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1" r:id="rId2"/>
    <p:sldId id="258" r:id="rId3"/>
    <p:sldId id="278" r:id="rId4"/>
    <p:sldId id="273" r:id="rId5"/>
    <p:sldId id="274" r:id="rId6"/>
    <p:sldId id="264" r:id="rId7"/>
    <p:sldId id="270" r:id="rId8"/>
    <p:sldId id="257" r:id="rId9"/>
    <p:sldId id="263" r:id="rId10"/>
    <p:sldId id="283" r:id="rId11"/>
    <p:sldId id="285" r:id="rId12"/>
    <p:sldId id="288" r:id="rId13"/>
    <p:sldId id="276" r:id="rId14"/>
    <p:sldId id="279" r:id="rId15"/>
    <p:sldId id="272" r:id="rId16"/>
    <p:sldId id="284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608" autoAdjust="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>
        <p:scale>
          <a:sx n="100" d="100"/>
          <a:sy n="100" d="100"/>
        </p:scale>
        <p:origin x="-1890" y="2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CE8404A3-F8FC-4A4D-B6E9-05B73D36EB9F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63B81A4D-0B00-48A0-BA06-C2E70598A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23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D6293A18-7FCE-4BE6-9137-FA5350BDBB49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F8523A55-0D82-4CE8-8573-51F469DD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1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22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40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17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18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26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15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22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425846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32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8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5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572000"/>
          </a:xfrm>
        </p:spPr>
        <p:txBody>
          <a:bodyPr/>
          <a:lstStyle/>
          <a:p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09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07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62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2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70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42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C2ADC9A-93B5-469E-8165-BE9715C7D1B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C2ADC9A-93B5-469E-8165-BE9715C7D1B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2ADC9A-93B5-469E-8165-BE9715C7D1B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2ADC9A-93B5-469E-8165-BE9715C7D1B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C2ADC9A-93B5-469E-8165-BE9715C7D1B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2ADC9A-93B5-469E-8165-BE9715C7D1B7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om.int/cms/mici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migrants in countries in crisis (MICIC) initiative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2400" dirty="0"/>
              <a:t>co-chaired by </a:t>
            </a:r>
            <a:br>
              <a:rPr lang="en-US" sz="2400" dirty="0"/>
            </a:br>
            <a:r>
              <a:rPr lang="en-US" sz="2400" dirty="0"/>
              <a:t>the Philippines and the United </a:t>
            </a:r>
            <a:r>
              <a:rPr lang="en-US" sz="2400" dirty="0" smtClean="0"/>
              <a:t>States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55974" y="3505200"/>
            <a:ext cx="4262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Minimizing Risks and Creating Safeguards</a:t>
            </a:r>
            <a:endParaRPr lang="en-US" dirty="0"/>
          </a:p>
        </p:txBody>
      </p:sp>
      <p:pic>
        <p:nvPicPr>
          <p:cNvPr id="1026" name="Picture 2" descr="C:\Users\mkleinsolom\AppData\Local\Microsoft\Windows\Temporary Internet Files\Content.Outlook\S6016KXZ\MICICLogo as of oct 30 2014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8773" y="1143000"/>
            <a:ext cx="6467948" cy="28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/>
              <a:t>Overall Objective:   </a:t>
            </a:r>
            <a:br>
              <a:rPr lang="en-US" sz="3200" b="1" dirty="0" smtClean="0"/>
            </a:br>
            <a:r>
              <a:rPr lang="en-US" sz="3200" b="1" dirty="0" smtClean="0"/>
              <a:t>Save Lives, Improve Responses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Better preparation &gt; reduce vulnerability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More effective response &gt; save lives, improve protection and assistance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Better recovery &gt; improve human and societal development outcomes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chemeClr val="tx2"/>
                </a:solidFill>
              </a:rPr>
              <a:t>State-led inclusive consultation </a:t>
            </a:r>
            <a:r>
              <a:rPr lang="en-US" sz="2400" b="1" i="1" dirty="0" smtClean="0">
                <a:solidFill>
                  <a:schemeClr val="tx2"/>
                </a:solidFill>
              </a:rPr>
              <a:t>process to </a:t>
            </a:r>
            <a:r>
              <a:rPr lang="en-US" sz="2400" b="1" i="1" dirty="0">
                <a:solidFill>
                  <a:schemeClr val="tx2"/>
                </a:solidFill>
              </a:rPr>
              <a:t>produce voluntary, non-binding guidelines and identify effective practices to reduce vulnerability, save lives, and enhance protection and </a:t>
            </a:r>
            <a:r>
              <a:rPr lang="en-US" sz="2400" b="1" i="1" dirty="0" smtClean="0">
                <a:solidFill>
                  <a:schemeClr val="tx2"/>
                </a:solidFill>
              </a:rPr>
              <a:t>assistance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Will define the issues and collect the evidence base;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Examine </a:t>
            </a:r>
            <a:r>
              <a:rPr lang="en-US" sz="2400" dirty="0">
                <a:solidFill>
                  <a:schemeClr val="tx2"/>
                </a:solidFill>
              </a:rPr>
              <a:t>roles and responsibilities of States (of </a:t>
            </a:r>
            <a:r>
              <a:rPr lang="en-US" sz="2400" dirty="0" smtClean="0">
                <a:solidFill>
                  <a:schemeClr val="tx2"/>
                </a:solidFill>
              </a:rPr>
              <a:t>origin</a:t>
            </a:r>
            <a:r>
              <a:rPr lang="en-US" sz="2400" smtClean="0">
                <a:solidFill>
                  <a:schemeClr val="tx2"/>
                </a:solidFill>
              </a:rPr>
              <a:t>, transit, </a:t>
            </a:r>
            <a:r>
              <a:rPr lang="en-US" sz="2400" dirty="0">
                <a:solidFill>
                  <a:schemeClr val="tx2"/>
                </a:solidFill>
              </a:rPr>
              <a:t>and hosting) and other stakeholders, i.e. employers, IO’s, civil </a:t>
            </a:r>
            <a:r>
              <a:rPr lang="en-US" sz="2400" dirty="0" smtClean="0">
                <a:solidFill>
                  <a:schemeClr val="tx2"/>
                </a:solidFill>
              </a:rPr>
              <a:t>society;</a:t>
            </a:r>
          </a:p>
          <a:p>
            <a:pPr lvl="1"/>
            <a:r>
              <a:rPr lang="fr-CH" sz="2400" dirty="0" err="1">
                <a:solidFill>
                  <a:schemeClr val="tx2"/>
                </a:solidFill>
              </a:rPr>
              <a:t>Identify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specific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practical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measures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that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can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be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taken</a:t>
            </a:r>
            <a:r>
              <a:rPr lang="fr-CH" sz="2400" dirty="0">
                <a:solidFill>
                  <a:schemeClr val="tx2"/>
                </a:solidFill>
              </a:rPr>
              <a:t> to </a:t>
            </a:r>
            <a:r>
              <a:rPr lang="fr-CH" sz="2400" dirty="0" err="1">
                <a:solidFill>
                  <a:schemeClr val="tx2"/>
                </a:solidFill>
              </a:rPr>
              <a:t>prepare</a:t>
            </a:r>
            <a:r>
              <a:rPr lang="fr-CH" sz="2400" dirty="0">
                <a:solidFill>
                  <a:schemeClr val="tx2"/>
                </a:solidFill>
              </a:rPr>
              <a:t> for, </a:t>
            </a:r>
            <a:r>
              <a:rPr lang="fr-CH" sz="2400" dirty="0" err="1">
                <a:solidFill>
                  <a:schemeClr val="tx2"/>
                </a:solidFill>
              </a:rPr>
              <a:t>respond</a:t>
            </a:r>
            <a:r>
              <a:rPr lang="fr-CH" sz="2400" dirty="0">
                <a:solidFill>
                  <a:schemeClr val="tx2"/>
                </a:solidFill>
              </a:rPr>
              <a:t> to and </a:t>
            </a:r>
            <a:r>
              <a:rPr lang="fr-CH" sz="2400" dirty="0" err="1">
                <a:solidFill>
                  <a:schemeClr val="tx2"/>
                </a:solidFill>
              </a:rPr>
              <a:t>better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protect</a:t>
            </a:r>
            <a:r>
              <a:rPr lang="fr-CH" sz="2400" dirty="0">
                <a:solidFill>
                  <a:schemeClr val="tx2"/>
                </a:solidFill>
              </a:rPr>
              <a:t> the </a:t>
            </a:r>
            <a:r>
              <a:rPr lang="fr-CH" sz="2400" dirty="0" err="1">
                <a:solidFill>
                  <a:schemeClr val="tx2"/>
                </a:solidFill>
              </a:rPr>
              <a:t>lives</a:t>
            </a:r>
            <a:r>
              <a:rPr lang="fr-CH" sz="2400" dirty="0">
                <a:solidFill>
                  <a:schemeClr val="tx2"/>
                </a:solidFill>
              </a:rPr>
              <a:t>, </a:t>
            </a:r>
            <a:r>
              <a:rPr lang="fr-CH" sz="2400" dirty="0" err="1">
                <a:solidFill>
                  <a:schemeClr val="tx2"/>
                </a:solidFill>
              </a:rPr>
              <a:t>rights</a:t>
            </a:r>
            <a:r>
              <a:rPr lang="fr-CH" sz="2400" dirty="0">
                <a:solidFill>
                  <a:schemeClr val="tx2"/>
                </a:solidFill>
              </a:rPr>
              <a:t> and </a:t>
            </a:r>
            <a:r>
              <a:rPr lang="fr-CH" sz="2400" dirty="0" err="1">
                <a:solidFill>
                  <a:schemeClr val="tx2"/>
                </a:solidFill>
              </a:rPr>
              <a:t>dignity</a:t>
            </a:r>
            <a:r>
              <a:rPr lang="fr-CH" sz="2400" dirty="0">
                <a:solidFill>
                  <a:schemeClr val="tx2"/>
                </a:solidFill>
              </a:rPr>
              <a:t> of migrants caught in countries in </a:t>
            </a:r>
            <a:r>
              <a:rPr lang="fr-CH" sz="2400" dirty="0" smtClean="0">
                <a:solidFill>
                  <a:schemeClr val="tx2"/>
                </a:solidFill>
              </a:rPr>
              <a:t>crisis.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lvl="1"/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Leadership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Co-Chairs</a:t>
            </a:r>
            <a:r>
              <a:rPr lang="en-US" sz="2400" dirty="0">
                <a:solidFill>
                  <a:schemeClr val="tx2"/>
                </a:solidFill>
              </a:rPr>
              <a:t>: </a:t>
            </a:r>
            <a:r>
              <a:rPr lang="en-US" sz="2400" dirty="0" smtClean="0">
                <a:solidFill>
                  <a:schemeClr val="tx2"/>
                </a:solidFill>
              </a:rPr>
              <a:t>Governments </a:t>
            </a:r>
            <a:r>
              <a:rPr lang="en-US" sz="2400" dirty="0">
                <a:solidFill>
                  <a:schemeClr val="tx2"/>
                </a:solidFill>
              </a:rPr>
              <a:t>of the Philippines and the United States 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Working </a:t>
            </a:r>
            <a:r>
              <a:rPr lang="en-US" sz="2400" b="1" dirty="0">
                <a:solidFill>
                  <a:schemeClr val="tx2"/>
                </a:solidFill>
              </a:rPr>
              <a:t>Group:   </a:t>
            </a:r>
          </a:p>
          <a:p>
            <a:pPr lvl="1"/>
            <a:r>
              <a:rPr lang="en-US" sz="2400" b="1" i="1" dirty="0">
                <a:solidFill>
                  <a:schemeClr val="tx2"/>
                </a:solidFill>
              </a:rPr>
              <a:t>Governments</a:t>
            </a:r>
            <a:r>
              <a:rPr lang="en-US" sz="2400" i="1" dirty="0">
                <a:solidFill>
                  <a:schemeClr val="tx2"/>
                </a:solidFill>
              </a:rPr>
              <a:t>:</a:t>
            </a:r>
            <a:r>
              <a:rPr lang="en-US" sz="2400" b="1" dirty="0">
                <a:solidFill>
                  <a:schemeClr val="tx2"/>
                </a:solidFill>
              </a:rPr>
              <a:t>  </a:t>
            </a:r>
            <a:r>
              <a:rPr lang="en-US" sz="2400" dirty="0">
                <a:solidFill>
                  <a:schemeClr val="tx2"/>
                </a:solidFill>
              </a:rPr>
              <a:t>Australia, Bangladesh, Costa Rica, Ethiopia, the </a:t>
            </a:r>
            <a:r>
              <a:rPr lang="en-US" sz="2400" dirty="0" smtClean="0">
                <a:solidFill>
                  <a:schemeClr val="tx2"/>
                </a:solidFill>
              </a:rPr>
              <a:t>European Union, </a:t>
            </a:r>
            <a:r>
              <a:rPr lang="en-US" sz="2400" dirty="0">
                <a:solidFill>
                  <a:schemeClr val="tx2"/>
                </a:solidFill>
              </a:rPr>
              <a:t>Philippines, </a:t>
            </a:r>
            <a:r>
              <a:rPr lang="en-US" sz="2400" dirty="0" smtClean="0">
                <a:solidFill>
                  <a:schemeClr val="tx2"/>
                </a:solidFill>
              </a:rPr>
              <a:t>the United States</a:t>
            </a:r>
          </a:p>
          <a:p>
            <a:pPr lvl="1"/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b="1" i="1" dirty="0">
                <a:solidFill>
                  <a:schemeClr val="tx2"/>
                </a:solidFill>
              </a:rPr>
              <a:t>International Organizations and Experts</a:t>
            </a:r>
            <a:r>
              <a:rPr lang="en-US" sz="2400" dirty="0">
                <a:solidFill>
                  <a:schemeClr val="tx2"/>
                </a:solidFill>
              </a:rPr>
              <a:t>:  IOM, UNHCR, SRSG on International Migration and Development, Georgetown University Institute for the Study of International Migration 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1"/>
            <a:r>
              <a:rPr lang="es-MX" sz="2400" b="1" dirty="0" err="1" smtClean="0">
                <a:solidFill>
                  <a:schemeClr val="tx2"/>
                </a:solidFill>
              </a:rPr>
              <a:t>Secretariat</a:t>
            </a:r>
            <a:r>
              <a:rPr lang="es-MX" sz="2400" dirty="0" smtClean="0">
                <a:solidFill>
                  <a:schemeClr val="tx2"/>
                </a:solidFill>
              </a:rPr>
              <a:t> </a:t>
            </a:r>
            <a:r>
              <a:rPr lang="es-MX" sz="2400" dirty="0" err="1" smtClean="0">
                <a:solidFill>
                  <a:schemeClr val="tx2"/>
                </a:solidFill>
              </a:rPr>
              <a:t>headed</a:t>
            </a:r>
            <a:r>
              <a:rPr lang="es-MX" sz="2400" dirty="0" smtClean="0">
                <a:solidFill>
                  <a:schemeClr val="tx2"/>
                </a:solidFill>
              </a:rPr>
              <a:t> </a:t>
            </a:r>
            <a:r>
              <a:rPr lang="es-MX" sz="2400" dirty="0" err="1" smtClean="0">
                <a:solidFill>
                  <a:schemeClr val="tx2"/>
                </a:solidFill>
              </a:rPr>
              <a:t>by</a:t>
            </a:r>
            <a:r>
              <a:rPr lang="es-MX" sz="2400" dirty="0" smtClean="0">
                <a:solidFill>
                  <a:schemeClr val="tx2"/>
                </a:solidFill>
              </a:rPr>
              <a:t> IOM 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54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Scope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Which migrants</a:t>
            </a:r>
            <a:r>
              <a:rPr lang="en-US" sz="4400" dirty="0">
                <a:solidFill>
                  <a:schemeClr val="tx2"/>
                </a:solidFill>
              </a:rPr>
              <a:t>? </a:t>
            </a:r>
            <a:r>
              <a:rPr lang="en-US" sz="4400" b="1" dirty="0" smtClean="0">
                <a:solidFill>
                  <a:schemeClr val="tx2"/>
                </a:solidFill>
              </a:rPr>
              <a:t>Migrants caught in countries in crisis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400" dirty="0" smtClean="0">
                <a:solidFill>
                  <a:schemeClr val="tx2"/>
                </a:solidFill>
              </a:rPr>
              <a:t>While other migrants can be extremely vulnerable and their lives or rights at risk, the focus of this initiative is limited to this extreme situation;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400" dirty="0" smtClean="0">
                <a:solidFill>
                  <a:schemeClr val="tx2"/>
                </a:solidFill>
              </a:rPr>
              <a:t>Those already in the country when the crisis hits, regardless of immigration status; not migrants in transit or seeking entry. 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44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chemeClr val="tx2"/>
                </a:solidFill>
              </a:rPr>
              <a:t>What types of crises</a:t>
            </a:r>
            <a:r>
              <a:rPr lang="en-US" sz="4400" dirty="0" smtClean="0">
                <a:solidFill>
                  <a:schemeClr val="tx2"/>
                </a:solidFill>
              </a:rPr>
              <a:t>? natural disasters or conflict; not simply challenging economic, employment or living circumstances.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44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chemeClr val="tx2"/>
                </a:solidFill>
              </a:rPr>
              <a:t>Which phases</a:t>
            </a:r>
            <a:r>
              <a:rPr lang="en-US" sz="4400" dirty="0" smtClean="0">
                <a:solidFill>
                  <a:schemeClr val="tx2"/>
                </a:solidFill>
              </a:rPr>
              <a:t>?  Pre-crisis, during the crisis, and post-crisis.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While the MICIC Initiative is targeted </a:t>
            </a:r>
            <a:br>
              <a:rPr lang="en-US" sz="3200" b="1" dirty="0" smtClean="0"/>
            </a:br>
            <a:r>
              <a:rPr lang="en-US" sz="3200" b="1" dirty="0" smtClean="0"/>
              <a:t>to specific situations: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MICIC Initiative outcome will be useful for States in addressing a broader range of migratory scenarios;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Different types of planning and responses will be needed for migrants and situations that are not covered by the MICIC Initiative, due to the need for tailored approaches.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Who are the beneficiaries?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8080248" cy="4572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Migrants in </a:t>
            </a:r>
            <a:r>
              <a:rPr lang="en-US" sz="2400" b="1" dirty="0">
                <a:solidFill>
                  <a:schemeClr val="tx2"/>
                </a:solidFill>
              </a:rPr>
              <a:t>the </a:t>
            </a:r>
            <a:r>
              <a:rPr lang="en-US" sz="2400" b="1" dirty="0" smtClean="0">
                <a:solidFill>
                  <a:schemeClr val="tx2"/>
                </a:solidFill>
              </a:rPr>
              <a:t>country in crisis</a:t>
            </a:r>
            <a:r>
              <a:rPr lang="en-US" sz="2400" b="1" dirty="0">
                <a:solidFill>
                  <a:schemeClr val="tx2"/>
                </a:solidFill>
              </a:rPr>
              <a:t> with no means to </a:t>
            </a:r>
            <a:r>
              <a:rPr lang="en-US" sz="2400" b="1" dirty="0" smtClean="0">
                <a:solidFill>
                  <a:schemeClr val="tx2"/>
                </a:solidFill>
              </a:rPr>
              <a:t>get safely home</a:t>
            </a:r>
            <a:r>
              <a:rPr lang="en-US" sz="2400" dirty="0" smtClean="0">
                <a:solidFill>
                  <a:schemeClr val="tx2"/>
                </a:solidFill>
              </a:rPr>
              <a:t>: migrants &amp; </a:t>
            </a:r>
            <a:r>
              <a:rPr lang="en-US" sz="2400" dirty="0">
                <a:solidFill>
                  <a:schemeClr val="tx2"/>
                </a:solidFill>
              </a:rPr>
              <a:t>their families, </a:t>
            </a:r>
            <a:r>
              <a:rPr lang="en-US" sz="2400" dirty="0" smtClean="0">
                <a:solidFill>
                  <a:schemeClr val="tx2"/>
                </a:solidFill>
              </a:rPr>
              <a:t>including tourists</a:t>
            </a:r>
            <a:r>
              <a:rPr lang="en-US" sz="2400" dirty="0">
                <a:solidFill>
                  <a:schemeClr val="tx2"/>
                </a:solidFill>
              </a:rPr>
              <a:t>, business travelers, foreign students, marriage migrants, </a:t>
            </a:r>
            <a:r>
              <a:rPr lang="en-US" sz="2400" dirty="0" smtClean="0">
                <a:solidFill>
                  <a:schemeClr val="tx2"/>
                </a:solidFill>
              </a:rPr>
              <a:t>victims </a:t>
            </a:r>
            <a:r>
              <a:rPr lang="en-US" sz="2400" dirty="0">
                <a:solidFill>
                  <a:schemeClr val="tx2"/>
                </a:solidFill>
              </a:rPr>
              <a:t>of trafficking and smuggled </a:t>
            </a:r>
            <a:r>
              <a:rPr lang="en-US" sz="2400" dirty="0" smtClean="0">
                <a:solidFill>
                  <a:schemeClr val="tx2"/>
                </a:solidFill>
              </a:rPr>
              <a:t>migrants, etc.</a:t>
            </a:r>
          </a:p>
          <a:p>
            <a:pPr lvl="1"/>
            <a:r>
              <a:rPr lang="en-US" sz="2400" b="1" dirty="0">
                <a:solidFill>
                  <a:schemeClr val="tx2"/>
                </a:solidFill>
              </a:rPr>
              <a:t>with and without legal status </a:t>
            </a:r>
            <a:r>
              <a:rPr lang="en-US" sz="2400" dirty="0">
                <a:solidFill>
                  <a:schemeClr val="tx2"/>
                </a:solidFill>
              </a:rPr>
              <a:t>in the </a:t>
            </a:r>
            <a:r>
              <a:rPr lang="en-US" sz="2400" dirty="0" smtClean="0">
                <a:solidFill>
                  <a:schemeClr val="tx2"/>
                </a:solidFill>
              </a:rPr>
              <a:t>country;</a:t>
            </a: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present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in the country </a:t>
            </a:r>
            <a:r>
              <a:rPr lang="en-US" sz="2400" b="1" dirty="0">
                <a:solidFill>
                  <a:schemeClr val="tx2"/>
                </a:solidFill>
              </a:rPr>
              <a:t>temporarily or permanently</a:t>
            </a:r>
            <a:r>
              <a:rPr lang="en-US" sz="2400" dirty="0">
                <a:solidFill>
                  <a:schemeClr val="tx2"/>
                </a:solidFill>
              </a:rPr>
              <a:t> but who are not citizens;  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with special attention to the most vulnerable: women, children, elderly and disabled </a:t>
            </a:r>
            <a:r>
              <a:rPr lang="en-US" sz="2400" dirty="0" smtClean="0">
                <a:solidFill>
                  <a:schemeClr val="tx2"/>
                </a:solidFill>
              </a:rPr>
              <a:t>persons;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this initiative will not take the place of existing refugee protections.</a:t>
            </a:r>
          </a:p>
        </p:txBody>
      </p:sp>
    </p:spTree>
    <p:extLst>
      <p:ext uri="{BB962C8B-B14F-4D97-AF65-F5344CB8AC3E}">
        <p14:creationId xmlns:p14="http://schemas.microsoft.com/office/powerpoint/2010/main" val="21033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Consultations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b="1" dirty="0" smtClean="0">
                <a:solidFill>
                  <a:schemeClr val="tx2"/>
                </a:solidFill>
              </a:rPr>
              <a:t>Regional Consultations</a:t>
            </a:r>
            <a:r>
              <a:rPr lang="en-US" sz="2800" b="1" dirty="0" smtClean="0">
                <a:solidFill>
                  <a:schemeClr val="tx2"/>
                </a:solidFill>
              </a:rPr>
              <a:t>:  </a:t>
            </a:r>
            <a:r>
              <a:rPr lang="en-US" sz="3400" b="1" dirty="0" smtClean="0">
                <a:solidFill>
                  <a:schemeClr val="tx2"/>
                </a:solidFill>
              </a:rPr>
              <a:t>Sponsored by the EC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900" dirty="0" smtClean="0">
                <a:solidFill>
                  <a:schemeClr val="tx2"/>
                </a:solidFill>
              </a:rPr>
              <a:t>West and Central Africa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900" dirty="0" smtClean="0">
                <a:solidFill>
                  <a:schemeClr val="tx2"/>
                </a:solidFill>
              </a:rPr>
              <a:t>Southern </a:t>
            </a:r>
            <a:r>
              <a:rPr lang="en-US" sz="2900" dirty="0">
                <a:solidFill>
                  <a:schemeClr val="tx2"/>
                </a:solidFill>
              </a:rPr>
              <a:t>Mediterranean and Middle </a:t>
            </a:r>
            <a:r>
              <a:rPr lang="en-US" sz="2900" dirty="0" smtClean="0">
                <a:solidFill>
                  <a:schemeClr val="tx2"/>
                </a:solidFill>
              </a:rPr>
              <a:t>East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900" dirty="0" smtClean="0">
                <a:solidFill>
                  <a:schemeClr val="tx2"/>
                </a:solidFill>
              </a:rPr>
              <a:t>South </a:t>
            </a:r>
            <a:r>
              <a:rPr lang="en-US" sz="2900" dirty="0">
                <a:solidFill>
                  <a:schemeClr val="tx2"/>
                </a:solidFill>
              </a:rPr>
              <a:t>and Southeast </a:t>
            </a:r>
            <a:r>
              <a:rPr lang="en-US" sz="2900" dirty="0" smtClean="0">
                <a:solidFill>
                  <a:schemeClr val="tx2"/>
                </a:solidFill>
              </a:rPr>
              <a:t>Asia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900" dirty="0" smtClean="0">
                <a:solidFill>
                  <a:schemeClr val="tx2"/>
                </a:solidFill>
              </a:rPr>
              <a:t>Latin America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900" dirty="0" smtClean="0">
                <a:solidFill>
                  <a:schemeClr val="tx2"/>
                </a:solidFill>
              </a:rPr>
              <a:t>Eastern </a:t>
            </a:r>
            <a:r>
              <a:rPr lang="en-US" sz="2900" dirty="0">
                <a:solidFill>
                  <a:schemeClr val="tx2"/>
                </a:solidFill>
              </a:rPr>
              <a:t>and Southern </a:t>
            </a:r>
            <a:r>
              <a:rPr lang="en-US" sz="2900" dirty="0" smtClean="0">
                <a:solidFill>
                  <a:schemeClr val="tx2"/>
                </a:solidFill>
              </a:rPr>
              <a:t>Africa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900" dirty="0" smtClean="0">
                <a:solidFill>
                  <a:schemeClr val="tx2"/>
                </a:solidFill>
              </a:rPr>
              <a:t>Eastern </a:t>
            </a:r>
            <a:r>
              <a:rPr lang="en-US" sz="2900" dirty="0">
                <a:solidFill>
                  <a:schemeClr val="tx2"/>
                </a:solidFill>
              </a:rPr>
              <a:t>Europe and Central </a:t>
            </a:r>
            <a:r>
              <a:rPr lang="en-US" sz="2900" dirty="0" smtClean="0">
                <a:solidFill>
                  <a:schemeClr val="tx2"/>
                </a:solidFill>
              </a:rPr>
              <a:t>Asia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9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400" b="1" dirty="0" smtClean="0">
                <a:solidFill>
                  <a:schemeClr val="tx2"/>
                </a:solidFill>
              </a:rPr>
              <a:t>Other thematic and </a:t>
            </a:r>
            <a:r>
              <a:rPr lang="en-US" sz="3400" b="1" dirty="0" err="1" smtClean="0">
                <a:solidFill>
                  <a:schemeClr val="tx2"/>
                </a:solidFill>
              </a:rPr>
              <a:t>multistakeholder</a:t>
            </a:r>
            <a:r>
              <a:rPr lang="en-US" sz="3400" b="1" dirty="0" smtClean="0">
                <a:solidFill>
                  <a:schemeClr val="tx2"/>
                </a:solidFill>
              </a:rPr>
              <a:t> consultations</a:t>
            </a:r>
            <a:r>
              <a:rPr lang="en-US" sz="2800" b="1" dirty="0" smtClean="0">
                <a:solidFill>
                  <a:schemeClr val="tx2"/>
                </a:solidFill>
              </a:rPr>
              <a:t>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Regional Consultative Processes on Migration (RCPs)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Global Forum on Migration and Development (GFMD)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World Humanitarian Summit (WHS)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Expert thematic consultations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International organizations, civil </a:t>
            </a:r>
            <a:r>
              <a:rPr lang="en-US" dirty="0">
                <a:solidFill>
                  <a:schemeClr val="tx2"/>
                </a:solidFill>
              </a:rPr>
              <a:t>society, private </a:t>
            </a:r>
            <a:r>
              <a:rPr lang="en-US" dirty="0" smtClean="0">
                <a:solidFill>
                  <a:schemeClr val="tx2"/>
                </a:solidFill>
              </a:rPr>
              <a:t>sector </a:t>
            </a:r>
            <a:endParaRPr lang="en-US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226552" cy="121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O:\Typhoon Haiyan 2013\Pictures\PHOTOS HAIYAN\18Nov2013_MHD_Children in Dadivas Civic Cen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4829"/>
            <a:ext cx="9144000" cy="60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685800"/>
            <a:ext cx="8382000" cy="5791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</a:rPr>
              <a:t>Join the discussion to find creative solutions 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</a:rPr>
              <a:t>for migrants caught in countries in crisis</a:t>
            </a:r>
          </a:p>
          <a:p>
            <a:pPr marL="0" indent="0">
              <a:buNone/>
            </a:pPr>
            <a:endParaRPr lang="fr-CH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H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H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H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H" sz="3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</a:rPr>
              <a:t>Keep </a:t>
            </a:r>
            <a:r>
              <a:rPr lang="fr-CH" sz="3600" dirty="0" err="1" smtClean="0">
                <a:solidFill>
                  <a:schemeClr val="bg1"/>
                </a:solidFill>
              </a:rPr>
              <a:t>informed</a:t>
            </a:r>
            <a:r>
              <a:rPr lang="fr-CH" sz="3600" dirty="0" smtClean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hlinkClick r:id="rId4"/>
              </a:rPr>
              <a:t>http://www.iom.int/cms/micic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Overview of the MICIC Initiative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48400" y="2209800"/>
            <a:ext cx="2663952" cy="4114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Origins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Objectives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Scope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Beneficiaries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Process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Stakeholders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Outcome</a:t>
            </a:r>
          </a:p>
          <a:p>
            <a:endParaRPr lang="fr-CH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308" y="2251500"/>
            <a:ext cx="6066692" cy="355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/>
              <a:t>Recent Crises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2"/>
                </a:solidFill>
              </a:rPr>
              <a:t>2004 Asian Tsunami 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2"/>
                </a:solidFill>
              </a:rPr>
              <a:t>2011Conflict </a:t>
            </a:r>
            <a:r>
              <a:rPr lang="en-US" sz="3600" dirty="0">
                <a:solidFill>
                  <a:schemeClr val="tx2"/>
                </a:solidFill>
              </a:rPr>
              <a:t>in Libya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2"/>
                </a:solidFill>
              </a:rPr>
              <a:t>2011Tohoku </a:t>
            </a:r>
            <a:r>
              <a:rPr lang="en-US" sz="3600" dirty="0">
                <a:solidFill>
                  <a:schemeClr val="tx2"/>
                </a:solidFill>
              </a:rPr>
              <a:t>Earthquake in </a:t>
            </a:r>
            <a:r>
              <a:rPr lang="en-US" sz="3600" dirty="0" smtClean="0">
                <a:solidFill>
                  <a:schemeClr val="tx2"/>
                </a:solidFill>
              </a:rPr>
              <a:t>Japan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2"/>
                </a:solidFill>
              </a:rPr>
              <a:t>2012 Hurricane </a:t>
            </a:r>
            <a:r>
              <a:rPr lang="en-US" sz="3600" dirty="0">
                <a:solidFill>
                  <a:schemeClr val="tx2"/>
                </a:solidFill>
              </a:rPr>
              <a:t>Sandy in the U.S. </a:t>
            </a:r>
            <a:endParaRPr lang="en-US" sz="36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2"/>
                </a:solidFill>
              </a:rPr>
              <a:t>On-going Conflict in the Central African Republic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tx2"/>
                </a:solidFill>
              </a:rPr>
              <a:t>(CAR)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8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279857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153400" cy="990600"/>
          </a:xfrm>
        </p:spPr>
        <p:txBody>
          <a:bodyPr>
            <a:noAutofit/>
          </a:bodyPr>
          <a:lstStyle/>
          <a:p>
            <a:r>
              <a:rPr lang="fr-CH" sz="3600" b="1" dirty="0" smtClean="0"/>
              <a:t>    2011 </a:t>
            </a:r>
            <a:r>
              <a:rPr lang="fr-CH" sz="3600" b="1" dirty="0" err="1" smtClean="0"/>
              <a:t>Libya</a:t>
            </a:r>
            <a:r>
              <a:rPr lang="fr-CH" sz="3600" b="1" dirty="0" smtClean="0"/>
              <a:t> Crisis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057400"/>
            <a:ext cx="7848600" cy="468334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February-June </a:t>
            </a:r>
            <a:r>
              <a:rPr lang="en-US" sz="2400" dirty="0" smtClean="0">
                <a:solidFill>
                  <a:schemeClr val="tx2"/>
                </a:solidFill>
              </a:rPr>
              <a:t>2011civil strife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706,000 </a:t>
            </a:r>
            <a:r>
              <a:rPr lang="en-US" sz="2400" dirty="0">
                <a:solidFill>
                  <a:schemeClr val="tx2"/>
                </a:solidFill>
              </a:rPr>
              <a:t>migrants </a:t>
            </a:r>
            <a:r>
              <a:rPr lang="en-US" sz="2400" dirty="0" smtClean="0">
                <a:solidFill>
                  <a:schemeClr val="tx2"/>
                </a:solidFill>
              </a:rPr>
              <a:t>fled Libya  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Most were from neighboring countries – 45</a:t>
            </a:r>
            <a:r>
              <a:rPr lang="en-US" sz="2400" dirty="0">
                <a:solidFill>
                  <a:schemeClr val="tx2"/>
                </a:solidFill>
              </a:rPr>
              <a:t>% </a:t>
            </a:r>
            <a:r>
              <a:rPr lang="en-US" sz="2400" dirty="0" smtClean="0">
                <a:solidFill>
                  <a:schemeClr val="tx2"/>
                </a:solidFill>
              </a:rPr>
              <a:t>were comprised of 120 </a:t>
            </a:r>
            <a:r>
              <a:rPr lang="en-US" sz="2400" dirty="0">
                <a:solidFill>
                  <a:schemeClr val="tx2"/>
                </a:solidFill>
              </a:rPr>
              <a:t>nationalities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All in need of assistance; many in need of protection and evacuation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Impact</a:t>
            </a:r>
            <a:r>
              <a:rPr lang="en-US" sz="2400" dirty="0">
                <a:solidFill>
                  <a:schemeClr val="tx2"/>
                </a:solidFill>
              </a:rPr>
              <a:t>: 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Libyan economy </a:t>
            </a:r>
            <a:r>
              <a:rPr lang="en-US" sz="2400" dirty="0" smtClean="0">
                <a:solidFill>
                  <a:schemeClr val="tx2"/>
                </a:solidFill>
              </a:rPr>
              <a:t>adversely affected by the loss of foreign workers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Remittance flows abruptly cut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Return </a:t>
            </a:r>
            <a:r>
              <a:rPr lang="en-US" sz="2400" dirty="0">
                <a:solidFill>
                  <a:schemeClr val="tx2"/>
                </a:solidFill>
              </a:rPr>
              <a:t>and reintegration </a:t>
            </a:r>
            <a:r>
              <a:rPr lang="en-US" sz="2400" dirty="0" smtClean="0">
                <a:solidFill>
                  <a:schemeClr val="tx2"/>
                </a:solidFill>
              </a:rPr>
              <a:t>challenges for home countries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2011 Japan Disaster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2.1 million registered foreigners in Japan in </a:t>
            </a:r>
            <a:r>
              <a:rPr lang="en-US" sz="2400" dirty="0" smtClean="0">
                <a:solidFill>
                  <a:schemeClr val="tx2"/>
                </a:solidFill>
              </a:rPr>
              <a:t>2011;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March 11, 2011 </a:t>
            </a:r>
            <a:r>
              <a:rPr lang="en-US" sz="2400" dirty="0" smtClean="0">
                <a:solidFill>
                  <a:schemeClr val="tx2"/>
                </a:solidFill>
              </a:rPr>
              <a:t>crisis 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dirty="0" smtClean="0">
                <a:solidFill>
                  <a:schemeClr val="tx2"/>
                </a:solidFill>
              </a:rPr>
              <a:t>earthquake and tsunami)</a:t>
            </a:r>
            <a:r>
              <a:rPr lang="en-US" sz="2400" dirty="0">
                <a:solidFill>
                  <a:schemeClr val="tx2"/>
                </a:solidFill>
              </a:rPr>
              <a:t> </a:t>
            </a:r>
            <a:r>
              <a:rPr lang="en-US" sz="2400" dirty="0" smtClean="0">
                <a:solidFill>
                  <a:schemeClr val="tx2"/>
                </a:solidFill>
              </a:rPr>
              <a:t>killed </a:t>
            </a:r>
            <a:r>
              <a:rPr lang="en-US" sz="2400" dirty="0">
                <a:solidFill>
                  <a:schemeClr val="tx2"/>
                </a:solidFill>
              </a:rPr>
              <a:t>some 20,000 and displaced countless more;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531,000 foreigners, almost a quarter of those in Japan, left Japan in the month after the earthquake;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During the crisis, communication with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migrants was essential for emergency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assistance. 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C:\Users\mkleinsolom\Downloads\images Jap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kleinsolom\Downloads\images tsuna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050" y="0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And CAR..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858000" cy="432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O:\CAR Crisis 2013\Photos\10 Jan 2014\Photos\IMG_03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100" y="1143000"/>
            <a:ext cx="7810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Migrants caught in the violence: many congregated near the airport in Bangui with the hope of evacuation.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Ongoing </a:t>
            </a:r>
            <a:r>
              <a:rPr lang="en-US" dirty="0">
                <a:solidFill>
                  <a:schemeClr val="tx2"/>
                </a:solidFill>
              </a:rPr>
              <a:t>humanitarian assistance by the international </a:t>
            </a:r>
            <a:r>
              <a:rPr lang="en-US" dirty="0" smtClean="0">
                <a:solidFill>
                  <a:schemeClr val="tx2"/>
                </a:solidFill>
              </a:rPr>
              <a:t>community;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Distinct </a:t>
            </a:r>
            <a:r>
              <a:rPr lang="en-US" dirty="0">
                <a:solidFill>
                  <a:schemeClr val="tx2"/>
                </a:solidFill>
              </a:rPr>
              <a:t>role of migrant </a:t>
            </a:r>
            <a:r>
              <a:rPr lang="en-US" dirty="0" smtClean="0">
                <a:solidFill>
                  <a:schemeClr val="tx2"/>
                </a:solidFill>
              </a:rPr>
              <a:t>population: commerce  &amp; </a:t>
            </a:r>
            <a:r>
              <a:rPr lang="en-US" dirty="0">
                <a:solidFill>
                  <a:schemeClr val="tx2"/>
                </a:solidFill>
              </a:rPr>
              <a:t>major contributors to </a:t>
            </a:r>
            <a:r>
              <a:rPr lang="en-US" dirty="0" smtClean="0">
                <a:solidFill>
                  <a:schemeClr val="tx2"/>
                </a:solidFill>
              </a:rPr>
              <a:t>economy;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Targeted </a:t>
            </a:r>
            <a:r>
              <a:rPr lang="en-US" dirty="0" smtClean="0">
                <a:solidFill>
                  <a:schemeClr val="tx2"/>
                </a:solidFill>
              </a:rPr>
              <a:t>during </a:t>
            </a:r>
            <a:r>
              <a:rPr lang="en-US" dirty="0">
                <a:solidFill>
                  <a:schemeClr val="tx2"/>
                </a:solidFill>
              </a:rPr>
              <a:t>critical escalation of violence from December </a:t>
            </a:r>
            <a:r>
              <a:rPr lang="en-US" dirty="0" smtClean="0">
                <a:solidFill>
                  <a:schemeClr val="tx2"/>
                </a:solidFill>
              </a:rPr>
              <a:t>2013;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Sudden </a:t>
            </a:r>
            <a:r>
              <a:rPr lang="en-US" dirty="0" smtClean="0">
                <a:solidFill>
                  <a:schemeClr val="tx2"/>
                </a:solidFill>
              </a:rPr>
              <a:t>flow of </a:t>
            </a:r>
            <a:r>
              <a:rPr lang="en-US" dirty="0">
                <a:solidFill>
                  <a:schemeClr val="tx2"/>
                </a:solidFill>
              </a:rPr>
              <a:t>returns </a:t>
            </a:r>
            <a:r>
              <a:rPr lang="en-US" dirty="0" smtClean="0">
                <a:solidFill>
                  <a:schemeClr val="tx2"/>
                </a:solidFill>
              </a:rPr>
              <a:t>(July </a:t>
            </a:r>
            <a:r>
              <a:rPr lang="en-US" dirty="0">
                <a:solidFill>
                  <a:schemeClr val="tx2"/>
                </a:solidFill>
              </a:rPr>
              <a:t>2014</a:t>
            </a:r>
            <a:r>
              <a:rPr lang="en-US" dirty="0" smtClean="0">
                <a:solidFill>
                  <a:schemeClr val="tx2"/>
                </a:solidFill>
              </a:rPr>
              <a:t>):  106,342 to Chad; 4,314 to Cameroon; 1,073 </a:t>
            </a:r>
            <a:r>
              <a:rPr lang="en-US" dirty="0">
                <a:solidFill>
                  <a:schemeClr val="tx2"/>
                </a:solidFill>
              </a:rPr>
              <a:t>to other </a:t>
            </a:r>
            <a:r>
              <a:rPr lang="en-US" dirty="0" smtClean="0">
                <a:solidFill>
                  <a:schemeClr val="tx2"/>
                </a:solidFill>
              </a:rPr>
              <a:t>countries; unknown numbers to </a:t>
            </a:r>
            <a:r>
              <a:rPr lang="en-US" dirty="0">
                <a:solidFill>
                  <a:schemeClr val="tx2"/>
                </a:solidFill>
              </a:rPr>
              <a:t>DRC and </a:t>
            </a:r>
            <a:r>
              <a:rPr lang="en-US" dirty="0" smtClean="0">
                <a:solidFill>
                  <a:schemeClr val="tx2"/>
                </a:solidFill>
              </a:rPr>
              <a:t>Congo.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 err="1" smtClean="0">
                <a:solidFill>
                  <a:schemeClr val="tx2"/>
                </a:solidFill>
              </a:rPr>
              <a:t>Ongoing</a:t>
            </a:r>
            <a:r>
              <a:rPr lang="fr-CH" sz="4000" b="1" dirty="0" smtClean="0">
                <a:solidFill>
                  <a:schemeClr val="tx2"/>
                </a:solidFill>
              </a:rPr>
              <a:t> Crisis in CAR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:\CAR Crisis 2013\Photos\Giovanni Mix\DSC_0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52400"/>
            <a:ext cx="8763000" cy="5804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14300" y="6172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Migrants in countries in </a:t>
            </a:r>
            <a:r>
              <a:rPr lang="en-US" sz="2400" b="1" dirty="0" smtClean="0">
                <a:solidFill>
                  <a:schemeClr val="tx2"/>
                </a:solidFill>
              </a:rPr>
              <a:t>crisis: a </a:t>
            </a:r>
            <a:r>
              <a:rPr lang="en-US" sz="2400" b="1" dirty="0">
                <a:solidFill>
                  <a:schemeClr val="tx2"/>
                </a:solidFill>
              </a:rPr>
              <a:t>collective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25266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/>
              <a:t>Origins of the MICIC Initiative</a:t>
            </a:r>
            <a:r>
              <a:rPr lang="fr-CH" b="1" dirty="0"/>
              <a:t/>
            </a:r>
            <a:br>
              <a:rPr lang="fr-CH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Migrants fall through the cracks when conflict or natural disasters hit host communities: 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Attention called to this issue by SRSG Sutherland; IOM; IGC Theme 2010-2011; UN HLD 2013;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State-led response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needed to:</a:t>
            </a:r>
            <a:endParaRPr lang="fr-CH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861291" y="4848486"/>
            <a:ext cx="685800" cy="769006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937491" y="5650532"/>
            <a:ext cx="533400" cy="685800"/>
          </a:xfrm>
          <a:prstGeom prst="downArrow">
            <a:avLst>
              <a:gd name="adj1" fmla="val 72154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70891" y="4991455"/>
            <a:ext cx="2884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Increase Protection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0891" y="5514675"/>
            <a:ext cx="3405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Decrease Vulnerability 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9866" y="3639344"/>
            <a:ext cx="4294134" cy="321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H" b="1" dirty="0" err="1" smtClean="0"/>
              <a:t>Why</a:t>
            </a:r>
            <a:r>
              <a:rPr lang="fr-CH" b="1" dirty="0" smtClean="0"/>
              <a:t> Migrants?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  <a:sym typeface="Wingdings" panose="05000000000000000000" pitchFamily="2" charset="2"/>
              </a:rPr>
              <a:t>Migrants face specific challenges when crises hit and they: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sym typeface="Wingdings" panose="05000000000000000000" pitchFamily="2" charset="2"/>
              </a:rPr>
              <a:t>Are not included in emergency plans,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sym typeface="Wingdings" panose="05000000000000000000" pitchFamily="2" charset="2"/>
              </a:rPr>
              <a:t>Lack access to information,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sym typeface="Wingdings" panose="05000000000000000000" pitchFamily="2" charset="2"/>
              </a:rPr>
              <a:t>Experience language barriers,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sym typeface="Wingdings" panose="05000000000000000000" pitchFamily="2" charset="2"/>
              </a:rPr>
              <a:t>Lack access to identity documentation,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sym typeface="Wingdings" panose="05000000000000000000" pitchFamily="2" charset="2"/>
              </a:rPr>
              <a:t>Lack access to consular services,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sym typeface="Wingdings" panose="05000000000000000000" pitchFamily="2" charset="2"/>
              </a:rPr>
              <a:t>Lack access to evacuation and reintegration services, etc.  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2641</TotalTime>
  <Words>866</Words>
  <Application>Microsoft Office PowerPoint</Application>
  <PresentationFormat>On-screen Show (4:3)</PresentationFormat>
  <Paragraphs>143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migrants in countries in crisis (MICIC) initiative </vt:lpstr>
      <vt:lpstr>Overview of the MICIC Initiative</vt:lpstr>
      <vt:lpstr>Recent Crises</vt:lpstr>
      <vt:lpstr>    2011 Libya Crisis</vt:lpstr>
      <vt:lpstr> 2011 Japan Disaster </vt:lpstr>
      <vt:lpstr>And CAR..</vt:lpstr>
      <vt:lpstr>PowerPoint Presentation</vt:lpstr>
      <vt:lpstr>Origins of the MICIC Initiative </vt:lpstr>
      <vt:lpstr>Why Migrants?  </vt:lpstr>
      <vt:lpstr>Overall Objective:    Save Lives, Improve Responses </vt:lpstr>
      <vt:lpstr>Process</vt:lpstr>
      <vt:lpstr>Leadership</vt:lpstr>
      <vt:lpstr>Scope</vt:lpstr>
      <vt:lpstr>While the MICIC Initiative is targeted  to specific situations: </vt:lpstr>
      <vt:lpstr>Who are the beneficiaries?</vt:lpstr>
      <vt:lpstr>Consultations</vt:lpstr>
      <vt:lpstr>PowerPoint Presentation</vt:lpstr>
    </vt:vector>
  </TitlesOfParts>
  <Company>IOM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SWAIN Marita</dc:creator>
  <cp:lastModifiedBy>BUSH Oliver</cp:lastModifiedBy>
  <cp:revision>322</cp:revision>
  <cp:lastPrinted>2014-10-31T19:41:00Z</cp:lastPrinted>
  <dcterms:created xsi:type="dcterms:W3CDTF">2014-08-05T08:31:20Z</dcterms:created>
  <dcterms:modified xsi:type="dcterms:W3CDTF">2014-11-20T20:36:12Z</dcterms:modified>
</cp:coreProperties>
</file>