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4" r:id="rId31"/>
    <p:sldId id="298" r:id="rId32"/>
    <p:sldId id="300" r:id="rId33"/>
    <p:sldId id="302" r:id="rId34"/>
    <p:sldId id="305" r:id="rId35"/>
    <p:sldId id="307" r:id="rId36"/>
    <p:sldId id="306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rlando.sierra\AppData\Local\Microsoft\Windows\Temporary%20Internet%20Files\Content.Outlook\1N9VW54Z\Cuadro%20de%20Remes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lang="es-HN">
                <a:solidFill>
                  <a:schemeClr val="tx1"/>
                </a:solidFill>
              </a:defRPr>
            </a:pP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Tendencia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Remesas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1.9053316688009306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52491438573109"/>
          <c:y val="0.11893296578158022"/>
          <c:w val="0.85349105947292403"/>
          <c:h val="0.74270528583243844"/>
        </c:manualLayout>
      </c:layout>
      <c:lineChart>
        <c:grouping val="standard"/>
        <c:varyColors val="0"/>
        <c:ser>
          <c:idx val="0"/>
          <c:order val="0"/>
          <c:tx>
            <c:strRef>
              <c:f>Hoja1!$D$10</c:f>
              <c:strCache>
                <c:ptCount val="1"/>
                <c:pt idx="0">
                  <c:v>Monto de Remesa</c:v>
                </c:pt>
              </c:strCache>
            </c:strRef>
          </c:tx>
          <c:dLbls>
            <c:dLbl>
              <c:idx val="0"/>
              <c:layout>
                <c:manualLayout>
                  <c:x val="-1.5470990552706619E-3"/>
                  <c:y val="3.6743602562678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363155026375181E-17"/>
                  <c:y val="2.6945308545964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3.4294029058499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923891497436006E-2"/>
                  <c:y val="-3.9193176066856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0829693386894634E-2"/>
                  <c:y val="3.4294029058499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2825943316240077E-3"/>
                  <c:y val="2.2046161537606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9.7982940167141968E-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2000" dirty="0" smtClean="0"/>
                      <a:t>2,807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475358488433059E-2"/>
                  <c:y val="3.9193176066856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5470990552706619E-3"/>
                  <c:y val="-3.9193176066856808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 smtClean="0"/>
                      <a:t>2,631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Hoja1!$E$9:$O$9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Hoja1!$E$10:$O$10</c:f>
              <c:numCache>
                <c:formatCode>General</c:formatCode>
                <c:ptCount val="11"/>
                <c:pt idx="0">
                  <c:v>440.6</c:v>
                </c:pt>
                <c:pt idx="1">
                  <c:v>574</c:v>
                </c:pt>
                <c:pt idx="2">
                  <c:v>765</c:v>
                </c:pt>
                <c:pt idx="3">
                  <c:v>860</c:v>
                </c:pt>
                <c:pt idx="4">
                  <c:v>1138</c:v>
                </c:pt>
                <c:pt idx="5">
                  <c:v>1176</c:v>
                </c:pt>
                <c:pt idx="6">
                  <c:v>2329</c:v>
                </c:pt>
                <c:pt idx="7">
                  <c:v>2561</c:v>
                </c:pt>
                <c:pt idx="8">
                  <c:v>2807</c:v>
                </c:pt>
                <c:pt idx="9">
                  <c:v>2468</c:v>
                </c:pt>
                <c:pt idx="10">
                  <c:v>2525.6999999999998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699072"/>
        <c:axId val="89700608"/>
      </c:lineChart>
      <c:catAx>
        <c:axId val="8969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700000" vert="horz"/>
          <a:lstStyle/>
          <a:p>
            <a:pPr>
              <a:defRPr lang="es-HN"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9700608"/>
        <c:crosses val="autoZero"/>
        <c:auto val="1"/>
        <c:lblAlgn val="ctr"/>
        <c:lblOffset val="100"/>
        <c:noMultiLvlLbl val="0"/>
      </c:catAx>
      <c:valAx>
        <c:axId val="8970060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HN" sz="2000" dirty="0" smtClean="0">
                    <a:latin typeface="Arial" pitchFamily="34" charset="0"/>
                    <a:cs typeface="Arial" pitchFamily="34" charset="0"/>
                  </a:rPr>
                  <a:t>Millones de Dólares</a:t>
                </a:r>
                <a:endParaRPr lang="es-HN" sz="2000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HN"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969907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3886066752817205"/>
          <c:y val="2.5362729758421878E-2"/>
          <c:w val="0.35072735582986003"/>
          <c:h val="6.8885671653767008E-2"/>
        </c:manualLayout>
      </c:layout>
      <c:overlay val="0"/>
      <c:txPr>
        <a:bodyPr/>
        <a:lstStyle/>
        <a:p>
          <a:pPr>
            <a:defRPr lang="es-HN" sz="2000" b="1">
              <a:solidFill>
                <a:schemeClr val="tx1"/>
              </a:solidFill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s-HN" sz="1800"/>
              <a:t>Departamentos de Residencia de Receptores de Remesas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Hoja1!$E$2</c:f>
              <c:strCache>
                <c:ptCount val="1"/>
                <c:pt idx="0">
                  <c:v>Cortés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Hoja1!$F$1:$G$1</c:f>
              <c:numCache>
                <c:formatCode>General</c:formatCode>
                <c:ptCount val="2"/>
                <c:pt idx="0">
                  <c:v>2009</c:v>
                </c:pt>
                <c:pt idx="1">
                  <c:v>2010</c:v>
                </c:pt>
              </c:numCache>
            </c:numRef>
          </c:cat>
          <c:val>
            <c:numRef>
              <c:f>Hoja1!$F$2:$G$2</c:f>
              <c:numCache>
                <c:formatCode>0.0</c:formatCode>
                <c:ptCount val="2"/>
                <c:pt idx="0">
                  <c:v>25</c:v>
                </c:pt>
                <c:pt idx="1">
                  <c:v>29.2</c:v>
                </c:pt>
              </c:numCache>
            </c:numRef>
          </c:val>
        </c:ser>
        <c:ser>
          <c:idx val="1"/>
          <c:order val="1"/>
          <c:tx>
            <c:strRef>
              <c:f>Hoja1!$E$3</c:f>
              <c:strCache>
                <c:ptCount val="1"/>
                <c:pt idx="0">
                  <c:v>Fco. Morazán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Hoja1!$F$1:$G$1</c:f>
              <c:numCache>
                <c:formatCode>General</c:formatCode>
                <c:ptCount val="2"/>
                <c:pt idx="0">
                  <c:v>2009</c:v>
                </c:pt>
                <c:pt idx="1">
                  <c:v>2010</c:v>
                </c:pt>
              </c:numCache>
            </c:numRef>
          </c:cat>
          <c:val>
            <c:numRef>
              <c:f>Hoja1!$F$3:$G$3</c:f>
              <c:numCache>
                <c:formatCode>0.0</c:formatCode>
                <c:ptCount val="2"/>
                <c:pt idx="0">
                  <c:v>31.5</c:v>
                </c:pt>
                <c:pt idx="1">
                  <c:v>22.8</c:v>
                </c:pt>
              </c:numCache>
            </c:numRef>
          </c:val>
        </c:ser>
        <c:ser>
          <c:idx val="2"/>
          <c:order val="2"/>
          <c:tx>
            <c:strRef>
              <c:f>Hoja1!$E$4</c:f>
              <c:strCache>
                <c:ptCount val="1"/>
                <c:pt idx="0">
                  <c:v>Atlántida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Hoja1!$F$1:$G$1</c:f>
              <c:numCache>
                <c:formatCode>General</c:formatCode>
                <c:ptCount val="2"/>
                <c:pt idx="0">
                  <c:v>2009</c:v>
                </c:pt>
                <c:pt idx="1">
                  <c:v>2010</c:v>
                </c:pt>
              </c:numCache>
            </c:numRef>
          </c:cat>
          <c:val>
            <c:numRef>
              <c:f>Hoja1!$F$4:$G$4</c:f>
              <c:numCache>
                <c:formatCode>0.0</c:formatCode>
                <c:ptCount val="2"/>
                <c:pt idx="0">
                  <c:v>10.200000000000001</c:v>
                </c:pt>
                <c:pt idx="1">
                  <c:v>14</c:v>
                </c:pt>
              </c:numCache>
            </c:numRef>
          </c:val>
        </c:ser>
        <c:ser>
          <c:idx val="3"/>
          <c:order val="3"/>
          <c:tx>
            <c:strRef>
              <c:f>Hoja1!$E$5</c:f>
              <c:strCache>
                <c:ptCount val="1"/>
                <c:pt idx="0">
                  <c:v>Yoro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Hoja1!$F$1:$G$1</c:f>
              <c:numCache>
                <c:formatCode>General</c:formatCode>
                <c:ptCount val="2"/>
                <c:pt idx="0">
                  <c:v>2009</c:v>
                </c:pt>
                <c:pt idx="1">
                  <c:v>2010</c:v>
                </c:pt>
              </c:numCache>
            </c:numRef>
          </c:cat>
          <c:val>
            <c:numRef>
              <c:f>Hoja1!$F$5:$G$5</c:f>
              <c:numCache>
                <c:formatCode>0.0</c:formatCode>
                <c:ptCount val="2"/>
                <c:pt idx="0">
                  <c:v>6.2</c:v>
                </c:pt>
                <c:pt idx="1">
                  <c:v>9.9</c:v>
                </c:pt>
              </c:numCache>
            </c:numRef>
          </c:val>
        </c:ser>
        <c:ser>
          <c:idx val="4"/>
          <c:order val="4"/>
          <c:tx>
            <c:strRef>
              <c:f>Hoja1!$E$6</c:f>
              <c:strCache>
                <c:ptCount val="1"/>
                <c:pt idx="0">
                  <c:v>Otros Deptos.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Hoja1!$F$1:$G$1</c:f>
              <c:numCache>
                <c:formatCode>General</c:formatCode>
                <c:ptCount val="2"/>
                <c:pt idx="0">
                  <c:v>2009</c:v>
                </c:pt>
                <c:pt idx="1">
                  <c:v>2010</c:v>
                </c:pt>
              </c:numCache>
            </c:numRef>
          </c:cat>
          <c:val>
            <c:numRef>
              <c:f>Hoja1!$F$6:$G$6</c:f>
              <c:numCache>
                <c:formatCode>0.0</c:formatCode>
                <c:ptCount val="2"/>
                <c:pt idx="0">
                  <c:v>7.3999999999999968</c:v>
                </c:pt>
                <c:pt idx="1">
                  <c:v>5.900000000000003</c:v>
                </c:pt>
              </c:numCache>
            </c:numRef>
          </c:val>
        </c:ser>
        <c:ser>
          <c:idx val="5"/>
          <c:order val="5"/>
          <c:tx>
            <c:strRef>
              <c:f>Hoja1!$E$7</c:f>
              <c:strCache>
                <c:ptCount val="1"/>
                <c:pt idx="0">
                  <c:v>Comayagua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Hoja1!$F$1:$G$1</c:f>
              <c:numCache>
                <c:formatCode>General</c:formatCode>
                <c:ptCount val="2"/>
                <c:pt idx="0">
                  <c:v>2009</c:v>
                </c:pt>
                <c:pt idx="1">
                  <c:v>2010</c:v>
                </c:pt>
              </c:numCache>
            </c:numRef>
          </c:cat>
          <c:val>
            <c:numRef>
              <c:f>Hoja1!$F$7:$G$7</c:f>
              <c:numCache>
                <c:formatCode>0.0</c:formatCode>
                <c:ptCount val="2"/>
                <c:pt idx="0">
                  <c:v>4.3</c:v>
                </c:pt>
                <c:pt idx="1">
                  <c:v>4.4000000000000004</c:v>
                </c:pt>
              </c:numCache>
            </c:numRef>
          </c:val>
        </c:ser>
        <c:ser>
          <c:idx val="6"/>
          <c:order val="6"/>
          <c:tx>
            <c:strRef>
              <c:f>Hoja1!$E$8</c:f>
              <c:strCache>
                <c:ptCount val="1"/>
                <c:pt idx="0">
                  <c:v>Olancho</c:v>
                </c:pt>
              </c:strCache>
            </c:strRef>
          </c:tx>
          <c:invertIfNegative val="0"/>
          <c:dLbls>
            <c:numFmt formatCode="#,##0.00" sourceLinked="0"/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Hoja1!$F$1:$G$1</c:f>
              <c:numCache>
                <c:formatCode>General</c:formatCode>
                <c:ptCount val="2"/>
                <c:pt idx="0">
                  <c:v>2009</c:v>
                </c:pt>
                <c:pt idx="1">
                  <c:v>2010</c:v>
                </c:pt>
              </c:numCache>
            </c:numRef>
          </c:cat>
          <c:val>
            <c:numRef>
              <c:f>Hoja1!$F$8:$G$8</c:f>
              <c:numCache>
                <c:formatCode>0.0</c:formatCode>
                <c:ptCount val="2"/>
                <c:pt idx="0">
                  <c:v>5.0999999999999996</c:v>
                </c:pt>
                <c:pt idx="1">
                  <c:v>4.0999999999999996</c:v>
                </c:pt>
              </c:numCache>
            </c:numRef>
          </c:val>
        </c:ser>
        <c:ser>
          <c:idx val="7"/>
          <c:order val="7"/>
          <c:tx>
            <c:strRef>
              <c:f>Hoja1!$E$9</c:f>
              <c:strCache>
                <c:ptCount val="1"/>
                <c:pt idx="0">
                  <c:v>Valle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Hoja1!$F$1:$G$1</c:f>
              <c:numCache>
                <c:formatCode>General</c:formatCode>
                <c:ptCount val="2"/>
                <c:pt idx="0">
                  <c:v>2009</c:v>
                </c:pt>
                <c:pt idx="1">
                  <c:v>2010</c:v>
                </c:pt>
              </c:numCache>
            </c:numRef>
          </c:cat>
          <c:val>
            <c:numRef>
              <c:f>Hoja1!$F$9:$G$9</c:f>
              <c:numCache>
                <c:formatCode>0.0</c:formatCode>
                <c:ptCount val="2"/>
                <c:pt idx="0">
                  <c:v>2.6</c:v>
                </c:pt>
                <c:pt idx="1">
                  <c:v>3.7</c:v>
                </c:pt>
              </c:numCache>
            </c:numRef>
          </c:val>
        </c:ser>
        <c:ser>
          <c:idx val="8"/>
          <c:order val="8"/>
          <c:tx>
            <c:strRef>
              <c:f>Hoja1!$E$10</c:f>
              <c:strCache>
                <c:ptCount val="1"/>
                <c:pt idx="0">
                  <c:v>Choluteca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Hoja1!$F$1:$G$1</c:f>
              <c:numCache>
                <c:formatCode>General</c:formatCode>
                <c:ptCount val="2"/>
                <c:pt idx="0">
                  <c:v>2009</c:v>
                </c:pt>
                <c:pt idx="1">
                  <c:v>2010</c:v>
                </c:pt>
              </c:numCache>
            </c:numRef>
          </c:cat>
          <c:val>
            <c:numRef>
              <c:f>Hoja1!$F$10:$G$10</c:f>
              <c:numCache>
                <c:formatCode>0.0</c:formatCode>
                <c:ptCount val="2"/>
                <c:pt idx="0">
                  <c:v>4.3</c:v>
                </c:pt>
                <c:pt idx="1">
                  <c:v>3.2</c:v>
                </c:pt>
              </c:numCache>
            </c:numRef>
          </c:val>
        </c:ser>
        <c:ser>
          <c:idx val="9"/>
          <c:order val="9"/>
          <c:tx>
            <c:strRef>
              <c:f>Hoja1!$E$11</c:f>
              <c:strCache>
                <c:ptCount val="1"/>
                <c:pt idx="0">
                  <c:v>Cólon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Hoja1!$F$1:$G$1</c:f>
              <c:numCache>
                <c:formatCode>General</c:formatCode>
                <c:ptCount val="2"/>
                <c:pt idx="0">
                  <c:v>2009</c:v>
                </c:pt>
                <c:pt idx="1">
                  <c:v>2010</c:v>
                </c:pt>
              </c:numCache>
            </c:numRef>
          </c:cat>
          <c:val>
            <c:numRef>
              <c:f>Hoja1!$F$11:$G$11</c:f>
              <c:numCache>
                <c:formatCode>0.0</c:formatCode>
                <c:ptCount val="2"/>
                <c:pt idx="0">
                  <c:v>3.4</c:v>
                </c:pt>
                <c:pt idx="1">
                  <c:v>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0400256"/>
        <c:axId val="90401792"/>
      </c:barChart>
      <c:catAx>
        <c:axId val="9040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0401792"/>
        <c:crosses val="autoZero"/>
        <c:auto val="1"/>
        <c:lblAlgn val="ctr"/>
        <c:lblOffset val="100"/>
        <c:noMultiLvlLbl val="0"/>
      </c:catAx>
      <c:valAx>
        <c:axId val="9040179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0400256"/>
        <c:crosses val="autoZero"/>
        <c:crossBetween val="between"/>
      </c:valAx>
    </c:plotArea>
    <c:legend>
      <c:legendPos val="r"/>
      <c:legendEntry>
        <c:idx val="4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82375117845118084"/>
          <c:y val="0.13038595839236924"/>
          <c:w val="0.16342053872053872"/>
          <c:h val="0.8696140416076308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0.37719</cdr:x>
      <cdr:y>0.77778</cdr:y>
    </cdr:from>
    <cdr:to>
      <cdr:x>0.95614</cdr:x>
      <cdr:y>0.86111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096344" y="4032448"/>
          <a:ext cx="475252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HN" sz="2000" b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Aporte al PIB, 2010: 16.4%</a:t>
          </a:r>
          <a:endParaRPr lang="es-HN" sz="2000" b="1" u="sng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ABAF0-98AC-4439-926A-26573779999C}" type="datetimeFigureOut">
              <a:rPr lang="es-ES" smtClean="0"/>
              <a:pPr/>
              <a:t>07/03/2017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8D6BE-DDEC-4126-B8FB-DF67EB0998D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2969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35CC6-E0C3-4605-BFD9-1AF09255150A}" type="slidenum">
              <a:rPr lang="es-HN" smtClean="0"/>
              <a:pPr/>
              <a:t>15</a:t>
            </a:fld>
            <a:endParaRPr lang="es-H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35CC6-E0C3-4605-BFD9-1AF09255150A}" type="slidenum">
              <a:rPr lang="es-HN" smtClean="0"/>
              <a:pPr/>
              <a:t>24</a:t>
            </a:fld>
            <a:endParaRPr lang="es-H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35CC6-E0C3-4605-BFD9-1AF09255150A}" type="slidenum">
              <a:rPr lang="es-HN" smtClean="0"/>
              <a:pPr/>
              <a:t>25</a:t>
            </a:fld>
            <a:endParaRPr lang="es-H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35CC6-E0C3-4605-BFD9-1AF09255150A}" type="slidenum">
              <a:rPr lang="es-HN" smtClean="0"/>
              <a:pPr/>
              <a:t>26</a:t>
            </a:fld>
            <a:endParaRPr lang="es-H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35CC6-E0C3-4605-BFD9-1AF09255150A}" type="slidenum">
              <a:rPr lang="es-HN" smtClean="0"/>
              <a:pPr/>
              <a:t>27</a:t>
            </a:fld>
            <a:endParaRPr lang="es-H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35CC6-E0C3-4605-BFD9-1AF09255150A}" type="slidenum">
              <a:rPr lang="es-HN" smtClean="0"/>
              <a:pPr/>
              <a:t>28</a:t>
            </a:fld>
            <a:endParaRPr lang="es-H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35CC6-E0C3-4605-BFD9-1AF09255150A}" type="slidenum">
              <a:rPr lang="es-HN" smtClean="0"/>
              <a:pPr/>
              <a:t>29</a:t>
            </a:fld>
            <a:endParaRPr lang="es-H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35CC6-E0C3-4605-BFD9-1AF09255150A}" type="slidenum">
              <a:rPr lang="es-HN" smtClean="0"/>
              <a:pPr/>
              <a:t>30</a:t>
            </a:fld>
            <a:endParaRPr lang="es-H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35CC6-E0C3-4605-BFD9-1AF09255150A}" type="slidenum">
              <a:rPr lang="es-HN" smtClean="0"/>
              <a:pPr/>
              <a:t>31</a:t>
            </a:fld>
            <a:endParaRPr lang="es-H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35CC6-E0C3-4605-BFD9-1AF09255150A}" type="slidenum">
              <a:rPr lang="es-HN" smtClean="0"/>
              <a:pPr/>
              <a:t>32</a:t>
            </a:fld>
            <a:endParaRPr lang="es-H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35CC6-E0C3-4605-BFD9-1AF09255150A}" type="slidenum">
              <a:rPr lang="es-HN" smtClean="0"/>
              <a:pPr/>
              <a:t>33</a:t>
            </a:fld>
            <a:endParaRPr lang="es-H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35CC6-E0C3-4605-BFD9-1AF09255150A}" type="slidenum">
              <a:rPr lang="es-HN" smtClean="0"/>
              <a:pPr/>
              <a:t>16</a:t>
            </a:fld>
            <a:endParaRPr lang="es-H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35CC6-E0C3-4605-BFD9-1AF09255150A}" type="slidenum">
              <a:rPr lang="es-HN" smtClean="0"/>
              <a:pPr/>
              <a:t>17</a:t>
            </a:fld>
            <a:endParaRPr lang="es-H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35CC6-E0C3-4605-BFD9-1AF09255150A}" type="slidenum">
              <a:rPr lang="es-HN" smtClean="0"/>
              <a:pPr/>
              <a:t>18</a:t>
            </a:fld>
            <a:endParaRPr lang="es-H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35CC6-E0C3-4605-BFD9-1AF09255150A}" type="slidenum">
              <a:rPr lang="es-HN" smtClean="0"/>
              <a:pPr/>
              <a:t>19</a:t>
            </a:fld>
            <a:endParaRPr lang="es-H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35CC6-E0C3-4605-BFD9-1AF09255150A}" type="slidenum">
              <a:rPr lang="es-HN" smtClean="0"/>
              <a:pPr/>
              <a:t>20</a:t>
            </a:fld>
            <a:endParaRPr lang="es-H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35CC6-E0C3-4605-BFD9-1AF09255150A}" type="slidenum">
              <a:rPr lang="es-HN" smtClean="0"/>
              <a:pPr/>
              <a:t>21</a:t>
            </a:fld>
            <a:endParaRPr lang="es-H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35CC6-E0C3-4605-BFD9-1AF09255150A}" type="slidenum">
              <a:rPr lang="es-HN" smtClean="0"/>
              <a:pPr/>
              <a:t>22</a:t>
            </a:fld>
            <a:endParaRPr lang="es-H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35CC6-E0C3-4605-BFD9-1AF09255150A}" type="slidenum">
              <a:rPr lang="es-HN" smtClean="0"/>
              <a:pPr/>
              <a:t>23</a:t>
            </a:fld>
            <a:endParaRPr lang="es-H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16727F6-8925-4481-8729-AF10CB08299E}" type="datetimeFigureOut">
              <a:rPr lang="es-ES" smtClean="0"/>
              <a:pPr/>
              <a:t>07/03/2017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DE56886-4487-44BE-9933-300E37FDE29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27F6-8925-4481-8729-AF10CB08299E}" type="datetimeFigureOut">
              <a:rPr lang="es-ES" smtClean="0"/>
              <a:pPr/>
              <a:t>07/03/2017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886-4487-44BE-9933-300E37FDE29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27F6-8925-4481-8729-AF10CB08299E}" type="datetimeFigureOut">
              <a:rPr lang="es-ES" smtClean="0"/>
              <a:pPr/>
              <a:t>07/03/2017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886-4487-44BE-9933-300E37FDE29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6727F6-8925-4481-8729-AF10CB08299E}" type="datetimeFigureOut">
              <a:rPr lang="es-ES" smtClean="0"/>
              <a:pPr/>
              <a:t>07/03/2017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DE56886-4487-44BE-9933-300E37FDE29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16727F6-8925-4481-8729-AF10CB08299E}" type="datetimeFigureOut">
              <a:rPr lang="es-ES" smtClean="0"/>
              <a:pPr/>
              <a:t>07/03/2017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DE56886-4487-44BE-9933-300E37FDE29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27F6-8925-4481-8729-AF10CB08299E}" type="datetimeFigureOut">
              <a:rPr lang="es-ES" smtClean="0"/>
              <a:pPr/>
              <a:t>07/03/2017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886-4487-44BE-9933-300E37FDE29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27F6-8925-4481-8729-AF10CB08299E}" type="datetimeFigureOut">
              <a:rPr lang="es-ES" smtClean="0"/>
              <a:pPr/>
              <a:t>07/03/2017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886-4487-44BE-9933-300E37FDE29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6727F6-8925-4481-8729-AF10CB08299E}" type="datetimeFigureOut">
              <a:rPr lang="es-ES" smtClean="0"/>
              <a:pPr/>
              <a:t>07/03/2017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E56886-4487-44BE-9933-300E37FDE29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27F6-8925-4481-8729-AF10CB08299E}" type="datetimeFigureOut">
              <a:rPr lang="es-ES" smtClean="0"/>
              <a:pPr/>
              <a:t>07/03/2017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886-4487-44BE-9933-300E37FDE29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6727F6-8925-4481-8729-AF10CB08299E}" type="datetimeFigureOut">
              <a:rPr lang="es-ES" smtClean="0"/>
              <a:pPr/>
              <a:t>07/03/2017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DE56886-4487-44BE-9933-300E37FDE29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6727F6-8925-4481-8729-AF10CB08299E}" type="datetimeFigureOut">
              <a:rPr lang="es-ES" smtClean="0"/>
              <a:pPr/>
              <a:t>07/03/2017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E56886-4487-44BE-9933-300E37FDE29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16727F6-8925-4481-8729-AF10CB08299E}" type="datetimeFigureOut">
              <a:rPr lang="es-ES" smtClean="0"/>
              <a:pPr/>
              <a:t>07/03/2017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DE56886-4487-44BE-9933-300E37FDE29C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file:///C:\Users\miguel.ramirez\Documents\Proyecto%20piloto%20Dando%20y%20Dando\Manuales%20y%20Formatos\image001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miguel.ramirez\Documents\Proyecto%20piloto%20Dando%20y%20Dando\Manuales%20y%20Formatos\image001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file:///C:\Users\miguel.ramirez\Documents\Proyecto%20piloto%20Dando%20y%20Dando\Manuales%20y%20Formatos\image001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file:///C:\Users\miguel.ramirez\Documents\Proyecto%20piloto%20Dando%20y%20Dando\Manuales%20y%20Formatos\image001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file:///C:\Users\miguel.ramirez\Documents\Proyecto%20piloto%20Dando%20y%20Dando\Manuales%20y%20Formatos\image001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file:///C:\Users\miguel.ramirez\Documents\Proyecto%20piloto%20Dando%20y%20Dando\Manuales%20y%20Formatos\image001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miguel.ramirez\Documents\Proyecto%20piloto%20Dando%20y%20Dando\Manuales%20y%20Formatos\image001.p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miguel.ramirez\Documents\Proyecto%20piloto%20Dando%20y%20Dando\Manuales%20y%20Formatos\image001.p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miguel.ramirez\Documents\Proyecto%20piloto%20Dando%20y%20Dando\Manuales%20y%20Formatos\image001.p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miguel.ramirez\Documents\Proyecto%20piloto%20Dando%20y%20Dando\Manuales%20y%20Formatos\image001.p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miguel.ramirez\Documents\Proyecto%20piloto%20Dando%20y%20Dando\Manuales%20y%20Formatos\image001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miguel.ramirez\Documents\Proyecto%20piloto%20Dando%20y%20Dando\Manuales%20y%20Formatos\image001.p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miguel.ramirez\Documents\Proyecto%20piloto%20Dando%20y%20Dando\Manuales%20y%20Formatos\image001.p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miguel.ramirez\Documents\Proyecto%20piloto%20Dando%20y%20Dando\Manuales%20y%20Formatos\image001.p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miguel.ramirez\Documents\Proyecto%20piloto%20Dando%20y%20Dando\Manuales%20y%20Formatos\image001.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miguel.ramirez\Documents\Proyecto%20piloto%20Dando%20y%20Dando\Manuales%20y%20Formatos\image001.pn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miguel.ramirez\Documents\Proyecto%20piloto%20Dando%20y%20Dando\Manuales%20y%20Formatos\image001.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miguel.ramirez\Documents\Proyecto%20piloto%20Dando%20y%20Dando\Manuales%20y%20Formatos\image001.png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http://cms.fideck.com/userfiles/onu.org.gt/monica.vargas/image/pcs%20logs/NEW%20Logo_SP_low.jpg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file:///C:\Users\miguel.ramirez\Documents\Proyecto%20piloto%20Dando%20y%20Dando\Manuales%20y%20Formatos\image001.pn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HN" dirty="0" smtClean="0"/>
              <a:t>REMESAS: MIGRACION Y DESARROLLO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5112568"/>
          </a:xfrm>
        </p:spPr>
        <p:txBody>
          <a:bodyPr>
            <a:normAutofit/>
          </a:bodyPr>
          <a:lstStyle/>
          <a:p>
            <a:r>
              <a:rPr lang="es-HN" dirty="0" smtClean="0"/>
              <a:t>En Honduras las remesas son la principal fuente de generación de divisas en el país </a:t>
            </a:r>
            <a:r>
              <a:rPr lang="es-ES" dirty="0" smtClean="0"/>
              <a:t>por </a:t>
            </a:r>
            <a:r>
              <a:rPr lang="es-ES" dirty="0"/>
              <a:t>encima de </a:t>
            </a:r>
            <a:r>
              <a:rPr lang="es-ES" dirty="0" smtClean="0"/>
              <a:t>las exportaciones </a:t>
            </a:r>
            <a:r>
              <a:rPr lang="es-ES" dirty="0"/>
              <a:t>de mercancías generales, de maquila y de </a:t>
            </a:r>
            <a:r>
              <a:rPr lang="es-ES" dirty="0" smtClean="0"/>
              <a:t>turismo ( cifras del BCH)</a:t>
            </a:r>
            <a:endParaRPr lang="es-HN" dirty="0" smtClean="0"/>
          </a:p>
          <a:p>
            <a:r>
              <a:rPr lang="es-HN" dirty="0" smtClean="0"/>
              <a:t>Financian los gastos de consumo, educación, vivienda, salud en la mayoría de los hogares</a:t>
            </a:r>
          </a:p>
          <a:p>
            <a:r>
              <a:rPr lang="es-HN" dirty="0" smtClean="0"/>
              <a:t> El año 2010 alcanzaron US$ 2,631.000, </a:t>
            </a:r>
          </a:p>
          <a:p>
            <a:r>
              <a:rPr lang="es-HN" dirty="0" smtClean="0"/>
              <a:t>Representan el 17.1 del PIB del país</a:t>
            </a:r>
          </a:p>
          <a:p>
            <a:r>
              <a:rPr lang="es-ES" dirty="0" smtClean="0"/>
              <a:t>A nivel centroamericano, </a:t>
            </a:r>
            <a:r>
              <a:rPr lang="es-ES" dirty="0"/>
              <a:t>Honduras </a:t>
            </a:r>
            <a:r>
              <a:rPr lang="es-ES" dirty="0" smtClean="0"/>
              <a:t>es el </a:t>
            </a:r>
            <a:r>
              <a:rPr lang="es-ES" dirty="0"/>
              <a:t>tercer país </a:t>
            </a:r>
            <a:r>
              <a:rPr lang="es-ES" dirty="0" smtClean="0"/>
              <a:t>receptor de remesas familiares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488832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8064895" cy="582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0"/>
            <a:ext cx="871296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899592" y="645333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900" dirty="0" smtClean="0"/>
              <a:t>El costo de las remesa</a:t>
            </a:r>
            <a:r>
              <a:rPr lang="es-ES" sz="900" dirty="0"/>
              <a:t> el costo promedio de envío de US$200.00 disminuyó en 9.2% </a:t>
            </a:r>
            <a:r>
              <a:rPr lang="es-ES" sz="900" dirty="0" smtClean="0"/>
              <a:t>al  pasar </a:t>
            </a:r>
            <a:r>
              <a:rPr lang="es-ES" sz="900" dirty="0"/>
              <a:t>de un promedio de US$11.93 en el tercer trimestre 2010 a US$10.83 </a:t>
            </a:r>
            <a:r>
              <a:rPr lang="es-ES" sz="900" dirty="0" smtClean="0"/>
              <a:t> en el trimestre del 2011.</a:t>
            </a:r>
            <a:endParaRPr lang="es-E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931224" cy="5925272"/>
          </a:xfrm>
        </p:spPr>
        <p:txBody>
          <a:bodyPr/>
          <a:lstStyle/>
          <a:p>
            <a:endParaRPr lang="es-HN" dirty="0" smtClean="0"/>
          </a:p>
          <a:p>
            <a:endParaRPr lang="es-HN" dirty="0" smtClean="0"/>
          </a:p>
          <a:p>
            <a:r>
              <a:rPr lang="es-HN" dirty="0" smtClean="0"/>
              <a:t>EN RAZON DE LA IMPORTANCIA DE LAS REMESAS FAMILIARES DE LOS HONDUREÑOS MIGRANTES EN LOS AMBITOS SOCIAL Y ECONOMICOS, EL GOBIERNO DE HONDURAS, CON EL APOYO DEL GOBIERNO DE MEXICO ESTA EN PROCESO DE IMPLEMENTACIÓN DEL </a:t>
            </a:r>
            <a:r>
              <a:rPr lang="es-HN" b="1" u="sng" dirty="0" smtClean="0"/>
              <a:t>PROGRAMA DE REMESAS  SOLIDARIAS  Y PRODUCTIVAS, </a:t>
            </a:r>
            <a:r>
              <a:rPr lang="es-HN" dirty="0" smtClean="0"/>
              <a:t>QUE SE DETALLA A CONTINUACIÓN</a:t>
            </a:r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s-MX" sz="35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s-MX" sz="3500" b="1" dirty="0" smtClean="0">
                <a:solidFill>
                  <a:schemeClr val="tx1"/>
                </a:solidFill>
              </a:rPr>
              <a:t>PROGRAMA DE REMESAS SOLIDARIAS Y PRODUCTIVAS</a:t>
            </a:r>
          </a:p>
          <a:p>
            <a:pPr algn="ctr">
              <a:buNone/>
            </a:pPr>
            <a:endParaRPr lang="es-MX" sz="36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s-MX" sz="14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s-MX" sz="24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s-MX" sz="24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s-MX" sz="24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s-MX" sz="24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s-MX" sz="24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s-MX" sz="24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s-MX" sz="2400" b="1" dirty="0" smtClean="0">
                <a:solidFill>
                  <a:schemeClr val="tx1"/>
                </a:solidFill>
              </a:rPr>
              <a:t>21 de Octubre de 2011</a:t>
            </a:r>
          </a:p>
        </p:txBody>
      </p:sp>
      <p:pic>
        <p:nvPicPr>
          <p:cNvPr id="6" name="5 Imagen" descr="1F7A4880-248E-4BA0-8D18-7CE3A1025C3C@local"/>
          <p:cNvPicPr>
            <a:picLocks noChangeAspect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339752" y="3068960"/>
            <a:ext cx="437380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 </a:t>
            </a:r>
            <a:endParaRPr lang="es-HN" dirty="0"/>
          </a:p>
        </p:txBody>
      </p:sp>
      <p:pic>
        <p:nvPicPr>
          <p:cNvPr id="8" name="1 Imagen" descr="Escudo de Honduras b.png"/>
          <p:cNvPicPr>
            <a:picLocks noChangeAspect="1"/>
          </p:cNvPicPr>
          <p:nvPr/>
        </p:nvPicPr>
        <p:blipFill>
          <a:blip r:embed="rId5" cstate="print"/>
          <a:srcRect b="-5143"/>
          <a:stretch>
            <a:fillRect/>
          </a:stretch>
        </p:blipFill>
        <p:spPr bwMode="auto">
          <a:xfrm>
            <a:off x="251520" y="44784"/>
            <a:ext cx="209368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Logo programa"/>
          <p:cNvPicPr>
            <a:picLocks noChangeAspect="1"/>
          </p:cNvPicPr>
          <p:nvPr/>
        </p:nvPicPr>
        <p:blipFill>
          <a:blip r:embed="rId6" cstate="print"/>
          <a:srcRect l="3928" t="16408" b="12501"/>
          <a:stretch>
            <a:fillRect/>
          </a:stretch>
        </p:blipFill>
        <p:spPr bwMode="auto">
          <a:xfrm>
            <a:off x="6292591" y="0"/>
            <a:ext cx="238386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947645B0-BB32-451B-8A31-954C041CE321}" type="slidenum">
              <a:rPr lang="es-HN" sz="1800" b="1" smtClean="0"/>
              <a:pPr/>
              <a:t>15</a:t>
            </a:fld>
            <a:endParaRPr lang="es-HN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6642"/>
            <a:ext cx="6336704" cy="99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s-MX" sz="2800" b="1" dirty="0" smtClean="0">
                <a:solidFill>
                  <a:schemeClr val="accent1"/>
                </a:solidFill>
              </a:rPr>
              <a:t>PROGRAMA DE REMESAS SOLIDARIAS Y PRODUCTIVAS</a:t>
            </a:r>
          </a:p>
        </p:txBody>
      </p:sp>
      <p:pic>
        <p:nvPicPr>
          <p:cNvPr id="5" name="4 Imagen" descr="1F7A4880-248E-4BA0-8D18-7CE3A1025C3C@local"/>
          <p:cNvPicPr>
            <a:picLocks noChangeAspect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73980" y="44624"/>
            <a:ext cx="187448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51621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lvl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None/>
            </a:pPr>
            <a:r>
              <a:rPr lang="es-E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ANTECEDENTES:</a:t>
            </a:r>
          </a:p>
          <a:p>
            <a:pPr marL="269875" lvl="1" indent="-269875">
              <a:lnSpc>
                <a:spcPct val="90000"/>
              </a:lnSpc>
              <a:spcBef>
                <a:spcPts val="1800"/>
              </a:spcBef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El Gobierno de Honduras, con apoyo de 7 agencias del Sistema de Las Naciones Unidas: </a:t>
            </a:r>
            <a:r>
              <a:rPr lang="es-E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PNUD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UNICEF, </a:t>
            </a:r>
            <a:r>
              <a:rPr lang="es-ES" sz="24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UNFPA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FAO, OIT, </a:t>
            </a:r>
            <a:r>
              <a:rPr lang="es-ES" sz="24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OIM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y </a:t>
            </a:r>
            <a:r>
              <a:rPr lang="es-ES" sz="24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UNODC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547688" lvl="2" indent="-277813">
              <a:lnSpc>
                <a:spcPct val="90000"/>
              </a:lnSpc>
              <a:spcBef>
                <a:spcPts val="1800"/>
              </a:spcBef>
              <a:buClr>
                <a:schemeClr val="bg2">
                  <a:lumMod val="10000"/>
                </a:schemeClr>
              </a:buClr>
              <a:buFont typeface="Wingdings" pitchFamily="2" charset="2"/>
              <a:buChar char="§"/>
            </a:pPr>
            <a:r>
              <a:rPr lang="es-ES" sz="24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Ejecuta</a:t>
            </a:r>
            <a:r>
              <a:rPr lang="es-E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s-ES" sz="2400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El Programa Conjunto: </a:t>
            </a:r>
            <a:r>
              <a:rPr lang="es-ES" sz="2400" b="1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s-ES" sz="24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Desarrollo humano juvenil vía empleo, para superar los retos de la migración</a:t>
            </a:r>
            <a:r>
              <a:rPr lang="es-ES" sz="2400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” , </a:t>
            </a:r>
            <a:r>
              <a:rPr lang="es-ES" sz="2400" i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vigente hasta junio de 2012</a:t>
            </a:r>
            <a:r>
              <a:rPr lang="es-ES" sz="2400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547688" lvl="2" indent="-277813">
              <a:lnSpc>
                <a:spcPct val="90000"/>
              </a:lnSpc>
              <a:spcBef>
                <a:spcPts val="1800"/>
              </a:spcBef>
              <a:buClr>
                <a:schemeClr val="bg2">
                  <a:lumMod val="10000"/>
                </a:schemeClr>
              </a:buClr>
              <a:buFont typeface="Wingdings" pitchFamily="2" charset="2"/>
              <a:buChar char="§"/>
            </a:pP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El Programa es </a:t>
            </a:r>
            <a:r>
              <a:rPr lang="es-E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Financiado</a:t>
            </a:r>
            <a:r>
              <a:rPr lang="es-E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con recursos del “</a:t>
            </a:r>
            <a:r>
              <a:rPr lang="es-ES" sz="2400" b="1" i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Fondo España-</a:t>
            </a:r>
            <a:r>
              <a:rPr lang="es-ES" sz="2400" b="1" i="1" u="sng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SNU</a:t>
            </a:r>
            <a:r>
              <a:rPr lang="es-ES" sz="2400" b="1" i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” 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para los logros de los Objetivos de Desarrollo del Milenio.</a:t>
            </a:r>
          </a:p>
          <a:p>
            <a:pPr marL="547688" lvl="2" indent="-277813">
              <a:lnSpc>
                <a:spcPct val="90000"/>
              </a:lnSpc>
              <a:spcBef>
                <a:spcPts val="1800"/>
              </a:spcBef>
              <a:buClr>
                <a:schemeClr val="bg2">
                  <a:lumMod val="10000"/>
                </a:schemeClr>
              </a:buClr>
              <a:buFont typeface="Wingdings" pitchFamily="2" charset="2"/>
              <a:buChar char="§"/>
            </a:pPr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Resultado 1.5.1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ES" sz="2400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s-HN" sz="2400" i="1" dirty="0" smtClean="0">
                <a:solidFill>
                  <a:srgbClr val="FF0000"/>
                </a:solidFill>
              </a:rPr>
              <a:t>Programa </a:t>
            </a:r>
            <a:r>
              <a:rPr lang="es-HN" sz="2400" i="1" dirty="0" smtClean="0">
                <a:solidFill>
                  <a:schemeClr val="tx2">
                    <a:lumMod val="50000"/>
                  </a:schemeClr>
                </a:solidFill>
              </a:rPr>
              <a:t>Innovador</a:t>
            </a:r>
            <a:r>
              <a:rPr lang="es-HN" sz="2400" i="1" dirty="0" smtClean="0">
                <a:solidFill>
                  <a:srgbClr val="FF0000"/>
                </a:solidFill>
              </a:rPr>
              <a:t> de Remesas Solidarias y Productivas</a:t>
            </a:r>
            <a:r>
              <a:rPr lang="es-HN" sz="2400" i="1" dirty="0" smtClean="0"/>
              <a:t> diseñado e implementado</a:t>
            </a:r>
            <a:r>
              <a:rPr lang="es-HN" sz="2400" dirty="0" smtClean="0"/>
              <a:t>.”</a:t>
            </a:r>
            <a:endParaRPr lang="es-ES" sz="24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947645B0-BB32-451B-8A31-954C041CE321}" type="slidenum">
              <a:rPr lang="es-HN" smtClean="0"/>
              <a:pPr/>
              <a:t>16</a:t>
            </a:fld>
            <a:endParaRPr lang="es-H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6642"/>
            <a:ext cx="6336704" cy="99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s-MX" sz="2800" b="1" dirty="0" smtClean="0">
                <a:solidFill>
                  <a:schemeClr val="accent1"/>
                </a:solidFill>
              </a:rPr>
              <a:t>PROGRAMA DE REMESAS SOLIDARIAS Y PRODUCTIVAS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91264" cy="511256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s-MX" sz="2400" b="1" u="sng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s-HN" sz="2400" b="1" u="sng" dirty="0" smtClean="0">
                <a:solidFill>
                  <a:srgbClr val="C00000"/>
                </a:solidFill>
                <a:cs typeface="Arial" pitchFamily="34" charset="0"/>
              </a:rPr>
              <a:t>IMPORTANCIA DE LAS REMESAS PARA HONDURAS</a:t>
            </a:r>
            <a:endParaRPr lang="es-MX" sz="2400" b="1" u="sng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947645B0-BB32-451B-8A31-954C041CE321}" type="slidenum">
              <a:rPr lang="es-HN" smtClean="0"/>
              <a:pPr/>
              <a:t>17</a:t>
            </a:fld>
            <a:endParaRPr lang="es-HN"/>
          </a:p>
        </p:txBody>
      </p:sp>
      <p:pic>
        <p:nvPicPr>
          <p:cNvPr id="5" name="4 Imagen" descr="1F7A4880-248E-4BA0-8D18-7CE3A1025C3C@local"/>
          <p:cNvPicPr>
            <a:picLocks noChangeAspect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73980" y="44624"/>
            <a:ext cx="187448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71550" y="1609725"/>
            <a:ext cx="7708204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971550" y="6384925"/>
            <a:ext cx="27673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628800"/>
            <a:ext cx="7559684" cy="46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740352" y="3573016"/>
            <a:ext cx="504056" cy="31219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H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17.1</a:t>
            </a: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6642"/>
            <a:ext cx="6336704" cy="99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s-MX" sz="2800" b="1" dirty="0" smtClean="0">
                <a:solidFill>
                  <a:schemeClr val="accent1"/>
                </a:solidFill>
              </a:rPr>
              <a:t>PROGRAMA DE REMESAS SOLIDARIAS Y PRODUCTIVAS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91264" cy="511256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s-MX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HN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IMPORTANCIA DE LAS REMESAS PARA HONDURAS</a:t>
            </a:r>
            <a:endParaRPr lang="es-MX" sz="24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947645B0-BB32-451B-8A31-954C041CE321}" type="slidenum">
              <a:rPr lang="es-HN" smtClean="0"/>
              <a:pPr/>
              <a:t>18</a:t>
            </a:fld>
            <a:endParaRPr lang="es-HN"/>
          </a:p>
        </p:txBody>
      </p:sp>
      <p:pic>
        <p:nvPicPr>
          <p:cNvPr id="5" name="4 Imagen" descr="1F7A4880-248E-4BA0-8D18-7CE3A1025C3C@local"/>
          <p:cNvPicPr>
            <a:picLocks noChangeAspect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73980" y="44624"/>
            <a:ext cx="187448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Gráfico"/>
          <p:cNvGraphicFramePr/>
          <p:nvPr/>
        </p:nvGraphicFramePr>
        <p:xfrm>
          <a:off x="539552" y="1772816"/>
          <a:ext cx="8136904" cy="4535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6642"/>
            <a:ext cx="6336704" cy="99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s-MX" sz="2800" b="1" dirty="0" smtClean="0">
                <a:solidFill>
                  <a:schemeClr val="accent1"/>
                </a:solidFill>
              </a:rPr>
              <a:t>PROGRAMA DE REMESAS SOLIDARIAS Y PRODUCTIVAS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51621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USO Y DESTINO DE LAS REMESAS</a:t>
            </a:r>
            <a:endParaRPr lang="es-MX" sz="2800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HN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947645B0-BB32-451B-8A31-954C041CE321}" type="slidenum">
              <a:rPr lang="es-HN" smtClean="0"/>
              <a:pPr/>
              <a:t>19</a:t>
            </a:fld>
            <a:endParaRPr lang="es-HN"/>
          </a:p>
        </p:txBody>
      </p:sp>
      <p:pic>
        <p:nvPicPr>
          <p:cNvPr id="5" name="4 Imagen" descr="1F7A4880-248E-4BA0-8D18-7CE3A1025C3C@local"/>
          <p:cNvPicPr>
            <a:picLocks noChangeAspect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73980" y="44624"/>
            <a:ext cx="187448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9 Gráfico"/>
          <p:cNvGraphicFramePr>
            <a:graphicFrameLocks noChangeAspect="1"/>
          </p:cNvGraphicFramePr>
          <p:nvPr/>
        </p:nvGraphicFramePr>
        <p:xfrm>
          <a:off x="539551" y="1700808"/>
          <a:ext cx="8064897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20891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6642"/>
            <a:ext cx="6336704" cy="99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s-MX" sz="2800" b="1" dirty="0" smtClean="0">
                <a:solidFill>
                  <a:schemeClr val="accent1"/>
                </a:solidFill>
              </a:rPr>
              <a:t>PROGRAMA DE REMESAS SOLIDARIAS Y PRODUCTIVAS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51621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USO Y DESTINO DE LAS REMESAS</a:t>
            </a:r>
            <a:endParaRPr lang="es-MX" sz="2800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HN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947645B0-BB32-451B-8A31-954C041CE321}" type="slidenum">
              <a:rPr lang="es-HN" smtClean="0"/>
              <a:pPr/>
              <a:t>20</a:t>
            </a:fld>
            <a:endParaRPr lang="es-HN"/>
          </a:p>
        </p:txBody>
      </p:sp>
      <p:pic>
        <p:nvPicPr>
          <p:cNvPr id="5" name="4 Imagen" descr="1F7A4880-248E-4BA0-8D18-7CE3A1025C3C@local"/>
          <p:cNvPicPr>
            <a:picLocks noChangeAspect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73980" y="44624"/>
            <a:ext cx="187448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orlando.sierra\AppData\Local\Microsoft\Windows\Temporary Internet Files\Content.Outlook\1N9VW54Z\Distribución_Remesas_H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0095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6642"/>
            <a:ext cx="6336704" cy="99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s-MX" sz="2800" b="1" dirty="0" smtClean="0">
                <a:solidFill>
                  <a:schemeClr val="accent1"/>
                </a:solidFill>
              </a:rPr>
              <a:t>PROGRAMA DE REMESAS SOLIDARIAS Y PRODUCTIVAS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51621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JUSTIFICACIÓN DEL PROGRAMA</a:t>
            </a:r>
            <a:endParaRPr lang="es-MX" sz="2800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s-HN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Este Programa, debe verse como una contribución a los migrantes hondureños hacen, a través de las remesas, a la estabilidad económica y política del país; tomando en cuenta, el significativo aporte al PIB en los últimos años, 6.1% en el 2,000 y 17.1% en el 2,010.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s-HN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El Programa es de los migrantes hondureños y está orientado, como mínimo, a duplicar o triplicar los Lempiras que los migrantes  han venido aportando para apoyar la ejecución de proyectos que benefician a sus comunidades de origen. 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s-HN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Con la implementación del Programa, se esta incentivando el apoyo que los migrantes brindan a sus familias  y a sus comunidades de origen.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947645B0-BB32-451B-8A31-954C041CE321}" type="slidenum">
              <a:rPr lang="es-HN" smtClean="0"/>
              <a:pPr/>
              <a:t>21</a:t>
            </a:fld>
            <a:endParaRPr lang="es-HN" dirty="0"/>
          </a:p>
        </p:txBody>
      </p:sp>
      <p:pic>
        <p:nvPicPr>
          <p:cNvPr id="5" name="4 Imagen" descr="1F7A4880-248E-4BA0-8D18-7CE3A1025C3C@local"/>
          <p:cNvPicPr>
            <a:picLocks noChangeAspect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73980" y="44624"/>
            <a:ext cx="187448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6642"/>
            <a:ext cx="6336704" cy="99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s-MX" sz="2800" b="1" dirty="0" smtClean="0">
                <a:solidFill>
                  <a:schemeClr val="accent1"/>
                </a:solidFill>
              </a:rPr>
              <a:t>PROGRAMA DE REMESAS SOLIDARIAS Y PRODUCTIVAS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51621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OBJETIVOS DEL PROGRAMA</a:t>
            </a:r>
            <a:endParaRPr lang="es-MX" sz="2800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74320" lvl="1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Apoyar las </a:t>
            </a:r>
            <a:r>
              <a:rPr lang="es-E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iniciativas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de los </a:t>
            </a:r>
            <a:r>
              <a:rPr lang="es-E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migrantes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MX" sz="2400" dirty="0" smtClean="0">
                <a:latin typeface="Calibri" pitchFamily="34" charset="0"/>
                <a:cs typeface="Calibri" pitchFamily="34" charset="0"/>
              </a:rPr>
              <a:t>para realizar obras de impacto social y/o para el desarrollo de proyectos productivos que benefician a sus familias y a sus comunidades de origen.</a:t>
            </a:r>
            <a:endParaRPr lang="es-ES" sz="24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74320" lvl="1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Promover el </a:t>
            </a:r>
            <a:r>
              <a:rPr lang="es-E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ahorro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e incentivar la </a:t>
            </a:r>
            <a:r>
              <a:rPr lang="es-E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inversión 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haciendo un uso eficiente de las remesas.</a:t>
            </a:r>
          </a:p>
          <a:p>
            <a:pPr marL="274320" lvl="1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Generar oportunidades dignas de </a:t>
            </a:r>
            <a:r>
              <a:rPr lang="es-HN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empleo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y desarrollo empresarial a nivel local.</a:t>
            </a:r>
          </a:p>
          <a:p>
            <a:pPr marL="274320" lvl="1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Estimular el </a:t>
            </a:r>
            <a:r>
              <a:rPr lang="es-E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arraigo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de los migrantes con la Honduras y con sus comunidades de origen.</a:t>
            </a:r>
          </a:p>
          <a:p>
            <a:pPr marL="274320" lvl="1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Desincentivar las intenciones de la </a:t>
            </a:r>
            <a:r>
              <a:rPr lang="es-E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migración irregular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.  </a:t>
            </a:r>
          </a:p>
          <a:p>
            <a:pPr marL="274320" lvl="1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s-MX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Mejorar la </a:t>
            </a:r>
            <a:r>
              <a:rPr lang="es-MX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calidad de vida </a:t>
            </a:r>
            <a:r>
              <a:rPr lang="es-MX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de los familiares de los migrantes.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947645B0-BB32-451B-8A31-954C041CE321}" type="slidenum">
              <a:rPr lang="es-HN" smtClean="0"/>
              <a:pPr/>
              <a:t>22</a:t>
            </a:fld>
            <a:endParaRPr lang="es-HN"/>
          </a:p>
        </p:txBody>
      </p:sp>
      <p:pic>
        <p:nvPicPr>
          <p:cNvPr id="5" name="4 Imagen" descr="1F7A4880-248E-4BA0-8D18-7CE3A1025C3C@local"/>
          <p:cNvPicPr>
            <a:picLocks noChangeAspect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73980" y="44624"/>
            <a:ext cx="187448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6642"/>
            <a:ext cx="6336704" cy="99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s-MX" sz="2800" b="1" dirty="0" smtClean="0">
                <a:solidFill>
                  <a:schemeClr val="accent1"/>
                </a:solidFill>
              </a:rPr>
              <a:t>PROGRAMA DE REMESAS SOLIDARIAS Y PRODUCTIVAS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51621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COMPONENTES DEL PROGRAMA</a:t>
            </a:r>
          </a:p>
          <a:p>
            <a:pPr marL="0" indent="0">
              <a:lnSpc>
                <a:spcPct val="80000"/>
              </a:lnSpc>
              <a:spcBef>
                <a:spcPts val="1400"/>
              </a:spcBef>
              <a:buNone/>
            </a:pPr>
            <a:r>
              <a:rPr lang="es-HN" sz="2000" b="1" cap="all" dirty="0" smtClean="0">
                <a:solidFill>
                  <a:schemeClr val="accent1">
                    <a:lumMod val="50000"/>
                  </a:schemeClr>
                </a:solidFill>
              </a:rPr>
              <a:t>Componente 1: Organización de la Diáspora de Hondureños en el Exterior</a:t>
            </a:r>
          </a:p>
          <a:p>
            <a:pPr>
              <a:lnSpc>
                <a:spcPct val="80000"/>
              </a:lnSpc>
              <a:spcBef>
                <a:spcPts val="1400"/>
              </a:spcBef>
            </a:pPr>
            <a:r>
              <a:rPr lang="es-HN" sz="2400" dirty="0" smtClean="0"/>
              <a:t>Promoción del Programa en el Exterior</a:t>
            </a:r>
          </a:p>
          <a:p>
            <a:pPr>
              <a:lnSpc>
                <a:spcPct val="80000"/>
              </a:lnSpc>
              <a:spcBef>
                <a:spcPts val="1400"/>
              </a:spcBef>
            </a:pPr>
            <a:r>
              <a:rPr lang="es-HN" sz="2400" dirty="0" smtClean="0"/>
              <a:t>Organización y capacitación  organizaciones de migrantes. </a:t>
            </a:r>
          </a:p>
          <a:p>
            <a:pPr>
              <a:lnSpc>
                <a:spcPct val="80000"/>
              </a:lnSpc>
              <a:spcBef>
                <a:spcPts val="1400"/>
              </a:spcBef>
            </a:pPr>
            <a:r>
              <a:rPr lang="es-HN" sz="2400" dirty="0" smtClean="0"/>
              <a:t>Recolectar fondos para apoyar los proyectos</a:t>
            </a:r>
          </a:p>
          <a:p>
            <a:pPr marL="0" indent="0">
              <a:lnSpc>
                <a:spcPct val="80000"/>
              </a:lnSpc>
              <a:spcBef>
                <a:spcPts val="1400"/>
              </a:spcBef>
              <a:buNone/>
            </a:pPr>
            <a:r>
              <a:rPr lang="es-HN" sz="2000" b="1" cap="all" dirty="0" smtClean="0">
                <a:solidFill>
                  <a:schemeClr val="tx2">
                    <a:lumMod val="50000"/>
                  </a:schemeClr>
                </a:solidFill>
              </a:rPr>
              <a:t>Componente 2: Gestión y Ejecución de Proyectos</a:t>
            </a:r>
          </a:p>
          <a:p>
            <a:pPr>
              <a:lnSpc>
                <a:spcPct val="80000"/>
              </a:lnSpc>
              <a:spcBef>
                <a:spcPts val="1400"/>
              </a:spcBef>
            </a:pPr>
            <a:r>
              <a:rPr lang="es-HN" sz="2400" dirty="0" smtClean="0"/>
              <a:t>Promoción del Programa a nivel local</a:t>
            </a:r>
          </a:p>
          <a:p>
            <a:pPr>
              <a:lnSpc>
                <a:spcPct val="80000"/>
              </a:lnSpc>
              <a:spcBef>
                <a:spcPts val="1400"/>
              </a:spcBef>
            </a:pPr>
            <a:r>
              <a:rPr lang="es-HN" sz="2400" dirty="0" smtClean="0"/>
              <a:t>Capacitación y asistencia para formular los proyectos</a:t>
            </a:r>
          </a:p>
          <a:p>
            <a:pPr>
              <a:lnSpc>
                <a:spcPct val="80000"/>
              </a:lnSpc>
              <a:spcBef>
                <a:spcPts val="1400"/>
              </a:spcBef>
            </a:pPr>
            <a:r>
              <a:rPr lang="es-HN" sz="2400" dirty="0" smtClean="0"/>
              <a:t>Coordinación con las municipalidad y beneficiarios</a:t>
            </a:r>
            <a:r>
              <a:rPr lang="es-HN" sz="2700" dirty="0" smtClean="0"/>
              <a:t>, </a:t>
            </a:r>
          </a:p>
          <a:p>
            <a:pPr>
              <a:lnSpc>
                <a:spcPct val="80000"/>
              </a:lnSpc>
              <a:spcBef>
                <a:spcPts val="1400"/>
              </a:spcBef>
            </a:pPr>
            <a:r>
              <a:rPr lang="es-HN" sz="2400" dirty="0" smtClean="0"/>
              <a:t>Ejecución de los proyectos, con transparencia</a:t>
            </a:r>
          </a:p>
          <a:p>
            <a:pPr algn="ctr">
              <a:buNone/>
            </a:pPr>
            <a:endParaRPr lang="es-MX" sz="28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947645B0-BB32-451B-8A31-954C041CE321}" type="slidenum">
              <a:rPr lang="es-HN" smtClean="0"/>
              <a:pPr/>
              <a:t>23</a:t>
            </a:fld>
            <a:endParaRPr lang="es-HN"/>
          </a:p>
        </p:txBody>
      </p:sp>
      <p:pic>
        <p:nvPicPr>
          <p:cNvPr id="5" name="4 Imagen" descr="1F7A4880-248E-4BA0-8D18-7CE3A1025C3C@local"/>
          <p:cNvPicPr>
            <a:picLocks noChangeAspect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73980" y="44624"/>
            <a:ext cx="187448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6642"/>
            <a:ext cx="6336704" cy="99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s-MX" sz="2800" b="1" dirty="0" smtClean="0">
                <a:solidFill>
                  <a:schemeClr val="accent1"/>
                </a:solidFill>
              </a:rPr>
              <a:t>PROGRAMA DE REMESAS SOLIDARIAS Y PRODUCTIVAS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51621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INSTITUCIONALIDAD DEL PROGRAMA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s-HN" sz="2400" b="1" cap="all" dirty="0" smtClean="0">
                <a:solidFill>
                  <a:schemeClr val="accent1">
                    <a:lumMod val="50000"/>
                  </a:schemeClr>
                </a:solidFill>
              </a:rPr>
              <a:t>Secretaría</a:t>
            </a:r>
            <a:r>
              <a:rPr lang="es-HN" sz="2800" b="1" cap="all" dirty="0" smtClean="0">
                <a:solidFill>
                  <a:schemeClr val="accent1">
                    <a:lumMod val="50000"/>
                  </a:schemeClr>
                </a:solidFill>
              </a:rPr>
              <a:t> de Relaciones Exteriores</a:t>
            </a:r>
          </a:p>
          <a:p>
            <a:pPr marL="540000" lvl="2" indent="-180000">
              <a:lnSpc>
                <a:spcPct val="90000"/>
              </a:lnSpc>
              <a:spcBef>
                <a:spcPts val="1200"/>
              </a:spcBef>
            </a:pPr>
            <a:r>
              <a:rPr lang="es-HN" sz="2400" dirty="0" smtClean="0">
                <a:solidFill>
                  <a:schemeClr val="accent1">
                    <a:lumMod val="50000"/>
                  </a:schemeClr>
                </a:solidFill>
              </a:rPr>
              <a:t>Responsable del Componente 1: Organización de la diáspora de hondureños en el exterior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s-HN" sz="2400" b="1" cap="all" dirty="0" smtClean="0">
                <a:solidFill>
                  <a:schemeClr val="accent1">
                    <a:lumMod val="50000"/>
                  </a:schemeClr>
                </a:solidFill>
              </a:rPr>
              <a:t>Secretaría de Desarrollo Social</a:t>
            </a:r>
          </a:p>
          <a:p>
            <a:pPr marL="540000" lvl="1" indent="-180000">
              <a:lnSpc>
                <a:spcPct val="90000"/>
              </a:lnSpc>
              <a:spcBef>
                <a:spcPts val="1200"/>
              </a:spcBef>
            </a:pPr>
            <a:r>
              <a:rPr lang="es-HN" sz="2400" dirty="0" smtClean="0">
                <a:solidFill>
                  <a:schemeClr val="tx2">
                    <a:lumMod val="50000"/>
                  </a:schemeClr>
                </a:solidFill>
              </a:rPr>
              <a:t>Responsable del Componente 2: Gestión y ejecución de proyectos</a:t>
            </a:r>
          </a:p>
          <a:p>
            <a:pPr marL="514350" indent="-51435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s-HN" sz="2400" b="1" cap="all" dirty="0" smtClean="0">
                <a:solidFill>
                  <a:schemeClr val="accent1">
                    <a:lumMod val="50000"/>
                  </a:schemeClr>
                </a:solidFill>
              </a:rPr>
              <a:t>Las municipalidades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s-HN" sz="2500" dirty="0" smtClean="0"/>
              <a:t>Participando y promoviendo el Programa a nivel local. 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s-HN" sz="2500" dirty="0" smtClean="0"/>
              <a:t>Ejecutando proyectos, y coordinando y facilitando  los procesos a nivel local</a:t>
            </a:r>
            <a:endParaRPr lang="es-HN" sz="2500" b="1" cap="al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endParaRPr lang="es-MX" sz="28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s-MX" sz="28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947645B0-BB32-451B-8A31-954C041CE321}" type="slidenum">
              <a:rPr lang="es-HN" smtClean="0"/>
              <a:pPr/>
              <a:t>24</a:t>
            </a:fld>
            <a:endParaRPr lang="es-HN"/>
          </a:p>
        </p:txBody>
      </p:sp>
      <p:pic>
        <p:nvPicPr>
          <p:cNvPr id="5" name="4 Imagen" descr="1F7A4880-248E-4BA0-8D18-7CE3A1025C3C@local"/>
          <p:cNvPicPr>
            <a:picLocks noChangeAspect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73980" y="44624"/>
            <a:ext cx="187448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6642"/>
            <a:ext cx="6336704" cy="99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s-MX" sz="2800" b="1" dirty="0" smtClean="0">
                <a:solidFill>
                  <a:schemeClr val="accent1"/>
                </a:solidFill>
              </a:rPr>
              <a:t>PROGRAMA DE REMESAS SOLIDARIAS Y PRODUCTIVAS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51621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s-MX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SIGUIENTES PASOS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En la Secretaría de Desarrollo Social</a:t>
            </a:r>
          </a:p>
          <a:p>
            <a:pPr marL="788670" lvl="1" indent="-514350"/>
            <a:r>
              <a:rPr lang="es-MX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Institución del Programa de Remesas Solidarias y Productivas</a:t>
            </a:r>
          </a:p>
          <a:p>
            <a:pPr marL="788670" lvl="1" indent="-514350"/>
            <a:r>
              <a:rPr lang="es-MX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La asignación presupuestaria para la operación del Programa, incluyendo los fondos de contraparte para ejecutar los proyectos.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En la Secretaría de Relaciones Exteriores</a:t>
            </a:r>
          </a:p>
          <a:p>
            <a:pPr marL="788670" lvl="1" indent="-514350"/>
            <a:r>
              <a:rPr lang="es-MX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La asignación presupuestaria para los gastos operativos del Programa</a:t>
            </a:r>
          </a:p>
          <a:p>
            <a:pPr algn="ctr">
              <a:buNone/>
            </a:pPr>
            <a:endParaRPr lang="es-MX" sz="28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947645B0-BB32-451B-8A31-954C041CE321}" type="slidenum">
              <a:rPr lang="es-HN" smtClean="0"/>
              <a:pPr/>
              <a:t>25</a:t>
            </a:fld>
            <a:endParaRPr lang="es-HN"/>
          </a:p>
        </p:txBody>
      </p:sp>
      <p:pic>
        <p:nvPicPr>
          <p:cNvPr id="5" name="4 Imagen" descr="1F7A4880-248E-4BA0-8D18-7CE3A1025C3C@local"/>
          <p:cNvPicPr>
            <a:picLocks noChangeAspect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73980" y="44624"/>
            <a:ext cx="187448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6642"/>
            <a:ext cx="6336704" cy="99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s-MX" sz="2800" b="1" dirty="0" smtClean="0">
                <a:solidFill>
                  <a:schemeClr val="accent1"/>
                </a:solidFill>
              </a:rPr>
              <a:t>PROGRAMA DE REMESAS SOLIDARIAS Y PRODUCTIVAS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51621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2400"/>
              </a:spcBef>
              <a:buNone/>
            </a:pPr>
            <a:r>
              <a:rPr lang="es-MX" sz="2400" b="1" dirty="0" smtClean="0"/>
              <a:t>¿</a:t>
            </a:r>
            <a:r>
              <a:rPr lang="es-MX" sz="2800" b="1" dirty="0" smtClean="0">
                <a:latin typeface="Calibri" pitchFamily="34" charset="0"/>
                <a:cs typeface="Calibri" pitchFamily="34" charset="0"/>
              </a:rPr>
              <a:t>EN QUÉ CONSISTE EL PROGRAMA?</a:t>
            </a:r>
            <a:endParaRPr lang="es-HN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s-MX" sz="2800" dirty="0" smtClean="0">
                <a:latin typeface="Calibri" pitchFamily="34" charset="0"/>
                <a:cs typeface="Calibri" pitchFamily="34" charset="0"/>
              </a:rPr>
              <a:t>El Programa apoya las iniciativas de los hondureños que viven en el exterior y les brinda la oportunidad de canalizar recursos a Honduras, para realizar obras de impacto social y para el desarrollo de proyectos productivos.</a:t>
            </a:r>
            <a:endParaRPr lang="es-HN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2400"/>
              </a:spcBef>
              <a:buNone/>
            </a:pPr>
            <a:r>
              <a:rPr lang="es-MX" sz="2800" b="1" dirty="0" smtClean="0">
                <a:latin typeface="Calibri" pitchFamily="34" charset="0"/>
                <a:cs typeface="Calibri" pitchFamily="34" charset="0"/>
              </a:rPr>
              <a:t>¿A QUIÉN BENEFICIA?</a:t>
            </a:r>
            <a:endParaRPr lang="es-HN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s-MX" sz="2800" dirty="0" smtClean="0">
                <a:latin typeface="Calibri" pitchFamily="34" charset="0"/>
                <a:cs typeface="Calibri" pitchFamily="34" charset="0"/>
              </a:rPr>
              <a:t>El Programa beneficia directamente a las familias y a los habitantes de las comunidades de origen de los migrantes.</a:t>
            </a:r>
            <a:endParaRPr lang="es-HN" sz="2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947645B0-BB32-451B-8A31-954C041CE321}" type="slidenum">
              <a:rPr lang="es-HN" smtClean="0"/>
              <a:pPr/>
              <a:t>26</a:t>
            </a:fld>
            <a:endParaRPr lang="es-HN"/>
          </a:p>
        </p:txBody>
      </p:sp>
      <p:pic>
        <p:nvPicPr>
          <p:cNvPr id="5" name="4 Imagen" descr="1F7A4880-248E-4BA0-8D18-7CE3A1025C3C@local"/>
          <p:cNvPicPr>
            <a:picLocks noChangeAspect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73980" y="44624"/>
            <a:ext cx="187448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6642"/>
            <a:ext cx="6336704" cy="99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s-MX" sz="2800" b="1" dirty="0" smtClean="0">
                <a:solidFill>
                  <a:schemeClr val="accent1"/>
                </a:solidFill>
              </a:rPr>
              <a:t>PROGRAMA DE REMESAS SOLIDARIAS Y PRODUCTIVAS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51621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2400"/>
              </a:spcBef>
              <a:buNone/>
            </a:pP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¿CÓMO FUNCIONA EL PROGRAMA?</a:t>
            </a:r>
            <a:endParaRPr lang="es-HN" sz="2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s-MX" sz="2800" dirty="0" smtClean="0">
                <a:latin typeface="Calibri" pitchFamily="34" charset="0"/>
                <a:cs typeface="Calibri" pitchFamily="34" charset="0"/>
              </a:rPr>
              <a:t>Con las aportaciones de los hondureños radicados en el exterior, la aportación del Gobierno y la aportación de las municipalidades. Por cada Lempira que ponen los migrantes el Gobierno pone otro Lempira y las municipalidades ponen otro Lempira (2X1)</a:t>
            </a:r>
          </a:p>
          <a:p>
            <a:pPr>
              <a:lnSpc>
                <a:spcPct val="80000"/>
              </a:lnSpc>
              <a:spcBef>
                <a:spcPts val="1800"/>
              </a:spcBef>
              <a:buNone/>
            </a:pP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¿QUÉ PROYECTOS SE PUEDEN EJECUTAR?</a:t>
            </a:r>
            <a:endParaRPr lang="es-HN" sz="2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s-MX" sz="2800" b="1" dirty="0" smtClean="0">
                <a:latin typeface="Calibri" pitchFamily="34" charset="0"/>
                <a:cs typeface="Calibri" pitchFamily="34" charset="0"/>
              </a:rPr>
              <a:t>Infraestructura Básica Comunitaria: </a:t>
            </a:r>
            <a:r>
              <a:rPr lang="es-MX" sz="2800" dirty="0" smtClean="0">
                <a:latin typeface="Calibri" pitchFamily="34" charset="0"/>
                <a:cs typeface="Calibri" pitchFamily="34" charset="0"/>
              </a:rPr>
              <a:t>Agua potable,  saneamiento, electrificación,  escuelas,  centros de salud,  canchas deportivas, carreteras, etc.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s-MX" sz="2800" b="1" dirty="0" smtClean="0">
                <a:latin typeface="Calibri" pitchFamily="34" charset="0"/>
                <a:cs typeface="Calibri" pitchFamily="34" charset="0"/>
              </a:rPr>
              <a:t>Proyectos Productivos: </a:t>
            </a:r>
            <a:r>
              <a:rPr lang="es-MX" sz="2800" dirty="0" smtClean="0">
                <a:latin typeface="Calibri" pitchFamily="34" charset="0"/>
                <a:cs typeface="Calibri" pitchFamily="34" charset="0"/>
              </a:rPr>
              <a:t>Horticultura, granos básicos, piscicultura, turismo, agroforestal, apicultura, etc.</a:t>
            </a:r>
            <a:endParaRPr lang="es-HN" sz="2800" dirty="0" smtClean="0">
              <a:latin typeface="Calibri" pitchFamily="34" charset="0"/>
              <a:cs typeface="Calibri" pitchFamily="34" charset="0"/>
            </a:endParaRPr>
          </a:p>
          <a:p>
            <a:pPr marL="266700" lvl="1" indent="0">
              <a:lnSpc>
                <a:spcPct val="90000"/>
              </a:lnSpc>
              <a:spcBef>
                <a:spcPts val="1800"/>
              </a:spcBef>
              <a:buNone/>
            </a:pPr>
            <a:endParaRPr lang="es-HN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lang="es-HN" sz="2400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947645B0-BB32-451B-8A31-954C041CE321}" type="slidenum">
              <a:rPr lang="es-HN" smtClean="0"/>
              <a:pPr/>
              <a:t>27</a:t>
            </a:fld>
            <a:endParaRPr lang="es-HN"/>
          </a:p>
        </p:txBody>
      </p:sp>
      <p:pic>
        <p:nvPicPr>
          <p:cNvPr id="5" name="4 Imagen" descr="1F7A4880-248E-4BA0-8D18-7CE3A1025C3C@local"/>
          <p:cNvPicPr>
            <a:picLocks noChangeAspect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73980" y="44624"/>
            <a:ext cx="187448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6642"/>
            <a:ext cx="6336704" cy="99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s-MX" sz="2800" b="1" dirty="0" smtClean="0">
                <a:solidFill>
                  <a:schemeClr val="accent1"/>
                </a:solidFill>
              </a:rPr>
              <a:t>PROGRAMA DE REMESAS SOLIDARIAS Y PRODUCTIVAS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51621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>
                <a:schemeClr val="bg2">
                  <a:lumMod val="10000"/>
                </a:schemeClr>
              </a:buClr>
              <a:buNone/>
            </a:pPr>
            <a:r>
              <a:rPr lang="es-HN" sz="2800" b="1" cap="all" dirty="0" smtClean="0">
                <a:latin typeface="Calibri" pitchFamily="34" charset="0"/>
                <a:cs typeface="Calibri" pitchFamily="34" charset="0"/>
              </a:rPr>
              <a:t>Grupos meta:</a:t>
            </a:r>
          </a:p>
          <a:p>
            <a:pPr>
              <a:lnSpc>
                <a:spcPct val="80000"/>
              </a:lnSpc>
              <a:spcBef>
                <a:spcPts val="2400"/>
              </a:spcBef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es-HN" sz="36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Los </a:t>
            </a:r>
            <a:r>
              <a:rPr lang="es-HN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familiares de los migrantes </a:t>
            </a:r>
            <a:r>
              <a:rPr lang="es-HN" sz="36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receptores de las remesas.</a:t>
            </a:r>
          </a:p>
          <a:p>
            <a:pPr>
              <a:lnSpc>
                <a:spcPct val="80000"/>
              </a:lnSpc>
              <a:spcBef>
                <a:spcPts val="2400"/>
              </a:spcBef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es-HN" sz="36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Las </a:t>
            </a:r>
            <a:r>
              <a:rPr lang="es-HN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comunidades de origen </a:t>
            </a:r>
            <a:r>
              <a:rPr lang="es-HN" sz="36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de los migrantes, con iniciativas para desarrollar proyectos sociales y/o productivos.</a:t>
            </a:r>
          </a:p>
          <a:p>
            <a:pPr>
              <a:lnSpc>
                <a:spcPct val="80000"/>
              </a:lnSpc>
              <a:spcBef>
                <a:spcPts val="2400"/>
              </a:spcBef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es-HN" sz="36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Las comunidades de </a:t>
            </a:r>
            <a:r>
              <a:rPr lang="es-HN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migrantes</a:t>
            </a:r>
            <a:r>
              <a:rPr lang="es-HN" sz="36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hondureños </a:t>
            </a:r>
            <a:r>
              <a:rPr lang="es-HN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viviendo en el exterior</a:t>
            </a:r>
            <a:r>
              <a:rPr lang="es-HN" sz="36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947645B0-BB32-451B-8A31-954C041CE321}" type="slidenum">
              <a:rPr lang="es-HN" smtClean="0"/>
              <a:pPr/>
              <a:t>28</a:t>
            </a:fld>
            <a:endParaRPr lang="es-HN"/>
          </a:p>
        </p:txBody>
      </p:sp>
      <p:pic>
        <p:nvPicPr>
          <p:cNvPr id="5" name="4 Imagen" descr="1F7A4880-248E-4BA0-8D18-7CE3A1025C3C@local"/>
          <p:cNvPicPr>
            <a:picLocks noChangeAspect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73980" y="44624"/>
            <a:ext cx="187448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6642"/>
            <a:ext cx="6336704" cy="99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s-MX" sz="2800" b="1" dirty="0" smtClean="0">
                <a:solidFill>
                  <a:schemeClr val="accent1"/>
                </a:solidFill>
              </a:rPr>
              <a:t>PROGRAMA DE REMESAS SOLIDARIAS Y PRODUCTIVAS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51621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>
                <a:schemeClr val="bg2">
                  <a:lumMod val="10000"/>
                </a:schemeClr>
              </a:buClr>
              <a:buNone/>
            </a:pPr>
            <a:r>
              <a:rPr lang="es-HN" sz="2400" b="1" cap="all" dirty="0" smtClean="0">
                <a:latin typeface="Arial" pitchFamily="34" charset="0"/>
                <a:cs typeface="Arial" pitchFamily="34" charset="0"/>
              </a:rPr>
              <a:t>Estrategia de intervención</a:t>
            </a:r>
          </a:p>
          <a:p>
            <a:pPr marL="274320" lvl="1">
              <a:lnSpc>
                <a:spcPct val="80000"/>
              </a:lnSpc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s-ES" sz="2600" dirty="0" smtClean="0">
                <a:latin typeface="Calibri" pitchFamily="34" charset="0"/>
                <a:cs typeface="Calibri" pitchFamily="34" charset="0"/>
              </a:rPr>
              <a:t>Impulsar la Política Nacional de Atención al Migrante.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es-ES" dirty="0" smtClean="0">
                <a:latin typeface="Calibri" pitchFamily="34" charset="0"/>
                <a:cs typeface="Calibri" pitchFamily="34" charset="0"/>
              </a:rPr>
              <a:t>Organizar a los migrantes con apoyo del servicio consular. </a:t>
            </a:r>
            <a:endParaRPr lang="es-HN" dirty="0" smtClean="0">
              <a:latin typeface="Calibri" pitchFamily="34" charset="0"/>
              <a:cs typeface="Calibri" pitchFamily="34" charset="0"/>
            </a:endParaRPr>
          </a:p>
          <a:p>
            <a:pPr marL="274320" lvl="1">
              <a:lnSpc>
                <a:spcPct val="80000"/>
              </a:lnSpc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s-ES" sz="2600" dirty="0" smtClean="0">
                <a:latin typeface="Calibri" pitchFamily="34" charset="0"/>
                <a:cs typeface="Calibri" pitchFamily="34" charset="0"/>
              </a:rPr>
              <a:t>Institucionalizar  y desarrollar  un mecanismo para la sostenibilidad técnica y financiera del Programa.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s-HN" dirty="0" smtClean="0">
                <a:latin typeface="Calibri" pitchFamily="34" charset="0"/>
                <a:cs typeface="Calibri" pitchFamily="34" charset="0"/>
              </a:rPr>
              <a:t>Coordinar  la ejecución de los proyectos con los gobiernos municipales y los Consejos de Desarrollo Regional.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s-HN" dirty="0" smtClean="0">
                <a:latin typeface="Calibri" pitchFamily="34" charset="0"/>
                <a:cs typeface="Calibri" pitchFamily="34" charset="0"/>
              </a:rPr>
              <a:t>Involucrar a los beneficiarios en todo el proceso, para garantizar la transparencia y la rendición de cuentas.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s-ES" dirty="0" smtClean="0">
                <a:latin typeface="Calibri" pitchFamily="34" charset="0"/>
                <a:cs typeface="Calibri" pitchFamily="34" charset="0"/>
              </a:rPr>
              <a:t>Procurar que el incentivo sea (2:1):  por cada Lempira que aporte el migrante, el Programa aporta otro Lempira y las municipalidades aportan otra Lempira.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947645B0-BB32-451B-8A31-954C041CE321}" type="slidenum">
              <a:rPr lang="es-HN" smtClean="0"/>
              <a:pPr/>
              <a:t>29</a:t>
            </a:fld>
            <a:endParaRPr lang="es-HN"/>
          </a:p>
        </p:txBody>
      </p:sp>
      <p:pic>
        <p:nvPicPr>
          <p:cNvPr id="5" name="4 Imagen" descr="1F7A4880-248E-4BA0-8D18-7CE3A1025C3C@local"/>
          <p:cNvPicPr>
            <a:picLocks noChangeAspect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73980" y="44624"/>
            <a:ext cx="187448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110" y="476672"/>
            <a:ext cx="841544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6642"/>
            <a:ext cx="6336704" cy="99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s-MX" sz="2800" b="1" dirty="0" smtClean="0">
                <a:solidFill>
                  <a:schemeClr val="accent1"/>
                </a:solidFill>
              </a:rPr>
              <a:t>PROGRAMA DE REMESAS SOLIDARIAS Y PRODUCTIVAS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51621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1200"/>
              </a:spcBef>
              <a:buNone/>
            </a:pPr>
            <a:r>
              <a:rPr lang="es-MX" sz="3600" b="1" dirty="0" smtClean="0">
                <a:latin typeface="Calibri" pitchFamily="34" charset="0"/>
                <a:cs typeface="Calibri" pitchFamily="34" charset="0"/>
              </a:rPr>
              <a:t>PROYECTO PILOTO</a:t>
            </a:r>
            <a:endParaRPr lang="es-HN" sz="3600" b="1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buNone/>
            </a:pPr>
            <a:endParaRPr lang="es-HN" sz="3200" b="1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s-HN" sz="3200" b="1" dirty="0" smtClean="0">
                <a:latin typeface="Calibri" pitchFamily="34" charset="0"/>
                <a:cs typeface="Calibri" pitchFamily="34" charset="0"/>
              </a:rPr>
              <a:t>ÁREA DE INTERVENCIÓN: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s-HN" sz="3200" dirty="0" smtClean="0">
                <a:latin typeface="Calibri" pitchFamily="34" charset="0"/>
                <a:cs typeface="Calibri" pitchFamily="34" charset="0"/>
              </a:rPr>
              <a:t>Consulados y comunidades: Houston, Miami,  Atlanta, New York  y Washington.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</a:pPr>
            <a:endParaRPr lang="es-HN" sz="3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s-HN" sz="3200" dirty="0" smtClean="0">
                <a:latin typeface="Calibri" pitchFamily="34" charset="0"/>
                <a:cs typeface="Calibri" pitchFamily="34" charset="0"/>
              </a:rPr>
              <a:t>Área Piloto En Honduras: 6 municipios ubicados en los departamentos de: Comayagua, La Paz e Intibucá.</a:t>
            </a:r>
            <a:endParaRPr lang="es-MX" sz="32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spcBef>
                <a:spcPts val="1800"/>
              </a:spcBef>
              <a:buClr>
                <a:schemeClr val="bg2">
                  <a:lumMod val="10000"/>
                </a:schemeClr>
              </a:buClr>
              <a:buFont typeface="Wingdings" pitchFamily="2" charset="2"/>
              <a:buChar char="§"/>
            </a:pPr>
            <a:endParaRPr lang="es-MX" sz="2100" dirty="0" smtClean="0">
              <a:latin typeface="Calibri" pitchFamily="34" charset="0"/>
              <a:cs typeface="Calibri" pitchFamily="34" charset="0"/>
            </a:endParaRPr>
          </a:p>
          <a:p>
            <a:pPr lvl="1">
              <a:buClr>
                <a:schemeClr val="bg2">
                  <a:lumMod val="10000"/>
                </a:schemeClr>
              </a:buClr>
              <a:buFont typeface="Wingdings" pitchFamily="2" charset="2"/>
              <a:buChar char="§"/>
            </a:pPr>
            <a:endParaRPr lang="es-MX" sz="21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947645B0-BB32-451B-8A31-954C041CE321}" type="slidenum">
              <a:rPr lang="es-HN" smtClean="0"/>
              <a:pPr/>
              <a:t>30</a:t>
            </a:fld>
            <a:endParaRPr lang="es-HN"/>
          </a:p>
        </p:txBody>
      </p:sp>
      <p:pic>
        <p:nvPicPr>
          <p:cNvPr id="5" name="4 Imagen" descr="1F7A4880-248E-4BA0-8D18-7CE3A1025C3C@local"/>
          <p:cNvPicPr>
            <a:picLocks noChangeAspect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73980" y="44624"/>
            <a:ext cx="187448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6642"/>
            <a:ext cx="6336704" cy="99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s-MX" sz="2800" b="1" dirty="0" smtClean="0">
                <a:solidFill>
                  <a:schemeClr val="accent1"/>
                </a:solidFill>
              </a:rPr>
              <a:t>PROGRAMA DE REMESAS SOLIDARIAS Y PRODUCTIVAS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51621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1800"/>
              </a:spcBef>
              <a:buNone/>
            </a:pPr>
            <a:endParaRPr lang="es-MX" sz="3200" b="1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800"/>
              </a:spcBef>
              <a:buNone/>
            </a:pPr>
            <a:r>
              <a:rPr lang="es-MX" sz="3200" b="1" dirty="0" smtClean="0">
                <a:latin typeface="Calibri" pitchFamily="34" charset="0"/>
                <a:cs typeface="Calibri" pitchFamily="34" charset="0"/>
              </a:rPr>
              <a:t>METAS DEL PROYECTO PILOTO PARA EL 2012:</a:t>
            </a:r>
          </a:p>
          <a:p>
            <a:pPr>
              <a:lnSpc>
                <a:spcPct val="80000"/>
              </a:lnSpc>
              <a:spcBef>
                <a:spcPts val="2400"/>
              </a:spcBef>
              <a:buFont typeface="Wingdings" pitchFamily="2" charset="2"/>
              <a:buChar char="Ø"/>
            </a:pPr>
            <a:r>
              <a:rPr lang="es-HN" sz="3600" dirty="0" smtClean="0">
                <a:latin typeface="Calibri" pitchFamily="34" charset="0"/>
                <a:cs typeface="Calibri" pitchFamily="34" charset="0"/>
              </a:rPr>
              <a:t>Que 8 comunidades de migrantes, en el exterior sean organizadas y comprometidas a financiar los proyectos.</a:t>
            </a:r>
          </a:p>
          <a:p>
            <a:pPr>
              <a:lnSpc>
                <a:spcPct val="80000"/>
              </a:lnSpc>
              <a:spcBef>
                <a:spcPts val="2400"/>
              </a:spcBef>
              <a:buFont typeface="Wingdings" pitchFamily="2" charset="2"/>
              <a:buChar char="Ø"/>
            </a:pPr>
            <a:r>
              <a:rPr lang="es-HN" sz="3600" dirty="0" smtClean="0">
                <a:latin typeface="Calibri" pitchFamily="34" charset="0"/>
                <a:cs typeface="Calibri" pitchFamily="34" charset="0"/>
              </a:rPr>
              <a:t>Proyección: 8 Proyectos</a:t>
            </a:r>
          </a:p>
          <a:p>
            <a:pPr lvl="1">
              <a:lnSpc>
                <a:spcPct val="90000"/>
              </a:lnSpc>
              <a:spcBef>
                <a:spcPts val="1800"/>
              </a:spcBef>
              <a:buClr>
                <a:schemeClr val="bg2">
                  <a:lumMod val="10000"/>
                </a:schemeClr>
              </a:buClr>
              <a:buFont typeface="Wingdings" pitchFamily="2" charset="2"/>
              <a:buChar char="§"/>
            </a:pPr>
            <a:endParaRPr lang="es-MX" sz="21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spcBef>
                <a:spcPts val="1800"/>
              </a:spcBef>
              <a:buClr>
                <a:schemeClr val="bg2">
                  <a:lumMod val="10000"/>
                </a:schemeClr>
              </a:buClr>
              <a:buFont typeface="Wingdings" pitchFamily="2" charset="2"/>
              <a:buChar char="§"/>
            </a:pPr>
            <a:endParaRPr lang="es-MX" sz="2100" dirty="0" smtClean="0">
              <a:latin typeface="Calibri" pitchFamily="34" charset="0"/>
              <a:cs typeface="Calibri" pitchFamily="34" charset="0"/>
            </a:endParaRPr>
          </a:p>
          <a:p>
            <a:pPr lvl="1">
              <a:buClr>
                <a:schemeClr val="bg2">
                  <a:lumMod val="10000"/>
                </a:schemeClr>
              </a:buClr>
              <a:buFont typeface="Wingdings" pitchFamily="2" charset="2"/>
              <a:buChar char="§"/>
            </a:pPr>
            <a:endParaRPr lang="es-MX" sz="21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947645B0-BB32-451B-8A31-954C041CE321}" type="slidenum">
              <a:rPr lang="es-HN" smtClean="0"/>
              <a:pPr/>
              <a:t>31</a:t>
            </a:fld>
            <a:endParaRPr lang="es-HN"/>
          </a:p>
        </p:txBody>
      </p:sp>
      <p:pic>
        <p:nvPicPr>
          <p:cNvPr id="5" name="4 Imagen" descr="1F7A4880-248E-4BA0-8D18-7CE3A1025C3C@local"/>
          <p:cNvPicPr>
            <a:picLocks noChangeAspect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73980" y="44624"/>
            <a:ext cx="187448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6642"/>
            <a:ext cx="6336704" cy="99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s-MX" sz="2800" b="1" dirty="0" smtClean="0">
                <a:solidFill>
                  <a:schemeClr val="accent1"/>
                </a:solidFill>
              </a:rPr>
              <a:t>PROGRAMA DE REMESAS SOLIDARIAS Y PRODUCTIVAS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51621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>
                <a:schemeClr val="bg2">
                  <a:lumMod val="10000"/>
                </a:schemeClr>
              </a:buClr>
              <a:buNone/>
            </a:pPr>
            <a:endParaRPr lang="es-HN" sz="2800" b="1" cap="all" dirty="0" smtClean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947645B0-BB32-451B-8A31-954C041CE321}" type="slidenum">
              <a:rPr lang="es-HN" smtClean="0"/>
              <a:pPr/>
              <a:t>32</a:t>
            </a:fld>
            <a:endParaRPr lang="es-HN"/>
          </a:p>
        </p:txBody>
      </p:sp>
      <p:pic>
        <p:nvPicPr>
          <p:cNvPr id="5" name="4 Imagen" descr="1F7A4880-248E-4BA0-8D18-7CE3A1025C3C@local"/>
          <p:cNvPicPr>
            <a:picLocks noChangeAspect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73980" y="44624"/>
            <a:ext cx="187448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3 Marcador de contenido"/>
          <p:cNvGraphicFramePr>
            <a:graphicFrameLocks/>
          </p:cNvGraphicFramePr>
          <p:nvPr/>
        </p:nvGraphicFramePr>
        <p:xfrm>
          <a:off x="178786" y="1196752"/>
          <a:ext cx="8857710" cy="54726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8958"/>
                <a:gridCol w="1445480"/>
                <a:gridCol w="1393189"/>
                <a:gridCol w="2489923"/>
                <a:gridCol w="1440160"/>
              </a:tblGrid>
              <a:tr h="39552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20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PROYECTOS  </a:t>
                      </a:r>
                      <a:r>
                        <a:rPr lang="es-HN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IMPULSORES </a:t>
                      </a:r>
                      <a:r>
                        <a:rPr lang="es-HN" sz="20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PARA PONER EN MARCHA EL PROYECTO PILOTO </a:t>
                      </a:r>
                      <a:endParaRPr lang="es-HN" sz="20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</a:tr>
              <a:tr h="395521"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TIPO</a:t>
                      </a:r>
                      <a:r>
                        <a:rPr lang="es-MX" sz="20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</a:t>
                      </a:r>
                      <a:r>
                        <a:rPr lang="es-MX" sz="20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PROYECTO</a:t>
                      </a:r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: ELECTRIFICACIÓN</a:t>
                      </a:r>
                      <a:endParaRPr lang="es-HN" sz="20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</a:tr>
              <a:tr h="928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Municipio  / Departamento</a:t>
                      </a:r>
                      <a:endParaRPr lang="es-HN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Comunidad  </a:t>
                      </a:r>
                      <a:endParaRPr lang="es-HN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Consulado gestor</a:t>
                      </a:r>
                      <a:endParaRPr lang="es-HN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Entidad  que aporta en USA</a:t>
                      </a:r>
                      <a:endParaRPr lang="es-HN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HN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Costo </a:t>
                      </a:r>
                      <a:r>
                        <a:rPr lang="es-HN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estimado de </a:t>
                      </a:r>
                      <a:r>
                        <a:rPr lang="es-HN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proyecto </a:t>
                      </a:r>
                      <a:endParaRPr lang="es-HN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2381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2000" dirty="0" smtClean="0">
                          <a:latin typeface="Calibri" pitchFamily="34" charset="0"/>
                          <a:cs typeface="Calibri" pitchFamily="34" charset="0"/>
                        </a:rPr>
                        <a:t>Mercedes de Oriente /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2000" dirty="0" smtClean="0">
                          <a:latin typeface="Calibri" pitchFamily="34" charset="0"/>
                          <a:cs typeface="Calibri" pitchFamily="34" charset="0"/>
                        </a:rPr>
                        <a:t>La paz</a:t>
                      </a:r>
                      <a:endParaRPr lang="es-HN" sz="20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2000" dirty="0" smtClean="0">
                          <a:latin typeface="Calibri" pitchFamily="34" charset="0"/>
                          <a:cs typeface="Calibri" pitchFamily="34" charset="0"/>
                        </a:rPr>
                        <a:t>Torrecilla</a:t>
                      </a:r>
                      <a:endParaRPr lang="es-HN" sz="20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2000" b="1" dirty="0" smtClean="0">
                          <a:latin typeface="Calibri" pitchFamily="34" charset="0"/>
                          <a:cs typeface="Calibri" pitchFamily="34" charset="0"/>
                        </a:rPr>
                        <a:t>Miami y New York</a:t>
                      </a:r>
                      <a:endParaRPr lang="es-HN" sz="20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HN" sz="2000" dirty="0" smtClean="0">
                          <a:latin typeface="Calibri" pitchFamily="34" charset="0"/>
                          <a:cs typeface="Calibri" pitchFamily="34" charset="0"/>
                        </a:rPr>
                        <a:t>Comité para el desarrollo de Remesas Solidarias en Honduras </a:t>
                      </a:r>
                      <a:endParaRPr lang="es-HN" sz="20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2000" dirty="0" smtClean="0">
                          <a:latin typeface="Calibri" pitchFamily="34" charset="0"/>
                          <a:cs typeface="Calibri" pitchFamily="34" charset="0"/>
                        </a:rPr>
                        <a:t>L 816,912</a:t>
                      </a:r>
                      <a:endParaRPr lang="es-HN" sz="20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5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2000" b="1" dirty="0" smtClean="0">
                          <a:latin typeface="Calibri" pitchFamily="34" charset="0"/>
                          <a:cs typeface="Calibri" pitchFamily="34" charset="0"/>
                        </a:rPr>
                        <a:t>Comayagua / Comayagua</a:t>
                      </a:r>
                      <a:endParaRPr lang="es-HN" sz="20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2000" b="1" dirty="0" smtClean="0">
                          <a:latin typeface="Calibri" pitchFamily="34" charset="0"/>
                          <a:cs typeface="Calibri" pitchFamily="34" charset="0"/>
                        </a:rPr>
                        <a:t>Mata de Plátano</a:t>
                      </a:r>
                      <a:endParaRPr lang="es-HN" sz="20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2000" b="1" dirty="0" smtClean="0">
                          <a:latin typeface="Calibri" pitchFamily="34" charset="0"/>
                          <a:cs typeface="Calibri" pitchFamily="34" charset="0"/>
                        </a:rPr>
                        <a:t>Miami</a:t>
                      </a:r>
                      <a:endParaRPr lang="es-HN" sz="20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HN" sz="2000" b="1" dirty="0" smtClean="0">
                          <a:latin typeface="Calibri" pitchFamily="34" charset="0"/>
                          <a:cs typeface="Calibri" pitchFamily="34" charset="0"/>
                        </a:rPr>
                        <a:t>Comité para el desarrollo de Remesas Solidarias en Honduras </a:t>
                      </a:r>
                      <a:endParaRPr lang="es-HN" sz="20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2000" b="1" dirty="0" smtClean="0">
                          <a:latin typeface="Calibri" pitchFamily="34" charset="0"/>
                          <a:cs typeface="Calibri" pitchFamily="34" charset="0"/>
                        </a:rPr>
                        <a:t>L 1,600,000</a:t>
                      </a:r>
                      <a:endParaRPr lang="es-HN" sz="20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66801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TIPO DE PROYECTO: </a:t>
                      </a:r>
                      <a:r>
                        <a:rPr lang="es-HN" sz="2000" b="1" dirty="0" smtClean="0">
                          <a:latin typeface="Calibri" pitchFamily="34" charset="0"/>
                          <a:cs typeface="Calibri" pitchFamily="34" charset="0"/>
                        </a:rPr>
                        <a:t>REPARACIÓN DEL TECHO  CUATRO AULAS Y LA DIRECCIÓN DEL CENTRO EDUCATIVO RAMÓN HUMBERTO MORENO </a:t>
                      </a:r>
                      <a:endParaRPr lang="es-HN" sz="2000" b="1" dirty="0" smtClean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</a:tr>
              <a:tr h="74741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HN" sz="2000" dirty="0" smtClean="0">
                          <a:latin typeface="Calibri" pitchFamily="34" charset="0"/>
                          <a:cs typeface="Calibri" pitchFamily="34" charset="0"/>
                        </a:rPr>
                        <a:t>Comayagua, Comayagua</a:t>
                      </a:r>
                      <a:endParaRPr lang="es-HN" sz="20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2000" dirty="0" smtClean="0">
                          <a:latin typeface="Calibri" pitchFamily="34" charset="0"/>
                          <a:cs typeface="Calibri" pitchFamily="34" charset="0"/>
                        </a:rPr>
                        <a:t>Bella Vista </a:t>
                      </a:r>
                      <a:endParaRPr lang="es-HN" sz="20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2000" b="1" dirty="0" smtClean="0">
                          <a:latin typeface="Calibri" pitchFamily="34" charset="0"/>
                          <a:cs typeface="Calibri" pitchFamily="34" charset="0"/>
                        </a:rPr>
                        <a:t>New York </a:t>
                      </a:r>
                      <a:endParaRPr lang="es-HN" sz="20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HN" sz="2000" dirty="0" smtClean="0">
                          <a:latin typeface="Calibri" pitchFamily="34" charset="0"/>
                          <a:cs typeface="Calibri" pitchFamily="34" charset="0"/>
                        </a:rPr>
                        <a:t>Federación Hondureña</a:t>
                      </a:r>
                      <a:endParaRPr lang="es-HN" sz="20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2000" dirty="0" smtClean="0">
                          <a:latin typeface="Calibri" pitchFamily="34" charset="0"/>
                          <a:cs typeface="Calibri" pitchFamily="34" charset="0"/>
                        </a:rPr>
                        <a:t>L 415,000</a:t>
                      </a:r>
                      <a:endParaRPr lang="es-HN" sz="20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s-MX" sz="35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s-MX" sz="36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s-MX" sz="14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s-MX" sz="24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s-MX" sz="24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s-MX" sz="24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s-MX" sz="24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s-MX" sz="24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s-MX" sz="24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s-MX" sz="2400" b="1" dirty="0" smtClean="0">
              <a:solidFill>
                <a:schemeClr val="tx1"/>
              </a:solidFill>
            </a:endParaRPr>
          </a:p>
        </p:txBody>
      </p:sp>
      <p:pic>
        <p:nvPicPr>
          <p:cNvPr id="6" name="5 Imagen" descr="1F7A4880-248E-4BA0-8D18-7CE3A1025C3C@local"/>
          <p:cNvPicPr>
            <a:picLocks noChangeAspect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8748" y="1151248"/>
            <a:ext cx="8997546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 </a:t>
            </a:r>
            <a:endParaRPr lang="es-HN" dirty="0"/>
          </a:p>
        </p:txBody>
      </p:sp>
      <p:pic>
        <p:nvPicPr>
          <p:cNvPr id="8" name="1 Imagen" descr="Escudo de Honduras b.png"/>
          <p:cNvPicPr>
            <a:picLocks noChangeAspect="1"/>
          </p:cNvPicPr>
          <p:nvPr/>
        </p:nvPicPr>
        <p:blipFill>
          <a:blip r:embed="rId5" cstate="print"/>
          <a:srcRect b="-5143"/>
          <a:stretch>
            <a:fillRect/>
          </a:stretch>
        </p:blipFill>
        <p:spPr bwMode="auto">
          <a:xfrm>
            <a:off x="3682145" y="-14505"/>
            <a:ext cx="1761108" cy="121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Logo programa"/>
          <p:cNvPicPr>
            <a:picLocks noChangeAspect="1"/>
          </p:cNvPicPr>
          <p:nvPr/>
        </p:nvPicPr>
        <p:blipFill>
          <a:blip r:embed="rId6" cstate="print"/>
          <a:srcRect l="3928" t="16408" b="12501"/>
          <a:stretch>
            <a:fillRect/>
          </a:stretch>
        </p:blipFill>
        <p:spPr bwMode="auto">
          <a:xfrm>
            <a:off x="387935" y="44744"/>
            <a:ext cx="2224941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http://cms.fideck.com/userfiles/onu.org.gt/monica.vargas/image/pcs%20logs/NEW%20Logo_SP_low.jpg"/>
          <p:cNvPicPr>
            <a:picLocks noChangeAspect="1"/>
          </p:cNvPicPr>
          <p:nvPr/>
        </p:nvPicPr>
        <p:blipFill>
          <a:blip r:embed="rId7" r:link="rId8" cstate="print"/>
          <a:srcRect t="16410" r="4585" b="21371"/>
          <a:stretch>
            <a:fillRect/>
          </a:stretch>
        </p:blipFill>
        <p:spPr bwMode="auto">
          <a:xfrm>
            <a:off x="6488962" y="116744"/>
            <a:ext cx="2187494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947645B0-BB32-451B-8A31-954C041CE321}" type="slidenum">
              <a:rPr lang="es-HN" smtClean="0"/>
              <a:pPr/>
              <a:t>33</a:t>
            </a:fld>
            <a:endParaRPr lang="es-H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HN" dirty="0" smtClean="0"/>
              <a:t>RECOMENDACIONES LAS REMESAS EN CENTROAMERICA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 fontScale="92500" lnSpcReduction="10000"/>
          </a:bodyPr>
          <a:lstStyle/>
          <a:p>
            <a:r>
              <a:rPr lang="es-HN" dirty="0" smtClean="0"/>
              <a:t>En la región se deben implementar políticas claras de Migración y Desarrollo.</a:t>
            </a:r>
          </a:p>
          <a:p>
            <a:r>
              <a:rPr lang="es-HN" dirty="0" smtClean="0"/>
              <a:t>Se deben implementar programas de remesas orientadas al desarrollo económico y social de los países de la región.</a:t>
            </a:r>
          </a:p>
          <a:p>
            <a:r>
              <a:rPr lang="es-HN" dirty="0" smtClean="0"/>
              <a:t>Se requiere que los Estados retribuyan el beneficio económico de las remesas en políticas y programas en beneficio directo a los sectores más necesitados.</a:t>
            </a:r>
          </a:p>
          <a:p>
            <a:r>
              <a:rPr lang="es-HN" dirty="0" smtClean="0"/>
              <a:t>Los Estados deben proveer proyectos de facilitación de vivienda, salud, educación y desarrollo dirigidos a los migrantes y sus familiares.</a:t>
            </a:r>
          </a:p>
          <a:p>
            <a:r>
              <a:rPr lang="es-HN" dirty="0" smtClean="0"/>
              <a:t>Se debe considerar que la migración y las remesas tienden a disminuir por las crisis económicas internacionales y las restricciones migratorias en los países de transito y destino.  </a:t>
            </a:r>
            <a:endParaRPr lang="es-E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HN" dirty="0" smtClean="0"/>
              <a:t>RECOMENDACIONES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/>
          </a:bodyPr>
          <a:lstStyle/>
          <a:p>
            <a:r>
              <a:rPr lang="es-HN" dirty="0" smtClean="0"/>
              <a:t>Implementación de Programas de Remesas Solidarias y productivas en los países de la región.</a:t>
            </a:r>
          </a:p>
          <a:p>
            <a:r>
              <a:rPr lang="es-HN" dirty="0" smtClean="0"/>
              <a:t>Programas de Ahorro e inversión para la población migrante y sus familias en los países de la región.</a:t>
            </a:r>
          </a:p>
          <a:p>
            <a:r>
              <a:rPr lang="es-HN" dirty="0" smtClean="0"/>
              <a:t>Que la CRM realice estudios de factibilidad sobre el mejor aprovechamiento de las remesas en el desarrollo económico y social en los países de la región y que el tema sea incorporado en la agenda prioritaria de la Región.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pPr>
              <a:buNone/>
            </a:pPr>
            <a:endParaRPr lang="es-HN" dirty="0" smtClean="0"/>
          </a:p>
          <a:p>
            <a:pPr>
              <a:buNone/>
            </a:pPr>
            <a:endParaRPr lang="es-HN" dirty="0" smtClean="0"/>
          </a:p>
          <a:p>
            <a:pPr>
              <a:buNone/>
            </a:pPr>
            <a:endParaRPr lang="es-HN" dirty="0" smtClean="0"/>
          </a:p>
          <a:p>
            <a:pPr>
              <a:buNone/>
            </a:pPr>
            <a:endParaRPr lang="es-HN" dirty="0" smtClean="0"/>
          </a:p>
          <a:p>
            <a:pPr>
              <a:buNone/>
            </a:pPr>
            <a:endParaRPr lang="es-HN" dirty="0" smtClean="0"/>
          </a:p>
          <a:p>
            <a:pPr>
              <a:buNone/>
            </a:pPr>
            <a:endParaRPr lang="es-HN" dirty="0" smtClean="0"/>
          </a:p>
          <a:p>
            <a:pPr algn="ctr">
              <a:buNone/>
            </a:pPr>
            <a:r>
              <a:rPr lang="es-HN" sz="4400" dirty="0" smtClean="0"/>
              <a:t>MUCHAS GRACIAS</a:t>
            </a:r>
            <a:endParaRPr lang="es-ES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560840" cy="63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84887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9782"/>
            <a:ext cx="7776863" cy="62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3"/>
            <a:ext cx="7488832" cy="560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632848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84887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 de flecha"/>
          <p:cNvCxnSpPr/>
          <p:nvPr/>
        </p:nvCxnSpPr>
        <p:spPr>
          <a:xfrm flipH="1">
            <a:off x="5292080" y="3645024"/>
            <a:ext cx="79208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e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Origen">
    <a:majorFont>
      <a:latin typeface="Bookman Old Style"/>
      <a:ea typeface=""/>
      <a:cs typeface=""/>
      <a:font script="Grek" typeface="Cambria"/>
      <a:font script="Cyrl" typeface="Cambria"/>
      <a:font script="Jpan" typeface="HG明朝E"/>
      <a:font script="Hang" typeface="돋움"/>
      <a:font script="Hans" typeface="宋体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Gill Sans MT"/>
      <a:ea typeface=""/>
      <a:cs typeface=""/>
      <a:font script="Grek" typeface="Calibri"/>
      <a:font script="Cyrl" typeface="Calibri"/>
      <a:font script="Jpan" typeface="ＭＳ Ｐゴシック"/>
      <a:font script="Hang" typeface="맑은 고딕"/>
      <a:font script="Hans" typeface="华文新魏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rigen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60000"/>
              <a:satMod val="300000"/>
            </a:schemeClr>
          </a:gs>
          <a:gs pos="30000">
            <a:schemeClr val="phClr">
              <a:shade val="80000"/>
              <a:satMod val="230000"/>
            </a:schemeClr>
          </a:gs>
          <a:gs pos="100000">
            <a:schemeClr val="phClr">
              <a:tint val="97000"/>
              <a:satMod val="22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6000"/>
              <a:satMod val="120000"/>
            </a:schemeClr>
            <a:schemeClr val="phClr">
              <a:tint val="90000"/>
            </a:schemeClr>
          </a:duotone>
        </a:blip>
        <a:tile tx="0" ty="0" sx="35000" sy="40000" flip="x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1546</Words>
  <Application>Microsoft Office PowerPoint</Application>
  <PresentationFormat>On-screen Show (4:3)</PresentationFormat>
  <Paragraphs>210</Paragraphs>
  <Slides>36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Mirador</vt:lpstr>
      <vt:lpstr>REMESAS: MIGRACION Y DESARROLLO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PROGRAMA DE REMESAS SOLIDARIAS Y PRODUCTIVAS</vt:lpstr>
      <vt:lpstr>PROGRAMA DE REMESAS SOLIDARIAS Y PRODUCTIVAS</vt:lpstr>
      <vt:lpstr>PROGRAMA DE REMESAS SOLIDARIAS Y PRODUCTIVAS</vt:lpstr>
      <vt:lpstr>PROGRAMA DE REMESAS SOLIDARIAS Y PRODUCTIVAS</vt:lpstr>
      <vt:lpstr>PROGRAMA DE REMESAS SOLIDARIAS Y PRODUCTIVAS</vt:lpstr>
      <vt:lpstr>PROGRAMA DE REMESAS SOLIDARIAS Y PRODUCTIVAS</vt:lpstr>
      <vt:lpstr>PROGRAMA DE REMESAS SOLIDARIAS Y PRODUCTIVAS</vt:lpstr>
      <vt:lpstr>PROGRAMA DE REMESAS SOLIDARIAS Y PRODUCTIVAS</vt:lpstr>
      <vt:lpstr>PROGRAMA DE REMESAS SOLIDARIAS Y PRODUCTIVAS</vt:lpstr>
      <vt:lpstr>PROGRAMA DE REMESAS SOLIDARIAS Y PRODUCTIVAS</vt:lpstr>
      <vt:lpstr>PROGRAMA DE REMESAS SOLIDARIAS Y PRODUCTIVAS</vt:lpstr>
      <vt:lpstr>PROGRAMA DE REMESAS SOLIDARIAS Y PRODUCTIVAS</vt:lpstr>
      <vt:lpstr>PROGRAMA DE REMESAS SOLIDARIAS Y PRODUCTIVAS</vt:lpstr>
      <vt:lpstr>PROGRAMA DE REMESAS SOLIDARIAS Y PRODUCTIVAS</vt:lpstr>
      <vt:lpstr>PROGRAMA DE REMESAS SOLIDARIAS Y PRODUCTIVAS</vt:lpstr>
      <vt:lpstr>PROGRAMA DE REMESAS SOLIDARIAS Y PRODUCTIVAS</vt:lpstr>
      <vt:lpstr>PROGRAMA DE REMESAS SOLIDARIAS Y PRODUCTIVAS</vt:lpstr>
      <vt:lpstr> </vt:lpstr>
      <vt:lpstr>RECOMENDACIONES LAS REMESAS EN CENTROAMERICA</vt:lpstr>
      <vt:lpstr>RECOMENDACIONES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dilcia.aguiriano</dc:creator>
  <cp:lastModifiedBy>CON Ana Paola</cp:lastModifiedBy>
  <cp:revision>32</cp:revision>
  <dcterms:created xsi:type="dcterms:W3CDTF">2011-11-10T21:35:55Z</dcterms:created>
  <dcterms:modified xsi:type="dcterms:W3CDTF">2017-03-07T15:14:57Z</dcterms:modified>
</cp:coreProperties>
</file>