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9"/>
  </p:notesMasterIdLst>
  <p:sldIdLst>
    <p:sldId id="256" r:id="rId2"/>
    <p:sldId id="268" r:id="rId3"/>
    <p:sldId id="275" r:id="rId4"/>
    <p:sldId id="271" r:id="rId5"/>
    <p:sldId id="273" r:id="rId6"/>
    <p:sldId id="276" r:id="rId7"/>
    <p:sldId id="266" r:id="rId8"/>
  </p:sldIdLst>
  <p:sldSz cx="12192000" cy="6858000"/>
  <p:notesSz cx="6858000" cy="9144000"/>
  <p:embeddedFontLst>
    <p:embeddedFont>
      <p:font typeface="Source Sans Pro Black" panose="020B0803030403020204" pitchFamily="34" charset="0"/>
      <p:bold r:id="rId10"/>
      <p:boldItalic r:id="rId11"/>
    </p:embeddedFont>
    <p:embeddedFont>
      <p:font typeface="Roboto" pitchFamily="2" charset="0"/>
      <p:regular r:id="rId12"/>
      <p:bold r:id="rId13"/>
      <p:italic r:id="rId14"/>
      <p:boldItalic r:id="rId15"/>
    </p:embeddedFont>
    <p:embeddedFont>
      <p:font typeface="Source Sans Pro" panose="020B0503030403020204" pitchFamily="34" charset="0"/>
      <p:regular r:id="rId16"/>
      <p:bold r:id="rId17"/>
      <p:italic r:id="rId18"/>
    </p:embeddedFont>
    <p:embeddedFont>
      <p:font typeface="Calibri Light" panose="020F0302020204030204" pitchFamily="34" charset="0"/>
      <p:regular r:id="rId19"/>
      <p:italic r:id="rId20"/>
    </p:embeddedFont>
    <p:embeddedFont>
      <p:font typeface="Calibri" panose="020F0502020204030204" pitchFamily="34" charset="0"/>
      <p:regular r:id="rId21"/>
      <p:bold r:id="rId22"/>
      <p:italic r:id="rId23"/>
      <p:bold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orient="horz" pos="4320" userDrawn="1">
          <p15:clr>
            <a:srgbClr val="A4A3A4"/>
          </p15:clr>
        </p15:guide>
        <p15:guide id="8"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2B62"/>
    <a:srgbClr val="3E79D0"/>
    <a:srgbClr val="0E57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7" autoAdjust="0"/>
    <p:restoredTop sz="73208" autoAdjust="0"/>
  </p:normalViewPr>
  <p:slideViewPr>
    <p:cSldViewPr snapToGrid="0">
      <p:cViewPr varScale="1">
        <p:scale>
          <a:sx n="78" d="100"/>
          <a:sy n="78" d="100"/>
        </p:scale>
        <p:origin x="1008" y="84"/>
      </p:cViewPr>
      <p:guideLst>
        <p:guide orient="horz" pos="432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openxmlformats.org/officeDocument/2006/relationships/font" Target="fonts/font15.fntdata"/><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font" Target="fonts/font14.fntdata"/><Relationship Id="rId28" Type="http://schemas.openxmlformats.org/officeDocument/2006/relationships/tableStyles" Target="tableStyles.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font" Target="fonts/font13.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59F00C-4644-40CB-BE1E-187EF3020606}" type="datetimeFigureOut">
              <a:rPr lang="en-US" smtClean="0"/>
              <a:t>01-Feb-17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65D3BA-4B03-4BF5-8C7F-5DE78B4096AD}" type="slidenum">
              <a:rPr lang="en-US" smtClean="0"/>
              <a:t>‹#›</a:t>
            </a:fld>
            <a:endParaRPr lang="en-US"/>
          </a:p>
        </p:txBody>
      </p:sp>
    </p:spTree>
    <p:extLst>
      <p:ext uri="{BB962C8B-B14F-4D97-AF65-F5344CB8AC3E}">
        <p14:creationId xmlns:p14="http://schemas.microsoft.com/office/powerpoint/2010/main" val="1594317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kern="1200" dirty="0" smtClean="0">
                <a:solidFill>
                  <a:schemeClr val="tx1"/>
                </a:solidFill>
                <a:effectLst/>
                <a:latin typeface="+mn-lt"/>
                <a:ea typeface="+mn-ea"/>
                <a:cs typeface="+mn-cs"/>
              </a:rPr>
              <a:t>Cuando en 2009 el Gobierno filipino estableció relaciones diplomáticas oficiales con Siria, solo se tenía una vaga idea del número de filipinos que allí se encontraban. Se estimó que la población de migrantes filipinos era de entre 9.000 y 20.000 personas, cuya mayoría trabajaba en domicilios particulares y estaba en situación irregular. La embajada y los consulados de Filipinas en el país emprendieron la elaboración de una base de datos para disponer de un registro de los migrantes presentes en territorio sirio. Con ese fin, el personal del consulado verificó los registros de la Administración filipina de empleos en el extranjero, solicitó información a las autoridades de migración y empleo de Siria y contactó con la comunidad filipina en el país para localizar a sus nacionales. Estos esfuerzos permitieron que la embajada creara una base de datos de trabajadores filipinos en Siria, que facilitó su localización y extracción cuando estalló la guerra civil, en 2011.</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3</a:t>
            </a:fld>
            <a:endParaRPr lang="en-US"/>
          </a:p>
        </p:txBody>
      </p:sp>
    </p:spTree>
    <p:extLst>
      <p:ext uri="{BB962C8B-B14F-4D97-AF65-F5344CB8AC3E}">
        <p14:creationId xmlns:p14="http://schemas.microsoft.com/office/powerpoint/2010/main" val="1832147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kern="1200" dirty="0" smtClean="0">
                <a:solidFill>
                  <a:schemeClr val="tx1"/>
                </a:solidFill>
                <a:effectLst/>
                <a:latin typeface="+mn-lt"/>
                <a:ea typeface="+mn-ea"/>
                <a:cs typeface="+mn-cs"/>
              </a:rPr>
              <a:t>El Departamento de Asuntos Exteriores de Australia cuenta con un mecanismo de registro específico que forma parte de su sistema de preparación y respuesta frente a situaciones de emergencia. Los ciudadanos australianos pueden registrarse en sus embajadas, consulados o por internet. Los datos sobre los nacionales presentes en el país de acogida y sobre su localización proporcionan a las embajadas y a las oficinas consulares la información necesaria para la elaboración de sus planes de contingencia o de actuaciones en caso de emergencia. El registro también incluye datos de contacto (correo electrónico personal y número de teléfono móvil) que permitirán a la embajada establecer una conexión con sus ciudadanos en caso de crisis, con objeto de transmitirles mensajes fundamentales, consejos, advertencias e información general. La información que reciban quienes se hayan registrado concordará con la difundida en todos lados a través de sus cauces habituales de comunicación (como la retransmitida por los medios de comunicación australianos y otros medios anglófonos, o los comunicados oficiales emitidos por el Departamento de Asuntos Exteriores de Australia y a través de los sitios web de las oficinas consulares). </a:t>
            </a:r>
            <a:endParaRPr lang="en-US" sz="1200" kern="1200" dirty="0" smtClean="0">
              <a:solidFill>
                <a:schemeClr val="tx1"/>
              </a:solidFill>
              <a:effectLst/>
              <a:latin typeface="+mn-lt"/>
              <a:ea typeface="+mn-ea"/>
              <a:cs typeface="+mn-cs"/>
            </a:endParaRPr>
          </a:p>
          <a:p>
            <a:r>
              <a:rPr lang="es-ES" dirty="0" smtClean="0"/>
              <a:t/>
            </a:r>
            <a:br>
              <a:rPr lang="es-ES" dirty="0" smtClean="0"/>
            </a:b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4</a:t>
            </a:fld>
            <a:endParaRPr lang="en-US"/>
          </a:p>
        </p:txBody>
      </p:sp>
    </p:spTree>
    <p:extLst>
      <p:ext uri="{BB962C8B-B14F-4D97-AF65-F5344CB8AC3E}">
        <p14:creationId xmlns:p14="http://schemas.microsoft.com/office/powerpoint/2010/main" val="1902219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kern="1200" dirty="0" smtClean="0">
                <a:solidFill>
                  <a:schemeClr val="tx1"/>
                </a:solidFill>
                <a:effectLst/>
                <a:latin typeface="+mn-lt"/>
                <a:ea typeface="+mn-ea"/>
                <a:cs typeface="+mn-cs"/>
              </a:rPr>
              <a:t>Todo extranjero que visite la India con un visado de estudiante, de trabajador, de investigador o para la prestación de servicios médicos, con una validez superior a 180 días, tiene la obligación de registrase en alguna de las oficinas del registro regional de extranjeros, y ante los funcionarios con jurisdicción en el lugar donde pretenda quedarse. Debe realizar el trámite a más tardar 14 días después de su llegada. </a:t>
            </a:r>
          </a:p>
          <a:p>
            <a:endParaRPr lang="en-US" sz="1200" kern="1200" dirty="0" smtClean="0">
              <a:solidFill>
                <a:schemeClr val="tx1"/>
              </a:solidFill>
              <a:effectLst/>
              <a:latin typeface="+mn-lt"/>
              <a:ea typeface="+mn-ea"/>
              <a:cs typeface="+mn-cs"/>
            </a:endParaRPr>
          </a:p>
          <a:p>
            <a:r>
              <a:rPr lang="es-ES_tradnl" sz="1200" kern="1200" dirty="0" smtClean="0">
                <a:solidFill>
                  <a:schemeClr val="tx1"/>
                </a:solidFill>
                <a:effectLst/>
                <a:latin typeface="+mn-lt"/>
                <a:ea typeface="+mn-ea"/>
                <a:cs typeface="+mn-cs"/>
              </a:rPr>
              <a:t>Los extranjeros con visados de turista solo deben registrarse si vuelven a entrar en el país dentro de los 60 días siguientes a su salida. </a:t>
            </a:r>
          </a:p>
          <a:p>
            <a:endParaRPr lang="es-ES_tradnl" sz="1200" kern="1200" dirty="0" smtClean="0">
              <a:solidFill>
                <a:schemeClr val="tx1"/>
              </a:solidFill>
              <a:effectLst/>
              <a:latin typeface="+mn-lt"/>
              <a:ea typeface="+mn-ea"/>
              <a:cs typeface="+mn-cs"/>
            </a:endParaRPr>
          </a:p>
          <a:p>
            <a:r>
              <a:rPr lang="es-ES_tradnl" sz="1200" kern="1200" dirty="0" smtClean="0">
                <a:solidFill>
                  <a:schemeClr val="tx1"/>
                </a:solidFill>
                <a:effectLst/>
                <a:latin typeface="+mn-lt"/>
                <a:ea typeface="+mn-ea"/>
                <a:cs typeface="+mn-cs"/>
              </a:rPr>
              <a:t>El registro suele tardar un día en tramitarse y es gratuito. Sin embargo, cualquier retraso en presentar la solicitud puede suponer una multa equivalente a 30 dólares estadounidenses.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5</a:t>
            </a:fld>
            <a:endParaRPr lang="en-US"/>
          </a:p>
        </p:txBody>
      </p:sp>
    </p:spTree>
    <p:extLst>
      <p:ext uri="{BB962C8B-B14F-4D97-AF65-F5344CB8AC3E}">
        <p14:creationId xmlns:p14="http://schemas.microsoft.com/office/powerpoint/2010/main" val="2017815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kern="1200" dirty="0" smtClean="0">
                <a:solidFill>
                  <a:schemeClr val="tx1"/>
                </a:solidFill>
                <a:effectLst/>
                <a:latin typeface="+mn-lt"/>
                <a:ea typeface="+mn-ea"/>
                <a:cs typeface="+mn-cs"/>
              </a:rPr>
              <a:t>La LBS </a:t>
            </a:r>
            <a:r>
              <a:rPr lang="es-ES_tradnl" sz="1200" kern="1200" dirty="0" err="1" smtClean="0">
                <a:solidFill>
                  <a:schemeClr val="tx1"/>
                </a:solidFill>
                <a:effectLst/>
                <a:latin typeface="+mn-lt"/>
                <a:ea typeface="+mn-ea"/>
                <a:cs typeface="+mn-cs"/>
              </a:rPr>
              <a:t>Recruitment</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Solutions</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Corporation</a:t>
            </a:r>
            <a:r>
              <a:rPr lang="es-ES_tradnl" sz="1200" kern="1200" dirty="0" smtClean="0">
                <a:solidFill>
                  <a:schemeClr val="tx1"/>
                </a:solidFill>
                <a:effectLst/>
                <a:latin typeface="+mn-lt"/>
                <a:ea typeface="+mn-ea"/>
                <a:cs typeface="+mn-cs"/>
              </a:rPr>
              <a:t> se especializa en la oferta a nivel mundial de trabajadores calificados y de profesionales de diversas categorías. </a:t>
            </a:r>
          </a:p>
          <a:p>
            <a:endParaRPr lang="es-ES_tradnl" sz="1200" kern="1200" dirty="0" smtClean="0">
              <a:solidFill>
                <a:schemeClr val="tx1"/>
              </a:solidFill>
              <a:effectLst/>
              <a:latin typeface="+mn-lt"/>
              <a:ea typeface="+mn-ea"/>
              <a:cs typeface="+mn-cs"/>
            </a:endParaRPr>
          </a:p>
          <a:p>
            <a:r>
              <a:rPr lang="es-ES_tradnl" sz="1200" kern="1200" dirty="0" smtClean="0">
                <a:solidFill>
                  <a:schemeClr val="tx1"/>
                </a:solidFill>
                <a:effectLst/>
                <a:latin typeface="+mn-lt"/>
                <a:ea typeface="+mn-ea"/>
                <a:cs typeface="+mn-cs"/>
              </a:rPr>
              <a:t>La empresa creó una interfaz (LBS2 Fil </a:t>
            </a:r>
            <a:r>
              <a:rPr lang="es-ES_tradnl" sz="1200" kern="1200" dirty="0" err="1" smtClean="0">
                <a:solidFill>
                  <a:schemeClr val="tx1"/>
                </a:solidFill>
                <a:effectLst/>
                <a:latin typeface="+mn-lt"/>
                <a:ea typeface="+mn-ea"/>
                <a:cs typeface="+mn-cs"/>
              </a:rPr>
              <a:t>Assist</a:t>
            </a:r>
            <a:r>
              <a:rPr lang="es-ES_tradnl" sz="1200" kern="1200" dirty="0" smtClean="0">
                <a:solidFill>
                  <a:schemeClr val="tx1"/>
                </a:solidFill>
                <a:effectLst/>
                <a:latin typeface="+mn-lt"/>
                <a:ea typeface="+mn-ea"/>
                <a:cs typeface="+mn-cs"/>
              </a:rPr>
              <a:t>) que utiliza la tecnología de geolocalización de Google </a:t>
            </a:r>
            <a:r>
              <a:rPr lang="es-ES_tradnl" sz="1200" kern="1200" dirty="0" err="1" smtClean="0">
                <a:solidFill>
                  <a:schemeClr val="tx1"/>
                </a:solidFill>
                <a:effectLst/>
                <a:latin typeface="+mn-lt"/>
                <a:ea typeface="+mn-ea"/>
                <a:cs typeface="+mn-cs"/>
              </a:rPr>
              <a:t>Maps</a:t>
            </a:r>
            <a:r>
              <a:rPr lang="es-ES_tradnl" sz="1200" kern="1200" dirty="0" smtClean="0">
                <a:solidFill>
                  <a:schemeClr val="tx1"/>
                </a:solidFill>
                <a:effectLst/>
                <a:latin typeface="+mn-lt"/>
                <a:ea typeface="+mn-ea"/>
                <a:cs typeface="+mn-cs"/>
              </a:rPr>
              <a:t> (historial de localización) para ubicar a los migrantes. En 2011, la LBS2 Fil </a:t>
            </a:r>
            <a:r>
              <a:rPr lang="es-ES_tradnl" sz="1200" kern="1200" dirty="0" err="1" smtClean="0">
                <a:solidFill>
                  <a:schemeClr val="tx1"/>
                </a:solidFill>
                <a:effectLst/>
                <a:latin typeface="+mn-lt"/>
                <a:ea typeface="+mn-ea"/>
                <a:cs typeface="+mn-cs"/>
              </a:rPr>
              <a:t>Assist</a:t>
            </a:r>
            <a:r>
              <a:rPr lang="es-ES_tradnl" sz="1200" kern="1200" dirty="0" smtClean="0">
                <a:solidFill>
                  <a:schemeClr val="tx1"/>
                </a:solidFill>
                <a:effectLst/>
                <a:latin typeface="+mn-lt"/>
                <a:ea typeface="+mn-ea"/>
                <a:cs typeface="+mn-cs"/>
              </a:rPr>
              <a:t> permitió que se evacuara con éxito a 97 trabajadores que se encontraban en </a:t>
            </a:r>
            <a:r>
              <a:rPr lang="es-ES_tradnl" sz="1200" kern="1200" smtClean="0">
                <a:solidFill>
                  <a:schemeClr val="tx1"/>
                </a:solidFill>
                <a:effectLst/>
                <a:latin typeface="+mn-lt"/>
                <a:ea typeface="+mn-ea"/>
                <a:cs typeface="+mn-cs"/>
              </a:rPr>
              <a:t>Libia.</a:t>
            </a:r>
            <a:endParaRPr lang="es-ES_tradnl"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6</a:t>
            </a:fld>
            <a:endParaRPr lang="en-US"/>
          </a:p>
        </p:txBody>
      </p:sp>
    </p:spTree>
    <p:extLst>
      <p:ext uri="{BB962C8B-B14F-4D97-AF65-F5344CB8AC3E}">
        <p14:creationId xmlns:p14="http://schemas.microsoft.com/office/powerpoint/2010/main" val="1342892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01-Feb-17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115200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01-Feb-17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968066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01-Feb-17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361754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01-Feb-17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450584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7BAADA-9E84-4F3D-8DDE-AA0B1669DF34}" type="datetimeFigureOut">
              <a:rPr lang="en-US" smtClean="0"/>
              <a:t>01-Feb-17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404417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7BAADA-9E84-4F3D-8DDE-AA0B1669DF34}" type="datetimeFigureOut">
              <a:rPr lang="en-US" smtClean="0"/>
              <a:t>01-Feb-17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322883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7BAADA-9E84-4F3D-8DDE-AA0B1669DF34}" type="datetimeFigureOut">
              <a:rPr lang="en-US" smtClean="0"/>
              <a:t>01-Feb-17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943684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7BAADA-9E84-4F3D-8DDE-AA0B1669DF34}" type="datetimeFigureOut">
              <a:rPr lang="en-US" smtClean="0"/>
              <a:t>01-Feb-17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841293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7BAADA-9E84-4F3D-8DDE-AA0B1669DF34}" type="datetimeFigureOut">
              <a:rPr lang="en-US" smtClean="0"/>
              <a:t>01-Feb-17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683205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7BAADA-9E84-4F3D-8DDE-AA0B1669DF34}" type="datetimeFigureOut">
              <a:rPr lang="en-US" smtClean="0"/>
              <a:t>01-Feb-17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70297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7BAADA-9E84-4F3D-8DDE-AA0B1669DF34}" type="datetimeFigureOut">
              <a:rPr lang="en-US" smtClean="0"/>
              <a:t>01-Feb-17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408128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7BAADA-9E84-4F3D-8DDE-AA0B1669DF34}" type="datetimeFigureOut">
              <a:rPr lang="en-US" smtClean="0"/>
              <a:t>01-Feb-17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3555D0-E86C-4ECF-812E-034510E1DD4F}" type="slidenum">
              <a:rPr lang="en-US" smtClean="0"/>
              <a:t>‹#›</a:t>
            </a:fld>
            <a:endParaRPr lang="en-US"/>
          </a:p>
        </p:txBody>
      </p:sp>
    </p:spTree>
    <p:extLst>
      <p:ext uri="{BB962C8B-B14F-4D97-AF65-F5344CB8AC3E}">
        <p14:creationId xmlns:p14="http://schemas.microsoft.com/office/powerpoint/2010/main" val="2465726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www.micicinitiative.iom.int/" TargetMode="External"/><Relationship Id="rId4" Type="http://schemas.openxmlformats.org/officeDocument/2006/relationships/hyperlink" Target="mailto:micicsecretariat@iom.i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47700"/>
            <a:ext cx="3164203" cy="821871"/>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7426" y="647700"/>
            <a:ext cx="825574" cy="890507"/>
          </a:xfrm>
          <a:prstGeom prst="rect">
            <a:avLst/>
          </a:prstGeom>
        </p:spPr>
      </p:pic>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068053" y="2102155"/>
            <a:ext cx="8514352" cy="2000548"/>
          </a:xfrm>
          <a:prstGeom prst="rect">
            <a:avLst/>
          </a:prstGeom>
          <a:noFill/>
        </p:spPr>
        <p:txBody>
          <a:bodyPr wrap="square" rtlCol="0">
            <a:spAutoFit/>
          </a:bodyPr>
          <a:lstStyle/>
          <a:p>
            <a:pPr algn="r"/>
            <a:r>
              <a:rPr lang="en-US" sz="6200" dirty="0" smtClean="0">
                <a:solidFill>
                  <a:schemeClr val="bg1"/>
                </a:solidFill>
                <a:latin typeface="Source Sans Pro Black" panose="020B0803030403020204"/>
                <a:ea typeface="Source Sans Pro Black" panose="020B0803030403020204" pitchFamily="34" charset="0"/>
              </a:rPr>
              <a:t>INFORMACIÓN</a:t>
            </a:r>
            <a:br>
              <a:rPr lang="en-US" sz="6200" dirty="0" smtClean="0">
                <a:solidFill>
                  <a:schemeClr val="bg1"/>
                </a:solidFill>
                <a:latin typeface="Source Sans Pro Black" panose="020B0803030403020204"/>
                <a:ea typeface="Source Sans Pro Black" panose="020B0803030403020204" pitchFamily="34" charset="0"/>
              </a:rPr>
            </a:br>
            <a:r>
              <a:rPr lang="en-US" sz="6200" dirty="0" smtClean="0">
                <a:solidFill>
                  <a:schemeClr val="bg1"/>
                </a:solidFill>
                <a:latin typeface="Source Sans Pro Black" panose="020B0803030403020204"/>
                <a:ea typeface="Source Sans Pro Black" panose="020B0803030403020204" pitchFamily="34" charset="0"/>
              </a:rPr>
              <a:t>SOBRE LOS MIGRANTES</a:t>
            </a:r>
            <a:endParaRPr lang="en-US" sz="6200" dirty="0">
              <a:solidFill>
                <a:schemeClr val="bg1"/>
              </a:solidFill>
              <a:latin typeface="Source Sans Pro Black" panose="020B0803030403020204"/>
              <a:ea typeface="Source Sans Pro Black" panose="020B0803030403020204" pitchFamily="34" charset="0"/>
            </a:endParaRPr>
          </a:p>
        </p:txBody>
      </p:sp>
      <p:cxnSp>
        <p:nvCxnSpPr>
          <p:cNvPr id="13" name="Straight Connector 12"/>
          <p:cNvCxnSpPr/>
          <p:nvPr/>
        </p:nvCxnSpPr>
        <p:spPr>
          <a:xfrm>
            <a:off x="7032171" y="4121604"/>
            <a:ext cx="455022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662057" y="4279212"/>
            <a:ext cx="5018317" cy="646331"/>
          </a:xfrm>
          <a:prstGeom prst="rect">
            <a:avLst/>
          </a:prstGeom>
          <a:noFill/>
        </p:spPr>
        <p:txBody>
          <a:bodyPr wrap="square" rtlCol="0">
            <a:spAutoFit/>
          </a:bodyPr>
          <a:lstStyle/>
          <a:p>
            <a:pPr algn="r"/>
            <a:r>
              <a:rPr lang="es-ES" b="1" dirty="0" smtClean="0">
                <a:solidFill>
                  <a:schemeClr val="bg1"/>
                </a:solidFill>
                <a:latin typeface="Roboto" pitchFamily="2" charset="0"/>
                <a:ea typeface="Roboto" pitchFamily="2" charset="0"/>
              </a:rPr>
              <a:t>Protección de los nacionales en el exterior afectados por situación de crisis</a:t>
            </a:r>
            <a:endParaRPr lang="en-US" b="1" dirty="0" smtClean="0">
              <a:solidFill>
                <a:schemeClr val="bg1"/>
              </a:solidFill>
              <a:latin typeface="Roboto" pitchFamily="2" charset="0"/>
              <a:ea typeface="Roboto" pitchFamily="2" charset="0"/>
            </a:endParaRPr>
          </a:p>
        </p:txBody>
      </p:sp>
      <p:sp>
        <p:nvSpPr>
          <p:cNvPr id="16" name="TextBox 15"/>
          <p:cNvSpPr txBox="1"/>
          <p:nvPr/>
        </p:nvSpPr>
        <p:spPr>
          <a:xfrm>
            <a:off x="7108374" y="5022309"/>
            <a:ext cx="4572000" cy="369332"/>
          </a:xfrm>
          <a:prstGeom prst="rect">
            <a:avLst/>
          </a:prstGeom>
          <a:noFill/>
        </p:spPr>
        <p:txBody>
          <a:bodyPr wrap="square" rtlCol="0">
            <a:spAutoFit/>
          </a:bodyPr>
          <a:lstStyle/>
          <a:p>
            <a:pPr algn="r"/>
            <a:r>
              <a:rPr lang="en-US" b="1" u="sng" dirty="0" smtClean="0">
                <a:solidFill>
                  <a:srgbClr val="3E79D0"/>
                </a:solidFill>
                <a:uFill>
                  <a:solidFill>
                    <a:srgbClr val="3E79D0"/>
                  </a:solidFill>
                </a:uFill>
                <a:latin typeface="Roboto" pitchFamily="2" charset="0"/>
                <a:ea typeface="Roboto" pitchFamily="2" charset="0"/>
              </a:rPr>
              <a:t>Lorenzo </a:t>
            </a:r>
            <a:r>
              <a:rPr lang="en-US" b="1" u="sng" dirty="0" err="1" smtClean="0">
                <a:solidFill>
                  <a:srgbClr val="3E79D0"/>
                </a:solidFill>
                <a:uFill>
                  <a:solidFill>
                    <a:srgbClr val="3E79D0"/>
                  </a:solidFill>
                </a:uFill>
                <a:latin typeface="Roboto" pitchFamily="2" charset="0"/>
                <a:ea typeface="Roboto" pitchFamily="2" charset="0"/>
              </a:rPr>
              <a:t>Guadagno</a:t>
            </a:r>
            <a:r>
              <a:rPr lang="en-US" b="1" u="sng" dirty="0" smtClean="0">
                <a:solidFill>
                  <a:srgbClr val="3E79D0"/>
                </a:solidFill>
                <a:uFill>
                  <a:solidFill>
                    <a:srgbClr val="3E79D0"/>
                  </a:solidFill>
                </a:uFill>
                <a:latin typeface="Roboto" pitchFamily="2" charset="0"/>
                <a:ea typeface="Roboto" pitchFamily="2" charset="0"/>
              </a:rPr>
              <a:t> and Chiara Milano</a:t>
            </a:r>
          </a:p>
        </p:txBody>
      </p:sp>
      <p:sp>
        <p:nvSpPr>
          <p:cNvPr id="17" name="TextBox 16"/>
          <p:cNvSpPr txBox="1"/>
          <p:nvPr/>
        </p:nvSpPr>
        <p:spPr>
          <a:xfrm>
            <a:off x="6917874" y="5679635"/>
            <a:ext cx="4724400" cy="646331"/>
          </a:xfrm>
          <a:prstGeom prst="rect">
            <a:avLst/>
          </a:prstGeom>
          <a:noFill/>
        </p:spPr>
        <p:txBody>
          <a:bodyPr wrap="square" rtlCol="0">
            <a:spAutoFit/>
          </a:bodyPr>
          <a:lstStyle/>
          <a:p>
            <a:r>
              <a:rPr lang="en-US" b="1" dirty="0" smtClean="0">
                <a:solidFill>
                  <a:schemeClr val="bg1"/>
                </a:solidFill>
                <a:latin typeface="Roboto" pitchFamily="2" charset="0"/>
                <a:ea typeface="Roboto" pitchFamily="2" charset="0"/>
              </a:rPr>
              <a:t>San Jose, Costa Rica</a:t>
            </a:r>
          </a:p>
          <a:p>
            <a:r>
              <a:rPr lang="en-US" b="1" dirty="0" smtClean="0">
                <a:solidFill>
                  <a:schemeClr val="bg1"/>
                </a:solidFill>
                <a:latin typeface="Roboto" pitchFamily="2" charset="0"/>
                <a:ea typeface="Roboto" pitchFamily="2" charset="0"/>
              </a:rPr>
              <a:t>Feb 1 and 2, 2017</a:t>
            </a:r>
          </a:p>
        </p:txBody>
      </p:sp>
    </p:spTree>
    <p:extLst>
      <p:ext uri="{BB962C8B-B14F-4D97-AF65-F5344CB8AC3E}">
        <p14:creationId xmlns:p14="http://schemas.microsoft.com/office/powerpoint/2010/main" val="27904908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chemeClr val="bg1"/>
              </a:buClr>
              <a:buSzPct val="125000"/>
            </a:pPr>
            <a:endParaRPr lang="en-US" dirty="0"/>
          </a:p>
        </p:txBody>
      </p:sp>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78970" y="703342"/>
            <a:ext cx="11103429" cy="1046440"/>
          </a:xfrm>
          <a:prstGeom prst="rect">
            <a:avLst/>
          </a:prstGeom>
          <a:noFill/>
        </p:spPr>
        <p:txBody>
          <a:bodyPr wrap="square" rtlCol="0">
            <a:spAutoFit/>
          </a:bodyPr>
          <a:lstStyle/>
          <a:p>
            <a:r>
              <a:rPr lang="en-US" sz="6200" dirty="0" smtClean="0">
                <a:solidFill>
                  <a:schemeClr val="bg1"/>
                </a:solidFill>
                <a:latin typeface="Source Sans Pro Black" panose="020B0803030403020204" pitchFamily="34" charset="0"/>
                <a:ea typeface="Source Sans Pro Black" panose="020B0803030403020204" pitchFamily="34" charset="0"/>
              </a:rPr>
              <a:t>OBJECTIVOS</a:t>
            </a:r>
          </a:p>
        </p:txBody>
      </p:sp>
      <p:sp>
        <p:nvSpPr>
          <p:cNvPr id="15" name="TextBox 14"/>
          <p:cNvSpPr txBox="1"/>
          <p:nvPr/>
        </p:nvSpPr>
        <p:spPr>
          <a:xfrm>
            <a:off x="6868890" y="2394539"/>
            <a:ext cx="4223654"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smtClean="0">
              <a:solidFill>
                <a:schemeClr val="bg1"/>
              </a:solidFill>
            </a:endParaRPr>
          </a:p>
        </p:txBody>
      </p:sp>
      <p:sp>
        <p:nvSpPr>
          <p:cNvPr id="2" name="TextBox 1"/>
          <p:cNvSpPr txBox="1"/>
          <p:nvPr/>
        </p:nvSpPr>
        <p:spPr>
          <a:xfrm>
            <a:off x="6010274" y="2331167"/>
            <a:ext cx="5626555" cy="707886"/>
          </a:xfrm>
          <a:prstGeom prst="rect">
            <a:avLst/>
          </a:prstGeom>
          <a:noFill/>
        </p:spPr>
        <p:txBody>
          <a:bodyPr wrap="square" rtlCol="0">
            <a:spAutoFit/>
          </a:bodyPr>
          <a:lstStyle/>
          <a:p>
            <a:pPr marL="285750" indent="-285750">
              <a:spcAft>
                <a:spcPts val="1200"/>
              </a:spcAft>
              <a:buClr>
                <a:schemeClr val="bg1"/>
              </a:buClr>
              <a:buSzPct val="125000"/>
              <a:buFont typeface="Arial" panose="020B0604020202020204" pitchFamily="34" charset="0"/>
              <a:buChar char="•"/>
            </a:pPr>
            <a:r>
              <a:rPr lang="en-US" sz="2000" b="1" dirty="0" err="1" smtClean="0">
                <a:solidFill>
                  <a:schemeClr val="bg1"/>
                </a:solidFill>
                <a:latin typeface="Roboto" pitchFamily="2" charset="0"/>
                <a:ea typeface="Roboto" pitchFamily="2" charset="0"/>
              </a:rPr>
              <a:t>Discutir</a:t>
            </a:r>
            <a:r>
              <a:rPr lang="en-US" sz="2000" b="1" dirty="0" smtClean="0">
                <a:solidFill>
                  <a:schemeClr val="bg1"/>
                </a:solidFill>
                <a:latin typeface="Roboto" pitchFamily="2" charset="0"/>
                <a:ea typeface="Roboto" pitchFamily="2" charset="0"/>
              </a:rPr>
              <a:t> </a:t>
            </a:r>
            <a:r>
              <a:rPr lang="en-US" sz="2000" b="1" dirty="0" err="1" smtClean="0">
                <a:solidFill>
                  <a:schemeClr val="bg1"/>
                </a:solidFill>
                <a:latin typeface="Roboto" pitchFamily="2" charset="0"/>
                <a:ea typeface="Roboto" pitchFamily="2" charset="0"/>
              </a:rPr>
              <a:t>fuentes</a:t>
            </a:r>
            <a:r>
              <a:rPr lang="en-US" sz="2000" b="1" dirty="0" smtClean="0">
                <a:solidFill>
                  <a:schemeClr val="bg1"/>
                </a:solidFill>
                <a:latin typeface="Roboto" pitchFamily="2" charset="0"/>
                <a:ea typeface="Roboto" pitchFamily="2" charset="0"/>
              </a:rPr>
              <a:t> de </a:t>
            </a:r>
            <a:r>
              <a:rPr lang="en-US" sz="2000" b="1" dirty="0" err="1" smtClean="0">
                <a:solidFill>
                  <a:schemeClr val="bg1"/>
                </a:solidFill>
                <a:latin typeface="Roboto" pitchFamily="2" charset="0"/>
                <a:ea typeface="Roboto" pitchFamily="2" charset="0"/>
              </a:rPr>
              <a:t>información</a:t>
            </a:r>
            <a:r>
              <a:rPr lang="en-US" sz="2000" b="1" dirty="0" smtClean="0">
                <a:solidFill>
                  <a:schemeClr val="bg1"/>
                </a:solidFill>
                <a:latin typeface="Roboto" pitchFamily="2" charset="0"/>
                <a:ea typeface="Roboto" pitchFamily="2" charset="0"/>
              </a:rPr>
              <a:t> </a:t>
            </a:r>
            <a:r>
              <a:rPr lang="en-US" sz="2000" b="1" dirty="0" err="1" smtClean="0">
                <a:solidFill>
                  <a:schemeClr val="bg1"/>
                </a:solidFill>
                <a:latin typeface="Roboto" pitchFamily="2" charset="0"/>
                <a:ea typeface="Roboto" pitchFamily="2" charset="0"/>
              </a:rPr>
              <a:t>sobre</a:t>
            </a:r>
            <a:r>
              <a:rPr lang="en-US" sz="2000" b="1" dirty="0" smtClean="0">
                <a:solidFill>
                  <a:schemeClr val="bg1"/>
                </a:solidFill>
                <a:latin typeface="Roboto" pitchFamily="2" charset="0"/>
                <a:ea typeface="Roboto" pitchFamily="2" charset="0"/>
              </a:rPr>
              <a:t> </a:t>
            </a:r>
            <a:r>
              <a:rPr lang="en-US" sz="2000" b="1" dirty="0" err="1" smtClean="0">
                <a:solidFill>
                  <a:schemeClr val="bg1"/>
                </a:solidFill>
                <a:latin typeface="Roboto" pitchFamily="2" charset="0"/>
                <a:ea typeface="Roboto" pitchFamily="2" charset="0"/>
              </a:rPr>
              <a:t>los</a:t>
            </a:r>
            <a:r>
              <a:rPr lang="en-US" sz="2000" b="1" dirty="0" smtClean="0">
                <a:solidFill>
                  <a:schemeClr val="bg1"/>
                </a:solidFill>
                <a:latin typeface="Roboto" pitchFamily="2" charset="0"/>
                <a:ea typeface="Roboto" pitchFamily="2" charset="0"/>
              </a:rPr>
              <a:t> </a:t>
            </a:r>
            <a:r>
              <a:rPr lang="en-US" sz="2000" b="1" dirty="0" err="1" smtClean="0">
                <a:solidFill>
                  <a:schemeClr val="bg1"/>
                </a:solidFill>
                <a:latin typeface="Roboto" pitchFamily="2" charset="0"/>
                <a:ea typeface="Roboto" pitchFamily="2" charset="0"/>
              </a:rPr>
              <a:t>migrantes</a:t>
            </a:r>
            <a:r>
              <a:rPr lang="en-US" sz="2000" b="1" dirty="0" smtClean="0">
                <a:solidFill>
                  <a:schemeClr val="bg1"/>
                </a:solidFill>
                <a:latin typeface="Roboto" pitchFamily="2" charset="0"/>
                <a:ea typeface="Roboto" pitchFamily="2" charset="0"/>
              </a:rPr>
              <a:t>.</a:t>
            </a:r>
            <a:endParaRPr lang="es-ES" sz="2000" b="1" dirty="0" smtClean="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0512863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FILIPINAS</a:t>
            </a:r>
          </a:p>
        </p:txBody>
      </p:sp>
      <p:sp>
        <p:nvSpPr>
          <p:cNvPr id="35" name="TextBox 34"/>
          <p:cNvSpPr txBox="1"/>
          <p:nvPr/>
        </p:nvSpPr>
        <p:spPr>
          <a:xfrm>
            <a:off x="6010274" y="2331167"/>
            <a:ext cx="5626555" cy="3016210"/>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No información sobre migrantes en Siria en 2009.</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Base de datos en base de diversas fuentes:</a:t>
            </a:r>
          </a:p>
          <a:p>
            <a:pPr marL="742950" lvl="1" indent="-285750">
              <a:spcAft>
                <a:spcPts val="6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Registros de la administración filipina de empleos</a:t>
            </a:r>
          </a:p>
          <a:p>
            <a:pPr marL="742950" lvl="1" indent="-285750">
              <a:spcAft>
                <a:spcPts val="6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Información de las autoridades de migración </a:t>
            </a:r>
          </a:p>
          <a:p>
            <a:pPr marL="742950" lvl="1"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Contactos con la comunidad filipina.</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7448" y="2413714"/>
            <a:ext cx="2490331" cy="4284614"/>
          </a:xfrm>
          <a:prstGeom prst="rect">
            <a:avLst/>
          </a:prstGeom>
        </p:spPr>
      </p:pic>
    </p:spTree>
    <p:extLst>
      <p:ext uri="{BB962C8B-B14F-4D97-AF65-F5344CB8AC3E}">
        <p14:creationId xmlns:p14="http://schemas.microsoft.com/office/powerpoint/2010/main" val="7508886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AUSTRALIA</a:t>
            </a:r>
          </a:p>
        </p:txBody>
      </p:sp>
      <p:sp>
        <p:nvSpPr>
          <p:cNvPr id="35" name="TextBox 34"/>
          <p:cNvSpPr txBox="1"/>
          <p:nvPr/>
        </p:nvSpPr>
        <p:spPr>
          <a:xfrm>
            <a:off x="6010274" y="2331167"/>
            <a:ext cx="5626555" cy="2092881"/>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Mecanismo de registro para la preparación frente a crisis.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Embajadas, consulados, internet.</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Informan a los planes de contingencia.</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Contactos para la comunicación en crisis.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768" y="2364305"/>
            <a:ext cx="5413505" cy="4469624"/>
          </a:xfrm>
          <a:prstGeom prst="rect">
            <a:avLst/>
          </a:prstGeom>
        </p:spPr>
      </p:pic>
    </p:spTree>
    <p:extLst>
      <p:ext uri="{BB962C8B-B14F-4D97-AF65-F5344CB8AC3E}">
        <p14:creationId xmlns:p14="http://schemas.microsoft.com/office/powerpoint/2010/main" val="20442442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964" y="2335989"/>
            <a:ext cx="6422069" cy="4281379"/>
          </a:xfrm>
          <a:prstGeom prst="rect">
            <a:avLst/>
          </a:prstGeom>
        </p:spPr>
      </p:pic>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INDIA</a:t>
            </a:r>
          </a:p>
        </p:txBody>
      </p:sp>
      <p:sp>
        <p:nvSpPr>
          <p:cNvPr id="35" name="TextBox 34"/>
          <p:cNvSpPr txBox="1"/>
          <p:nvPr/>
        </p:nvSpPr>
        <p:spPr>
          <a:xfrm>
            <a:off x="6010274" y="2331167"/>
            <a:ext cx="5626555" cy="1785104"/>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Todo extranjero con un visado de validez superior a 6 meses tiene la obligación de registrarse en los registros regionales.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Los turistas que vuelven a entrar también deben registrarse.  </a:t>
            </a:r>
          </a:p>
        </p:txBody>
      </p:sp>
    </p:spTree>
    <p:extLst>
      <p:ext uri="{BB962C8B-B14F-4D97-AF65-F5344CB8AC3E}">
        <p14:creationId xmlns:p14="http://schemas.microsoft.com/office/powerpoint/2010/main" val="12937703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853" y="2473874"/>
            <a:ext cx="6010274" cy="2524315"/>
          </a:xfrm>
          <a:prstGeom prst="rect">
            <a:avLst/>
          </a:prstGeom>
        </p:spPr>
      </p:pic>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LBS RECRUITMENT</a:t>
            </a:r>
          </a:p>
        </p:txBody>
      </p:sp>
      <p:sp>
        <p:nvSpPr>
          <p:cNvPr id="35" name="TextBox 34"/>
          <p:cNvSpPr txBox="1"/>
          <p:nvPr/>
        </p:nvSpPr>
        <p:spPr>
          <a:xfrm>
            <a:off x="6010274" y="2331167"/>
            <a:ext cx="5626555" cy="1169551"/>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Trabajadores calificados de </a:t>
            </a:r>
            <a:r>
              <a:rPr lang="es-ES" sz="2000" b="1" smtClean="0">
                <a:solidFill>
                  <a:srgbClr val="072B62"/>
                </a:solidFill>
                <a:latin typeface="Roboto" pitchFamily="2" charset="0"/>
                <a:ea typeface="Roboto" pitchFamily="2" charset="0"/>
              </a:rPr>
              <a:t>diversas categorías.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Geolocalización para ubicar a los migrantes. </a:t>
            </a:r>
          </a:p>
        </p:txBody>
      </p:sp>
    </p:spTree>
    <p:extLst>
      <p:ext uri="{BB962C8B-B14F-4D97-AF65-F5344CB8AC3E}">
        <p14:creationId xmlns:p14="http://schemas.microsoft.com/office/powerpoint/2010/main" val="4713777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47700"/>
            <a:ext cx="3164203" cy="821871"/>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7426" y="647700"/>
            <a:ext cx="825574" cy="890507"/>
          </a:xfrm>
          <a:prstGeom prst="rect">
            <a:avLst/>
          </a:prstGeom>
        </p:spPr>
      </p:pic>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666997" y="5694595"/>
            <a:ext cx="6868884" cy="646331"/>
          </a:xfrm>
          <a:prstGeom prst="rect">
            <a:avLst/>
          </a:prstGeom>
          <a:noFill/>
        </p:spPr>
        <p:txBody>
          <a:bodyPr wrap="square" rtlCol="0">
            <a:spAutoFit/>
          </a:bodyPr>
          <a:lstStyle/>
          <a:p>
            <a:pPr algn="ctr"/>
            <a:r>
              <a:rPr lang="en-US" dirty="0" smtClean="0">
                <a:solidFill>
                  <a:schemeClr val="bg1"/>
                </a:solidFill>
                <a:latin typeface="Roboto" pitchFamily="2" charset="0"/>
                <a:ea typeface="Roboto" pitchFamily="2" charset="0"/>
              </a:rPr>
              <a:t>Contact: </a:t>
            </a:r>
            <a:r>
              <a:rPr lang="en-US" dirty="0" smtClean="0">
                <a:solidFill>
                  <a:schemeClr val="bg1"/>
                </a:solidFill>
                <a:latin typeface="Roboto" pitchFamily="2" charset="0"/>
                <a:ea typeface="Roboto" pitchFamily="2" charset="0"/>
                <a:hlinkClick r:id="rId4"/>
              </a:rPr>
              <a:t>micicsecretariat@iom.it</a:t>
            </a:r>
            <a:r>
              <a:rPr lang="en-US" dirty="0" smtClean="0">
                <a:solidFill>
                  <a:schemeClr val="bg1"/>
                </a:solidFill>
                <a:latin typeface="Roboto" pitchFamily="2" charset="0"/>
                <a:ea typeface="Roboto" pitchFamily="2" charset="0"/>
              </a:rPr>
              <a:t> - </a:t>
            </a:r>
            <a:r>
              <a:rPr lang="en-US" dirty="0" smtClean="0">
                <a:solidFill>
                  <a:schemeClr val="bg1"/>
                </a:solidFill>
                <a:latin typeface="Roboto" pitchFamily="2" charset="0"/>
                <a:ea typeface="Roboto" pitchFamily="2" charset="0"/>
                <a:hlinkClick r:id="rId5"/>
              </a:rPr>
              <a:t>www.micicinitiative.iom.int</a:t>
            </a:r>
            <a:endParaRPr lang="en-US" dirty="0">
              <a:solidFill>
                <a:schemeClr val="bg1"/>
              </a:solidFill>
              <a:latin typeface="Roboto" pitchFamily="2" charset="0"/>
              <a:ea typeface="Roboto" pitchFamily="2" charset="0"/>
            </a:endParaRPr>
          </a:p>
          <a:p>
            <a:pPr algn="ctr"/>
            <a:endParaRPr lang="en-US" dirty="0" smtClean="0">
              <a:solidFill>
                <a:schemeClr val="bg1"/>
              </a:solidFill>
              <a:latin typeface="Roboto" pitchFamily="2" charset="0"/>
              <a:ea typeface="Roboto" pitchFamily="2" charset="0"/>
            </a:endParaRPr>
          </a:p>
        </p:txBody>
      </p:sp>
      <p:sp>
        <p:nvSpPr>
          <p:cNvPr id="2" name="TextBox 1"/>
          <p:cNvSpPr txBox="1"/>
          <p:nvPr/>
        </p:nvSpPr>
        <p:spPr>
          <a:xfrm>
            <a:off x="3109775" y="2891621"/>
            <a:ext cx="5990683" cy="1046440"/>
          </a:xfrm>
          <a:prstGeom prst="rect">
            <a:avLst/>
          </a:prstGeom>
          <a:noFill/>
        </p:spPr>
        <p:txBody>
          <a:bodyPr wrap="square" rtlCol="0">
            <a:spAutoFit/>
          </a:bodyPr>
          <a:lstStyle/>
          <a:p>
            <a:pPr algn="ctr"/>
            <a:r>
              <a:rPr lang="en-US" sz="6200" dirty="0" smtClean="0">
                <a:solidFill>
                  <a:schemeClr val="bg1"/>
                </a:solidFill>
                <a:latin typeface="Source Sans Pro Black" panose="020B0803030403020204" pitchFamily="34" charset="0"/>
                <a:ea typeface="Source Sans Pro Black" panose="020B0803030403020204" pitchFamily="34" charset="0"/>
              </a:rPr>
              <a:t>GRACIAS</a:t>
            </a:r>
            <a:endParaRPr lang="en-US" sz="6200" dirty="0">
              <a:solidFill>
                <a:schemeClr val="bg1"/>
              </a:solidFill>
              <a:latin typeface="Source Sans Pro Black" panose="020B0803030403020204" pitchFamily="34" charset="0"/>
              <a:ea typeface="Source Sans Pro Black" panose="020B0803030403020204" pitchFamily="34" charset="0"/>
            </a:endParaRPr>
          </a:p>
        </p:txBody>
      </p:sp>
    </p:spTree>
    <p:extLst>
      <p:ext uri="{BB962C8B-B14F-4D97-AF65-F5344CB8AC3E}">
        <p14:creationId xmlns:p14="http://schemas.microsoft.com/office/powerpoint/2010/main" val="39626246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TotalTime>
  <Words>633</Words>
  <Application>Microsoft Office PowerPoint</Application>
  <PresentationFormat>Widescreen</PresentationFormat>
  <Paragraphs>41</Paragraphs>
  <Slides>7</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Source Sans Pro Black</vt:lpstr>
      <vt:lpstr>Roboto</vt:lpstr>
      <vt:lpstr>Source Sans Pro</vt:lpstr>
      <vt:lpstr>Calibri Light</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BONNET Claire</dc:creator>
  <cp:lastModifiedBy>GUADAGNO Lorenzo</cp:lastModifiedBy>
  <cp:revision>35</cp:revision>
  <dcterms:created xsi:type="dcterms:W3CDTF">2017-01-30T08:49:36Z</dcterms:created>
  <dcterms:modified xsi:type="dcterms:W3CDTF">2017-02-01T12:12:21Z</dcterms:modified>
</cp:coreProperties>
</file>