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304" r:id="rId4"/>
    <p:sldId id="305" r:id="rId5"/>
    <p:sldId id="306" r:id="rId6"/>
    <p:sldId id="300" r:id="rId7"/>
    <p:sldId id="286" r:id="rId8"/>
    <p:sldId id="301" r:id="rId9"/>
    <p:sldId id="302" r:id="rId10"/>
    <p:sldId id="303" r:id="rId11"/>
    <p:sldId id="266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Source Sans Pro" panose="020B0503030403020204" pitchFamily="34" charset="0"/>
      <p:regular r:id="rId18"/>
      <p:bold r:id="rId19"/>
      <p: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Source Sans Pro Black" panose="020B0803030403020204" pitchFamily="34" charset="0"/>
      <p:bold r:id="rId23"/>
      <p:boldItalic r:id="rId24"/>
    </p:embeddedFont>
    <p:embeddedFont>
      <p:font typeface="Roboto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4320" userDrawn="1">
          <p15:clr>
            <a:srgbClr val="A4A3A4"/>
          </p15:clr>
        </p15:guide>
        <p15:guide id="8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B62"/>
    <a:srgbClr val="3E79D0"/>
    <a:srgbClr val="0E57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7" autoAdjust="0"/>
    <p:restoredTop sz="94660"/>
  </p:normalViewPr>
  <p:slideViewPr>
    <p:cSldViewPr snapToGrid="0">
      <p:cViewPr varScale="1">
        <p:scale>
          <a:sx n="50" d="100"/>
          <a:sy n="50" d="100"/>
        </p:scale>
        <p:origin x="42" y="804"/>
      </p:cViewPr>
      <p:guideLst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80328-A584-4AB5-8EE2-2294AD3073C2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32DBD-2DDC-4CB9-9139-F26520E24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22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number of recent humanitarian crises of all kinds have shown that migrants are among those who suffer the most in emergencies. </a:t>
            </a:r>
          </a:p>
          <a:p>
            <a:pPr algn="l">
              <a:buClr>
                <a:schemeClr val="accent2"/>
              </a:buClr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countries host some migrant population, and no country is immune to hazards. Yet, no international legal instrument exists that covers explicitly and comprehensively the rights of people affected by a crisis while living, working, staying or transiting abroad. </a:t>
            </a:r>
          </a:p>
          <a:p>
            <a:pPr algn="l">
              <a:buClr>
                <a:schemeClr val="accent2"/>
              </a:buClr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is in itself a factor of vulnerability for these populations.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4E0B3-714A-4A11-832F-7673789844B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976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number of recent humanitarian crises of all kinds have shown that migrants are among those who suffer the most in emergencies. </a:t>
            </a:r>
          </a:p>
          <a:p>
            <a:pPr algn="l">
              <a:buClr>
                <a:schemeClr val="accent2"/>
              </a:buClr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countries host some migrant population, and no country is immune to hazards. Yet, no international legal instrument exists that covers explicitly and comprehensively the rights of people affected by a crisis while living, working, staying or transiting abroad. </a:t>
            </a:r>
          </a:p>
          <a:p>
            <a:pPr algn="l">
              <a:buClr>
                <a:schemeClr val="accent2"/>
              </a:buClr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is in itself a factor of vulnerability for these populations.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4E0B3-714A-4A11-832F-7673789844B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6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number of recent humanitarian crises of all kinds have shown that migrants are among those who suffer the most in emergencies. </a:t>
            </a:r>
          </a:p>
          <a:p>
            <a:pPr algn="l">
              <a:buClr>
                <a:schemeClr val="accent2"/>
              </a:buClr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countries host some migrant population, and no country is immune to hazards. Yet, no international legal instrument exists that covers explicitly and comprehensively the rights of people affected by a crisis while living, working, staying or transiting abroad. </a:t>
            </a:r>
          </a:p>
          <a:p>
            <a:pPr algn="l">
              <a:buClr>
                <a:schemeClr val="accent2"/>
              </a:buClr>
            </a:pP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buClr>
                <a:schemeClr val="accent2"/>
              </a:buClr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is in itself a factor of vulnerability for these populations.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4E0B3-714A-4A11-832F-7673789844B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43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0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66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4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84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3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8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293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0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AADA-9E84-4F3D-8DDE-AA0B1669DF34}" type="datetimeFigureOut">
              <a:rPr lang="en-US" smtClean="0"/>
              <a:t>02-Feb-17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72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micicinitiative.iom.int/" TargetMode="External"/><Relationship Id="rId4" Type="http://schemas.openxmlformats.org/officeDocument/2006/relationships/hyperlink" Target="mailto:micicsecretariat@iom.i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38651" y="2102155"/>
            <a:ext cx="714375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/>
                <a:ea typeface="Source Sans Pro Black" panose="020B0803030403020204" pitchFamily="34" charset="0"/>
              </a:rPr>
              <a:t>ASISTIR </a:t>
            </a:r>
          </a:p>
          <a:p>
            <a:pPr algn="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/>
                <a:ea typeface="Source Sans Pro Black" panose="020B0803030403020204" pitchFamily="34" charset="0"/>
              </a:rPr>
              <a:t>A LOS MIGRANTES</a:t>
            </a:r>
            <a:endParaRPr lang="en-US" sz="6200" dirty="0">
              <a:solidFill>
                <a:schemeClr val="bg1"/>
              </a:solidFill>
              <a:latin typeface="Source Sans Pro Black" panose="020B0803030403020204"/>
              <a:ea typeface="Source Sans Pro Black" panose="020B0803030403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032171" y="4121604"/>
            <a:ext cx="45502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62057" y="4279212"/>
            <a:ext cx="5018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Protección de los nacionales en el exterior afectados por situación de crisis</a:t>
            </a:r>
            <a:endParaRPr lang="en-US" b="1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8374" y="5022309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Lorenzo </a:t>
            </a:r>
            <a:r>
              <a:rPr lang="en-US" b="1" u="sng" dirty="0" err="1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Guadagno</a:t>
            </a:r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 and Chiara Milano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17874" y="5679635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San Jose, Costa Rica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Feb 1 and 2, 2017</a:t>
            </a:r>
          </a:p>
        </p:txBody>
      </p:sp>
    </p:spTree>
    <p:extLst>
      <p:ext uri="{BB962C8B-B14F-4D97-AF65-F5344CB8AC3E}">
        <p14:creationId xmlns:p14="http://schemas.microsoft.com/office/powerpoint/2010/main" val="279049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OTRAS FUNCIONES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Reunificación familiar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Visitas a las víctimas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Facilitar la ayuda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externa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Facilitar la visita de miembros de las familias de los fallecidos  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Informar a los migrantes sobre opciones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para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acceded a ayuda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de socorro y recuperación</a:t>
            </a: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31167"/>
            <a:ext cx="5351906" cy="301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12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666997" y="5694595"/>
            <a:ext cx="686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Contact: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4"/>
              </a:rPr>
              <a:t>micicsecretariat@iom.it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-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5"/>
              </a:rPr>
              <a:t>www.micicinitiative.iom.int</a:t>
            </a:r>
            <a:endParaRPr lang="en-US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09775" y="2891621"/>
            <a:ext cx="599068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GRACIAS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6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OBJECTIVOS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Analizar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las principales formas de asistencia directa que los nacionales afectados en el exterior podrían necesitar de sus gobiernos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.</a:t>
            </a:r>
            <a:endParaRPr lang="en-US" sz="2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2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09601" y="2608928"/>
            <a:ext cx="1097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bg1"/>
              </a:buClr>
              <a:buSzPct val="125000"/>
            </a:pP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Asistencia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para la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evacuación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</a:t>
            </a:r>
            <a:b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</a:b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y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provisión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de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refugio</a:t>
            </a:r>
            <a:endParaRPr lang="en-US" sz="4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7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09601" y="2608928"/>
            <a:ext cx="1097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bg1"/>
              </a:buClr>
              <a:buSzPct val="125000"/>
            </a:pP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Servicios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de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documentación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</a:t>
            </a:r>
            <a:b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</a:b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y de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asistencia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legal</a:t>
            </a:r>
            <a:endParaRPr lang="en-US" sz="4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09601" y="2608928"/>
            <a:ext cx="1097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bg1"/>
              </a:buClr>
              <a:buSzPct val="125000"/>
            </a:pP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Reconocimiento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de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víctimas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</a:b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y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repatriación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de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cuerpos</a:t>
            </a:r>
            <a:endParaRPr lang="en-US" sz="4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05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EVACUACIONES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Uso de vehículos oficiales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Identificación y organización de opciones de transporte y refugio local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Informar a los migrantes de las opciones para evacuar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Aumentar la confianza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de los migrantes en los actores locales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Capacidad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limitada de los consulados</a:t>
            </a: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4" y="2331168"/>
            <a:ext cx="5502465" cy="376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6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USO DE SEDES </a:t>
            </a:r>
            <a:r>
              <a:rPr lang="en-US" sz="62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CONSULARES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Pueden acoger los evacuados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Pueden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acoger personal, voluntarios y sus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familias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Lugar de la entrega de servicios y asistencia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Capacidad limitada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Interferencias con las funciones consolares básicas 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31167"/>
            <a:ext cx="5357346" cy="353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00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DOCUMENTACIÓN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Conservar la capacidad de expedir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documentos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Establecer procedimientos para expedir documentación de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emergencia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Enviar personal dedicado a las áreas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afectadas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Recuperar documentos retenidos por los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empleadores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Diálogo con el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gobierno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anfitrión sobre flexibilidad de régimen de visados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31167"/>
            <a:ext cx="5357346" cy="324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3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IDENTIFICACIÓN DE LAS VÍCTIMAS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Contribuir a la creación de bases de datos completas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(foto, dental, ADN)</a:t>
            </a: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Colaborar con profesionales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especializados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Más allá de la fase de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emergencia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Facilitar la repatriación del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cuerpo desde el país de acogida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31167"/>
            <a:ext cx="5357346" cy="35362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31167"/>
            <a:ext cx="5357346" cy="401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499</Words>
  <Application>Microsoft Office PowerPoint</Application>
  <PresentationFormat>Widescreen</PresentationFormat>
  <Paragraphs>61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Calibri</vt:lpstr>
      <vt:lpstr>Source Sans Pro</vt:lpstr>
      <vt:lpstr>Calibri Light</vt:lpstr>
      <vt:lpstr>Source Sans Pro Black</vt:lpstr>
      <vt:lpstr>Arial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BONNET Claire</dc:creator>
  <cp:lastModifiedBy>GUADAGNO Lorenzo</cp:lastModifiedBy>
  <cp:revision>49</cp:revision>
  <dcterms:created xsi:type="dcterms:W3CDTF">2017-01-30T08:49:36Z</dcterms:created>
  <dcterms:modified xsi:type="dcterms:W3CDTF">2017-02-02T13:20:59Z</dcterms:modified>
</cp:coreProperties>
</file>