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5"/>
  </p:notesMasterIdLst>
  <p:sldIdLst>
    <p:sldId id="279" r:id="rId3"/>
    <p:sldId id="269" r:id="rId4"/>
    <p:sldId id="278" r:id="rId5"/>
    <p:sldId id="258" r:id="rId6"/>
    <p:sldId id="271" r:id="rId7"/>
    <p:sldId id="272" r:id="rId8"/>
    <p:sldId id="273" r:id="rId9"/>
    <p:sldId id="276" r:id="rId10"/>
    <p:sldId id="274" r:id="rId11"/>
    <p:sldId id="268" r:id="rId12"/>
    <p:sldId id="280" r:id="rId13"/>
    <p:sldId id="277" r:id="rId14"/>
  </p:sldIdLst>
  <p:sldSz cx="9144000" cy="6858000" type="screen4x3"/>
  <p:notesSz cx="7008813" cy="9294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pitchFamily="32"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pitchFamily="32"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pitchFamily="32"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pitchFamily="32"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pitchFamily="32" charset="0"/>
      </a:defRPr>
    </a:lvl5pPr>
    <a:lvl6pPr marL="2286000" algn="l" defTabSz="914400" rtl="0" eaLnBrk="1" latinLnBrk="0" hangingPunct="1">
      <a:defRPr kern="1200">
        <a:solidFill>
          <a:schemeClr val="bg1"/>
        </a:solidFill>
        <a:latin typeface="Arial" charset="0"/>
        <a:ea typeface="+mn-ea"/>
        <a:cs typeface="Arial Unicode MS" pitchFamily="32" charset="0"/>
      </a:defRPr>
    </a:lvl6pPr>
    <a:lvl7pPr marL="2743200" algn="l" defTabSz="914400" rtl="0" eaLnBrk="1" latinLnBrk="0" hangingPunct="1">
      <a:defRPr kern="1200">
        <a:solidFill>
          <a:schemeClr val="bg1"/>
        </a:solidFill>
        <a:latin typeface="Arial" charset="0"/>
        <a:ea typeface="+mn-ea"/>
        <a:cs typeface="Arial Unicode MS" pitchFamily="32" charset="0"/>
      </a:defRPr>
    </a:lvl7pPr>
    <a:lvl8pPr marL="3200400" algn="l" defTabSz="914400" rtl="0" eaLnBrk="1" latinLnBrk="0" hangingPunct="1">
      <a:defRPr kern="1200">
        <a:solidFill>
          <a:schemeClr val="bg1"/>
        </a:solidFill>
        <a:latin typeface="Arial" charset="0"/>
        <a:ea typeface="+mn-ea"/>
        <a:cs typeface="Arial Unicode MS" pitchFamily="32" charset="0"/>
      </a:defRPr>
    </a:lvl8pPr>
    <a:lvl9pPr marL="3657600" algn="l" defTabSz="914400" rtl="0" eaLnBrk="1" latinLnBrk="0" hangingPunct="1">
      <a:defRPr kern="1200">
        <a:solidFill>
          <a:schemeClr val="bg1"/>
        </a:solidFill>
        <a:latin typeface="Arial" charset="0"/>
        <a:ea typeface="+mn-ea"/>
        <a:cs typeface="Arial Unicode MS"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1728" y="-57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211"/>
    </p:cViewPr>
  </p:sorterViewPr>
  <p:notesViewPr>
    <p:cSldViewPr>
      <p:cViewPr varScale="1">
        <p:scale>
          <a:sx n="81" d="100"/>
          <a:sy n="81" d="100"/>
        </p:scale>
        <p:origin x="-199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08813" cy="9294813"/>
          </a:xfrm>
          <a:prstGeom prst="roundRect">
            <a:avLst>
              <a:gd name="adj" fmla="val 19"/>
            </a:avLst>
          </a:prstGeom>
          <a:solidFill>
            <a:srgbClr val="FFFF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sp>
        <p:nvSpPr>
          <p:cNvPr id="3074" name="Rectangle 2"/>
          <p:cNvSpPr>
            <a:spLocks noGrp="1" noRot="1" noChangeAspect="1" noChangeArrowheads="1"/>
          </p:cNvSpPr>
          <p:nvPr>
            <p:ph type="sldImg"/>
          </p:nvPr>
        </p:nvSpPr>
        <p:spPr bwMode="auto">
          <a:xfrm>
            <a:off x="1371600" y="763588"/>
            <a:ext cx="5026025" cy="3768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3075" name="Rectangle 3"/>
          <p:cNvSpPr>
            <a:spLocks noGrp="1" noChangeArrowheads="1"/>
          </p:cNvSpPr>
          <p:nvPr>
            <p:ph type="body"/>
          </p:nvPr>
        </p:nvSpPr>
        <p:spPr bwMode="auto">
          <a:xfrm>
            <a:off x="777875" y="4776788"/>
            <a:ext cx="6215063" cy="4522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6" name="Text Box 4"/>
          <p:cNvSpPr txBox="1">
            <a:spLocks noChangeArrowheads="1"/>
          </p:cNvSpPr>
          <p:nvPr/>
        </p:nvSpPr>
        <p:spPr bwMode="auto">
          <a:xfrm>
            <a:off x="0" y="0"/>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sp>
        <p:nvSpPr>
          <p:cNvPr id="3077" name="Text Box 5"/>
          <p:cNvSpPr txBox="1">
            <a:spLocks noChangeArrowheads="1"/>
          </p:cNvSpPr>
          <p:nvPr/>
        </p:nvSpPr>
        <p:spPr bwMode="auto">
          <a:xfrm>
            <a:off x="4398963" y="0"/>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sp>
        <p:nvSpPr>
          <p:cNvPr id="3078" name="Text Box 6"/>
          <p:cNvSpPr txBox="1">
            <a:spLocks noChangeArrowheads="1"/>
          </p:cNvSpPr>
          <p:nvPr/>
        </p:nvSpPr>
        <p:spPr bwMode="auto">
          <a:xfrm>
            <a:off x="0"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sp>
        <p:nvSpPr>
          <p:cNvPr id="3079" name="Rectangle 7"/>
          <p:cNvSpPr>
            <a:spLocks noGrp="1" noChangeArrowheads="1"/>
          </p:cNvSpPr>
          <p:nvPr>
            <p:ph type="sldNum"/>
          </p:nvPr>
        </p:nvSpPr>
        <p:spPr bwMode="auto">
          <a:xfrm>
            <a:off x="4398963" y="9555163"/>
            <a:ext cx="3370262" cy="500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buSzPct val="45000"/>
              <a:buFont typeface="Wingdings" charset="2"/>
              <a:buNone/>
              <a:tabLst>
                <a:tab pos="723900" algn="l"/>
                <a:tab pos="1447800" algn="l"/>
                <a:tab pos="2171700" algn="l"/>
                <a:tab pos="2895600" algn="l"/>
              </a:tabLst>
              <a:defRPr sz="1400">
                <a:solidFill>
                  <a:srgbClr val="000000"/>
                </a:solidFill>
                <a:latin typeface="Times New Roman" pitchFamily="16" charset="0"/>
              </a:defRPr>
            </a:lvl1pPr>
          </a:lstStyle>
          <a:p>
            <a:fld id="{3AC873D7-8BAD-47F2-A40F-A5F277A0EA73}" type="slidenum">
              <a:rPr lang="en-US" altLang="en-US"/>
              <a:pPr/>
              <a:t>‹#›</a:t>
            </a:fld>
            <a:endParaRPr lang="en-US" altLang="en-US" dirty="0"/>
          </a:p>
        </p:txBody>
      </p:sp>
    </p:spTree>
    <p:extLst>
      <p:ext uri="{BB962C8B-B14F-4D97-AF65-F5344CB8AC3E}">
        <p14:creationId xmlns:p14="http://schemas.microsoft.com/office/powerpoint/2010/main" xmlns="" val="344712541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5688" y="758825"/>
            <a:ext cx="5026025" cy="3768725"/>
          </a:xfrm>
        </p:spPr>
      </p:sp>
      <p:sp>
        <p:nvSpPr>
          <p:cNvPr id="3" name="Notes Placeholder 2"/>
          <p:cNvSpPr>
            <a:spLocks noGrp="1"/>
          </p:cNvSpPr>
          <p:nvPr>
            <p:ph type="body" idx="1"/>
          </p:nvPr>
        </p:nvSpPr>
        <p:spPr>
          <a:xfrm>
            <a:off x="408062" y="4503390"/>
            <a:ext cx="6215063" cy="4522787"/>
          </a:xfrm>
        </p:spPr>
        <p:txBody>
          <a:bodyPr/>
          <a:lstStyle/>
          <a:p>
            <a:endParaRPr lang="en-CA" dirty="0"/>
          </a:p>
        </p:txBody>
      </p:sp>
      <p:sp>
        <p:nvSpPr>
          <p:cNvPr id="4" name="Slide Number Placeholder 3"/>
          <p:cNvSpPr>
            <a:spLocks noGrp="1"/>
          </p:cNvSpPr>
          <p:nvPr>
            <p:ph type="sldNum" idx="10"/>
          </p:nvPr>
        </p:nvSpPr>
        <p:spPr/>
        <p:txBody>
          <a:bodyPr/>
          <a:lstStyle/>
          <a:p>
            <a:fld id="{3AC873D7-8BAD-47F2-A40F-A5F277A0EA73}" type="slidenum">
              <a:rPr lang="en-US" altLang="en-US" smtClean="0"/>
              <a:pPr/>
              <a:t>1</a:t>
            </a:fld>
            <a:endParaRPr lang="en-US" altLang="en-US" dirty="0"/>
          </a:p>
        </p:txBody>
      </p:sp>
    </p:spTree>
    <p:extLst>
      <p:ext uri="{BB962C8B-B14F-4D97-AF65-F5344CB8AC3E}">
        <p14:creationId xmlns:p14="http://schemas.microsoft.com/office/powerpoint/2010/main" xmlns="" val="876030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2813" y="687388"/>
            <a:ext cx="5026025" cy="3768725"/>
          </a:xfrm>
        </p:spPr>
      </p:sp>
      <p:sp>
        <p:nvSpPr>
          <p:cNvPr id="3" name="Notes Placeholder 2"/>
          <p:cNvSpPr>
            <a:spLocks noGrp="1"/>
          </p:cNvSpPr>
          <p:nvPr>
            <p:ph type="body" idx="1"/>
          </p:nvPr>
        </p:nvSpPr>
        <p:spPr>
          <a:xfrm>
            <a:off x="408062" y="4647406"/>
            <a:ext cx="6215063" cy="4176463"/>
          </a:xfrm>
        </p:spPr>
        <p:txBody>
          <a:bodyPr/>
          <a:lstStyle/>
          <a:p>
            <a:pPr marL="171450" indent="-171450">
              <a:spcBef>
                <a:spcPts val="0"/>
              </a:spcBef>
              <a:buFont typeface="Arial" panose="020B0604020202020204" pitchFamily="34" charset="0"/>
              <a:buChar char="•"/>
            </a:pPr>
            <a:endParaRPr lang="en-CA" dirty="0" smtClean="0"/>
          </a:p>
          <a:p>
            <a:pPr marL="171450" indent="-171450">
              <a:spcBef>
                <a:spcPts val="0"/>
              </a:spcBef>
              <a:buFont typeface="Arial" panose="020B0604020202020204" pitchFamily="34" charset="0"/>
              <a:buChar char="•"/>
            </a:pPr>
            <a:endParaRPr lang="en-CA" dirty="0" smtClean="0"/>
          </a:p>
          <a:p>
            <a:pPr marL="171450" indent="-171450">
              <a:spcBef>
                <a:spcPts val="0"/>
              </a:spcBef>
              <a:buFont typeface="Arial" panose="020B0604020202020204" pitchFamily="34" charset="0"/>
              <a:buChar char="•"/>
            </a:pPr>
            <a:endParaRPr lang="en-CA" dirty="0"/>
          </a:p>
          <a:p>
            <a:pPr>
              <a:spcBef>
                <a:spcPts val="0"/>
              </a:spcBef>
            </a:pPr>
            <a:r>
              <a:rPr lang="en-CA" dirty="0" smtClean="0"/>
              <a:t> </a:t>
            </a:r>
          </a:p>
          <a:p>
            <a:pPr marL="171450" indent="-171450">
              <a:spcBef>
                <a:spcPts val="0"/>
              </a:spcBef>
              <a:buFont typeface="Arial" panose="020B0604020202020204" pitchFamily="34" charset="0"/>
              <a:buChar char="•"/>
            </a:pPr>
            <a:endParaRPr lang="en-CA" dirty="0"/>
          </a:p>
          <a:p>
            <a:endParaRPr lang="en-CA" dirty="0"/>
          </a:p>
        </p:txBody>
      </p:sp>
      <p:sp>
        <p:nvSpPr>
          <p:cNvPr id="4" name="Slide Number Placeholder 3"/>
          <p:cNvSpPr>
            <a:spLocks noGrp="1"/>
          </p:cNvSpPr>
          <p:nvPr>
            <p:ph type="sldNum" idx="10"/>
          </p:nvPr>
        </p:nvSpPr>
        <p:spPr/>
        <p:txBody>
          <a:bodyPr/>
          <a:lstStyle/>
          <a:p>
            <a:fld id="{3AC873D7-8BAD-47F2-A40F-A5F277A0EA73}" type="slidenum">
              <a:rPr lang="en-US" altLang="en-US" smtClean="0"/>
              <a:pPr/>
              <a:t>10</a:t>
            </a:fld>
            <a:endParaRPr lang="en-US" altLang="en-US"/>
          </a:p>
        </p:txBody>
      </p:sp>
    </p:spTree>
    <p:extLst>
      <p:ext uri="{BB962C8B-B14F-4D97-AF65-F5344CB8AC3E}">
        <p14:creationId xmlns:p14="http://schemas.microsoft.com/office/powerpoint/2010/main" xmlns="" val="110558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5688" y="758825"/>
            <a:ext cx="5026025" cy="3768725"/>
          </a:xfrm>
        </p:spPr>
      </p:sp>
      <p:sp>
        <p:nvSpPr>
          <p:cNvPr id="3" name="Notes Placeholder 2"/>
          <p:cNvSpPr>
            <a:spLocks noGrp="1"/>
          </p:cNvSpPr>
          <p:nvPr>
            <p:ph type="body" idx="1"/>
          </p:nvPr>
        </p:nvSpPr>
        <p:spPr>
          <a:xfrm>
            <a:off x="480070" y="4647406"/>
            <a:ext cx="6215063" cy="4320480"/>
          </a:xfrm>
        </p:spPr>
        <p:txBody>
          <a:bodyPr/>
          <a:lstStyle/>
          <a:p>
            <a:endParaRPr lang="en-CA" dirty="0"/>
          </a:p>
        </p:txBody>
      </p:sp>
      <p:sp>
        <p:nvSpPr>
          <p:cNvPr id="4" name="Slide Number Placeholder 3"/>
          <p:cNvSpPr>
            <a:spLocks noGrp="1"/>
          </p:cNvSpPr>
          <p:nvPr>
            <p:ph type="sldNum" idx="10"/>
          </p:nvPr>
        </p:nvSpPr>
        <p:spPr/>
        <p:txBody>
          <a:bodyPr/>
          <a:lstStyle/>
          <a:p>
            <a:fld id="{3AC873D7-8BAD-47F2-A40F-A5F277A0EA73}" type="slidenum">
              <a:rPr lang="en-US" altLang="en-US" smtClean="0"/>
              <a:pPr/>
              <a:t>11</a:t>
            </a:fld>
            <a:endParaRPr lang="en-US" altLang="en-US" dirty="0"/>
          </a:p>
        </p:txBody>
      </p:sp>
    </p:spTree>
    <p:extLst>
      <p:ext uri="{BB962C8B-B14F-4D97-AF65-F5344CB8AC3E}">
        <p14:creationId xmlns:p14="http://schemas.microsoft.com/office/powerpoint/2010/main" xmlns="" val="345843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6134" y="614958"/>
            <a:ext cx="5026025" cy="3768725"/>
          </a:xfrm>
        </p:spPr>
      </p:sp>
      <p:sp>
        <p:nvSpPr>
          <p:cNvPr id="3" name="Notes Placeholder 2"/>
          <p:cNvSpPr>
            <a:spLocks noGrp="1"/>
          </p:cNvSpPr>
          <p:nvPr>
            <p:ph type="body" idx="1"/>
          </p:nvPr>
        </p:nvSpPr>
        <p:spPr>
          <a:xfrm>
            <a:off x="408062" y="4575399"/>
            <a:ext cx="6215063" cy="4320480"/>
          </a:xfrm>
        </p:spPr>
        <p:txBody>
          <a:bodyPr/>
          <a:lstStyle/>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sp>
        <p:nvSpPr>
          <p:cNvPr id="4" name="Slide Number Placeholder 3"/>
          <p:cNvSpPr>
            <a:spLocks noGrp="1"/>
          </p:cNvSpPr>
          <p:nvPr>
            <p:ph type="sldNum" idx="10"/>
          </p:nvPr>
        </p:nvSpPr>
        <p:spPr/>
        <p:txBody>
          <a:bodyPr/>
          <a:lstStyle/>
          <a:p>
            <a:fld id="{3AC873D7-8BAD-47F2-A40F-A5F277A0EA73}" type="slidenum">
              <a:rPr lang="en-US" altLang="en-US" smtClean="0"/>
              <a:pPr/>
              <a:t>12</a:t>
            </a:fld>
            <a:endParaRPr lang="en-US" altLang="en-US" dirty="0"/>
          </a:p>
        </p:txBody>
      </p:sp>
    </p:spTree>
    <p:extLst>
      <p:ext uri="{BB962C8B-B14F-4D97-AF65-F5344CB8AC3E}">
        <p14:creationId xmlns:p14="http://schemas.microsoft.com/office/powerpoint/2010/main" xmlns="" val="148501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758825"/>
            <a:ext cx="5026025" cy="3768725"/>
          </a:xfrm>
        </p:spPr>
      </p:sp>
      <p:sp>
        <p:nvSpPr>
          <p:cNvPr id="3" name="Notes Placeholder 2"/>
          <p:cNvSpPr>
            <a:spLocks noGrp="1"/>
          </p:cNvSpPr>
          <p:nvPr>
            <p:ph type="body" idx="1"/>
          </p:nvPr>
        </p:nvSpPr>
        <p:spPr>
          <a:xfrm>
            <a:off x="408062" y="4772027"/>
            <a:ext cx="6215063" cy="3979836"/>
          </a:xfrm>
        </p:spPr>
        <p:txBody>
          <a:bodyPr/>
          <a:lstStyle/>
          <a:p>
            <a:pPr>
              <a:spcBef>
                <a:spcPts val="0"/>
              </a:spcBef>
            </a:pPr>
            <a:endParaRPr lang="en-CA" dirty="0"/>
          </a:p>
        </p:txBody>
      </p:sp>
      <p:sp>
        <p:nvSpPr>
          <p:cNvPr id="4" name="Slide Number Placeholder 3"/>
          <p:cNvSpPr>
            <a:spLocks noGrp="1"/>
          </p:cNvSpPr>
          <p:nvPr>
            <p:ph type="sldNum" idx="10"/>
          </p:nvPr>
        </p:nvSpPr>
        <p:spPr/>
        <p:txBody>
          <a:bodyPr/>
          <a:lstStyle/>
          <a:p>
            <a:fld id="{3AC873D7-8BAD-47F2-A40F-A5F277A0EA73}" type="slidenum">
              <a:rPr lang="en-US" altLang="en-US" smtClean="0"/>
              <a:pPr/>
              <a:t>2</a:t>
            </a:fld>
            <a:endParaRPr lang="en-US" altLang="en-US" dirty="0"/>
          </a:p>
        </p:txBody>
      </p:sp>
    </p:spTree>
    <p:extLst>
      <p:ext uri="{BB962C8B-B14F-4D97-AF65-F5344CB8AC3E}">
        <p14:creationId xmlns:p14="http://schemas.microsoft.com/office/powerpoint/2010/main" xmlns="" val="371340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758825"/>
            <a:ext cx="5026025" cy="3768725"/>
          </a:xfrm>
        </p:spPr>
      </p:sp>
      <p:sp>
        <p:nvSpPr>
          <p:cNvPr id="3" name="Notes Placeholder 2"/>
          <p:cNvSpPr>
            <a:spLocks noGrp="1"/>
          </p:cNvSpPr>
          <p:nvPr>
            <p:ph type="body" idx="1"/>
          </p:nvPr>
        </p:nvSpPr>
        <p:spPr>
          <a:xfrm>
            <a:off x="408062" y="4575398"/>
            <a:ext cx="6215063" cy="4522787"/>
          </a:xfrm>
        </p:spPr>
        <p:txBody>
          <a:bodyPr/>
          <a:lstStyle/>
          <a:p>
            <a:pPr>
              <a:spcBef>
                <a:spcPts val="0"/>
              </a:spcBef>
            </a:pPr>
            <a:endParaRPr lang="en-CA" dirty="0"/>
          </a:p>
        </p:txBody>
      </p:sp>
      <p:sp>
        <p:nvSpPr>
          <p:cNvPr id="4" name="Slide Number Placeholder 3"/>
          <p:cNvSpPr>
            <a:spLocks noGrp="1"/>
          </p:cNvSpPr>
          <p:nvPr>
            <p:ph type="sldNum" idx="10"/>
          </p:nvPr>
        </p:nvSpPr>
        <p:spPr/>
        <p:txBody>
          <a:bodyPr/>
          <a:lstStyle/>
          <a:p>
            <a:fld id="{3AC873D7-8BAD-47F2-A40F-A5F277A0EA73}" type="slidenum">
              <a:rPr lang="en-US" altLang="en-US" smtClean="0"/>
              <a:pPr/>
              <a:t>3</a:t>
            </a:fld>
            <a:endParaRPr lang="en-US" altLang="en-US" dirty="0"/>
          </a:p>
        </p:txBody>
      </p:sp>
    </p:spTree>
    <p:extLst>
      <p:ext uri="{BB962C8B-B14F-4D97-AF65-F5344CB8AC3E}">
        <p14:creationId xmlns:p14="http://schemas.microsoft.com/office/powerpoint/2010/main" xmlns="" val="273471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2B9482D-0BC1-4993-8B03-00805384B432}" type="slidenum">
              <a:rPr lang="en-US" altLang="en-US"/>
              <a:pPr/>
              <a:t>4</a:t>
            </a:fld>
            <a:endParaRPr lang="en-US" altLang="en-US" dirty="0"/>
          </a:p>
        </p:txBody>
      </p:sp>
      <p:sp>
        <p:nvSpPr>
          <p:cNvPr id="18433" name="Text Box 1"/>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algn="r">
              <a:buClrTx/>
              <a:buFontTx/>
              <a:buNone/>
            </a:pPr>
            <a:fld id="{D2498AE4-E240-4313-8018-4B95E9F4F397}" type="slidenum">
              <a:rPr lang="en-US" altLang="en-US" sz="1400">
                <a:latin typeface="Times New Roman" pitchFamily="16" charset="0"/>
              </a:rPr>
              <a:pPr algn="r">
                <a:buClrTx/>
                <a:buFontTx/>
                <a:buNone/>
              </a:pPr>
              <a:t>4</a:t>
            </a:fld>
            <a:endParaRPr lang="en-US" altLang="en-US" sz="1400" dirty="0">
              <a:latin typeface="Times New Roman" pitchFamily="16" charset="0"/>
            </a:endParaRPr>
          </a:p>
        </p:txBody>
      </p:sp>
      <p:sp>
        <p:nvSpPr>
          <p:cNvPr id="18434" name="Rectangle 2"/>
          <p:cNvSpPr txBox="1">
            <a:spLocks noGrp="1" noRot="1" noChangeAspect="1" noChangeArrowheads="1"/>
          </p:cNvSpPr>
          <p:nvPr>
            <p:ph type="sldImg"/>
          </p:nvPr>
        </p:nvSpPr>
        <p:spPr bwMode="auto">
          <a:xfrm>
            <a:off x="912813" y="758825"/>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8435" name="Text Box 3"/>
          <p:cNvSpPr txBox="1">
            <a:spLocks noGrp="1" noChangeArrowheads="1"/>
          </p:cNvSpPr>
          <p:nvPr>
            <p:ph type="body" idx="1"/>
          </p:nvPr>
        </p:nvSpPr>
        <p:spPr bwMode="auto">
          <a:xfrm>
            <a:off x="696094" y="4791422"/>
            <a:ext cx="5678859" cy="41195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pPr>
              <a:spcBef>
                <a:spcPts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dirty="0">
              <a:cs typeface="Arial Unicode MS" pitchFamily="3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FDEFCCC-E8F1-4473-99FE-764FA91CAA18}" type="slidenum">
              <a:rPr lang="en-US" altLang="en-US"/>
              <a:pPr/>
              <a:t>5</a:t>
            </a:fld>
            <a:endParaRPr lang="en-US" altLang="en-US" dirty="0"/>
          </a:p>
        </p:txBody>
      </p:sp>
      <p:sp>
        <p:nvSpPr>
          <p:cNvPr id="19457" name="Text Box 1"/>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algn="r">
              <a:buClrTx/>
              <a:buFontTx/>
              <a:buNone/>
            </a:pPr>
            <a:fld id="{F8030B31-C070-4C27-88F3-27AF2C0AFDA9}" type="slidenum">
              <a:rPr lang="en-US" altLang="en-US" sz="1400">
                <a:latin typeface="Times New Roman" pitchFamily="16" charset="0"/>
              </a:rPr>
              <a:pPr algn="r">
                <a:buClrTx/>
                <a:buFontTx/>
                <a:buNone/>
              </a:pPr>
              <a:t>5</a:t>
            </a:fld>
            <a:endParaRPr lang="en-US" altLang="en-US" sz="1400" dirty="0">
              <a:latin typeface="Times New Roman" pitchFamily="16" charset="0"/>
            </a:endParaRPr>
          </a:p>
        </p:txBody>
      </p:sp>
      <p:sp>
        <p:nvSpPr>
          <p:cNvPr id="19458" name="Rectangle 2"/>
          <p:cNvSpPr txBox="1">
            <a:spLocks noGrp="1" noRot="1" noChangeAspect="1" noChangeArrowheads="1"/>
          </p:cNvSpPr>
          <p:nvPr>
            <p:ph type="sldImg"/>
          </p:nvPr>
        </p:nvSpPr>
        <p:spPr bwMode="auto">
          <a:xfrm>
            <a:off x="1036638" y="6873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9459" name="Rectangle 3"/>
          <p:cNvSpPr txBox="1">
            <a:spLocks noGrp="1" noChangeArrowheads="1"/>
          </p:cNvSpPr>
          <p:nvPr>
            <p:ph type="body" idx="1"/>
          </p:nvPr>
        </p:nvSpPr>
        <p:spPr bwMode="auto">
          <a:xfrm>
            <a:off x="480070" y="4719414"/>
            <a:ext cx="5976664" cy="4118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t"/>
          <a:lstStyle/>
          <a:p>
            <a:pPr marL="171450" indent="-171450">
              <a:spcBef>
                <a:spcPts val="0"/>
              </a:spcBef>
              <a:buFont typeface="Arial" panose="020B0604020202020204" pitchFamily="34" charset="0"/>
              <a:buChar cha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758825"/>
            <a:ext cx="5026025" cy="3768725"/>
          </a:xfrm>
        </p:spPr>
      </p:sp>
      <p:sp>
        <p:nvSpPr>
          <p:cNvPr id="3" name="Notes Placeholder 2"/>
          <p:cNvSpPr>
            <a:spLocks noGrp="1"/>
          </p:cNvSpPr>
          <p:nvPr>
            <p:ph type="body" idx="1"/>
          </p:nvPr>
        </p:nvSpPr>
        <p:spPr>
          <a:xfrm>
            <a:off x="408062" y="4743595"/>
            <a:ext cx="6215063" cy="4296300"/>
          </a:xfrm>
        </p:spPr>
        <p:txBody>
          <a:bodyPr/>
          <a:lstStyle/>
          <a:p>
            <a:endParaRPr lang="en-CA" dirty="0"/>
          </a:p>
        </p:txBody>
      </p:sp>
      <p:sp>
        <p:nvSpPr>
          <p:cNvPr id="4" name="Slide Number Placeholder 3"/>
          <p:cNvSpPr>
            <a:spLocks noGrp="1"/>
          </p:cNvSpPr>
          <p:nvPr>
            <p:ph type="sldNum" idx="10"/>
          </p:nvPr>
        </p:nvSpPr>
        <p:spPr/>
        <p:txBody>
          <a:bodyPr/>
          <a:lstStyle/>
          <a:p>
            <a:fld id="{3AC873D7-8BAD-47F2-A40F-A5F277A0EA73}" type="slidenum">
              <a:rPr lang="en-US" altLang="en-US" smtClean="0"/>
              <a:pPr/>
              <a:t>6</a:t>
            </a:fld>
            <a:endParaRPr lang="en-US" altLang="en-US" dirty="0"/>
          </a:p>
        </p:txBody>
      </p:sp>
    </p:spTree>
    <p:extLst>
      <p:ext uri="{BB962C8B-B14F-4D97-AF65-F5344CB8AC3E}">
        <p14:creationId xmlns:p14="http://schemas.microsoft.com/office/powerpoint/2010/main" xmlns="" val="69446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5688" y="758825"/>
            <a:ext cx="5026025" cy="3768725"/>
          </a:xfrm>
        </p:spPr>
      </p:sp>
      <p:sp>
        <p:nvSpPr>
          <p:cNvPr id="3" name="Notes Placeholder 2"/>
          <p:cNvSpPr>
            <a:spLocks noGrp="1"/>
          </p:cNvSpPr>
          <p:nvPr>
            <p:ph type="body" idx="1"/>
          </p:nvPr>
        </p:nvSpPr>
        <p:spPr>
          <a:xfrm>
            <a:off x="480070" y="4772027"/>
            <a:ext cx="6215063" cy="3043731"/>
          </a:xfrm>
        </p:spPr>
        <p:txBody>
          <a:bodyPr wrap="square"/>
          <a:lstStyle/>
          <a:p>
            <a:pPr>
              <a:spcBef>
                <a:spcPts val="0"/>
              </a:spcBef>
            </a:pPr>
            <a:endParaRPr lang="en-CA" dirty="0"/>
          </a:p>
          <a:p>
            <a:pPr>
              <a:spcBef>
                <a:spcPts val="0"/>
              </a:spcBef>
            </a:pPr>
            <a:endParaRPr lang="en-CA" dirty="0" smtClean="0"/>
          </a:p>
          <a:p>
            <a:pPr>
              <a:spcBef>
                <a:spcPts val="0"/>
              </a:spcBef>
            </a:pPr>
            <a:endParaRPr lang="en-CA" dirty="0"/>
          </a:p>
          <a:p>
            <a:pPr>
              <a:spcBef>
                <a:spcPts val="0"/>
              </a:spcBef>
            </a:pPr>
            <a:endParaRPr lang="en-CA" dirty="0"/>
          </a:p>
          <a:p>
            <a:endParaRPr lang="en-CA" dirty="0"/>
          </a:p>
        </p:txBody>
      </p:sp>
      <p:sp>
        <p:nvSpPr>
          <p:cNvPr id="4" name="Slide Number Placeholder 3"/>
          <p:cNvSpPr>
            <a:spLocks noGrp="1"/>
          </p:cNvSpPr>
          <p:nvPr>
            <p:ph type="sldNum" idx="10"/>
          </p:nvPr>
        </p:nvSpPr>
        <p:spPr/>
        <p:txBody>
          <a:bodyPr/>
          <a:lstStyle/>
          <a:p>
            <a:fld id="{3AC873D7-8BAD-47F2-A40F-A5F277A0EA73}" type="slidenum">
              <a:rPr lang="en-US" altLang="en-US" smtClean="0"/>
              <a:pPr/>
              <a:t>7</a:t>
            </a:fld>
            <a:endParaRPr lang="en-US" altLang="en-US" dirty="0"/>
          </a:p>
        </p:txBody>
      </p:sp>
    </p:spTree>
    <p:extLst>
      <p:ext uri="{BB962C8B-B14F-4D97-AF65-F5344CB8AC3E}">
        <p14:creationId xmlns:p14="http://schemas.microsoft.com/office/powerpoint/2010/main" xmlns="" val="233537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2EB56BA-09BE-4B9E-900D-14C5737499DB}" type="slidenum">
              <a:rPr lang="en-US" altLang="en-US"/>
              <a:pPr/>
              <a:t>8</a:t>
            </a:fld>
            <a:endParaRPr lang="en-US" altLang="en-US" dirty="0"/>
          </a:p>
        </p:txBody>
      </p:sp>
      <p:sp>
        <p:nvSpPr>
          <p:cNvPr id="25601" name="Text Box 1"/>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algn="r">
              <a:buClrTx/>
              <a:buFontTx/>
              <a:buNone/>
            </a:pPr>
            <a:fld id="{8E526199-92E6-4CFF-8E2D-FEC4D6EF1DBE}" type="slidenum">
              <a:rPr lang="en-US" altLang="en-US" sz="1400">
                <a:latin typeface="Times New Roman" pitchFamily="16" charset="0"/>
              </a:rPr>
              <a:pPr algn="r">
                <a:buClrTx/>
                <a:buFontTx/>
                <a:buNone/>
              </a:pPr>
              <a:t>8</a:t>
            </a:fld>
            <a:endParaRPr lang="en-US" altLang="en-US" sz="1400" dirty="0">
              <a:latin typeface="Times New Roman" pitchFamily="16" charset="0"/>
            </a:endParaRPr>
          </a:p>
        </p:txBody>
      </p:sp>
      <p:sp>
        <p:nvSpPr>
          <p:cNvPr id="25602" name="Rectangle 2"/>
          <p:cNvSpPr txBox="1">
            <a:spLocks noGrp="1" noRot="1" noChangeAspect="1" noChangeArrowheads="1"/>
          </p:cNvSpPr>
          <p:nvPr>
            <p:ph type="sldImg"/>
          </p:nvPr>
        </p:nvSpPr>
        <p:spPr bwMode="auto">
          <a:xfrm>
            <a:off x="1181100" y="706438"/>
            <a:ext cx="4646613"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5603" name="Rectangle 3"/>
          <p:cNvSpPr txBox="1">
            <a:spLocks noGrp="1" noChangeArrowheads="1"/>
          </p:cNvSpPr>
          <p:nvPr>
            <p:ph type="body" idx="1"/>
          </p:nvPr>
        </p:nvSpPr>
        <p:spPr bwMode="auto">
          <a:xfrm>
            <a:off x="408062" y="4575398"/>
            <a:ext cx="6216650" cy="45259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t"/>
          <a:lstStyle/>
          <a:p>
            <a:endParaRPr lang="en-US" altLang="en-US" dirty="0" smtClean="0"/>
          </a:p>
          <a:p>
            <a:endParaRPr lang="en-US" altLang="en-US" dirty="0"/>
          </a:p>
          <a:p>
            <a:endParaRPr lang="en-US" altLang="en-US" dirty="0" smtClean="0"/>
          </a:p>
          <a:p>
            <a:endParaRPr lang="en-US" altLang="en-US" dirty="0"/>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758825"/>
            <a:ext cx="5026025" cy="3768725"/>
          </a:xfrm>
        </p:spPr>
      </p:sp>
      <p:sp>
        <p:nvSpPr>
          <p:cNvPr id="3" name="Notes Placeholder 2"/>
          <p:cNvSpPr>
            <a:spLocks noGrp="1"/>
          </p:cNvSpPr>
          <p:nvPr>
            <p:ph type="body" idx="1"/>
          </p:nvPr>
        </p:nvSpPr>
        <p:spPr>
          <a:xfrm>
            <a:off x="336054" y="4503390"/>
            <a:ext cx="6336704" cy="4680520"/>
          </a:xfrm>
        </p:spPr>
        <p:txBody>
          <a:bodyPr/>
          <a:lstStyle/>
          <a:p>
            <a:pPr marL="171450" indent="-171450">
              <a:spcBef>
                <a:spcPts val="0"/>
              </a:spcBef>
              <a:buFont typeface="Arial" panose="020B0604020202020204" pitchFamily="34" charset="0"/>
              <a:buChar char="•"/>
            </a:pPr>
            <a:endParaRPr lang="en-CA" dirty="0" smtClean="0"/>
          </a:p>
          <a:p>
            <a:pPr marL="171450" indent="-171450">
              <a:spcBef>
                <a:spcPts val="0"/>
              </a:spcBef>
              <a:buFont typeface="Arial" panose="020B0604020202020204" pitchFamily="34" charset="0"/>
              <a:buChar char="•"/>
            </a:pPr>
            <a:endParaRPr lang="en-CA" dirty="0"/>
          </a:p>
          <a:p>
            <a:pPr marL="171450" indent="-171450">
              <a:spcBef>
                <a:spcPts val="0"/>
              </a:spcBef>
              <a:buFont typeface="Arial" panose="020B0604020202020204" pitchFamily="34" charset="0"/>
              <a:buChar char="•"/>
            </a:pPr>
            <a:endParaRPr lang="en-CA" dirty="0" smtClean="0"/>
          </a:p>
          <a:p>
            <a:pPr marL="171450" indent="-171450">
              <a:spcBef>
                <a:spcPts val="0"/>
              </a:spcBef>
              <a:buFont typeface="Arial" panose="020B0604020202020204" pitchFamily="34" charset="0"/>
              <a:buChar char="•"/>
            </a:pPr>
            <a:endParaRPr lang="en-CA" dirty="0"/>
          </a:p>
          <a:p>
            <a:pPr marL="171450" indent="-171450">
              <a:spcBef>
                <a:spcPts val="0"/>
              </a:spcBef>
              <a:buFont typeface="Arial" panose="020B0604020202020204" pitchFamily="34" charset="0"/>
              <a:buChar char="•"/>
            </a:pPr>
            <a:endParaRPr lang="en-CA" dirty="0" smtClean="0"/>
          </a:p>
        </p:txBody>
      </p:sp>
      <p:sp>
        <p:nvSpPr>
          <p:cNvPr id="4" name="Slide Number Placeholder 3"/>
          <p:cNvSpPr>
            <a:spLocks noGrp="1"/>
          </p:cNvSpPr>
          <p:nvPr>
            <p:ph type="sldNum" idx="10"/>
          </p:nvPr>
        </p:nvSpPr>
        <p:spPr/>
        <p:txBody>
          <a:bodyPr/>
          <a:lstStyle/>
          <a:p>
            <a:fld id="{3AC873D7-8BAD-47F2-A40F-A5F277A0EA73}" type="slidenum">
              <a:rPr lang="en-US" altLang="en-US" smtClean="0"/>
              <a:pPr/>
              <a:t>9</a:t>
            </a:fld>
            <a:endParaRPr lang="en-US" altLang="en-US"/>
          </a:p>
        </p:txBody>
      </p:sp>
    </p:spTree>
    <p:extLst>
      <p:ext uri="{BB962C8B-B14F-4D97-AF65-F5344CB8AC3E}">
        <p14:creationId xmlns:p14="http://schemas.microsoft.com/office/powerpoint/2010/main" xmlns="" val="196060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xmlns="" val="133500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27802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604963"/>
            <a:ext cx="2055812" cy="4522787"/>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4963"/>
            <a:ext cx="6018213" cy="452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3596783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Slide Number Placeholder 3"/>
          <p:cNvSpPr>
            <a:spLocks noGrp="1"/>
          </p:cNvSpPr>
          <p:nvPr>
            <p:ph type="sldNum" idx="10"/>
          </p:nvPr>
        </p:nvSpPr>
        <p:spPr/>
        <p:txBody>
          <a:bodyPr/>
          <a:lstStyle>
            <a:lvl1pPr>
              <a:defRPr/>
            </a:lvl1pPr>
          </a:lstStyle>
          <a:p>
            <a:fld id="{FDB77700-78D4-49E4-B8BB-2FF180C26C7D}" type="slidenum">
              <a:rPr lang="en-US" altLang="en-US"/>
              <a:pPr/>
              <a:t>‹#›</a:t>
            </a:fld>
            <a:endParaRPr lang="en-US" altLang="en-US" dirty="0"/>
          </a:p>
        </p:txBody>
      </p:sp>
    </p:spTree>
    <p:extLst>
      <p:ext uri="{BB962C8B-B14F-4D97-AF65-F5344CB8AC3E}">
        <p14:creationId xmlns:p14="http://schemas.microsoft.com/office/powerpoint/2010/main" xmlns="" val="3083716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idx="10"/>
          </p:nvPr>
        </p:nvSpPr>
        <p:spPr/>
        <p:txBody>
          <a:bodyPr/>
          <a:lstStyle>
            <a:lvl1pPr>
              <a:defRPr/>
            </a:lvl1pPr>
          </a:lstStyle>
          <a:p>
            <a:fld id="{3D052E53-A425-4C43-B4A7-FB872A1353BB}" type="slidenum">
              <a:rPr lang="en-US" altLang="en-US"/>
              <a:pPr/>
              <a:t>‹#›</a:t>
            </a:fld>
            <a:endParaRPr lang="en-US" altLang="en-US" dirty="0"/>
          </a:p>
        </p:txBody>
      </p:sp>
    </p:spTree>
    <p:extLst>
      <p:ext uri="{BB962C8B-B14F-4D97-AF65-F5344CB8AC3E}">
        <p14:creationId xmlns:p14="http://schemas.microsoft.com/office/powerpoint/2010/main" xmlns="" val="583491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idx="10"/>
          </p:nvPr>
        </p:nvSpPr>
        <p:spPr/>
        <p:txBody>
          <a:bodyPr/>
          <a:lstStyle>
            <a:lvl1pPr>
              <a:defRPr/>
            </a:lvl1pPr>
          </a:lstStyle>
          <a:p>
            <a:fld id="{77F49B42-B933-4008-91EB-A35F1B2D0E64}" type="slidenum">
              <a:rPr lang="en-US" altLang="en-US"/>
              <a:pPr/>
              <a:t>‹#›</a:t>
            </a:fld>
            <a:endParaRPr lang="en-US" altLang="en-US" dirty="0"/>
          </a:p>
        </p:txBody>
      </p:sp>
    </p:spTree>
    <p:extLst>
      <p:ext uri="{BB962C8B-B14F-4D97-AF65-F5344CB8AC3E}">
        <p14:creationId xmlns:p14="http://schemas.microsoft.com/office/powerpoint/2010/main" xmlns="" val="313491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idx="10"/>
          </p:nvPr>
        </p:nvSpPr>
        <p:spPr/>
        <p:txBody>
          <a:bodyPr/>
          <a:lstStyle>
            <a:lvl1pPr>
              <a:defRPr/>
            </a:lvl1pPr>
          </a:lstStyle>
          <a:p>
            <a:fld id="{9BC82B58-94B7-4763-AF86-7040C72152CB}" type="slidenum">
              <a:rPr lang="en-US" altLang="en-US"/>
              <a:pPr/>
              <a:t>‹#›</a:t>
            </a:fld>
            <a:endParaRPr lang="en-US" altLang="en-US" dirty="0"/>
          </a:p>
        </p:txBody>
      </p:sp>
    </p:spTree>
    <p:extLst>
      <p:ext uri="{BB962C8B-B14F-4D97-AF65-F5344CB8AC3E}">
        <p14:creationId xmlns:p14="http://schemas.microsoft.com/office/powerpoint/2010/main" xmlns="" val="218796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idx="10"/>
          </p:nvPr>
        </p:nvSpPr>
        <p:spPr/>
        <p:txBody>
          <a:bodyPr/>
          <a:lstStyle>
            <a:lvl1pPr>
              <a:defRPr/>
            </a:lvl1pPr>
          </a:lstStyle>
          <a:p>
            <a:fld id="{13E7BC70-70D3-45E4-92F4-821C59C32AE7}" type="slidenum">
              <a:rPr lang="en-US" altLang="en-US"/>
              <a:pPr/>
              <a:t>‹#›</a:t>
            </a:fld>
            <a:endParaRPr lang="en-US" altLang="en-US" dirty="0"/>
          </a:p>
        </p:txBody>
      </p:sp>
    </p:spTree>
    <p:extLst>
      <p:ext uri="{BB962C8B-B14F-4D97-AF65-F5344CB8AC3E}">
        <p14:creationId xmlns:p14="http://schemas.microsoft.com/office/powerpoint/2010/main" xmlns="" val="3406275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idx="10"/>
          </p:nvPr>
        </p:nvSpPr>
        <p:spPr/>
        <p:txBody>
          <a:bodyPr/>
          <a:lstStyle>
            <a:lvl1pPr>
              <a:defRPr/>
            </a:lvl1pPr>
          </a:lstStyle>
          <a:p>
            <a:fld id="{AA140614-4DE5-4AB8-A77C-930CBFFEF891}" type="slidenum">
              <a:rPr lang="en-US" altLang="en-US"/>
              <a:pPr/>
              <a:t>‹#›</a:t>
            </a:fld>
            <a:endParaRPr lang="en-US" altLang="en-US" dirty="0"/>
          </a:p>
        </p:txBody>
      </p:sp>
    </p:spTree>
    <p:extLst>
      <p:ext uri="{BB962C8B-B14F-4D97-AF65-F5344CB8AC3E}">
        <p14:creationId xmlns:p14="http://schemas.microsoft.com/office/powerpoint/2010/main" xmlns="" val="2947219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C5A06B5C-BBD2-414E-B197-2A9CE5C6BB2A}" type="slidenum">
              <a:rPr lang="en-US" altLang="en-US"/>
              <a:pPr/>
              <a:t>‹#›</a:t>
            </a:fld>
            <a:endParaRPr lang="en-US" altLang="en-US" dirty="0"/>
          </a:p>
        </p:txBody>
      </p:sp>
    </p:spTree>
    <p:extLst>
      <p:ext uri="{BB962C8B-B14F-4D97-AF65-F5344CB8AC3E}">
        <p14:creationId xmlns:p14="http://schemas.microsoft.com/office/powerpoint/2010/main" xmlns="" val="1081899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FD3E2234-FB55-4215-BB1D-E1E7F8593231}" type="slidenum">
              <a:rPr lang="en-US" altLang="en-US"/>
              <a:pPr/>
              <a:t>‹#›</a:t>
            </a:fld>
            <a:endParaRPr lang="en-US" altLang="en-US" dirty="0"/>
          </a:p>
        </p:txBody>
      </p:sp>
    </p:spTree>
    <p:extLst>
      <p:ext uri="{BB962C8B-B14F-4D97-AF65-F5344CB8AC3E}">
        <p14:creationId xmlns:p14="http://schemas.microsoft.com/office/powerpoint/2010/main" xmlns="" val="106665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296208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idx="10"/>
          </p:nvPr>
        </p:nvSpPr>
        <p:spPr/>
        <p:txBody>
          <a:bodyPr/>
          <a:lstStyle>
            <a:lvl1pPr>
              <a:defRPr/>
            </a:lvl1pPr>
          </a:lstStyle>
          <a:p>
            <a:fld id="{A7D65F45-075D-4220-8CF5-5F20767A82E9}" type="slidenum">
              <a:rPr lang="en-US" altLang="en-US"/>
              <a:pPr/>
              <a:t>‹#›</a:t>
            </a:fld>
            <a:endParaRPr lang="en-US" altLang="en-US" dirty="0"/>
          </a:p>
        </p:txBody>
      </p:sp>
    </p:spTree>
    <p:extLst>
      <p:ext uri="{BB962C8B-B14F-4D97-AF65-F5344CB8AC3E}">
        <p14:creationId xmlns:p14="http://schemas.microsoft.com/office/powerpoint/2010/main" xmlns="" val="758138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idx="10"/>
          </p:nvPr>
        </p:nvSpPr>
        <p:spPr/>
        <p:txBody>
          <a:bodyPr/>
          <a:lstStyle>
            <a:lvl1pPr>
              <a:defRPr/>
            </a:lvl1pPr>
          </a:lstStyle>
          <a:p>
            <a:fld id="{B1A02571-DE44-4D4C-AAD1-92D06F1F7A04}" type="slidenum">
              <a:rPr lang="en-US" altLang="en-US"/>
              <a:pPr/>
              <a:t>‹#›</a:t>
            </a:fld>
            <a:endParaRPr lang="en-US" altLang="en-US" dirty="0"/>
          </a:p>
        </p:txBody>
      </p:sp>
    </p:spTree>
    <p:extLst>
      <p:ext uri="{BB962C8B-B14F-4D97-AF65-F5344CB8AC3E}">
        <p14:creationId xmlns:p14="http://schemas.microsoft.com/office/powerpoint/2010/main" xmlns="" val="2971210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836613"/>
            <a:ext cx="2055812" cy="52863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8213" cy="5286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idx="10"/>
          </p:nvPr>
        </p:nvSpPr>
        <p:spPr/>
        <p:txBody>
          <a:bodyPr/>
          <a:lstStyle>
            <a:lvl1pPr>
              <a:defRPr/>
            </a:lvl1pPr>
          </a:lstStyle>
          <a:p>
            <a:fld id="{F538F685-9B38-4044-A11B-D453E2536252}" type="slidenum">
              <a:rPr lang="en-US" altLang="en-US"/>
              <a:pPr/>
              <a:t>‹#›</a:t>
            </a:fld>
            <a:endParaRPr lang="en-US" altLang="en-US" dirty="0"/>
          </a:p>
        </p:txBody>
      </p:sp>
    </p:spTree>
    <p:extLst>
      <p:ext uri="{BB962C8B-B14F-4D97-AF65-F5344CB8AC3E}">
        <p14:creationId xmlns:p14="http://schemas.microsoft.com/office/powerpoint/2010/main" xmlns="" val="140020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13380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114794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386392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xmlns="" val="320727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16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49285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1179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27" name="Rectangle 3"/>
          <p:cNvSpPr>
            <a:spLocks noGrp="1" noChangeArrowheads="1"/>
          </p:cNvSpPr>
          <p:nvPr>
            <p:ph type="title"/>
          </p:nvPr>
        </p:nvSpPr>
        <p:spPr bwMode="auto">
          <a:xfrm>
            <a:off x="971550" y="2205038"/>
            <a:ext cx="4173538" cy="18684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91440" rIns="90000" bIns="46800" numCol="1" anchor="t" anchorCtr="0" compatLnSpc="1">
            <a:prstTxWarp prst="textNoShape">
              <a:avLst/>
            </a:prstTxWarp>
          </a:bodyPr>
          <a:lstStyle/>
          <a:p>
            <a:pPr lvl="0"/>
            <a:r>
              <a:rPr lang="en-GB" altLang="en-US" smtClean="0"/>
              <a:t>Click to edit the title text format</a:t>
            </a:r>
          </a:p>
        </p:txBody>
      </p:sp>
      <p:sp>
        <p:nvSpPr>
          <p:cNvPr id="1028" name="Text Box 4"/>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sp>
        <p:nvSpPr>
          <p:cNvPr id="1029" name="Text Box 5"/>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sp>
        <p:nvSpPr>
          <p:cNvPr id="1030" name="Rectangle 6"/>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mj-lt"/>
          <a:ea typeface="+mj-ea"/>
          <a:cs typeface="+mj-cs"/>
        </a:defRPr>
      </a:lvl1pPr>
      <a:lvl2pPr marL="742950" indent="-28575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2pPr>
      <a:lvl3pPr marL="1143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3pPr>
      <a:lvl4pPr marL="1600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4pPr>
      <a:lvl5pPr marL="20574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1600">
          <a:solidFill>
            <a:srgbClr val="000000"/>
          </a:solidFill>
          <a:latin typeface="+mn-lt"/>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50" name="Rectangle 2"/>
          <p:cNvSpPr>
            <a:spLocks noGrp="1" noChangeArrowheads="1"/>
          </p:cNvSpPr>
          <p:nvPr>
            <p:ph type="title"/>
          </p:nvPr>
        </p:nvSpPr>
        <p:spPr bwMode="auto">
          <a:xfrm>
            <a:off x="457200" y="836613"/>
            <a:ext cx="8226425" cy="577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91440" rIns="90000" bIns="46800" numCol="1" anchor="t" anchorCtr="0" compatLnSpc="1">
            <a:prstTxWarp prst="textNoShape">
              <a:avLst/>
            </a:prstTxWarp>
          </a:bodyPr>
          <a:lstStyle/>
          <a:p>
            <a:pPr lvl="0"/>
            <a:r>
              <a:rPr lang="en-GB" altLang="en-US" smtClean="0"/>
              <a:t>Click to edit the title text format</a:t>
            </a:r>
          </a:p>
        </p:txBody>
      </p:sp>
      <p:sp>
        <p:nvSpPr>
          <p:cNvPr id="2051" name="Rectangle 3"/>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9144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2" name="Text Box 4"/>
          <p:cNvSpPr txBox="1">
            <a:spLocks noChangeArrowheads="1"/>
          </p:cNvSpPr>
          <p:nvPr/>
        </p:nvSpPr>
        <p:spPr bwMode="auto">
          <a:xfrm>
            <a:off x="457200" y="6165850"/>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sp>
        <p:nvSpPr>
          <p:cNvPr id="2053" name="Text Box 5"/>
          <p:cNvSpPr txBox="1">
            <a:spLocks noChangeArrowheads="1"/>
          </p:cNvSpPr>
          <p:nvPr/>
        </p:nvSpPr>
        <p:spPr bwMode="auto">
          <a:xfrm>
            <a:off x="3124200" y="6165850"/>
            <a:ext cx="2895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sp>
        <p:nvSpPr>
          <p:cNvPr id="2054" name="Rectangle 6"/>
          <p:cNvSpPr>
            <a:spLocks noGrp="1" noChangeArrowheads="1"/>
          </p:cNvSpPr>
          <p:nvPr>
            <p:ph type="sldNum"/>
          </p:nvPr>
        </p:nvSpPr>
        <p:spPr bwMode="auto">
          <a:xfrm>
            <a:off x="6553200" y="6381750"/>
            <a:ext cx="2130425"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hangingPunct="1">
              <a:lnSpc>
                <a:spcPct val="100000"/>
              </a:lnSpc>
              <a:buSzPct val="45000"/>
              <a:buFont typeface="Wingdings" charset="2"/>
              <a:buNone/>
              <a:tabLst>
                <a:tab pos="723900" algn="l"/>
                <a:tab pos="1447800" algn="l"/>
              </a:tabLst>
              <a:defRPr sz="1100">
                <a:solidFill>
                  <a:srgbClr val="FFFFFF"/>
                </a:solidFill>
                <a:latin typeface="Times New Roman" pitchFamily="16" charset="0"/>
              </a:defRPr>
            </a:lvl1pPr>
          </a:lstStyle>
          <a:p>
            <a:fld id="{B9419CD3-F2B5-48B7-A095-DBBC99872B8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mj-lt"/>
          <a:ea typeface="+mj-ea"/>
          <a:cs typeface="+mj-cs"/>
        </a:defRPr>
      </a:lvl1pPr>
      <a:lvl2pPr marL="742950" indent="-28575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2pPr>
      <a:lvl3pPr marL="1143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3pPr>
      <a:lvl4pPr marL="1600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4pPr>
      <a:lvl5pPr marL="20574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2800">
          <a:solidFill>
            <a:srgbClr val="000000"/>
          </a:solidFill>
          <a:latin typeface="Arial" charset="0"/>
          <a:cs typeface="Arial Unicode MS" pitchFamily="32"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1600">
          <a:solidFill>
            <a:srgbClr val="000000"/>
          </a:solidFill>
          <a:latin typeface="+mn-lt"/>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01008"/>
            <a:ext cx="4464496" cy="2232248"/>
          </a:xfrm>
        </p:spPr>
        <p:txBody>
          <a:bodyPr/>
          <a:lstStyle/>
          <a:p>
            <a:pPr hangingPunct="1">
              <a:lnSpc>
                <a:spcPct val="100000"/>
              </a:lnSpc>
            </a:pPr>
            <a:r>
              <a:rPr lang="en-US" altLang="en-US" sz="2000" b="0" cap="none" dirty="0">
                <a:latin typeface="Arial" panose="020B0604020202020204" pitchFamily="34" charset="0"/>
              </a:rPr>
              <a:t>Regional </a:t>
            </a:r>
            <a:r>
              <a:rPr lang="en-US" altLang="en-US" sz="2000" b="0" cap="none" dirty="0" smtClean="0">
                <a:latin typeface="Arial" panose="020B0604020202020204" pitchFamily="34" charset="0"/>
              </a:rPr>
              <a:t>Conference on Migration </a:t>
            </a:r>
            <a:r>
              <a:rPr lang="en-US" altLang="en-US" sz="2000" b="0" cap="none" dirty="0">
                <a:latin typeface="Arial" panose="020B0604020202020204" pitchFamily="34" charset="0"/>
              </a:rPr>
              <a:t>(</a:t>
            </a:r>
            <a:r>
              <a:rPr lang="en-US" altLang="en-US" sz="2000" b="0" cap="none" dirty="0" smtClean="0">
                <a:latin typeface="Arial" panose="020B0604020202020204" pitchFamily="34" charset="0"/>
              </a:rPr>
              <a:t>RCM</a:t>
            </a:r>
            <a:r>
              <a:rPr lang="en-US" altLang="en-US" sz="2000" b="0" cap="none" dirty="0">
                <a:latin typeface="Arial" panose="020B0604020202020204" pitchFamily="34" charset="0"/>
              </a:rPr>
              <a:t>)</a:t>
            </a:r>
            <a:br>
              <a:rPr lang="en-US" altLang="en-US" sz="2000" b="0" cap="none" dirty="0">
                <a:latin typeface="Arial" panose="020B0604020202020204" pitchFamily="34" charset="0"/>
              </a:rPr>
            </a:br>
            <a:r>
              <a:rPr lang="en-US" altLang="en-US" sz="2000" b="0" cap="none" dirty="0">
                <a:latin typeface="Arial" panose="020B0604020202020204" pitchFamily="34" charset="0"/>
              </a:rPr>
              <a:t>Unscrupulous </a:t>
            </a:r>
            <a:r>
              <a:rPr lang="en-US" altLang="en-US" sz="2000" b="0" cap="none" dirty="0" smtClean="0">
                <a:latin typeface="Arial" panose="020B0604020202020204" pitchFamily="34" charset="0"/>
              </a:rPr>
              <a:t>Immigration Consultant </a:t>
            </a:r>
            <a:r>
              <a:rPr lang="en-US" altLang="en-US" sz="2000" b="0" cap="none" dirty="0">
                <a:latin typeface="Arial" panose="020B0604020202020204" pitchFamily="34" charset="0"/>
              </a:rPr>
              <a:t>Workshop</a:t>
            </a:r>
            <a:br>
              <a:rPr lang="en-US" altLang="en-US" sz="2000" b="0" cap="none" dirty="0">
                <a:latin typeface="Arial" panose="020B0604020202020204" pitchFamily="34" charset="0"/>
              </a:rPr>
            </a:br>
            <a:r>
              <a:rPr lang="en-US" altLang="en-US" sz="2000" b="0" cap="none" dirty="0">
                <a:latin typeface="Arial" panose="020B0604020202020204" pitchFamily="34" charset="0"/>
              </a:rPr>
              <a:t/>
            </a:r>
            <a:br>
              <a:rPr lang="en-US" altLang="en-US" sz="2000" b="0" cap="none" dirty="0">
                <a:latin typeface="Arial" panose="020B0604020202020204" pitchFamily="34" charset="0"/>
              </a:rPr>
            </a:br>
            <a:r>
              <a:rPr lang="en-US" altLang="en-US" sz="2000" b="0" cap="none" dirty="0">
                <a:latin typeface="Arial" panose="020B0604020202020204" pitchFamily="34" charset="0"/>
              </a:rPr>
              <a:t>December 15-17, 2014</a:t>
            </a:r>
            <a:br>
              <a:rPr lang="en-US" altLang="en-US" sz="2000" b="0" cap="none" dirty="0">
                <a:latin typeface="Arial" panose="020B0604020202020204" pitchFamily="34" charset="0"/>
              </a:rPr>
            </a:br>
            <a:r>
              <a:rPr lang="en-US" altLang="en-US" sz="2000" b="0" cap="none" dirty="0">
                <a:latin typeface="Arial" panose="020B0604020202020204" pitchFamily="34" charset="0"/>
              </a:rPr>
              <a:t>Guatemala City, Guatemala</a:t>
            </a:r>
            <a:br>
              <a:rPr lang="en-US" altLang="en-US" sz="2000" b="0" cap="none" dirty="0">
                <a:latin typeface="Arial" panose="020B0604020202020204" pitchFamily="34" charset="0"/>
              </a:rPr>
            </a:br>
            <a:endParaRPr lang="en-CA" sz="2000" b="0" cap="none" dirty="0">
              <a:latin typeface="Arial" panose="020B0604020202020204" pitchFamily="34" charset="0"/>
            </a:endParaRPr>
          </a:p>
        </p:txBody>
      </p:sp>
      <p:sp>
        <p:nvSpPr>
          <p:cNvPr id="3" name="Text Placeholder 2"/>
          <p:cNvSpPr>
            <a:spLocks noGrp="1"/>
          </p:cNvSpPr>
          <p:nvPr>
            <p:ph type="body" idx="1"/>
          </p:nvPr>
        </p:nvSpPr>
        <p:spPr>
          <a:xfrm>
            <a:off x="611560" y="1700809"/>
            <a:ext cx="4320480" cy="1008112"/>
          </a:xfrm>
        </p:spPr>
        <p:txBody>
          <a:bodyPr anchor="t"/>
          <a:lstStyle/>
          <a:p>
            <a:pPr algn="ctr"/>
            <a:r>
              <a:rPr lang="en-US" altLang="en-US" sz="2800" b="1" dirty="0"/>
              <a:t>Canada Border Services Agency (CBSA)</a:t>
            </a:r>
            <a:r>
              <a:rPr lang="en-US" altLang="en-US" sz="2400" b="1" dirty="0"/>
              <a:t> </a:t>
            </a:r>
            <a:br>
              <a:rPr lang="en-US" altLang="en-US" sz="2400" b="1" dirty="0"/>
            </a:br>
            <a:endParaRPr lang="en-CA" sz="2400" dirty="0"/>
          </a:p>
        </p:txBody>
      </p:sp>
    </p:spTree>
    <p:extLst>
      <p:ext uri="{BB962C8B-B14F-4D97-AF65-F5344CB8AC3E}">
        <p14:creationId xmlns:p14="http://schemas.microsoft.com/office/powerpoint/2010/main" xmlns="" val="219107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99" y="764704"/>
            <a:ext cx="8226425" cy="504056"/>
          </a:xfrm>
        </p:spPr>
        <p:txBody>
          <a:bodyPr/>
          <a:lstStyle/>
          <a:p>
            <a:pPr algn="ctr"/>
            <a:r>
              <a:rPr lang="en-CA" dirty="0" smtClean="0"/>
              <a:t>Success Stories</a:t>
            </a:r>
            <a:endParaRPr lang="en-CA" dirty="0"/>
          </a:p>
        </p:txBody>
      </p:sp>
      <p:sp>
        <p:nvSpPr>
          <p:cNvPr id="3" name="Content Placeholder 2"/>
          <p:cNvSpPr>
            <a:spLocks noGrp="1"/>
          </p:cNvSpPr>
          <p:nvPr>
            <p:ph idx="1"/>
          </p:nvPr>
        </p:nvSpPr>
        <p:spPr>
          <a:xfrm>
            <a:off x="395536" y="1307638"/>
            <a:ext cx="8631274" cy="4896544"/>
          </a:xfrm>
        </p:spPr>
        <p:txBody>
          <a:bodyPr/>
          <a:lstStyle/>
          <a:p>
            <a:pPr marL="0" indent="0">
              <a:lnSpc>
                <a:spcPct val="100000"/>
              </a:lnSpc>
              <a:spcAft>
                <a:spcPts val="0"/>
              </a:spcAft>
            </a:pPr>
            <a:r>
              <a:rPr lang="en-CA" sz="1300" b="1" u="sng" dirty="0" smtClean="0"/>
              <a:t>Immigration Fraud</a:t>
            </a:r>
          </a:p>
          <a:p>
            <a:pPr marL="0" indent="0">
              <a:lnSpc>
                <a:spcPct val="100000"/>
              </a:lnSpc>
              <a:spcAft>
                <a:spcPts val="0"/>
              </a:spcAft>
            </a:pPr>
            <a:endParaRPr lang="en-CA" sz="1300" dirty="0"/>
          </a:p>
          <a:p>
            <a:pPr marL="0" indent="0">
              <a:lnSpc>
                <a:spcPct val="100000"/>
              </a:lnSpc>
              <a:spcAft>
                <a:spcPts val="0"/>
              </a:spcAft>
            </a:pPr>
            <a:r>
              <a:rPr lang="en-CA" sz="1250" dirty="0" smtClean="0"/>
              <a:t>On October 15, 2014, Mr. </a:t>
            </a:r>
            <a:r>
              <a:rPr lang="en-CA" sz="1250" dirty="0" err="1" smtClean="0"/>
              <a:t>Xun</a:t>
            </a:r>
            <a:r>
              <a:rPr lang="en-CA" sz="1250" dirty="0" smtClean="0"/>
              <a:t> Wang, the</a:t>
            </a:r>
          </a:p>
          <a:p>
            <a:pPr marL="0" indent="0">
              <a:lnSpc>
                <a:spcPct val="100000"/>
              </a:lnSpc>
              <a:spcAft>
                <a:spcPts val="0"/>
              </a:spcAft>
            </a:pPr>
            <a:r>
              <a:rPr lang="en-CA" sz="1250" dirty="0" smtClean="0"/>
              <a:t>owner </a:t>
            </a:r>
            <a:r>
              <a:rPr lang="en-CA" sz="1250" dirty="0"/>
              <a:t>of </a:t>
            </a:r>
            <a:r>
              <a:rPr lang="en-CA" sz="1250" dirty="0" smtClean="0"/>
              <a:t>two unlicensed immigration</a:t>
            </a:r>
          </a:p>
          <a:p>
            <a:pPr marL="0" indent="0">
              <a:lnSpc>
                <a:spcPct val="100000"/>
              </a:lnSpc>
              <a:spcAft>
                <a:spcPts val="0"/>
              </a:spcAft>
            </a:pPr>
            <a:r>
              <a:rPr lang="en-CA" sz="1250" dirty="0" smtClean="0"/>
              <a:t>consulting </a:t>
            </a:r>
            <a:r>
              <a:rPr lang="en-CA" sz="1250" dirty="0"/>
              <a:t>businesses in Metro </a:t>
            </a:r>
            <a:r>
              <a:rPr lang="en-CA" sz="1250" dirty="0" smtClean="0"/>
              <a:t>Vancouver,</a:t>
            </a:r>
          </a:p>
          <a:p>
            <a:pPr marL="0" indent="0">
              <a:lnSpc>
                <a:spcPct val="100000"/>
              </a:lnSpc>
              <a:spcAft>
                <a:spcPts val="0"/>
              </a:spcAft>
            </a:pPr>
            <a:r>
              <a:rPr lang="en-CA" sz="1250" dirty="0" smtClean="0"/>
              <a:t>was charged </a:t>
            </a:r>
            <a:r>
              <a:rPr lang="en-CA" sz="1250" dirty="0"/>
              <a:t>with multiple counts </a:t>
            </a:r>
            <a:r>
              <a:rPr lang="en-CA" sz="1250" dirty="0" smtClean="0"/>
              <a:t>of fraud.</a:t>
            </a:r>
          </a:p>
          <a:p>
            <a:pPr marL="0" indent="0">
              <a:lnSpc>
                <a:spcPct val="100000"/>
              </a:lnSpc>
              <a:spcAft>
                <a:spcPts val="0"/>
              </a:spcAft>
            </a:pPr>
            <a:endParaRPr lang="en-CA" sz="1250" dirty="0"/>
          </a:p>
          <a:p>
            <a:pPr marL="0" indent="0">
              <a:lnSpc>
                <a:spcPct val="100000"/>
              </a:lnSpc>
              <a:spcAft>
                <a:spcPts val="0"/>
              </a:spcAft>
            </a:pPr>
            <a:r>
              <a:rPr lang="en-CA" sz="1250" dirty="0" smtClean="0"/>
              <a:t>The CBSA has confirmed that Mr. Wang was</a:t>
            </a:r>
          </a:p>
          <a:p>
            <a:pPr marL="0" indent="0">
              <a:lnSpc>
                <a:spcPct val="100000"/>
              </a:lnSpc>
              <a:spcAft>
                <a:spcPts val="0"/>
              </a:spcAft>
            </a:pPr>
            <a:r>
              <a:rPr lang="en-CA" sz="1250" dirty="0" smtClean="0"/>
              <a:t>charged with 6 immigration and 4 criminal</a:t>
            </a:r>
          </a:p>
          <a:p>
            <a:pPr marL="0" indent="0">
              <a:lnSpc>
                <a:spcPct val="100000"/>
              </a:lnSpc>
              <a:spcAft>
                <a:spcPts val="0"/>
              </a:spcAft>
            </a:pPr>
            <a:r>
              <a:rPr lang="en-CA" sz="1250" dirty="0" smtClean="0"/>
              <a:t>code offences in relation to 165 cases. </a:t>
            </a:r>
          </a:p>
          <a:p>
            <a:pPr marL="0" indent="0">
              <a:lnSpc>
                <a:spcPct val="100000"/>
              </a:lnSpc>
              <a:spcAft>
                <a:spcPts val="0"/>
              </a:spcAft>
            </a:pPr>
            <a:r>
              <a:rPr lang="en-CA" sz="1250" dirty="0" smtClean="0"/>
              <a:t>Charges </a:t>
            </a:r>
            <a:r>
              <a:rPr lang="en-CA" sz="1250" dirty="0"/>
              <a:t>were laid after a lengthy</a:t>
            </a:r>
          </a:p>
          <a:p>
            <a:pPr marL="0" indent="0">
              <a:lnSpc>
                <a:spcPct val="100000"/>
              </a:lnSpc>
              <a:spcAft>
                <a:spcPts val="0"/>
              </a:spcAft>
            </a:pPr>
            <a:r>
              <a:rPr lang="en-CA" sz="1250" dirty="0" smtClean="0"/>
              <a:t>investigation.</a:t>
            </a:r>
            <a:endParaRPr lang="en-CA" sz="1250" dirty="0"/>
          </a:p>
          <a:p>
            <a:pPr marL="0" indent="0">
              <a:lnSpc>
                <a:spcPct val="100000"/>
              </a:lnSpc>
              <a:spcAft>
                <a:spcPts val="0"/>
              </a:spcAft>
            </a:pPr>
            <a:endParaRPr lang="en-CA" sz="1250" dirty="0"/>
          </a:p>
          <a:p>
            <a:pPr>
              <a:lnSpc>
                <a:spcPct val="100000"/>
              </a:lnSpc>
              <a:spcAft>
                <a:spcPts val="0"/>
              </a:spcAft>
            </a:pPr>
            <a:r>
              <a:rPr lang="en-CA" sz="1250" dirty="0"/>
              <a:t>Mr. Wang advised foreign nationals </a:t>
            </a:r>
            <a:r>
              <a:rPr lang="en-CA" sz="1250" dirty="0" smtClean="0"/>
              <a:t>to</a:t>
            </a:r>
          </a:p>
          <a:p>
            <a:pPr>
              <a:lnSpc>
                <a:spcPct val="100000"/>
              </a:lnSpc>
              <a:spcAft>
                <a:spcPts val="0"/>
              </a:spcAft>
            </a:pPr>
            <a:r>
              <a:rPr lang="en-CA" sz="1250" dirty="0" smtClean="0"/>
              <a:t>provide </a:t>
            </a:r>
            <a:r>
              <a:rPr lang="en-CA" sz="1250" dirty="0"/>
              <a:t>misleading or false statements </a:t>
            </a:r>
            <a:r>
              <a:rPr lang="en-CA" sz="1250" dirty="0" smtClean="0"/>
              <a:t>on</a:t>
            </a:r>
          </a:p>
          <a:p>
            <a:pPr>
              <a:lnSpc>
                <a:spcPct val="100000"/>
              </a:lnSpc>
              <a:spcAft>
                <a:spcPts val="0"/>
              </a:spcAft>
            </a:pPr>
            <a:r>
              <a:rPr lang="en-CA" sz="1250" dirty="0" smtClean="0"/>
              <a:t>their </a:t>
            </a:r>
            <a:r>
              <a:rPr lang="en-CA" sz="1250" dirty="0"/>
              <a:t>permanent resident card </a:t>
            </a:r>
            <a:r>
              <a:rPr lang="en-CA" sz="1250" dirty="0" smtClean="0"/>
              <a:t>renewal</a:t>
            </a:r>
          </a:p>
          <a:p>
            <a:pPr>
              <a:lnSpc>
                <a:spcPct val="100000"/>
              </a:lnSpc>
              <a:spcAft>
                <a:spcPts val="0"/>
              </a:spcAft>
            </a:pPr>
            <a:r>
              <a:rPr lang="en-CA" sz="1250" dirty="0" smtClean="0"/>
              <a:t>applications in order to help his clients</a:t>
            </a:r>
          </a:p>
          <a:p>
            <a:pPr>
              <a:lnSpc>
                <a:spcPct val="100000"/>
              </a:lnSpc>
              <a:spcAft>
                <a:spcPts val="0"/>
              </a:spcAft>
            </a:pPr>
            <a:r>
              <a:rPr lang="en-CA" sz="1250" dirty="0" smtClean="0"/>
              <a:t>maintain fictitious permanent </a:t>
            </a:r>
            <a:r>
              <a:rPr lang="en-CA" sz="1250" dirty="0"/>
              <a:t>resident </a:t>
            </a:r>
            <a:r>
              <a:rPr lang="en-CA" sz="1250" dirty="0" smtClean="0"/>
              <a:t>status</a:t>
            </a:r>
          </a:p>
          <a:p>
            <a:pPr>
              <a:lnSpc>
                <a:spcPct val="100000"/>
              </a:lnSpc>
              <a:spcAft>
                <a:spcPts val="0"/>
              </a:spcAft>
            </a:pPr>
            <a:r>
              <a:rPr lang="en-CA" sz="1250" dirty="0" smtClean="0"/>
              <a:t>and obtain Canadian citizenship</a:t>
            </a:r>
            <a:endParaRPr lang="en-CA" sz="1250" dirty="0"/>
          </a:p>
          <a:p>
            <a:pPr marL="0" indent="0">
              <a:lnSpc>
                <a:spcPct val="100000"/>
              </a:lnSpc>
              <a:spcAft>
                <a:spcPts val="0"/>
              </a:spcAft>
            </a:pPr>
            <a:endParaRPr lang="en-CA" sz="1250" dirty="0"/>
          </a:p>
          <a:p>
            <a:pPr marL="0" indent="0">
              <a:lnSpc>
                <a:spcPct val="100000"/>
              </a:lnSpc>
              <a:spcAft>
                <a:spcPts val="0"/>
              </a:spcAft>
            </a:pPr>
            <a:r>
              <a:rPr lang="en-CA" sz="1250" dirty="0" smtClean="0"/>
              <a:t>Mr. Wang was also charged with 1 count of</a:t>
            </a:r>
          </a:p>
          <a:p>
            <a:pPr marL="0" indent="0">
              <a:lnSpc>
                <a:spcPct val="100000"/>
              </a:lnSpc>
              <a:spcAft>
                <a:spcPts val="0"/>
              </a:spcAft>
            </a:pPr>
            <a:r>
              <a:rPr lang="en-CA" sz="1250" dirty="0" smtClean="0"/>
              <a:t>tax </a:t>
            </a:r>
            <a:r>
              <a:rPr lang="en-CA" sz="1250" dirty="0"/>
              <a:t>evasion and </a:t>
            </a:r>
            <a:r>
              <a:rPr lang="en-CA" sz="1250" dirty="0" smtClean="0"/>
              <a:t>2 </a:t>
            </a:r>
            <a:r>
              <a:rPr lang="en-CA" sz="1250" dirty="0"/>
              <a:t>counts of </a:t>
            </a:r>
            <a:r>
              <a:rPr lang="en-CA" sz="1250" dirty="0" smtClean="0"/>
              <a:t>fraudulently</a:t>
            </a:r>
          </a:p>
          <a:p>
            <a:pPr marL="0" indent="0">
              <a:lnSpc>
                <a:spcPct val="100000"/>
              </a:lnSpc>
              <a:spcAft>
                <a:spcPts val="0"/>
              </a:spcAft>
            </a:pPr>
            <a:r>
              <a:rPr lang="en-CA" sz="1250" dirty="0" smtClean="0"/>
              <a:t>obtaining </a:t>
            </a:r>
            <a:r>
              <a:rPr lang="en-CA" sz="1250" dirty="0"/>
              <a:t>refunds or credits following </a:t>
            </a:r>
            <a:r>
              <a:rPr lang="en-CA" sz="1250" dirty="0" smtClean="0"/>
              <a:t>an</a:t>
            </a:r>
          </a:p>
          <a:p>
            <a:pPr marL="0" indent="0">
              <a:lnSpc>
                <a:spcPct val="100000"/>
              </a:lnSpc>
              <a:spcAft>
                <a:spcPts val="0"/>
              </a:spcAft>
            </a:pPr>
            <a:r>
              <a:rPr lang="en-CA" sz="1250" dirty="0" smtClean="0"/>
              <a:t>independent probe </a:t>
            </a:r>
            <a:r>
              <a:rPr lang="en-CA" sz="1250" dirty="0"/>
              <a:t>by the Canada </a:t>
            </a:r>
            <a:r>
              <a:rPr lang="en-CA" sz="1250" dirty="0" smtClean="0"/>
              <a:t>Revenue</a:t>
            </a:r>
          </a:p>
          <a:p>
            <a:pPr marL="0" indent="0">
              <a:lnSpc>
                <a:spcPct val="100000"/>
              </a:lnSpc>
              <a:spcAft>
                <a:spcPts val="0"/>
              </a:spcAft>
            </a:pPr>
            <a:r>
              <a:rPr lang="en-CA" sz="1250" dirty="0" smtClean="0"/>
              <a:t>Agency</a:t>
            </a:r>
            <a:r>
              <a:rPr lang="en-CA" sz="1300" dirty="0"/>
              <a:t>. </a:t>
            </a:r>
          </a:p>
          <a:p>
            <a:pPr marL="0" indent="0">
              <a:lnSpc>
                <a:spcPct val="100000"/>
              </a:lnSpc>
              <a:spcAft>
                <a:spcPts val="0"/>
              </a:spcAft>
            </a:pPr>
            <a:endParaRPr lang="en-CA" sz="1300" dirty="0"/>
          </a:p>
          <a:p>
            <a:pPr>
              <a:lnSpc>
                <a:spcPct val="100000"/>
              </a:lnSpc>
              <a:spcAft>
                <a:spcPts val="0"/>
              </a:spcAft>
            </a:pPr>
            <a:endParaRPr lang="en-CA" sz="1300" dirty="0" smtClean="0"/>
          </a:p>
          <a:p>
            <a:pPr>
              <a:lnSpc>
                <a:spcPct val="100000"/>
              </a:lnSpc>
              <a:spcAft>
                <a:spcPts val="0"/>
              </a:spcAft>
            </a:pPr>
            <a:endParaRPr lang="en-CA" sz="14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72098" y="1340768"/>
            <a:ext cx="5054712" cy="4824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3762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dirty="0"/>
              <a:t>Success Stories</a:t>
            </a:r>
          </a:p>
        </p:txBody>
      </p:sp>
      <p:sp>
        <p:nvSpPr>
          <p:cNvPr id="5" name="Content Placeholder 4"/>
          <p:cNvSpPr>
            <a:spLocks noGrp="1"/>
          </p:cNvSpPr>
          <p:nvPr>
            <p:ph idx="1"/>
          </p:nvPr>
        </p:nvSpPr>
        <p:spPr/>
        <p:txBody>
          <a:bodyPr/>
          <a:lstStyle/>
          <a:p>
            <a:pPr marL="0" indent="0">
              <a:lnSpc>
                <a:spcPct val="100000"/>
              </a:lnSpc>
              <a:spcAft>
                <a:spcPts val="0"/>
              </a:spcAft>
            </a:pPr>
            <a:r>
              <a:rPr lang="en-CA" sz="1600" b="1" u="sng" dirty="0"/>
              <a:t>Counselling Misrepresentation</a:t>
            </a:r>
          </a:p>
          <a:p>
            <a:pPr marL="285750" indent="-285750">
              <a:lnSpc>
                <a:spcPct val="100000"/>
              </a:lnSpc>
              <a:spcAft>
                <a:spcPts val="0"/>
              </a:spcAft>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On December 2, 2014, at the Superior Court of Justice, Ms. Wei REN, </a:t>
            </a:r>
            <a:r>
              <a:rPr lang="en-CA" sz="1600" dirty="0" smtClean="0"/>
              <a:t>also known as Christine </a:t>
            </a:r>
            <a:r>
              <a:rPr lang="en-CA" sz="1600" dirty="0"/>
              <a:t>Molson, pleaded guilty to 5 counts of counselling misrepresentation under Section 126 of </a:t>
            </a:r>
            <a:r>
              <a:rPr lang="en-CA" sz="1600" i="1" dirty="0"/>
              <a:t>IRPA</a:t>
            </a:r>
            <a:r>
              <a:rPr lang="en-CA" sz="1600" dirty="0"/>
              <a:t>. </a:t>
            </a:r>
          </a:p>
          <a:p>
            <a:pPr marL="285750" indent="-285750">
              <a:buFont typeface="Arial" panose="020B0604020202020204" pitchFamily="34" charset="0"/>
              <a:buChar char="•"/>
            </a:pPr>
            <a:r>
              <a:rPr lang="en-CA" sz="1600" dirty="0"/>
              <a:t>The sentencing hearing is scheduled for March 13, 2015, at which time the prosecution is seeking a 2.5 year term of imprisonment. </a:t>
            </a:r>
            <a:r>
              <a:rPr lang="en-CA" sz="1400" dirty="0"/>
              <a:t> </a:t>
            </a:r>
            <a:endParaRPr lang="en-CA" sz="1400" dirty="0" smtClean="0"/>
          </a:p>
          <a:p>
            <a:pPr>
              <a:lnSpc>
                <a:spcPct val="100000"/>
              </a:lnSpc>
              <a:spcAft>
                <a:spcPts val="0"/>
              </a:spcAft>
            </a:pPr>
            <a:r>
              <a:rPr lang="en-CA" sz="1600" b="1" u="sng" dirty="0" err="1" smtClean="0"/>
              <a:t>Marrriage</a:t>
            </a:r>
            <a:r>
              <a:rPr lang="en-CA" sz="1600" b="1" u="sng" dirty="0" smtClean="0"/>
              <a:t> of Convenience</a:t>
            </a:r>
          </a:p>
          <a:p>
            <a:pPr>
              <a:lnSpc>
                <a:spcPct val="100000"/>
              </a:lnSpc>
              <a:spcAft>
                <a:spcPts val="0"/>
              </a:spcAft>
            </a:pPr>
            <a:endParaRPr lang="en-CA" sz="1600" b="1" dirty="0" smtClean="0"/>
          </a:p>
          <a:p>
            <a:pPr marL="285750" indent="-285750">
              <a:lnSpc>
                <a:spcPct val="100000"/>
              </a:lnSpc>
              <a:spcAft>
                <a:spcPts val="0"/>
              </a:spcAft>
              <a:buFont typeface="Arial" panose="020B0604020202020204" pitchFamily="34" charset="0"/>
              <a:buChar char="•"/>
            </a:pPr>
            <a:r>
              <a:rPr lang="en-CA" sz="1600" dirty="0" smtClean="0"/>
              <a:t>On January 16, 2014, Mr. </a:t>
            </a:r>
            <a:r>
              <a:rPr lang="en-CA" sz="1600" dirty="0" err="1" smtClean="0"/>
              <a:t>Amadou</a:t>
            </a:r>
            <a:r>
              <a:rPr lang="en-CA" sz="1600" dirty="0" smtClean="0"/>
              <a:t> </a:t>
            </a:r>
            <a:r>
              <a:rPr lang="en-CA" sz="1600" dirty="0" err="1" smtClean="0"/>
              <a:t>Niang</a:t>
            </a:r>
            <a:r>
              <a:rPr lang="en-CA" sz="1600" dirty="0" smtClean="0"/>
              <a:t> </a:t>
            </a:r>
            <a:r>
              <a:rPr lang="en-CA" sz="1600" dirty="0"/>
              <a:t>was convicted and fined $42,000 and sentenced to </a:t>
            </a:r>
            <a:r>
              <a:rPr lang="en-CA" sz="1600" dirty="0" smtClean="0"/>
              <a:t>2 years less </a:t>
            </a:r>
            <a:r>
              <a:rPr lang="en-CA" sz="1600" dirty="0"/>
              <a:t>a day to be served in the </a:t>
            </a:r>
            <a:r>
              <a:rPr lang="en-CA" sz="1600" dirty="0" smtClean="0"/>
              <a:t>community. </a:t>
            </a:r>
            <a:r>
              <a:rPr lang="en-CA" sz="1600" dirty="0"/>
              <a:t>Mr. </a:t>
            </a:r>
            <a:r>
              <a:rPr lang="en-CA" sz="1600" dirty="0" err="1"/>
              <a:t>Niang</a:t>
            </a:r>
            <a:r>
              <a:rPr lang="en-CA" sz="1600" dirty="0"/>
              <a:t> was charged with 42 related charges in March 2010. </a:t>
            </a:r>
          </a:p>
          <a:p>
            <a:pPr marL="0" indent="0">
              <a:lnSpc>
                <a:spcPct val="100000"/>
              </a:lnSpc>
              <a:spcAft>
                <a:spcPts val="0"/>
              </a:spcAft>
            </a:pPr>
            <a:r>
              <a:rPr lang="en-CA" sz="1600" dirty="0"/>
              <a:t> </a:t>
            </a:r>
          </a:p>
          <a:p>
            <a:pPr marL="285750" indent="-285750">
              <a:lnSpc>
                <a:spcPct val="100000"/>
              </a:lnSpc>
              <a:spcAft>
                <a:spcPts val="0"/>
              </a:spcAft>
              <a:buFont typeface="Arial" panose="020B0604020202020204" pitchFamily="34" charset="0"/>
              <a:buChar char="•"/>
            </a:pPr>
            <a:r>
              <a:rPr lang="en-CA" sz="1600" dirty="0" smtClean="0"/>
              <a:t>Police allege that Mr. </a:t>
            </a:r>
            <a:r>
              <a:rPr lang="en-CA" sz="1600" dirty="0" err="1" smtClean="0"/>
              <a:t>Niang</a:t>
            </a:r>
            <a:r>
              <a:rPr lang="en-CA" sz="1600" dirty="0" smtClean="0"/>
              <a:t>, a </a:t>
            </a:r>
            <a:r>
              <a:rPr lang="en-CA" sz="1600" dirty="0"/>
              <a:t>bogus immigration </a:t>
            </a:r>
            <a:r>
              <a:rPr lang="en-CA" sz="1600" dirty="0" smtClean="0"/>
              <a:t>consultant, was the </a:t>
            </a:r>
            <a:r>
              <a:rPr lang="en-CA" sz="1600" dirty="0"/>
              <a:t>mastermind behind </a:t>
            </a:r>
            <a:r>
              <a:rPr lang="en-CA" sz="1600" dirty="0" smtClean="0"/>
              <a:t>a marriage of convenience scheme which potentially involved 630 people and 315 suspicious marriages. </a:t>
            </a:r>
            <a:endParaRPr lang="en-CA" sz="1600" dirty="0"/>
          </a:p>
          <a:p>
            <a:pPr marL="0" indent="0">
              <a:lnSpc>
                <a:spcPct val="100000"/>
              </a:lnSpc>
              <a:spcAft>
                <a:spcPts val="0"/>
              </a:spcAft>
            </a:pPr>
            <a:r>
              <a:rPr lang="en-CA" sz="1600" dirty="0"/>
              <a:t> </a:t>
            </a:r>
          </a:p>
          <a:p>
            <a:pPr marL="285750" indent="-285750">
              <a:lnSpc>
                <a:spcPct val="100000"/>
              </a:lnSpc>
              <a:spcAft>
                <a:spcPts val="0"/>
              </a:spcAft>
              <a:buFont typeface="Arial" panose="020B0604020202020204" pitchFamily="34" charset="0"/>
              <a:buChar char="•"/>
            </a:pPr>
            <a:endParaRPr lang="en-CA" sz="1400" dirty="0"/>
          </a:p>
        </p:txBody>
      </p:sp>
    </p:spTree>
    <p:extLst>
      <p:ext uri="{BB962C8B-B14F-4D97-AF65-F5344CB8AC3E}">
        <p14:creationId xmlns:p14="http://schemas.microsoft.com/office/powerpoint/2010/main" xmlns="" val="2179561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Going Forward</a:t>
            </a:r>
            <a:br>
              <a:rPr lang="en-US" altLang="en-US" b="1" dirty="0"/>
            </a:br>
            <a:endParaRPr lang="en-CA" dirty="0"/>
          </a:p>
        </p:txBody>
      </p:sp>
      <p:sp>
        <p:nvSpPr>
          <p:cNvPr id="3" name="Content Placeholder 2"/>
          <p:cNvSpPr>
            <a:spLocks noGrp="1"/>
          </p:cNvSpPr>
          <p:nvPr>
            <p:ph idx="1"/>
          </p:nvPr>
        </p:nvSpPr>
        <p:spPr/>
        <p:txBody>
          <a:bodyPr/>
          <a:lstStyle/>
          <a:p>
            <a:pPr marL="0" indent="0" hangingPunct="1">
              <a:lnSpc>
                <a:spcPct val="100000"/>
              </a:lnSpc>
              <a:spcBef>
                <a:spcPts val="0"/>
              </a:spcBef>
              <a:spcAft>
                <a:spcPts val="0"/>
              </a:spcAft>
              <a:buClrTx/>
            </a:pPr>
            <a:endParaRPr lang="en-US" altLang="en-US" dirty="0" smtClean="0"/>
          </a:p>
          <a:p>
            <a:pPr hangingPunct="1">
              <a:lnSpc>
                <a:spcPct val="100000"/>
              </a:lnSpc>
              <a:spcBef>
                <a:spcPts val="0"/>
              </a:spcBef>
              <a:spcAft>
                <a:spcPts val="0"/>
              </a:spcAft>
              <a:buClrTx/>
              <a:buFont typeface="Arial" panose="020B0604020202020204" pitchFamily="34" charset="0"/>
              <a:buChar char="•"/>
            </a:pPr>
            <a:r>
              <a:rPr lang="en-US" altLang="en-US" dirty="0" smtClean="0"/>
              <a:t>Strengthen </a:t>
            </a:r>
            <a:r>
              <a:rPr lang="en-US" altLang="en-US" dirty="0"/>
              <a:t>partnerships – domestic and international</a:t>
            </a:r>
          </a:p>
          <a:p>
            <a:pPr hangingPunct="1">
              <a:lnSpc>
                <a:spcPct val="100000"/>
              </a:lnSpc>
              <a:spcBef>
                <a:spcPts val="0"/>
              </a:spcBef>
              <a:spcAft>
                <a:spcPts val="0"/>
              </a:spcAft>
              <a:buClrTx/>
              <a:buFont typeface="Arial" panose="020B0604020202020204" pitchFamily="34" charset="0"/>
              <a:buChar char="•"/>
            </a:pPr>
            <a:r>
              <a:rPr lang="en-US" altLang="en-US" dirty="0"/>
              <a:t>Increase the quality of referrals –  referral guidelines to assist partners </a:t>
            </a:r>
          </a:p>
          <a:p>
            <a:pPr hangingPunct="1">
              <a:lnSpc>
                <a:spcPct val="100000"/>
              </a:lnSpc>
              <a:spcBef>
                <a:spcPts val="0"/>
              </a:spcBef>
              <a:spcAft>
                <a:spcPts val="0"/>
              </a:spcAft>
              <a:buClrTx/>
              <a:buFont typeface="Arial" panose="020B0604020202020204" pitchFamily="34" charset="0"/>
              <a:buChar char="•"/>
            </a:pPr>
            <a:r>
              <a:rPr lang="en-US" altLang="en-US" dirty="0"/>
              <a:t>Ensure intelligence focus on immigration fraud</a:t>
            </a:r>
          </a:p>
          <a:p>
            <a:pPr hangingPunct="1">
              <a:lnSpc>
                <a:spcPct val="100000"/>
              </a:lnSpc>
              <a:spcBef>
                <a:spcPts val="0"/>
              </a:spcBef>
              <a:spcAft>
                <a:spcPts val="0"/>
              </a:spcAft>
              <a:buClrTx/>
              <a:buFontTx/>
              <a:buNone/>
            </a:pPr>
            <a:endParaRPr lang="en-US" altLang="en-US" dirty="0"/>
          </a:p>
          <a:p>
            <a:pPr marL="0" indent="0" hangingPunct="1">
              <a:lnSpc>
                <a:spcPct val="100000"/>
              </a:lnSpc>
              <a:spcBef>
                <a:spcPts val="0"/>
              </a:spcBef>
              <a:spcAft>
                <a:spcPts val="0"/>
              </a:spcAft>
              <a:buClrTx/>
            </a:pPr>
            <a:r>
              <a:rPr lang="en-US" altLang="en-US" dirty="0"/>
              <a:t>Our ability to identify and take action against </a:t>
            </a:r>
            <a:r>
              <a:rPr lang="en-US" altLang="en-US" dirty="0" smtClean="0"/>
              <a:t>immigration </a:t>
            </a:r>
            <a:r>
              <a:rPr lang="en-US" altLang="en-US" dirty="0"/>
              <a:t>fraud is essential to meeting our public safety and national security mandate as well as ensuring public trust in our immigration system. </a:t>
            </a:r>
          </a:p>
          <a:p>
            <a:endParaRPr lang="en-CA" dirty="0"/>
          </a:p>
        </p:txBody>
      </p:sp>
    </p:spTree>
    <p:extLst>
      <p:ext uri="{BB962C8B-B14F-4D97-AF65-F5344CB8AC3E}">
        <p14:creationId xmlns:p14="http://schemas.microsoft.com/office/powerpoint/2010/main" xmlns="" val="165127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The Canada Border Services Agency</a:t>
            </a:r>
            <a:br>
              <a:rPr lang="en-US" altLang="en-US" b="1" dirty="0"/>
            </a:br>
            <a:endParaRPr lang="en-CA" dirty="0"/>
          </a:p>
        </p:txBody>
      </p:sp>
      <p:sp>
        <p:nvSpPr>
          <p:cNvPr id="3" name="Content Placeholder 2"/>
          <p:cNvSpPr>
            <a:spLocks noGrp="1"/>
          </p:cNvSpPr>
          <p:nvPr>
            <p:ph idx="1"/>
          </p:nvPr>
        </p:nvSpPr>
        <p:spPr/>
        <p:txBody>
          <a:bodyPr/>
          <a:lstStyle/>
          <a:p>
            <a:pPr marL="452437" hangingPunct="1">
              <a:lnSpc>
                <a:spcPct val="100000"/>
              </a:lnSpc>
              <a:buFont typeface="Arial" panose="020B0604020202020204" pitchFamily="34" charset="0"/>
              <a:buChar char="•"/>
            </a:pPr>
            <a:r>
              <a:rPr lang="en-US" altLang="en-US" dirty="0" smtClean="0"/>
              <a:t>Ensures </a:t>
            </a:r>
            <a:r>
              <a:rPr lang="en-US" altLang="en-US" dirty="0"/>
              <a:t>the security and prosperity of Canada by managing the access of people and goods to and from </a:t>
            </a:r>
            <a:r>
              <a:rPr lang="en-US" altLang="en-US" dirty="0" smtClean="0"/>
              <a:t>Canada</a:t>
            </a:r>
            <a:endParaRPr lang="en-US" altLang="en-US" dirty="0"/>
          </a:p>
          <a:p>
            <a:pPr marL="452437" hangingPunct="1">
              <a:lnSpc>
                <a:spcPct val="100000"/>
              </a:lnSpc>
              <a:buFont typeface="Arial" panose="020B0604020202020204" pitchFamily="34" charset="0"/>
              <a:buChar char="•"/>
            </a:pPr>
            <a:r>
              <a:rPr lang="en-US" altLang="en-US" dirty="0"/>
              <a:t>13,000 employees including over 7,200 uniformed CBSA officers </a:t>
            </a:r>
          </a:p>
          <a:p>
            <a:pPr marL="452437" hangingPunct="1">
              <a:lnSpc>
                <a:spcPct val="100000"/>
              </a:lnSpc>
              <a:buFont typeface="Arial" panose="020B0604020202020204" pitchFamily="34" charset="0"/>
              <a:buChar char="•"/>
            </a:pPr>
            <a:r>
              <a:rPr lang="en-US" altLang="en-US" dirty="0"/>
              <a:t>1,200 locations across Canada - 119 land-border crossings and 13 international airports</a:t>
            </a:r>
          </a:p>
          <a:p>
            <a:pPr marL="452437" hangingPunct="1">
              <a:lnSpc>
                <a:spcPct val="100000"/>
              </a:lnSpc>
              <a:buFont typeface="Arial" panose="020B0604020202020204" pitchFamily="34" charset="0"/>
              <a:buChar char="•"/>
            </a:pPr>
            <a:r>
              <a:rPr lang="en-US" altLang="en-US" dirty="0"/>
              <a:t>39 international locations</a:t>
            </a:r>
          </a:p>
          <a:p>
            <a:endParaRPr lang="en-CA" dirty="0"/>
          </a:p>
        </p:txBody>
      </p:sp>
    </p:spTree>
    <p:extLst>
      <p:ext uri="{BB962C8B-B14F-4D97-AF65-F5344CB8AC3E}">
        <p14:creationId xmlns:p14="http://schemas.microsoft.com/office/powerpoint/2010/main" xmlns="" val="3906955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dirty="0" smtClean="0"/>
              <a:t>Immigration Fraud</a:t>
            </a:r>
            <a:endParaRPr lang="en-CA" dirty="0"/>
          </a:p>
        </p:txBody>
      </p:sp>
      <p:sp>
        <p:nvSpPr>
          <p:cNvPr id="5" name="Content Placeholder 4"/>
          <p:cNvSpPr>
            <a:spLocks noGrp="1"/>
          </p:cNvSpPr>
          <p:nvPr>
            <p:ph idx="1"/>
          </p:nvPr>
        </p:nvSpPr>
        <p:spPr>
          <a:xfrm>
            <a:off x="467544" y="1484784"/>
            <a:ext cx="8226425" cy="4522788"/>
          </a:xfrm>
        </p:spPr>
        <p:txBody>
          <a:bodyPr/>
          <a:lstStyle/>
          <a:p>
            <a:pPr marL="285750" indent="-285750" eaLnBrk="1" hangingPunct="1">
              <a:buFont typeface="Arial" panose="020B0604020202020204" pitchFamily="34" charset="0"/>
              <a:buChar char="•"/>
            </a:pPr>
            <a:r>
              <a:rPr lang="en-CA" altLang="en-US" sz="1800" dirty="0"/>
              <a:t>Historically, irregular migration to </a:t>
            </a:r>
            <a:r>
              <a:rPr lang="en-CA" altLang="en-US" sz="1800" dirty="0" smtClean="0"/>
              <a:t>Canada </a:t>
            </a:r>
            <a:r>
              <a:rPr lang="en-CA" altLang="en-US" sz="1800" dirty="0"/>
              <a:t>was largely based on </a:t>
            </a:r>
            <a:r>
              <a:rPr lang="en-CA" altLang="en-US" sz="1800" dirty="0" smtClean="0"/>
              <a:t>migrants exploiting </a:t>
            </a:r>
            <a:r>
              <a:rPr lang="en-CA" altLang="en-US" sz="1800" dirty="0"/>
              <a:t>our generous refugee processes. </a:t>
            </a:r>
            <a:r>
              <a:rPr lang="en-CA" altLang="en-US" sz="1800" dirty="0" smtClean="0"/>
              <a:t>Facilitators </a:t>
            </a:r>
            <a:r>
              <a:rPr lang="en-CA" altLang="en-US" sz="1800" dirty="0"/>
              <a:t>were often involved in obtaining false documents </a:t>
            </a:r>
            <a:r>
              <a:rPr lang="en-CA" altLang="en-US" sz="1800" dirty="0" smtClean="0"/>
              <a:t>for their clients to </a:t>
            </a:r>
            <a:r>
              <a:rPr lang="en-CA" altLang="en-US" sz="1800" dirty="0"/>
              <a:t>facilitate </a:t>
            </a:r>
            <a:r>
              <a:rPr lang="en-CA" altLang="en-US" sz="1800" dirty="0" smtClean="0"/>
              <a:t>their travel and in providing false information in support of their refugee claims.</a:t>
            </a:r>
            <a:endParaRPr lang="en-CA" altLang="en-US" sz="1800" dirty="0"/>
          </a:p>
          <a:p>
            <a:pPr marL="285750" indent="-285750" eaLnBrk="1" hangingPunct="1">
              <a:buFont typeface="Arial" panose="020B0604020202020204" pitchFamily="34" charset="0"/>
              <a:buChar char="•"/>
            </a:pPr>
            <a:r>
              <a:rPr lang="en-CA" altLang="en-US" sz="1800" dirty="0" smtClean="0"/>
              <a:t>As </a:t>
            </a:r>
            <a:r>
              <a:rPr lang="en-CA" altLang="en-US" sz="1800" dirty="0"/>
              <a:t>the security of travel documents has increased and airlines and border authorities scrutinize passports more </a:t>
            </a:r>
            <a:r>
              <a:rPr lang="en-CA" altLang="en-US" sz="1800" dirty="0" smtClean="0"/>
              <a:t>carefully, </a:t>
            </a:r>
            <a:r>
              <a:rPr lang="en-CA" altLang="en-US" sz="1800" dirty="0"/>
              <a:t>we have seen a global decline in the detection of fraudulent travel </a:t>
            </a:r>
            <a:r>
              <a:rPr lang="en-CA" altLang="en-US" sz="1800" dirty="0" smtClean="0"/>
              <a:t>documents; however, facilitators are now targeting legitimate processes (i.e. obtaining false identity documents to support visa applications for their clients, providing false job offers to support temporary or permanent residents entry).  </a:t>
            </a:r>
          </a:p>
          <a:p>
            <a:pPr marL="285750" indent="-285750" eaLnBrk="1" hangingPunct="1">
              <a:spcBef>
                <a:spcPts val="500"/>
              </a:spcBef>
              <a:buClrTx/>
              <a:buFont typeface="Arial" panose="020B0604020202020204" pitchFamily="34" charset="0"/>
              <a:buChar char="•"/>
            </a:pPr>
            <a:r>
              <a:rPr lang="en-CA" altLang="en-US" sz="1800" dirty="0" smtClean="0"/>
              <a:t>The </a:t>
            </a:r>
            <a:r>
              <a:rPr lang="en-CA" altLang="en-US" sz="1800" dirty="0"/>
              <a:t>flow of migrants across borders is controlled increasingly by criminal networks. Due to more restrictive immigration policies in destination countries and improved technology to monitor border crossings, willing illegal migrants rely increasingly on the help of organized people </a:t>
            </a:r>
            <a:r>
              <a:rPr lang="en-CA" altLang="en-US" sz="1800" dirty="0" smtClean="0"/>
              <a:t>smugglers.</a:t>
            </a:r>
            <a:endParaRPr lang="en-CA" altLang="en-US" sz="1800" dirty="0"/>
          </a:p>
          <a:p>
            <a:pPr marL="285750" indent="-285750" eaLnBrk="1" hangingPunct="1">
              <a:spcBef>
                <a:spcPts val="500"/>
              </a:spcBef>
              <a:buClrTx/>
              <a:buFont typeface="Arial" panose="020B0604020202020204" pitchFamily="34" charset="0"/>
              <a:buChar char="•"/>
            </a:pPr>
            <a:endParaRPr lang="en-CA" altLang="en-US" sz="1800" dirty="0"/>
          </a:p>
          <a:p>
            <a:pPr marL="0" indent="0" eaLnBrk="1" hangingPunct="1"/>
            <a:endParaRPr lang="en-CA" altLang="en-US" sz="1400" dirty="0" smtClean="0"/>
          </a:p>
          <a:p>
            <a:endParaRPr lang="en-CA" dirty="0"/>
          </a:p>
        </p:txBody>
      </p:sp>
    </p:spTree>
    <p:extLst>
      <p:ext uri="{BB962C8B-B14F-4D97-AF65-F5344CB8AC3E}">
        <p14:creationId xmlns:p14="http://schemas.microsoft.com/office/powerpoint/2010/main" xmlns="" val="3836055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836613"/>
            <a:ext cx="8229600" cy="58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9144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algn="ctr" hangingPunct="1">
              <a:lnSpc>
                <a:spcPct val="100000"/>
              </a:lnSpc>
              <a:buClrTx/>
              <a:buFontTx/>
              <a:buNone/>
            </a:pPr>
            <a:r>
              <a:rPr lang="en-US" altLang="en-US" sz="2800" b="1" dirty="0"/>
              <a:t>CBSA's Enforcement and Intelligence Capacity</a:t>
            </a:r>
          </a:p>
        </p:txBody>
      </p:sp>
      <p:sp>
        <p:nvSpPr>
          <p:cNvPr id="6146" name="Text Box 2"/>
          <p:cNvSpPr txBox="1">
            <a:spLocks noChangeArrowheads="1"/>
          </p:cNvSpPr>
          <p:nvPr/>
        </p:nvSpPr>
        <p:spPr bwMode="auto">
          <a:xfrm>
            <a:off x="457200" y="1600200"/>
            <a:ext cx="8229600" cy="470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91440" rIns="90000" bIns="46800"/>
          <a:lstStyle>
            <a:lvl1pPr marL="430213" indent="-32385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rgbClr val="000000"/>
                </a:solidFill>
                <a:latin typeface="Arial" charset="0"/>
                <a:cs typeface="Arial Unicode MS" pitchFamily="32" charset="0"/>
              </a:defRPr>
            </a:lvl1pPr>
            <a:lvl2pPr marL="862013" indent="-322263">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rgbClr val="000000"/>
                </a:solidFill>
                <a:latin typeface="Arial" charset="0"/>
                <a:cs typeface="Arial Unicode MS" pitchFamily="32" charset="0"/>
              </a:defRPr>
            </a:lvl2pPr>
            <a:lvl3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rgbClr val="000000"/>
                </a:solidFill>
                <a:latin typeface="Arial" charset="0"/>
                <a:cs typeface="Arial Unicode MS" pitchFamily="32" charset="0"/>
              </a:defRPr>
            </a:lvl3pPr>
            <a:lvl4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rgbClr val="000000"/>
                </a:solidFill>
                <a:latin typeface="Arial" charset="0"/>
                <a:cs typeface="Arial Unicode MS" pitchFamily="32" charset="0"/>
              </a:defRPr>
            </a:lvl4pPr>
            <a:lvl5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rgbClr val="000000"/>
                </a:solidFill>
                <a:latin typeface="Arial" charset="0"/>
                <a:cs typeface="Arial Unicode MS" pitchFamily="32"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rgbClr val="000000"/>
                </a:solidFill>
                <a:latin typeface="Arial" charset="0"/>
                <a:cs typeface="Arial Unicode MS" pitchFamily="32"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rgbClr val="000000"/>
                </a:solidFill>
                <a:latin typeface="Arial" charset="0"/>
                <a:cs typeface="Arial Unicode MS" pitchFamily="32"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rgbClr val="000000"/>
                </a:solidFill>
                <a:latin typeface="Arial" charset="0"/>
                <a:cs typeface="Arial Unicode MS" pitchFamily="32"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rgbClr val="000000"/>
                </a:solidFill>
                <a:latin typeface="Arial" charset="0"/>
                <a:cs typeface="Arial Unicode MS" pitchFamily="32" charset="0"/>
              </a:defRPr>
            </a:lvl9pPr>
          </a:lstStyle>
          <a:p>
            <a:pPr marL="449263" indent="-342900" hangingPunct="1">
              <a:lnSpc>
                <a:spcPct val="100000"/>
              </a:lnSpc>
              <a:spcAft>
                <a:spcPts val="1425"/>
              </a:spcAft>
              <a:buFont typeface="Arial" panose="020B0604020202020204" pitchFamily="34" charset="0"/>
              <a:buChar char="•"/>
            </a:pPr>
            <a:r>
              <a:rPr lang="en-US" altLang="en-US" sz="2400" dirty="0"/>
              <a:t>Investigation and enforcement under the </a:t>
            </a:r>
            <a:r>
              <a:rPr lang="en-US" altLang="en-US" sz="2400" i="1" dirty="0"/>
              <a:t>Customs Act</a:t>
            </a:r>
            <a:r>
              <a:rPr lang="en-US" altLang="en-US" sz="2400" dirty="0"/>
              <a:t> (CA) and the </a:t>
            </a:r>
            <a:r>
              <a:rPr lang="en-US" altLang="en-US" sz="2400" i="1" dirty="0"/>
              <a:t>Immigration and Refugee Protection Act</a:t>
            </a:r>
            <a:r>
              <a:rPr lang="en-US" altLang="en-US" sz="2400" dirty="0"/>
              <a:t> (IRPA)</a:t>
            </a:r>
          </a:p>
          <a:p>
            <a:pPr marL="882650" lvl="1" indent="-342900" hangingPunct="1">
              <a:lnSpc>
                <a:spcPct val="100000"/>
              </a:lnSpc>
              <a:spcAft>
                <a:spcPts val="1138"/>
              </a:spcAft>
              <a:buFont typeface="Arial" panose="020B0604020202020204" pitchFamily="34" charset="0"/>
              <a:buChar char="•"/>
            </a:pPr>
            <a:r>
              <a:rPr lang="en-US" altLang="en-US" sz="2000" dirty="0"/>
              <a:t>Intelligence (collection and analysis of information in support of </a:t>
            </a:r>
            <a:r>
              <a:rPr lang="en-US" altLang="en-US" sz="2000" i="1" dirty="0"/>
              <a:t>IRPA</a:t>
            </a:r>
            <a:r>
              <a:rPr lang="en-US" altLang="en-US" sz="2000" dirty="0"/>
              <a:t> and </a:t>
            </a:r>
            <a:r>
              <a:rPr lang="en-US" altLang="en-US" sz="2000" i="1" dirty="0"/>
              <a:t>CA</a:t>
            </a:r>
            <a:r>
              <a:rPr lang="en-US" altLang="en-US" sz="2000" dirty="0"/>
              <a:t> administration and enforcement)</a:t>
            </a:r>
          </a:p>
          <a:p>
            <a:pPr marL="882650" lvl="1" indent="-342900" hangingPunct="1">
              <a:lnSpc>
                <a:spcPct val="100000"/>
              </a:lnSpc>
              <a:spcAft>
                <a:spcPts val="1138"/>
              </a:spcAft>
              <a:buFont typeface="Arial" panose="020B0604020202020204" pitchFamily="34" charset="0"/>
              <a:buChar char="•"/>
            </a:pPr>
            <a:r>
              <a:rPr lang="en-US" altLang="en-US" sz="2000" dirty="0"/>
              <a:t>Inland Enforcement (arrest, detention, removal under </a:t>
            </a:r>
            <a:r>
              <a:rPr lang="en-US" altLang="en-US" sz="2000" i="1" dirty="0"/>
              <a:t>IRPA</a:t>
            </a:r>
            <a:r>
              <a:rPr lang="en-US" altLang="en-US" sz="2000" dirty="0"/>
              <a:t> regulatory provisions)</a:t>
            </a:r>
          </a:p>
          <a:p>
            <a:pPr marL="882650" lvl="1" indent="-342900" hangingPunct="1">
              <a:lnSpc>
                <a:spcPct val="100000"/>
              </a:lnSpc>
              <a:spcAft>
                <a:spcPts val="1138"/>
              </a:spcAft>
              <a:buFont typeface="Arial" panose="020B0604020202020204" pitchFamily="34" charset="0"/>
              <a:buChar char="•"/>
            </a:pPr>
            <a:r>
              <a:rPr lang="en-US" altLang="en-US" sz="2000" dirty="0"/>
              <a:t>Criminal Investigations (investigation and criminal prosecution under </a:t>
            </a:r>
            <a:r>
              <a:rPr lang="en-US" altLang="en-US" sz="2000" i="1" dirty="0"/>
              <a:t>IRPA</a:t>
            </a:r>
            <a:r>
              <a:rPr lang="en-US" altLang="en-US" sz="2000" dirty="0"/>
              <a:t> and the </a:t>
            </a:r>
            <a:r>
              <a:rPr lang="en-US" altLang="en-US" sz="2000" i="1" dirty="0"/>
              <a:t>CA</a:t>
            </a:r>
            <a:r>
              <a:rPr lang="en-US" altLang="en-US" sz="2000" dirty="0"/>
              <a:t>)</a:t>
            </a:r>
          </a:p>
          <a:p>
            <a:pPr hangingPunct="1">
              <a:lnSpc>
                <a:spcPct val="100000"/>
              </a:lnSpc>
              <a:spcAft>
                <a:spcPts val="1425"/>
              </a:spcAft>
              <a:buClrTx/>
              <a:buFontTx/>
              <a:buNone/>
            </a:pPr>
            <a:endParaRPr lang="en-US" altLang="en-US" dirty="0"/>
          </a:p>
          <a:p>
            <a:pPr hangingPunct="1">
              <a:lnSpc>
                <a:spcPct val="100000"/>
              </a:lnSpc>
              <a:spcBef>
                <a:spcPts val="488"/>
              </a:spcBef>
              <a:buClrTx/>
              <a:buFontTx/>
              <a:buNone/>
            </a:pPr>
            <a:r>
              <a:rPr lang="en-US" altLang="en-US" sz="2000" dirty="0"/>
              <a:t> </a:t>
            </a:r>
          </a:p>
          <a:p>
            <a:pPr hangingPunct="1">
              <a:lnSpc>
                <a:spcPct val="100000"/>
              </a:lnSpc>
              <a:spcBef>
                <a:spcPts val="488"/>
              </a:spcBef>
              <a:buClrTx/>
              <a:buFontTx/>
              <a:buNone/>
            </a:pPr>
            <a:endParaRPr lang="en-US" altLang="en-US" sz="2000" dirty="0"/>
          </a:p>
          <a:p>
            <a:pPr hangingPunct="1">
              <a:lnSpc>
                <a:spcPct val="100000"/>
              </a:lnSpc>
              <a:spcBef>
                <a:spcPts val="488"/>
              </a:spcBef>
              <a:buClrTx/>
              <a:buFontTx/>
              <a:buNone/>
            </a:pPr>
            <a:endParaRPr lang="en-US" altLang="en-US" sz="2000" dirty="0"/>
          </a:p>
          <a:p>
            <a:pPr hangingPunct="1">
              <a:lnSpc>
                <a:spcPct val="100000"/>
              </a:lnSpc>
              <a:spcBef>
                <a:spcPts val="488"/>
              </a:spcBef>
              <a:buClrTx/>
              <a:buFontTx/>
              <a:buNone/>
            </a:pPr>
            <a:endParaRPr lang="en-US" altLang="en-US" sz="2000" dirty="0"/>
          </a:p>
        </p:txBody>
      </p:sp>
      <p:sp>
        <p:nvSpPr>
          <p:cNvPr id="6147" name="Text Box 3"/>
          <p:cNvSpPr txBox="1">
            <a:spLocks noChangeArrowheads="1"/>
          </p:cNvSpPr>
          <p:nvPr/>
        </p:nvSpPr>
        <p:spPr bwMode="auto">
          <a:xfrm>
            <a:off x="6553200" y="6381750"/>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9144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hangingPunct="1">
              <a:lnSpc>
                <a:spcPct val="100000"/>
              </a:lnSpc>
              <a:buClrTx/>
              <a:buFontTx/>
              <a:buNone/>
            </a:pPr>
            <a:fld id="{3D574AD8-1606-4AFF-9C16-1969F5968F41}" type="slidenum">
              <a:rPr lang="en-US" altLang="en-US"/>
              <a:pPr hangingPunct="1">
                <a:lnSpc>
                  <a:spcPct val="100000"/>
                </a:lnSpc>
                <a:buClrTx/>
                <a:buFontTx/>
                <a:buNone/>
              </a:pPr>
              <a:t>4</a:t>
            </a:fld>
            <a:endParaRPr lang="en-US" altLang="en-US" dirty="0"/>
          </a:p>
        </p:txBody>
      </p:sp>
      <p:sp>
        <p:nvSpPr>
          <p:cNvPr id="6148" name="Rectangle 4"/>
          <p:cNvSpPr>
            <a:spLocks noChangeArrowheads="1"/>
          </p:cNvSpPr>
          <p:nvPr/>
        </p:nvSpPr>
        <p:spPr bwMode="auto">
          <a:xfrm>
            <a:off x="8675688" y="6308725"/>
            <a:ext cx="1296987" cy="21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sp>
        <p:nvSpPr>
          <p:cNvPr id="6149" name="Rectangle 5"/>
          <p:cNvSpPr>
            <a:spLocks noChangeArrowheads="1"/>
          </p:cNvSpPr>
          <p:nvPr/>
        </p:nvSpPr>
        <p:spPr bwMode="auto">
          <a:xfrm>
            <a:off x="5075238" y="836613"/>
            <a:ext cx="3887787" cy="369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836613"/>
            <a:ext cx="8229600" cy="581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9144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algn="ctr" hangingPunct="1">
              <a:lnSpc>
                <a:spcPct val="100000"/>
              </a:lnSpc>
              <a:buClrTx/>
              <a:buFontTx/>
              <a:buNone/>
            </a:pPr>
            <a:r>
              <a:rPr lang="en-US" altLang="en-US" sz="2800" b="1" dirty="0"/>
              <a:t>CBSA's Enforcement and Intelligence Priorities</a:t>
            </a:r>
          </a:p>
        </p:txBody>
      </p:sp>
      <p:sp>
        <p:nvSpPr>
          <p:cNvPr id="7170" name="Text Box 2"/>
          <p:cNvSpPr txBox="1">
            <a:spLocks noChangeArrowheads="1"/>
          </p:cNvSpPr>
          <p:nvPr/>
        </p:nvSpPr>
        <p:spPr bwMode="auto">
          <a:xfrm>
            <a:off x="485800" y="5157192"/>
            <a:ext cx="8229600" cy="790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91440" rIns="90000" bIns="46800"/>
          <a:lstStyle>
            <a:lvl1pPr marL="10795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solidFill>
                  <a:srgbClr val="000000"/>
                </a:solidFill>
                <a:latin typeface="Arial" charset="0"/>
                <a:cs typeface="Arial Unicode MS" pitchFamily="32" charset="0"/>
              </a:defRPr>
            </a:lvl1pPr>
            <a:lvl2pPr>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solidFill>
                  <a:srgbClr val="000000"/>
                </a:solidFill>
                <a:latin typeface="Arial" charset="0"/>
                <a:cs typeface="Arial Unicode MS" pitchFamily="32" charset="0"/>
              </a:defRPr>
            </a:lvl2pPr>
            <a:lvl3pPr>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solidFill>
                  <a:srgbClr val="000000"/>
                </a:solidFill>
                <a:latin typeface="Arial" charset="0"/>
                <a:cs typeface="Arial Unicode MS" pitchFamily="32" charset="0"/>
              </a:defRPr>
            </a:lvl3pPr>
            <a:lvl4pPr>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solidFill>
                  <a:srgbClr val="000000"/>
                </a:solidFill>
                <a:latin typeface="Arial" charset="0"/>
                <a:cs typeface="Arial Unicode MS" pitchFamily="32" charset="0"/>
              </a:defRPr>
            </a:lvl4pPr>
            <a:lvl5pPr>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solidFill>
                  <a:srgbClr val="000000"/>
                </a:solidFill>
                <a:latin typeface="Arial" charset="0"/>
                <a:cs typeface="Arial Unicode MS" pitchFamily="32"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solidFill>
                  <a:srgbClr val="000000"/>
                </a:solidFill>
                <a:latin typeface="Arial" charset="0"/>
                <a:cs typeface="Arial Unicode MS" pitchFamily="32"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solidFill>
                  <a:srgbClr val="000000"/>
                </a:solidFill>
                <a:latin typeface="Arial" charset="0"/>
                <a:cs typeface="Arial Unicode MS" pitchFamily="32"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solidFill>
                  <a:srgbClr val="000000"/>
                </a:solidFill>
                <a:latin typeface="Arial" charset="0"/>
                <a:cs typeface="Arial Unicode MS" pitchFamily="32"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07950" algn="l"/>
                <a:tab pos="555625" algn="l"/>
                <a:tab pos="1004888" algn="l"/>
                <a:tab pos="1454150" algn="l"/>
                <a:tab pos="1903413" algn="l"/>
                <a:tab pos="2352675" algn="l"/>
                <a:tab pos="2801938" algn="l"/>
                <a:tab pos="3251200" algn="l"/>
                <a:tab pos="3700463" algn="l"/>
                <a:tab pos="4149725" algn="l"/>
                <a:tab pos="4598988" algn="l"/>
                <a:tab pos="5048250" algn="l"/>
                <a:tab pos="5497513" algn="l"/>
                <a:tab pos="5946775" algn="l"/>
                <a:tab pos="6396038" algn="l"/>
                <a:tab pos="6845300" algn="l"/>
                <a:tab pos="7294563" algn="l"/>
                <a:tab pos="7743825" algn="l"/>
                <a:tab pos="8193088" algn="l"/>
                <a:tab pos="8642350" algn="l"/>
                <a:tab pos="9091613" algn="l"/>
              </a:tabLst>
              <a:defRPr>
                <a:solidFill>
                  <a:srgbClr val="000000"/>
                </a:solidFill>
                <a:latin typeface="Arial" charset="0"/>
                <a:cs typeface="Arial Unicode MS" pitchFamily="32" charset="0"/>
              </a:defRPr>
            </a:lvl9pPr>
          </a:lstStyle>
          <a:p>
            <a:pPr hangingPunct="1">
              <a:lnSpc>
                <a:spcPct val="100000"/>
              </a:lnSpc>
              <a:spcAft>
                <a:spcPts val="1425"/>
              </a:spcAft>
              <a:buClrTx/>
              <a:buFontTx/>
              <a:buNone/>
            </a:pPr>
            <a:r>
              <a:rPr lang="en-US" altLang="en-US" sz="2000" dirty="0"/>
              <a:t>Activities are conducted across the continuum of pre-border, at the border and in country</a:t>
            </a:r>
          </a:p>
          <a:p>
            <a:pPr hangingPunct="1">
              <a:lnSpc>
                <a:spcPct val="100000"/>
              </a:lnSpc>
              <a:spcBef>
                <a:spcPts val="488"/>
              </a:spcBef>
              <a:buClrTx/>
              <a:buFontTx/>
              <a:buNone/>
            </a:pPr>
            <a:r>
              <a:rPr lang="en-US" altLang="en-US" sz="2000" dirty="0"/>
              <a:t> </a:t>
            </a:r>
          </a:p>
          <a:p>
            <a:pPr hangingPunct="1">
              <a:lnSpc>
                <a:spcPct val="100000"/>
              </a:lnSpc>
              <a:spcBef>
                <a:spcPts val="488"/>
              </a:spcBef>
              <a:buClrTx/>
              <a:buFontTx/>
              <a:buNone/>
            </a:pPr>
            <a:endParaRPr lang="en-US" altLang="en-US" sz="2000" dirty="0"/>
          </a:p>
          <a:p>
            <a:pPr hangingPunct="1">
              <a:lnSpc>
                <a:spcPct val="100000"/>
              </a:lnSpc>
              <a:spcBef>
                <a:spcPts val="488"/>
              </a:spcBef>
              <a:buClrTx/>
              <a:buFontTx/>
              <a:buNone/>
            </a:pPr>
            <a:endParaRPr lang="en-US" altLang="en-US" sz="2000" dirty="0"/>
          </a:p>
          <a:p>
            <a:pPr hangingPunct="1">
              <a:lnSpc>
                <a:spcPct val="100000"/>
              </a:lnSpc>
              <a:spcBef>
                <a:spcPts val="488"/>
              </a:spcBef>
              <a:buClrTx/>
              <a:buFontTx/>
              <a:buNone/>
            </a:pPr>
            <a:endParaRPr lang="en-US" altLang="en-US" sz="2000" dirty="0"/>
          </a:p>
        </p:txBody>
      </p:sp>
      <p:sp>
        <p:nvSpPr>
          <p:cNvPr id="7171" name="Text Box 3"/>
          <p:cNvSpPr txBox="1">
            <a:spLocks noChangeArrowheads="1"/>
          </p:cNvSpPr>
          <p:nvPr/>
        </p:nvSpPr>
        <p:spPr bwMode="auto">
          <a:xfrm>
            <a:off x="6553200" y="6381750"/>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9144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hangingPunct="1">
              <a:lnSpc>
                <a:spcPct val="100000"/>
              </a:lnSpc>
              <a:buClrTx/>
              <a:buFontTx/>
              <a:buNone/>
            </a:pPr>
            <a:fld id="{1C10088A-08DC-4332-B16F-5738D0AA9CB5}" type="slidenum">
              <a:rPr lang="en-US" altLang="en-US"/>
              <a:pPr hangingPunct="1">
                <a:lnSpc>
                  <a:spcPct val="100000"/>
                </a:lnSpc>
                <a:buClrTx/>
                <a:buFontTx/>
                <a:buNone/>
              </a:pPr>
              <a:t>5</a:t>
            </a:fld>
            <a:endParaRPr lang="en-US" altLang="en-US" dirty="0"/>
          </a:p>
        </p:txBody>
      </p:sp>
      <p:sp>
        <p:nvSpPr>
          <p:cNvPr id="7172" name="Rectangle 4"/>
          <p:cNvSpPr>
            <a:spLocks noChangeArrowheads="1"/>
          </p:cNvSpPr>
          <p:nvPr/>
        </p:nvSpPr>
        <p:spPr bwMode="auto">
          <a:xfrm>
            <a:off x="8675688" y="6308725"/>
            <a:ext cx="1296987" cy="21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sp>
        <p:nvSpPr>
          <p:cNvPr id="7173" name="Rectangle 5"/>
          <p:cNvSpPr>
            <a:spLocks noChangeArrowheads="1"/>
          </p:cNvSpPr>
          <p:nvPr/>
        </p:nvSpPr>
        <p:spPr bwMode="auto">
          <a:xfrm>
            <a:off x="5075238" y="836613"/>
            <a:ext cx="3887787" cy="369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CA" dirty="0"/>
          </a:p>
        </p:txBody>
      </p:sp>
      <p:graphicFrame>
        <p:nvGraphicFramePr>
          <p:cNvPr id="7174" name="Group 6"/>
          <p:cNvGraphicFramePr>
            <a:graphicFrameLocks noGrp="1"/>
          </p:cNvGraphicFramePr>
          <p:nvPr>
            <p:extLst>
              <p:ext uri="{D42A27DB-BD31-4B8C-83A1-F6EECF244321}">
                <p14:modId xmlns:p14="http://schemas.microsoft.com/office/powerpoint/2010/main" xmlns="" val="881031706"/>
              </p:ext>
            </p:extLst>
          </p:nvPr>
        </p:nvGraphicFramePr>
        <p:xfrm>
          <a:off x="576263" y="1773238"/>
          <a:ext cx="7993062" cy="3108326"/>
        </p:xfrm>
        <a:graphic>
          <a:graphicData uri="http://schemas.openxmlformats.org/drawingml/2006/table">
            <a:tbl>
              <a:tblPr>
                <a:tableStyleId>{16D9F66E-5EB9-4882-86FB-DCBF35E3C3E4}</a:tableStyleId>
              </a:tblPr>
              <a:tblGrid>
                <a:gridCol w="2447925"/>
                <a:gridCol w="5545137"/>
              </a:tblGrid>
              <a:tr h="727075">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Unicode MS" pitchFamily="32"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cs typeface="Arial Unicode MS" pitchFamily="32"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Unicode MS" pitchFamily="32"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800" u="none" strike="noStrike" cap="none" normalizeH="0" baseline="0" dirty="0" smtClean="0">
                          <a:ln>
                            <a:noFill/>
                          </a:ln>
                          <a:effectLst/>
                        </a:rPr>
                        <a:t>Contraband </a:t>
                      </a:r>
                    </a:p>
                  </a:txBody>
                  <a:tcPr marL="90000" marR="90000" marT="62676" marB="46800" horzOverflow="overflow"/>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Unicode MS" pitchFamily="32"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cs typeface="Arial Unicode MS" pitchFamily="32"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Unicode MS" pitchFamily="32"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800" u="none" strike="noStrike" cap="none" normalizeH="0" baseline="0" dirty="0" smtClean="0">
                          <a:ln>
                            <a:noFill/>
                          </a:ln>
                          <a:effectLst/>
                        </a:rPr>
                        <a:t>Trade Fraud, Drugs, Firearms, Currency, Tobacco</a:t>
                      </a:r>
                    </a:p>
                  </a:txBody>
                  <a:tcPr marL="90000" marR="90000" marT="62676" marB="46800" horzOverflow="overflow"/>
                </a:tc>
              </a:tr>
              <a:tr h="1036638">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Unicode MS" pitchFamily="32"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cs typeface="Arial Unicode MS" pitchFamily="32"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Unicode MS" pitchFamily="32"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800" u="none" strike="noStrike" cap="none" normalizeH="0" baseline="0" dirty="0" smtClean="0">
                          <a:ln>
                            <a:noFill/>
                          </a:ln>
                          <a:effectLst/>
                        </a:rPr>
                        <a:t>Immigration Fraud </a:t>
                      </a:r>
                    </a:p>
                  </a:txBody>
                  <a:tcPr marL="90000" marR="90000" marT="62676" marB="46800" horzOverflow="overflow"/>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Unicode MS" pitchFamily="32"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cs typeface="Arial Unicode MS" pitchFamily="32"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Unicode MS" pitchFamily="32"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800" u="none" strike="noStrike" cap="none" normalizeH="0" baseline="0" dirty="0" smtClean="0">
                          <a:ln>
                            <a:noFill/>
                          </a:ln>
                          <a:effectLst/>
                        </a:rPr>
                        <a:t>Residence Fraud, Consultant Fraud, Marriage of Convenience, Welfare/Benefit Fraud, Employment Fraud</a:t>
                      </a:r>
                      <a:endParaRPr kumimoji="0" lang="en-US" altLang="en-US" sz="1800" b="0" i="0" u="none" strike="noStrike" cap="none" normalizeH="0" baseline="0" dirty="0" smtClean="0">
                        <a:ln>
                          <a:noFill/>
                        </a:ln>
                        <a:solidFill>
                          <a:srgbClr val="000000"/>
                        </a:solidFill>
                        <a:effectLst/>
                        <a:latin typeface="Arial" charset="0"/>
                        <a:cs typeface="Arial Unicode MS" pitchFamily="32" charset="0"/>
                      </a:endParaRPr>
                    </a:p>
                  </a:txBody>
                  <a:tcPr marL="90000" marR="90000" marT="62676" marB="46800" horzOverflow="overflow"/>
                </a:tc>
              </a:tr>
              <a:tr h="701675">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Unicode MS" pitchFamily="32"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cs typeface="Arial Unicode MS" pitchFamily="32"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Unicode MS" pitchFamily="32"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800" u="none" strike="noStrike" cap="none" normalizeH="0" baseline="0" dirty="0" smtClean="0">
                          <a:ln>
                            <a:noFill/>
                          </a:ln>
                          <a:effectLst/>
                        </a:rPr>
                        <a:t>Irregular Migration </a:t>
                      </a:r>
                    </a:p>
                  </a:txBody>
                  <a:tcPr marL="90000" marR="90000" marT="62676" marB="46800" horzOverflow="overflow"/>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Unicode MS" pitchFamily="32"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cs typeface="Arial Unicode MS" pitchFamily="32"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Unicode MS" pitchFamily="32"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800" u="none" strike="noStrike" cap="none" normalizeH="0" baseline="0" dirty="0" smtClean="0">
                          <a:ln>
                            <a:noFill/>
                          </a:ln>
                          <a:effectLst/>
                        </a:rPr>
                        <a:t>Smuggling, Trafficking, Removals </a:t>
                      </a:r>
                    </a:p>
                  </a:txBody>
                  <a:tcPr marL="90000" marR="90000" marT="62676" marB="46800" horzOverflow="overflow"/>
                </a:tc>
              </a:tr>
              <a:tr h="642938">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Unicode MS" pitchFamily="32"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cs typeface="Arial Unicode MS" pitchFamily="32"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Unicode MS" pitchFamily="32"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800" u="none" strike="noStrike" cap="none" normalizeH="0" baseline="0" dirty="0" smtClean="0">
                          <a:ln>
                            <a:noFill/>
                          </a:ln>
                          <a:effectLst/>
                        </a:rPr>
                        <a:t>National Security </a:t>
                      </a:r>
                      <a:endParaRPr kumimoji="0" lang="en-US" altLang="en-US" sz="1800" b="0" i="0" u="none" strike="noStrike" cap="none" normalizeH="0" baseline="0" dirty="0" smtClean="0">
                        <a:ln>
                          <a:noFill/>
                        </a:ln>
                        <a:solidFill>
                          <a:srgbClr val="000000"/>
                        </a:solidFill>
                        <a:effectLst/>
                        <a:latin typeface="Arial" charset="0"/>
                        <a:cs typeface="Arial Unicode MS" pitchFamily="32" charset="0"/>
                      </a:endParaRPr>
                    </a:p>
                  </a:txBody>
                  <a:tcPr marL="90000" marR="90000" marT="62676" marB="46800" horzOverflow="overflow"/>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Unicode MS" pitchFamily="32"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cs typeface="Arial Unicode MS" pitchFamily="32"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Unicode MS" pitchFamily="32"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en-US" sz="1800" u="none" strike="noStrike" cap="none" normalizeH="0" baseline="0" dirty="0" smtClean="0">
                          <a:ln>
                            <a:noFill/>
                          </a:ln>
                          <a:effectLst/>
                        </a:rPr>
                        <a:t>Terrorism, Inadmissibility, Counter-proliferation </a:t>
                      </a:r>
                    </a:p>
                  </a:txBody>
                  <a:tcPr marL="90000" marR="90000" marT="62676" marB="46800" horzOverflow="overflow"/>
                </a:tc>
              </a:tr>
            </a:tbl>
          </a:graphicData>
        </a:graphic>
      </p:graphicFrame>
    </p:spTree>
    <p:extLst>
      <p:ext uri="{BB962C8B-B14F-4D97-AF65-F5344CB8AC3E}">
        <p14:creationId xmlns:p14="http://schemas.microsoft.com/office/powerpoint/2010/main" xmlns="" val="10328835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IRPA Consultant Offences</a:t>
            </a:r>
            <a:br>
              <a:rPr lang="en-US" altLang="en-US" b="1" dirty="0"/>
            </a:br>
            <a:endParaRPr lang="en-CA" dirty="0"/>
          </a:p>
        </p:txBody>
      </p:sp>
      <p:sp>
        <p:nvSpPr>
          <p:cNvPr id="3" name="Content Placeholder 2"/>
          <p:cNvSpPr>
            <a:spLocks noGrp="1"/>
          </p:cNvSpPr>
          <p:nvPr>
            <p:ph idx="1"/>
          </p:nvPr>
        </p:nvSpPr>
        <p:spPr/>
        <p:txBody>
          <a:bodyPr/>
          <a:lstStyle/>
          <a:p>
            <a:pPr hangingPunct="1">
              <a:lnSpc>
                <a:spcPct val="100000"/>
              </a:lnSpc>
              <a:spcBef>
                <a:spcPts val="0"/>
              </a:spcBef>
              <a:spcAft>
                <a:spcPts val="0"/>
              </a:spcAft>
              <a:buClrTx/>
              <a:buFontTx/>
              <a:buNone/>
            </a:pPr>
            <a:r>
              <a:rPr lang="en-US" altLang="en-US" sz="1600" dirty="0">
                <a:latin typeface="+mj-lt"/>
              </a:rPr>
              <a:t>There are two sections of the </a:t>
            </a:r>
            <a:r>
              <a:rPr lang="en-US" altLang="en-US" sz="1600" i="1" dirty="0">
                <a:latin typeface="+mj-lt"/>
              </a:rPr>
              <a:t>IRPA</a:t>
            </a:r>
            <a:r>
              <a:rPr lang="en-US" altLang="en-US" sz="1600" dirty="0">
                <a:latin typeface="+mj-lt"/>
              </a:rPr>
              <a:t> that primarily address illegal consultant offences</a:t>
            </a:r>
            <a:r>
              <a:rPr lang="en-US" altLang="en-US" sz="1600" dirty="0" smtClean="0">
                <a:latin typeface="+mj-lt"/>
              </a:rPr>
              <a:t>:</a:t>
            </a:r>
          </a:p>
          <a:p>
            <a:pPr hangingPunct="1">
              <a:lnSpc>
                <a:spcPct val="100000"/>
              </a:lnSpc>
              <a:spcBef>
                <a:spcPts val="0"/>
              </a:spcBef>
              <a:spcAft>
                <a:spcPts val="0"/>
              </a:spcAft>
              <a:buClrTx/>
              <a:buFontTx/>
              <a:buNone/>
            </a:pPr>
            <a:endParaRPr lang="en-US" altLang="en-US" sz="1600" dirty="0">
              <a:latin typeface="+mj-lt"/>
            </a:endParaRPr>
          </a:p>
          <a:p>
            <a:pPr hangingPunct="1">
              <a:lnSpc>
                <a:spcPct val="100000"/>
              </a:lnSpc>
              <a:spcBef>
                <a:spcPts val="0"/>
              </a:spcBef>
              <a:spcAft>
                <a:spcPts val="0"/>
              </a:spcAft>
              <a:buClrTx/>
              <a:buFont typeface="+mj-lt"/>
              <a:buAutoNum type="arabicPeriod"/>
            </a:pPr>
            <a:r>
              <a:rPr lang="en-US" altLang="en-US" sz="1600" b="1" dirty="0" smtClean="0">
                <a:latin typeface="+mj-lt"/>
              </a:rPr>
              <a:t>Counselling </a:t>
            </a:r>
            <a:r>
              <a:rPr lang="en-US" altLang="en-US" sz="1600" b="1" dirty="0">
                <a:latin typeface="+mj-lt"/>
              </a:rPr>
              <a:t>misrepresentation</a:t>
            </a:r>
            <a:r>
              <a:rPr lang="en-US" altLang="en-US" sz="1600" dirty="0">
                <a:latin typeface="+mj-lt"/>
              </a:rPr>
              <a:t>: Every person who </a:t>
            </a:r>
            <a:r>
              <a:rPr lang="en-US" altLang="en-US" sz="1600" i="1" dirty="0">
                <a:latin typeface="+mj-lt"/>
              </a:rPr>
              <a:t>knowingly</a:t>
            </a:r>
            <a:r>
              <a:rPr lang="en-US" altLang="en-US" sz="1600" dirty="0">
                <a:latin typeface="+mj-lt"/>
              </a:rPr>
              <a:t> counsels, induces, aids or abets or attempts to counsel, induce, aid or abet any person to directly or indirectly misrepresent or withhold material facts relating to a relevant matter that induces or could induce an error in the administration of this Act is guilty of an offence</a:t>
            </a:r>
            <a:r>
              <a:rPr lang="en-US" altLang="en-US" sz="1600" dirty="0" smtClean="0">
                <a:latin typeface="+mj-lt"/>
              </a:rPr>
              <a:t>.</a:t>
            </a:r>
          </a:p>
          <a:p>
            <a:pPr hangingPunct="1">
              <a:lnSpc>
                <a:spcPct val="100000"/>
              </a:lnSpc>
              <a:spcBef>
                <a:spcPts val="0"/>
              </a:spcBef>
              <a:spcAft>
                <a:spcPts val="0"/>
              </a:spcAft>
              <a:buClrTx/>
              <a:buFont typeface="+mj-lt"/>
              <a:buAutoNum type="arabicPeriod"/>
            </a:pPr>
            <a:endParaRPr lang="en-US" altLang="en-US" sz="1600" dirty="0">
              <a:latin typeface="+mj-lt"/>
            </a:endParaRPr>
          </a:p>
          <a:p>
            <a:pPr hangingPunct="1">
              <a:lnSpc>
                <a:spcPct val="100000"/>
              </a:lnSpc>
              <a:spcBef>
                <a:spcPts val="0"/>
              </a:spcBef>
              <a:spcAft>
                <a:spcPts val="0"/>
              </a:spcAft>
              <a:buClrTx/>
              <a:buFontTx/>
              <a:buNone/>
            </a:pPr>
            <a:r>
              <a:rPr lang="en-US" altLang="en-US" sz="1600" dirty="0">
                <a:latin typeface="+mj-lt"/>
              </a:rPr>
              <a:t>	</a:t>
            </a:r>
            <a:r>
              <a:rPr lang="en-US" altLang="en-US" sz="1600" dirty="0" smtClean="0">
                <a:latin typeface="+mj-lt"/>
              </a:rPr>
              <a:t>		</a:t>
            </a:r>
            <a:r>
              <a:rPr lang="en-US" altLang="en-US" sz="1600" dirty="0" smtClean="0">
                <a:latin typeface="+mj-lt"/>
                <a:ea typeface="+mn-ea"/>
              </a:rPr>
              <a:t>Indictment </a:t>
            </a:r>
            <a:r>
              <a:rPr lang="en-US" altLang="en-US" sz="1600" dirty="0">
                <a:latin typeface="+mj-lt"/>
                <a:ea typeface="+mn-ea"/>
              </a:rPr>
              <a:t>=  &lt;$100K and/or &lt; 5 years</a:t>
            </a:r>
          </a:p>
          <a:p>
            <a:pPr lvl="1" hangingPunct="1">
              <a:lnSpc>
                <a:spcPct val="100000"/>
              </a:lnSpc>
              <a:spcBef>
                <a:spcPts val="0"/>
              </a:spcBef>
              <a:spcAft>
                <a:spcPts val="0"/>
              </a:spcAft>
              <a:buClrTx/>
              <a:buFontTx/>
              <a:buNone/>
            </a:pPr>
            <a:r>
              <a:rPr lang="en-US" altLang="en-US" sz="1600" dirty="0">
                <a:latin typeface="+mj-lt"/>
                <a:ea typeface="+mn-ea"/>
              </a:rPr>
              <a:t>	</a:t>
            </a:r>
            <a:r>
              <a:rPr lang="en-US" altLang="en-US" sz="1600" dirty="0" smtClean="0">
                <a:latin typeface="+mj-lt"/>
                <a:ea typeface="+mn-ea"/>
              </a:rPr>
              <a:t>	Summary </a:t>
            </a:r>
            <a:r>
              <a:rPr lang="en-US" altLang="en-US" sz="1600" dirty="0">
                <a:latin typeface="+mj-lt"/>
                <a:ea typeface="+mn-ea"/>
              </a:rPr>
              <a:t>= &lt;$50K and/or &lt; 2 years</a:t>
            </a:r>
          </a:p>
          <a:p>
            <a:pPr hangingPunct="1">
              <a:lnSpc>
                <a:spcPct val="100000"/>
              </a:lnSpc>
              <a:spcBef>
                <a:spcPts val="0"/>
              </a:spcBef>
              <a:spcAft>
                <a:spcPts val="0"/>
              </a:spcAft>
              <a:buClrTx/>
              <a:buFontTx/>
              <a:buNone/>
            </a:pPr>
            <a:endParaRPr lang="en-US" altLang="en-US" sz="1600" dirty="0">
              <a:latin typeface="+mj-lt"/>
            </a:endParaRPr>
          </a:p>
          <a:p>
            <a:pPr hangingPunct="1">
              <a:lnSpc>
                <a:spcPct val="100000"/>
              </a:lnSpc>
              <a:spcBef>
                <a:spcPts val="0"/>
              </a:spcBef>
              <a:spcAft>
                <a:spcPts val="0"/>
              </a:spcAft>
              <a:buClrTx/>
              <a:buFont typeface="+mj-lt"/>
              <a:buAutoNum type="arabicPeriod" startAt="2"/>
            </a:pPr>
            <a:r>
              <a:rPr lang="en-US" altLang="en-US" sz="1600" b="1" dirty="0" smtClean="0">
                <a:latin typeface="+mj-lt"/>
              </a:rPr>
              <a:t>Representation </a:t>
            </a:r>
            <a:r>
              <a:rPr lang="en-US" altLang="en-US" sz="1600" b="1" dirty="0">
                <a:latin typeface="+mj-lt"/>
              </a:rPr>
              <a:t>or advice for consideration</a:t>
            </a:r>
            <a:r>
              <a:rPr lang="en-US" altLang="en-US" sz="1600" dirty="0">
                <a:latin typeface="+mj-lt"/>
              </a:rPr>
              <a:t>: No person shall knowingly, directly or indirectly, represent or advise a person for consideration — or offer to do so — in connection with a proceeding or application under this Act</a:t>
            </a:r>
            <a:r>
              <a:rPr lang="en-US" altLang="en-US" sz="1600" dirty="0" smtClean="0">
                <a:latin typeface="+mj-lt"/>
              </a:rPr>
              <a:t>.</a:t>
            </a:r>
          </a:p>
          <a:p>
            <a:pPr hangingPunct="1">
              <a:lnSpc>
                <a:spcPct val="100000"/>
              </a:lnSpc>
              <a:spcBef>
                <a:spcPts val="0"/>
              </a:spcBef>
              <a:spcAft>
                <a:spcPts val="0"/>
              </a:spcAft>
              <a:buClrTx/>
              <a:buFont typeface="+mj-lt"/>
              <a:buAutoNum type="arabicPeriod" startAt="2"/>
            </a:pPr>
            <a:endParaRPr lang="en-US" altLang="en-US" sz="1600" dirty="0">
              <a:latin typeface="+mj-lt"/>
            </a:endParaRPr>
          </a:p>
          <a:p>
            <a:pPr hangingPunct="1">
              <a:lnSpc>
                <a:spcPct val="100000"/>
              </a:lnSpc>
              <a:spcBef>
                <a:spcPts val="0"/>
              </a:spcBef>
              <a:spcAft>
                <a:spcPts val="0"/>
              </a:spcAft>
              <a:buClrTx/>
              <a:buFontTx/>
              <a:buNone/>
            </a:pPr>
            <a:r>
              <a:rPr lang="en-US" altLang="en-US" sz="1600" dirty="0">
                <a:latin typeface="+mj-lt"/>
              </a:rPr>
              <a:t>		</a:t>
            </a:r>
            <a:r>
              <a:rPr lang="en-US" altLang="en-US" sz="1600" dirty="0" smtClean="0">
                <a:latin typeface="+mj-lt"/>
              </a:rPr>
              <a:t>	Indictment </a:t>
            </a:r>
            <a:r>
              <a:rPr lang="en-US" altLang="en-US" sz="1600" dirty="0">
                <a:latin typeface="+mj-lt"/>
              </a:rPr>
              <a:t>=  &lt;$100K and/or &lt; 2 years</a:t>
            </a:r>
          </a:p>
          <a:p>
            <a:pPr hangingPunct="1">
              <a:lnSpc>
                <a:spcPct val="100000"/>
              </a:lnSpc>
              <a:spcBef>
                <a:spcPts val="0"/>
              </a:spcBef>
              <a:spcAft>
                <a:spcPts val="0"/>
              </a:spcAft>
              <a:buClrTx/>
              <a:buFontTx/>
              <a:buNone/>
            </a:pPr>
            <a:r>
              <a:rPr lang="en-US" altLang="en-US" sz="1600" dirty="0">
                <a:latin typeface="+mj-lt"/>
              </a:rPr>
              <a:t>		</a:t>
            </a:r>
            <a:r>
              <a:rPr lang="en-US" altLang="en-US" sz="1600" dirty="0" smtClean="0">
                <a:latin typeface="+mj-lt"/>
              </a:rPr>
              <a:t>	Summary </a:t>
            </a:r>
            <a:r>
              <a:rPr lang="en-US" altLang="en-US" sz="1600" dirty="0">
                <a:latin typeface="+mj-lt"/>
              </a:rPr>
              <a:t>= &lt;$20K and/or &lt; 6 months</a:t>
            </a:r>
          </a:p>
          <a:p>
            <a:endParaRPr lang="en-CA" sz="1400" dirty="0"/>
          </a:p>
        </p:txBody>
      </p:sp>
    </p:spTree>
    <p:extLst>
      <p:ext uri="{BB962C8B-B14F-4D97-AF65-F5344CB8AC3E}">
        <p14:creationId xmlns:p14="http://schemas.microsoft.com/office/powerpoint/2010/main" xmlns="" val="3038283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Criminal Investigative Process</a:t>
            </a:r>
            <a:br>
              <a:rPr lang="en-US" altLang="en-US" b="1" dirty="0"/>
            </a:br>
            <a:endParaRPr lang="en-CA" dirty="0"/>
          </a:p>
        </p:txBody>
      </p:sp>
      <p:sp>
        <p:nvSpPr>
          <p:cNvPr id="3" name="Content Placeholder 2"/>
          <p:cNvSpPr>
            <a:spLocks noGrp="1"/>
          </p:cNvSpPr>
          <p:nvPr>
            <p:ph idx="1"/>
          </p:nvPr>
        </p:nvSpPr>
        <p:spPr/>
        <p:txBody>
          <a:bodyPr/>
          <a:lstStyle/>
          <a:p>
            <a:pPr hangingPunct="1">
              <a:lnSpc>
                <a:spcPct val="100000"/>
              </a:lnSpc>
              <a:spcBef>
                <a:spcPts val="0"/>
              </a:spcBef>
              <a:spcAft>
                <a:spcPts val="0"/>
              </a:spcAft>
              <a:buFont typeface="Symbol" pitchFamily="16" charset="2"/>
              <a:buChar char=""/>
            </a:pPr>
            <a:r>
              <a:rPr lang="en-US" altLang="en-US" sz="1600" dirty="0"/>
              <a:t>Investigations of consultant fraud are complex, lengthy and resource-intensive</a:t>
            </a:r>
            <a:r>
              <a:rPr lang="en-US" altLang="en-US" sz="1600" dirty="0" smtClean="0"/>
              <a:t>.</a:t>
            </a:r>
          </a:p>
          <a:p>
            <a:pPr marL="0" indent="0" hangingPunct="1">
              <a:lnSpc>
                <a:spcPct val="100000"/>
              </a:lnSpc>
              <a:spcBef>
                <a:spcPts val="0"/>
              </a:spcBef>
              <a:spcAft>
                <a:spcPts val="0"/>
              </a:spcAft>
            </a:pPr>
            <a:r>
              <a:rPr lang="en-US" altLang="en-US" sz="1600" dirty="0" smtClean="0"/>
              <a:t>  </a:t>
            </a:r>
            <a:endParaRPr lang="en-US" altLang="en-US" sz="1600" dirty="0"/>
          </a:p>
          <a:p>
            <a:pPr hangingPunct="1">
              <a:lnSpc>
                <a:spcPct val="100000"/>
              </a:lnSpc>
              <a:spcBef>
                <a:spcPts val="0"/>
              </a:spcBef>
              <a:spcAft>
                <a:spcPts val="0"/>
              </a:spcAft>
              <a:buFont typeface="Symbol" pitchFamily="16" charset="2"/>
              <a:buChar char=""/>
            </a:pPr>
            <a:r>
              <a:rPr lang="en-US" altLang="en-US" sz="1600" dirty="0"/>
              <a:t>Often initiated as a result of a referral of information from intelligence, CIC, members of the public or the Immigration Consultants of Canada Regulatory Council </a:t>
            </a:r>
            <a:r>
              <a:rPr lang="en-US" altLang="en-US" sz="1600" dirty="0" smtClean="0"/>
              <a:t>(ICCRC).</a:t>
            </a:r>
            <a:endParaRPr lang="en-US" altLang="en-US" sz="1600" dirty="0"/>
          </a:p>
          <a:p>
            <a:pPr hangingPunct="1">
              <a:lnSpc>
                <a:spcPct val="100000"/>
              </a:lnSpc>
              <a:spcBef>
                <a:spcPts val="0"/>
              </a:spcBef>
              <a:spcAft>
                <a:spcPts val="0"/>
              </a:spcAft>
              <a:buFont typeface="Symbol" pitchFamily="16" charset="2"/>
              <a:buChar char=""/>
            </a:pPr>
            <a:endParaRPr lang="en-US" altLang="en-US" sz="1600" dirty="0" smtClean="0"/>
          </a:p>
          <a:p>
            <a:pPr hangingPunct="1">
              <a:lnSpc>
                <a:spcPct val="100000"/>
              </a:lnSpc>
              <a:spcBef>
                <a:spcPts val="0"/>
              </a:spcBef>
              <a:spcAft>
                <a:spcPts val="0"/>
              </a:spcAft>
              <a:buFont typeface="Symbol" pitchFamily="16" charset="2"/>
              <a:buChar char=""/>
            </a:pPr>
            <a:r>
              <a:rPr lang="en-US" altLang="en-US" sz="1600" dirty="0" smtClean="0"/>
              <a:t>Collection </a:t>
            </a:r>
            <a:r>
              <a:rPr lang="en-US" altLang="en-US" sz="1600" dirty="0"/>
              <a:t>of evidence includes:</a:t>
            </a:r>
          </a:p>
          <a:p>
            <a:pPr lvl="1" hangingPunct="1">
              <a:lnSpc>
                <a:spcPct val="100000"/>
              </a:lnSpc>
              <a:spcBef>
                <a:spcPts val="0"/>
              </a:spcBef>
              <a:spcAft>
                <a:spcPts val="0"/>
              </a:spcAft>
              <a:buFont typeface="Symbol" pitchFamily="16" charset="2"/>
              <a:buChar char=""/>
            </a:pPr>
            <a:r>
              <a:rPr lang="en-US" altLang="en-US" sz="1600" dirty="0"/>
              <a:t>Execution of search warrants </a:t>
            </a:r>
          </a:p>
          <a:p>
            <a:pPr lvl="1" hangingPunct="1">
              <a:lnSpc>
                <a:spcPct val="100000"/>
              </a:lnSpc>
              <a:spcBef>
                <a:spcPts val="0"/>
              </a:spcBef>
              <a:spcAft>
                <a:spcPts val="0"/>
              </a:spcAft>
              <a:buFont typeface="Symbol" pitchFamily="16" charset="2"/>
              <a:buChar char=""/>
            </a:pPr>
            <a:r>
              <a:rPr lang="en-US" altLang="en-US" sz="1600" dirty="0"/>
              <a:t>Interviews of multiple individuals</a:t>
            </a:r>
          </a:p>
          <a:p>
            <a:pPr lvl="1" hangingPunct="1">
              <a:lnSpc>
                <a:spcPct val="100000"/>
              </a:lnSpc>
              <a:spcBef>
                <a:spcPts val="0"/>
              </a:spcBef>
              <a:spcAft>
                <a:spcPts val="0"/>
              </a:spcAft>
              <a:buFont typeface="Symbol" pitchFamily="16" charset="2"/>
              <a:buChar char=""/>
            </a:pPr>
            <a:r>
              <a:rPr lang="en-US" altLang="en-US" sz="1600" dirty="0"/>
              <a:t>Surveillance operations to obtain evidence  </a:t>
            </a:r>
          </a:p>
          <a:p>
            <a:pPr hangingPunct="1">
              <a:lnSpc>
                <a:spcPct val="100000"/>
              </a:lnSpc>
              <a:spcBef>
                <a:spcPts val="0"/>
              </a:spcBef>
              <a:spcAft>
                <a:spcPts val="0"/>
              </a:spcAft>
              <a:buFont typeface="Symbol" pitchFamily="16" charset="2"/>
              <a:buChar char=""/>
            </a:pPr>
            <a:endParaRPr lang="en-US" altLang="en-US" sz="1600" dirty="0" smtClean="0"/>
          </a:p>
          <a:p>
            <a:pPr hangingPunct="1">
              <a:lnSpc>
                <a:spcPct val="100000"/>
              </a:lnSpc>
              <a:spcBef>
                <a:spcPts val="0"/>
              </a:spcBef>
              <a:spcAft>
                <a:spcPts val="0"/>
              </a:spcAft>
              <a:buFont typeface="Symbol" pitchFamily="16" charset="2"/>
              <a:buChar char=""/>
            </a:pPr>
            <a:r>
              <a:rPr lang="en-US" altLang="en-US" sz="1600" dirty="0" smtClean="0"/>
              <a:t>Priorities </a:t>
            </a:r>
            <a:r>
              <a:rPr lang="en-US" altLang="en-US" sz="1600" dirty="0"/>
              <a:t>are established based on the urgency of the case, availability of evidence, and the public’s interest to proceed, including considering aggravating </a:t>
            </a:r>
            <a:r>
              <a:rPr lang="en-US" altLang="en-US" sz="1600" dirty="0" smtClean="0"/>
              <a:t>factors.</a:t>
            </a:r>
            <a:endParaRPr lang="en-US" altLang="en-US" sz="1600" dirty="0"/>
          </a:p>
          <a:p>
            <a:pPr hangingPunct="1">
              <a:lnSpc>
                <a:spcPct val="100000"/>
              </a:lnSpc>
              <a:spcBef>
                <a:spcPts val="0"/>
              </a:spcBef>
              <a:spcAft>
                <a:spcPts val="0"/>
              </a:spcAft>
              <a:buFont typeface="Symbol" pitchFamily="16" charset="2"/>
              <a:buChar char=""/>
            </a:pPr>
            <a:endParaRPr lang="en-US" altLang="en-US" sz="1600" dirty="0" smtClean="0"/>
          </a:p>
          <a:p>
            <a:pPr hangingPunct="1">
              <a:lnSpc>
                <a:spcPct val="100000"/>
              </a:lnSpc>
              <a:spcBef>
                <a:spcPts val="0"/>
              </a:spcBef>
              <a:spcAft>
                <a:spcPts val="0"/>
              </a:spcAft>
              <a:buFont typeface="Symbol" pitchFamily="16" charset="2"/>
              <a:buChar char=""/>
            </a:pPr>
            <a:r>
              <a:rPr lang="en-US" altLang="en-US" sz="1600" dirty="0" smtClean="0"/>
              <a:t>Cases </a:t>
            </a:r>
            <a:r>
              <a:rPr lang="en-US" altLang="en-US" sz="1600" dirty="0"/>
              <a:t>are then referred to the Public Prosecution Service of Canada (PPSC) for </a:t>
            </a:r>
            <a:r>
              <a:rPr lang="en-US" altLang="en-US" sz="1600" dirty="0" smtClean="0"/>
              <a:t>prosecution.</a:t>
            </a:r>
            <a:endParaRPr lang="en-US" altLang="en-US" sz="1600" dirty="0"/>
          </a:p>
          <a:p>
            <a:pPr hangingPunct="1">
              <a:lnSpc>
                <a:spcPct val="100000"/>
              </a:lnSpc>
              <a:spcBef>
                <a:spcPts val="0"/>
              </a:spcBef>
              <a:spcAft>
                <a:spcPts val="0"/>
              </a:spcAft>
              <a:buFont typeface="Symbol" pitchFamily="16" charset="2"/>
              <a:buChar char=""/>
            </a:pPr>
            <a:endParaRPr lang="en-US" altLang="en-US" sz="1600" dirty="0" smtClean="0"/>
          </a:p>
          <a:p>
            <a:pPr hangingPunct="1">
              <a:lnSpc>
                <a:spcPct val="100000"/>
              </a:lnSpc>
              <a:spcBef>
                <a:spcPts val="0"/>
              </a:spcBef>
              <a:spcAft>
                <a:spcPts val="0"/>
              </a:spcAft>
              <a:buFont typeface="Symbol" pitchFamily="16" charset="2"/>
              <a:buChar char=""/>
            </a:pPr>
            <a:r>
              <a:rPr lang="en-US" altLang="en-US" sz="1600" dirty="0" smtClean="0"/>
              <a:t>The </a:t>
            </a:r>
            <a:r>
              <a:rPr lang="en-US" altLang="en-US" sz="1600" dirty="0"/>
              <a:t>duration of a case from investigation to prosecution can take from two to five </a:t>
            </a:r>
            <a:r>
              <a:rPr lang="en-US" altLang="en-US" sz="1600" dirty="0" smtClean="0"/>
              <a:t>years.</a:t>
            </a:r>
            <a:endParaRPr lang="en-US" altLang="en-US" sz="1600" dirty="0"/>
          </a:p>
          <a:p>
            <a:endParaRPr lang="en-CA" dirty="0"/>
          </a:p>
        </p:txBody>
      </p:sp>
    </p:spTree>
    <p:extLst>
      <p:ext uri="{BB962C8B-B14F-4D97-AF65-F5344CB8AC3E}">
        <p14:creationId xmlns:p14="http://schemas.microsoft.com/office/powerpoint/2010/main" xmlns="" val="1720492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68313" y="836613"/>
            <a:ext cx="8229600" cy="930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9144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algn="ctr" hangingPunct="1">
              <a:lnSpc>
                <a:spcPct val="100000"/>
              </a:lnSpc>
              <a:buClrTx/>
              <a:buFontTx/>
              <a:buNone/>
            </a:pPr>
            <a:r>
              <a:rPr lang="en-US" altLang="en-US" sz="2600" b="1" dirty="0"/>
              <a:t>Consultant Fraud Investigations Statistics</a:t>
            </a:r>
            <a:br>
              <a:rPr lang="en-US" altLang="en-US" sz="2600" b="1" dirty="0"/>
            </a:br>
            <a:r>
              <a:rPr lang="en-US" altLang="en-US" sz="2600" b="1" dirty="0"/>
              <a:t> </a:t>
            </a:r>
            <a:r>
              <a:rPr lang="en-US" altLang="en-US" sz="2600" b="1" dirty="0" smtClean="0"/>
              <a:t>January 2008 </a:t>
            </a:r>
            <a:r>
              <a:rPr lang="en-US" altLang="en-US" sz="2600" b="1" dirty="0"/>
              <a:t>to November </a:t>
            </a:r>
            <a:r>
              <a:rPr lang="en-US" altLang="en-US" sz="2600" b="1" dirty="0" smtClean="0"/>
              <a:t>2014</a:t>
            </a:r>
            <a:endParaRPr lang="en-US" altLang="en-US" sz="2600" b="1" dirty="0"/>
          </a:p>
        </p:txBody>
      </p:sp>
      <p:sp>
        <p:nvSpPr>
          <p:cNvPr id="13314" name="Text Box 2"/>
          <p:cNvSpPr txBox="1">
            <a:spLocks noChangeArrowheads="1"/>
          </p:cNvSpPr>
          <p:nvPr/>
        </p:nvSpPr>
        <p:spPr bwMode="auto">
          <a:xfrm>
            <a:off x="6553200" y="6381750"/>
            <a:ext cx="2133600" cy="476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9144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hangingPunct="1">
              <a:lnSpc>
                <a:spcPct val="100000"/>
              </a:lnSpc>
              <a:buClrTx/>
              <a:buFontTx/>
              <a:buNone/>
            </a:pPr>
            <a:fld id="{95669B14-EE47-48A7-9851-BE501D89A9BE}" type="slidenum">
              <a:rPr lang="en-US" altLang="en-US"/>
              <a:pPr hangingPunct="1">
                <a:lnSpc>
                  <a:spcPct val="100000"/>
                </a:lnSpc>
                <a:buClrTx/>
                <a:buFontTx/>
                <a:buNone/>
              </a:pPr>
              <a:t>8</a:t>
            </a:fld>
            <a:endParaRPr lang="en-US" altLang="en-US" dirty="0"/>
          </a:p>
        </p:txBody>
      </p:sp>
      <p:graphicFrame>
        <p:nvGraphicFramePr>
          <p:cNvPr id="13315" name="Group 3"/>
          <p:cNvGraphicFramePr>
            <a:graphicFrameLocks noGrp="1"/>
          </p:cNvGraphicFramePr>
          <p:nvPr>
            <p:extLst>
              <p:ext uri="{D42A27DB-BD31-4B8C-83A1-F6EECF244321}">
                <p14:modId xmlns:p14="http://schemas.microsoft.com/office/powerpoint/2010/main" xmlns="" val="2388443533"/>
              </p:ext>
            </p:extLst>
          </p:nvPr>
        </p:nvGraphicFramePr>
        <p:xfrm>
          <a:off x="627063" y="2204864"/>
          <a:ext cx="8070850" cy="3893364"/>
        </p:xfrm>
        <a:graphic>
          <a:graphicData uri="http://schemas.openxmlformats.org/drawingml/2006/table">
            <a:tbl>
              <a:tblPr>
                <a:tableStyleId>{16D9F66E-5EB9-4882-86FB-DCBF35E3C3E4}</a:tableStyleId>
              </a:tblPr>
              <a:tblGrid>
                <a:gridCol w="4418012"/>
                <a:gridCol w="3652838"/>
              </a:tblGrid>
              <a:tr h="598488">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Unicode MS" pitchFamily="32"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cs typeface="Arial Unicode MS" pitchFamily="32"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Unicode MS" pitchFamily="32"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2000" u="none" strike="noStrike" cap="none" normalizeH="0" baseline="0" dirty="0" smtClean="0">
                          <a:ln>
                            <a:noFill/>
                          </a:ln>
                          <a:effectLst/>
                        </a:rPr>
                        <a:t>Referrals Received (all sources)</a:t>
                      </a:r>
                      <a:endParaRPr kumimoji="0" lang="en-CA" altLang="en-US" sz="2000" b="0" i="0" u="none" strike="noStrike" cap="none" normalizeH="0" baseline="0" dirty="0" smtClean="0">
                        <a:ln>
                          <a:noFill/>
                        </a:ln>
                        <a:solidFill>
                          <a:srgbClr val="000000"/>
                        </a:solidFill>
                        <a:effectLst/>
                        <a:latin typeface="Arial" charset="0"/>
                        <a:cs typeface="Arial Unicode MS" pitchFamily="32" charset="0"/>
                      </a:endParaRPr>
                    </a:p>
                  </a:txBody>
                  <a:tcPr marL="90000" marR="90000" marT="79560" marB="46800" horzOverflow="overflow"/>
                </a:tc>
                <a:tc>
                  <a:txBody>
                    <a:bodyPr/>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cs typeface="Arial Unicode MS" pitchFamily="32"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cs typeface="Arial Unicode MS" pitchFamily="32"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charset="0"/>
                          <a:cs typeface="Arial Unicode MS" pitchFamily="32"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pitchFamily="32"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u="none" strike="noStrike" cap="none" normalizeH="0" baseline="0" dirty="0" smtClean="0">
                          <a:ln>
                            <a:noFill/>
                          </a:ln>
                          <a:effectLst/>
                        </a:rPr>
                        <a:t>869</a:t>
                      </a:r>
                      <a:endParaRPr kumimoji="0" lang="en-CA" altLang="en-US" sz="1800" b="0" i="0" u="none" strike="noStrike" cap="none" normalizeH="0" baseline="0" dirty="0" smtClean="0">
                        <a:ln>
                          <a:noFill/>
                        </a:ln>
                        <a:solidFill>
                          <a:srgbClr val="000000"/>
                        </a:solidFill>
                        <a:effectLst/>
                        <a:latin typeface="Arial" charset="0"/>
                        <a:cs typeface="Arial Unicode MS" pitchFamily="32" charset="0"/>
                      </a:endParaRPr>
                    </a:p>
                  </a:txBody>
                  <a:tcPr marL="90000" marR="90000" marT="76284" marB="46800" horzOverflow="overflow"/>
                </a:tc>
              </a:tr>
              <a:tr h="514350">
                <a:tc>
                  <a:txBody>
                    <a:bodyPr/>
                    <a:lstStyle>
                      <a:lvl1pPr eaLnBrk="0">
                        <a:spcAft>
                          <a:spcPts val="1425"/>
                        </a:spcAft>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cs typeface="Arial Unicode MS" pitchFamily="32" charset="0"/>
                        </a:defRPr>
                      </a:lvl1pPr>
                      <a:lvl2pPr eaLnBrk="0">
                        <a:spcAft>
                          <a:spcPts val="1138"/>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Arial" charset="0"/>
                          <a:cs typeface="Arial Unicode MS" pitchFamily="32" charset="0"/>
                        </a:defRPr>
                      </a:lvl2pPr>
                      <a:lvl3pPr eaLnBrk="0">
                        <a:spcAft>
                          <a:spcPts val="850"/>
                        </a:spcAft>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charset="0"/>
                          <a:cs typeface="Arial Unicode MS" pitchFamily="32" charset="0"/>
                        </a:defRPr>
                      </a:lvl3pPr>
                      <a:lvl4pPr eaLnBrk="0">
                        <a:spcAft>
                          <a:spcPts val="575"/>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4pPr>
                      <a:lvl5pPr eaLnBrk="0">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2000" u="none" strike="noStrike" cap="none" normalizeH="0" baseline="0" dirty="0" smtClean="0">
                          <a:ln>
                            <a:noFill/>
                          </a:ln>
                          <a:effectLst/>
                        </a:rPr>
                        <a:t>Cases Opened</a:t>
                      </a:r>
                      <a:endParaRPr kumimoji="0" lang="en-CA" altLang="en-US" sz="1800" u="none" strike="noStrike" kern="1200" cap="none" normalizeH="0" baseline="0" dirty="0" smtClean="0">
                        <a:ln>
                          <a:noFill/>
                        </a:ln>
                        <a:solidFill>
                          <a:srgbClr val="000000"/>
                        </a:solidFill>
                        <a:effectLst/>
                        <a:latin typeface="Arial" charset="0"/>
                        <a:ea typeface="+mn-ea"/>
                        <a:cs typeface="Arial Unicode MS" pitchFamily="32" charset="0"/>
                      </a:endParaRPr>
                    </a:p>
                  </a:txBody>
                  <a:tcPr marL="90000" marR="90000" marT="64440" marB="46800" horzOverflow="overflow"/>
                </a:tc>
                <a:tc>
                  <a:txBody>
                    <a:bodyPr/>
                    <a:lstStyle>
                      <a:lvl1pPr eaLnBrk="0">
                        <a:spcAft>
                          <a:spcPts val="1425"/>
                        </a:spcAft>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cs typeface="Arial Unicode MS" pitchFamily="32" charset="0"/>
                        </a:defRPr>
                      </a:lvl1pPr>
                      <a:lvl2pPr eaLnBrk="0">
                        <a:spcAft>
                          <a:spcPts val="1138"/>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Arial" charset="0"/>
                          <a:cs typeface="Arial Unicode MS" pitchFamily="32" charset="0"/>
                        </a:defRPr>
                      </a:lvl2pPr>
                      <a:lvl3pPr eaLnBrk="0">
                        <a:spcAft>
                          <a:spcPts val="850"/>
                        </a:spcAft>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charset="0"/>
                          <a:cs typeface="Arial Unicode MS" pitchFamily="32" charset="0"/>
                        </a:defRPr>
                      </a:lvl3pPr>
                      <a:lvl4pPr eaLnBrk="0">
                        <a:spcAft>
                          <a:spcPts val="575"/>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4pPr>
                      <a:lvl5pPr eaLnBrk="0">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1800" u="none" strike="noStrike" cap="none" normalizeH="0" baseline="0" dirty="0" smtClean="0">
                          <a:ln>
                            <a:noFill/>
                          </a:ln>
                          <a:effectLst/>
                        </a:rPr>
                        <a:t>203</a:t>
                      </a:r>
                    </a:p>
                  </a:txBody>
                  <a:tcPr marL="90000" marR="90000" marT="62676" marB="46800" horzOverflow="overflow"/>
                </a:tc>
              </a:tr>
              <a:tr h="51435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Arial" panose="020B0604020202020204" pitchFamily="34"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2000" u="none" strike="noStrike" kern="1200" cap="none" normalizeH="0" baseline="0" dirty="0" smtClean="0">
                          <a:ln>
                            <a:noFill/>
                          </a:ln>
                          <a:solidFill>
                            <a:srgbClr val="000000"/>
                          </a:solidFill>
                          <a:effectLst/>
                          <a:latin typeface="Arial" charset="0"/>
                          <a:ea typeface="+mn-ea"/>
                          <a:cs typeface="Arial Unicode MS" pitchFamily="32" charset="0"/>
                        </a:rPr>
                        <a:t>Cased Closed (with no charges laid)</a:t>
                      </a:r>
                    </a:p>
                  </a:txBody>
                  <a:tcPr marL="90000" marR="90000" marT="64440" marB="46800" horzOverflow="overflow"/>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1800" b="0" i="0" u="none" strike="noStrike" cap="none" normalizeH="0" baseline="0" dirty="0" smtClean="0">
                          <a:ln>
                            <a:noFill/>
                          </a:ln>
                          <a:solidFill>
                            <a:srgbClr val="000000"/>
                          </a:solidFill>
                          <a:effectLst/>
                          <a:latin typeface="Arial" charset="0"/>
                          <a:cs typeface="Arial Unicode MS" pitchFamily="32" charset="0"/>
                        </a:rPr>
                        <a:t>100</a:t>
                      </a:r>
                    </a:p>
                  </a:txBody>
                  <a:tcPr marL="90000" marR="90000" marT="62676" marB="46800" horzOverflow="overflow"/>
                </a:tc>
              </a:tr>
              <a:tr h="1209675">
                <a:tc>
                  <a:txBody>
                    <a:bodyPr/>
                    <a:lstStyle>
                      <a:lvl1pPr eaLnBrk="0">
                        <a:spcAft>
                          <a:spcPts val="1425"/>
                        </a:spcAft>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cs typeface="Arial Unicode MS" pitchFamily="32" charset="0"/>
                        </a:defRPr>
                      </a:lvl1pPr>
                      <a:lvl2pPr eaLnBrk="0">
                        <a:spcAft>
                          <a:spcPts val="1138"/>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Arial" charset="0"/>
                          <a:cs typeface="Arial Unicode MS" pitchFamily="32" charset="0"/>
                        </a:defRPr>
                      </a:lvl2pPr>
                      <a:lvl3pPr eaLnBrk="0">
                        <a:spcAft>
                          <a:spcPts val="850"/>
                        </a:spcAft>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charset="0"/>
                          <a:cs typeface="Arial Unicode MS" pitchFamily="32" charset="0"/>
                        </a:defRPr>
                      </a:lvl3pPr>
                      <a:lvl4pPr eaLnBrk="0">
                        <a:spcAft>
                          <a:spcPts val="575"/>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4pPr>
                      <a:lvl5pPr eaLnBrk="0">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2000" u="none" strike="noStrike" cap="none" normalizeH="0" baseline="0" dirty="0" smtClean="0">
                          <a:ln>
                            <a:noFill/>
                          </a:ln>
                          <a:effectLst/>
                        </a:rPr>
                        <a:t>Charges Laid</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en-CA" altLang="en-US" sz="1800" u="none" strike="noStrike" cap="none" normalizeH="0" baseline="0" dirty="0" smtClean="0">
                        <a:ln>
                          <a:noFill/>
                        </a:ln>
                        <a:effectLst/>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1800" u="none" strike="noStrike" cap="none" normalizeH="0" baseline="0" dirty="0" smtClean="0">
                          <a:ln>
                            <a:noFill/>
                          </a:ln>
                          <a:effectLst/>
                        </a:rPr>
                        <a:t>  Guilty Convictions</a:t>
                      </a: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1800" u="none" strike="noStrike" cap="none" normalizeH="0" baseline="0" dirty="0" smtClean="0">
                          <a:ln>
                            <a:noFill/>
                          </a:ln>
                          <a:effectLst/>
                        </a:rPr>
                        <a:t>  Charges Withdrawn</a:t>
                      </a: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1800" u="none" strike="noStrike" cap="none" normalizeH="0" baseline="0" dirty="0" smtClean="0">
                          <a:ln>
                            <a:noFill/>
                          </a:ln>
                          <a:effectLst/>
                        </a:rPr>
                        <a:t>  Cases still before the Courts</a:t>
                      </a:r>
                      <a:endParaRPr kumimoji="0" lang="en-CA" altLang="en-US" sz="1800" b="0" i="0" u="none" strike="noStrike" cap="none" normalizeH="0" baseline="0" dirty="0" smtClean="0">
                        <a:ln>
                          <a:noFill/>
                        </a:ln>
                        <a:solidFill>
                          <a:srgbClr val="000000"/>
                        </a:solidFill>
                        <a:effectLst/>
                        <a:latin typeface="Arial" charset="0"/>
                        <a:cs typeface="Arial Unicode MS" pitchFamily="32" charset="0"/>
                      </a:endParaRPr>
                    </a:p>
                  </a:txBody>
                  <a:tcPr marL="90000" marR="90000" marT="64440" marB="46800" horzOverflow="overflow"/>
                </a:tc>
                <a:tc>
                  <a:txBody>
                    <a:bodyPr/>
                    <a:lstStyle>
                      <a:lvl1pPr eaLnBrk="0">
                        <a:spcAft>
                          <a:spcPts val="1425"/>
                        </a:spcAft>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cs typeface="Arial Unicode MS" pitchFamily="32" charset="0"/>
                        </a:defRPr>
                      </a:lvl1pPr>
                      <a:lvl2pPr eaLnBrk="0">
                        <a:spcAft>
                          <a:spcPts val="1138"/>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Arial" charset="0"/>
                          <a:cs typeface="Arial Unicode MS" pitchFamily="32" charset="0"/>
                        </a:defRPr>
                      </a:lvl2pPr>
                      <a:lvl3pPr eaLnBrk="0">
                        <a:spcAft>
                          <a:spcPts val="850"/>
                        </a:spcAft>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charset="0"/>
                          <a:cs typeface="Arial Unicode MS" pitchFamily="32" charset="0"/>
                        </a:defRPr>
                      </a:lvl3pPr>
                      <a:lvl4pPr eaLnBrk="0">
                        <a:spcAft>
                          <a:spcPts val="575"/>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4pPr>
                      <a:lvl5pPr eaLnBrk="0">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1800" u="none" strike="noStrike" cap="none" normalizeH="0" baseline="0" dirty="0" smtClean="0">
                          <a:ln>
                            <a:noFill/>
                          </a:ln>
                          <a:effectLst/>
                        </a:rPr>
                        <a:t>28</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endParaRPr kumimoji="0" lang="en-CA" altLang="en-US" sz="1800" u="none" strike="noStrike" cap="none" normalizeH="0" baseline="0" dirty="0" smtClean="0">
                        <a:ln>
                          <a:noFill/>
                        </a:ln>
                        <a:effectLst/>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1800" u="none" strike="noStrike" cap="none" normalizeH="0" baseline="0" dirty="0" smtClean="0">
                          <a:ln>
                            <a:noFill/>
                          </a:ln>
                          <a:effectLst/>
                        </a:rPr>
                        <a:t>16</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1800" u="none" strike="noStrike" cap="none" normalizeH="0" baseline="0" dirty="0" smtClean="0">
                          <a:ln>
                            <a:noFill/>
                          </a:ln>
                          <a:effectLst/>
                        </a:rPr>
                        <a:t>1</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1800" b="0" i="0" u="none" strike="noStrike" cap="none" normalizeH="0" baseline="0" dirty="0" smtClean="0">
                          <a:ln>
                            <a:noFill/>
                          </a:ln>
                          <a:solidFill>
                            <a:srgbClr val="000000"/>
                          </a:solidFill>
                          <a:effectLst/>
                          <a:latin typeface="Arial" charset="0"/>
                          <a:cs typeface="Arial Unicode MS" pitchFamily="32" charset="0"/>
                        </a:rPr>
                        <a:t>11</a:t>
                      </a:r>
                    </a:p>
                  </a:txBody>
                  <a:tcPr marL="90000" marR="90000" marT="62676" marB="46800" horzOverflow="overflow"/>
                </a:tc>
              </a:tr>
              <a:tr h="850900">
                <a:tc>
                  <a:txBody>
                    <a:bodyPr/>
                    <a:lstStyle>
                      <a:lvl1pPr eaLnBrk="0">
                        <a:spcAft>
                          <a:spcPts val="1425"/>
                        </a:spcAft>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cs typeface="Arial Unicode MS" pitchFamily="32" charset="0"/>
                        </a:defRPr>
                      </a:lvl1pPr>
                      <a:lvl2pPr eaLnBrk="0">
                        <a:spcAft>
                          <a:spcPts val="1138"/>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Arial" charset="0"/>
                          <a:cs typeface="Arial Unicode MS" pitchFamily="32" charset="0"/>
                        </a:defRPr>
                      </a:lvl2pPr>
                      <a:lvl3pPr eaLnBrk="0">
                        <a:spcAft>
                          <a:spcPts val="850"/>
                        </a:spcAft>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charset="0"/>
                          <a:cs typeface="Arial Unicode MS" pitchFamily="32" charset="0"/>
                        </a:defRPr>
                      </a:lvl3pPr>
                      <a:lvl4pPr eaLnBrk="0">
                        <a:spcAft>
                          <a:spcPts val="575"/>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4pPr>
                      <a:lvl5pPr eaLnBrk="0">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2000" u="none" strike="noStrike" cap="none" normalizeH="0" baseline="0" dirty="0" smtClean="0">
                          <a:ln>
                            <a:noFill/>
                          </a:ln>
                          <a:effectLst/>
                        </a:rPr>
                        <a:t>Cases still under Investigation</a:t>
                      </a:r>
                      <a:endParaRPr kumimoji="0" lang="en-CA" altLang="en-US" sz="1800" b="0" i="0" u="none" strike="noStrike" cap="none" normalizeH="0" baseline="0" dirty="0" smtClean="0">
                        <a:ln>
                          <a:noFill/>
                        </a:ln>
                        <a:solidFill>
                          <a:srgbClr val="000000"/>
                        </a:solidFill>
                        <a:effectLst/>
                        <a:latin typeface="Arial" charset="0"/>
                        <a:cs typeface="Arial Unicode MS" pitchFamily="32" charset="0"/>
                      </a:endParaRPr>
                    </a:p>
                  </a:txBody>
                  <a:tcPr marL="90000" marR="90000" marT="64440" marB="46800" horzOverflow="overflow"/>
                </a:tc>
                <a:tc>
                  <a:txBody>
                    <a:bodyPr/>
                    <a:lstStyle>
                      <a:lvl1pPr eaLnBrk="0">
                        <a:spcAft>
                          <a:spcPts val="1425"/>
                        </a:spcAft>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cs typeface="Arial Unicode MS" pitchFamily="32" charset="0"/>
                        </a:defRPr>
                      </a:lvl1pPr>
                      <a:lvl2pPr eaLnBrk="0">
                        <a:spcAft>
                          <a:spcPts val="1138"/>
                        </a:spcAft>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Arial" charset="0"/>
                          <a:cs typeface="Arial Unicode MS" pitchFamily="32" charset="0"/>
                        </a:defRPr>
                      </a:lvl2pPr>
                      <a:lvl3pPr eaLnBrk="0">
                        <a:spcAft>
                          <a:spcPts val="850"/>
                        </a:spcAft>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charset="0"/>
                          <a:cs typeface="Arial Unicode MS" pitchFamily="32" charset="0"/>
                        </a:defRPr>
                      </a:lvl3pPr>
                      <a:lvl4pPr eaLnBrk="0">
                        <a:spcAft>
                          <a:spcPts val="575"/>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4pPr>
                      <a:lvl5pPr eaLnBrk="0">
                        <a:spcAft>
                          <a:spcPts val="288"/>
                        </a:spcAft>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charset="0"/>
                          <a:cs typeface="Arial Unicode MS" pitchFamily="32" charset="0"/>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pPr>
                      <a:r>
                        <a:rPr kumimoji="0" lang="en-CA" altLang="en-US" sz="1800" u="none" strike="noStrike" cap="none" normalizeH="0" baseline="0" dirty="0" smtClean="0">
                          <a:ln>
                            <a:noFill/>
                          </a:ln>
                          <a:effectLst/>
                        </a:rPr>
                        <a:t>75</a:t>
                      </a:r>
                    </a:p>
                  </a:txBody>
                  <a:tcPr marL="90000" marR="90000" marT="62676" marB="46800" horzOverflow="overflow"/>
                </a:tc>
              </a:tr>
            </a:tbl>
          </a:graphicData>
        </a:graphic>
      </p:graphicFrame>
    </p:spTree>
    <p:extLst>
      <p:ext uri="{BB962C8B-B14F-4D97-AF65-F5344CB8AC3E}">
        <p14:creationId xmlns:p14="http://schemas.microsoft.com/office/powerpoint/2010/main" xmlns="" val="691788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Challenges of prosecuting consultant offences</a:t>
            </a:r>
            <a:br>
              <a:rPr lang="en-US" altLang="en-US" b="1" dirty="0"/>
            </a:br>
            <a:endParaRPr lang="en-CA" dirty="0"/>
          </a:p>
        </p:txBody>
      </p:sp>
      <p:sp>
        <p:nvSpPr>
          <p:cNvPr id="3" name="Content Placeholder 2"/>
          <p:cNvSpPr>
            <a:spLocks noGrp="1"/>
          </p:cNvSpPr>
          <p:nvPr>
            <p:ph idx="1"/>
          </p:nvPr>
        </p:nvSpPr>
        <p:spPr/>
        <p:txBody>
          <a:bodyPr/>
          <a:lstStyle/>
          <a:p>
            <a:pPr hangingPunct="1">
              <a:lnSpc>
                <a:spcPct val="100000"/>
              </a:lnSpc>
              <a:spcBef>
                <a:spcPts val="488"/>
              </a:spcBef>
              <a:buFont typeface="Symbol" pitchFamily="16" charset="2"/>
              <a:buChar char=""/>
            </a:pPr>
            <a:r>
              <a:rPr lang="en-US" altLang="en-US" sz="2000" dirty="0"/>
              <a:t>Referrals may not contain sufficient information to initiate an </a:t>
            </a:r>
            <a:r>
              <a:rPr lang="en-US" altLang="en-US" sz="2000" dirty="0" smtClean="0"/>
              <a:t>investigation; a higher </a:t>
            </a:r>
            <a:r>
              <a:rPr lang="en-US" altLang="en-US" sz="2000" dirty="0"/>
              <a:t>test of evidence </a:t>
            </a:r>
            <a:r>
              <a:rPr lang="en-US" altLang="en-US" sz="2000" dirty="0" smtClean="0"/>
              <a:t>is required </a:t>
            </a:r>
            <a:r>
              <a:rPr lang="en-US" altLang="en-US" sz="2000" dirty="0"/>
              <a:t>in criminal </a:t>
            </a:r>
            <a:r>
              <a:rPr lang="en-US" altLang="en-US" sz="2000" dirty="0" smtClean="0"/>
              <a:t>proceedings.</a:t>
            </a:r>
            <a:endParaRPr lang="en-US" altLang="en-US" sz="2000" dirty="0"/>
          </a:p>
          <a:p>
            <a:pPr hangingPunct="1">
              <a:lnSpc>
                <a:spcPct val="100000"/>
              </a:lnSpc>
              <a:spcBef>
                <a:spcPts val="488"/>
              </a:spcBef>
              <a:buFont typeface="Symbol" pitchFamily="16" charset="2"/>
              <a:buChar char=""/>
            </a:pPr>
            <a:r>
              <a:rPr lang="en-US" altLang="en-US" sz="2000" dirty="0"/>
              <a:t>Evidence on application files may have been destroyed by the time the investigation is </a:t>
            </a:r>
            <a:r>
              <a:rPr lang="en-US" altLang="en-US" sz="2000" dirty="0" smtClean="0"/>
              <a:t>initiated. </a:t>
            </a:r>
            <a:endParaRPr lang="en-US" altLang="en-US" sz="2000" dirty="0"/>
          </a:p>
          <a:p>
            <a:pPr hangingPunct="1">
              <a:lnSpc>
                <a:spcPct val="100000"/>
              </a:lnSpc>
              <a:spcBef>
                <a:spcPts val="488"/>
              </a:spcBef>
              <a:buFont typeface="Symbol" pitchFamily="16" charset="2"/>
              <a:buChar char=""/>
            </a:pPr>
            <a:r>
              <a:rPr lang="en-US" altLang="en-US" sz="2000" dirty="0"/>
              <a:t>Migrants are reluctant to report offences for fear of incriminating themselves or for fear that they will be removed from </a:t>
            </a:r>
            <a:r>
              <a:rPr lang="en-US" altLang="en-US" sz="2000" dirty="0" smtClean="0"/>
              <a:t>Canada.</a:t>
            </a:r>
            <a:endParaRPr lang="en-US" altLang="en-US" sz="2000" dirty="0"/>
          </a:p>
          <a:p>
            <a:pPr hangingPunct="1">
              <a:lnSpc>
                <a:spcPct val="100000"/>
              </a:lnSpc>
              <a:spcBef>
                <a:spcPts val="488"/>
              </a:spcBef>
              <a:buFont typeface="Symbol" pitchFamily="16" charset="2"/>
              <a:buChar char=""/>
            </a:pPr>
            <a:r>
              <a:rPr lang="en-US" altLang="en-US" sz="2000" dirty="0"/>
              <a:t>Consultants operating outside of Canada - Canadian legislation cannot be applied and the activity may not be illegal in the other </a:t>
            </a:r>
            <a:r>
              <a:rPr lang="en-US" altLang="en-US" sz="2000" dirty="0" smtClean="0"/>
              <a:t>country.</a:t>
            </a:r>
            <a:endParaRPr lang="en-US" altLang="en-US" sz="2000" dirty="0"/>
          </a:p>
          <a:p>
            <a:pPr hangingPunct="1">
              <a:lnSpc>
                <a:spcPct val="100000"/>
              </a:lnSpc>
              <a:spcBef>
                <a:spcPts val="488"/>
              </a:spcBef>
              <a:buFont typeface="Symbol" pitchFamily="16" charset="2"/>
              <a:buChar char=""/>
            </a:pPr>
            <a:r>
              <a:rPr lang="en-US" altLang="en-US" sz="2000" dirty="0"/>
              <a:t>Clients making false accusations due to negative application </a:t>
            </a:r>
            <a:r>
              <a:rPr lang="en-US" altLang="en-US" sz="2000" dirty="0" smtClean="0"/>
              <a:t>results.</a:t>
            </a:r>
            <a:endParaRPr lang="en-US" altLang="en-US" sz="2000" dirty="0"/>
          </a:p>
          <a:p>
            <a:endParaRPr lang="en-CA" sz="2000" dirty="0"/>
          </a:p>
        </p:txBody>
      </p:sp>
    </p:spTree>
    <p:extLst>
      <p:ext uri="{BB962C8B-B14F-4D97-AF65-F5344CB8AC3E}">
        <p14:creationId xmlns:p14="http://schemas.microsoft.com/office/powerpoint/2010/main" xmlns="" val="2651038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921</Words>
  <Application>Microsoft Office PowerPoint</Application>
  <PresentationFormat>On-screen Show (4:3)</PresentationFormat>
  <Paragraphs>178</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Office Theme</vt:lpstr>
      <vt:lpstr>Regional Conference on Migration (RCM) Unscrupulous Immigration Consultant Workshop  December 15-17, 2014 Guatemala City, Guatemala </vt:lpstr>
      <vt:lpstr>The Canada Border Services Agency </vt:lpstr>
      <vt:lpstr>Immigration Fraud</vt:lpstr>
      <vt:lpstr>Slide 4</vt:lpstr>
      <vt:lpstr>Slide 5</vt:lpstr>
      <vt:lpstr>IRPA Consultant Offences </vt:lpstr>
      <vt:lpstr>Criminal Investigative Process </vt:lpstr>
      <vt:lpstr>Slide 8</vt:lpstr>
      <vt:lpstr>Challenges of prosecuting consultant offences </vt:lpstr>
      <vt:lpstr>Success Stories</vt:lpstr>
      <vt:lpstr>Success Stories</vt:lpstr>
      <vt:lpstr>Going Forward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Lawless, Lynn</dc:creator>
  <cp:lastModifiedBy>Luis.Monzon</cp:lastModifiedBy>
  <cp:revision>85</cp:revision>
  <cp:lastPrinted>1601-01-01T00:00:00Z</cp:lastPrinted>
  <dcterms:created xsi:type="dcterms:W3CDTF">1601-01-01T00:00:00Z</dcterms:created>
  <dcterms:modified xsi:type="dcterms:W3CDTF">2014-12-05T14:32:23Z</dcterms:modified>
</cp:coreProperties>
</file>