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38" r:id="rId2"/>
    <p:sldId id="307" r:id="rId3"/>
    <p:sldId id="356" r:id="rId4"/>
    <p:sldId id="357" r:id="rId5"/>
    <p:sldId id="359" r:id="rId6"/>
    <p:sldId id="375" r:id="rId7"/>
    <p:sldId id="360" r:id="rId8"/>
    <p:sldId id="361" r:id="rId9"/>
    <p:sldId id="362" r:id="rId10"/>
    <p:sldId id="363" r:id="rId11"/>
    <p:sldId id="365" r:id="rId12"/>
    <p:sldId id="368" r:id="rId13"/>
    <p:sldId id="370" r:id="rId14"/>
    <p:sldId id="371" r:id="rId15"/>
    <p:sldId id="374" r:id="rId16"/>
    <p:sldId id="364" r:id="rId17"/>
    <p:sldId id="355" r:id="rId18"/>
  </p:sldIdLst>
  <p:sldSz cx="9144000" cy="6858000" type="screen4x3"/>
  <p:notesSz cx="9305925" cy="701992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7786"/>
    <a:srgbClr val="7695A4"/>
    <a:srgbClr val="D3DCE1"/>
    <a:srgbClr val="4D6673"/>
    <a:srgbClr val="FFFFF3"/>
    <a:srgbClr val="2C3B42"/>
    <a:srgbClr val="FF0066"/>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1830" autoAdjust="0"/>
  </p:normalViewPr>
  <p:slideViewPr>
    <p:cSldViewPr>
      <p:cViewPr>
        <p:scale>
          <a:sx n="143" d="100"/>
          <a:sy n="143" d="100"/>
        </p:scale>
        <p:origin x="-72" y="-72"/>
      </p:cViewPr>
      <p:guideLst>
        <p:guide orient="horz" pos="663"/>
        <p:guide pos="88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0838"/>
          </a:xfrm>
          <a:prstGeom prst="rect">
            <a:avLst/>
          </a:prstGeom>
        </p:spPr>
        <p:txBody>
          <a:bodyPr vert="horz" lIns="91541" tIns="45770" rIns="91541" bIns="45770" rtlCol="0"/>
          <a:lstStyle>
            <a:lvl1pPr algn="l" eaLnBrk="1" hangingPunct="1">
              <a:defRPr sz="1200">
                <a:latin typeface="Arial" charset="0"/>
              </a:defRPr>
            </a:lvl1pPr>
          </a:lstStyle>
          <a:p>
            <a:pPr>
              <a:defRPr/>
            </a:pPr>
            <a:endParaRPr lang="en-GB" dirty="0"/>
          </a:p>
        </p:txBody>
      </p:sp>
      <p:sp>
        <p:nvSpPr>
          <p:cNvPr id="3" name="Date Placeholder 2"/>
          <p:cNvSpPr>
            <a:spLocks noGrp="1"/>
          </p:cNvSpPr>
          <p:nvPr>
            <p:ph type="dt" sz="quarter" idx="1"/>
          </p:nvPr>
        </p:nvSpPr>
        <p:spPr>
          <a:xfrm>
            <a:off x="5270500" y="0"/>
            <a:ext cx="4033838" cy="350838"/>
          </a:xfrm>
          <a:prstGeom prst="rect">
            <a:avLst/>
          </a:prstGeom>
        </p:spPr>
        <p:txBody>
          <a:bodyPr vert="horz" lIns="91541" tIns="45770" rIns="91541" bIns="45770" rtlCol="0"/>
          <a:lstStyle>
            <a:lvl1pPr algn="r" eaLnBrk="1" hangingPunct="1">
              <a:defRPr sz="1200">
                <a:latin typeface="Arial" charset="0"/>
              </a:defRPr>
            </a:lvl1pPr>
          </a:lstStyle>
          <a:p>
            <a:pPr>
              <a:defRPr/>
            </a:pPr>
            <a:fld id="{FD89B5D6-D7F7-41F7-825C-B867AED672C1}" type="datetimeFigureOut">
              <a:rPr lang="en-GB"/>
              <a:pPr>
                <a:defRPr/>
              </a:pPr>
              <a:t>25/11/2014</a:t>
            </a:fld>
            <a:endParaRPr lang="en-GB" dirty="0"/>
          </a:p>
        </p:txBody>
      </p:sp>
      <p:sp>
        <p:nvSpPr>
          <p:cNvPr id="4" name="Footer Placeholder 3"/>
          <p:cNvSpPr>
            <a:spLocks noGrp="1"/>
          </p:cNvSpPr>
          <p:nvPr>
            <p:ph type="ftr" sz="quarter" idx="2"/>
          </p:nvPr>
        </p:nvSpPr>
        <p:spPr>
          <a:xfrm>
            <a:off x="0" y="6667500"/>
            <a:ext cx="4033838" cy="350838"/>
          </a:xfrm>
          <a:prstGeom prst="rect">
            <a:avLst/>
          </a:prstGeom>
        </p:spPr>
        <p:txBody>
          <a:bodyPr vert="horz" lIns="91541" tIns="45770" rIns="91541" bIns="45770" rtlCol="0" anchor="b"/>
          <a:lstStyle>
            <a:lvl1pPr algn="l" eaLnBrk="1" hangingPunct="1">
              <a:defRPr sz="1200">
                <a:latin typeface="Arial" charset="0"/>
              </a:defRPr>
            </a:lvl1pPr>
          </a:lstStyle>
          <a:p>
            <a:pPr>
              <a:defRPr/>
            </a:pPr>
            <a:endParaRPr lang="en-GB" dirty="0"/>
          </a:p>
        </p:txBody>
      </p:sp>
      <p:sp>
        <p:nvSpPr>
          <p:cNvPr id="5" name="Slide Number Placeholder 4"/>
          <p:cNvSpPr>
            <a:spLocks noGrp="1"/>
          </p:cNvSpPr>
          <p:nvPr>
            <p:ph type="sldNum" sz="quarter" idx="3"/>
          </p:nvPr>
        </p:nvSpPr>
        <p:spPr>
          <a:xfrm>
            <a:off x="5270500" y="6667500"/>
            <a:ext cx="4033838" cy="350838"/>
          </a:xfrm>
          <a:prstGeom prst="rect">
            <a:avLst/>
          </a:prstGeom>
        </p:spPr>
        <p:txBody>
          <a:bodyPr vert="horz" wrap="square" lIns="91541" tIns="45770" rIns="91541" bIns="45770" numCol="1" anchor="b" anchorCtr="0" compatLnSpc="1">
            <a:prstTxWarp prst="textNoShape">
              <a:avLst/>
            </a:prstTxWarp>
          </a:bodyPr>
          <a:lstStyle>
            <a:lvl1pPr algn="r" eaLnBrk="1" hangingPunct="1">
              <a:defRPr sz="1200"/>
            </a:lvl1pPr>
          </a:lstStyle>
          <a:p>
            <a:pPr>
              <a:defRPr/>
            </a:pPr>
            <a:fld id="{EE12FC3A-C3B9-4EEE-AC12-6A85B6AC05F2}" type="slidenum">
              <a:rPr lang="en-GB" altLang="fr-FR"/>
              <a:pPr>
                <a:defRPr/>
              </a:pPr>
              <a:t>‹#›</a:t>
            </a:fld>
            <a:endParaRPr lang="en-GB" altLang="fr-FR" dirty="0"/>
          </a:p>
        </p:txBody>
      </p:sp>
    </p:spTree>
    <p:extLst>
      <p:ext uri="{BB962C8B-B14F-4D97-AF65-F5344CB8AC3E}">
        <p14:creationId xmlns:p14="http://schemas.microsoft.com/office/powerpoint/2010/main" val="1499340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4033838" cy="350838"/>
          </a:xfrm>
          <a:prstGeom prst="rect">
            <a:avLst/>
          </a:prstGeom>
          <a:noFill/>
          <a:ln>
            <a:noFill/>
          </a:ln>
          <a:effectLst/>
          <a:extLst/>
        </p:spPr>
        <p:txBody>
          <a:bodyPr vert="horz" wrap="square" lIns="93279" tIns="46640" rIns="93279" bIns="4664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fr-CH"/>
          </a:p>
        </p:txBody>
      </p:sp>
      <p:sp>
        <p:nvSpPr>
          <p:cNvPr id="19459" name="Rectangle 3"/>
          <p:cNvSpPr>
            <a:spLocks noGrp="1" noChangeArrowheads="1"/>
          </p:cNvSpPr>
          <p:nvPr>
            <p:ph type="dt" idx="1"/>
          </p:nvPr>
        </p:nvSpPr>
        <p:spPr bwMode="auto">
          <a:xfrm>
            <a:off x="5270500" y="0"/>
            <a:ext cx="4033838" cy="350838"/>
          </a:xfrm>
          <a:prstGeom prst="rect">
            <a:avLst/>
          </a:prstGeom>
          <a:noFill/>
          <a:ln>
            <a:noFill/>
          </a:ln>
          <a:effectLst/>
          <a:extLst/>
        </p:spPr>
        <p:txBody>
          <a:bodyPr vert="horz" wrap="square" lIns="93279" tIns="46640" rIns="93279" bIns="46640" numCol="1" anchor="t" anchorCtr="0" compatLnSpc="1">
            <a:prstTxWarp prst="textNoShape">
              <a:avLst/>
            </a:prstTxWarp>
          </a:bodyPr>
          <a:lstStyle>
            <a:lvl1pPr algn="r" eaLnBrk="1" hangingPunct="1">
              <a:defRPr sz="1200">
                <a:latin typeface="Arial" charset="0"/>
                <a:cs typeface="Arial" charset="0"/>
              </a:defRPr>
            </a:lvl1pPr>
          </a:lstStyle>
          <a:p>
            <a:pPr>
              <a:defRPr/>
            </a:pPr>
            <a:fld id="{38A2D694-8D2C-4926-A337-11BAB8AA3B69}" type="datetimeFigureOut">
              <a:rPr lang="fr-CH"/>
              <a:pPr>
                <a:defRPr/>
              </a:pPr>
              <a:t>25.11.2014</a:t>
            </a:fld>
            <a:endParaRPr lang="fr-CH"/>
          </a:p>
        </p:txBody>
      </p:sp>
      <p:sp>
        <p:nvSpPr>
          <p:cNvPr id="21508" name="Rectangle 4"/>
          <p:cNvSpPr>
            <a:spLocks noGrp="1" noRot="1" noChangeAspect="1" noChangeArrowheads="1" noTextEdit="1"/>
          </p:cNvSpPr>
          <p:nvPr>
            <p:ph type="sldImg" idx="2"/>
          </p:nvPr>
        </p:nvSpPr>
        <p:spPr bwMode="auto">
          <a:xfrm>
            <a:off x="2897188" y="525463"/>
            <a:ext cx="3511550" cy="2633662"/>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3450" y="3335338"/>
            <a:ext cx="7439025" cy="3159125"/>
          </a:xfrm>
          <a:prstGeom prst="rect">
            <a:avLst/>
          </a:prstGeom>
          <a:noFill/>
          <a:ln>
            <a:noFill/>
          </a:ln>
          <a:effectLst/>
          <a:extLst/>
        </p:spPr>
        <p:txBody>
          <a:bodyPr vert="horz" wrap="square" lIns="93279" tIns="46640" rIns="93279" bIns="46640" numCol="1" anchor="t" anchorCtr="0" compatLnSpc="1">
            <a:prstTxWarp prst="textNoShape">
              <a:avLst/>
            </a:prstTxWarp>
          </a:bodyPr>
          <a:lstStyle/>
          <a:p>
            <a:pPr lvl="0"/>
            <a:r>
              <a:rPr lang="fr-CH" noProof="0" smtClean="0"/>
              <a:t>Click to edit Master text styles</a:t>
            </a:r>
          </a:p>
          <a:p>
            <a:pPr lvl="1"/>
            <a:r>
              <a:rPr lang="fr-CH" noProof="0" smtClean="0"/>
              <a:t>Second level</a:t>
            </a:r>
          </a:p>
          <a:p>
            <a:pPr lvl="2"/>
            <a:r>
              <a:rPr lang="fr-CH" noProof="0" smtClean="0"/>
              <a:t>Third level</a:t>
            </a:r>
          </a:p>
          <a:p>
            <a:pPr lvl="3"/>
            <a:r>
              <a:rPr lang="fr-CH" noProof="0" smtClean="0"/>
              <a:t>Fourth level</a:t>
            </a:r>
          </a:p>
          <a:p>
            <a:pPr lvl="4"/>
            <a:r>
              <a:rPr lang="fr-CH" noProof="0" smtClean="0"/>
              <a:t>Fifth level</a:t>
            </a:r>
          </a:p>
        </p:txBody>
      </p:sp>
      <p:sp>
        <p:nvSpPr>
          <p:cNvPr id="19462" name="Rectangle 6"/>
          <p:cNvSpPr>
            <a:spLocks noGrp="1" noChangeArrowheads="1"/>
          </p:cNvSpPr>
          <p:nvPr>
            <p:ph type="ftr" sz="quarter" idx="4"/>
          </p:nvPr>
        </p:nvSpPr>
        <p:spPr bwMode="auto">
          <a:xfrm>
            <a:off x="0" y="6667500"/>
            <a:ext cx="4033838" cy="350838"/>
          </a:xfrm>
          <a:prstGeom prst="rect">
            <a:avLst/>
          </a:prstGeom>
          <a:noFill/>
          <a:ln>
            <a:noFill/>
          </a:ln>
          <a:effectLst/>
          <a:extLst/>
        </p:spPr>
        <p:txBody>
          <a:bodyPr vert="horz" wrap="square" lIns="93279" tIns="46640" rIns="93279" bIns="4664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fr-CH"/>
          </a:p>
        </p:txBody>
      </p:sp>
      <p:sp>
        <p:nvSpPr>
          <p:cNvPr id="19463" name="Rectangle 7"/>
          <p:cNvSpPr>
            <a:spLocks noGrp="1" noChangeArrowheads="1"/>
          </p:cNvSpPr>
          <p:nvPr>
            <p:ph type="sldNum" sz="quarter" idx="5"/>
          </p:nvPr>
        </p:nvSpPr>
        <p:spPr bwMode="auto">
          <a:xfrm>
            <a:off x="5270500" y="6667500"/>
            <a:ext cx="4033838" cy="350838"/>
          </a:xfrm>
          <a:prstGeom prst="rect">
            <a:avLst/>
          </a:prstGeom>
          <a:noFill/>
          <a:ln>
            <a:noFill/>
          </a:ln>
          <a:effectLst/>
          <a:extLst/>
        </p:spPr>
        <p:txBody>
          <a:bodyPr vert="horz" wrap="square" lIns="93279" tIns="46640" rIns="93279" bIns="46640" numCol="1" anchor="b" anchorCtr="0" compatLnSpc="1">
            <a:prstTxWarp prst="textNoShape">
              <a:avLst/>
            </a:prstTxWarp>
          </a:bodyPr>
          <a:lstStyle>
            <a:lvl1pPr algn="r" eaLnBrk="1" hangingPunct="1">
              <a:defRPr sz="1200"/>
            </a:lvl1pPr>
          </a:lstStyle>
          <a:p>
            <a:pPr>
              <a:defRPr/>
            </a:pPr>
            <a:fld id="{0F353719-3540-4914-8150-911EFF3A0E3B}" type="slidenum">
              <a:rPr lang="fr-CH" altLang="fr-FR"/>
              <a:pPr>
                <a:defRPr/>
              </a:pPr>
              <a:t>‹#›</a:t>
            </a:fld>
            <a:endParaRPr lang="fr-CH" altLang="fr-FR"/>
          </a:p>
        </p:txBody>
      </p:sp>
    </p:spTree>
    <p:extLst>
      <p:ext uri="{BB962C8B-B14F-4D97-AF65-F5344CB8AC3E}">
        <p14:creationId xmlns:p14="http://schemas.microsoft.com/office/powerpoint/2010/main" val="3606152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s-ES" dirty="0" smtClean="0">
              <a:latin typeface="Calibri" pitchFamily="34" charset="0"/>
              <a:ea typeface="ＭＳ Ｐゴシック" pitchFamily="34" charset="-128"/>
            </a:endParaRPr>
          </a:p>
        </p:txBody>
      </p:sp>
      <p:sp>
        <p:nvSpPr>
          <p:cNvPr id="22532" name="Slide Number Placeholder 3"/>
          <p:cNvSpPr>
            <a:spLocks noGrp="1"/>
          </p:cNvSpPr>
          <p:nvPr>
            <p:ph type="sldNum" sz="quarter" idx="5"/>
          </p:nvPr>
        </p:nvSpPr>
        <p:spPr>
          <a:noFill/>
          <a:ln>
            <a:miter lim="800000"/>
            <a:headEnd/>
            <a:tailEnd/>
          </a:ln>
        </p:spPr>
        <p:txBody>
          <a:bodyPr/>
          <a:lstStyle/>
          <a:p>
            <a:fld id="{D9ADECD4-631F-45C4-B440-E8191056366F}" type="slidenum">
              <a:rPr lang="fr-CH" altLang="fr-FR" smtClean="0"/>
              <a:pPr/>
              <a:t>1</a:t>
            </a:fld>
            <a:endParaRPr lang="fr-CH"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s-CL" dirty="0" smtClean="0"/>
              <a:t>Sensibilizar al personal médico y administrativo de hospitales con afluencia importante de migrantes, hacerles conocer sus deberes, responsabilidades y derechos al tener que brindar asistencia de un migrante herido o enfermo</a:t>
            </a:r>
            <a:endParaRPr lang="es-ES" dirty="0" smtClean="0"/>
          </a:p>
          <a:p>
            <a:pPr>
              <a:defRPr/>
            </a:pPr>
            <a:endParaRPr lang="es-CL" dirty="0" smtClean="0"/>
          </a:p>
          <a:p>
            <a:pPr>
              <a:defRPr/>
            </a:pPr>
            <a:r>
              <a:rPr lang="es-CL" dirty="0" smtClean="0"/>
              <a:t>Concienciar a los Representantes Consulares y Cancillerías </a:t>
            </a:r>
          </a:p>
          <a:p>
            <a:pPr marL="457703" indent="-457703">
              <a:buFontTx/>
              <a:buAutoNum type="arabicParenR"/>
              <a:defRPr/>
            </a:pPr>
            <a:r>
              <a:rPr lang="es-CL" dirty="0" smtClean="0"/>
              <a:t>sobre las consecuencias médicas y logísticas que implican las repatriaciones que interrumpen la asistencia médica o repatriar a un enfermo o herido en condiciones no aptas o adecuadas según su condición de salud; </a:t>
            </a:r>
          </a:p>
          <a:p>
            <a:pPr marL="457703" indent="-457703">
              <a:buFontTx/>
              <a:buAutoNum type="arabicParenR"/>
              <a:defRPr/>
            </a:pPr>
            <a:r>
              <a:rPr lang="es-CL" dirty="0" smtClean="0"/>
              <a:t>sobre la importancia de conocer las condiciones de salud de sus connacionales al emitir documentos de viaje;</a:t>
            </a:r>
            <a:endParaRPr lang="es-ES" dirty="0" smtClean="0"/>
          </a:p>
          <a:p>
            <a:pPr>
              <a:defRPr/>
            </a:pPr>
            <a:endParaRPr lang="es-ES" dirty="0"/>
          </a:p>
        </p:txBody>
      </p:sp>
      <p:sp>
        <p:nvSpPr>
          <p:cNvPr id="31748" name="Slide Number Placeholder 3"/>
          <p:cNvSpPr>
            <a:spLocks noGrp="1"/>
          </p:cNvSpPr>
          <p:nvPr>
            <p:ph type="sldNum" sz="quarter" idx="5"/>
          </p:nvPr>
        </p:nvSpPr>
        <p:spPr>
          <a:noFill/>
          <a:ln>
            <a:miter lim="800000"/>
            <a:headEnd/>
            <a:tailEnd/>
          </a:ln>
        </p:spPr>
        <p:txBody>
          <a:bodyPr/>
          <a:lstStyle/>
          <a:p>
            <a:fld id="{CEF6DE08-102A-498C-97BA-18264601A857}" type="slidenum">
              <a:rPr lang="fr-CH" altLang="fr-FR" smtClean="0"/>
              <a:pPr/>
              <a:t>10</a:t>
            </a:fld>
            <a:endParaRPr lang="fr-CH"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s-CL" smtClean="0">
                <a:latin typeface="Calibri" pitchFamily="34" charset="0"/>
                <a:ea typeface="ＭＳ Ｐゴシック" pitchFamily="34" charset="-128"/>
              </a:rPr>
              <a:t>Notificar el itinerario y la fecha de repatriación de las personas migrantes con suficiente antelación a los Representantes Consulares y Cancillerías para que puedan organizar una adecuada recepción en el país de origen. Compartir esta información a la persona migrante y/o sus familiares;</a:t>
            </a:r>
          </a:p>
          <a:p>
            <a:endParaRPr lang="es-ES" dirty="0" smtClean="0">
              <a:latin typeface="Calibri" pitchFamily="34" charset="0"/>
              <a:ea typeface="ＭＳ Ｐゴシック" pitchFamily="34" charset="-128"/>
            </a:endParaRPr>
          </a:p>
          <a:p>
            <a:r>
              <a:rPr lang="es-CL" smtClean="0">
                <a:latin typeface="Calibri" pitchFamily="34" charset="0"/>
                <a:ea typeface="ＭＳ Ｐゴシック" pitchFamily="34" charset="-128"/>
              </a:rPr>
              <a:t>Comunicar a sus connacionales de su  derecho a recibir su expediente médico, o mínimo una copia de este, antes de ser dados de alta y la posibilidad de su apoyo para su gestión.</a:t>
            </a:r>
            <a:endParaRPr lang="es-ES" dirty="0" smtClean="0">
              <a:latin typeface="Calibri" pitchFamily="34" charset="0"/>
              <a:ea typeface="ＭＳ Ｐゴシック" pitchFamily="34" charset="-128"/>
            </a:endParaRPr>
          </a:p>
          <a:p>
            <a:endParaRPr lang="es-ES" dirty="0" smtClean="0">
              <a:latin typeface="Calibri" pitchFamily="34" charset="0"/>
              <a:ea typeface="ＭＳ Ｐゴシック" pitchFamily="34" charset="-128"/>
            </a:endParaRPr>
          </a:p>
        </p:txBody>
      </p:sp>
      <p:sp>
        <p:nvSpPr>
          <p:cNvPr id="32772" name="Slide Number Placeholder 3"/>
          <p:cNvSpPr>
            <a:spLocks noGrp="1"/>
          </p:cNvSpPr>
          <p:nvPr>
            <p:ph type="sldNum" sz="quarter" idx="5"/>
          </p:nvPr>
        </p:nvSpPr>
        <p:spPr>
          <a:noFill/>
          <a:ln>
            <a:miter lim="800000"/>
            <a:headEnd/>
            <a:tailEnd/>
          </a:ln>
        </p:spPr>
        <p:txBody>
          <a:bodyPr/>
          <a:lstStyle/>
          <a:p>
            <a:fld id="{36211699-9AF0-4D3F-9605-6A57C9C11060}" type="slidenum">
              <a:rPr lang="fr-CH" altLang="fr-FR" smtClean="0"/>
              <a:pPr/>
              <a:t>11</a:t>
            </a:fld>
            <a:endParaRPr lang="fr-CH"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s-MX" smtClean="0">
                <a:latin typeface="Calibri" pitchFamily="34" charset="0"/>
                <a:ea typeface="ＭＳ Ｐゴシック" pitchFamily="34" charset="-128"/>
              </a:rPr>
              <a:t>La cantidad de beneficiarios de agua se toma con la formula de 2 litros de agua por persona</a:t>
            </a:r>
          </a:p>
          <a:p>
            <a:r>
              <a:rPr lang="es-MX" smtClean="0">
                <a:latin typeface="Calibri" pitchFamily="34" charset="0"/>
                <a:ea typeface="ＭＳ Ｐゴシック" pitchFamily="34" charset="-128"/>
              </a:rPr>
              <a:t>El total de personas asistidas son en las clínicas móviles. Es la cantidad de personas que recibieron algún tipo de asistencia en las clínicas móviles ( ya sea agua, transporte, kits de higiene, atención médica básica, primero auxilios, etc)</a:t>
            </a:r>
            <a:endParaRPr lang="fr-CH" smtClean="0">
              <a:latin typeface="Calibri" pitchFamily="34" charset="0"/>
              <a:ea typeface="ＭＳ Ｐゴシック" pitchFamily="34" charset="-128"/>
            </a:endParaRPr>
          </a:p>
        </p:txBody>
      </p:sp>
      <p:sp>
        <p:nvSpPr>
          <p:cNvPr id="33796" name="Slide Number Placeholder 3"/>
          <p:cNvSpPr>
            <a:spLocks noGrp="1"/>
          </p:cNvSpPr>
          <p:nvPr>
            <p:ph type="sldNum" sz="quarter" idx="5"/>
          </p:nvPr>
        </p:nvSpPr>
        <p:spPr>
          <a:noFill/>
          <a:ln>
            <a:miter lim="800000"/>
            <a:headEnd/>
            <a:tailEnd/>
          </a:ln>
        </p:spPr>
        <p:txBody>
          <a:bodyPr/>
          <a:lstStyle/>
          <a:p>
            <a:fld id="{06243E00-8FF1-4774-A4FA-F035D37A208A}" type="slidenum">
              <a:rPr lang="fr-CH" altLang="fr-FR" smtClean="0"/>
              <a:pPr/>
              <a:t>12</a:t>
            </a:fld>
            <a:endParaRPr lang="fr-CH"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s-MX" smtClean="0">
                <a:latin typeface="Calibri" pitchFamily="34" charset="0"/>
                <a:ea typeface="ＭＳ Ｐゴシック" pitchFamily="34" charset="-128"/>
              </a:rPr>
              <a:t>Menores asistidos en las Clínicas móviles de la región de Junio 2013 a junio 2014</a:t>
            </a:r>
            <a:endParaRPr lang="fr-CH" smtClean="0">
              <a:latin typeface="Calibri" pitchFamily="34" charset="0"/>
              <a:ea typeface="ＭＳ Ｐゴシック" pitchFamily="34" charset="-128"/>
            </a:endParaRPr>
          </a:p>
        </p:txBody>
      </p:sp>
      <p:sp>
        <p:nvSpPr>
          <p:cNvPr id="34820" name="Slide Number Placeholder 3"/>
          <p:cNvSpPr>
            <a:spLocks noGrp="1"/>
          </p:cNvSpPr>
          <p:nvPr>
            <p:ph type="sldNum" sz="quarter" idx="5"/>
          </p:nvPr>
        </p:nvSpPr>
        <p:spPr>
          <a:noFill/>
          <a:ln>
            <a:miter lim="800000"/>
            <a:headEnd/>
            <a:tailEnd/>
          </a:ln>
        </p:spPr>
        <p:txBody>
          <a:bodyPr/>
          <a:lstStyle/>
          <a:p>
            <a:fld id="{D2950137-33B4-4D4F-BFF5-859A1D23EC07}" type="slidenum">
              <a:rPr lang="fr-CH" altLang="fr-FR" smtClean="0"/>
              <a:pPr/>
              <a:t>13</a:t>
            </a:fld>
            <a:endParaRPr lang="fr-CH"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s-MX" dirty="0" smtClean="0">
                <a:latin typeface="Calibri" pitchFamily="34" charset="0"/>
                <a:ea typeface="ＭＳ Ｐゴシック" pitchFamily="34" charset="-128"/>
              </a:rPr>
              <a:t>El 100% es de 23 905 personas asistidas en clínicas móviles en México en el 2013</a:t>
            </a:r>
          </a:p>
          <a:p>
            <a:endParaRPr lang="es-MX" dirty="0" smtClean="0">
              <a:latin typeface="Calibri" pitchFamily="34" charset="0"/>
              <a:ea typeface="ＭＳ Ｐゴシック" pitchFamily="34" charset="-128"/>
            </a:endParaRPr>
          </a:p>
          <a:p>
            <a:r>
              <a:rPr lang="es-ES" dirty="0" smtClean="0">
                <a:latin typeface="Calibri" pitchFamily="34" charset="0"/>
                <a:ea typeface="ＭＳ Ｐゴシック" pitchFamily="34" charset="-128"/>
              </a:rPr>
              <a:t>Entre las principales causas de consulta (morbilidad) están; los Dolores Musculares, Infecciones Respiratorias Agudas, Enfermedades de la Piel (micosis), Cefaleas (dolores de cabeza), Enfermedades Diarreicas, etc. Igualmente, se ha identificado la necesidad de brindar servicios encaminados a la promoción y prevención a la salud a lo largo de la ruta migratoria.</a:t>
            </a:r>
          </a:p>
          <a:p>
            <a:endParaRPr lang="fr-CH" dirty="0" smtClean="0">
              <a:latin typeface="Calibri" pitchFamily="34" charset="0"/>
              <a:ea typeface="ＭＳ Ｐゴシック" pitchFamily="34" charset="-128"/>
            </a:endParaRPr>
          </a:p>
        </p:txBody>
      </p:sp>
      <p:sp>
        <p:nvSpPr>
          <p:cNvPr id="35844" name="Slide Number Placeholder 3"/>
          <p:cNvSpPr>
            <a:spLocks noGrp="1"/>
          </p:cNvSpPr>
          <p:nvPr>
            <p:ph type="sldNum" sz="quarter" idx="5"/>
          </p:nvPr>
        </p:nvSpPr>
        <p:spPr>
          <a:noFill/>
          <a:ln>
            <a:miter lim="800000"/>
            <a:headEnd/>
            <a:tailEnd/>
          </a:ln>
        </p:spPr>
        <p:txBody>
          <a:bodyPr/>
          <a:lstStyle/>
          <a:p>
            <a:fld id="{8556FCB0-27BF-4DAC-8C65-0010893D5E11}" type="slidenum">
              <a:rPr lang="fr-CH" altLang="fr-FR" smtClean="0"/>
              <a:pPr/>
              <a:t>14</a:t>
            </a:fld>
            <a:endParaRPr lang="fr-CH"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s-ES" dirty="0" smtClean="0">
                <a:latin typeface="Calibri" pitchFamily="34" charset="0"/>
                <a:ea typeface="ＭＳ Ｐゴシック" pitchFamily="34" charset="-128"/>
              </a:rPr>
              <a:t>La información disponible sobre la salud de los migrantes y sobre su acceso a los servicios de salud es escasa. Pocos sistemas nacionales de información sanitaria recaban y desglosan sus datos de manera que se pueda realizar un análisis de los principales problemas de salud observados entre los migrantes o provocados directamente por la migración. El acceso a esta información, su difusión y su respectivo análisis son importantes y prioritarios, para poder así entender cualitativamente y cuantitativamente las prioridades de salud pública.</a:t>
            </a:r>
          </a:p>
          <a:p>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Por consiguiente, es necesario unir esfuerzos para llegar a los migrantes y tratar los factores que los hacen especialmente vulnerables y cubrir sus necesidades de atención sanitaria. Para ello hay que prever intervenciones destinadas a mitigar su vulnerabilidad  y reducir sus riesgos sanitarios y a poner en marcha o reforzar programas y servicios orientados a ellos, es decir, en los que se prevea una atención que tenga en cuenta sus necesidades en función de la cultura, la religión, la lengua, la edad y el sexo y que ofrezca orientación a los migrantes sobre cómo evitar las enfermedades y como acceder y utilizar los servicios existentes.</a:t>
            </a:r>
          </a:p>
          <a:p>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Por lo tanto, es importante de conceptualizar e implementar acciones que busquen la promoción y la formulación de políticas sanitarias que tengan en cuenta a los migrantes y respeten los principios inherentes a un enfoque de salud pública destinado a mejorar la salud de los migrantes, la promoción de los derechos sanitarios de los migrantes y el fomento de un acceso equitativo de los migrantes a la protección y la atención sanitarias.</a:t>
            </a:r>
          </a:p>
          <a:p>
            <a:r>
              <a:rPr lang="es-ES" dirty="0" smtClean="0">
                <a:latin typeface="Calibri" pitchFamily="34" charset="0"/>
                <a:ea typeface="ＭＳ Ｐゴシック" pitchFamily="34" charset="-128"/>
              </a:rPr>
              <a:t> </a:t>
            </a:r>
          </a:p>
          <a:p>
            <a:endParaRPr lang="es-ES" dirty="0" smtClean="0">
              <a:latin typeface="Calibri" pitchFamily="34" charset="0"/>
              <a:ea typeface="ＭＳ Ｐゴシック" pitchFamily="34" charset="-128"/>
            </a:endParaRPr>
          </a:p>
        </p:txBody>
      </p:sp>
      <p:sp>
        <p:nvSpPr>
          <p:cNvPr id="36868" name="Slide Number Placeholder 3"/>
          <p:cNvSpPr>
            <a:spLocks noGrp="1"/>
          </p:cNvSpPr>
          <p:nvPr>
            <p:ph type="sldNum" sz="quarter" idx="5"/>
          </p:nvPr>
        </p:nvSpPr>
        <p:spPr>
          <a:noFill/>
          <a:ln>
            <a:miter lim="800000"/>
            <a:headEnd/>
            <a:tailEnd/>
          </a:ln>
        </p:spPr>
        <p:txBody>
          <a:bodyPr/>
          <a:lstStyle/>
          <a:p>
            <a:fld id="{C8C9F8B3-AFF7-4084-9204-55FE8759A744}" type="slidenum">
              <a:rPr lang="fr-CH" altLang="fr-FR" smtClean="0"/>
              <a:pPr/>
              <a:t>15</a:t>
            </a:fld>
            <a:endParaRPr lang="fr-CH" alt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s-CL" dirty="0" smtClean="0">
                <a:latin typeface="Calibri" pitchFamily="34" charset="0"/>
                <a:ea typeface="ＭＳ Ｐゴシック" pitchFamily="34" charset="-128"/>
              </a:rPr>
              <a:t>Generar espacios de comunicación y coordinación interinstitucional, y en el cual también tengan cabida otros actores (nacionales e internacionales) </a:t>
            </a:r>
            <a:endParaRPr lang="es-ES" dirty="0" smtClean="0">
              <a:latin typeface="Calibri" pitchFamily="34" charset="0"/>
              <a:ea typeface="ＭＳ Ｐゴシック" pitchFamily="34" charset="-128"/>
            </a:endParaRPr>
          </a:p>
          <a:p>
            <a:r>
              <a:rPr lang="es-CL" dirty="0" smtClean="0">
                <a:latin typeface="Calibri" pitchFamily="34" charset="0"/>
                <a:ea typeface="ＭＳ Ｐゴシック" pitchFamily="34" charset="-128"/>
              </a:rPr>
              <a:t>Generar mecanismos que permitan la recolección, difusión y análisis de datos relacionados a la asistencia brindada a los migrantes lesionados, lo cual debe permitir &amp; facilitar el monitoreo y la evaluación de las acciones y la investigación. </a:t>
            </a:r>
            <a:endParaRPr lang="es-ES" dirty="0" smtClean="0">
              <a:latin typeface="Calibri" pitchFamily="34" charset="0"/>
              <a:ea typeface="ＭＳ Ｐゴシック" pitchFamily="34" charset="-128"/>
            </a:endParaRPr>
          </a:p>
          <a:p>
            <a:r>
              <a:rPr lang="es-CL" dirty="0" smtClean="0">
                <a:latin typeface="Calibri" pitchFamily="34" charset="0"/>
                <a:ea typeface="ＭＳ Ｐゴシック" pitchFamily="34" charset="-128"/>
              </a:rPr>
              <a:t>Diseñar, fomentar y diseminar políticas/protocolos sanitarias que permitan la mejor gestión de estos casos y que favorezcan una asistencia integral y humana.</a:t>
            </a:r>
          </a:p>
          <a:p>
            <a:r>
              <a:rPr lang="es-CL" dirty="0" smtClean="0">
                <a:latin typeface="Calibri" pitchFamily="34" charset="0"/>
                <a:ea typeface="ＭＳ Ｐゴシック" pitchFamily="34" charset="-128"/>
              </a:rPr>
              <a:t>Crear capacitad </a:t>
            </a:r>
          </a:p>
          <a:p>
            <a:endParaRPr lang="es-CL" dirty="0" smtClean="0">
              <a:latin typeface="Calibri" pitchFamily="34" charset="0"/>
              <a:ea typeface="ＭＳ Ｐゴシック" pitchFamily="34" charset="-128"/>
            </a:endParaRPr>
          </a:p>
          <a:p>
            <a:r>
              <a:rPr lang="es-CL" dirty="0" smtClean="0">
                <a:latin typeface="Calibri" pitchFamily="34" charset="0"/>
                <a:ea typeface="ＭＳ Ｐゴシック" pitchFamily="34" charset="-128"/>
              </a:rPr>
              <a:t>---------</a:t>
            </a:r>
          </a:p>
          <a:p>
            <a:r>
              <a:rPr lang="es-ES" b="1" dirty="0" smtClean="0">
                <a:latin typeface="Calibri" pitchFamily="34" charset="0"/>
                <a:ea typeface="ＭＳ Ｐゴシック" pitchFamily="34" charset="-128"/>
              </a:rPr>
              <a:t>1. Coordinación y Cooperación interinstitucional</a:t>
            </a:r>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Creemos que el contar tanto a nivel local, regional y nacional  con un espacio y una  red de instituciones (SSa, IMSS Solidaridad, fiscalías, consulados, CRM, sociedad civil, actores humanitarios, entre otros), se lograría una integración entre los diferentes actores, que facilitaría la planeación, coordinación, supervisión y evaluación de las actividades de asistencia y salud brindadas a los migrantes. La comunicación y la organización lograrían una prestación de servicios integrales para  no duplicar tareas, así como utilizar, priorizar y optimizar recursos existentes en las diversas instituciones. </a:t>
            </a:r>
          </a:p>
          <a:p>
            <a:r>
              <a:rPr lang="es-ES" dirty="0" smtClean="0">
                <a:latin typeface="Calibri" pitchFamily="34" charset="0"/>
                <a:ea typeface="ＭＳ Ｐゴシック" pitchFamily="34" charset="-128"/>
              </a:rPr>
              <a:t>Igualmente, estos espacios deben favorecer y fortalecer la cooperación; Interinstitucional, Interregional e  Internacional, con especial hincapié en la creación de alianzas con otras organizaciones en relación con la salud de los migrantes en los países de origen o retorno, tránsito y destino y promoción de ésta. Igualmente, para fomentar la colaboración entre el Ministerio/Secretaria de Salud  y los otros Ministerios/Secretarias pertinentes de todos los países interesados.</a:t>
            </a:r>
          </a:p>
          <a:p>
            <a:r>
              <a:rPr lang="es-ES" b="1" dirty="0" smtClean="0">
                <a:latin typeface="Calibri" pitchFamily="34" charset="0"/>
                <a:ea typeface="ＭＳ Ｐゴシック" pitchFamily="34" charset="-128"/>
              </a:rPr>
              <a:t> </a:t>
            </a:r>
            <a:endParaRPr lang="es-ES" dirty="0" smtClean="0">
              <a:latin typeface="Calibri" pitchFamily="34" charset="0"/>
              <a:ea typeface="ＭＳ Ｐゴシック" pitchFamily="34" charset="-128"/>
            </a:endParaRPr>
          </a:p>
          <a:p>
            <a:r>
              <a:rPr lang="es-ES" b="1" dirty="0" smtClean="0">
                <a:latin typeface="Calibri" pitchFamily="34" charset="0"/>
                <a:ea typeface="ＭＳ Ｐゴシック" pitchFamily="34" charset="-128"/>
              </a:rPr>
              <a:t> </a:t>
            </a:r>
            <a:endParaRPr lang="es-ES" dirty="0" smtClean="0">
              <a:latin typeface="Calibri" pitchFamily="34" charset="0"/>
              <a:ea typeface="ＭＳ Ｐゴシック" pitchFamily="34" charset="-128"/>
            </a:endParaRPr>
          </a:p>
          <a:p>
            <a:r>
              <a:rPr lang="es-ES" b="1" dirty="0" smtClean="0">
                <a:latin typeface="Calibri" pitchFamily="34" charset="0"/>
                <a:ea typeface="ＭＳ Ｐゴシック" pitchFamily="34" charset="-128"/>
              </a:rPr>
              <a:t>2. Evaluación, Investigación y Difusión de Información</a:t>
            </a:r>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El considerar tener una base de datos epidemiológicos y de características poblacionales de los migrantes que son atendidas, y así tener una visión y comprensión más amplia de la problemática de salud pública. Esto nos permitiría el implementar un proceso de evaluación de la salud de los migrantes y poder identificar las tendencias en cuanto a su estado de salud, tales como; tipificación de las deficiencias en la prestación de servicios para atender a las necesidades sanitarias de los connacionales y extranjeros que migran dentro y fuera del estado mexicano y facilitar la búsqueda de soluciones.</a:t>
            </a:r>
          </a:p>
          <a:p>
            <a:r>
              <a:rPr lang="es-ES" dirty="0" smtClean="0">
                <a:latin typeface="Calibri" pitchFamily="34" charset="0"/>
                <a:ea typeface="ＭＳ Ｐゴシック" pitchFamily="34" charset="-128"/>
              </a:rPr>
              <a:t>Actualmente, la debilidad en el proceso de vigilancia y caracterización de morbilidades, se traduce en un desconocimiento integral de la situación de salud de los migrantes, lo que dificulta la toma de decisiones para atacar la problemática de acceso y atención a la salud, así como identificar la cantidad de recursos a utilizar y que se manejan y que están disponibles actualmente para estos servicios. </a:t>
            </a:r>
          </a:p>
          <a:p>
            <a:r>
              <a:rPr lang="es-ES" dirty="0" smtClean="0">
                <a:latin typeface="Calibri" pitchFamily="34" charset="0"/>
                <a:ea typeface="ＭＳ Ｐゴシック" pitchFamily="34" charset="-128"/>
              </a:rPr>
              <a:t>En relación a esto, el INSP (Instituto Nacional de Salud Pública) ha comenzado en varios albergues de atención a migrantes a implementar una base de datos para el análisis, estudio, vigilancia y conocimiento de la población y situación de salud de los migrantes. En los proyectos conjuntos de atención a migrantes CRM/CICR se cuenta con una base de datos la cual estamos en proceso de integración a aquella del INSP, para intercambiar de información. </a:t>
            </a:r>
          </a:p>
          <a:p>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 </a:t>
            </a:r>
          </a:p>
          <a:p>
            <a:r>
              <a:rPr lang="es-ES" b="1" dirty="0" smtClean="0">
                <a:latin typeface="Calibri" pitchFamily="34" charset="0"/>
                <a:ea typeface="ＭＳ Ｐゴシック" pitchFamily="34" charset="-128"/>
              </a:rPr>
              <a:t>3. Promoción y Formulación de Políticas </a:t>
            </a:r>
            <a:endParaRPr lang="es-ES" dirty="0" smtClean="0">
              <a:latin typeface="Calibri" pitchFamily="34" charset="0"/>
              <a:ea typeface="ＭＳ Ｐゴシック" pitchFamily="34" charset="-128"/>
            </a:endParaRPr>
          </a:p>
          <a:p>
            <a:r>
              <a:rPr lang="es-ES" dirty="0" smtClean="0">
                <a:latin typeface="Calibri" pitchFamily="34" charset="0"/>
                <a:ea typeface="ＭＳ Ｐゴシック" pitchFamily="34" charset="-128"/>
              </a:rPr>
              <a:t>Diseñar y/o reforzar, y posteriormente</a:t>
            </a:r>
            <a:r>
              <a:rPr lang="es-ES" b="1" dirty="0" smtClean="0">
                <a:latin typeface="Calibri" pitchFamily="34" charset="0"/>
                <a:ea typeface="ＭＳ Ｐゴシック" pitchFamily="34" charset="-128"/>
              </a:rPr>
              <a:t> </a:t>
            </a:r>
            <a:r>
              <a:rPr lang="es-ES" dirty="0" smtClean="0">
                <a:latin typeface="Calibri" pitchFamily="34" charset="0"/>
                <a:ea typeface="ＭＳ Ｐゴシック" pitchFamily="34" charset="-128"/>
              </a:rPr>
              <a:t>fomentar y diseminar políticas sanitarias que tengan en cuenta a los migrantes y respeten los principios inherentes a un enfoque de salud pública destinado a mejorar la salud de los migrantes, las cuales deben ser posteriormente fomentadas y diseminadas. Estas deben, idealmente, promocionar los derechos sanitarios de los migrantes; el acceso equitativo de los migrantes a la protección y la atención sanitarias; el establecimiento de mecanismos para reforzar la protección social en materia de salud y seguridad de los migrantes;</a:t>
            </a:r>
          </a:p>
          <a:p>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 </a:t>
            </a:r>
          </a:p>
          <a:p>
            <a:r>
              <a:rPr lang="es-ES" b="1" dirty="0" smtClean="0">
                <a:latin typeface="Calibri" pitchFamily="34" charset="0"/>
                <a:ea typeface="ＭＳ Ｐゴシック" pitchFamily="34" charset="-128"/>
              </a:rPr>
              <a:t>4. Creación de capacidad: </a:t>
            </a:r>
            <a:endParaRPr lang="es-ES" dirty="0" smtClean="0">
              <a:latin typeface="Calibri" pitchFamily="34" charset="0"/>
              <a:ea typeface="ＭＳ Ｐゴシック" pitchFamily="34" charset="-128"/>
            </a:endParaRPr>
          </a:p>
          <a:p>
            <a:r>
              <a:rPr lang="es-ES" dirty="0" smtClean="0">
                <a:latin typeface="Calibri" pitchFamily="34" charset="0"/>
                <a:ea typeface="ＭＳ Ｐゴシック" pitchFamily="34" charset="-128"/>
              </a:rPr>
              <a:t>Sensibilización y capacitación de los formuladores de políticas pertinentes que se ocupan de la salud de los migrantes en los países de origen o retorno, tránsito y destino. </a:t>
            </a:r>
          </a:p>
          <a:p>
            <a:r>
              <a:rPr lang="es-ES" dirty="0" smtClean="0">
                <a:latin typeface="Calibri" pitchFamily="34" charset="0"/>
                <a:ea typeface="ＭＳ Ｐゴシック" pitchFamily="34" charset="-128"/>
              </a:rPr>
              <a:t>Fomento de la sensibilización de los proveedores de servicios de salud con respecto a los aspectos culturales, religiosos, lingüísticos y de género relacionados con la salud de los migrantes.</a:t>
            </a:r>
          </a:p>
          <a:p>
            <a:r>
              <a:rPr lang="es-ES" dirty="0" smtClean="0">
                <a:latin typeface="Calibri" pitchFamily="34" charset="0"/>
                <a:ea typeface="ＭＳ Ｐゴシック" pitchFamily="34" charset="-128"/>
              </a:rPr>
              <a:t>Formación de los profesionales de la salud para tratar los aspectos sanitarios asociados a los movimientos de población; creación de una red de centros colaboradores, instituciones académicas y otros asociados clave para promover las investigaciones sobre la salud de los migrantes y para reforzar la capacidad de cooperación técnica, y formación de profesionales sanitarios sobre enfermedades y patologías prevalentes en el país de origen o retorno.</a:t>
            </a:r>
          </a:p>
          <a:p>
            <a:endParaRPr lang="es-ES" dirty="0" smtClean="0">
              <a:latin typeface="Calibri" pitchFamily="34" charset="0"/>
              <a:ea typeface="ＭＳ Ｐゴシック" pitchFamily="34" charset="-128"/>
            </a:endParaRPr>
          </a:p>
          <a:p>
            <a:endParaRPr lang="es-ES" dirty="0" smtClean="0">
              <a:latin typeface="Calibri" pitchFamily="34" charset="0"/>
              <a:ea typeface="ＭＳ Ｐゴシック" pitchFamily="34" charset="-128"/>
            </a:endParaRPr>
          </a:p>
        </p:txBody>
      </p:sp>
      <p:sp>
        <p:nvSpPr>
          <p:cNvPr id="37892" name="Slide Number Placeholder 3"/>
          <p:cNvSpPr>
            <a:spLocks noGrp="1"/>
          </p:cNvSpPr>
          <p:nvPr>
            <p:ph type="sldNum" sz="quarter" idx="5"/>
          </p:nvPr>
        </p:nvSpPr>
        <p:spPr>
          <a:noFill/>
          <a:ln>
            <a:miter lim="800000"/>
            <a:headEnd/>
            <a:tailEnd/>
          </a:ln>
        </p:spPr>
        <p:txBody>
          <a:bodyPr/>
          <a:lstStyle/>
          <a:p>
            <a:fld id="{8380DD1A-5FCD-474F-9345-48E3A2529129}" type="slidenum">
              <a:rPr lang="fr-CH" altLang="fr-FR" smtClean="0"/>
              <a:pPr/>
              <a:t>16</a:t>
            </a:fld>
            <a:endParaRPr lang="fr-CH"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endParaRPr lang="fr-CH"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1241425" y="3335338"/>
            <a:ext cx="6823075" cy="3159125"/>
          </a:xfrm>
          <a:noFill/>
        </p:spPr>
        <p:txBody>
          <a:bodyPr/>
          <a:lstStyle/>
          <a:p>
            <a:endParaRPr lang="fr-FR" altLang="fr-FR" dirty="0"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s-ES" dirty="0" smtClean="0">
                <a:latin typeface="Calibri" pitchFamily="34" charset="0"/>
                <a:ea typeface="ＭＳ Ｐゴシック" pitchFamily="34" charset="-128"/>
              </a:rPr>
              <a:t>Algunos migrantes encontrarán dificultades para acceder a la atención de salud, de por si en su país no tenían una cubertura, durante su viaje migratorio, no les será fácil tener acceso y beneficiarse de los servicios de salud existentes en los países de tránsito.</a:t>
            </a:r>
          </a:p>
          <a:p>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De por sí, el propio proceso de migración puede tener consecuencias sanitarias negativas para los migrantes, en particular para algunos grupos, entre ellos los migrantes vulnerables (menores de 5 años, mujeres embarazadas, adultos mayores, discapacitados, etc.), quienes son particularmente vulnerables a los problemas de salud y tienen más probabilidades que otros grupos de población de padecer enfermedades transmisibles y no transmisibles.  Algunos de ellos son víctimas de la trata de personas y del tráfico ilícito de migrantes (principalmente mujeres y menores), quienes son aún más vulnerables y más propensos a padecer  problemas de salud mental o ser víctimas de violencia.  </a:t>
            </a:r>
          </a:p>
          <a:p>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Por otra parte, existe un estrecho vínculo entre los movimientos de población y la propagación de enfermedades transmisibles. Una importante dimensión sanitaria es la relacionada con los riesgos sanitarios que los migrantes llevan consigo y la repercusión que ello tiene para la salud pública. Los migrantes viajan acompañados de sus perfiles epidemiológicos, su nivel de exposición a agentes infecciosos, sus factores de riesgos genéticos y relacionados con el modo de vida, sus creencias sanitarias basadas en la cultura y su propensión a algunas afecciones. En algunos casos, ellos pueden ser también portadores de vectores que favorecen la trasmisión de enfermedades (Zoonosis).</a:t>
            </a:r>
          </a:p>
          <a:p>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Por todos estos motivos y muchos más, la salud de los migrantes es un tema de salud pública, al cual se le debe otorgar la importancia que amerita, por parte de la comunidad internacional. </a:t>
            </a:r>
          </a:p>
        </p:txBody>
      </p:sp>
      <p:sp>
        <p:nvSpPr>
          <p:cNvPr id="24580" name="Slide Number Placeholder 3"/>
          <p:cNvSpPr>
            <a:spLocks noGrp="1"/>
          </p:cNvSpPr>
          <p:nvPr>
            <p:ph type="sldNum" sz="quarter" idx="5"/>
          </p:nvPr>
        </p:nvSpPr>
        <p:spPr>
          <a:noFill/>
          <a:ln>
            <a:miter lim="800000"/>
            <a:headEnd/>
            <a:tailEnd/>
          </a:ln>
        </p:spPr>
        <p:txBody>
          <a:bodyPr/>
          <a:lstStyle/>
          <a:p>
            <a:fld id="{27EB19AD-79F1-4120-99A5-79D2587CB20F}" type="slidenum">
              <a:rPr lang="fr-CH" altLang="fr-FR" smtClean="0"/>
              <a:pPr/>
              <a:t>3</a:t>
            </a:fld>
            <a:endParaRPr lang="fr-CH"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s-ES" dirty="0" smtClean="0">
                <a:latin typeface="Calibri" pitchFamily="34" charset="0"/>
                <a:ea typeface="ＭＳ Ｐゴシック" pitchFamily="34" charset="-128"/>
              </a:rPr>
              <a:t>Por todos estos motivos y muchos más, la salud de los migrantes es un tema de salud pública, al cual se le debe otorgar la importancia que amerita, por parte de la comunidad internacional. Un objetivo de salud pública que debe ser prioritario es el evitar desigualdades entre los migrantes y la población de acogida en cuanto a la situación sanitaria y el acceso a los servicios de salud, que permitan garantizar los derechos sanitarios de los migrantes, para lo cual hay que limitar la discriminación o estigmatización y suprimir los obstáculos que impiden el acceso de los migrantes a los servicios preventivos y curativos en salud.</a:t>
            </a:r>
          </a:p>
          <a:p>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La información disponible sobre la salud de los migrantes y sobre su acceso a los servicios de salud es escasa. Pocos sistemas nacionales de información sanitaria recaban y desglosan sus datos de manera que se pueda realizar un análisis de los principales problemas de salud observados entre los migrantes o provocados directamente por la migración. El acceso a esta información, su difusión y su respectivo análisis son importantes y prioritarios, para poder así entender cualitativamente y cuantitativamente las prioridades de salud pública.</a:t>
            </a:r>
          </a:p>
          <a:p>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Por consiguiente, es necesario unir esfuerzos para llegar a los migrantes y tratar los factores que los hacen especialmente vulnerables y cubrir sus necesidades de atención sanitaria. Para ello hay que prever intervenciones destinadas a mitigar su vulnerabilidad  y reducir sus riesgos sanitarios y a poner en marcha o reforzar programas y servicios orientados a ellos, es decir, en los que se prevea una atención que tenga en cuenta sus necesidades en función de la cultura, la religión, la lengua, la edad y el sexo y que ofrezca orientación a los migrantes sobre cómo evitar las enfermedades y como acceder y utilizar los servicios existentes.</a:t>
            </a:r>
          </a:p>
          <a:p>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Por lo tanto, es importante de conceptualizar e implementar acciones que busquen la promoción y la formulación de políticas sanitarias que tengan en cuenta a los migrantes y respeten los principios inherentes a un enfoque de salud pública destinado a mejorar la salud de los migrantes, la promoción de los derechos sanitarios de los migrantes y el fomento de un acceso equitativo de los migrantes a la protección y la atención sanitarias.</a:t>
            </a:r>
          </a:p>
          <a:p>
            <a:r>
              <a:rPr lang="es-ES" dirty="0" smtClean="0">
                <a:latin typeface="Calibri" pitchFamily="34" charset="0"/>
                <a:ea typeface="ＭＳ Ｐゴシック" pitchFamily="34" charset="-128"/>
              </a:rPr>
              <a:t> </a:t>
            </a:r>
          </a:p>
          <a:p>
            <a:endParaRPr lang="es-ES" dirty="0" smtClean="0">
              <a:latin typeface="Calibri" pitchFamily="34" charset="0"/>
              <a:ea typeface="ＭＳ Ｐゴシック" pitchFamily="34" charset="-128"/>
            </a:endParaRPr>
          </a:p>
        </p:txBody>
      </p:sp>
      <p:sp>
        <p:nvSpPr>
          <p:cNvPr id="25604" name="Slide Number Placeholder 3"/>
          <p:cNvSpPr>
            <a:spLocks noGrp="1"/>
          </p:cNvSpPr>
          <p:nvPr>
            <p:ph type="sldNum" sz="quarter" idx="5"/>
          </p:nvPr>
        </p:nvSpPr>
        <p:spPr>
          <a:noFill/>
          <a:ln>
            <a:miter lim="800000"/>
            <a:headEnd/>
            <a:tailEnd/>
          </a:ln>
        </p:spPr>
        <p:txBody>
          <a:bodyPr/>
          <a:lstStyle/>
          <a:p>
            <a:fld id="{567EA9C3-7E78-4701-905E-BB555AB2F8A6}" type="slidenum">
              <a:rPr lang="fr-CH" altLang="fr-FR" smtClean="0"/>
              <a:pPr/>
              <a:t>4</a:t>
            </a:fld>
            <a:endParaRPr lang="fr-CH"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s-ES" dirty="0" smtClean="0">
                <a:latin typeface="Calibri" pitchFamily="34" charset="0"/>
                <a:ea typeface="ＭＳ Ｐゴシック" pitchFamily="34" charset="-128"/>
              </a:rPr>
              <a:t>El CICR trabaja junto con las Sociedades Nacionales de los países de la región y otros actores en la asistencia en salud en 3 líneas diferentes</a:t>
            </a:r>
          </a:p>
          <a:p>
            <a:endParaRPr lang="fr-CH" smtClean="0">
              <a:latin typeface="Calibri" pitchFamily="34" charset="0"/>
              <a:ea typeface="ＭＳ Ｐゴシック" pitchFamily="34" charset="-128"/>
            </a:endParaRPr>
          </a:p>
          <a:p>
            <a:endParaRPr lang="fr-CH" smtClean="0">
              <a:latin typeface="Calibri" pitchFamily="34" charset="0"/>
              <a:ea typeface="ＭＳ Ｐゴシック" pitchFamily="34" charset="-128"/>
            </a:endParaRPr>
          </a:p>
          <a:p>
            <a:r>
              <a:rPr lang="fr-CH" smtClean="0">
                <a:latin typeface="Calibri" pitchFamily="34" charset="0"/>
                <a:ea typeface="ＭＳ Ｐゴシック" pitchFamily="34" charset="-128"/>
              </a:rPr>
              <a:t>El CICR: </a:t>
            </a:r>
            <a:endParaRPr lang="es-ES" dirty="0" smtClean="0">
              <a:latin typeface="Calibri" pitchFamily="34" charset="0"/>
              <a:ea typeface="ＭＳ Ｐゴシック" pitchFamily="34" charset="-128"/>
            </a:endParaRPr>
          </a:p>
          <a:p>
            <a:pPr algn="just"/>
            <a:r>
              <a:rPr lang="es-ES" dirty="0" smtClean="0">
                <a:latin typeface="Calibri" pitchFamily="34" charset="0"/>
                <a:ea typeface="ＭＳ Ｐゴシック" pitchFamily="34" charset="-128"/>
              </a:rPr>
              <a:t>dona prótesis (previo proceso de rehabilitación física), materiales de osteosíntesis, sillas de rueda y muletas;</a:t>
            </a:r>
          </a:p>
          <a:p>
            <a:pPr algn="just"/>
            <a:r>
              <a:rPr lang="es-ES" dirty="0" smtClean="0">
                <a:latin typeface="Calibri" pitchFamily="34" charset="0"/>
                <a:ea typeface="ＭＳ Ｐゴシック" pitchFamily="34" charset="-128"/>
              </a:rPr>
              <a:t>facilita el tratamiento médico del paciente;</a:t>
            </a:r>
          </a:p>
          <a:p>
            <a:pPr algn="just"/>
            <a:r>
              <a:rPr lang="es-ES" dirty="0" smtClean="0">
                <a:latin typeface="Calibri" pitchFamily="34" charset="0"/>
                <a:ea typeface="ＭＳ Ｐゴシック" pitchFamily="34" charset="-128"/>
              </a:rPr>
              <a:t>gestiona traslados en ambulancia y refiere a centros de rehabilitación y atención médica en México y Centroamérica;</a:t>
            </a:r>
          </a:p>
          <a:p>
            <a:pPr algn="just"/>
            <a:r>
              <a:rPr lang="es-ES" dirty="0" smtClean="0">
                <a:latin typeface="Calibri" pitchFamily="34" charset="0"/>
                <a:ea typeface="ＭＳ Ｐゴシック" pitchFamily="34" charset="-128"/>
              </a:rPr>
              <a:t>facilita la comunicación con sus familiares.</a:t>
            </a:r>
          </a:p>
          <a:p>
            <a:endParaRPr lang="es-ES" dirty="0" smtClean="0">
              <a:latin typeface="Calibri" pitchFamily="34" charset="0"/>
              <a:ea typeface="ＭＳ Ｐゴシック" pitchFamily="34" charset="-128"/>
            </a:endParaRPr>
          </a:p>
        </p:txBody>
      </p:sp>
      <p:sp>
        <p:nvSpPr>
          <p:cNvPr id="26628" name="Slide Number Placeholder 3"/>
          <p:cNvSpPr>
            <a:spLocks noGrp="1"/>
          </p:cNvSpPr>
          <p:nvPr>
            <p:ph type="sldNum" sz="quarter" idx="5"/>
          </p:nvPr>
        </p:nvSpPr>
        <p:spPr>
          <a:noFill/>
          <a:ln>
            <a:miter lim="800000"/>
            <a:headEnd/>
            <a:tailEnd/>
          </a:ln>
        </p:spPr>
        <p:txBody>
          <a:bodyPr/>
          <a:lstStyle/>
          <a:p>
            <a:fld id="{2C15F1AC-676A-4462-A5B1-CAB24B0B0A43}" type="slidenum">
              <a:rPr lang="fr-CH" altLang="fr-FR" smtClean="0"/>
              <a:pPr/>
              <a:t>5</a:t>
            </a:fld>
            <a:endParaRPr lang="fr-CH"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s-ES" dirty="0" smtClean="0">
                <a:latin typeface="Calibri" pitchFamily="34" charset="0"/>
                <a:ea typeface="ＭＳ Ｐゴシック" pitchFamily="34" charset="-128"/>
              </a:rPr>
              <a:t>La segunda línea de intervención es </a:t>
            </a:r>
            <a:r>
              <a:rPr lang="es-ES" b="1" dirty="0" smtClean="0">
                <a:latin typeface="Calibri" pitchFamily="34" charset="0"/>
                <a:ea typeface="ＭＳ Ｐゴシック" pitchFamily="34" charset="-128"/>
              </a:rPr>
              <a:t>la atención "masiva" </a:t>
            </a:r>
            <a:r>
              <a:rPr lang="es-ES" dirty="0" smtClean="0">
                <a:latin typeface="Calibri" pitchFamily="34" charset="0"/>
                <a:ea typeface="ＭＳ Ｐゴシック" pitchFamily="34" charset="-128"/>
              </a:rPr>
              <a:t>por medio de unidades primarias de salud y asistencia; tres (3)</a:t>
            </a:r>
            <a:r>
              <a:rPr lang="es-ES" b="1" dirty="0" smtClean="0">
                <a:latin typeface="Calibri" pitchFamily="34" charset="0"/>
                <a:ea typeface="ＭＳ Ｐゴシック" pitchFamily="34" charset="-128"/>
              </a:rPr>
              <a:t> </a:t>
            </a:r>
            <a:r>
              <a:rPr lang="es-ES" dirty="0" smtClean="0">
                <a:latin typeface="Calibri" pitchFamily="34" charset="0"/>
                <a:ea typeface="ＭＳ Ｐゴシック" pitchFamily="34" charset="-128"/>
              </a:rPr>
              <a:t>clínicas móviles en los estados de Tabasco, Chiapas, Baja California y Sonora en México, una (1) Brigada médica en Veracruz, Ciudad Cerdan, Puebla, México, un (1) módulo de repatriación en Sonora, uno (1) en El Carmen, Guatemala (PETEN ¿??) y uno (1) en Corinto, Honduras (Apoyo al CAMED y NINPHA). Estas unidades brindan atención médica básica y/o pre-hospitalaria, dotación de agua potable, donación de kits de higiene, donación de meriendas, así como en ocasiones, y apoyo en transporte a los retornados después de la repatriación. </a:t>
            </a:r>
          </a:p>
          <a:p>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De Enero 2012 a ¿?? 2014, estas estructuras han prestado más de XXXXX atenciones de salud en la región. Entre las principales causas de consulta (morbilidad) están; los Dolores Musculares, Infecciones Respiratorias Agudas, Enfermedades de la Piel (micosis), Cefaleas (dolores de cabeza), Enfermedades Diarreicas, etc. Igualmente, se ha identificado la necesidad de brindar servicios encaminados a la promoción y prevención a la salud a lo largo de la ruta migratoria.</a:t>
            </a:r>
          </a:p>
          <a:p>
            <a:r>
              <a:rPr lang="es-ES" dirty="0" smtClean="0">
                <a:latin typeface="Calibri" pitchFamily="34" charset="0"/>
                <a:ea typeface="ＭＳ Ｐゴシック" pitchFamily="34" charset="-128"/>
              </a:rPr>
              <a:t> </a:t>
            </a:r>
          </a:p>
          <a:p>
            <a:r>
              <a:rPr lang="es-ES" dirty="0" smtClean="0">
                <a:latin typeface="Calibri" pitchFamily="34" charset="0"/>
                <a:ea typeface="ＭＳ Ｐゴシック" pitchFamily="34" charset="-128"/>
              </a:rPr>
              <a:t>Y como tercera línea, el </a:t>
            </a:r>
            <a:r>
              <a:rPr lang="es-ES" b="1" dirty="0" smtClean="0">
                <a:latin typeface="Calibri" pitchFamily="34" charset="0"/>
                <a:ea typeface="ＭＳ Ｐゴシック" pitchFamily="34" charset="-128"/>
              </a:rPr>
              <a:t>apoyo a otros actores humanitarios quienes brindan asistencia  a la población migrante, ya sea acceso al agua, a un abrigo temporal o un servicio de salud, etc. </a:t>
            </a:r>
            <a:r>
              <a:rPr lang="es-ES" dirty="0" smtClean="0">
                <a:latin typeface="Calibri" pitchFamily="34" charset="0"/>
                <a:ea typeface="ＭＳ Ｐゴシック" pitchFamily="34" charset="-128"/>
              </a:rPr>
              <a:t>Es así que el CICR apoya</a:t>
            </a:r>
            <a:r>
              <a:rPr lang="es-ES" b="1" dirty="0" smtClean="0">
                <a:latin typeface="Calibri" pitchFamily="34" charset="0"/>
                <a:ea typeface="ＭＳ Ｐゴシック" pitchFamily="34" charset="-128"/>
              </a:rPr>
              <a:t> </a:t>
            </a:r>
            <a:r>
              <a:rPr lang="es-ES" dirty="0" smtClean="0">
                <a:latin typeface="Calibri" pitchFamily="34" charset="0"/>
                <a:ea typeface="ＭＳ Ｐゴシック" pitchFamily="34" charset="-128"/>
              </a:rPr>
              <a:t>a diferentes albergues de Migrantes a lo largo de la ruta; rehabilitando o apoyando la construcción de  infraestructuras que brindan asistencia, facilitando el acceso al agua en cantidad y calidad a los migrantes (XXXXX litros han sido distribuidos durante el 201X), logrando mejorar las condiciones de asistencia dentro de la ruta migratoria y a su vez previniendo enfermedades. </a:t>
            </a:r>
          </a:p>
          <a:p>
            <a:r>
              <a:rPr lang="es-ES" dirty="0" smtClean="0">
                <a:latin typeface="Calibri" pitchFamily="34" charset="0"/>
                <a:ea typeface="ＭＳ Ｐゴシック" pitchFamily="34" charset="-128"/>
              </a:rPr>
              <a:t> </a:t>
            </a:r>
          </a:p>
          <a:p>
            <a:endParaRPr lang="es-ES" dirty="0" smtClean="0">
              <a:latin typeface="Calibri" pitchFamily="34" charset="0"/>
              <a:ea typeface="ＭＳ Ｐゴシック" pitchFamily="34" charset="-128"/>
            </a:endParaRPr>
          </a:p>
        </p:txBody>
      </p:sp>
      <p:sp>
        <p:nvSpPr>
          <p:cNvPr id="27652" name="Slide Number Placeholder 3"/>
          <p:cNvSpPr>
            <a:spLocks noGrp="1"/>
          </p:cNvSpPr>
          <p:nvPr>
            <p:ph type="sldNum" sz="quarter" idx="5"/>
          </p:nvPr>
        </p:nvSpPr>
        <p:spPr>
          <a:noFill/>
          <a:ln>
            <a:miter lim="800000"/>
            <a:headEnd/>
            <a:tailEnd/>
          </a:ln>
        </p:spPr>
        <p:txBody>
          <a:bodyPr/>
          <a:lstStyle/>
          <a:p>
            <a:fld id="{75C1FB8C-CAC4-4A44-825F-CC47834475D9}" type="slidenum">
              <a:rPr lang="fr-CH" altLang="fr-FR" smtClean="0"/>
              <a:pPr/>
              <a:t>6</a:t>
            </a:fld>
            <a:endParaRPr lang="fr-CH"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s-ES" dirty="0" smtClean="0">
                <a:latin typeface="Calibri" pitchFamily="34" charset="0"/>
                <a:ea typeface="ＭＳ Ｐゴシック" pitchFamily="34" charset="-128"/>
              </a:rPr>
              <a:t>De Enero 2012 a Agosto 2014, el CICR en colaboración con las SN de la región,  ha asistido un total de XXX migrantes como casos individuales en la Región (México, Guatemala, Honduras, El Salvador y Nicaragua).                           </a:t>
            </a:r>
          </a:p>
          <a:p>
            <a:endParaRPr lang="fr-CH" dirty="0" smtClean="0">
              <a:latin typeface="Calibri" pitchFamily="34" charset="0"/>
              <a:ea typeface="ＭＳ Ｐゴシック" pitchFamily="34" charset="-128"/>
            </a:endParaRPr>
          </a:p>
          <a:p>
            <a:r>
              <a:rPr lang="es-ES" b="1" dirty="0" smtClean="0">
                <a:latin typeface="Calibri" pitchFamily="34" charset="0"/>
                <a:ea typeface="ＭＳ Ｐゴシック" pitchFamily="34" charset="-128"/>
              </a:rPr>
              <a:t>No. Nuevos Casos Amputados </a:t>
            </a:r>
            <a:r>
              <a:rPr lang="es-ES" dirty="0" smtClean="0">
                <a:latin typeface="Calibri" pitchFamily="34" charset="0"/>
                <a:ea typeface="ＭＳ Ｐゴシック" pitchFamily="34" charset="-128"/>
              </a:rPr>
              <a:t> </a:t>
            </a:r>
            <a:r>
              <a:rPr lang="es-ES" b="1" dirty="0" smtClean="0">
                <a:latin typeface="Calibri" pitchFamily="34" charset="0"/>
                <a:ea typeface="ＭＳ Ｐゴシック" pitchFamily="34" charset="-128"/>
              </a:rPr>
              <a:t>2012</a:t>
            </a:r>
            <a:r>
              <a:rPr lang="es-ES" dirty="0" smtClean="0">
                <a:latin typeface="Calibri" pitchFamily="34" charset="0"/>
                <a:ea typeface="ＭＳ Ｐゴシック" pitchFamily="34" charset="-128"/>
              </a:rPr>
              <a:t> </a:t>
            </a:r>
            <a:r>
              <a:rPr lang="es-ES" b="1" dirty="0" smtClean="0">
                <a:latin typeface="Calibri" pitchFamily="34" charset="0"/>
                <a:ea typeface="ＭＳ Ｐゴシック" pitchFamily="34" charset="-128"/>
              </a:rPr>
              <a:t>2013</a:t>
            </a:r>
            <a:r>
              <a:rPr lang="es-ES" dirty="0" smtClean="0">
                <a:latin typeface="Calibri" pitchFamily="34" charset="0"/>
                <a:ea typeface="ＭＳ Ｐゴシック" pitchFamily="34" charset="-128"/>
              </a:rPr>
              <a:t> </a:t>
            </a:r>
            <a:r>
              <a:rPr lang="es-ES" b="1" dirty="0" smtClean="0">
                <a:latin typeface="Calibri" pitchFamily="34" charset="0"/>
                <a:ea typeface="ＭＳ Ｐゴシック" pitchFamily="34" charset="-128"/>
              </a:rPr>
              <a:t>2014</a:t>
            </a:r>
            <a:r>
              <a:rPr lang="es-ES" dirty="0" smtClean="0">
                <a:latin typeface="Calibri" pitchFamily="34" charset="0"/>
                <a:ea typeface="ＭＳ Ｐゴシック" pitchFamily="34" charset="-128"/>
              </a:rPr>
              <a:t>   41 31 26 </a:t>
            </a:r>
          </a:p>
          <a:p>
            <a:endParaRPr lang="fr-CH" dirty="0" smtClean="0">
              <a:latin typeface="Calibri" pitchFamily="34" charset="0"/>
              <a:ea typeface="ＭＳ Ｐゴシック" pitchFamily="34" charset="-128"/>
            </a:endParaRPr>
          </a:p>
          <a:p>
            <a:r>
              <a:rPr lang="es-ES" b="1" dirty="0" smtClean="0">
                <a:latin typeface="Calibri" pitchFamily="34" charset="0"/>
                <a:ea typeface="ＭＳ Ｐゴシック" pitchFamily="34" charset="-128"/>
              </a:rPr>
              <a:t>Nacionalidad</a:t>
            </a:r>
            <a:r>
              <a:rPr lang="es-ES" dirty="0" smtClean="0">
                <a:latin typeface="Calibri" pitchFamily="34" charset="0"/>
                <a:ea typeface="ＭＳ Ｐゴシック" pitchFamily="34" charset="-128"/>
              </a:rPr>
              <a:t> </a:t>
            </a:r>
            <a:r>
              <a:rPr lang="es-ES" b="1" dirty="0" smtClean="0">
                <a:latin typeface="Calibri" pitchFamily="34" charset="0"/>
                <a:ea typeface="ＭＳ Ｐゴシック" pitchFamily="34" charset="-128"/>
              </a:rPr>
              <a:t>2012</a:t>
            </a:r>
            <a:r>
              <a:rPr lang="es-ES" dirty="0" smtClean="0">
                <a:latin typeface="Calibri" pitchFamily="34" charset="0"/>
                <a:ea typeface="ＭＳ Ｐゴシック" pitchFamily="34" charset="-128"/>
              </a:rPr>
              <a:t> </a:t>
            </a:r>
            <a:r>
              <a:rPr lang="es-ES" b="1" dirty="0" smtClean="0">
                <a:latin typeface="Calibri" pitchFamily="34" charset="0"/>
                <a:ea typeface="ＭＳ Ｐゴシック" pitchFamily="34" charset="-128"/>
              </a:rPr>
              <a:t>2013</a:t>
            </a:r>
            <a:r>
              <a:rPr lang="es-ES" dirty="0" smtClean="0">
                <a:latin typeface="Calibri" pitchFamily="34" charset="0"/>
                <a:ea typeface="ＭＳ Ｐゴシック" pitchFamily="34" charset="-128"/>
              </a:rPr>
              <a:t> </a:t>
            </a:r>
            <a:r>
              <a:rPr lang="es-ES" b="1" dirty="0" smtClean="0">
                <a:latin typeface="Calibri" pitchFamily="34" charset="0"/>
                <a:ea typeface="ＭＳ Ｐゴシック" pitchFamily="34" charset="-128"/>
              </a:rPr>
              <a:t>2014</a:t>
            </a:r>
            <a:r>
              <a:rPr lang="es-ES" dirty="0" smtClean="0">
                <a:latin typeface="Calibri" pitchFamily="34" charset="0"/>
                <a:ea typeface="ＭＳ Ｐゴシック" pitchFamily="34" charset="-128"/>
              </a:rPr>
              <a:t> Hondureña 29 20 19 Salvadoreña 6 7 4 Guatemalteca 3 4 3 Nicaraguense  3 0 0 </a:t>
            </a:r>
            <a:r>
              <a:rPr lang="es-ES" b="1" dirty="0" smtClean="0">
                <a:latin typeface="Calibri" pitchFamily="34" charset="0"/>
                <a:ea typeface="ＭＳ Ｐゴシック" pitchFamily="34" charset="-128"/>
              </a:rPr>
              <a:t>Total</a:t>
            </a:r>
            <a:r>
              <a:rPr lang="es-ES" dirty="0" smtClean="0">
                <a:latin typeface="Calibri" pitchFamily="34" charset="0"/>
                <a:ea typeface="ＭＳ Ｐゴシック" pitchFamily="34" charset="-128"/>
              </a:rPr>
              <a:t> </a:t>
            </a:r>
            <a:r>
              <a:rPr lang="es-ES" b="1" dirty="0" smtClean="0">
                <a:latin typeface="Calibri" pitchFamily="34" charset="0"/>
                <a:ea typeface="ＭＳ Ｐゴシック" pitchFamily="34" charset="-128"/>
              </a:rPr>
              <a:t>41</a:t>
            </a:r>
            <a:r>
              <a:rPr lang="es-ES" dirty="0" smtClean="0">
                <a:latin typeface="Calibri" pitchFamily="34" charset="0"/>
                <a:ea typeface="ＭＳ Ｐゴシック" pitchFamily="34" charset="-128"/>
              </a:rPr>
              <a:t> </a:t>
            </a:r>
            <a:r>
              <a:rPr lang="es-ES" b="1" dirty="0" smtClean="0">
                <a:latin typeface="Calibri" pitchFamily="34" charset="0"/>
                <a:ea typeface="ＭＳ Ｐゴシック" pitchFamily="34" charset="-128"/>
              </a:rPr>
              <a:t>31</a:t>
            </a:r>
            <a:r>
              <a:rPr lang="es-ES" dirty="0" smtClean="0">
                <a:latin typeface="Calibri" pitchFamily="34" charset="0"/>
                <a:ea typeface="ＭＳ Ｐゴシック" pitchFamily="34" charset="-128"/>
              </a:rPr>
              <a:t> </a:t>
            </a:r>
            <a:r>
              <a:rPr lang="es-ES" b="1" dirty="0" smtClean="0">
                <a:latin typeface="Calibri" pitchFamily="34" charset="0"/>
                <a:ea typeface="ＭＳ Ｐゴシック" pitchFamily="34" charset="-128"/>
              </a:rPr>
              <a:t>26</a:t>
            </a:r>
            <a:r>
              <a:rPr lang="es-ES" dirty="0" smtClean="0">
                <a:latin typeface="Calibri" pitchFamily="34" charset="0"/>
                <a:ea typeface="ＭＳ Ｐゴシック" pitchFamily="34" charset="-128"/>
              </a:rPr>
              <a:t> </a:t>
            </a:r>
          </a:p>
          <a:p>
            <a:endParaRPr lang="es-ES" dirty="0" smtClean="0">
              <a:latin typeface="Calibri" pitchFamily="34" charset="0"/>
              <a:ea typeface="ＭＳ Ｐゴシック" pitchFamily="34" charset="-128"/>
            </a:endParaRPr>
          </a:p>
          <a:p>
            <a:endParaRPr lang="es-ES" dirty="0" smtClean="0">
              <a:latin typeface="Calibri" pitchFamily="34" charset="0"/>
              <a:ea typeface="ＭＳ Ｐゴシック" pitchFamily="34" charset="-128"/>
            </a:endParaRPr>
          </a:p>
        </p:txBody>
      </p:sp>
      <p:sp>
        <p:nvSpPr>
          <p:cNvPr id="28676" name="Slide Number Placeholder 3"/>
          <p:cNvSpPr>
            <a:spLocks noGrp="1"/>
          </p:cNvSpPr>
          <p:nvPr>
            <p:ph type="sldNum" sz="quarter" idx="5"/>
          </p:nvPr>
        </p:nvSpPr>
        <p:spPr>
          <a:noFill/>
          <a:ln>
            <a:miter lim="800000"/>
            <a:headEnd/>
            <a:tailEnd/>
          </a:ln>
        </p:spPr>
        <p:txBody>
          <a:bodyPr/>
          <a:lstStyle/>
          <a:p>
            <a:fld id="{200657D4-7964-49B8-8A87-3FCCA312C406}" type="slidenum">
              <a:rPr lang="fr-CH" altLang="fr-FR" smtClean="0"/>
              <a:pPr/>
              <a:t>7</a:t>
            </a:fld>
            <a:endParaRPr lang="fr-CH"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ln/>
        </p:spPr>
      </p:sp>
      <p:sp>
        <p:nvSpPr>
          <p:cNvPr id="29699" name="2 Marcador de notas"/>
          <p:cNvSpPr>
            <a:spLocks noGrp="1"/>
          </p:cNvSpPr>
          <p:nvPr>
            <p:ph type="body" idx="1"/>
          </p:nvPr>
        </p:nvSpPr>
        <p:spPr>
          <a:noFill/>
        </p:spPr>
        <p:txBody>
          <a:bodyPr/>
          <a:lstStyle/>
          <a:p>
            <a:endParaRPr lang="es-NI" smtClean="0">
              <a:latin typeface="Calibri" pitchFamily="34" charset="0"/>
              <a:ea typeface="ＭＳ Ｐゴシック" pitchFamily="34" charset="-128"/>
            </a:endParaRPr>
          </a:p>
        </p:txBody>
      </p:sp>
      <p:sp>
        <p:nvSpPr>
          <p:cNvPr id="29700" name="3 Marcador de número de diapositiva"/>
          <p:cNvSpPr>
            <a:spLocks noGrp="1"/>
          </p:cNvSpPr>
          <p:nvPr>
            <p:ph type="sldNum" sz="quarter" idx="5"/>
          </p:nvPr>
        </p:nvSpPr>
        <p:spPr>
          <a:noFill/>
          <a:ln>
            <a:miter lim="800000"/>
            <a:headEnd/>
            <a:tailEnd/>
          </a:ln>
        </p:spPr>
        <p:txBody>
          <a:bodyPr/>
          <a:lstStyle/>
          <a:p>
            <a:fld id="{B362BF70-FD5D-4CF9-AF01-AEF2BFBE80CB}" type="slidenum">
              <a:rPr lang="fr-CH" altLang="fr-FR" smtClean="0"/>
              <a:pPr/>
              <a:t>8</a:t>
            </a:fld>
            <a:endParaRPr lang="fr-CH"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s-CL" smtClean="0">
                <a:latin typeface="Calibri" pitchFamily="34" charset="0"/>
                <a:ea typeface="ＭＳ Ｐゴシック" pitchFamily="34" charset="-128"/>
              </a:rPr>
              <a:t>En el seguimiento a casos individuales el CICR ha detectado algunos temas de protección recurrentes y en los que las diferentes autoridades en la región podrían incidir de manera importante a fin de reducir sus diferentes consecuencias humanitarias.</a:t>
            </a:r>
            <a:endParaRPr lang="es-ES" dirty="0" smtClean="0">
              <a:latin typeface="Calibri" pitchFamily="34" charset="0"/>
              <a:ea typeface="ＭＳ Ｐゴシック" pitchFamily="34" charset="-128"/>
            </a:endParaRPr>
          </a:p>
          <a:p>
            <a:r>
              <a:rPr lang="es-CL" smtClean="0">
                <a:latin typeface="Calibri" pitchFamily="34" charset="0"/>
                <a:ea typeface="ＭＳ Ｐゴシック" pitchFamily="34" charset="-128"/>
              </a:rPr>
              <a:t>Acceso a salud inmediatamente después del accidente </a:t>
            </a:r>
            <a:endParaRPr lang="es-ES" dirty="0" smtClean="0">
              <a:latin typeface="Calibri" pitchFamily="34" charset="0"/>
              <a:ea typeface="ＭＳ Ｐゴシック" pitchFamily="34" charset="-128"/>
            </a:endParaRPr>
          </a:p>
          <a:p>
            <a:r>
              <a:rPr lang="es-CL" smtClean="0">
                <a:latin typeface="Calibri" pitchFamily="34" charset="0"/>
                <a:ea typeface="ＭＳ Ｐゴシック" pitchFamily="34" charset="-128"/>
              </a:rPr>
              <a:t>Es de conocimiento del CICR que en ciertos hospitales se niegan a recibir a las personas accidentadas, obligando a los paramédicos/personal de las ambulancias a llevar a los pacientes de un hospital a otro, retrasando o negando completamente la atención médica. </a:t>
            </a:r>
            <a:endParaRPr lang="es-ES" dirty="0" smtClean="0">
              <a:latin typeface="Calibri" pitchFamily="34" charset="0"/>
              <a:ea typeface="ＭＳ Ｐゴシック" pitchFamily="34" charset="-128"/>
            </a:endParaRPr>
          </a:p>
          <a:p>
            <a:r>
              <a:rPr lang="es-CL" smtClean="0">
                <a:latin typeface="Calibri" pitchFamily="34" charset="0"/>
                <a:ea typeface="ＭＳ Ｐゴシック" pitchFamily="34" charset="-128"/>
              </a:rPr>
              <a:t>En algunas circunstancias la demora en la atención médica o falta de tratamiento puede hacer la diferencia entre sufrir o no complicaciones, en el pronóstico y en la generación de posibles discapacidades, que van a influir en la calidad de vida del paciente. </a:t>
            </a:r>
            <a:endParaRPr lang="es-ES" dirty="0" smtClean="0">
              <a:latin typeface="Calibri" pitchFamily="34" charset="0"/>
              <a:ea typeface="ＭＳ Ｐゴシック" pitchFamily="34" charset="-128"/>
            </a:endParaRPr>
          </a:p>
          <a:p>
            <a:r>
              <a:rPr lang="es-CL" smtClean="0">
                <a:latin typeface="Calibri" pitchFamily="34" charset="0"/>
                <a:ea typeface="ＭＳ Ｐゴシック" pitchFamily="34" charset="-128"/>
              </a:rPr>
              <a:t>Asistencia médica y procesos de repatriación</a:t>
            </a:r>
            <a:endParaRPr lang="es-ES" dirty="0" smtClean="0">
              <a:latin typeface="Calibri" pitchFamily="34" charset="0"/>
              <a:ea typeface="ＭＳ Ｐゴシック" pitchFamily="34" charset="-128"/>
            </a:endParaRPr>
          </a:p>
          <a:p>
            <a:r>
              <a:rPr lang="es-CL" smtClean="0">
                <a:latin typeface="Calibri" pitchFamily="34" charset="0"/>
                <a:ea typeface="ＭＳ Ｐゴシック" pitchFamily="34" charset="-128"/>
              </a:rPr>
              <a:t>Otra situación que se observa de manera regular es la asistencia médica interrumpida por procesos de repatriación. El CICR detecta que las personas reciben altas médicas y documentos de salida del país (de repatriación) aun cuando no presentan una recuperación médico-quirúrgica completa o incluso cuando tienen procedimientos pendientes (cirugías, análisis de radiodiagnóstico, etc.) o consultas externas de seguimiento programadas. </a:t>
            </a:r>
            <a:endParaRPr lang="es-ES" dirty="0" smtClean="0">
              <a:latin typeface="Calibri" pitchFamily="34" charset="0"/>
              <a:ea typeface="ＭＳ Ｐゴシック" pitchFamily="34" charset="-128"/>
            </a:endParaRPr>
          </a:p>
          <a:p>
            <a:r>
              <a:rPr lang="es-CL" smtClean="0">
                <a:latin typeface="Calibri" pitchFamily="34" charset="0"/>
                <a:ea typeface="ＭＳ Ｐゴシック" pitchFamily="34" charset="-128"/>
              </a:rPr>
              <a:t>Una alta médica expedita puede causar serias complicaciones a la salud, retraso en la recuperación del paciente e incluso problemas para acceder a los sistemas de salud al llegar al país de origen. Las precarias condiciones de las estructuras de salud en los países de origen, las largas distancias entre sus domicilios y la estructura de salud más cercana y los recursos económicos limitados de los que disponen los migrantes y sus familias provocan que el acceso a servicios de salud al retorno sea menos probable.</a:t>
            </a:r>
            <a:endParaRPr lang="es-ES" dirty="0" smtClean="0">
              <a:latin typeface="Calibri" pitchFamily="34" charset="0"/>
              <a:ea typeface="ＭＳ Ｐゴシック" pitchFamily="34" charset="-128"/>
            </a:endParaRPr>
          </a:p>
          <a:p>
            <a:r>
              <a:rPr lang="es-CL" smtClean="0">
                <a:latin typeface="Calibri" pitchFamily="34" charset="0"/>
                <a:ea typeface="ＭＳ Ｐゴシック" pitchFamily="34" charset="-128"/>
              </a:rPr>
              <a:t>La coordinación del proceso de repatriación entre las autoridades migratorias y los representantes consulares es a menudo meramente administrativa. Los representantes consulares podrían jugar un papel más proactivo, verificando las condiciones de salud de sus connacionales al emitir documentos de viaje. Además, los arreglos del proceso de repatriación se realizan en general sin que el paciente ni sus familiares reciban información precisa sobre el proceso. La notificación del itinerario final por las autoridades migratorias al consulado en ocasiones se realiza en plazos menores a 24 horas, lo que no permite organizar una adecuada recepción del paciente en su país de origen ni saber si la familia le recogerá a su llegada. </a:t>
            </a:r>
            <a:endParaRPr lang="es-ES" dirty="0" smtClean="0">
              <a:latin typeface="Calibri" pitchFamily="34" charset="0"/>
              <a:ea typeface="ＭＳ Ｐゴシック" pitchFamily="34" charset="-128"/>
            </a:endParaRPr>
          </a:p>
          <a:p>
            <a:r>
              <a:rPr lang="es-CL" smtClean="0">
                <a:latin typeface="Calibri" pitchFamily="34" charset="0"/>
                <a:ea typeface="ＭＳ Ｐゴシック" pitchFamily="34" charset="-128"/>
              </a:rPr>
              <a:t>Información médica</a:t>
            </a:r>
            <a:endParaRPr lang="es-ES" dirty="0" smtClean="0">
              <a:latin typeface="Calibri" pitchFamily="34" charset="0"/>
              <a:ea typeface="ＭＳ Ｐゴシック" pitchFamily="34" charset="-128"/>
            </a:endParaRPr>
          </a:p>
          <a:p>
            <a:r>
              <a:rPr lang="es-CL" smtClean="0">
                <a:latin typeface="Calibri" pitchFamily="34" charset="0"/>
                <a:ea typeface="ＭＳ Ｐゴシック" pitchFamily="34" charset="-128"/>
              </a:rPr>
              <a:t>Finalmente, un problema  sistemático es la casi inexistente información médica que se proporciona a las personas migrantes durante su estadía y antes de dejar el hospital. El paciente normalmente no sabe qué médico le atiende, cuál es su estado de salud, cuándo será dado de alta y cuáles son los cuidados, tratamientos o seguimiento médico que requerirá. </a:t>
            </a:r>
            <a:endParaRPr lang="es-ES" dirty="0" smtClean="0">
              <a:latin typeface="Calibri" pitchFamily="34" charset="0"/>
              <a:ea typeface="ＭＳ Ｐゴシック" pitchFamily="34" charset="-128"/>
            </a:endParaRPr>
          </a:p>
          <a:p>
            <a:r>
              <a:rPr lang="es-CL" smtClean="0">
                <a:latin typeface="Calibri" pitchFamily="34" charset="0"/>
                <a:ea typeface="ＭＳ Ｐゴシック" pitchFamily="34" charset="-128"/>
              </a:rPr>
              <a:t>Para la población no migrante la familia y los amigos juegan un rol importante pues son éstos los que solicitan información médica y sobre los cuidados, sin embargo, para las personas migrantes que normalmente están sin compañía en México, la situación se complica</a:t>
            </a:r>
            <a:endParaRPr lang="es-ES" dirty="0" smtClean="0">
              <a:latin typeface="Calibri" pitchFamily="34" charset="0"/>
              <a:ea typeface="ＭＳ Ｐゴシック" pitchFamily="34" charset="-128"/>
            </a:endParaRPr>
          </a:p>
          <a:p>
            <a:r>
              <a:rPr lang="es-CL" smtClean="0">
                <a:latin typeface="Calibri" pitchFamily="34" charset="0"/>
                <a:ea typeface="ＭＳ Ｐゴシック" pitchFamily="34" charset="-128"/>
              </a:rPr>
              <a:t>Los pacientes son dados de alta con escuetas notas médicas y no tienen acceso a sus expedientes médicos completos. Los expedientes médicos sólo pueden ser solicitados por el paciente pero para obtener copia de ellos se requieren recursos económicos (para sacar fotocopias) y personas que puedan realizar la gestión ya que normalmente los migrantes han perdido la movilidad y no pueden entrar ni salir del hospital.  </a:t>
            </a:r>
            <a:endParaRPr lang="es-ES" dirty="0" smtClean="0">
              <a:latin typeface="Calibri" pitchFamily="34" charset="0"/>
              <a:ea typeface="ＭＳ Ｐゴシック" pitchFamily="34" charset="-128"/>
            </a:endParaRPr>
          </a:p>
          <a:p>
            <a:r>
              <a:rPr lang="es-CL" smtClean="0">
                <a:latin typeface="Calibri" pitchFamily="34" charset="0"/>
                <a:ea typeface="ＭＳ Ｐゴシック" pitchFamily="34" charset="-128"/>
              </a:rPr>
              <a:t>Los expedientes médicos y/o las indicaciones son de particular importancia en el país de origen ya sea para continuar con la atención médica o bien para posibles intervenciones médicas en el futuro cercano. </a:t>
            </a:r>
            <a:endParaRPr lang="es-ES" dirty="0" smtClean="0">
              <a:latin typeface="Calibri" pitchFamily="34" charset="0"/>
              <a:ea typeface="ＭＳ Ｐゴシック" pitchFamily="34" charset="-128"/>
            </a:endParaRPr>
          </a:p>
          <a:p>
            <a:endParaRPr lang="es-ES" dirty="0" smtClean="0">
              <a:latin typeface="Calibri" pitchFamily="34" charset="0"/>
              <a:ea typeface="ＭＳ Ｐゴシック" pitchFamily="34" charset="-128"/>
            </a:endParaRPr>
          </a:p>
        </p:txBody>
      </p:sp>
      <p:sp>
        <p:nvSpPr>
          <p:cNvPr id="30724" name="Slide Number Placeholder 3"/>
          <p:cNvSpPr>
            <a:spLocks noGrp="1"/>
          </p:cNvSpPr>
          <p:nvPr>
            <p:ph type="sldNum" sz="quarter" idx="5"/>
          </p:nvPr>
        </p:nvSpPr>
        <p:spPr>
          <a:noFill/>
          <a:ln>
            <a:miter lim="800000"/>
            <a:headEnd/>
            <a:tailEnd/>
          </a:ln>
        </p:spPr>
        <p:txBody>
          <a:bodyPr/>
          <a:lstStyle/>
          <a:p>
            <a:fld id="{1F812153-AC54-4392-A859-8FBF6C2BB59E}" type="slidenum">
              <a:rPr lang="fr-CH" altLang="fr-FR" smtClean="0"/>
              <a:pPr/>
              <a:t>9</a:t>
            </a:fld>
            <a:endParaRPr lang="fr-CH"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3"/>
          <p:cNvGrpSpPr>
            <a:grpSpLocks/>
          </p:cNvGrpSpPr>
          <p:nvPr/>
        </p:nvGrpSpPr>
        <p:grpSpPr bwMode="auto">
          <a:xfrm>
            <a:off x="0" y="0"/>
            <a:ext cx="1198563" cy="6858000"/>
            <a:chOff x="0" y="0"/>
            <a:chExt cx="755" cy="4320"/>
          </a:xfrm>
          <a:solidFill>
            <a:srgbClr val="597786"/>
          </a:solidFill>
        </p:grpSpPr>
        <p:sp>
          <p:nvSpPr>
            <p:cNvPr id="5" name="Rectangle 29"/>
            <p:cNvSpPr>
              <a:spLocks noChangeArrowheads="1"/>
            </p:cNvSpPr>
            <p:nvPr/>
          </p:nvSpPr>
          <p:spPr bwMode="auto">
            <a:xfrm>
              <a:off x="0" y="0"/>
              <a:ext cx="755" cy="4320"/>
            </a:xfrm>
            <a:prstGeom prst="rect">
              <a:avLst/>
            </a:prstGeom>
            <a:grpFill/>
            <a:ln>
              <a:noFill/>
            </a:ln>
            <a:effectLst/>
            <a:extLst/>
          </p:spPr>
          <p:txBody>
            <a:bodyPr wrap="none" anchor="ctr"/>
            <a:lstStyle/>
            <a:p>
              <a:pPr eaLnBrk="1" fontAlgn="auto" hangingPunct="1">
                <a:spcBef>
                  <a:spcPts val="0"/>
                </a:spcBef>
                <a:spcAft>
                  <a:spcPts val="0"/>
                </a:spcAft>
                <a:defRPr/>
              </a:pPr>
              <a:endParaRPr lang="en-GB" sz="1800" dirty="0">
                <a:latin typeface="+mn-lt"/>
                <a:ea typeface="+mn-ea"/>
              </a:endParaRPr>
            </a:p>
          </p:txBody>
        </p:sp>
        <p:pic>
          <p:nvPicPr>
            <p:cNvPr id="6" name="Picture 32" descr="CIC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 y="245"/>
              <a:ext cx="361" cy="418"/>
            </a:xfrm>
            <a:prstGeom prst="rect">
              <a:avLst/>
            </a:prstGeom>
            <a:grpFill/>
            <a:extLst/>
          </p:spPr>
        </p:pic>
      </p:grpSp>
      <p:pic>
        <p:nvPicPr>
          <p:cNvPr id="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56550" y="3175"/>
            <a:ext cx="1187450" cy="977900"/>
          </a:xfrm>
          <a:prstGeom prst="rect">
            <a:avLst/>
          </a:prstGeom>
          <a:noFill/>
          <a:ln w="9525">
            <a:noFill/>
            <a:miter lim="800000"/>
            <a:headEnd/>
            <a:tailEnd/>
          </a:ln>
        </p:spPr>
      </p:pic>
      <p:sp>
        <p:nvSpPr>
          <p:cNvPr id="3074" name="Rectangle 2"/>
          <p:cNvSpPr>
            <a:spLocks noGrp="1" noChangeArrowheads="1"/>
          </p:cNvSpPr>
          <p:nvPr>
            <p:ph type="ctrTitle"/>
          </p:nvPr>
        </p:nvSpPr>
        <p:spPr>
          <a:xfrm>
            <a:off x="1331913" y="-26988"/>
            <a:ext cx="7812087" cy="1470026"/>
          </a:xfrm>
        </p:spPr>
        <p:txBody>
          <a:bodyPr/>
          <a:lstStyle>
            <a:lvl1pPr>
              <a:defRPr sz="3400" b="1">
                <a:solidFill>
                  <a:srgbClr val="597786"/>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1331913" y="1844675"/>
            <a:ext cx="7740650" cy="1296988"/>
          </a:xfrm>
        </p:spPr>
        <p:txBody>
          <a:bodyPr/>
          <a:lstStyle>
            <a:lvl1pPr marL="0" indent="0">
              <a:buFontTx/>
              <a:buNone/>
              <a:defRPr sz="3600"/>
            </a:lvl1pPr>
          </a:lstStyle>
          <a:p>
            <a:pPr lvl="0"/>
            <a:r>
              <a:rPr lang="en-US" noProof="0" smtClean="0"/>
              <a:t>Click to edit Master subtitle style</a:t>
            </a:r>
            <a:endParaRPr lang="en-GB"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33"/>
          <p:cNvGrpSpPr>
            <a:grpSpLocks/>
          </p:cNvGrpSpPr>
          <p:nvPr/>
        </p:nvGrpSpPr>
        <p:grpSpPr bwMode="auto">
          <a:xfrm>
            <a:off x="0" y="0"/>
            <a:ext cx="1198563" cy="6858000"/>
            <a:chOff x="0" y="0"/>
            <a:chExt cx="755" cy="4320"/>
          </a:xfrm>
          <a:solidFill>
            <a:srgbClr val="597786"/>
          </a:solidFill>
        </p:grpSpPr>
        <p:sp>
          <p:nvSpPr>
            <p:cNvPr id="5" name="Rectangle 29"/>
            <p:cNvSpPr>
              <a:spLocks noChangeArrowheads="1"/>
            </p:cNvSpPr>
            <p:nvPr/>
          </p:nvSpPr>
          <p:spPr bwMode="auto">
            <a:xfrm>
              <a:off x="0" y="0"/>
              <a:ext cx="755" cy="4320"/>
            </a:xfrm>
            <a:prstGeom prst="rect">
              <a:avLst/>
            </a:prstGeom>
            <a:grpFill/>
            <a:ln>
              <a:noFill/>
            </a:ln>
            <a:effectLst/>
            <a:extLst/>
          </p:spPr>
          <p:txBody>
            <a:bodyPr wrap="none" anchor="ctr"/>
            <a:lstStyle/>
            <a:p>
              <a:pPr eaLnBrk="1" fontAlgn="auto" hangingPunct="1">
                <a:spcBef>
                  <a:spcPts val="0"/>
                </a:spcBef>
                <a:spcAft>
                  <a:spcPts val="0"/>
                </a:spcAft>
                <a:defRPr/>
              </a:pPr>
              <a:endParaRPr lang="en-GB" sz="1800" dirty="0">
                <a:latin typeface="+mn-lt"/>
                <a:ea typeface="+mn-ea"/>
              </a:endParaRPr>
            </a:p>
          </p:txBody>
        </p:sp>
        <p:pic>
          <p:nvPicPr>
            <p:cNvPr id="6" name="Picture 32" descr="CIC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 y="245"/>
              <a:ext cx="361" cy="418"/>
            </a:xfrm>
            <a:prstGeom prst="rect">
              <a:avLst/>
            </a:prstGeom>
            <a:grpFill/>
            <a:extLst/>
          </p:spPr>
        </p:pic>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2E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31913" y="125413"/>
            <a:ext cx="72834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endParaRPr lang="en-GB" altLang="fr-FR" smtClean="0"/>
          </a:p>
        </p:txBody>
      </p:sp>
      <p:sp>
        <p:nvSpPr>
          <p:cNvPr id="1027" name="Rectangle 3"/>
          <p:cNvSpPr>
            <a:spLocks noGrp="1" noChangeArrowheads="1"/>
          </p:cNvSpPr>
          <p:nvPr>
            <p:ph type="body" idx="1"/>
          </p:nvPr>
        </p:nvSpPr>
        <p:spPr bwMode="auto">
          <a:xfrm>
            <a:off x="1331913" y="1600200"/>
            <a:ext cx="72834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en-GB" altLang="fr-FR" smtClean="0"/>
          </a:p>
        </p:txBody>
      </p:sp>
      <p:grpSp>
        <p:nvGrpSpPr>
          <p:cNvPr id="2" name="Group 32"/>
          <p:cNvGrpSpPr>
            <a:grpSpLocks/>
          </p:cNvGrpSpPr>
          <p:nvPr/>
        </p:nvGrpSpPr>
        <p:grpSpPr bwMode="auto">
          <a:xfrm>
            <a:off x="0" y="0"/>
            <a:ext cx="1198563" cy="6858000"/>
            <a:chOff x="0" y="0"/>
            <a:chExt cx="755" cy="4320"/>
          </a:xfrm>
          <a:solidFill>
            <a:srgbClr val="597786"/>
          </a:solidFill>
        </p:grpSpPr>
        <p:sp>
          <p:nvSpPr>
            <p:cNvPr id="1057" name="Rectangle 33"/>
            <p:cNvSpPr>
              <a:spLocks noChangeArrowheads="1"/>
            </p:cNvSpPr>
            <p:nvPr/>
          </p:nvSpPr>
          <p:spPr bwMode="auto">
            <a:xfrm>
              <a:off x="0" y="0"/>
              <a:ext cx="755" cy="4320"/>
            </a:xfrm>
            <a:prstGeom prst="rect">
              <a:avLst/>
            </a:prstGeom>
            <a:grpFill/>
            <a:ln>
              <a:noFill/>
            </a:ln>
            <a:effectLst/>
            <a:extLst/>
          </p:spPr>
          <p:txBody>
            <a:bodyPr wrap="none" anchor="ctr"/>
            <a:lstStyle/>
            <a:p>
              <a:pPr eaLnBrk="1" fontAlgn="auto" hangingPunct="1">
                <a:spcBef>
                  <a:spcPts val="0"/>
                </a:spcBef>
                <a:spcAft>
                  <a:spcPts val="0"/>
                </a:spcAft>
                <a:defRPr/>
              </a:pPr>
              <a:endParaRPr lang="en-GB" sz="1800" dirty="0">
                <a:latin typeface="+mn-lt"/>
                <a:ea typeface="+mn-ea"/>
              </a:endParaRPr>
            </a:p>
          </p:txBody>
        </p:sp>
        <p:pic>
          <p:nvPicPr>
            <p:cNvPr id="1058" name="Picture 34" descr="CIC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 y="245"/>
              <a:ext cx="361" cy="418"/>
            </a:xfrm>
            <a:prstGeom prst="rect">
              <a:avLst/>
            </a:prstGeom>
            <a:grpFill/>
            <a:extLst/>
          </p:spPr>
        </p:pic>
      </p:grpSp>
    </p:spTree>
  </p:cSld>
  <p:clrMap bg1="lt1" tx1="dk1" bg2="lt2" tx2="dk2" accent1="accent1" accent2="accent2" accent3="accent3" accent4="accent4" accent5="accent5" accent6="accent6" hlink="hlink" folHlink="folHlink"/>
  <p:sldLayoutIdLst>
    <p:sldLayoutId id="2147483847" r:id="rId1"/>
    <p:sldLayoutId id="2147483848" r:id="rId2"/>
  </p:sldLayoutIdLst>
  <p:timing>
    <p:tnLst>
      <p:par>
        <p:cTn id="1" dur="indefinite" restart="never" nodeType="tmRoot"/>
      </p:par>
    </p:tnLst>
  </p:timing>
  <p:txStyles>
    <p:titleStyle>
      <a:lvl1pPr algn="l" rtl="0" eaLnBrk="0" fontAlgn="base" hangingPunct="0">
        <a:spcBef>
          <a:spcPct val="0"/>
        </a:spcBef>
        <a:spcAft>
          <a:spcPct val="0"/>
        </a:spcAft>
        <a:defRPr sz="3400" b="1">
          <a:solidFill>
            <a:srgbClr val="597786"/>
          </a:solidFill>
          <a:latin typeface="+mj-lt"/>
          <a:ea typeface="ＭＳ Ｐゴシック" charset="0"/>
          <a:cs typeface="+mj-cs"/>
        </a:defRPr>
      </a:lvl1pPr>
      <a:lvl2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2pPr>
      <a:lvl3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3pPr>
      <a:lvl4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4pPr>
      <a:lvl5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5pPr>
      <a:lvl6pPr marL="457200" algn="l" rtl="0" eaLnBrk="1" fontAlgn="base" hangingPunct="1">
        <a:spcBef>
          <a:spcPct val="0"/>
        </a:spcBef>
        <a:spcAft>
          <a:spcPct val="0"/>
        </a:spcAft>
        <a:defRPr sz="4000">
          <a:solidFill>
            <a:srgbClr val="008A8C"/>
          </a:solidFill>
          <a:latin typeface="Arial" charset="0"/>
          <a:cs typeface="Arial" charset="0"/>
        </a:defRPr>
      </a:lvl6pPr>
      <a:lvl7pPr marL="914400" algn="l" rtl="0" eaLnBrk="1" fontAlgn="base" hangingPunct="1">
        <a:spcBef>
          <a:spcPct val="0"/>
        </a:spcBef>
        <a:spcAft>
          <a:spcPct val="0"/>
        </a:spcAft>
        <a:defRPr sz="4000">
          <a:solidFill>
            <a:srgbClr val="008A8C"/>
          </a:solidFill>
          <a:latin typeface="Arial" charset="0"/>
          <a:cs typeface="Arial" charset="0"/>
        </a:defRPr>
      </a:lvl7pPr>
      <a:lvl8pPr marL="1371600" algn="l" rtl="0" eaLnBrk="1" fontAlgn="base" hangingPunct="1">
        <a:spcBef>
          <a:spcPct val="0"/>
        </a:spcBef>
        <a:spcAft>
          <a:spcPct val="0"/>
        </a:spcAft>
        <a:defRPr sz="4000">
          <a:solidFill>
            <a:srgbClr val="008A8C"/>
          </a:solidFill>
          <a:latin typeface="Arial" charset="0"/>
          <a:cs typeface="Arial" charset="0"/>
        </a:defRPr>
      </a:lvl8pPr>
      <a:lvl9pPr marL="1828800" algn="l" rtl="0" eaLnBrk="1" fontAlgn="base" hangingPunct="1">
        <a:spcBef>
          <a:spcPct val="0"/>
        </a:spcBef>
        <a:spcAft>
          <a:spcPct val="0"/>
        </a:spcAft>
        <a:defRPr sz="4000">
          <a:solidFill>
            <a:srgbClr val="008A8C"/>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bg2"/>
          </a:solidFill>
          <a:latin typeface="+mn-lt"/>
          <a:ea typeface="ＭＳ Ｐゴシック" charset="0"/>
          <a:cs typeface="+mn-cs"/>
        </a:defRPr>
      </a:lvl1pPr>
      <a:lvl2pPr marL="801688" indent="-279400" algn="l" rtl="0" eaLnBrk="0" fontAlgn="base" hangingPunct="0">
        <a:spcBef>
          <a:spcPct val="20000"/>
        </a:spcBef>
        <a:spcAft>
          <a:spcPct val="0"/>
        </a:spcAft>
        <a:buSzPct val="60000"/>
        <a:buFont typeface="Wingdings 3" pitchFamily="18" charset="2"/>
        <a:buChar char=""/>
        <a:defRPr sz="2500">
          <a:solidFill>
            <a:schemeClr val="bg2"/>
          </a:solidFill>
          <a:latin typeface="+mn-lt"/>
          <a:ea typeface="ＭＳ Ｐゴシック" pitchFamily="34" charset="-128"/>
          <a:cs typeface="+mn-cs"/>
        </a:defRPr>
      </a:lvl2pPr>
      <a:lvl3pPr marL="1209675" indent="-228600" algn="l" rtl="0" eaLnBrk="0" fontAlgn="base" hangingPunct="0">
        <a:spcBef>
          <a:spcPct val="20000"/>
        </a:spcBef>
        <a:spcAft>
          <a:spcPct val="0"/>
        </a:spcAft>
        <a:buFont typeface="Wingdings" pitchFamily="2" charset="2"/>
        <a:buChar char="§"/>
        <a:defRPr sz="2400">
          <a:solidFill>
            <a:schemeClr val="bg2"/>
          </a:solidFill>
          <a:latin typeface="+mn-lt"/>
          <a:ea typeface="ＭＳ Ｐゴシック" pitchFamily="34" charset="-128"/>
          <a:cs typeface="+mn-cs"/>
        </a:defRPr>
      </a:lvl3pPr>
      <a:lvl4pPr marL="1617663" indent="-228600" algn="l" rtl="0" eaLnBrk="0" fontAlgn="base" hangingPunct="0">
        <a:spcBef>
          <a:spcPct val="20000"/>
        </a:spcBef>
        <a:spcAft>
          <a:spcPct val="0"/>
        </a:spcAft>
        <a:buChar char="–"/>
        <a:defRPr sz="2000">
          <a:solidFill>
            <a:schemeClr val="bg2"/>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bg2"/>
          </a:solidFill>
          <a:latin typeface="+mn-lt"/>
          <a:ea typeface="ＭＳ Ｐゴシック" pitchFamily="34" charset="-128"/>
          <a:cs typeface="+mn-cs"/>
        </a:defRPr>
      </a:lvl5pPr>
      <a:lvl6pPr marL="2514600" indent="-228600" algn="l" rtl="0" eaLnBrk="1" fontAlgn="base" hangingPunct="1">
        <a:spcBef>
          <a:spcPct val="20000"/>
        </a:spcBef>
        <a:spcAft>
          <a:spcPct val="0"/>
        </a:spcAft>
        <a:buChar char="»"/>
        <a:defRPr sz="2000">
          <a:solidFill>
            <a:schemeClr val="bg2"/>
          </a:solidFill>
          <a:latin typeface="+mn-lt"/>
          <a:cs typeface="+mn-cs"/>
        </a:defRPr>
      </a:lvl6pPr>
      <a:lvl7pPr marL="2971800" indent="-228600" algn="l" rtl="0" eaLnBrk="1" fontAlgn="base" hangingPunct="1">
        <a:spcBef>
          <a:spcPct val="20000"/>
        </a:spcBef>
        <a:spcAft>
          <a:spcPct val="0"/>
        </a:spcAft>
        <a:buChar char="»"/>
        <a:defRPr sz="2000">
          <a:solidFill>
            <a:schemeClr val="bg2"/>
          </a:solidFill>
          <a:latin typeface="+mn-lt"/>
          <a:cs typeface="+mn-cs"/>
        </a:defRPr>
      </a:lvl7pPr>
      <a:lvl8pPr marL="3429000" indent="-228600" algn="l" rtl="0" eaLnBrk="1" fontAlgn="base" hangingPunct="1">
        <a:spcBef>
          <a:spcPct val="20000"/>
        </a:spcBef>
        <a:spcAft>
          <a:spcPct val="0"/>
        </a:spcAft>
        <a:buChar char="»"/>
        <a:defRPr sz="2000">
          <a:solidFill>
            <a:schemeClr val="bg2"/>
          </a:solidFill>
          <a:latin typeface="+mn-lt"/>
          <a:cs typeface="+mn-cs"/>
        </a:defRPr>
      </a:lvl8pPr>
      <a:lvl9pPr marL="3886200" indent="-228600" algn="l" rtl="0" eaLnBrk="1" fontAlgn="base" hangingPunct="1">
        <a:spcBef>
          <a:spcPct val="20000"/>
        </a:spcBef>
        <a:spcAft>
          <a:spcPct val="0"/>
        </a:spcAft>
        <a:buChar cha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icr.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187450" y="0"/>
            <a:ext cx="7956550" cy="6858000"/>
          </a:xfrm>
          <a:prstGeom prst="rect">
            <a:avLst/>
          </a:prstGeom>
          <a:solidFill>
            <a:srgbClr val="7695A4"/>
          </a:solidFill>
          <a:ln w="9525">
            <a:noFill/>
            <a:miter lim="800000"/>
            <a:headEnd/>
            <a:tailEnd/>
          </a:ln>
        </p:spPr>
        <p:txBody>
          <a:bodyPr wrap="none" anchor="ctr"/>
          <a:lstStyle/>
          <a:p>
            <a:pPr eaLnBrk="1" hangingPunct="1"/>
            <a:endParaRPr lang="en-GB" sz="1800" dirty="0"/>
          </a:p>
        </p:txBody>
      </p:sp>
      <p:sp>
        <p:nvSpPr>
          <p:cNvPr id="4099" name="Title 1"/>
          <p:cNvSpPr>
            <a:spLocks noGrp="1"/>
          </p:cNvSpPr>
          <p:nvPr>
            <p:ph type="ctrTitle"/>
          </p:nvPr>
        </p:nvSpPr>
        <p:spPr>
          <a:xfrm>
            <a:off x="1187450" y="2246313"/>
            <a:ext cx="7812088" cy="1470025"/>
          </a:xfrm>
        </p:spPr>
        <p:txBody>
          <a:bodyPr/>
          <a:lstStyle/>
          <a:p>
            <a:pPr algn="ctr" eaLnBrk="1" hangingPunct="1"/>
            <a:r>
              <a:rPr lang="en-GB" altLang="fr-FR" sz="3000" dirty="0" smtClean="0">
                <a:solidFill>
                  <a:srgbClr val="FFFFF3"/>
                </a:solidFill>
                <a:ea typeface="ＭＳ Ｐゴシック" pitchFamily="34" charset="-128"/>
              </a:rPr>
              <a:t>MIGRATION </a:t>
            </a:r>
            <a:r>
              <a:rPr lang="en-GB" altLang="fr-FR" sz="3000" smtClean="0">
                <a:solidFill>
                  <a:srgbClr val="FFFFF3"/>
                </a:solidFill>
                <a:ea typeface="ＭＳ Ｐゴシック" pitchFamily="34" charset="-128"/>
              </a:rPr>
              <a:t>AND PUBLIC </a:t>
            </a:r>
            <a:r>
              <a:rPr lang="en-GB" altLang="fr-FR" sz="3000" dirty="0" smtClean="0">
                <a:solidFill>
                  <a:srgbClr val="FFFFF3"/>
                </a:solidFill>
                <a:ea typeface="ＭＳ Ｐゴシック" pitchFamily="34" charset="-128"/>
              </a:rPr>
              <a:t>HEALTH</a:t>
            </a:r>
            <a:br>
              <a:rPr lang="en-GB" altLang="fr-FR" sz="3000" dirty="0" smtClean="0">
                <a:solidFill>
                  <a:srgbClr val="FFFFF3"/>
                </a:solidFill>
                <a:ea typeface="ＭＳ Ｐゴシック" pitchFamily="34" charset="-128"/>
              </a:rPr>
            </a:br>
            <a:endParaRPr lang="en-GB" altLang="fr-FR" sz="3000" dirty="0" smtClean="0">
              <a:solidFill>
                <a:srgbClr val="FFFFF3"/>
              </a:solidFill>
              <a:ea typeface="ＭＳ Ｐゴシック" pitchFamily="34" charset="-128"/>
            </a:endParaRPr>
          </a:p>
        </p:txBody>
      </p:sp>
      <p:pic>
        <p:nvPicPr>
          <p:cNvPr id="4100"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4613" y="3175"/>
            <a:ext cx="1449387" cy="1193800"/>
          </a:xfrm>
          <a:prstGeom prst="rect">
            <a:avLst/>
          </a:prstGeom>
          <a:noFill/>
          <a:ln w="9525">
            <a:noFill/>
            <a:miter lim="800000"/>
            <a:headEnd/>
            <a:tailEnd/>
          </a:ln>
        </p:spPr>
      </p:pic>
      <p:sp>
        <p:nvSpPr>
          <p:cNvPr id="5" name="Title 1"/>
          <p:cNvSpPr txBox="1">
            <a:spLocks/>
          </p:cNvSpPr>
          <p:nvPr/>
        </p:nvSpPr>
        <p:spPr bwMode="auto">
          <a:xfrm>
            <a:off x="4427538" y="5405438"/>
            <a:ext cx="4465637" cy="1336675"/>
          </a:xfrm>
          <a:prstGeom prst="rect">
            <a:avLst/>
          </a:prstGeom>
          <a:noFill/>
          <a:ln>
            <a:noFill/>
          </a:ln>
          <a:extLst/>
        </p:spPr>
        <p:txBody>
          <a:bodyPr anchor="ctr"/>
          <a:lstStyle>
            <a:lvl1pPr algn="l" rtl="0" eaLnBrk="0" fontAlgn="base" hangingPunct="0">
              <a:spcBef>
                <a:spcPct val="0"/>
              </a:spcBef>
              <a:spcAft>
                <a:spcPct val="0"/>
              </a:spcAft>
              <a:defRPr sz="3400" b="1">
                <a:solidFill>
                  <a:srgbClr val="597786"/>
                </a:solidFill>
                <a:latin typeface="+mj-lt"/>
                <a:ea typeface="ＭＳ Ｐゴシック" charset="0"/>
                <a:cs typeface="+mj-cs"/>
              </a:defRPr>
            </a:lvl1pPr>
            <a:lvl2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2pPr>
            <a:lvl3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3pPr>
            <a:lvl4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4pPr>
            <a:lvl5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5pPr>
            <a:lvl6pPr marL="457200" algn="l" rtl="0" eaLnBrk="1" fontAlgn="base" hangingPunct="1">
              <a:spcBef>
                <a:spcPct val="0"/>
              </a:spcBef>
              <a:spcAft>
                <a:spcPct val="0"/>
              </a:spcAft>
              <a:defRPr sz="4000">
                <a:solidFill>
                  <a:srgbClr val="008A8C"/>
                </a:solidFill>
                <a:latin typeface="Arial" charset="0"/>
                <a:cs typeface="Arial" charset="0"/>
              </a:defRPr>
            </a:lvl6pPr>
            <a:lvl7pPr marL="914400" algn="l" rtl="0" eaLnBrk="1" fontAlgn="base" hangingPunct="1">
              <a:spcBef>
                <a:spcPct val="0"/>
              </a:spcBef>
              <a:spcAft>
                <a:spcPct val="0"/>
              </a:spcAft>
              <a:defRPr sz="4000">
                <a:solidFill>
                  <a:srgbClr val="008A8C"/>
                </a:solidFill>
                <a:latin typeface="Arial" charset="0"/>
                <a:cs typeface="Arial" charset="0"/>
              </a:defRPr>
            </a:lvl7pPr>
            <a:lvl8pPr marL="1371600" algn="l" rtl="0" eaLnBrk="1" fontAlgn="base" hangingPunct="1">
              <a:spcBef>
                <a:spcPct val="0"/>
              </a:spcBef>
              <a:spcAft>
                <a:spcPct val="0"/>
              </a:spcAft>
              <a:defRPr sz="4000">
                <a:solidFill>
                  <a:srgbClr val="008A8C"/>
                </a:solidFill>
                <a:latin typeface="Arial" charset="0"/>
                <a:cs typeface="Arial" charset="0"/>
              </a:defRPr>
            </a:lvl8pPr>
            <a:lvl9pPr marL="1828800" algn="l" rtl="0" eaLnBrk="1" fontAlgn="base" hangingPunct="1">
              <a:spcBef>
                <a:spcPct val="0"/>
              </a:spcBef>
              <a:spcAft>
                <a:spcPct val="0"/>
              </a:spcAft>
              <a:defRPr sz="4000">
                <a:solidFill>
                  <a:srgbClr val="008A8C"/>
                </a:solidFill>
                <a:latin typeface="Arial" charset="0"/>
                <a:cs typeface="Arial" charset="0"/>
              </a:defRPr>
            </a:lvl9pPr>
          </a:lstStyle>
          <a:p>
            <a:pPr algn="r" eaLnBrk="1" hangingPunct="1">
              <a:defRPr/>
            </a:pPr>
            <a:r>
              <a:rPr lang="en-GB" sz="2000" kern="0" dirty="0" smtClean="0">
                <a:solidFill>
                  <a:srgbClr val="FFFFF3"/>
                </a:solidFill>
                <a:ea typeface="ＭＳ Ｐゴシック" pitchFamily="34" charset="-128"/>
              </a:rPr>
              <a:t>REGIONAL DELEGATION OF THE ICRC FOR MEXICO, CENTRAL AMERICA AND CUBA</a:t>
            </a:r>
            <a:br>
              <a:rPr lang="en-GB" sz="2000" kern="0" dirty="0" smtClean="0">
                <a:solidFill>
                  <a:srgbClr val="FFFFF3"/>
                </a:solidFill>
                <a:ea typeface="ＭＳ Ｐゴシック" pitchFamily="34" charset="-128"/>
              </a:rPr>
            </a:br>
            <a:endParaRPr lang="en-GB" sz="2000" kern="0" dirty="0" smtClean="0">
              <a:solidFill>
                <a:srgbClr val="FFFFF3"/>
              </a:solidFill>
              <a:ea typeface="ＭＳ Ｐゴシック" pitchFamily="34" charset="-128"/>
            </a:endParaRPr>
          </a:p>
        </p:txBody>
      </p:sp>
      <p:pic>
        <p:nvPicPr>
          <p:cNvPr id="10" name="Imagen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43888" y="189335"/>
            <a:ext cx="7715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fr-FR" dirty="0" smtClean="0">
                <a:ea typeface="ＭＳ Ｐゴシック" pitchFamily="34" charset="-128"/>
              </a:rPr>
              <a:t>Recommendations</a:t>
            </a:r>
            <a:br>
              <a:rPr lang="en-GB" altLang="fr-FR" dirty="0" smtClean="0">
                <a:ea typeface="ＭＳ Ｐゴシック" pitchFamily="34" charset="-128"/>
              </a:rPr>
            </a:br>
            <a:endParaRPr lang="en-GB" altLang="fr-FR" dirty="0" smtClean="0">
              <a:ea typeface="ＭＳ Ｐゴシック" pitchFamily="34" charset="-128"/>
            </a:endParaRPr>
          </a:p>
        </p:txBody>
      </p:sp>
      <p:sp>
        <p:nvSpPr>
          <p:cNvPr id="3" name="Content Placeholder 2"/>
          <p:cNvSpPr>
            <a:spLocks noGrp="1"/>
          </p:cNvSpPr>
          <p:nvPr>
            <p:ph idx="1"/>
          </p:nvPr>
        </p:nvSpPr>
        <p:spPr>
          <a:xfrm>
            <a:off x="1331913" y="909339"/>
            <a:ext cx="7632700" cy="5688013"/>
          </a:xfrm>
        </p:spPr>
        <p:txBody>
          <a:bodyPr/>
          <a:lstStyle/>
          <a:p>
            <a:pPr marL="0" indent="0">
              <a:buFontTx/>
              <a:buNone/>
              <a:defRPr/>
            </a:pPr>
            <a:r>
              <a:rPr lang="en-GB" sz="2400" dirty="0" smtClean="0"/>
              <a:t>ICRC makes the following recommendations to relevant authorities:</a:t>
            </a:r>
          </a:p>
          <a:p>
            <a:pPr>
              <a:defRPr/>
            </a:pPr>
            <a:endParaRPr lang="en-GB" sz="2400" dirty="0" smtClean="0"/>
          </a:p>
          <a:p>
            <a:pPr>
              <a:defRPr/>
            </a:pPr>
            <a:r>
              <a:rPr lang="en-GB" sz="2400" dirty="0" smtClean="0"/>
              <a:t>To raise awareness among medical and administrative staff from hospitals serving significant numbers of migrants;</a:t>
            </a:r>
          </a:p>
          <a:p>
            <a:pPr marL="0" indent="0">
              <a:buFontTx/>
              <a:buNone/>
              <a:defRPr/>
            </a:pPr>
            <a:endParaRPr lang="en-GB" sz="2400" dirty="0" smtClean="0"/>
          </a:p>
          <a:p>
            <a:pPr>
              <a:defRPr/>
            </a:pPr>
            <a:r>
              <a:rPr lang="en-GB" sz="2400" dirty="0" smtClean="0"/>
              <a:t>To raise awareness among consular representatives and chancelleries about the following:</a:t>
            </a:r>
          </a:p>
          <a:p>
            <a:pPr marL="0" indent="0">
              <a:buNone/>
              <a:defRPr/>
            </a:pPr>
            <a:endParaRPr lang="en-GB" sz="2400" dirty="0" smtClean="0"/>
          </a:p>
          <a:p>
            <a:pPr marL="457200" indent="-457200">
              <a:buFontTx/>
              <a:buAutoNum type="arabicParenR"/>
              <a:defRPr/>
            </a:pPr>
            <a:r>
              <a:rPr lang="en-GB" sz="2400" dirty="0" smtClean="0"/>
              <a:t>The medical and logistical consequences of interruptions of medical care due to repatriation;</a:t>
            </a:r>
          </a:p>
          <a:p>
            <a:pPr marL="457200" indent="-457200">
              <a:buFontTx/>
              <a:buAutoNum type="arabicParenR"/>
              <a:defRPr/>
            </a:pPr>
            <a:r>
              <a:rPr lang="en-GB" sz="2400" dirty="0" smtClean="0"/>
              <a:t>The importance of knowing the health conditions of nationals when issuing travel documents. </a:t>
            </a:r>
            <a:endParaRPr lang="en-GB" dirty="0"/>
          </a:p>
        </p:txBody>
      </p:sp>
      <p:sp>
        <p:nvSpPr>
          <p:cNvPr id="5"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31913" y="0"/>
            <a:ext cx="7283450" cy="1143000"/>
          </a:xfrm>
        </p:spPr>
        <p:txBody>
          <a:bodyPr/>
          <a:lstStyle/>
          <a:p>
            <a:r>
              <a:rPr lang="en-GB" altLang="fr-FR" dirty="0" smtClean="0">
                <a:ea typeface="ＭＳ Ｐゴシック" pitchFamily="34" charset="-128"/>
              </a:rPr>
              <a:t>Recommendations</a:t>
            </a:r>
          </a:p>
        </p:txBody>
      </p:sp>
      <p:sp>
        <p:nvSpPr>
          <p:cNvPr id="3" name="Content Placeholder 2"/>
          <p:cNvSpPr>
            <a:spLocks noGrp="1"/>
          </p:cNvSpPr>
          <p:nvPr>
            <p:ph idx="1"/>
          </p:nvPr>
        </p:nvSpPr>
        <p:spPr>
          <a:xfrm>
            <a:off x="1331913" y="981075"/>
            <a:ext cx="7283450" cy="3052763"/>
          </a:xfrm>
        </p:spPr>
        <p:txBody>
          <a:bodyPr/>
          <a:lstStyle/>
          <a:p>
            <a:pPr>
              <a:defRPr/>
            </a:pPr>
            <a:r>
              <a:rPr lang="en-GB" sz="2400" dirty="0" smtClean="0"/>
              <a:t>To notify consular representatives and chancelleries well in advance of the itinerary and date of repatriation of migrants;</a:t>
            </a:r>
          </a:p>
          <a:p>
            <a:pPr>
              <a:defRPr/>
            </a:pPr>
            <a:r>
              <a:rPr lang="en-GB" sz="2400" dirty="0" smtClean="0"/>
              <a:t>To inform migrants about their right to receive their medical records.</a:t>
            </a:r>
            <a:endParaRPr lang="en-GB" sz="2400" dirty="0"/>
          </a:p>
        </p:txBody>
      </p:sp>
      <p:pic>
        <p:nvPicPr>
          <p:cNvPr id="1434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7675" y="3763963"/>
            <a:ext cx="4392613" cy="2928937"/>
          </a:xfrm>
          <a:prstGeom prst="rect">
            <a:avLst/>
          </a:prstGeom>
          <a:noFill/>
          <a:ln w="9525">
            <a:noFill/>
            <a:miter lim="800000"/>
            <a:headEnd/>
            <a:tailEnd/>
          </a:ln>
        </p:spPr>
      </p:pic>
      <p:sp>
        <p:nvSpPr>
          <p:cNvPr id="6"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331913" y="0"/>
            <a:ext cx="7283450" cy="1143000"/>
          </a:xfrm>
        </p:spPr>
        <p:txBody>
          <a:bodyPr/>
          <a:lstStyle/>
          <a:p>
            <a:r>
              <a:rPr lang="en-GB" altLang="fr-FR" dirty="0" smtClean="0">
                <a:ea typeface="ＭＳ Ｐゴシック" pitchFamily="34" charset="-128"/>
              </a:rPr>
              <a:t>Massive Assistance</a:t>
            </a:r>
          </a:p>
        </p:txBody>
      </p:sp>
      <p:graphicFrame>
        <p:nvGraphicFramePr>
          <p:cNvPr id="15363" name="1 Objeto"/>
          <p:cNvGraphicFramePr>
            <a:graphicFrameLocks/>
          </p:cNvGraphicFramePr>
          <p:nvPr>
            <p:extLst>
              <p:ext uri="{D42A27DB-BD31-4B8C-83A1-F6EECF244321}">
                <p14:modId xmlns:p14="http://schemas.microsoft.com/office/powerpoint/2010/main" val="1038723723"/>
              </p:ext>
            </p:extLst>
          </p:nvPr>
        </p:nvGraphicFramePr>
        <p:xfrm>
          <a:off x="1695450" y="1273175"/>
          <a:ext cx="7264400" cy="6303963"/>
        </p:xfrm>
        <a:graphic>
          <a:graphicData uri="http://schemas.openxmlformats.org/presentationml/2006/ole">
            <mc:AlternateContent xmlns:mc="http://schemas.openxmlformats.org/markup-compatibility/2006">
              <mc:Choice xmlns:v="urn:schemas-microsoft-com:vml" Requires="v">
                <p:oleObj spid="_x0000_s15391" name="Hoja de cálculo" r:id="rId5" imgW="7734300" imgH="6578600" progId="Excel.Sheet.8">
                  <p:embed/>
                </p:oleObj>
              </mc:Choice>
              <mc:Fallback>
                <p:oleObj name="Hoja de cálculo" r:id="rId5" imgW="7734300" imgH="6578600" progId="Excel.Sheet.8">
                  <p:embed/>
                  <p:pic>
                    <p:nvPicPr>
                      <p:cNvPr id="0" name="1 Objeto"/>
                      <p:cNvPicPr>
                        <a:picLocks noChangeArrowheads="1"/>
                      </p:cNvPicPr>
                      <p:nvPr/>
                    </p:nvPicPr>
                    <p:blipFill>
                      <a:blip r:embed="rId6"/>
                      <a:srcRect/>
                      <a:stretch>
                        <a:fillRect/>
                      </a:stretch>
                    </p:blipFill>
                    <p:spPr bwMode="auto">
                      <a:xfrm>
                        <a:off x="1695450" y="1273175"/>
                        <a:ext cx="7264400" cy="630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Chart 2"/>
          <p:cNvGraphicFramePr>
            <a:graphicFrameLocks/>
          </p:cNvGraphicFramePr>
          <p:nvPr/>
        </p:nvGraphicFramePr>
        <p:xfrm>
          <a:off x="1136650" y="-31750"/>
          <a:ext cx="7807325" cy="6959600"/>
        </p:xfrm>
        <a:graphic>
          <a:graphicData uri="http://schemas.openxmlformats.org/presentationml/2006/ole">
            <mc:AlternateContent xmlns:mc="http://schemas.openxmlformats.org/markup-compatibility/2006">
              <mc:Choice xmlns:v="urn:schemas-microsoft-com:vml" Requires="v">
                <p:oleObj spid="_x0000_s16414" name="Chart" r:id="rId5" imgW="7815749" imgH="6968332" progId="Excel.Chart.8">
                  <p:embed/>
                </p:oleObj>
              </mc:Choice>
              <mc:Fallback>
                <p:oleObj name="Chart" r:id="rId5" imgW="7815749" imgH="6968332" progId="Excel.Char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650" y="-31750"/>
                        <a:ext cx="7807325" cy="695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ángulo 3"/>
          <p:cNvSpPr/>
          <p:nvPr/>
        </p:nvSpPr>
        <p:spPr>
          <a:xfrm>
            <a:off x="2195736" y="44624"/>
            <a:ext cx="5958408" cy="830997"/>
          </a:xfrm>
          <a:prstGeom prst="rect">
            <a:avLst/>
          </a:prstGeom>
          <a:solidFill>
            <a:srgbClr val="FFFFFF"/>
          </a:solidFill>
        </p:spPr>
        <p:txBody>
          <a:bodyPr wrap="square">
            <a:spAutoFit/>
          </a:bodyPr>
          <a:lstStyle/>
          <a:p>
            <a:pPr algn="ctr">
              <a:defRPr/>
            </a:pPr>
            <a:r>
              <a:rPr lang="en-GB" b="1" dirty="0" smtClean="0"/>
              <a:t>Boys, Girls and Adolescents Assisted in the Region</a:t>
            </a:r>
            <a:endParaRPr lang="en-GB" b="1" dirty="0"/>
          </a:p>
        </p:txBody>
      </p:sp>
      <p:sp>
        <p:nvSpPr>
          <p:cNvPr id="5"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238" y="1268413"/>
            <a:ext cx="4968875" cy="3059112"/>
          </a:xfrm>
          <a:prstGeom prst="rect">
            <a:avLst/>
          </a:prstGeom>
          <a:noFill/>
          <a:ln w="9525">
            <a:noFill/>
            <a:miter lim="800000"/>
            <a:headEnd/>
            <a:tailEnd/>
          </a:ln>
        </p:spPr>
      </p:pic>
      <p:pic>
        <p:nvPicPr>
          <p:cNvPr id="17411" name="Chart 10"/>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5088" y="1481138"/>
            <a:ext cx="4572000" cy="3078162"/>
          </a:xfrm>
          <a:prstGeom prst="rect">
            <a:avLst/>
          </a:prstGeom>
          <a:noFill/>
          <a:ln w="9525">
            <a:noFill/>
            <a:miter lim="800000"/>
            <a:headEnd/>
            <a:tailEnd/>
          </a:ln>
        </p:spPr>
      </p:pic>
      <p:pic>
        <p:nvPicPr>
          <p:cNvPr id="17412" name="Chart 11"/>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00338" y="3773488"/>
            <a:ext cx="4572000" cy="3103562"/>
          </a:xfrm>
          <a:prstGeom prst="rect">
            <a:avLst/>
          </a:prstGeom>
          <a:noFill/>
          <a:ln w="9525">
            <a:noFill/>
            <a:miter lim="800000"/>
            <a:headEnd/>
            <a:tailEnd/>
          </a:ln>
        </p:spPr>
      </p:pic>
      <p:sp>
        <p:nvSpPr>
          <p:cNvPr id="17413" name="Title 1"/>
          <p:cNvSpPr txBox="1">
            <a:spLocks/>
          </p:cNvSpPr>
          <p:nvPr/>
        </p:nvSpPr>
        <p:spPr bwMode="auto">
          <a:xfrm>
            <a:off x="1258888" y="1588"/>
            <a:ext cx="7705725" cy="1143000"/>
          </a:xfrm>
          <a:prstGeom prst="rect">
            <a:avLst/>
          </a:prstGeom>
          <a:noFill/>
          <a:ln w="9525">
            <a:noFill/>
            <a:miter lim="800000"/>
            <a:headEnd/>
            <a:tailEnd/>
          </a:ln>
        </p:spPr>
        <p:txBody>
          <a:bodyPr anchor="ctr"/>
          <a:lstStyle/>
          <a:p>
            <a:pPr algn="ctr" eaLnBrk="1" hangingPunct="1"/>
            <a:r>
              <a:rPr lang="en-GB" altLang="fr-FR" sz="2800" b="1" dirty="0" smtClean="0">
                <a:solidFill>
                  <a:srgbClr val="000000"/>
                </a:solidFill>
                <a:latin typeface="Calibri" pitchFamily="34" charset="0"/>
              </a:rPr>
              <a:t>Characteristics of the Assisted Populations, </a:t>
            </a:r>
          </a:p>
          <a:p>
            <a:pPr algn="ctr" eaLnBrk="1" hangingPunct="1"/>
            <a:r>
              <a:rPr lang="en-GB" altLang="fr-FR" sz="2800" b="1" dirty="0" smtClean="0">
                <a:solidFill>
                  <a:srgbClr val="000000"/>
                </a:solidFill>
                <a:latin typeface="Calibri" pitchFamily="34" charset="0"/>
              </a:rPr>
              <a:t>Mexico 2013</a:t>
            </a:r>
            <a:endParaRPr lang="en-GB" altLang="fr-FR" sz="2800" b="1" dirty="0">
              <a:solidFill>
                <a:srgbClr val="000000"/>
              </a:solidFill>
              <a:latin typeface="Calibri" pitchFamily="34" charset="0"/>
            </a:endParaRPr>
          </a:p>
        </p:txBody>
      </p:sp>
      <p:sp>
        <p:nvSpPr>
          <p:cNvPr id="9" name="Rectángulo 8"/>
          <p:cNvSpPr/>
          <p:nvPr/>
        </p:nvSpPr>
        <p:spPr>
          <a:xfrm>
            <a:off x="1907704" y="1444714"/>
            <a:ext cx="1584176" cy="400110"/>
          </a:xfrm>
          <a:prstGeom prst="rect">
            <a:avLst/>
          </a:prstGeom>
          <a:solidFill>
            <a:srgbClr val="FFFFFF"/>
          </a:solidFill>
        </p:spPr>
        <p:txBody>
          <a:bodyPr wrap="square">
            <a:spAutoFit/>
          </a:bodyPr>
          <a:lstStyle/>
          <a:p>
            <a:pPr algn="ctr">
              <a:defRPr/>
            </a:pPr>
            <a:r>
              <a:rPr lang="en-GB" sz="2000" b="1" dirty="0" smtClean="0"/>
              <a:t>Gender</a:t>
            </a:r>
            <a:endParaRPr lang="en-GB" sz="2000" b="1" dirty="0"/>
          </a:p>
        </p:txBody>
      </p:sp>
      <p:sp>
        <p:nvSpPr>
          <p:cNvPr id="10" name="Rectángulo 9"/>
          <p:cNvSpPr/>
          <p:nvPr/>
        </p:nvSpPr>
        <p:spPr>
          <a:xfrm>
            <a:off x="6588224" y="1535559"/>
            <a:ext cx="1800200" cy="400110"/>
          </a:xfrm>
          <a:prstGeom prst="rect">
            <a:avLst/>
          </a:prstGeom>
          <a:solidFill>
            <a:srgbClr val="FFFFFF"/>
          </a:solidFill>
        </p:spPr>
        <p:txBody>
          <a:bodyPr wrap="square">
            <a:spAutoFit/>
          </a:bodyPr>
          <a:lstStyle/>
          <a:p>
            <a:pPr algn="ctr">
              <a:defRPr/>
            </a:pPr>
            <a:r>
              <a:rPr lang="en-GB" sz="2000" b="1" dirty="0" smtClean="0"/>
              <a:t>Nationality</a:t>
            </a:r>
            <a:endParaRPr lang="en-GB" sz="2000" b="1" dirty="0"/>
          </a:p>
        </p:txBody>
      </p:sp>
      <p:sp>
        <p:nvSpPr>
          <p:cNvPr id="11" name="Rectángulo 10"/>
          <p:cNvSpPr/>
          <p:nvPr/>
        </p:nvSpPr>
        <p:spPr>
          <a:xfrm>
            <a:off x="4499992" y="3861048"/>
            <a:ext cx="1152128" cy="400110"/>
          </a:xfrm>
          <a:prstGeom prst="rect">
            <a:avLst/>
          </a:prstGeom>
          <a:solidFill>
            <a:srgbClr val="FFFFFF"/>
          </a:solidFill>
        </p:spPr>
        <p:txBody>
          <a:bodyPr wrap="square">
            <a:spAutoFit/>
          </a:bodyPr>
          <a:lstStyle/>
          <a:p>
            <a:pPr algn="ctr">
              <a:defRPr/>
            </a:pPr>
            <a:r>
              <a:rPr lang="en-GB" sz="2000" b="1" dirty="0" smtClean="0"/>
              <a:t>Status</a:t>
            </a:r>
            <a:endParaRPr lang="en-GB" sz="2000" b="1" dirty="0"/>
          </a:p>
        </p:txBody>
      </p:sp>
      <p:sp>
        <p:nvSpPr>
          <p:cNvPr id="12"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31913" y="26988"/>
            <a:ext cx="7283450" cy="1143000"/>
          </a:xfrm>
        </p:spPr>
        <p:txBody>
          <a:bodyPr/>
          <a:lstStyle/>
          <a:p>
            <a:r>
              <a:rPr lang="en-GB" altLang="fr-FR" dirty="0" smtClean="0">
                <a:ea typeface="ＭＳ Ｐゴシック" pitchFamily="34" charset="-128"/>
              </a:rPr>
              <a:t>Challenges</a:t>
            </a:r>
          </a:p>
        </p:txBody>
      </p:sp>
      <p:sp>
        <p:nvSpPr>
          <p:cNvPr id="3" name="Content Placeholder 2"/>
          <p:cNvSpPr>
            <a:spLocks noGrp="1"/>
          </p:cNvSpPr>
          <p:nvPr>
            <p:ph idx="1"/>
          </p:nvPr>
        </p:nvSpPr>
        <p:spPr>
          <a:xfrm>
            <a:off x="1331913" y="981075"/>
            <a:ext cx="7283450" cy="3095625"/>
          </a:xfrm>
        </p:spPr>
        <p:txBody>
          <a:bodyPr/>
          <a:lstStyle/>
          <a:p>
            <a:pPr marL="0" indent="0">
              <a:buFontTx/>
              <a:buNone/>
              <a:defRPr/>
            </a:pPr>
            <a:r>
              <a:rPr lang="en-GB" dirty="0" smtClean="0"/>
              <a:t>Available information: </a:t>
            </a:r>
          </a:p>
          <a:p>
            <a:pPr>
              <a:defRPr/>
            </a:pPr>
            <a:endParaRPr lang="en-GB" sz="1600" dirty="0" smtClean="0"/>
          </a:p>
          <a:p>
            <a:pPr>
              <a:buFont typeface="Wingdings" pitchFamily="2" charset="2"/>
              <a:buChar char="§"/>
              <a:defRPr/>
            </a:pPr>
            <a:r>
              <a:rPr lang="en-GB" dirty="0" smtClean="0"/>
              <a:t>Limited</a:t>
            </a:r>
          </a:p>
          <a:p>
            <a:pPr marL="0" indent="0">
              <a:buFontTx/>
              <a:buNone/>
              <a:defRPr/>
            </a:pPr>
            <a:endParaRPr lang="en-GB" sz="1600" dirty="0" smtClean="0"/>
          </a:p>
          <a:p>
            <a:pPr>
              <a:buFont typeface="Wingdings" pitchFamily="2" charset="2"/>
              <a:buChar char="§"/>
              <a:defRPr/>
            </a:pPr>
            <a:r>
              <a:rPr lang="en-GB" dirty="0" smtClean="0"/>
              <a:t>Important, to enable understanding public health priorities  </a:t>
            </a:r>
            <a:endParaRPr lang="en-GB" dirty="0"/>
          </a:p>
        </p:txBody>
      </p:sp>
      <p:pic>
        <p:nvPicPr>
          <p:cNvPr id="1843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9113" y="3789363"/>
            <a:ext cx="4321175" cy="2879725"/>
          </a:xfrm>
          <a:prstGeom prst="rect">
            <a:avLst/>
          </a:prstGeom>
          <a:noFill/>
          <a:ln w="9525">
            <a:noFill/>
            <a:miter lim="800000"/>
            <a:headEnd/>
            <a:tailEnd/>
          </a:ln>
        </p:spPr>
      </p:pic>
      <p:sp>
        <p:nvSpPr>
          <p:cNvPr id="6"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31913" y="9525"/>
            <a:ext cx="7283450" cy="1143000"/>
          </a:xfrm>
        </p:spPr>
        <p:txBody>
          <a:bodyPr/>
          <a:lstStyle/>
          <a:p>
            <a:r>
              <a:rPr lang="en-GB" altLang="fr-FR" dirty="0" smtClean="0">
                <a:ea typeface="ＭＳ Ｐゴシック" pitchFamily="34" charset="-128"/>
              </a:rPr>
              <a:t>Recommendations</a:t>
            </a:r>
          </a:p>
        </p:txBody>
      </p:sp>
      <p:sp>
        <p:nvSpPr>
          <p:cNvPr id="19459" name="Content Placeholder 2"/>
          <p:cNvSpPr>
            <a:spLocks noGrp="1"/>
          </p:cNvSpPr>
          <p:nvPr>
            <p:ph idx="1"/>
          </p:nvPr>
        </p:nvSpPr>
        <p:spPr>
          <a:xfrm>
            <a:off x="1331913" y="1052513"/>
            <a:ext cx="3960812" cy="5805487"/>
          </a:xfrm>
        </p:spPr>
        <p:txBody>
          <a:bodyPr/>
          <a:lstStyle/>
          <a:p>
            <a:pPr>
              <a:lnSpc>
                <a:spcPct val="90000"/>
              </a:lnSpc>
            </a:pPr>
            <a:r>
              <a:rPr lang="en-GB" altLang="fr-FR" sz="2400" dirty="0" smtClean="0">
                <a:ea typeface="ＭＳ Ｐゴシック" pitchFamily="34" charset="-128"/>
              </a:rPr>
              <a:t>To create spaces for inter-institutional coordination and communication; </a:t>
            </a:r>
          </a:p>
          <a:p>
            <a:pPr>
              <a:lnSpc>
                <a:spcPct val="90000"/>
              </a:lnSpc>
            </a:pPr>
            <a:endParaRPr lang="en-GB" altLang="fr-FR" sz="2400" dirty="0" smtClean="0">
              <a:ea typeface="ＭＳ Ｐゴシック" pitchFamily="34" charset="-128"/>
            </a:endParaRPr>
          </a:p>
          <a:p>
            <a:pPr>
              <a:lnSpc>
                <a:spcPct val="90000"/>
              </a:lnSpc>
            </a:pPr>
            <a:r>
              <a:rPr lang="en-GB" altLang="fr-FR" sz="2400" dirty="0" smtClean="0">
                <a:ea typeface="ＭＳ Ｐゴシック" pitchFamily="34" charset="-128"/>
              </a:rPr>
              <a:t>To develop mechanisms to enable collecting, disseminating and analysing data; </a:t>
            </a:r>
          </a:p>
          <a:p>
            <a:pPr marL="0" indent="0">
              <a:lnSpc>
                <a:spcPct val="90000"/>
              </a:lnSpc>
              <a:buNone/>
            </a:pPr>
            <a:endParaRPr lang="en-GB" altLang="fr-FR" sz="2400" dirty="0" smtClean="0">
              <a:ea typeface="ＭＳ Ｐゴシック" pitchFamily="34" charset="-128"/>
            </a:endParaRPr>
          </a:p>
          <a:p>
            <a:pPr>
              <a:lnSpc>
                <a:spcPct val="90000"/>
              </a:lnSpc>
            </a:pPr>
            <a:r>
              <a:rPr lang="en-GB" altLang="fr-FR" sz="2400" dirty="0" smtClean="0">
                <a:ea typeface="ＭＳ Ｐゴシック" pitchFamily="34" charset="-128"/>
              </a:rPr>
              <a:t>To design, promote and disseminate health policies and protocols</a:t>
            </a:r>
            <a:r>
              <a:rPr lang="en-GB" altLang="fr-FR" sz="2400" dirty="0">
                <a:ea typeface="ＭＳ Ｐゴシック" pitchFamily="34" charset="-128"/>
              </a:rPr>
              <a:t>;</a:t>
            </a:r>
            <a:r>
              <a:rPr lang="en-GB" altLang="fr-FR" sz="2400" dirty="0" smtClean="0">
                <a:ea typeface="ＭＳ Ｐゴシック" pitchFamily="34" charset="-128"/>
              </a:rPr>
              <a:t> </a:t>
            </a:r>
          </a:p>
          <a:p>
            <a:pPr>
              <a:lnSpc>
                <a:spcPct val="90000"/>
              </a:lnSpc>
            </a:pPr>
            <a:endParaRPr lang="en-GB" altLang="fr-FR" sz="2400" dirty="0" smtClean="0">
              <a:ea typeface="ＭＳ Ｐゴシック" pitchFamily="34" charset="-128"/>
            </a:endParaRPr>
          </a:p>
          <a:p>
            <a:pPr>
              <a:lnSpc>
                <a:spcPct val="90000"/>
              </a:lnSpc>
            </a:pPr>
            <a:r>
              <a:rPr lang="en-GB" altLang="fr-FR" sz="2400" dirty="0" smtClean="0">
                <a:ea typeface="ＭＳ Ｐゴシック" pitchFamily="34" charset="-128"/>
              </a:rPr>
              <a:t>Capacity-building.</a:t>
            </a:r>
          </a:p>
          <a:p>
            <a:endParaRPr lang="en-GB" altLang="fr-FR" dirty="0" smtClean="0">
              <a:ea typeface="ＭＳ Ｐゴシック" pitchFamily="34" charset="-128"/>
            </a:endParaRPr>
          </a:p>
        </p:txBody>
      </p:sp>
      <p:pic>
        <p:nvPicPr>
          <p:cNvPr id="1946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725" y="1125538"/>
            <a:ext cx="3605213" cy="5408612"/>
          </a:xfrm>
          <a:prstGeom prst="rect">
            <a:avLst/>
          </a:prstGeom>
          <a:noFill/>
          <a:ln w="9525">
            <a:noFill/>
            <a:miter lim="800000"/>
            <a:headEnd/>
            <a:tailEnd/>
          </a:ln>
        </p:spPr>
      </p:pic>
      <p:sp>
        <p:nvSpPr>
          <p:cNvPr id="6"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1300163" y="4179888"/>
            <a:ext cx="4208462" cy="2584450"/>
          </a:xfrm>
          <a:prstGeom prst="rect">
            <a:avLst/>
          </a:prstGeom>
          <a:noFill/>
          <a:ln w="9525">
            <a:noFill/>
            <a:miter lim="800000"/>
            <a:headEnd/>
            <a:tailEnd/>
          </a:ln>
        </p:spPr>
        <p:txBody>
          <a:bodyPr anchor="ctr">
            <a:spAutoFit/>
          </a:bodyPr>
          <a:lstStyle/>
          <a:p>
            <a:pPr eaLnBrk="1" hangingPunct="1"/>
            <a:r>
              <a:rPr lang="en-GB" sz="1800" b="1" dirty="0" smtClean="0">
                <a:solidFill>
                  <a:srgbClr val="597786"/>
                </a:solidFill>
              </a:rPr>
              <a:t>Regional Delegation for Mexico,</a:t>
            </a:r>
          </a:p>
          <a:p>
            <a:pPr eaLnBrk="1" hangingPunct="1"/>
            <a:r>
              <a:rPr lang="en-GB" sz="1800" b="1" dirty="0" smtClean="0">
                <a:solidFill>
                  <a:srgbClr val="597786"/>
                </a:solidFill>
              </a:rPr>
              <a:t>Central America and Cuba</a:t>
            </a:r>
          </a:p>
          <a:p>
            <a:pPr eaLnBrk="1" hangingPunct="1"/>
            <a:endParaRPr lang="en-GB" sz="1800" b="1" dirty="0" smtClean="0">
              <a:solidFill>
                <a:srgbClr val="597786"/>
              </a:solidFill>
            </a:endParaRPr>
          </a:p>
          <a:p>
            <a:pPr eaLnBrk="1" hangingPunct="1"/>
            <a:r>
              <a:rPr lang="en-GB" sz="1800" dirty="0" smtClean="0">
                <a:solidFill>
                  <a:srgbClr val="597786"/>
                </a:solidFill>
              </a:rPr>
              <a:t>Av. Presidente Masaryk 29</a:t>
            </a:r>
          </a:p>
          <a:p>
            <a:pPr eaLnBrk="1" hangingPunct="1"/>
            <a:r>
              <a:rPr lang="en-GB" sz="1800" dirty="0" smtClean="0">
                <a:solidFill>
                  <a:srgbClr val="597786"/>
                </a:solidFill>
              </a:rPr>
              <a:t>Col. Chapultepec Morales,</a:t>
            </a:r>
          </a:p>
          <a:p>
            <a:pPr eaLnBrk="1" hangingPunct="1"/>
            <a:r>
              <a:rPr lang="en-GB" sz="1800" dirty="0" smtClean="0">
                <a:solidFill>
                  <a:srgbClr val="597786"/>
                </a:solidFill>
              </a:rPr>
              <a:t>CP. 11570, México D.F.</a:t>
            </a:r>
          </a:p>
          <a:p>
            <a:pPr eaLnBrk="1" hangingPunct="1"/>
            <a:r>
              <a:rPr lang="en-GB" sz="1800" dirty="0" smtClean="0">
                <a:solidFill>
                  <a:srgbClr val="597786"/>
                </a:solidFill>
              </a:rPr>
              <a:t>Tel.: (+52) 55 2581 2110</a:t>
            </a:r>
          </a:p>
          <a:p>
            <a:pPr eaLnBrk="1" hangingPunct="1"/>
            <a:r>
              <a:rPr lang="en-GB" sz="1800" dirty="0" smtClean="0">
                <a:solidFill>
                  <a:srgbClr val="597786"/>
                </a:solidFill>
              </a:rPr>
              <a:t>mex_mexico@icrc.org</a:t>
            </a:r>
          </a:p>
          <a:p>
            <a:pPr eaLnBrk="1" hangingPunct="1"/>
            <a:r>
              <a:rPr lang="en-GB" sz="1800" dirty="0" smtClean="0">
                <a:solidFill>
                  <a:srgbClr val="597786"/>
                </a:solidFill>
                <a:hlinkClick r:id="rId3" tooltip="http://www.cicr.org/"/>
              </a:rPr>
              <a:t>www.cicr.org</a:t>
            </a:r>
            <a:endParaRPr lang="en-GB" sz="1800" dirty="0">
              <a:solidFill>
                <a:srgbClr val="597786"/>
              </a:solidFill>
            </a:endParaRPr>
          </a:p>
        </p:txBody>
      </p:sp>
      <p:sp>
        <p:nvSpPr>
          <p:cNvPr id="4"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182688" y="404813"/>
            <a:ext cx="7283450" cy="222250"/>
          </a:xfrm>
        </p:spPr>
        <p:txBody>
          <a:bodyPr/>
          <a:lstStyle/>
          <a:p>
            <a:r>
              <a:rPr lang="en-GB" altLang="fr-FR" sz="2600" dirty="0" smtClean="0">
                <a:ea typeface="ＭＳ Ｐゴシック" pitchFamily="34" charset="-128"/>
              </a:rPr>
              <a:t>CONTENTS</a:t>
            </a:r>
          </a:p>
        </p:txBody>
      </p:sp>
      <p:sp>
        <p:nvSpPr>
          <p:cNvPr id="2" name="Rectangle 1"/>
          <p:cNvSpPr/>
          <p:nvPr/>
        </p:nvSpPr>
        <p:spPr>
          <a:xfrm>
            <a:off x="1258888" y="1557338"/>
            <a:ext cx="4897437" cy="4832093"/>
          </a:xfrm>
          <a:prstGeom prst="rect">
            <a:avLst/>
          </a:prstGeom>
        </p:spPr>
        <p:txBody>
          <a:bodyPr>
            <a:spAutoFit/>
          </a:bodyPr>
          <a:lstStyle/>
          <a:p>
            <a:pPr eaLnBrk="1" hangingPunct="1">
              <a:buClr>
                <a:srgbClr val="4D6673"/>
              </a:buClr>
              <a:buFont typeface="Wingdings" pitchFamily="2" charset="2"/>
              <a:buChar char="§"/>
              <a:defRPr/>
            </a:pPr>
            <a:r>
              <a:rPr lang="en-GB" sz="2800" dirty="0" smtClean="0">
                <a:solidFill>
                  <a:srgbClr val="1C1C1C"/>
                </a:solidFill>
              </a:rPr>
              <a:t>Introduction </a:t>
            </a:r>
          </a:p>
          <a:p>
            <a:pPr eaLnBrk="1" hangingPunct="1">
              <a:buClr>
                <a:srgbClr val="4D6673"/>
              </a:buClr>
              <a:buFont typeface="Wingdings" pitchFamily="2" charset="2"/>
              <a:buChar char="§"/>
              <a:defRPr/>
            </a:pPr>
            <a:endParaRPr lang="en-GB" sz="2800" dirty="0" smtClean="0">
              <a:solidFill>
                <a:srgbClr val="1C1C1C"/>
              </a:solidFill>
            </a:endParaRPr>
          </a:p>
          <a:p>
            <a:pPr eaLnBrk="1" hangingPunct="1">
              <a:buClr>
                <a:srgbClr val="4D6673"/>
              </a:buClr>
              <a:buFont typeface="Wingdings" pitchFamily="2" charset="2"/>
              <a:buChar char="§"/>
              <a:defRPr/>
            </a:pPr>
            <a:r>
              <a:rPr lang="en-GB" sz="2800" dirty="0" smtClean="0"/>
              <a:t>Activities of ICRC</a:t>
            </a:r>
          </a:p>
          <a:p>
            <a:pPr eaLnBrk="1" hangingPunct="1">
              <a:buClr>
                <a:srgbClr val="4D6673"/>
              </a:buClr>
              <a:defRPr/>
            </a:pPr>
            <a:endParaRPr lang="en-GB" sz="2800" b="1" dirty="0" smtClean="0"/>
          </a:p>
          <a:p>
            <a:pPr marL="457200" indent="-457200" eaLnBrk="1" hangingPunct="1">
              <a:buClr>
                <a:srgbClr val="4D6673"/>
              </a:buClr>
              <a:buFontTx/>
              <a:buChar char="-"/>
              <a:defRPr/>
            </a:pPr>
            <a:r>
              <a:rPr lang="en-GB" sz="2800" dirty="0" smtClean="0"/>
              <a:t>Individual cases</a:t>
            </a:r>
          </a:p>
          <a:p>
            <a:pPr marL="457200" indent="-457200" eaLnBrk="1" hangingPunct="1">
              <a:buClr>
                <a:srgbClr val="4D6673"/>
              </a:buClr>
              <a:buFontTx/>
              <a:buChar char="-"/>
              <a:defRPr/>
            </a:pPr>
            <a:r>
              <a:rPr lang="en-GB" sz="2800" dirty="0" smtClean="0"/>
              <a:t>“Massive” assistance</a:t>
            </a:r>
          </a:p>
          <a:p>
            <a:pPr marL="457200" indent="-457200" eaLnBrk="1" hangingPunct="1">
              <a:buClr>
                <a:srgbClr val="4D6673"/>
              </a:buClr>
              <a:buFontTx/>
              <a:buChar char="-"/>
              <a:defRPr/>
            </a:pPr>
            <a:r>
              <a:rPr lang="en-GB" sz="2800" dirty="0" smtClean="0"/>
              <a:t>Support to other humanitarian actors</a:t>
            </a:r>
          </a:p>
          <a:p>
            <a:pPr marL="457200" indent="-457200" eaLnBrk="1" hangingPunct="1">
              <a:buClr>
                <a:srgbClr val="4D6673"/>
              </a:buClr>
              <a:buFontTx/>
              <a:buChar char="-"/>
              <a:defRPr/>
            </a:pPr>
            <a:endParaRPr lang="en-GB" sz="2800" dirty="0" smtClean="0"/>
          </a:p>
          <a:p>
            <a:pPr eaLnBrk="1" hangingPunct="1">
              <a:buClr>
                <a:srgbClr val="4D6673"/>
              </a:buClr>
              <a:buFont typeface="Wingdings" pitchFamily="2" charset="2"/>
              <a:buChar char="§"/>
              <a:defRPr/>
            </a:pPr>
            <a:r>
              <a:rPr lang="en-GB" sz="2800" dirty="0" smtClean="0">
                <a:solidFill>
                  <a:srgbClr val="1C1C1C"/>
                </a:solidFill>
              </a:rPr>
              <a:t>Challenges and Recommendations</a:t>
            </a:r>
            <a:endParaRPr lang="en-GB" sz="2800" dirty="0">
              <a:solidFill>
                <a:srgbClr val="1C1C1C"/>
              </a:solidFill>
            </a:endParaRPr>
          </a:p>
        </p:txBody>
      </p:sp>
      <p:pic>
        <p:nvPicPr>
          <p:cNvPr id="512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8350" y="1592263"/>
            <a:ext cx="3138488" cy="4706937"/>
          </a:xfrm>
          <a:prstGeom prst="rect">
            <a:avLst/>
          </a:prstGeom>
          <a:noFill/>
          <a:ln w="9525">
            <a:noFill/>
            <a:miter lim="800000"/>
            <a:headEnd/>
            <a:tailEnd/>
          </a:ln>
        </p:spPr>
      </p:pic>
      <p:sp>
        <p:nvSpPr>
          <p:cNvPr id="6"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331912" y="-17463"/>
            <a:ext cx="7560567" cy="1143001"/>
          </a:xfrm>
        </p:spPr>
        <p:txBody>
          <a:bodyPr/>
          <a:lstStyle/>
          <a:p>
            <a:r>
              <a:rPr lang="en-GB" altLang="fr-FR" dirty="0" smtClean="0">
                <a:ea typeface="ＭＳ Ｐゴシック" pitchFamily="34" charset="-128"/>
              </a:rPr>
              <a:t>The Impacts of Migration on Health</a:t>
            </a:r>
          </a:p>
        </p:txBody>
      </p:sp>
      <p:sp>
        <p:nvSpPr>
          <p:cNvPr id="3" name="Content Placeholder 2"/>
          <p:cNvSpPr>
            <a:spLocks noGrp="1"/>
          </p:cNvSpPr>
          <p:nvPr>
            <p:ph idx="1"/>
          </p:nvPr>
        </p:nvSpPr>
        <p:spPr>
          <a:xfrm>
            <a:off x="1403350" y="1052513"/>
            <a:ext cx="3384550" cy="5472112"/>
          </a:xfrm>
        </p:spPr>
        <p:txBody>
          <a:bodyPr/>
          <a:lstStyle/>
          <a:p>
            <a:pPr>
              <a:defRPr/>
            </a:pPr>
            <a:r>
              <a:rPr lang="en-GB" dirty="0" smtClean="0"/>
              <a:t>Negative consequences for the health of migrants</a:t>
            </a:r>
          </a:p>
          <a:p>
            <a:pPr marL="0" indent="0">
              <a:buNone/>
              <a:defRPr/>
            </a:pPr>
            <a:endParaRPr lang="en-GB" dirty="0" smtClean="0"/>
          </a:p>
          <a:p>
            <a:pPr>
              <a:defRPr/>
            </a:pPr>
            <a:r>
              <a:rPr lang="en-GB" dirty="0" smtClean="0"/>
              <a:t>Spreading communicable diseases</a:t>
            </a:r>
          </a:p>
          <a:p>
            <a:pPr>
              <a:defRPr/>
            </a:pPr>
            <a:endParaRPr lang="en-GB" dirty="0" smtClean="0"/>
          </a:p>
          <a:p>
            <a:pPr marL="0" indent="0">
              <a:buFontTx/>
              <a:buNone/>
              <a:defRPr/>
            </a:pPr>
            <a:r>
              <a:rPr lang="en-GB" dirty="0" smtClean="0"/>
              <a:t>=&gt; A public health issue</a:t>
            </a:r>
            <a:endParaRPr lang="en-GB" dirty="0"/>
          </a:p>
        </p:txBody>
      </p:sp>
      <p:pic>
        <p:nvPicPr>
          <p:cNvPr id="614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5413" y="1125538"/>
            <a:ext cx="3600450" cy="5399087"/>
          </a:xfrm>
          <a:prstGeom prst="rect">
            <a:avLst/>
          </a:prstGeom>
          <a:noFill/>
          <a:ln w="9525">
            <a:noFill/>
            <a:miter lim="800000"/>
            <a:headEnd/>
            <a:tailEnd/>
          </a:ln>
        </p:spPr>
      </p:pic>
      <p:sp>
        <p:nvSpPr>
          <p:cNvPr id="6"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258888" y="0"/>
            <a:ext cx="7283450" cy="1143000"/>
          </a:xfrm>
        </p:spPr>
        <p:txBody>
          <a:bodyPr/>
          <a:lstStyle/>
          <a:p>
            <a:r>
              <a:rPr lang="en-GB" altLang="fr-FR" dirty="0" smtClean="0">
                <a:ea typeface="ＭＳ Ｐゴシック" pitchFamily="34" charset="-128"/>
              </a:rPr>
              <a:t>Public Health Objective</a:t>
            </a:r>
          </a:p>
        </p:txBody>
      </p:sp>
      <p:sp>
        <p:nvSpPr>
          <p:cNvPr id="3" name="Content Placeholder 2"/>
          <p:cNvSpPr>
            <a:spLocks noGrp="1"/>
          </p:cNvSpPr>
          <p:nvPr>
            <p:ph idx="1"/>
          </p:nvPr>
        </p:nvSpPr>
        <p:spPr>
          <a:xfrm>
            <a:off x="1403350" y="1143000"/>
            <a:ext cx="7283450" cy="3125788"/>
          </a:xfrm>
        </p:spPr>
        <p:txBody>
          <a:bodyPr/>
          <a:lstStyle/>
          <a:p>
            <a:pPr>
              <a:defRPr/>
            </a:pPr>
            <a:r>
              <a:rPr lang="en-GB" dirty="0" smtClean="0"/>
              <a:t>To avoid inequality in access to health care</a:t>
            </a:r>
          </a:p>
          <a:p>
            <a:pPr marL="0" indent="0">
              <a:buFontTx/>
              <a:buNone/>
              <a:defRPr/>
            </a:pPr>
            <a:endParaRPr lang="en-GB" dirty="0" smtClean="0"/>
          </a:p>
          <a:p>
            <a:pPr>
              <a:buFont typeface="Symbol"/>
              <a:buChar char="Þ"/>
              <a:defRPr/>
            </a:pPr>
            <a:r>
              <a:rPr lang="en-GB" dirty="0" smtClean="0"/>
              <a:t>To limit discrimination</a:t>
            </a:r>
          </a:p>
          <a:p>
            <a:pPr>
              <a:buFont typeface="Symbol"/>
              <a:buChar char="Þ"/>
              <a:defRPr/>
            </a:pPr>
            <a:r>
              <a:rPr lang="en-GB" dirty="0" smtClean="0"/>
              <a:t>To eliminate obstacles</a:t>
            </a:r>
            <a:endParaRPr lang="en-GB" dirty="0"/>
          </a:p>
        </p:txBody>
      </p:sp>
      <p:pic>
        <p:nvPicPr>
          <p:cNvPr id="7172"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0413" y="3933825"/>
            <a:ext cx="4105275" cy="2735263"/>
          </a:xfrm>
          <a:prstGeom prst="rect">
            <a:avLst/>
          </a:prstGeom>
          <a:noFill/>
          <a:ln w="9525">
            <a:noFill/>
            <a:miter lim="800000"/>
            <a:headEnd/>
            <a:tailEnd/>
          </a:ln>
        </p:spPr>
      </p:pic>
      <p:sp>
        <p:nvSpPr>
          <p:cNvPr id="6"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31913" y="0"/>
            <a:ext cx="7283450" cy="1143000"/>
          </a:xfrm>
        </p:spPr>
        <p:txBody>
          <a:bodyPr/>
          <a:lstStyle/>
          <a:p>
            <a:r>
              <a:rPr lang="en-GB" altLang="fr-FR" dirty="0" smtClean="0">
                <a:ea typeface="ＭＳ Ｐゴシック" pitchFamily="34" charset="-128"/>
              </a:rPr>
              <a:t>Activities of ICRC</a:t>
            </a:r>
          </a:p>
        </p:txBody>
      </p:sp>
      <p:sp>
        <p:nvSpPr>
          <p:cNvPr id="3" name="Content Placeholder 2"/>
          <p:cNvSpPr>
            <a:spLocks noGrp="1"/>
          </p:cNvSpPr>
          <p:nvPr>
            <p:ph idx="1"/>
          </p:nvPr>
        </p:nvSpPr>
        <p:spPr>
          <a:xfrm>
            <a:off x="1331913" y="1414463"/>
            <a:ext cx="3960812" cy="5472112"/>
          </a:xfrm>
        </p:spPr>
        <p:txBody>
          <a:bodyPr/>
          <a:lstStyle/>
          <a:p>
            <a:pPr marL="0" indent="0">
              <a:buFontTx/>
              <a:buNone/>
              <a:defRPr/>
            </a:pPr>
            <a:endParaRPr lang="en-GB" sz="2400" dirty="0" smtClean="0"/>
          </a:p>
          <a:p>
            <a:pPr marL="0" indent="0">
              <a:buFontTx/>
              <a:buNone/>
              <a:defRPr/>
            </a:pPr>
            <a:r>
              <a:rPr lang="en-GB" b="1" dirty="0" smtClean="0"/>
              <a:t>Individual cases: </a:t>
            </a:r>
          </a:p>
          <a:p>
            <a:pPr>
              <a:defRPr/>
            </a:pPr>
            <a:endParaRPr lang="en-GB" dirty="0" smtClean="0"/>
          </a:p>
          <a:p>
            <a:pPr marL="0" indent="0">
              <a:buFontTx/>
              <a:buNone/>
              <a:defRPr/>
            </a:pPr>
            <a:r>
              <a:rPr lang="en-GB" dirty="0" smtClean="0"/>
              <a:t>Humanitarian aid for migrants with amputations and injured or seriously ill migrants.</a:t>
            </a:r>
            <a:endParaRPr lang="en-GB" sz="2400" dirty="0" smtClean="0"/>
          </a:p>
        </p:txBody>
      </p:sp>
      <p:pic>
        <p:nvPicPr>
          <p:cNvPr id="8196"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8625" y="1522413"/>
            <a:ext cx="3244850" cy="4870450"/>
          </a:xfrm>
          <a:prstGeom prst="rect">
            <a:avLst/>
          </a:prstGeom>
          <a:noFill/>
          <a:ln w="9525">
            <a:noFill/>
            <a:miter lim="800000"/>
            <a:headEnd/>
            <a:tailEnd/>
          </a:ln>
        </p:spPr>
      </p:pic>
      <p:sp>
        <p:nvSpPr>
          <p:cNvPr id="6"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31913" y="-26988"/>
            <a:ext cx="7283450" cy="1143001"/>
          </a:xfrm>
        </p:spPr>
        <p:txBody>
          <a:bodyPr/>
          <a:lstStyle/>
          <a:p>
            <a:r>
              <a:rPr lang="en-GB" altLang="fr-FR" dirty="0" smtClean="0">
                <a:ea typeface="ＭＳ Ｐゴシック" pitchFamily="34" charset="-128"/>
              </a:rPr>
              <a:t>Activities of ICRC</a:t>
            </a:r>
          </a:p>
        </p:txBody>
      </p:sp>
      <p:sp>
        <p:nvSpPr>
          <p:cNvPr id="3" name="Content Placeholder 2"/>
          <p:cNvSpPr>
            <a:spLocks noGrp="1"/>
          </p:cNvSpPr>
          <p:nvPr>
            <p:ph idx="1"/>
          </p:nvPr>
        </p:nvSpPr>
        <p:spPr>
          <a:xfrm>
            <a:off x="1331913" y="1052513"/>
            <a:ext cx="7812087" cy="4104679"/>
          </a:xfrm>
        </p:spPr>
        <p:txBody>
          <a:bodyPr/>
          <a:lstStyle/>
          <a:p>
            <a:pPr marL="0" indent="0">
              <a:buFontTx/>
              <a:buNone/>
              <a:defRPr/>
            </a:pPr>
            <a:r>
              <a:rPr lang="en-GB" sz="2400" b="1" dirty="0" smtClean="0"/>
              <a:t>“Massive” assistance </a:t>
            </a:r>
          </a:p>
          <a:p>
            <a:pPr marL="0" indent="0">
              <a:buFontTx/>
              <a:buNone/>
              <a:defRPr/>
            </a:pPr>
            <a:endParaRPr lang="en-GB" sz="2400" dirty="0" smtClean="0"/>
          </a:p>
          <a:p>
            <a:pPr marL="0" indent="0">
              <a:buFontTx/>
              <a:buNone/>
              <a:defRPr/>
            </a:pPr>
            <a:r>
              <a:rPr lang="en-GB" sz="2400" dirty="0" smtClean="0"/>
              <a:t>Mobile clinics, medical brigades and border units for assistance to migrants</a:t>
            </a:r>
          </a:p>
          <a:p>
            <a:pPr marL="0" indent="0">
              <a:buFontTx/>
              <a:buNone/>
              <a:defRPr/>
            </a:pPr>
            <a:endParaRPr lang="en-GB" sz="2400" dirty="0" smtClean="0"/>
          </a:p>
          <a:p>
            <a:pPr>
              <a:buFont typeface="Symbol"/>
              <a:buChar char="Þ"/>
              <a:defRPr/>
            </a:pPr>
            <a:r>
              <a:rPr lang="en-GB" sz="2400" dirty="0" smtClean="0"/>
              <a:t> Essential and/or prehospital medical care</a:t>
            </a:r>
          </a:p>
          <a:p>
            <a:pPr marL="0" indent="0">
              <a:buFontTx/>
              <a:buNone/>
              <a:defRPr/>
            </a:pPr>
            <a:endParaRPr lang="en-GB" sz="2400" b="1" dirty="0" smtClean="0"/>
          </a:p>
          <a:p>
            <a:pPr marL="0" indent="0">
              <a:buFontTx/>
              <a:buNone/>
              <a:defRPr/>
            </a:pPr>
            <a:r>
              <a:rPr lang="en-GB" sz="2400" b="1" dirty="0" smtClean="0"/>
              <a:t>Support to other </a:t>
            </a:r>
          </a:p>
          <a:p>
            <a:pPr marL="0" indent="0">
              <a:buFontTx/>
              <a:buNone/>
              <a:defRPr/>
            </a:pPr>
            <a:r>
              <a:rPr lang="en-GB" sz="2400" b="1" dirty="0" smtClean="0"/>
              <a:t>humanitarian actors</a:t>
            </a:r>
          </a:p>
        </p:txBody>
      </p:sp>
      <p:pic>
        <p:nvPicPr>
          <p:cNvPr id="922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0" y="3854450"/>
            <a:ext cx="3944938" cy="2959100"/>
          </a:xfrm>
          <a:prstGeom prst="rect">
            <a:avLst/>
          </a:prstGeom>
          <a:noFill/>
          <a:ln w="9525">
            <a:noFill/>
            <a:miter lim="800000"/>
            <a:headEnd/>
            <a:tailEnd/>
          </a:ln>
        </p:spPr>
      </p:pic>
      <p:sp>
        <p:nvSpPr>
          <p:cNvPr id="6"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fr-FR" dirty="0" smtClean="0">
                <a:ea typeface="ＭＳ Ｐゴシック" pitchFamily="34" charset="-128"/>
              </a:rPr>
              <a:t>Individual Cases: Statistics 2012 – August 2014</a:t>
            </a:r>
          </a:p>
        </p:txBody>
      </p:sp>
      <p:pic>
        <p:nvPicPr>
          <p:cNvPr id="10243"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331913" y="1341438"/>
            <a:ext cx="3760787" cy="2259012"/>
          </a:xfrm>
          <a:noFill/>
        </p:spPr>
      </p:pic>
      <p:pic>
        <p:nvPicPr>
          <p:cNvPr id="1024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87975" y="1341438"/>
            <a:ext cx="3619500" cy="2297112"/>
          </a:xfrm>
          <a:prstGeom prst="rect">
            <a:avLst/>
          </a:prstGeom>
          <a:noFill/>
          <a:ln w="9525">
            <a:noFill/>
            <a:miter lim="800000"/>
            <a:headEnd/>
            <a:tailEnd/>
          </a:ln>
        </p:spPr>
      </p:pic>
      <p:pic>
        <p:nvPicPr>
          <p:cNvPr id="1024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6600" y="3832225"/>
            <a:ext cx="3743325" cy="2263775"/>
          </a:xfrm>
          <a:prstGeom prst="rect">
            <a:avLst/>
          </a:prstGeom>
          <a:noFill/>
          <a:ln w="9525">
            <a:noFill/>
            <a:miter lim="800000"/>
            <a:headEnd/>
            <a:tailEnd/>
          </a:ln>
        </p:spPr>
      </p:pic>
      <p:sp>
        <p:nvSpPr>
          <p:cNvPr id="2" name="Rectángulo 1"/>
          <p:cNvSpPr/>
          <p:nvPr/>
        </p:nvSpPr>
        <p:spPr>
          <a:xfrm>
            <a:off x="2286000" y="1367190"/>
            <a:ext cx="1925960" cy="261610"/>
          </a:xfrm>
          <a:prstGeom prst="rect">
            <a:avLst/>
          </a:prstGeom>
          <a:solidFill>
            <a:srgbClr val="FFFFFF"/>
          </a:solidFill>
        </p:spPr>
        <p:txBody>
          <a:bodyPr wrap="square">
            <a:spAutoFit/>
          </a:bodyPr>
          <a:lstStyle/>
          <a:p>
            <a:pPr algn="ctr">
              <a:defRPr/>
            </a:pPr>
            <a:r>
              <a:rPr lang="en-GB" sz="1100" dirty="0" smtClean="0"/>
              <a:t>Amputees, by Year</a:t>
            </a:r>
            <a:endParaRPr lang="en-GB" sz="1100" dirty="0"/>
          </a:p>
        </p:txBody>
      </p:sp>
      <p:sp>
        <p:nvSpPr>
          <p:cNvPr id="8" name="Rectángulo 7"/>
          <p:cNvSpPr/>
          <p:nvPr/>
        </p:nvSpPr>
        <p:spPr>
          <a:xfrm>
            <a:off x="6246440" y="1340768"/>
            <a:ext cx="1925960" cy="261610"/>
          </a:xfrm>
          <a:prstGeom prst="rect">
            <a:avLst/>
          </a:prstGeom>
          <a:solidFill>
            <a:srgbClr val="FFFFFF"/>
          </a:solidFill>
        </p:spPr>
        <p:txBody>
          <a:bodyPr wrap="square">
            <a:spAutoFit/>
          </a:bodyPr>
          <a:lstStyle/>
          <a:p>
            <a:pPr algn="ctr">
              <a:defRPr/>
            </a:pPr>
            <a:r>
              <a:rPr lang="en-GB" sz="1100" dirty="0" smtClean="0"/>
              <a:t>Amputees, by Nationality</a:t>
            </a:r>
            <a:endParaRPr lang="en-GB" sz="1100" dirty="0"/>
          </a:p>
        </p:txBody>
      </p:sp>
      <p:sp>
        <p:nvSpPr>
          <p:cNvPr id="9" name="Rectángulo 8"/>
          <p:cNvSpPr/>
          <p:nvPr/>
        </p:nvSpPr>
        <p:spPr>
          <a:xfrm>
            <a:off x="4086200" y="3933056"/>
            <a:ext cx="2141984" cy="261610"/>
          </a:xfrm>
          <a:prstGeom prst="rect">
            <a:avLst/>
          </a:prstGeom>
          <a:solidFill>
            <a:srgbClr val="FFFFFF"/>
          </a:solidFill>
        </p:spPr>
        <p:txBody>
          <a:bodyPr wrap="square">
            <a:spAutoFit/>
          </a:bodyPr>
          <a:lstStyle/>
          <a:p>
            <a:pPr algn="ctr">
              <a:defRPr/>
            </a:pPr>
            <a:r>
              <a:rPr lang="en-GB" sz="1100" dirty="0" smtClean="0"/>
              <a:t>Amputees, by Gender and Year</a:t>
            </a:r>
            <a:endParaRPr lang="en-GB" sz="1100" dirty="0"/>
          </a:p>
        </p:txBody>
      </p:sp>
      <p:sp>
        <p:nvSpPr>
          <p:cNvPr id="10"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fr-FR" dirty="0" smtClean="0">
                <a:ea typeface="ＭＳ Ｐゴシック" pitchFamily="34" charset="-128"/>
              </a:rPr>
              <a:t>Accident Locations</a:t>
            </a:r>
          </a:p>
        </p:txBody>
      </p:sp>
      <p:pic>
        <p:nvPicPr>
          <p:cNvPr id="11267"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835150" y="1484313"/>
            <a:ext cx="6780213" cy="4176712"/>
          </a:xfrm>
          <a:noFill/>
        </p:spPr>
      </p:pic>
      <p:sp>
        <p:nvSpPr>
          <p:cNvPr id="5"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
        <p:nvSpPr>
          <p:cNvPr id="6" name="Rectángulo 5"/>
          <p:cNvSpPr/>
          <p:nvPr/>
        </p:nvSpPr>
        <p:spPr>
          <a:xfrm>
            <a:off x="7092280" y="4550931"/>
            <a:ext cx="1133872" cy="246221"/>
          </a:xfrm>
          <a:prstGeom prst="rect">
            <a:avLst/>
          </a:prstGeom>
          <a:solidFill>
            <a:srgbClr val="FFFFFF"/>
          </a:solidFill>
        </p:spPr>
        <p:txBody>
          <a:bodyPr wrap="square">
            <a:spAutoFit/>
          </a:bodyPr>
          <a:lstStyle/>
          <a:p>
            <a:pPr>
              <a:defRPr/>
            </a:pPr>
            <a:r>
              <a:rPr lang="en-GB" sz="1000" dirty="0">
                <a:solidFill>
                  <a:srgbClr val="4D6673"/>
                </a:solidFill>
              </a:rPr>
              <a:t>Not indicated</a:t>
            </a:r>
          </a:p>
        </p:txBody>
      </p:sp>
      <p:sp>
        <p:nvSpPr>
          <p:cNvPr id="7" name="Rectángulo 6"/>
          <p:cNvSpPr/>
          <p:nvPr/>
        </p:nvSpPr>
        <p:spPr>
          <a:xfrm>
            <a:off x="7092280" y="5301208"/>
            <a:ext cx="1368152" cy="246221"/>
          </a:xfrm>
          <a:prstGeom prst="rect">
            <a:avLst/>
          </a:prstGeom>
          <a:solidFill>
            <a:srgbClr val="FFFFFF"/>
          </a:solidFill>
        </p:spPr>
        <p:txBody>
          <a:bodyPr wrap="square">
            <a:spAutoFit/>
          </a:bodyPr>
          <a:lstStyle/>
          <a:p>
            <a:pPr>
              <a:defRPr/>
            </a:pPr>
            <a:r>
              <a:rPr lang="en-GB" sz="1000" dirty="0" smtClean="0">
                <a:solidFill>
                  <a:srgbClr val="4D6673"/>
                </a:solidFill>
              </a:rPr>
              <a:t>Does not remember</a:t>
            </a:r>
            <a:endParaRPr lang="en-GB" sz="1000" dirty="0">
              <a:solidFill>
                <a:srgbClr val="4D667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fr-FR" dirty="0" smtClean="0">
                <a:ea typeface="ＭＳ Ｐゴシック" pitchFamily="34" charset="-128"/>
              </a:rPr>
              <a:t>Comments </a:t>
            </a:r>
            <a:br>
              <a:rPr lang="en-GB" altLang="fr-FR" dirty="0" smtClean="0">
                <a:ea typeface="ＭＳ Ｐゴシック" pitchFamily="34" charset="-128"/>
              </a:rPr>
            </a:br>
            <a:endParaRPr lang="en-GB" altLang="fr-FR" dirty="0" smtClean="0">
              <a:ea typeface="ＭＳ Ｐゴシック" pitchFamily="34" charset="-128"/>
            </a:endParaRPr>
          </a:p>
        </p:txBody>
      </p:sp>
      <p:sp>
        <p:nvSpPr>
          <p:cNvPr id="3" name="Content Placeholder 2"/>
          <p:cNvSpPr>
            <a:spLocks noGrp="1"/>
          </p:cNvSpPr>
          <p:nvPr>
            <p:ph idx="1"/>
          </p:nvPr>
        </p:nvSpPr>
        <p:spPr>
          <a:xfrm>
            <a:off x="1331913" y="1125538"/>
            <a:ext cx="4103687" cy="5000625"/>
          </a:xfrm>
        </p:spPr>
        <p:txBody>
          <a:bodyPr/>
          <a:lstStyle/>
          <a:p>
            <a:pPr>
              <a:buFont typeface="Wingdings" pitchFamily="2" charset="2"/>
              <a:buChar char="§"/>
              <a:defRPr/>
            </a:pPr>
            <a:r>
              <a:rPr lang="en-GB" dirty="0" smtClean="0"/>
              <a:t>Access to health immediately after the accident</a:t>
            </a:r>
          </a:p>
          <a:p>
            <a:pPr>
              <a:buFont typeface="Wingdings" pitchFamily="2" charset="2"/>
              <a:buChar char="§"/>
              <a:defRPr/>
            </a:pPr>
            <a:endParaRPr lang="en-GB" dirty="0" smtClean="0"/>
          </a:p>
          <a:p>
            <a:pPr>
              <a:buFont typeface="Wingdings" pitchFamily="2" charset="2"/>
              <a:buChar char="§"/>
              <a:defRPr/>
            </a:pPr>
            <a:r>
              <a:rPr lang="en-GB" dirty="0" smtClean="0"/>
              <a:t>Medical assistance and repatriation processes</a:t>
            </a:r>
          </a:p>
          <a:p>
            <a:pPr>
              <a:buFont typeface="Wingdings" pitchFamily="2" charset="2"/>
              <a:buChar char="§"/>
              <a:defRPr/>
            </a:pPr>
            <a:endParaRPr lang="en-GB" dirty="0" smtClean="0"/>
          </a:p>
          <a:p>
            <a:pPr>
              <a:buFont typeface="Wingdings" pitchFamily="2" charset="2"/>
              <a:buChar char="§"/>
              <a:defRPr/>
            </a:pPr>
            <a:r>
              <a:rPr lang="en-GB" dirty="0" smtClean="0"/>
              <a:t>Medical information</a:t>
            </a:r>
          </a:p>
          <a:p>
            <a:pPr marL="0" indent="0">
              <a:buFontTx/>
              <a:buNone/>
              <a:defRPr/>
            </a:pPr>
            <a:endParaRPr lang="en-GB" dirty="0"/>
          </a:p>
        </p:txBody>
      </p:sp>
      <p:pic>
        <p:nvPicPr>
          <p:cNvPr id="1229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0075" y="1052513"/>
            <a:ext cx="3101975" cy="4652962"/>
          </a:xfrm>
          <a:prstGeom prst="rect">
            <a:avLst/>
          </a:prstGeom>
          <a:noFill/>
          <a:ln w="9525">
            <a:noFill/>
            <a:miter lim="800000"/>
            <a:headEnd/>
            <a:tailEnd/>
          </a:ln>
        </p:spPr>
      </p:pic>
      <p:sp>
        <p:nvSpPr>
          <p:cNvPr id="6" name="Title 1"/>
          <p:cNvSpPr txBox="1">
            <a:spLocks/>
          </p:cNvSpPr>
          <p:nvPr/>
        </p:nvSpPr>
        <p:spPr bwMode="auto">
          <a:xfrm>
            <a:off x="179388" y="846138"/>
            <a:ext cx="792162" cy="279400"/>
          </a:xfrm>
          <a:prstGeom prst="rect">
            <a:avLst/>
          </a:prstGeom>
          <a:solidFill>
            <a:srgbClr val="7695A4"/>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solidFill>
                  <a:schemeClr val="bg1"/>
                </a:solidFill>
                <a:cs typeface="Arial" charset="0"/>
              </a:rPr>
              <a:t>ICRC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 DR mex">
  <a:themeElements>
    <a:clrScheme name="Template D03 EN_2 1">
      <a:dk1>
        <a:srgbClr val="000000"/>
      </a:dk1>
      <a:lt1>
        <a:srgbClr val="F8F8F8"/>
      </a:lt1>
      <a:dk2>
        <a:srgbClr val="333333"/>
      </a:dk2>
      <a:lt2>
        <a:srgbClr val="1C1C1C"/>
      </a:lt2>
      <a:accent1>
        <a:srgbClr val="008A8C"/>
      </a:accent1>
      <a:accent2>
        <a:srgbClr val="00BFC4"/>
      </a:accent2>
      <a:accent3>
        <a:srgbClr val="FBFBFB"/>
      </a:accent3>
      <a:accent4>
        <a:srgbClr val="000000"/>
      </a:accent4>
      <a:accent5>
        <a:srgbClr val="AAC4C5"/>
      </a:accent5>
      <a:accent6>
        <a:srgbClr val="00ADB1"/>
      </a:accent6>
      <a:hlink>
        <a:srgbClr val="007376"/>
      </a:hlink>
      <a:folHlink>
        <a:srgbClr val="001F20"/>
      </a:folHlink>
    </a:clrScheme>
    <a:fontScheme name="Template D03 EN_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D03 EN_2 1">
        <a:dk1>
          <a:srgbClr val="000000"/>
        </a:dk1>
        <a:lt1>
          <a:srgbClr val="F8F8F8"/>
        </a:lt1>
        <a:dk2>
          <a:srgbClr val="333333"/>
        </a:dk2>
        <a:lt2>
          <a:srgbClr val="1C1C1C"/>
        </a:lt2>
        <a:accent1>
          <a:srgbClr val="008A8C"/>
        </a:accent1>
        <a:accent2>
          <a:srgbClr val="00BFC4"/>
        </a:accent2>
        <a:accent3>
          <a:srgbClr val="FBFBFB"/>
        </a:accent3>
        <a:accent4>
          <a:srgbClr val="000000"/>
        </a:accent4>
        <a:accent5>
          <a:srgbClr val="AAC4C5"/>
        </a:accent5>
        <a:accent6>
          <a:srgbClr val="00ADB1"/>
        </a:accent6>
        <a:hlink>
          <a:srgbClr val="007376"/>
        </a:hlink>
        <a:folHlink>
          <a:srgbClr val="001F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DR mex</Template>
  <TotalTime>11558</TotalTime>
  <Words>2156</Words>
  <Application>Microsoft Office PowerPoint</Application>
  <PresentationFormat>On-screen Show (4:3)</PresentationFormat>
  <Paragraphs>216</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Theme DR mex</vt:lpstr>
      <vt:lpstr>Hoja de cálculo</vt:lpstr>
      <vt:lpstr>Chart</vt:lpstr>
      <vt:lpstr>MIGRATION AND PUBLIC HEALTH </vt:lpstr>
      <vt:lpstr>CONTENTS</vt:lpstr>
      <vt:lpstr>The Impacts of Migration on Health</vt:lpstr>
      <vt:lpstr>Public Health Objective</vt:lpstr>
      <vt:lpstr>Activities of ICRC</vt:lpstr>
      <vt:lpstr>Activities of ICRC</vt:lpstr>
      <vt:lpstr>Individual Cases: Statistics 2012 – August 2014</vt:lpstr>
      <vt:lpstr>Accident Locations</vt:lpstr>
      <vt:lpstr>Comments  </vt:lpstr>
      <vt:lpstr>Recommendations </vt:lpstr>
      <vt:lpstr>Recommendations</vt:lpstr>
      <vt:lpstr>Massive Assistance</vt:lpstr>
      <vt:lpstr>PowerPoint Presentation</vt:lpstr>
      <vt:lpstr>PowerPoint Presentation</vt:lpstr>
      <vt:lpstr>Challenges</vt:lpstr>
      <vt:lpstr>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ICRC</dc:creator>
  <cp:lastModifiedBy>RODAS Renán</cp:lastModifiedBy>
  <cp:revision>412</cp:revision>
  <cp:lastPrinted>2014-11-25T02:03:41Z</cp:lastPrinted>
  <dcterms:created xsi:type="dcterms:W3CDTF">2013-12-11T19:18:53Z</dcterms:created>
  <dcterms:modified xsi:type="dcterms:W3CDTF">2014-11-25T20:41:11Z</dcterms:modified>
</cp:coreProperties>
</file>