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81" r:id="rId2"/>
    <p:sldId id="258" r:id="rId3"/>
    <p:sldId id="273" r:id="rId4"/>
    <p:sldId id="274" r:id="rId5"/>
    <p:sldId id="264" r:id="rId6"/>
    <p:sldId id="257" r:id="rId7"/>
    <p:sldId id="263" r:id="rId8"/>
    <p:sldId id="283" r:id="rId9"/>
    <p:sldId id="285" r:id="rId10"/>
    <p:sldId id="288" r:id="rId11"/>
    <p:sldId id="276" r:id="rId12"/>
    <p:sldId id="279" r:id="rId13"/>
    <p:sldId id="272" r:id="rId14"/>
    <p:sldId id="284" r:id="rId15"/>
    <p:sldId id="270" r:id="rId16"/>
    <p:sldId id="26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83" autoAdjust="0"/>
    <p:restoredTop sz="91608" autoAdjust="0"/>
  </p:normalViewPr>
  <p:slideViewPr>
    <p:cSldViewPr>
      <p:cViewPr varScale="1">
        <p:scale>
          <a:sx n="74" d="100"/>
          <a:sy n="74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>
        <p:scale>
          <a:sx n="100" d="100"/>
          <a:sy n="100" d="100"/>
        </p:scale>
        <p:origin x="-1890" y="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E8404A3-F8FC-4A4D-B6E9-05B73D36EB9F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684926"/>
            <a:ext cx="2972421" cy="457513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63B81A4D-0B00-48A0-BA06-C2E70598A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6293A18-7FCE-4BE6-9137-FA5350BDBB49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8523A55-0D82-4CE8-8573-51F469DD9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1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7221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18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261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15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22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425846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32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708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82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5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07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62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02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42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9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244" indent="-168244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40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17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2ADC9A-93B5-469E-8165-BE9715C7D1B7}" type="datetimeFigureOut">
              <a:rPr lang="en-US" smtClean="0"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om.int/cms/mici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4114800"/>
            <a:ext cx="6477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  <a:t>INICIATIVA migrantes En PAÍSES EN CRISIS (MICIC)</a:t>
            </a:r>
            <a:br>
              <a:rPr lang="es-ES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s-ES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ES" sz="2400" dirty="0" smtClean="0"/>
              <a:t>Co presidida por</a:t>
            </a:r>
            <a:br>
              <a:rPr lang="es-ES" sz="2400" dirty="0" smtClean="0"/>
            </a:br>
            <a:r>
              <a:rPr lang="es-ES" sz="2400" dirty="0" smtClean="0"/>
              <a:t>las Filipinas y los Estados Unidos</a:t>
            </a:r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2455974" y="3505200"/>
            <a:ext cx="43193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s-ES" b="1" dirty="0" smtClean="0"/>
          </a:p>
          <a:p>
            <a:r>
              <a:rPr lang="es-ES" b="1" dirty="0" smtClean="0"/>
              <a:t>Minimizar los riesgos y crear salvaguardas</a:t>
            </a:r>
            <a:endParaRPr lang="es-ES" dirty="0"/>
          </a:p>
        </p:txBody>
      </p:sp>
      <p:pic>
        <p:nvPicPr>
          <p:cNvPr id="1026" name="Picture 2" descr="C:\Users\mkleinsolom\AppData\Local\Microsoft\Windows\Temporary Internet Files\Content.Outlook\S6016KXZ\MICICLogo as of oct 30 2014 (2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8773" y="1143000"/>
            <a:ext cx="6467948" cy="2870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7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Liderazgo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8153400" cy="4495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s-ES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/>
                </a:solidFill>
              </a:rPr>
              <a:t>Co presidentes</a:t>
            </a:r>
            <a:r>
              <a:rPr lang="es-ES" sz="2400" dirty="0" smtClean="0">
                <a:solidFill>
                  <a:schemeClr val="tx2"/>
                </a:solidFill>
              </a:rPr>
              <a:t>: Gobiernos de las Filipinas y de los Estados Unidos</a:t>
            </a:r>
          </a:p>
          <a:p>
            <a:pPr marL="0" indent="0">
              <a:buNone/>
            </a:pPr>
            <a:endParaRPr lang="es-ES" sz="24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ES" sz="2400" b="1" dirty="0" smtClean="0">
                <a:solidFill>
                  <a:schemeClr val="tx2"/>
                </a:solidFill>
              </a:rPr>
              <a:t>Grupos de trabajo:   </a:t>
            </a:r>
          </a:p>
          <a:p>
            <a:pPr lvl="1"/>
            <a:r>
              <a:rPr lang="es-ES" sz="2400" b="1" i="1" dirty="0" smtClean="0">
                <a:solidFill>
                  <a:schemeClr val="tx2"/>
                </a:solidFill>
              </a:rPr>
              <a:t>Gobiernos</a:t>
            </a:r>
            <a:r>
              <a:rPr lang="es-ES" sz="2400" i="1" dirty="0" smtClean="0">
                <a:solidFill>
                  <a:schemeClr val="tx2"/>
                </a:solidFill>
              </a:rPr>
              <a:t>:</a:t>
            </a:r>
            <a:r>
              <a:rPr lang="es-ES" sz="2400" b="1" dirty="0" smtClean="0">
                <a:solidFill>
                  <a:schemeClr val="tx2"/>
                </a:solidFill>
              </a:rPr>
              <a:t>  </a:t>
            </a:r>
            <a:r>
              <a:rPr lang="es-ES" sz="2400" dirty="0" smtClean="0">
                <a:solidFill>
                  <a:schemeClr val="tx2"/>
                </a:solidFill>
              </a:rPr>
              <a:t>Australia, Bangladesh, Costa Rica, Etiopía, Comisión Europea, Filipinas, Estados Unidos</a:t>
            </a:r>
          </a:p>
          <a:p>
            <a:pPr lvl="1"/>
            <a:r>
              <a:rPr lang="es-ES" sz="2400" b="1" i="1" dirty="0" smtClean="0">
                <a:solidFill>
                  <a:schemeClr val="tx2"/>
                </a:solidFill>
              </a:rPr>
              <a:t>Organismos y expertos internacionales</a:t>
            </a:r>
            <a:r>
              <a:rPr lang="es-ES" sz="2400" dirty="0" smtClean="0">
                <a:solidFill>
                  <a:schemeClr val="tx2"/>
                </a:solidFill>
              </a:rPr>
              <a:t>:  OIM, ACNUR, Representante Especial del Secretario General de ONU para Migración Internacional y Desarrollo, Instituto para el Estudio de la Migración Internacional de la Universidad de Georgetown</a:t>
            </a:r>
          </a:p>
          <a:p>
            <a:pPr lvl="1"/>
            <a:r>
              <a:rPr lang="es-ES" sz="2400" b="1" dirty="0" smtClean="0">
                <a:solidFill>
                  <a:schemeClr val="tx2"/>
                </a:solidFill>
              </a:rPr>
              <a:t>Secretaría</a:t>
            </a:r>
            <a:r>
              <a:rPr lang="es-ES" sz="2400" dirty="0" smtClean="0">
                <a:solidFill>
                  <a:schemeClr val="tx2"/>
                </a:solidFill>
              </a:rPr>
              <a:t> a cargo de la OIM</a:t>
            </a:r>
          </a:p>
          <a:p>
            <a:pPr lvl="1"/>
            <a:endParaRPr lang="es-ES" sz="2400" dirty="0" smtClean="0">
              <a:solidFill>
                <a:schemeClr val="tx2"/>
              </a:solidFill>
            </a:endParaRPr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6254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Alcance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s-ES" sz="4400" b="1" dirty="0" smtClean="0">
                <a:solidFill>
                  <a:schemeClr val="tx2"/>
                </a:solidFill>
              </a:rPr>
              <a:t>¿Cuáles migrantes</a:t>
            </a:r>
            <a:r>
              <a:rPr lang="es-ES" sz="4400" dirty="0" smtClean="0">
                <a:solidFill>
                  <a:schemeClr val="tx2"/>
                </a:solidFill>
              </a:rPr>
              <a:t>? </a:t>
            </a:r>
            <a:r>
              <a:rPr lang="es-ES" sz="4400" b="1" dirty="0" smtClean="0">
                <a:solidFill>
                  <a:schemeClr val="tx2"/>
                </a:solidFill>
              </a:rPr>
              <a:t>Migrantes atrapados en países en crisis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4400" dirty="0" smtClean="0">
                <a:solidFill>
                  <a:schemeClr val="tx2"/>
                </a:solidFill>
              </a:rPr>
              <a:t>La iniciativa se aplica a los migrantes en </a:t>
            </a:r>
            <a:r>
              <a:rPr lang="es-ES" sz="4400" i="1" dirty="0" smtClean="0">
                <a:solidFill>
                  <a:schemeClr val="tx2"/>
                </a:solidFill>
              </a:rPr>
              <a:t>países en crisis</a:t>
            </a:r>
            <a:r>
              <a:rPr lang="es-ES" sz="4400" dirty="0" smtClean="0">
                <a:solidFill>
                  <a:schemeClr val="tx2"/>
                </a:solidFill>
              </a:rPr>
              <a:t>; y no a los migrantes en situaciones de crisis personal;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s-ES" sz="4100" dirty="0" smtClean="0">
                <a:solidFill>
                  <a:schemeClr val="tx2"/>
                </a:solidFill>
              </a:rPr>
              <a:t>Si bien otros migrantes pueden ser extremadamente vulnerables y sus vidas o derechos pueden estar en peligro, este programa es solamente para esta situación extrema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4400" dirty="0" smtClean="0">
                <a:solidFill>
                  <a:schemeClr val="tx2"/>
                </a:solidFill>
              </a:rPr>
              <a:t>Se aplica a los migrantes que ya se encuentran en el país cuando ocurre la crisis, no importa su condición migratoria; pero no a los migrantes en tránsito o que buscan entrar. 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4400" dirty="0" smtClean="0">
                <a:solidFill>
                  <a:schemeClr val="tx2"/>
                </a:solidFill>
              </a:rPr>
              <a:t>Esta iniciativa no tiene la intención de reemplazar procesos y trámites de protección de refugiados ya existentes.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s-ES" sz="4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4400" b="1" dirty="0" smtClean="0">
                <a:solidFill>
                  <a:schemeClr val="tx2"/>
                </a:solidFill>
              </a:rPr>
              <a:t>¿Qué tipos de crisis?</a:t>
            </a:r>
            <a:r>
              <a:rPr lang="es-ES" sz="4400" dirty="0" smtClean="0">
                <a:solidFill>
                  <a:schemeClr val="tx2"/>
                </a:solidFill>
              </a:rPr>
              <a:t> Desastres naturales o conflicto; no simplemente circunstancias económicas, de empleo o de vida difíciles.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sz="4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s-ES" sz="4400" b="1" dirty="0" smtClean="0">
                <a:solidFill>
                  <a:schemeClr val="tx2"/>
                </a:solidFill>
              </a:rPr>
              <a:t>¿En qué fases?</a:t>
            </a:r>
            <a:r>
              <a:rPr lang="es-ES" sz="4400" dirty="0" smtClean="0">
                <a:solidFill>
                  <a:schemeClr val="tx2"/>
                </a:solidFill>
              </a:rPr>
              <a:t>  Pre crisis, durante la crisis, y post crisis.</a:t>
            </a:r>
          </a:p>
          <a:p>
            <a:pPr>
              <a:buFont typeface="Wingdings" panose="05000000000000000000" pitchFamily="2" charset="2"/>
              <a:buChar char="§"/>
            </a:pPr>
            <a:endParaRPr lang="es-ES" dirty="0" smtClean="0"/>
          </a:p>
          <a:p>
            <a:pPr>
              <a:buFont typeface="Wingdings" panose="05000000000000000000" pitchFamily="2" charset="2"/>
              <a:buChar char="§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6782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 smtClean="0"/>
              <a:t>Si bien la Iniciativa MICIC está enfocada en situaciones específicas:</a:t>
            </a:r>
            <a:r>
              <a:rPr lang="es-ES" sz="3600" b="1" dirty="0" smtClean="0"/>
              <a:t/>
            </a:r>
            <a:br>
              <a:rPr lang="es-ES" sz="3600" b="1" dirty="0" smtClean="0"/>
            </a:b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El resultado de la Iniciativa MICIC será útil para los Estados que abordan una gama más amplia de escenarios migratorios;</a:t>
            </a:r>
          </a:p>
          <a:p>
            <a:endParaRPr lang="es-ES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Para los migrantes y las situaciones no abarcadas por la Iniciativa MICIC serán necesarios distintos tipos de planificación y respuestas, debido a la necesidad de individualizar los enfoques.</a:t>
            </a:r>
          </a:p>
          <a:p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¿Quiénes son los beneficiados?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4000"/>
            <a:ext cx="8080248" cy="4572000"/>
          </a:xfrm>
        </p:spPr>
        <p:txBody>
          <a:bodyPr>
            <a:no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Migrantes en el país en crisis que no tienen cómo volver sin riesgo a sus hogares</a:t>
            </a:r>
            <a:r>
              <a:rPr lang="es-ES" sz="2400" dirty="0" smtClean="0">
                <a:solidFill>
                  <a:schemeClr val="tx2"/>
                </a:solidFill>
              </a:rPr>
              <a:t>: migrantes y sus familiares, entre ellos turistas, viajeros de negocios, estudiantes extranjeros, migrantes por matrimonio, víctimas de la trata y migrantes traficados, etc.</a:t>
            </a:r>
          </a:p>
          <a:p>
            <a:pPr lvl="1"/>
            <a:r>
              <a:rPr lang="es-ES" sz="2400" b="1" dirty="0" smtClean="0">
                <a:solidFill>
                  <a:schemeClr val="tx2"/>
                </a:solidFill>
              </a:rPr>
              <a:t>con y sin condición legal </a:t>
            </a:r>
            <a:r>
              <a:rPr lang="es-ES" sz="2400" dirty="0">
                <a:solidFill>
                  <a:schemeClr val="tx2"/>
                </a:solidFill>
              </a:rPr>
              <a:t>e</a:t>
            </a:r>
            <a:r>
              <a:rPr lang="es-ES" sz="2400" dirty="0" smtClean="0">
                <a:solidFill>
                  <a:schemeClr val="tx2"/>
                </a:solidFill>
              </a:rPr>
              <a:t>n el país;</a:t>
            </a:r>
          </a:p>
          <a:p>
            <a:pPr lvl="1"/>
            <a:r>
              <a:rPr lang="es-ES" sz="2400" b="1" dirty="0" smtClean="0">
                <a:solidFill>
                  <a:schemeClr val="tx2"/>
                </a:solidFill>
              </a:rPr>
              <a:t>presentes</a:t>
            </a:r>
            <a:r>
              <a:rPr lang="es-ES" sz="2400" dirty="0" smtClean="0">
                <a:solidFill>
                  <a:schemeClr val="tx2"/>
                </a:solidFill>
              </a:rPr>
              <a:t> </a:t>
            </a:r>
            <a:r>
              <a:rPr lang="es-ES" sz="2400" dirty="0">
                <a:solidFill>
                  <a:schemeClr val="tx2"/>
                </a:solidFill>
              </a:rPr>
              <a:t>e</a:t>
            </a:r>
            <a:r>
              <a:rPr lang="es-ES" sz="2400" dirty="0" smtClean="0">
                <a:solidFill>
                  <a:schemeClr val="tx2"/>
                </a:solidFill>
              </a:rPr>
              <a:t>n el país </a:t>
            </a:r>
            <a:r>
              <a:rPr lang="es-ES" sz="2400" b="1" dirty="0" smtClean="0">
                <a:solidFill>
                  <a:schemeClr val="tx2"/>
                </a:solidFill>
              </a:rPr>
              <a:t>de forma temporal o permanente</a:t>
            </a:r>
            <a:r>
              <a:rPr lang="es-ES" sz="2400" dirty="0" smtClean="0">
                <a:solidFill>
                  <a:schemeClr val="tx2"/>
                </a:solidFill>
              </a:rPr>
              <a:t> pero que no son ciudadanos;  </a:t>
            </a:r>
          </a:p>
          <a:p>
            <a:pPr lvl="1"/>
            <a:r>
              <a:rPr lang="es-ES" sz="2400" dirty="0" smtClean="0">
                <a:solidFill>
                  <a:schemeClr val="tx2"/>
                </a:solidFill>
              </a:rPr>
              <a:t>con atención especial a los más vulnerables: mujeres, niños, ancianos y discapacitados; </a:t>
            </a:r>
          </a:p>
          <a:p>
            <a:pPr lvl="1"/>
            <a:r>
              <a:rPr lang="es-ES" sz="2400" dirty="0" smtClean="0">
                <a:solidFill>
                  <a:schemeClr val="tx2"/>
                </a:solidFill>
              </a:rPr>
              <a:t>esta iniciativa no reemplaza las protecciones ya existentes para refugiados.</a:t>
            </a:r>
          </a:p>
        </p:txBody>
      </p:sp>
    </p:spTree>
    <p:extLst>
      <p:ext uri="{BB962C8B-B14F-4D97-AF65-F5344CB8AC3E}">
        <p14:creationId xmlns:p14="http://schemas.microsoft.com/office/powerpoint/2010/main" val="210339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Consultas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sz="3400" b="1" dirty="0" smtClean="0">
                <a:solidFill>
                  <a:schemeClr val="tx2"/>
                </a:solidFill>
              </a:rPr>
              <a:t>Consultas regionales</a:t>
            </a:r>
            <a:r>
              <a:rPr lang="es-ES" sz="2800" b="1" dirty="0" smtClean="0">
                <a:solidFill>
                  <a:schemeClr val="tx2"/>
                </a:solidFill>
              </a:rPr>
              <a:t>:  Patrocinadas por la CE</a:t>
            </a:r>
            <a:endParaRPr lang="es-ES" sz="3400" b="1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2900" dirty="0" smtClean="0">
                <a:solidFill>
                  <a:schemeClr val="tx2"/>
                </a:solidFill>
              </a:rPr>
              <a:t>África occidental y central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2900" dirty="0" smtClean="0">
                <a:solidFill>
                  <a:schemeClr val="tx2"/>
                </a:solidFill>
              </a:rPr>
              <a:t>Mediterráneo Sur y Oriente Medio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2900" dirty="0" smtClean="0">
                <a:solidFill>
                  <a:schemeClr val="tx2"/>
                </a:solidFill>
              </a:rPr>
              <a:t>Sur y sureste asiático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2900" dirty="0" smtClean="0">
                <a:solidFill>
                  <a:schemeClr val="tx2"/>
                </a:solidFill>
              </a:rPr>
              <a:t>América Latina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2900" dirty="0" smtClean="0">
                <a:solidFill>
                  <a:schemeClr val="tx2"/>
                </a:solidFill>
              </a:rPr>
              <a:t>África oriental y septentrional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2900" dirty="0" smtClean="0">
                <a:solidFill>
                  <a:schemeClr val="tx2"/>
                </a:solidFill>
              </a:rPr>
              <a:t>Europa del Este y Asia Central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s-ES" sz="29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3400" b="1" dirty="0" smtClean="0">
                <a:solidFill>
                  <a:schemeClr val="tx2"/>
                </a:solidFill>
              </a:rPr>
              <a:t>Otras consultas temáticas y de interesados en la cuales se hablará de la MICIC</a:t>
            </a:r>
            <a:r>
              <a:rPr lang="es-ES" sz="2800" b="1" dirty="0" smtClean="0">
                <a:solidFill>
                  <a:schemeClr val="tx2"/>
                </a:solidFill>
              </a:rPr>
              <a:t>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2"/>
                </a:solidFill>
              </a:rPr>
              <a:t>Procesos Consultivos Regionales sobre Migraciones (PCRM)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2"/>
                </a:solidFill>
              </a:rPr>
              <a:t>Foro Global sobre Migración y Desarrollo (FGMD)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2"/>
                </a:solidFill>
              </a:rPr>
              <a:t>Cumbre Humanitaria Mundial (CHM)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2"/>
                </a:solidFill>
              </a:rPr>
              <a:t>Consultas entre expertos temáticos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dirty="0" smtClean="0">
                <a:solidFill>
                  <a:schemeClr val="tx2"/>
                </a:solidFill>
              </a:rPr>
              <a:t>Organizaciones internacionales, sociedad civil, sector privado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tx2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s-ES" dirty="0" smtClean="0">
              <a:solidFill>
                <a:schemeClr val="bg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31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:\CAR Crisis 2013\Photos\Giovanni Mix\DSC_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152400"/>
            <a:ext cx="8763000" cy="5804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114300" y="6172200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2"/>
                </a:solidFill>
              </a:rPr>
              <a:t>Migrantes en países en crisis: una responsabilidad colectiva</a:t>
            </a:r>
            <a:endParaRPr lang="es-ES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6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0"/>
            <a:ext cx="8226552" cy="121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O:\Typhoon Haiyan 2013\Pictures\PHOTOS HAIYAN\18Nov2013_MHD_Children in Dadivas Civic Center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4829"/>
            <a:ext cx="9144000" cy="60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685800"/>
            <a:ext cx="8382000" cy="57912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Únase al debate para encontrar soluciones creativas para los migrantes atrapados en países en crisis</a:t>
            </a:r>
          </a:p>
          <a:p>
            <a:pPr marL="0" indent="0">
              <a:buNone/>
            </a:pPr>
            <a:endParaRPr lang="es-E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36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s-ES" sz="3600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s-ES" sz="3600" dirty="0" smtClean="0">
                <a:solidFill>
                  <a:schemeClr val="bg1"/>
                </a:solidFill>
              </a:rPr>
              <a:t>Manténgase informado:</a:t>
            </a:r>
          </a:p>
          <a:p>
            <a:pPr marL="0" indent="0" algn="ctr">
              <a:buNone/>
            </a:pPr>
            <a:r>
              <a:rPr lang="es-ES" sz="3600" dirty="0" smtClean="0">
                <a:solidFill>
                  <a:schemeClr val="bg1"/>
                </a:solidFill>
                <a:hlinkClick r:id="rId4"/>
              </a:rPr>
              <a:t>http://www.iom.int/cms/micic</a:t>
            </a:r>
            <a:r>
              <a:rPr lang="es-ES" sz="3600" dirty="0" smtClean="0">
                <a:solidFill>
                  <a:schemeClr val="bg1"/>
                </a:solidFill>
              </a:rPr>
              <a:t> </a:t>
            </a:r>
            <a:endParaRPr lang="es-E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11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s-ES" sz="4800" b="1" dirty="0" smtClean="0"/>
              <a:t>Resumen de la Iniciativa MICIC</a:t>
            </a:r>
            <a:endParaRPr lang="es-E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248400" y="2209800"/>
            <a:ext cx="2663952" cy="411480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Orígenes 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Objetivos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Alcance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Beneficiados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Proceso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Interesados</a:t>
            </a:r>
          </a:p>
          <a:p>
            <a:r>
              <a:rPr lang="es-ES" dirty="0" smtClean="0">
                <a:solidFill>
                  <a:schemeClr val="accent2">
                    <a:lumMod val="75000"/>
                  </a:schemeClr>
                </a:solidFill>
              </a:rPr>
              <a:t>Resultado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9308" y="2251500"/>
            <a:ext cx="6066692" cy="35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6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8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4191000" cy="279857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153400" cy="990600"/>
          </a:xfrm>
        </p:spPr>
        <p:txBody>
          <a:bodyPr>
            <a:noAutofit/>
          </a:bodyPr>
          <a:lstStyle/>
          <a:p>
            <a:r>
              <a:rPr lang="es-ES" sz="3600" b="1" dirty="0" smtClean="0"/>
              <a:t>    2011 Crisis en Libia</a:t>
            </a:r>
            <a:endParaRPr lang="es-E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2057400"/>
            <a:ext cx="7848600" cy="4683348"/>
          </a:xfrm>
        </p:spPr>
        <p:txBody>
          <a:bodyPr>
            <a:normAutofit fontScale="92500" lnSpcReduction="10000"/>
          </a:bodyPr>
          <a:lstStyle/>
          <a:p>
            <a:r>
              <a:rPr lang="es-ES" sz="2400" dirty="0" smtClean="0">
                <a:solidFill>
                  <a:schemeClr val="tx2"/>
                </a:solidFill>
              </a:rPr>
              <a:t>Febrero a junio de 2011conflicto civil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706.000 migrantes huyeron de Libia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La mayoría procedente de países vecinos – el 45% era de 120 nacionalidades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Todos precisaban asistencia; muchos precisaban protección y evacuación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Impacto: </a:t>
            </a:r>
          </a:p>
          <a:p>
            <a:pPr lvl="1"/>
            <a:r>
              <a:rPr lang="es-ES" sz="2400" dirty="0" smtClean="0">
                <a:solidFill>
                  <a:schemeClr val="tx2"/>
                </a:solidFill>
              </a:rPr>
              <a:t>La economía libia adversamente afectada por la pérdida de trabajadores extranjeros</a:t>
            </a:r>
          </a:p>
          <a:p>
            <a:pPr lvl="1"/>
            <a:r>
              <a:rPr lang="es-ES" sz="2400" dirty="0" smtClean="0">
                <a:solidFill>
                  <a:schemeClr val="tx2"/>
                </a:solidFill>
              </a:rPr>
              <a:t>El flujo de remesas termina abruptamente</a:t>
            </a:r>
          </a:p>
          <a:p>
            <a:pPr lvl="1"/>
            <a:r>
              <a:rPr lang="es-ES" sz="2400" dirty="0" smtClean="0">
                <a:solidFill>
                  <a:schemeClr val="tx2"/>
                </a:solidFill>
              </a:rPr>
              <a:t>Para los países de procedencia la vuelta e reintegración produce dificultades</a:t>
            </a:r>
          </a:p>
          <a:p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2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b="1" dirty="0" smtClean="0"/>
              <a:t>2011: Desastre en Japón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153400" cy="4495800"/>
          </a:xfrm>
        </p:spPr>
        <p:txBody>
          <a:bodyPr>
            <a:noAutofit/>
          </a:bodyPr>
          <a:lstStyle/>
          <a:p>
            <a:r>
              <a:rPr lang="es-ES" sz="2400" dirty="0" smtClean="0">
                <a:solidFill>
                  <a:schemeClr val="tx2"/>
                </a:solidFill>
              </a:rPr>
              <a:t>En 2011 había 2,1 millones de extranjeros registrados en Japón;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La crisis del 11 de marzo (terremoto y tsunami) mató a unos 20.000 y desplazó a un sinnúmero más;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531.000 extranjeros, casi una cuarta parte de</a:t>
            </a:r>
          </a:p>
          <a:p>
            <a:pPr marL="0" indent="0"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    los que estaban en Japón, abandonaron a ese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dirty="0" smtClean="0">
                <a:solidFill>
                  <a:schemeClr val="tx2"/>
                </a:solidFill>
              </a:rPr>
              <a:t>   país en el mes posterior al terremoto;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Durante la crisis, la comunicación con los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dirty="0" smtClean="0">
                <a:solidFill>
                  <a:schemeClr val="tx2"/>
                </a:solidFill>
              </a:rPr>
              <a:t>   migrantes era esencial para la asistencia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dirty="0" smtClean="0">
                <a:solidFill>
                  <a:schemeClr val="tx2"/>
                </a:solidFill>
              </a:rPr>
              <a:t>   de emergencia. </a:t>
            </a:r>
          </a:p>
          <a:p>
            <a:pPr>
              <a:lnSpc>
                <a:spcPct val="110000"/>
              </a:lnSpc>
            </a:pPr>
            <a:endParaRPr lang="es-ES" sz="24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es-ES" sz="24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es-ES" sz="2400" dirty="0" smtClean="0">
              <a:solidFill>
                <a:schemeClr val="tx2"/>
              </a:solidFill>
            </a:endParaRPr>
          </a:p>
        </p:txBody>
      </p:sp>
      <p:pic>
        <p:nvPicPr>
          <p:cNvPr id="1026" name="Picture 2" descr="C:\Users\mkleinsolom\Downloads\images Jap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26720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kleinsolom\Downloads\images tsunam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6050" y="0"/>
            <a:ext cx="26479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5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And CAR..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6858000" cy="432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O:\CAR Crisis 2013\Photos\10 Jan 2014\Photos\IMG_03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8382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tx2"/>
                </a:solidFill>
              </a:rPr>
              <a:t>Migrantes atrapados por la violencia: muchos se congregaron cerca del aeropuerto en Bangui con la esperanza de ser evacuados.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 smtClean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</a:rPr>
              <a:t>Ayuda humanitaria persistente por parte de la comunidad internacional;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</a:rPr>
              <a:t>Claro rol de la población migrante: comercio y contribución económica importante;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</a:rPr>
              <a:t>En las mirillas durante el auge crítico de la violencia desde diciembre de 2013;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</a:rPr>
              <a:t>Repentino flujo de retornos (julio de 2014):  106.342 a Chad; 4.314 a Camerún; 1.073 a otros países; cifras desconocidas a la RDC y al Congo.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tx2"/>
                </a:solidFill>
              </a:rPr>
              <a:t>Dificultades para identificar a la persona y su nacionalidad</a:t>
            </a:r>
          </a:p>
          <a:p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tx2"/>
                </a:solidFill>
              </a:rPr>
              <a:t>Crisis persistente en la RCA</a:t>
            </a:r>
            <a:endParaRPr lang="es-ES" sz="4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900" b="1" dirty="0" smtClean="0"/>
              <a:t>Orígenes de la Iniciativa MICIC</a:t>
            </a:r>
            <a:r>
              <a:rPr lang="es-ES" b="1" dirty="0" smtClean="0"/>
              <a:t/>
            </a:r>
            <a:br>
              <a:rPr lang="es-ES" b="1" dirty="0" smtClean="0"/>
            </a:b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153400" cy="4495800"/>
          </a:xfrm>
        </p:spPr>
        <p:txBody>
          <a:bodyPr>
            <a:normAutofit/>
          </a:bodyPr>
          <a:lstStyle/>
          <a:p>
            <a:r>
              <a:rPr lang="es-ES" sz="2400" dirty="0" smtClean="0">
                <a:solidFill>
                  <a:schemeClr val="tx2"/>
                </a:solidFill>
              </a:rPr>
              <a:t>Los migrantes quedan olvidados cuando hay conflictos o desastres naturales en sus comunidades anfitrionas: 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2400" dirty="0" smtClean="0">
                <a:solidFill>
                  <a:schemeClr val="tx2"/>
                </a:solidFill>
              </a:rPr>
              <a:t>Peter Sutherland, representante especial del Secretario General de la ONU y la OIM llamaron la atención a este tema; que fue tema del CIG 2010-2011; y Diálogo de Alto Nivel de la ONU 2013;</a:t>
            </a:r>
          </a:p>
          <a:p>
            <a:r>
              <a:rPr lang="es-ES" sz="2400" dirty="0" smtClean="0">
                <a:solidFill>
                  <a:schemeClr val="tx2"/>
                </a:solidFill>
              </a:rPr>
              <a:t>Es necesaria la respuesta</a:t>
            </a:r>
          </a:p>
          <a:p>
            <a:pPr marL="0" indent="0">
              <a:buNone/>
            </a:pPr>
            <a:r>
              <a:rPr lang="es-ES" sz="2400" dirty="0">
                <a:solidFill>
                  <a:schemeClr val="tx2"/>
                </a:solidFill>
              </a:rPr>
              <a:t> </a:t>
            </a:r>
            <a:r>
              <a:rPr lang="es-ES" sz="2400" dirty="0" smtClean="0">
                <a:solidFill>
                  <a:schemeClr val="tx2"/>
                </a:solidFill>
              </a:rPr>
              <a:t>   encabezada por el estado para:</a:t>
            </a:r>
          </a:p>
          <a:p>
            <a:endParaRPr lang="es-ES" sz="2800" dirty="0">
              <a:solidFill>
                <a:schemeClr val="tx2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61291" y="4848486"/>
            <a:ext cx="685800" cy="769006"/>
          </a:xfrm>
          <a:prstGeom prst="up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937491" y="5650532"/>
            <a:ext cx="533400" cy="685800"/>
          </a:xfrm>
          <a:prstGeom prst="downArrow">
            <a:avLst>
              <a:gd name="adj1" fmla="val 72154"/>
              <a:gd name="adj2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70891" y="4991455"/>
            <a:ext cx="2884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/>
                </a:solidFill>
              </a:rPr>
              <a:t>Aumentar la protección</a:t>
            </a:r>
            <a:endParaRPr lang="es-ES" sz="16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0891" y="5801380"/>
            <a:ext cx="340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chemeClr val="tx2"/>
                </a:solidFill>
              </a:rPr>
              <a:t>Disminuir la vulnerabilidad</a:t>
            </a:r>
            <a:endParaRPr lang="es-ES" sz="2400" dirty="0">
              <a:solidFill>
                <a:schemeClr val="tx2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9866" y="3639344"/>
            <a:ext cx="4294134" cy="321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03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b="1" dirty="0" smtClean="0"/>
              <a:t>¿Por qué los migrantes?  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s-E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Los migrantes enfrentan dificultades específicas cuando hay crisis 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No están incluidos en los planes de emergencia,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No tienen acceso a información,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Tienen barreras lingüísticas,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No tienen documentos de identidad,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No tienen acceso a los servicios consulares,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s-ES" sz="2800" dirty="0" smtClean="0">
                <a:solidFill>
                  <a:schemeClr val="tx2"/>
                </a:solidFill>
                <a:sym typeface="Wingdings" panose="05000000000000000000" pitchFamily="2" charset="2"/>
              </a:rPr>
              <a:t>No tienen acceso a servicios de evacuación y reintegración, etc.  </a:t>
            </a:r>
            <a:endParaRPr lang="es-E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4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b="1" dirty="0" smtClean="0"/>
              <a:t>Objetivo general:   </a:t>
            </a:r>
            <a:br>
              <a:rPr lang="es-ES" sz="3200" b="1" dirty="0" smtClean="0"/>
            </a:br>
            <a:r>
              <a:rPr lang="es-ES" sz="3200" b="1" dirty="0" smtClean="0"/>
              <a:t>Salvar vidas, mejorar las respuestas</a:t>
            </a:r>
            <a:endParaRPr lang="es-E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Mejorar la preparación &gt; reducir la vulnerabilidad</a:t>
            </a:r>
          </a:p>
          <a:p>
            <a:endParaRPr lang="es-ES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Respuesta más eficaz &gt; salvar vidas, mejorar la protección y la asistencia</a:t>
            </a:r>
          </a:p>
          <a:p>
            <a:endParaRPr lang="es-ES" dirty="0" smtClean="0">
              <a:solidFill>
                <a:schemeClr val="tx2"/>
              </a:solidFill>
            </a:endParaRPr>
          </a:p>
          <a:p>
            <a:r>
              <a:rPr lang="es-ES" dirty="0" smtClean="0">
                <a:solidFill>
                  <a:schemeClr val="tx2"/>
                </a:solidFill>
              </a:rPr>
              <a:t>Mejor recuperación &gt; mejorar los resultados de desarrollo social e humano</a:t>
            </a:r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39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Proceso</a:t>
            </a:r>
            <a:endParaRPr lang="es-E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sz="2400" b="1" i="1" dirty="0" smtClean="0">
                <a:solidFill>
                  <a:schemeClr val="tx2"/>
                </a:solidFill>
              </a:rPr>
              <a:t>Proceso inclusivo encabezado por el estado, para producir directrices voluntarias, no vinculantes e identificar las prácticas eficaces para reducir la vulnerabilidad, salvar vidas y perfeccionar la protección y la ayuda</a:t>
            </a:r>
          </a:p>
          <a:p>
            <a:pPr lvl="1"/>
            <a:r>
              <a:rPr lang="es-ES" sz="2400" dirty="0" smtClean="0">
                <a:solidFill>
                  <a:schemeClr val="tx2"/>
                </a:solidFill>
              </a:rPr>
              <a:t>Definir las dificultades y recolectar las pruebas de base; </a:t>
            </a:r>
          </a:p>
          <a:p>
            <a:pPr lvl="1"/>
            <a:r>
              <a:rPr lang="es-ES" sz="2400" dirty="0" smtClean="0">
                <a:solidFill>
                  <a:schemeClr val="tx2"/>
                </a:solidFill>
              </a:rPr>
              <a:t>Examinar los roles y las responsabilidades de los Estados (de origen, de tránsito y anfitriones) así como los de otros interesados, es decir, empleadores, organizaciones internacionales, sociedad civil;</a:t>
            </a:r>
          </a:p>
          <a:p>
            <a:pPr lvl="1"/>
            <a:r>
              <a:rPr lang="es-ES" sz="2400" dirty="0" smtClean="0">
                <a:solidFill>
                  <a:schemeClr val="tx2"/>
                </a:solidFill>
              </a:rPr>
              <a:t>Identificar medidas prácticas específicas que se pueden tomar para prepararse para y responder a las crisis, así como mejor proteger las vidas, los derechos y la dignidad de los migrantes atrapados en países en crisis.</a:t>
            </a:r>
            <a:endParaRPr lang="es-ES" sz="2400" b="1" dirty="0" smtClean="0">
              <a:solidFill>
                <a:schemeClr val="tx2"/>
              </a:solidFill>
            </a:endParaRPr>
          </a:p>
          <a:p>
            <a:pPr lvl="1"/>
            <a:endParaRPr lang="es-E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49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3022</TotalTime>
  <Words>1096</Words>
  <Application>Microsoft Office PowerPoint</Application>
  <PresentationFormat>On-screen Show (4:3)</PresentationFormat>
  <Paragraphs>139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Median</vt:lpstr>
      <vt:lpstr>INICIATIVA migrantes En PAÍSES EN CRISIS (MICIC) </vt:lpstr>
      <vt:lpstr>Resumen de la Iniciativa MICIC</vt:lpstr>
      <vt:lpstr>    2011 Crisis en Libia</vt:lpstr>
      <vt:lpstr> 2011: Desastre en Japón </vt:lpstr>
      <vt:lpstr>And CAR..</vt:lpstr>
      <vt:lpstr>Orígenes de la Iniciativa MICIC </vt:lpstr>
      <vt:lpstr>¿Por qué los migrantes?  </vt:lpstr>
      <vt:lpstr>Objetivo general:    Salvar vidas, mejorar las respuestas</vt:lpstr>
      <vt:lpstr>Proceso</vt:lpstr>
      <vt:lpstr>Liderazgo</vt:lpstr>
      <vt:lpstr>Alcance</vt:lpstr>
      <vt:lpstr>Si bien la Iniciativa MICIC está enfocada en situaciones específicas: </vt:lpstr>
      <vt:lpstr>¿Quiénes son los beneficiados?</vt:lpstr>
      <vt:lpstr>Consultas</vt:lpstr>
      <vt:lpstr>PowerPoint Presentation</vt:lpstr>
      <vt:lpstr>PowerPoint Presentation</vt:lpstr>
    </vt:vector>
  </TitlesOfParts>
  <Company>IOM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SWAIN Marita</dc:creator>
  <cp:lastModifiedBy>RODAS Renán</cp:lastModifiedBy>
  <cp:revision>343</cp:revision>
  <cp:lastPrinted>2014-10-31T19:41:00Z</cp:lastPrinted>
  <dcterms:created xsi:type="dcterms:W3CDTF">2014-08-05T08:31:20Z</dcterms:created>
  <dcterms:modified xsi:type="dcterms:W3CDTF">2014-11-25T20:40:19Z</dcterms:modified>
</cp:coreProperties>
</file>