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322" r:id="rId4"/>
    <p:sldId id="321" r:id="rId5"/>
    <p:sldId id="326" r:id="rId6"/>
    <p:sldId id="327" r:id="rId7"/>
    <p:sldId id="318" r:id="rId8"/>
    <p:sldId id="297" r:id="rId9"/>
    <p:sldId id="328" r:id="rId10"/>
    <p:sldId id="310" r:id="rId11"/>
    <p:sldId id="323" r:id="rId12"/>
    <p:sldId id="313" r:id="rId13"/>
    <p:sldId id="315" r:id="rId14"/>
    <p:sldId id="265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6" autoAdjust="0"/>
    <p:restoredTop sz="99752" autoAdjust="0"/>
  </p:normalViewPr>
  <p:slideViewPr>
    <p:cSldViewPr>
      <p:cViewPr>
        <p:scale>
          <a:sx n="57" d="100"/>
          <a:sy n="57" d="100"/>
        </p:scale>
        <p:origin x="-151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06AD1-E174-4ACE-9327-9E902466C439}" type="datetimeFigureOut">
              <a:rPr lang="es-GT" smtClean="0"/>
              <a:t>25/11/2014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F28B2-F5D0-4E79-A007-F991AA13B85A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47284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 descr="portadapresentacio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0"/>
            <a:ext cx="9144032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500" dirty="0" smtClean="0">
                <a:latin typeface="Arial Black" pitchFamily="34" charset="0"/>
                <a:cs typeface="Arial" pitchFamily="34" charset="0"/>
              </a:rPr>
              <a:t>Acciones en Detección, Atención y Protección</a:t>
            </a:r>
            <a:r>
              <a:rPr lang="es-ES_tradnl" sz="2500" u="sng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s-ES_tradnl" sz="2500" u="sng" dirty="0" smtClean="0">
                <a:latin typeface="Arial Black" pitchFamily="34" charset="0"/>
                <a:cs typeface="Arial" pitchFamily="34" charset="0"/>
              </a:rPr>
            </a:br>
            <a:endParaRPr lang="es-ES_tradnl" sz="25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s-GT" sz="20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827584" y="1124744"/>
            <a:ext cx="7859216" cy="5168616"/>
          </a:xfrm>
        </p:spPr>
        <p:txBody>
          <a:bodyPr>
            <a:normAutofit/>
          </a:bodyPr>
          <a:lstStyle/>
          <a:p>
            <a:pPr algn="just"/>
            <a:r>
              <a:rPr lang="es-GT" sz="2400" dirty="0" smtClean="0"/>
              <a:t>Entrada en vigencia del </a:t>
            </a:r>
            <a:r>
              <a:rPr lang="es-GT" sz="2400" b="1" dirty="0" smtClean="0"/>
              <a:t>Protocolo de la Dirección General de Migración para la Detección y Referencia </a:t>
            </a:r>
            <a:r>
              <a:rPr lang="es-GT" sz="2400" dirty="0" smtClean="0"/>
              <a:t>de Casos de Trata de Personas.</a:t>
            </a:r>
          </a:p>
          <a:p>
            <a:pPr marL="0" indent="0" algn="just">
              <a:buNone/>
            </a:pPr>
            <a:endParaRPr lang="es-GT" sz="2400" dirty="0" smtClean="0"/>
          </a:p>
          <a:p>
            <a:pPr algn="just"/>
            <a:r>
              <a:rPr lang="es-GT" sz="2400" dirty="0" smtClean="0"/>
              <a:t>En el mes de Septiembre se </a:t>
            </a:r>
            <a:r>
              <a:rPr lang="es-GT" sz="2400" b="1" dirty="0" smtClean="0"/>
              <a:t>inauguraron 3 albergues de Atención Integral para Victimas de Trata de Personas </a:t>
            </a:r>
            <a:r>
              <a:rPr lang="es-GT" sz="2400" dirty="0" smtClean="0"/>
              <a:t>por la Secretaria contra la Violencia Sexual, Explotación y Trata de Personas –SVET-, ubicados en los departamentos de Guatemala, Quetzaltenango y Cobán. </a:t>
            </a:r>
          </a:p>
          <a:p>
            <a:pPr marL="0" indent="0" algn="just">
              <a:buNone/>
            </a:pPr>
            <a:endParaRPr lang="es-GT" sz="2400" dirty="0"/>
          </a:p>
          <a:p>
            <a:pPr algn="just"/>
            <a:r>
              <a:rPr lang="es-GT" sz="2400" b="1" dirty="0" smtClean="0"/>
              <a:t>Atención de 45 víctimas de Trata de Personas en los nuevos albergues</a:t>
            </a:r>
            <a:r>
              <a:rPr lang="es-GT" sz="2400" dirty="0" smtClean="0"/>
              <a:t>, dentro de las cuales figuran niñas, adolescentes y mujeres adultas.</a:t>
            </a:r>
          </a:p>
          <a:p>
            <a:pPr marL="0" indent="0" algn="just">
              <a:buNone/>
            </a:pPr>
            <a:endParaRPr lang="es-GT" sz="2400" dirty="0" smtClean="0"/>
          </a:p>
        </p:txBody>
      </p:sp>
    </p:spTree>
    <p:extLst>
      <p:ext uri="{BB962C8B-B14F-4D97-AF65-F5344CB8AC3E}">
        <p14:creationId xmlns:p14="http://schemas.microsoft.com/office/powerpoint/2010/main" val="371979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500" dirty="0" smtClean="0">
                <a:latin typeface="Arial Black" pitchFamily="34" charset="0"/>
                <a:cs typeface="Arial" pitchFamily="34" charset="0"/>
              </a:rPr>
              <a:t>Acciones en Repatriación</a:t>
            </a:r>
            <a:r>
              <a:rPr lang="es-ES_tradnl" sz="2500" u="sng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s-ES_tradnl" sz="2500" u="sng" dirty="0" smtClean="0">
                <a:latin typeface="Arial Black" pitchFamily="34" charset="0"/>
                <a:cs typeface="Arial" pitchFamily="34" charset="0"/>
              </a:rPr>
            </a:br>
            <a:endParaRPr lang="es-ES_tradnl" sz="25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s-GT" sz="20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827584" y="1124744"/>
            <a:ext cx="7859216" cy="5168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GT" sz="2400" dirty="0" smtClean="0"/>
          </a:p>
          <a:p>
            <a:pPr algn="just"/>
            <a:r>
              <a:rPr lang="es-GT" sz="2400" dirty="0" smtClean="0"/>
              <a:t>Con la reciente actualización y socialización del nuevo </a:t>
            </a:r>
            <a:r>
              <a:rPr lang="es-GT" sz="2400" b="1" i="1" dirty="0" smtClean="0"/>
              <a:t>Protocolo de Coordinación Interinstitucional para la Repatriación de Victimas de Trata de Personas</a:t>
            </a:r>
            <a:r>
              <a:rPr lang="es-GT" sz="2400" dirty="0" smtClean="0"/>
              <a:t>.</a:t>
            </a:r>
            <a:endParaRPr lang="es-GT" sz="2400" dirty="0"/>
          </a:p>
          <a:p>
            <a:pPr marL="0" indent="0" algn="just">
              <a:buNone/>
            </a:pPr>
            <a:endParaRPr lang="es-GT" sz="2400" dirty="0" smtClean="0"/>
          </a:p>
          <a:p>
            <a:pPr algn="just"/>
            <a:r>
              <a:rPr lang="es-GT" sz="2400" dirty="0" smtClean="0"/>
              <a:t>Repatriaciones ordenadas y seguras de presuntas Víctimas de Trata de Personas, de los cuales </a:t>
            </a:r>
            <a:r>
              <a:rPr lang="es-GT" sz="2400" b="1" dirty="0" smtClean="0"/>
              <a:t>9 </a:t>
            </a:r>
            <a:r>
              <a:rPr lang="es-GT" sz="2400" dirty="0" smtClean="0"/>
              <a:t>guatemaltecos fueron repatriados del extranjero, así como </a:t>
            </a:r>
            <a:r>
              <a:rPr lang="es-GT" sz="2400" b="1" dirty="0" smtClean="0"/>
              <a:t>1</a:t>
            </a:r>
            <a:r>
              <a:rPr lang="es-GT" sz="2400" dirty="0" smtClean="0"/>
              <a:t> extranjera fue repatriada a su país de origen.</a:t>
            </a:r>
          </a:p>
          <a:p>
            <a:pPr marL="0" indent="0" algn="just">
              <a:buNone/>
            </a:pPr>
            <a:endParaRPr lang="es-GT" sz="2400" dirty="0" smtClean="0"/>
          </a:p>
        </p:txBody>
      </p:sp>
    </p:spTree>
    <p:extLst>
      <p:ext uri="{BB962C8B-B14F-4D97-AF65-F5344CB8AC3E}">
        <p14:creationId xmlns:p14="http://schemas.microsoft.com/office/powerpoint/2010/main" val="357370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500" u="sng" dirty="0" smtClean="0">
                <a:latin typeface="Arial Black" pitchFamily="34" charset="0"/>
                <a:cs typeface="Arial" pitchFamily="34" charset="0"/>
              </a:rPr>
              <a:t>Repatriaciones realizadas del año 2009 a noviembre de 2014</a:t>
            </a:r>
            <a:endParaRPr lang="es-ES_tradnl" sz="2500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7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776864" cy="460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666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500" dirty="0" smtClean="0">
                <a:latin typeface="Arial Black" pitchFamily="34" charset="0"/>
                <a:cs typeface="Arial" pitchFamily="34" charset="0"/>
              </a:rPr>
              <a:t>Acciones en Persecución y Sanción</a:t>
            </a:r>
            <a:r>
              <a:rPr lang="es-ES_tradnl" sz="2500" u="sng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s-ES_tradnl" sz="2500" u="sng" dirty="0" smtClean="0">
                <a:latin typeface="Arial Black" pitchFamily="34" charset="0"/>
                <a:cs typeface="Arial" pitchFamily="34" charset="0"/>
              </a:rPr>
            </a:br>
            <a:endParaRPr lang="es-ES_tradnl" sz="25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s-GT" sz="20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7544" y="908720"/>
            <a:ext cx="8352928" cy="5328592"/>
          </a:xfrm>
        </p:spPr>
        <p:txBody>
          <a:bodyPr>
            <a:normAutofit/>
          </a:bodyPr>
          <a:lstStyle/>
          <a:p>
            <a:pPr algn="just"/>
            <a:endParaRPr lang="es-GT" sz="2400" dirty="0" smtClean="0"/>
          </a:p>
          <a:p>
            <a:pPr algn="just"/>
            <a:r>
              <a:rPr lang="es-GT" sz="2400" dirty="0" smtClean="0"/>
              <a:t>Durante el presente año, la </a:t>
            </a:r>
            <a:r>
              <a:rPr lang="es-GT" sz="2400" dirty="0"/>
              <a:t>Fiscalía de </a:t>
            </a:r>
            <a:r>
              <a:rPr lang="es-GT" sz="2400" dirty="0" smtClean="0"/>
              <a:t>Sección </a:t>
            </a:r>
            <a:r>
              <a:rPr lang="es-GT" sz="2400" dirty="0"/>
              <a:t>contra la Trata de Personas del Ministerio Público, </a:t>
            </a:r>
            <a:r>
              <a:rPr lang="es-GT" sz="2400" dirty="0" smtClean="0"/>
              <a:t>registro un total de 26 personas acusadas por el delito de Trata de Personas, 36 ordenes de aprehensión realizadas y 61 allanamientos realizados.</a:t>
            </a:r>
          </a:p>
          <a:p>
            <a:pPr marL="0" indent="0" algn="just">
              <a:buNone/>
            </a:pPr>
            <a:endParaRPr lang="es-GT" sz="2400" dirty="0" smtClean="0"/>
          </a:p>
          <a:p>
            <a:pPr marL="0" indent="0" algn="just">
              <a:buNone/>
            </a:pPr>
            <a:endParaRPr lang="es-GT" sz="2400" dirty="0" smtClean="0"/>
          </a:p>
          <a:p>
            <a:endParaRPr lang="es-GT" sz="2400" dirty="0" smtClean="0"/>
          </a:p>
          <a:p>
            <a:endParaRPr lang="es-GT" sz="2400" dirty="0" smtClean="0"/>
          </a:p>
          <a:p>
            <a:endParaRPr lang="es-GT" sz="2400" dirty="0" smtClean="0"/>
          </a:p>
          <a:p>
            <a:endParaRPr lang="es-GT" sz="2400" dirty="0"/>
          </a:p>
          <a:p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11227442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rmAutofit/>
          </a:bodyPr>
          <a:lstStyle/>
          <a:p>
            <a:r>
              <a:rPr lang="es-ES_tradnl" sz="3600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s-ES_tradnl" sz="3600" dirty="0" smtClean="0">
                <a:latin typeface="Arial Black" pitchFamily="34" charset="0"/>
                <a:cs typeface="Arial" pitchFamily="34" charset="0"/>
              </a:rPr>
            </a:br>
            <a:r>
              <a:rPr lang="es-ES_tradnl" sz="3600" dirty="0" smtClean="0">
                <a:latin typeface="Arial Black" pitchFamily="34" charset="0"/>
                <a:cs typeface="Arial" pitchFamily="34" charset="0"/>
              </a:rPr>
              <a:t>GRACIAS</a:t>
            </a:r>
            <a:endParaRPr lang="es-ES_tradnl" sz="3600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2800" b="1" cap="all" dirty="0" smtClean="0">
                <a:latin typeface="Arial Black" pitchFamily="34" charset="0"/>
              </a:rPr>
              <a:t>“AVANCES DE GUATEMALA EN MATERIA DE Trata de personas”</a:t>
            </a:r>
            <a:endParaRPr lang="es-ES_tradnl" sz="2800" dirty="0">
              <a:latin typeface="Arial Black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s-MX" sz="1600" dirty="0" smtClean="0">
                <a:solidFill>
                  <a:srgbClr val="2F2B20"/>
                </a:solidFill>
                <a:latin typeface="Arial" pitchFamily="-65" charset="0"/>
              </a:rPr>
              <a:t>Ministerio de Relaciones Exteriores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s-MX" sz="1600" dirty="0" smtClean="0">
                <a:solidFill>
                  <a:srgbClr val="2F2B20"/>
                </a:solidFill>
                <a:latin typeface="Arial" pitchFamily="-65" charset="0"/>
              </a:rPr>
              <a:t>Guatemala, 24 de noviembre de 2014</a:t>
            </a:r>
            <a:endParaRPr lang="es-ES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endParaRPr lang="es-ES_tradnl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00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500" b="1" dirty="0" smtClean="0">
                <a:solidFill>
                  <a:prstClr val="black"/>
                </a:solidFill>
                <a:latin typeface="Arial Black" pitchFamily="34" charset="0"/>
              </a:rPr>
              <a:t>Comisión Interinstitucional contra la Trata de Personas -CIT-</a:t>
            </a:r>
            <a:endParaRPr lang="es-ES_tradnl" sz="25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03260" y="1844824"/>
            <a:ext cx="4040188" cy="3951288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endParaRPr lang="es-GT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es-GT" sz="2000" dirty="0" smtClean="0">
                <a:latin typeface="+mj-lt"/>
                <a:cs typeface="Arial" pitchFamily="34" charset="0"/>
              </a:rPr>
              <a:t>Durante el presente año, se han realizado: </a:t>
            </a:r>
          </a:p>
          <a:p>
            <a:pPr marL="0" lvl="0" indent="0" algn="just">
              <a:buNone/>
            </a:pPr>
            <a:endParaRPr lang="es-GT" sz="2000" dirty="0" smtClean="0">
              <a:latin typeface="+mj-lt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es-GT" sz="2000" dirty="0">
                <a:latin typeface="+mj-lt"/>
                <a:cs typeface="Arial" pitchFamily="34" charset="0"/>
              </a:rPr>
              <a:t>7</a:t>
            </a:r>
            <a:r>
              <a:rPr lang="es-GT" sz="2000" dirty="0" smtClean="0">
                <a:latin typeface="+mj-lt"/>
                <a:cs typeface="Arial" pitchFamily="34" charset="0"/>
              </a:rPr>
              <a:t> Reuniones Ordinarias</a:t>
            </a:r>
          </a:p>
          <a:p>
            <a:pPr marL="0" lvl="0" indent="0" algn="just">
              <a:buNone/>
            </a:pPr>
            <a:r>
              <a:rPr lang="es-GT" sz="2000" dirty="0">
                <a:latin typeface="+mj-lt"/>
                <a:cs typeface="Arial" pitchFamily="34" charset="0"/>
              </a:rPr>
              <a:t>1</a:t>
            </a:r>
            <a:r>
              <a:rPr lang="es-GT" sz="2000" dirty="0" smtClean="0">
                <a:latin typeface="+mj-lt"/>
                <a:cs typeface="Arial" pitchFamily="34" charset="0"/>
              </a:rPr>
              <a:t> Reunión Extraordinaria</a:t>
            </a:r>
          </a:p>
          <a:p>
            <a:pPr marL="0" lvl="0" indent="0" algn="just">
              <a:buNone/>
            </a:pPr>
            <a:r>
              <a:rPr lang="es-GT" sz="2000" dirty="0">
                <a:latin typeface="+mj-lt"/>
                <a:cs typeface="Arial" pitchFamily="34" charset="0"/>
              </a:rPr>
              <a:t>9</a:t>
            </a:r>
            <a:r>
              <a:rPr lang="es-GT" sz="2000" dirty="0" smtClean="0">
                <a:latin typeface="+mj-lt"/>
                <a:cs typeface="Arial" pitchFamily="34" charset="0"/>
              </a:rPr>
              <a:t> Reuniones de Subcomisiones </a:t>
            </a:r>
          </a:p>
          <a:p>
            <a:pPr marL="0" lvl="0" indent="0" algn="just">
              <a:buNone/>
            </a:pPr>
            <a:r>
              <a:rPr lang="es-ES" sz="2000" dirty="0" smtClean="0">
                <a:latin typeface="+mj-lt"/>
                <a:cs typeface="Arial" pitchFamily="34" charset="0"/>
              </a:rPr>
              <a:t>21 Redes </a:t>
            </a:r>
            <a:r>
              <a:rPr lang="es-ES" sz="2000" dirty="0">
                <a:latin typeface="+mj-lt"/>
                <a:cs typeface="Arial" pitchFamily="34" charset="0"/>
              </a:rPr>
              <a:t>Departamentales </a:t>
            </a:r>
            <a:r>
              <a:rPr lang="es-ES" sz="2000" dirty="0" smtClean="0">
                <a:latin typeface="+mj-lt"/>
                <a:cs typeface="Arial" pitchFamily="34" charset="0"/>
              </a:rPr>
              <a:t>creadas contra </a:t>
            </a:r>
            <a:r>
              <a:rPr lang="es-ES" sz="2000" dirty="0">
                <a:latin typeface="+mj-lt"/>
                <a:cs typeface="Arial" pitchFamily="34" charset="0"/>
              </a:rPr>
              <a:t>la Violencia Sexual, Explotación y Trata </a:t>
            </a:r>
            <a:r>
              <a:rPr lang="es-ES" sz="2000" dirty="0" smtClean="0">
                <a:latin typeface="+mj-lt"/>
                <a:cs typeface="Arial" pitchFamily="34" charset="0"/>
              </a:rPr>
              <a:t>de Personas, creadas en todos los departamentos del país.</a:t>
            </a:r>
            <a:endParaRPr lang="es-GT" sz="2000" dirty="0">
              <a:solidFill>
                <a:srgbClr val="00B05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026" name="Picture 2" descr="C:\Users\amorales\Documents\CIT 2014\fotos\2_7_2014 trata\DSC_72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4320480" cy="443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862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00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500" b="1" dirty="0" smtClean="0">
                <a:solidFill>
                  <a:prstClr val="black"/>
                </a:solidFill>
                <a:latin typeface="Arial Black" pitchFamily="34" charset="0"/>
              </a:rPr>
              <a:t>Comisión Interinstitucional contra la Trata de Personas -CIT-</a:t>
            </a:r>
            <a:endParaRPr lang="es-ES_tradnl" sz="25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GT"/>
          </a:p>
        </p:txBody>
      </p:sp>
      <p:pic>
        <p:nvPicPr>
          <p:cNvPr id="2051" name="Picture 3" descr="C:\Users\amorales\Documents\CIT 2014\fotos\26_8_2014 reunion cit\DSC_18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640960" cy="48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0039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00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500" b="1" dirty="0" smtClean="0">
                <a:solidFill>
                  <a:prstClr val="black"/>
                </a:solidFill>
                <a:latin typeface="Arial Black" pitchFamily="34" charset="0"/>
              </a:rPr>
              <a:t>Comisión Interinstitucional contra la Trata de Personas -CIT-</a:t>
            </a:r>
            <a:endParaRPr lang="es-ES_tradnl" sz="2500" u="sng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075" name="Picture 3" descr="C:\Users\amorales\Documents\CIT 2014\fotos\30_9_2014 reunión CIT\DSC_588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1340768"/>
            <a:ext cx="8712968" cy="457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6083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00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500" b="1" dirty="0" smtClean="0">
                <a:solidFill>
                  <a:prstClr val="black"/>
                </a:solidFill>
                <a:latin typeface="Arial Black" pitchFamily="34" charset="0"/>
              </a:rPr>
              <a:t>21 Redes Departamentales</a:t>
            </a:r>
            <a:endParaRPr lang="es-ES_tradnl" sz="25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GT" dirty="0" smtClean="0"/>
              <a:t>21 </a:t>
            </a:r>
            <a:r>
              <a:rPr lang="es-GT" dirty="0"/>
              <a:t>Redes Departamentales creadas contra la Violencia Sexual, Explotación y Trata de </a:t>
            </a:r>
            <a:r>
              <a:rPr lang="es-GT" dirty="0" smtClean="0"/>
              <a:t>Personas en 21 departamentos del país.</a:t>
            </a:r>
            <a:endParaRPr lang="es-GT" dirty="0"/>
          </a:p>
          <a:p>
            <a:endParaRPr lang="es-GT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GT" dirty="0" smtClean="0"/>
              <a:t>Red Departamental de Coatepeque</a:t>
            </a:r>
            <a:endParaRPr lang="es-GT" dirty="0"/>
          </a:p>
        </p:txBody>
      </p:sp>
      <p:pic>
        <p:nvPicPr>
          <p:cNvPr id="4098" name="Picture 2" descr="C:\Users\amorales\Pictures\DSC_7266-720x4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132856"/>
            <a:ext cx="4536504" cy="388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2470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00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500" b="1" dirty="0" smtClean="0">
                <a:solidFill>
                  <a:prstClr val="black"/>
                </a:solidFill>
                <a:latin typeface="Arial Black" pitchFamily="34" charset="0"/>
              </a:rPr>
              <a:t>21 Redes Departamentales</a:t>
            </a:r>
            <a:endParaRPr lang="es-ES_tradnl" sz="2500" u="sng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122" name="Picture 2" descr="C:\Users\amorales\Pictures\unnam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175" y="1052737"/>
            <a:ext cx="7867650" cy="496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5357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68" y="116632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500" dirty="0" smtClean="0">
                <a:latin typeface="Arial Black" pitchFamily="34" charset="0"/>
                <a:cs typeface="Arial" pitchFamily="34" charset="0"/>
              </a:rPr>
              <a:t>Acciones en Prevención</a:t>
            </a:r>
            <a:r>
              <a:rPr lang="es-ES_tradnl" sz="2500" u="sng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s-ES_tradnl" sz="2500" u="sng" dirty="0" smtClean="0">
                <a:latin typeface="Arial Black" pitchFamily="34" charset="0"/>
                <a:cs typeface="Arial" pitchFamily="34" charset="0"/>
              </a:rPr>
            </a:br>
            <a:endParaRPr lang="es-ES_tradnl" sz="25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s-GT" sz="20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7544" y="764704"/>
            <a:ext cx="8352928" cy="5472608"/>
          </a:xfrm>
        </p:spPr>
        <p:txBody>
          <a:bodyPr>
            <a:normAutofit/>
          </a:bodyPr>
          <a:lstStyle/>
          <a:p>
            <a:r>
              <a:rPr lang="es-GT" sz="2400" b="1" i="1" dirty="0" smtClean="0"/>
              <a:t>Capacitaciones de prevención </a:t>
            </a:r>
            <a:r>
              <a:rPr lang="es-GT" sz="2400" dirty="0" smtClean="0"/>
              <a:t>por las distintas instituciones que integran la CIT a su personal interno y a la población en general.</a:t>
            </a:r>
          </a:p>
          <a:p>
            <a:pPr marL="0" indent="0">
              <a:buNone/>
            </a:pPr>
            <a:endParaRPr lang="es-GT" sz="2400" dirty="0" smtClean="0"/>
          </a:p>
          <a:p>
            <a:r>
              <a:rPr lang="es-GT" sz="2400" dirty="0" smtClean="0"/>
              <a:t>SVET con el apoyo de OIT desarrollo una Campaña en contra de la Trata de Personas en su modalidad de explotación laboral y trabajo forzado, </a:t>
            </a:r>
            <a:r>
              <a:rPr lang="es-GT" sz="2400" dirty="0"/>
              <a:t> </a:t>
            </a:r>
            <a:r>
              <a:rPr lang="es-GT" sz="2400" dirty="0" smtClean="0"/>
              <a:t>a través de medios audiovisuales como el </a:t>
            </a:r>
            <a:r>
              <a:rPr lang="es-GT" sz="2400" b="1" i="1" dirty="0" smtClean="0"/>
              <a:t>video Educativo “Con los Ojos Abiertos” .</a:t>
            </a:r>
          </a:p>
          <a:p>
            <a:pPr marL="0" indent="0">
              <a:buNone/>
            </a:pPr>
            <a:endParaRPr lang="es-GT" sz="2400" b="1" i="1" dirty="0" smtClean="0"/>
          </a:p>
          <a:p>
            <a:r>
              <a:rPr lang="es-GT" sz="2400" b="1" i="1" dirty="0" smtClean="0"/>
              <a:t>Campañas, talleres y actividades varias de prevención </a:t>
            </a:r>
            <a:r>
              <a:rPr lang="es-GT" sz="2400" dirty="0" smtClean="0"/>
              <a:t>de la trata de personas, que permitió brindar cobertura a nivel nacional en los 22 departamentos del país, beneficiando a la población en general.</a:t>
            </a:r>
          </a:p>
          <a:p>
            <a:endParaRPr lang="es-GT" sz="2400" dirty="0" smtClean="0"/>
          </a:p>
          <a:p>
            <a:pPr marL="0" indent="0">
              <a:buNone/>
            </a:pPr>
            <a:endParaRPr lang="es-GT" sz="2400" dirty="0" smtClean="0"/>
          </a:p>
          <a:p>
            <a:pPr marL="0" indent="0">
              <a:buNone/>
            </a:pPr>
            <a:endParaRPr lang="es-GT" sz="2400" dirty="0" smtClean="0"/>
          </a:p>
        </p:txBody>
      </p:sp>
    </p:spTree>
    <p:extLst>
      <p:ext uri="{BB962C8B-B14F-4D97-AF65-F5344CB8AC3E}">
        <p14:creationId xmlns:p14="http://schemas.microsoft.com/office/powerpoint/2010/main" val="22931397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68" y="116632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500" dirty="0" smtClean="0">
                <a:latin typeface="Arial Black" pitchFamily="34" charset="0"/>
                <a:cs typeface="Arial" pitchFamily="34" charset="0"/>
              </a:rPr>
              <a:t>… Acciones en Prevención</a:t>
            </a:r>
            <a:r>
              <a:rPr lang="es-ES_tradnl" sz="2500" u="sng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s-ES_tradnl" sz="2500" u="sng" dirty="0" smtClean="0">
                <a:latin typeface="Arial Black" pitchFamily="34" charset="0"/>
                <a:cs typeface="Arial" pitchFamily="34" charset="0"/>
              </a:rPr>
            </a:br>
            <a:endParaRPr lang="es-ES_tradnl" sz="25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s-GT" sz="20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7544" y="764704"/>
            <a:ext cx="8352928" cy="5472608"/>
          </a:xfrm>
        </p:spPr>
        <p:txBody>
          <a:bodyPr>
            <a:normAutofit/>
          </a:bodyPr>
          <a:lstStyle/>
          <a:p>
            <a:pPr lvl="0"/>
            <a:endParaRPr lang="es-GT" sz="2000" b="1" i="1" dirty="0" smtClean="0">
              <a:solidFill>
                <a:prstClr val="black"/>
              </a:solidFill>
            </a:endParaRPr>
          </a:p>
          <a:p>
            <a:pPr lvl="0"/>
            <a:endParaRPr lang="es-GT" sz="2000" b="1" i="1" dirty="0">
              <a:solidFill>
                <a:prstClr val="black"/>
              </a:solidFill>
            </a:endParaRPr>
          </a:p>
          <a:p>
            <a:pPr lvl="0" algn="just"/>
            <a:r>
              <a:rPr lang="es-GT" sz="2400" b="1" i="1" dirty="0" smtClean="0">
                <a:solidFill>
                  <a:prstClr val="black"/>
                </a:solidFill>
              </a:rPr>
              <a:t>Programa </a:t>
            </a:r>
            <a:r>
              <a:rPr lang="es-GT" sz="2400" b="1" i="1" dirty="0">
                <a:solidFill>
                  <a:prstClr val="black"/>
                </a:solidFill>
              </a:rPr>
              <a:t>Nacional de sensibilización </a:t>
            </a:r>
            <a:r>
              <a:rPr lang="es-GT" sz="2400" dirty="0">
                <a:solidFill>
                  <a:prstClr val="black"/>
                </a:solidFill>
              </a:rPr>
              <a:t>para la prevención en materia de violencia sexual, explotación y trata de personas  que se desarrolla actualmente entre SVET y el Ministerio de Educación.</a:t>
            </a:r>
          </a:p>
          <a:p>
            <a:pPr lvl="0" algn="just"/>
            <a:endParaRPr lang="es-GT" sz="2400" dirty="0">
              <a:solidFill>
                <a:prstClr val="black"/>
              </a:solidFill>
            </a:endParaRPr>
          </a:p>
          <a:p>
            <a:pPr lvl="0" algn="just"/>
            <a:r>
              <a:rPr lang="es-GT" sz="2400" dirty="0">
                <a:solidFill>
                  <a:prstClr val="black"/>
                </a:solidFill>
              </a:rPr>
              <a:t>Desarrolló por segundo año consecutivo del </a:t>
            </a:r>
            <a:r>
              <a:rPr lang="es-GT" sz="2400" b="1" i="1" dirty="0">
                <a:solidFill>
                  <a:prstClr val="black"/>
                </a:solidFill>
              </a:rPr>
              <a:t>Programa de capacitación a personal medico y auxiliar que  labora en Hospitales Nacionales  </a:t>
            </a:r>
            <a:r>
              <a:rPr lang="es-GT" sz="2400" dirty="0">
                <a:solidFill>
                  <a:prstClr val="black"/>
                </a:solidFill>
              </a:rPr>
              <a:t>del país para ampliar sus conocimientos en el tema  y detectar posibles casos de Trata de Personas. </a:t>
            </a:r>
          </a:p>
          <a:p>
            <a:endParaRPr lang="es-GT" dirty="0" smtClean="0"/>
          </a:p>
          <a:p>
            <a:pPr marL="0" indent="0">
              <a:buNone/>
            </a:pPr>
            <a:endParaRPr lang="es-GT" dirty="0" smtClean="0"/>
          </a:p>
          <a:p>
            <a:pPr marL="0" indent="0">
              <a:buNone/>
            </a:pPr>
            <a:endParaRPr lang="es-GT" dirty="0" smtClean="0"/>
          </a:p>
        </p:txBody>
      </p:sp>
    </p:spTree>
    <p:extLst>
      <p:ext uri="{BB962C8B-B14F-4D97-AF65-F5344CB8AC3E}">
        <p14:creationId xmlns:p14="http://schemas.microsoft.com/office/powerpoint/2010/main" val="259963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510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Tema de Office</vt:lpstr>
      <vt:lpstr>PowerPoint Presentation</vt:lpstr>
      <vt:lpstr>“AVANCES DE GUATEMALA EN MATERIA DE Trata de personas”</vt:lpstr>
      <vt:lpstr>Comisión Interinstitucional contra la Trata de Personas -CIT-</vt:lpstr>
      <vt:lpstr>Comisión Interinstitucional contra la Trata de Personas -CIT-</vt:lpstr>
      <vt:lpstr>Comisión Interinstitucional contra la Trata de Personas -CIT-</vt:lpstr>
      <vt:lpstr>21 Redes Departamentales</vt:lpstr>
      <vt:lpstr>21 Redes Departamentales</vt:lpstr>
      <vt:lpstr>Acciones en Prevención </vt:lpstr>
      <vt:lpstr>… Acciones en Prevención </vt:lpstr>
      <vt:lpstr>Acciones en Detección, Atención y Protección </vt:lpstr>
      <vt:lpstr>Acciones en Repatriación </vt:lpstr>
      <vt:lpstr>PowerPoint Presentation</vt:lpstr>
      <vt:lpstr>Acciones en Persecución y Sanción </vt:lpstr>
      <vt:lpstr> GRACIAS</vt:lpstr>
    </vt:vector>
  </TitlesOfParts>
  <Company>mre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egonzalez</dc:creator>
  <cp:lastModifiedBy>RODAS Renán</cp:lastModifiedBy>
  <cp:revision>119</cp:revision>
  <cp:lastPrinted>2014-11-22T19:19:00Z</cp:lastPrinted>
  <dcterms:created xsi:type="dcterms:W3CDTF">2012-04-12T16:24:49Z</dcterms:created>
  <dcterms:modified xsi:type="dcterms:W3CDTF">2014-11-25T20:42:45Z</dcterms:modified>
</cp:coreProperties>
</file>