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77" r:id="rId2"/>
    <p:sldId id="285" r:id="rId3"/>
    <p:sldId id="338" r:id="rId4"/>
    <p:sldId id="339" r:id="rId5"/>
    <p:sldId id="354" r:id="rId6"/>
    <p:sldId id="355" r:id="rId7"/>
    <p:sldId id="356" r:id="rId8"/>
    <p:sldId id="357" r:id="rId9"/>
    <p:sldId id="361" r:id="rId10"/>
    <p:sldId id="342" r:id="rId11"/>
    <p:sldId id="358" r:id="rId12"/>
    <p:sldId id="362" r:id="rId13"/>
    <p:sldId id="363" r:id="rId14"/>
    <p:sldId id="359" r:id="rId15"/>
    <p:sldId id="364" r:id="rId16"/>
    <p:sldId id="365" r:id="rId17"/>
    <p:sldId id="360" r:id="rId18"/>
  </p:sldIdLst>
  <p:sldSz cx="9144000" cy="6858000" type="screen4x3"/>
  <p:notesSz cx="7010400" cy="9296400"/>
  <p:defaultTextStyle>
    <a:lvl1pPr>
      <a:defRPr sz="2400">
        <a:latin typeface="Calibri"/>
        <a:ea typeface="Calibri"/>
        <a:cs typeface="Calibri"/>
        <a:sym typeface="Calibri"/>
      </a:defRPr>
    </a:lvl1pPr>
    <a:lvl2pPr indent="457200">
      <a:defRPr sz="2400">
        <a:latin typeface="Calibri"/>
        <a:ea typeface="Calibri"/>
        <a:cs typeface="Calibri"/>
        <a:sym typeface="Calibri"/>
      </a:defRPr>
    </a:lvl2pPr>
    <a:lvl3pPr indent="914400">
      <a:defRPr sz="2400">
        <a:latin typeface="Calibri"/>
        <a:ea typeface="Calibri"/>
        <a:cs typeface="Calibri"/>
        <a:sym typeface="Calibri"/>
      </a:defRPr>
    </a:lvl3pPr>
    <a:lvl4pPr indent="1371600">
      <a:defRPr sz="2400">
        <a:latin typeface="Calibri"/>
        <a:ea typeface="Calibri"/>
        <a:cs typeface="Calibri"/>
        <a:sym typeface="Calibri"/>
      </a:defRPr>
    </a:lvl4pPr>
    <a:lvl5pPr indent="1828800">
      <a:defRPr sz="2400">
        <a:latin typeface="Calibri"/>
        <a:ea typeface="Calibri"/>
        <a:cs typeface="Calibri"/>
        <a:sym typeface="Calibri"/>
      </a:defRPr>
    </a:lvl5pPr>
    <a:lvl6pPr>
      <a:defRPr sz="2400">
        <a:latin typeface="Calibri"/>
        <a:ea typeface="Calibri"/>
        <a:cs typeface="Calibri"/>
        <a:sym typeface="Calibri"/>
      </a:defRPr>
    </a:lvl6pPr>
    <a:lvl7pPr>
      <a:defRPr sz="2400">
        <a:latin typeface="Calibri"/>
        <a:ea typeface="Calibri"/>
        <a:cs typeface="Calibri"/>
        <a:sym typeface="Calibri"/>
      </a:defRPr>
    </a:lvl7pPr>
    <a:lvl8pPr>
      <a:defRPr sz="2400">
        <a:latin typeface="Calibri"/>
        <a:ea typeface="Calibri"/>
        <a:cs typeface="Calibri"/>
        <a:sym typeface="Calibri"/>
      </a:defRPr>
    </a:lvl8pPr>
    <a:lvl9pPr>
      <a:defRPr sz="2400">
        <a:latin typeface="Calibri"/>
        <a:ea typeface="Calibri"/>
        <a:cs typeface="Calibri"/>
        <a:sym typeface="Calibri"/>
      </a:defRPr>
    </a:lvl9pPr>
  </p:defaultTextStyle>
  <p:extLst>
    <p:ext uri="{521415D9-36F7-43E2-AB2F-B90AF26B5E84}">
      <p14:sectionLst xmlns:p14="http://schemas.microsoft.com/office/powerpoint/2010/main">
        <p14:section name="Sección predeterminada" id="{6DECF093-EA3B-4104-91C3-651801D13D66}">
          <p14:sldIdLst/>
        </p14:section>
        <p14:section name="Herramientas Legales" id="{274B20A0-6781-4085-9679-9497B1994827}">
          <p14:sldIdLst/>
        </p14:section>
        <p14:section name="Personas en contextos de vulnerabilidad" id="{769DFA7C-F8A0-40A1-A2FA-CDD13C8B969D}">
          <p14:sldIdLst>
            <p14:sldId id="277"/>
            <p14:sldId id="285"/>
            <p14:sldId id="338"/>
            <p14:sldId id="339"/>
            <p14:sldId id="354"/>
            <p14:sldId id="355"/>
            <p14:sldId id="356"/>
            <p14:sldId id="357"/>
            <p14:sldId id="361"/>
            <p14:sldId id="342"/>
            <p14:sldId id="358"/>
            <p14:sldId id="362"/>
            <p14:sldId id="363"/>
            <p14:sldId id="359"/>
            <p14:sldId id="364"/>
            <p14:sldId id="365"/>
            <p14:sldId id="360"/>
          </p14:sldIdLst>
        </p14:section>
        <p14:section name="Protocolo NNA" id="{3B273101-17F6-4F00-B477-5FC879905F9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3CECE"/>
          </a:solidFill>
        </a:fill>
      </a:tcStyle>
    </a:wholeTbl>
    <a:band2H>
      <a:tcTxStyle/>
      <a:tcStyle>
        <a:tcBdr/>
        <a:fill>
          <a:solidFill>
            <a:srgbClr val="F1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78" d="100"/>
          <a:sy n="178" d="100"/>
        </p:scale>
        <p:origin x="-816"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A69747-23DD-4400-864C-730D0AC05852}" type="datetimeFigureOut">
              <a:rPr lang="es-MX" smtClean="0"/>
              <a:t>11/18/16</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CD1B662-1476-4784-B2B9-B98F7FD52E9E}" type="slidenum">
              <a:rPr lang="es-MX" smtClean="0"/>
              <a:t>‹Nr.›</a:t>
            </a:fld>
            <a:endParaRPr lang="es-MX"/>
          </a:p>
        </p:txBody>
      </p:sp>
    </p:spTree>
    <p:extLst>
      <p:ext uri="{BB962C8B-B14F-4D97-AF65-F5344CB8AC3E}">
        <p14:creationId xmlns:p14="http://schemas.microsoft.com/office/powerpoint/2010/main" val="229249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109" name="Shape 109"/>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769935509"/>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 name="Shape 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 name="Shape 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0" name="Shape 4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4" name="Shape 4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8" name="Shape 4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2" name="Shape 5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5" name="Shape 5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6" name="Shape 5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0" name="Shape 6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6" name="Shape 6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7" name="Shape 6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0" name="Shape 7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1" name="Shape 7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4" name="Shape 7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5" name="Shape 7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8" name="Shape 7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9" name="Shape 7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2" name="Shape 1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1" name="Shape 8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2" name="Shape 8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3" name="Shape 8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5" name="Shape 8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6" name="Shape 8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7" name="Shape 8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0" name="Shape 9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1" name="Shape 91"/>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4" name="Shape 9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5" name="Shape 9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8" name="Shape 9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9" name="Shape 9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2" name="Shape 10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3" name="Shape 10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5" name="Shape 10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6" name="Shape 10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7" name="Shape 10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2" name="Shape 2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3" name="Shape 2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5" name="Shape 25"/>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8" name="Shape 2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2" name="Shape 3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6" name="Shape 3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‹Nr.›</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theme" Target="../theme/theme1.xml"/><Relationship Id="rId28"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lantilla 2.jpeg" descr="C:\Users\UANL\Desktop\plantilla 2.jpg"/>
          <p:cNvPicPr/>
          <p:nvPr/>
        </p:nvPicPr>
        <p:blipFill>
          <a:blip r:embed="rId28">
            <a:extLst/>
          </a:blip>
          <a:stretch>
            <a:fillRect/>
          </a:stretch>
        </p:blipFill>
        <p:spPr>
          <a:xfrm>
            <a:off x="-61913" y="0"/>
            <a:ext cx="9242425" cy="6940550"/>
          </a:xfrm>
          <a:prstGeom prst="rect">
            <a:avLst/>
          </a:prstGeom>
          <a:ln w="12700">
            <a:miter lim="400000"/>
          </a:ln>
        </p:spPr>
      </p:pic>
      <p:sp>
        <p:nvSpPr>
          <p:cNvPr id="3" name="Shape 3"/>
          <p:cNvSpPr>
            <a:spLocks noGrp="1"/>
          </p:cNvSpPr>
          <p:nvPr>
            <p:ph type="title"/>
          </p:nvPr>
        </p:nvSpPr>
        <p:spPr>
          <a:xfrm>
            <a:off x="663575" y="0"/>
            <a:ext cx="8229600" cy="11430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b="0">
                <a:solidFill>
                  <a:srgbClr val="000000"/>
                </a:solidFill>
              </a:defRPr>
            </a:pPr>
            <a:r>
              <a:rPr sz="1000" b="1">
                <a:solidFill>
                  <a:srgbClr val="7F7F7F"/>
                </a:solidFill>
              </a:rP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 name="Shape 5"/>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98989"/>
                </a:solidFill>
              </a:defRPr>
            </a:lvl1pPr>
          </a:lstStyle>
          <a:p>
            <a:pPr lvl="0"/>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Lst>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xStyles>
    <p:title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235200" indent="-406400">
        <a:spcBef>
          <a:spcPts val="700"/>
        </a:spcBef>
        <a:buSzPct val="100000"/>
        <a:buFont typeface="Arial"/>
        <a:buChar char="»"/>
        <a:defRPr sz="3200">
          <a:latin typeface="Calibri"/>
          <a:ea typeface="Calibri"/>
          <a:cs typeface="Calibri"/>
          <a:sym typeface="Calibri"/>
        </a:defRPr>
      </a:lvl5pPr>
      <a:lvl6pPr marL="2692400" indent="-406400">
        <a:spcBef>
          <a:spcPts val="700"/>
        </a:spcBef>
        <a:buSzPct val="100000"/>
        <a:buFont typeface="Arial"/>
        <a:buChar char="•"/>
        <a:defRPr sz="3200">
          <a:latin typeface="Calibri"/>
          <a:ea typeface="Calibri"/>
          <a:cs typeface="Calibri"/>
          <a:sym typeface="Calibri"/>
        </a:defRPr>
      </a:lvl6pPr>
      <a:lvl7pPr marL="3149600" indent="-406400">
        <a:spcBef>
          <a:spcPts val="700"/>
        </a:spcBef>
        <a:buSzPct val="100000"/>
        <a:buFont typeface="Arial"/>
        <a:buChar char="•"/>
        <a:defRPr sz="3200">
          <a:latin typeface="Calibri"/>
          <a:ea typeface="Calibri"/>
          <a:cs typeface="Calibri"/>
          <a:sym typeface="Calibri"/>
        </a:defRPr>
      </a:lvl7pPr>
      <a:lvl8pPr marL="3606800" indent="-406400">
        <a:spcBef>
          <a:spcPts val="700"/>
        </a:spcBef>
        <a:buSzPct val="100000"/>
        <a:buFont typeface="Arial"/>
        <a:buChar char="•"/>
        <a:defRPr sz="3200">
          <a:latin typeface="Calibri"/>
          <a:ea typeface="Calibri"/>
          <a:cs typeface="Calibri"/>
          <a:sym typeface="Calibri"/>
        </a:defRPr>
      </a:lvl8pPr>
      <a:lvl9pPr marL="4064000" indent="-406400">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p:nvPr>
        </p:nvSpPr>
        <p:spPr>
          <a:xfrm>
            <a:off x="815975" y="1910801"/>
            <a:ext cx="7772400" cy="1362075"/>
          </a:xfrm>
          <a:prstGeom prst="rect">
            <a:avLst/>
          </a:prstGeom>
        </p:spPr>
        <p:txBody>
          <a:bodyPr lIns="0" tIns="0" rIns="0" bIns="0" anchor="t">
            <a:normAutofit/>
          </a:bodyPr>
          <a:lstStyle>
            <a:lvl1pPr algn="l">
              <a:defRPr sz="4000"/>
            </a:lvl1pPr>
          </a:lstStyle>
          <a:p>
            <a:pPr lvl="0" algn="ctr">
              <a:defRPr sz="1800" b="0">
                <a:solidFill>
                  <a:srgbClr val="000000"/>
                </a:solidFill>
              </a:defRPr>
            </a:pPr>
            <a:r>
              <a:rPr lang="en-GB" sz="2800" dirty="0" smtClean="0"/>
              <a:t>Protocol </a:t>
            </a:r>
            <a:r>
              <a:rPr lang="en-GB" sz="2800" dirty="0" smtClean="0"/>
              <a:t>of</a:t>
            </a:r>
            <a:r>
              <a:rPr lang="en-GB" sz="2800" dirty="0" smtClean="0"/>
              <a:t> </a:t>
            </a:r>
            <a:r>
              <a:rPr lang="en-GB" sz="2800" dirty="0" smtClean="0"/>
              <a:t>Consular Assistance for Victims of Gender-based Violence</a:t>
            </a:r>
            <a:endParaRPr lang="en-GB" sz="5400" dirty="0">
              <a:solidFill>
                <a:srgbClr val="7F7F7F"/>
              </a:solidFill>
            </a:endParaRPr>
          </a:p>
        </p:txBody>
      </p:sp>
      <p:sp>
        <p:nvSpPr>
          <p:cNvPr id="313"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
        <p:nvSpPr>
          <p:cNvPr id="315" name="Shape 315"/>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316" name="Shape 316"/>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200" dirty="0" smtClean="0">
                <a:solidFill>
                  <a:srgbClr val="898989"/>
                </a:solidFill>
              </a:rPr>
              <a:t>29</a:t>
            </a:r>
            <a:endParaRPr lang="en-GB" sz="1200" dirty="0">
              <a:solidFill>
                <a:srgbClr val="898989"/>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91" y="2748765"/>
            <a:ext cx="4447309" cy="3066781"/>
          </a:xfrm>
          <a:prstGeom prst="rect">
            <a:avLst/>
          </a:prstGeom>
        </p:spPr>
      </p:pic>
      <p:pic>
        <p:nvPicPr>
          <p:cNvPr id="7" name="Imagen 6"/>
          <p:cNvPicPr>
            <a:picLocks noChangeAspect="1"/>
          </p:cNvPicPr>
          <p:nvPr/>
        </p:nvPicPr>
        <p:blipFill>
          <a:blip r:embed="rId3"/>
          <a:stretch>
            <a:fillRect/>
          </a:stretch>
        </p:blipFill>
        <p:spPr>
          <a:xfrm>
            <a:off x="5004916" y="3637079"/>
            <a:ext cx="2495133" cy="11044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20 Rectángulo redondeado"/>
          <p:cNvSpPr/>
          <p:nvPr/>
        </p:nvSpPr>
        <p:spPr>
          <a:xfrm>
            <a:off x="4508500" y="1891943"/>
            <a:ext cx="4038600" cy="3124200"/>
          </a:xfrm>
          <a:prstGeom prst="roundRect">
            <a:avLst/>
          </a:prstGeom>
          <a:solidFill>
            <a:srgbClr val="67B7E6">
              <a:lumMod val="50000"/>
            </a:srgbClr>
          </a:solidFill>
          <a:ln w="19050"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1800" b="1" i="0" u="none" strike="noStrike" kern="1200" cap="none" spc="0" normalizeH="0" baseline="0" dirty="0" smtClean="0">
                <a:ln>
                  <a:noFill/>
                </a:ln>
                <a:solidFill>
                  <a:srgbClr val="009DDC">
                    <a:lumMod val="60000"/>
                    <a:lumOff val="40000"/>
                  </a:srgbClr>
                </a:solidFill>
                <a:effectLst/>
                <a:uLnTx/>
                <a:uFillTx/>
                <a:latin typeface="Tw Cen MT"/>
                <a:ea typeface="+mn-ea"/>
                <a:cs typeface="+mn-cs"/>
              </a:rPr>
              <a:t>FOR CONSULAR STAFF</a:t>
            </a: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Appropriate facilities for providing comprehensive </a:t>
            </a: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assistance;</a:t>
            </a: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lang="en-GB" sz="2000" kern="1200" dirty="0" smtClean="0">
                <a:solidFill>
                  <a:prstClr val="white">
                    <a:lumMod val="95000"/>
                  </a:prstClr>
                </a:solidFill>
                <a:latin typeface="Tw Cen MT"/>
                <a:ea typeface="+mn-ea"/>
                <a:cs typeface="+mn-cs"/>
              </a:rPr>
              <a:t>A p</a:t>
            </a: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lan </a:t>
            </a: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for internal coordination between consular areas and </a:t>
            </a: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consulates;</a:t>
            </a: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Training and updating of support </a:t>
            </a:r>
            <a:r>
              <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rPr>
              <a:t>networks.</a:t>
            </a:r>
            <a:endParaRPr kumimoji="0" lang="en-GB" sz="2000" b="0" i="0" u="none" strike="noStrike" kern="1200" cap="none" spc="0" normalizeH="0" baseline="0" dirty="0" smtClean="0">
              <a:ln>
                <a:noFill/>
              </a:ln>
              <a:solidFill>
                <a:prstClr val="white">
                  <a:lumMod val="95000"/>
                </a:prstClr>
              </a:solidFill>
              <a:effectLst/>
              <a:uLnTx/>
              <a:uFillTx/>
              <a:latin typeface="Tw Cen MT"/>
              <a:ea typeface="+mn-ea"/>
              <a:cs typeface="+mn-cs"/>
            </a:endParaRPr>
          </a:p>
        </p:txBody>
      </p:sp>
      <p:sp>
        <p:nvSpPr>
          <p:cNvPr id="9" name="21 Rectángulo redondeado"/>
          <p:cNvSpPr/>
          <p:nvPr/>
        </p:nvSpPr>
        <p:spPr>
          <a:xfrm>
            <a:off x="390525" y="1873992"/>
            <a:ext cx="3810000" cy="3124200"/>
          </a:xfrm>
          <a:prstGeom prst="roundRect">
            <a:avLst/>
          </a:prstGeom>
          <a:solidFill>
            <a:srgbClr val="009DDC">
              <a:lumMod val="60000"/>
              <a:lumOff val="40000"/>
            </a:srgbClr>
          </a:solidFill>
          <a:ln w="19050"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1800" b="1" i="0" u="none" strike="noStrike" kern="1200" cap="none" spc="0" normalizeH="0" baseline="0" dirty="0" smtClean="0">
                <a:ln>
                  <a:noFill/>
                </a:ln>
                <a:solidFill>
                  <a:srgbClr val="009DDC">
                    <a:lumMod val="50000"/>
                  </a:srgbClr>
                </a:solidFill>
                <a:effectLst/>
                <a:uLnTx/>
                <a:uFillTx/>
                <a:latin typeface="Tw Cen MT"/>
                <a:ea typeface="+mn-ea"/>
                <a:cs typeface="+mn-cs"/>
              </a:rPr>
              <a:t>FOR THE GENERAL OFFICE OF</a:t>
            </a:r>
            <a:r>
              <a:rPr kumimoji="0" lang="en-GB" sz="1800" b="1" i="0" u="none" strike="noStrike" kern="1200" cap="none" spc="0" normalizeH="0" dirty="0" smtClean="0">
                <a:ln>
                  <a:noFill/>
                </a:ln>
                <a:solidFill>
                  <a:srgbClr val="009DDC">
                    <a:lumMod val="50000"/>
                  </a:srgbClr>
                </a:solidFill>
                <a:effectLst/>
                <a:uLnTx/>
                <a:uFillTx/>
                <a:latin typeface="Tw Cen MT"/>
                <a:ea typeface="+mn-ea"/>
                <a:cs typeface="+mn-cs"/>
              </a:rPr>
              <a:t> PROTECTION FOR MEXICANS ABROAD –</a:t>
            </a:r>
            <a:r>
              <a:rPr kumimoji="0" lang="en-GB" sz="1800" b="1" i="0" u="none" strike="noStrike" kern="1200" cap="none" spc="0" normalizeH="0" baseline="0" dirty="0" smtClean="0">
                <a:ln>
                  <a:noFill/>
                </a:ln>
                <a:solidFill>
                  <a:srgbClr val="009DDC">
                    <a:lumMod val="50000"/>
                  </a:srgbClr>
                </a:solidFill>
                <a:effectLst/>
                <a:uLnTx/>
                <a:uFillTx/>
                <a:latin typeface="Tw Cen MT"/>
                <a:ea typeface="+mn-ea"/>
                <a:cs typeface="+mn-cs"/>
              </a:rPr>
              <a:t>DGPME</a:t>
            </a:r>
          </a:p>
          <a:p>
            <a:pPr marL="0" marR="0" lvl="0" indent="0" algn="l" defTabSz="914400" rtl="0" eaLnBrk="0" fontAlgn="base" latinLnBrk="0" hangingPunct="0">
              <a:lnSpc>
                <a:spcPct val="90000"/>
              </a:lnSpc>
              <a:spcBef>
                <a:spcPct val="0"/>
              </a:spcBef>
              <a:spcAft>
                <a:spcPct val="0"/>
              </a:spcAft>
              <a:buClrTx/>
              <a:buSzTx/>
              <a:buFontTx/>
              <a:buNone/>
              <a:tabLst/>
              <a:defRPr/>
            </a:pPr>
            <a:endParaRPr kumimoji="0" lang="en-GB" sz="1800" b="0" i="0" u="none" strike="noStrike" kern="1200" cap="none" spc="0" normalizeH="0" baseline="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2000" b="0" i="0" u="none" strike="noStrike" kern="1200" cap="none" spc="0" normalizeH="0" baseline="0" dirty="0" smtClean="0">
                <a:ln>
                  <a:noFill/>
                </a:ln>
                <a:solidFill>
                  <a:prstClr val="white"/>
                </a:solidFill>
                <a:effectLst/>
                <a:uLnTx/>
                <a:uFillTx/>
                <a:latin typeface="Tw Cen MT"/>
                <a:ea typeface="+mn-ea"/>
                <a:cs typeface="+mn-cs"/>
              </a:rPr>
              <a:t>Minimum elements for a training and awareness-</a:t>
            </a:r>
            <a:r>
              <a:rPr kumimoji="0" lang="en-GB" sz="2000" b="0" i="0" u="none" strike="noStrike" kern="1200" cap="none" spc="0" normalizeH="0" baseline="0" dirty="0" smtClean="0">
                <a:ln>
                  <a:noFill/>
                </a:ln>
                <a:solidFill>
                  <a:prstClr val="white"/>
                </a:solidFill>
                <a:effectLst/>
                <a:uLnTx/>
                <a:uFillTx/>
                <a:latin typeface="Tw Cen MT"/>
                <a:ea typeface="+mn-ea"/>
                <a:cs typeface="+mn-cs"/>
              </a:rPr>
              <a:t>plan;</a:t>
            </a:r>
            <a:endParaRPr kumimoji="0" lang="en-GB" sz="2000" b="0" i="0" u="none" strike="noStrike" kern="1200" cap="none" spc="0" normalizeH="0" baseline="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GB" sz="2000" b="0" i="0" u="none" strike="noStrike" kern="1200" cap="none" spc="0" normalizeH="0" baseline="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2000" b="0" i="0" u="none" strike="noStrike" kern="1200" cap="none" spc="0" normalizeH="0" baseline="0" dirty="0" smtClean="0">
                <a:ln>
                  <a:noFill/>
                </a:ln>
                <a:solidFill>
                  <a:prstClr val="white"/>
                </a:solidFill>
                <a:effectLst/>
                <a:uLnTx/>
                <a:uFillTx/>
                <a:latin typeface="Tw Cen MT"/>
                <a:ea typeface="+mn-ea"/>
                <a:cs typeface="+mn-cs"/>
              </a:rPr>
              <a:t>Features of the </a:t>
            </a:r>
            <a:r>
              <a:rPr lang="en-GB" sz="2000" kern="1200" dirty="0" smtClean="0">
                <a:solidFill>
                  <a:prstClr val="white"/>
                </a:solidFill>
                <a:latin typeface="Tw Cen MT"/>
                <a:ea typeface="+mn-ea"/>
                <a:cs typeface="+mn-cs"/>
              </a:rPr>
              <a:t>case registration </a:t>
            </a:r>
            <a:r>
              <a:rPr lang="en-GB" sz="2000" kern="1200" dirty="0" smtClean="0">
                <a:solidFill>
                  <a:prstClr val="white"/>
                </a:solidFill>
                <a:latin typeface="Tw Cen MT"/>
                <a:ea typeface="+mn-ea"/>
                <a:cs typeface="+mn-cs"/>
              </a:rPr>
              <a:t>system;</a:t>
            </a:r>
            <a:endParaRPr kumimoji="0" lang="en-GB" sz="2000" b="0" i="0" u="none" strike="noStrike" kern="1200" cap="none" spc="0" normalizeH="0" baseline="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en-GB" sz="2000" b="0" i="0" u="none" strike="noStrike" kern="1200" cap="none" spc="0" normalizeH="0" baseline="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2000" b="0" i="0" u="none" strike="noStrike" kern="1200" cap="none" spc="0" normalizeH="0" baseline="0" dirty="0" smtClean="0">
                <a:ln>
                  <a:noFill/>
                </a:ln>
                <a:solidFill>
                  <a:prstClr val="white"/>
                </a:solidFill>
                <a:effectLst/>
                <a:uLnTx/>
                <a:uFillTx/>
                <a:latin typeface="Tw Cen MT"/>
                <a:ea typeface="+mn-ea"/>
                <a:cs typeface="+mn-cs"/>
              </a:rPr>
              <a:t>Types of dissemination </a:t>
            </a:r>
            <a:r>
              <a:rPr kumimoji="0" lang="en-GB" sz="2000" b="0" i="0" u="none" strike="noStrike" kern="1200" cap="none" spc="0" normalizeH="0" baseline="0" dirty="0" smtClean="0">
                <a:ln>
                  <a:noFill/>
                </a:ln>
                <a:solidFill>
                  <a:prstClr val="white"/>
                </a:solidFill>
                <a:effectLst/>
                <a:uLnTx/>
                <a:uFillTx/>
                <a:latin typeface="Tw Cen MT"/>
                <a:ea typeface="+mn-ea"/>
                <a:cs typeface="+mn-cs"/>
              </a:rPr>
              <a:t>materials.</a:t>
            </a:r>
            <a:endParaRPr kumimoji="0" lang="en-GB" sz="2000" b="0" i="0" u="none" strike="noStrike" kern="1200" cap="none" spc="0" normalizeH="0" baseline="0" dirty="0" smtClean="0">
              <a:ln>
                <a:noFill/>
              </a:ln>
              <a:solidFill>
                <a:prstClr val="white"/>
              </a:solidFill>
              <a:effectLst/>
              <a:uLnTx/>
              <a:uFillTx/>
              <a:latin typeface="Tw Cen MT"/>
              <a:ea typeface="+mn-ea"/>
              <a:cs typeface="+mn-cs"/>
            </a:endParaRPr>
          </a:p>
        </p:txBody>
      </p:sp>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717150311"/>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0" name="5 Rectángulo redondeado"/>
          <p:cNvSpPr/>
          <p:nvPr/>
        </p:nvSpPr>
        <p:spPr>
          <a:xfrm>
            <a:off x="533400" y="1600200"/>
            <a:ext cx="3657600" cy="4648200"/>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000" b="0" i="0" u="none" strike="noStrike" kern="1200" cap="none" spc="0" normalizeH="0" baseline="0" dirty="0" smtClean="0">
                <a:ln>
                  <a:noFill/>
                </a:ln>
                <a:solidFill>
                  <a:srgbClr val="009DDC">
                    <a:lumMod val="75000"/>
                  </a:srgbClr>
                </a:solidFill>
                <a:effectLst/>
                <a:uLnTx/>
                <a:uFillTx/>
                <a:latin typeface="Tw Cen MT"/>
                <a:ea typeface="+mn-ea"/>
                <a:cs typeface="+mn-cs"/>
              </a:rPr>
              <a:t>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Interview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Guide</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 Guidance for initial emotional support and crisis management;</a:t>
            </a:r>
          </a:p>
          <a:p>
            <a:pPr marL="0" marR="0" lvl="0" indent="0" algn="ctr" defTabSz="914400" rtl="0" eaLnBrk="0" fontAlgn="base" latinLnBrk="0" hangingPunct="0">
              <a:lnSpc>
                <a:spcPct val="100000"/>
              </a:lnSpc>
              <a:spcBef>
                <a:spcPct val="0"/>
              </a:spcBef>
              <a:spcAft>
                <a:spcPct val="0"/>
              </a:spcAft>
              <a:buClrTx/>
              <a:buSzTx/>
              <a:tabLst/>
              <a:defRPr/>
            </a:pPr>
            <a:endPar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 Guidance for risk and danger</a:t>
            </a:r>
            <a:r>
              <a:rPr kumimoji="0" lang="en-GB" sz="2000" b="0" i="0" u="none" strike="noStrike" kern="1200" cap="none" spc="0" normalizeH="0" dirty="0" smtClean="0">
                <a:ln>
                  <a:noFill/>
                </a:ln>
                <a:solidFill>
                  <a:schemeClr val="tx1"/>
                </a:solidFill>
                <a:effectLst/>
                <a:uLnTx/>
                <a:uFillTx/>
                <a:latin typeface="Soberana Sans" panose="02000000000000000000" pitchFamily="50" charset="0"/>
                <a:ea typeface="+mn-ea"/>
                <a:cs typeface="+mn-cs"/>
              </a:rPr>
              <a:t> assessment;</a:t>
            </a:r>
            <a:endPar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 Recommendations for self-care of consular officers.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2300" b="0" i="0" u="none" strike="noStrike" kern="1200" cap="none" spc="0" normalizeH="0" baseline="0" dirty="0" smtClean="0">
              <a:ln>
                <a:noFill/>
              </a:ln>
              <a:solidFill>
                <a:srgbClr val="009DDC">
                  <a:lumMod val="75000"/>
                </a:srgbClr>
              </a:solidFill>
              <a:effectLst/>
              <a:uLnTx/>
              <a:uFillTx/>
              <a:latin typeface="Tw Cen MT"/>
              <a:ea typeface="+mn-ea"/>
              <a:cs typeface="+mn-cs"/>
            </a:endParaRPr>
          </a:p>
        </p:txBody>
      </p:sp>
      <p:sp>
        <p:nvSpPr>
          <p:cNvPr id="11" name="4 Rectángulo redondeado"/>
          <p:cNvSpPr/>
          <p:nvPr/>
        </p:nvSpPr>
        <p:spPr>
          <a:xfrm>
            <a:off x="4648200" y="1828800"/>
            <a:ext cx="3733800" cy="4038600"/>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2300" b="0" i="0" u="none" strike="noStrike" kern="1200" cap="none" spc="0" normalizeH="0" baseline="0" dirty="0" smtClean="0">
              <a:ln>
                <a:noFill/>
              </a:ln>
              <a:solidFill>
                <a:srgbClr val="009DDC">
                  <a:lumMod val="75000"/>
                </a:srgbClr>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300" b="0" i="0" u="none" strike="noStrike" kern="1200" cap="none" spc="0" normalizeH="0" baseline="0" dirty="0" smtClean="0">
                <a:ln>
                  <a:noFill/>
                </a:ln>
                <a:solidFill>
                  <a:schemeClr val="tx1"/>
                </a:solidFill>
                <a:effectLst/>
                <a:uLnTx/>
                <a:uFillTx/>
                <a:latin typeface="Tw Cen MT"/>
                <a:ea typeface="+mn-ea"/>
                <a:cs typeface="+mn-cs"/>
              </a:rPr>
              <a:t> </a:t>
            </a:r>
            <a:r>
              <a:rPr lang="en-GB" sz="2000" kern="1200" dirty="0" smtClean="0">
                <a:solidFill>
                  <a:schemeClr val="tx1"/>
                </a:solidFill>
                <a:latin typeface="Soberana Sans" panose="02000000000000000000" pitchFamily="50" charset="0"/>
                <a:ea typeface="+mn-ea"/>
                <a:cs typeface="+mn-cs"/>
              </a:rPr>
              <a:t>Guidance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for actions to assist persons in vulnerable situations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who are dependents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of women victims of violence;</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lang="en-GB" sz="2000" kern="1200" dirty="0">
              <a:solidFill>
                <a:schemeClr val="tx1"/>
              </a:solidFill>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lang="en-GB" sz="2000" kern="1200" dirty="0" smtClean="0">
                <a:solidFill>
                  <a:schemeClr val="tx1"/>
                </a:solidFill>
                <a:latin typeface="Soberana Sans" panose="02000000000000000000" pitchFamily="50" charset="0"/>
                <a:ea typeface="+mn-ea"/>
                <a:cs typeface="+mn-cs"/>
              </a:rPr>
              <a:t>Guidance </a:t>
            </a: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for actions to assist women in highly vulnerable situations;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20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Guidance for referral to specialized services.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2300" b="0" i="0" u="none" strike="noStrike" kern="1200" cap="none" spc="0" normalizeH="0" baseline="0" dirty="0" smtClean="0">
              <a:ln>
                <a:noFill/>
              </a:ln>
              <a:solidFill>
                <a:srgbClr val="009DDC">
                  <a:lumMod val="75000"/>
                </a:srgbClr>
              </a:solidFill>
              <a:effectLst/>
              <a:uLnTx/>
              <a:uFillTx/>
              <a:latin typeface="Tw Cen MT"/>
              <a:ea typeface="+mn-ea"/>
              <a:cs typeface="+mn-cs"/>
            </a:endParaRPr>
          </a:p>
        </p:txBody>
      </p:sp>
      <p:sp>
        <p:nvSpPr>
          <p:cNvPr id="12" name="Título 1"/>
          <p:cNvSpPr txBox="1">
            <a:spLocks/>
          </p:cNvSpPr>
          <p:nvPr/>
        </p:nvSpPr>
        <p:spPr>
          <a:xfrm>
            <a:off x="469900" y="398502"/>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Assistance Tools</a:t>
            </a:r>
            <a:r>
              <a:rPr lang="en-GB" sz="4800" dirty="0" smtClean="0"/>
              <a:t/>
            </a:r>
            <a:br>
              <a:rPr lang="en-GB" sz="4800" dirty="0" smtClean="0"/>
            </a:br>
            <a:endParaRPr lang="en-GB" sz="4800" dirty="0"/>
          </a:p>
        </p:txBody>
      </p:sp>
      <p:sp>
        <p:nvSpPr>
          <p:cNvPr id="13"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79810283"/>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330466"/>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Assistance Tools</a:t>
            </a:r>
            <a:r>
              <a:rPr lang="en-GB" sz="4800" dirty="0" smtClean="0"/>
              <a:t/>
            </a:r>
            <a:br>
              <a:rPr lang="en-GB" sz="4800" dirty="0" smtClean="0"/>
            </a:br>
            <a:endParaRPr lang="en-GB" sz="4800" dirty="0"/>
          </a:p>
        </p:txBody>
      </p:sp>
      <p:graphicFrame>
        <p:nvGraphicFramePr>
          <p:cNvPr id="3" name="Tabla 2"/>
          <p:cNvGraphicFramePr>
            <a:graphicFrameLocks noGrp="1"/>
          </p:cNvGraphicFramePr>
          <p:nvPr>
            <p:extLst>
              <p:ext uri="{D42A27DB-BD31-4B8C-83A1-F6EECF244321}">
                <p14:modId xmlns:p14="http://schemas.microsoft.com/office/powerpoint/2010/main" val="3301392334"/>
              </p:ext>
            </p:extLst>
          </p:nvPr>
        </p:nvGraphicFramePr>
        <p:xfrm>
          <a:off x="1617318" y="1348890"/>
          <a:ext cx="5484818" cy="5139436"/>
        </p:xfrm>
        <a:graphic>
          <a:graphicData uri="http://schemas.openxmlformats.org/drawingml/2006/table">
            <a:tbl>
              <a:tblPr>
                <a:tableStyleId>{5940675A-B579-460E-94D1-54222C63F5DA}</a:tableStyleId>
              </a:tblPr>
              <a:tblGrid>
                <a:gridCol w="5484818"/>
              </a:tblGrid>
              <a:tr h="4572000">
                <a:tc>
                  <a:txBody>
                    <a:bodyPr/>
                    <a:lstStyle/>
                    <a:p>
                      <a:pPr algn="ctr">
                        <a:lnSpc>
                          <a:spcPct val="115000"/>
                        </a:lnSpc>
                        <a:spcAft>
                          <a:spcPts val="0"/>
                        </a:spcAft>
                        <a:tabLst>
                          <a:tab pos="139700" algn="l"/>
                          <a:tab pos="457200" algn="l"/>
                          <a:tab pos="1710690" algn="l"/>
                        </a:tabLst>
                      </a:pPr>
                      <a:r>
                        <a:rPr lang="en-GB" sz="1200" b="1" dirty="0" smtClean="0">
                          <a:effectLst/>
                          <a:uFill>
                            <a:solidFill>
                              <a:srgbClr val="000000"/>
                            </a:solidFill>
                          </a:uFill>
                        </a:rPr>
                        <a:t>What questions NOT to</a:t>
                      </a:r>
                      <a:r>
                        <a:rPr lang="en-GB" sz="1200" b="1" baseline="0" dirty="0" smtClean="0">
                          <a:effectLst/>
                          <a:uFill>
                            <a:solidFill>
                              <a:srgbClr val="000000"/>
                            </a:solidFill>
                          </a:uFill>
                        </a:rPr>
                        <a:t> ask</a:t>
                      </a:r>
                      <a:endParaRPr lang="en-GB" sz="1200" b="1" dirty="0" smtClean="0">
                        <a:effectLst/>
                        <a:uFill>
                          <a:solidFill>
                            <a:srgbClr val="000000"/>
                          </a:solidFill>
                        </a:uFill>
                      </a:endParaRPr>
                    </a:p>
                    <a:p>
                      <a:pPr marL="90170" marR="202565" algn="just">
                        <a:lnSpc>
                          <a:spcPct val="115000"/>
                        </a:lnSpc>
                        <a:spcBef>
                          <a:spcPts val="500"/>
                        </a:spcBef>
                        <a:spcAft>
                          <a:spcPts val="500"/>
                        </a:spcAft>
                      </a:pPr>
                      <a:r>
                        <a:rPr lang="en-GB" sz="1100" noProof="0" dirty="0" smtClean="0">
                          <a:effectLst/>
                        </a:rPr>
                        <a:t>“Why do you</a:t>
                      </a:r>
                      <a:r>
                        <a:rPr lang="en-GB" sz="1100" baseline="0" noProof="0" dirty="0" smtClean="0">
                          <a:effectLst/>
                        </a:rPr>
                        <a:t> think that this happened to you</a:t>
                      </a:r>
                      <a:r>
                        <a:rPr lang="en-GB" sz="1100" noProof="0" dirty="0" smtClean="0">
                          <a:effectLst/>
                        </a:rPr>
                        <a:t>?” Searching for causes of the problem serves no useful purpose. In addition, it can lead to revictimization.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“Why didn’t you ask for assistance before?” Something</a:t>
                      </a:r>
                      <a:r>
                        <a:rPr lang="en-GB" sz="1200" baseline="0" noProof="0" dirty="0" smtClean="0">
                          <a:effectLst/>
                          <a:uFill>
                            <a:solidFill>
                              <a:srgbClr val="000000"/>
                            </a:solidFill>
                          </a:uFill>
                        </a:rPr>
                        <a:t> that the person did not know how to handle before m</a:t>
                      </a:r>
                      <a:r>
                        <a:rPr lang="en-GB" sz="1200" noProof="0" dirty="0" smtClean="0">
                          <a:effectLst/>
                          <a:uFill>
                            <a:solidFill>
                              <a:srgbClr val="000000"/>
                            </a:solidFill>
                          </a:uFill>
                        </a:rPr>
                        <a:t>ay cause feelings of guilt. What is important is that the person is seeking assistance now, and</a:t>
                      </a:r>
                      <a:r>
                        <a:rPr lang="en-GB" sz="1200" baseline="0" noProof="0" dirty="0" smtClean="0">
                          <a:effectLst/>
                          <a:uFill>
                            <a:solidFill>
                              <a:srgbClr val="000000"/>
                            </a:solidFill>
                          </a:uFill>
                        </a:rPr>
                        <a:t> it should be provided</a:t>
                      </a: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“Do you think that you could have defended yourself?” This is another question that causes feelings of guilt and possibly,</a:t>
                      </a:r>
                      <a:r>
                        <a:rPr lang="en-GB" sz="1200" baseline="0" noProof="0" dirty="0" smtClean="0">
                          <a:effectLst/>
                          <a:uFill>
                            <a:solidFill>
                              <a:srgbClr val="000000"/>
                            </a:solidFill>
                          </a:uFill>
                        </a:rPr>
                        <a:t> </a:t>
                      </a:r>
                      <a:r>
                        <a:rPr lang="en-GB" sz="1200" noProof="0" dirty="0" smtClean="0">
                          <a:effectLst/>
                          <a:uFill>
                            <a:solidFill>
                              <a:srgbClr val="000000"/>
                            </a:solidFill>
                          </a:uFill>
                        </a:rPr>
                        <a:t>helplessness. In addition, it</a:t>
                      </a:r>
                      <a:r>
                        <a:rPr lang="en-GB" sz="1200" baseline="0" noProof="0" dirty="0" smtClean="0">
                          <a:effectLst/>
                          <a:uFill>
                            <a:solidFill>
                              <a:srgbClr val="000000"/>
                            </a:solidFill>
                          </a:uFill>
                        </a:rPr>
                        <a:t> could be a closed question</a:t>
                      </a: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“You don’t need to cry, everything will work out.” This disqualifies the feelings of</a:t>
                      </a:r>
                      <a:r>
                        <a:rPr lang="en-GB" sz="1200" baseline="0" noProof="0" dirty="0" smtClean="0">
                          <a:effectLst/>
                          <a:uFill>
                            <a:solidFill>
                              <a:srgbClr val="000000"/>
                            </a:solidFill>
                          </a:uFill>
                        </a:rPr>
                        <a:t> the person, and in addition, we don’t know what will happen in the future</a:t>
                      </a: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noProof="0" dirty="0" smtClean="0">
                          <a:effectLst/>
                          <a:uFill>
                            <a:solidFill>
                              <a:srgbClr val="000000"/>
                            </a:solidFill>
                          </a:uFill>
                        </a:rPr>
                        <a:t>“Why</a:t>
                      </a:r>
                      <a:r>
                        <a:rPr lang="en-GB" sz="1200" baseline="0" noProof="0" dirty="0" smtClean="0">
                          <a:effectLst/>
                          <a:uFill>
                            <a:solidFill>
                              <a:srgbClr val="000000"/>
                            </a:solidFill>
                          </a:uFill>
                        </a:rPr>
                        <a:t> haven’t you left the person who attacks you</a:t>
                      </a:r>
                      <a:r>
                        <a:rPr lang="en-GB" sz="1200" noProof="0" dirty="0" smtClean="0">
                          <a:effectLst/>
                          <a:uFill>
                            <a:solidFill>
                              <a:srgbClr val="000000"/>
                            </a:solidFill>
                          </a:uFill>
                        </a:rPr>
                        <a:t>?” An</a:t>
                      </a:r>
                      <a:r>
                        <a:rPr lang="en-GB" sz="1200" baseline="0" noProof="0" dirty="0" smtClean="0">
                          <a:effectLst/>
                          <a:uFill>
                            <a:solidFill>
                              <a:srgbClr val="000000"/>
                            </a:solidFill>
                          </a:uFill>
                        </a:rPr>
                        <a:t> endless number of reasons exist to maintain a relationship where one of the partners is violent. Any decision will have side effects. Therefore, it is necessary to gain a contextual perspective of each case to be able to take action</a:t>
                      </a:r>
                      <a:r>
                        <a:rPr lang="en-GB" sz="1200" noProof="0" dirty="0" smtClean="0">
                          <a:effectLst/>
                          <a:uFill>
                            <a:solidFill>
                              <a:srgbClr val="000000"/>
                            </a:solidFill>
                          </a:uFill>
                        </a:rPr>
                        <a:t>. The interview includes comprehensive</a:t>
                      </a:r>
                      <a:r>
                        <a:rPr lang="en-GB" sz="1200" baseline="0" noProof="0" dirty="0" smtClean="0">
                          <a:effectLst/>
                          <a:uFill>
                            <a:solidFill>
                              <a:srgbClr val="000000"/>
                            </a:solidFill>
                          </a:uFill>
                        </a:rPr>
                        <a:t> information about what each decision would involve. Therefore, any process should be implemented together and in collaboration with the victim</a:t>
                      </a:r>
                      <a:r>
                        <a:rPr lang="en-GB" sz="1200" noProof="0" dirty="0" smtClean="0">
                          <a:effectLst/>
                          <a:uFill>
                            <a:solidFill>
                              <a:srgbClr val="000000"/>
                            </a:solidFill>
                          </a:uFill>
                        </a:rPr>
                        <a:t>. </a:t>
                      </a:r>
                    </a:p>
                    <a:p>
                      <a:pPr marL="90170" marR="202565" algn="just">
                        <a:lnSpc>
                          <a:spcPct val="115000"/>
                        </a:lnSpc>
                        <a:spcAft>
                          <a:spcPts val="0"/>
                        </a:spcAft>
                        <a:tabLst>
                          <a:tab pos="139700" algn="l"/>
                          <a:tab pos="457200" algn="l"/>
                          <a:tab pos="1710690" algn="l"/>
                        </a:tabLst>
                      </a:pPr>
                      <a:r>
                        <a:rPr lang="en-GB" sz="1200" dirty="0" smtClean="0">
                          <a:effectLst/>
                          <a:uFill>
                            <a:solidFill>
                              <a:srgbClr val="000000"/>
                            </a:solidFill>
                          </a:uFill>
                        </a:rPr>
                        <a:t> </a:t>
                      </a:r>
                      <a:endParaRPr lang="en-GB" sz="12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txBody>
                  <a:tcPr marL="44450" marR="44450" marT="0" marB="0"/>
                </a:tc>
              </a:tr>
            </a:tbl>
          </a:graphicData>
        </a:graphic>
      </p:graphicFrame>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38512173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447449"/>
            <a:ext cx="8153400" cy="1023159"/>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Assistance Tools</a:t>
            </a:r>
            <a:r>
              <a:rPr lang="en-GB" sz="4800" dirty="0" smtClean="0"/>
              <a:t/>
            </a:r>
            <a:br>
              <a:rPr lang="en-GB" sz="4800" dirty="0" smtClean="0"/>
            </a:br>
            <a:endParaRPr lang="en-GB" sz="4800" dirty="0"/>
          </a:p>
        </p:txBody>
      </p:sp>
      <p:graphicFrame>
        <p:nvGraphicFramePr>
          <p:cNvPr id="2" name="Tabla 1"/>
          <p:cNvGraphicFramePr>
            <a:graphicFrameLocks noGrp="1"/>
          </p:cNvGraphicFramePr>
          <p:nvPr>
            <p:extLst>
              <p:ext uri="{D42A27DB-BD31-4B8C-83A1-F6EECF244321}">
                <p14:modId xmlns:p14="http://schemas.microsoft.com/office/powerpoint/2010/main" val="332308071"/>
              </p:ext>
            </p:extLst>
          </p:nvPr>
        </p:nvGraphicFramePr>
        <p:xfrm>
          <a:off x="1726294" y="1578039"/>
          <a:ext cx="5683827" cy="4669588"/>
        </p:xfrm>
        <a:graphic>
          <a:graphicData uri="http://schemas.openxmlformats.org/drawingml/2006/table">
            <a:tbl>
              <a:tblPr>
                <a:tableStyleId>{5940675A-B579-460E-94D1-54222C63F5DA}</a:tableStyleId>
              </a:tblPr>
              <a:tblGrid>
                <a:gridCol w="5683827"/>
              </a:tblGrid>
              <a:tr h="4669588">
                <a:tc>
                  <a:txBody>
                    <a:bodyPr/>
                    <a:lstStyle/>
                    <a:p>
                      <a:pPr algn="ctr">
                        <a:lnSpc>
                          <a:spcPct val="115000"/>
                        </a:lnSpc>
                        <a:spcAft>
                          <a:spcPts val="1200"/>
                        </a:spcAft>
                      </a:pPr>
                      <a:r>
                        <a:rPr lang="en-GB" sz="1200" b="1" noProof="0" dirty="0" smtClean="0">
                          <a:effectLst/>
                        </a:rPr>
                        <a:t>What NOT to do in situations requiring emotional support and crisis management</a:t>
                      </a:r>
                    </a:p>
                    <a:p>
                      <a:pPr marL="342900" marR="89535" lvl="0" indent="-342900" algn="just">
                        <a:lnSpc>
                          <a:spcPct val="115000"/>
                        </a:lnSpc>
                        <a:spcAft>
                          <a:spcPts val="0"/>
                        </a:spcAft>
                        <a:buFont typeface="+mj-lt"/>
                        <a:buAutoNum type="arabicPeriod"/>
                      </a:pPr>
                      <a:r>
                        <a:rPr lang="en-GB" sz="1100" noProof="0" dirty="0" smtClean="0">
                          <a:effectLst/>
                        </a:rPr>
                        <a:t>Treating the woman victim of violence from a position of power, thinking that we have all information before verifying this with her in order to know</a:t>
                      </a:r>
                      <a:r>
                        <a:rPr lang="en-GB" sz="1100" baseline="0" noProof="0" dirty="0" smtClean="0">
                          <a:effectLst/>
                        </a:rPr>
                        <a:t> what to do. For example, taking action without consulting with her</a:t>
                      </a:r>
                      <a:r>
                        <a:rPr lang="en-GB" sz="1100" noProof="0" dirty="0" smtClean="0">
                          <a:effectLst/>
                        </a:rPr>
                        <a:t>.</a:t>
                      </a:r>
                    </a:p>
                    <a:p>
                      <a:pPr marL="342900" marR="89535" lvl="0" indent="-342900" algn="just">
                        <a:lnSpc>
                          <a:spcPct val="115000"/>
                        </a:lnSpc>
                        <a:spcAft>
                          <a:spcPts val="0"/>
                        </a:spcAft>
                        <a:buFont typeface="+mj-lt"/>
                        <a:buAutoNum type="arabicPeriod"/>
                      </a:pPr>
                      <a:r>
                        <a:rPr lang="en-GB" sz="1100" noProof="0" dirty="0" smtClean="0">
                          <a:effectLst/>
                        </a:rPr>
                        <a:t>Treating the woman victim</a:t>
                      </a:r>
                      <a:r>
                        <a:rPr lang="en-GB" sz="1100" baseline="0" noProof="0" dirty="0" smtClean="0">
                          <a:effectLst/>
                        </a:rPr>
                        <a:t> of violence as guilty of the situation she is experiencing. This would be revictimizing her instead of supporting her in the process</a:t>
                      </a:r>
                      <a:r>
                        <a:rPr lang="en-GB" sz="1100" noProof="0" dirty="0" smtClean="0">
                          <a:effectLst/>
                        </a:rPr>
                        <a:t>. </a:t>
                      </a:r>
                    </a:p>
                    <a:p>
                      <a:pPr marL="342900" marR="89535" lvl="0" indent="-342900" algn="just">
                        <a:lnSpc>
                          <a:spcPct val="115000"/>
                        </a:lnSpc>
                        <a:spcAft>
                          <a:spcPts val="0"/>
                        </a:spcAft>
                        <a:buFont typeface="+mj-lt"/>
                        <a:buAutoNum type="arabicPeriod"/>
                      </a:pPr>
                      <a:r>
                        <a:rPr lang="en-GB" sz="1100" noProof="0" dirty="0" smtClean="0">
                          <a:effectLst/>
                        </a:rPr>
                        <a:t>Getting upset when we provide assistance to a woman victim of violence who seems to be in</a:t>
                      </a:r>
                      <a:r>
                        <a:rPr lang="en-GB" sz="1100" baseline="0" noProof="0" dirty="0" smtClean="0">
                          <a:effectLst/>
                        </a:rPr>
                        <a:t> a</a:t>
                      </a:r>
                      <a:r>
                        <a:rPr lang="en-GB" sz="1100" noProof="0" dirty="0" smtClean="0">
                          <a:effectLst/>
                        </a:rPr>
                        <a:t> crisis situation. If consular officers do not feel prepared to act in a crisis situation,</a:t>
                      </a:r>
                      <a:r>
                        <a:rPr lang="en-GB" sz="1100" baseline="0" noProof="0" dirty="0" smtClean="0">
                          <a:effectLst/>
                        </a:rPr>
                        <a:t> contact information should be readily available of specialized staff that can accompany the woman and to whom she should be referred</a:t>
                      </a:r>
                      <a:r>
                        <a:rPr lang="en-GB" sz="1100" noProof="0" dirty="0" smtClean="0">
                          <a:effectLst/>
                        </a:rPr>
                        <a:t>. </a:t>
                      </a:r>
                    </a:p>
                    <a:p>
                      <a:pPr marL="342900" marR="89535" lvl="0" indent="-342900" algn="just">
                        <a:lnSpc>
                          <a:spcPct val="115000"/>
                        </a:lnSpc>
                        <a:spcAft>
                          <a:spcPts val="0"/>
                        </a:spcAft>
                        <a:buFont typeface="+mj-lt"/>
                        <a:buAutoNum type="arabicPeriod"/>
                      </a:pPr>
                      <a:r>
                        <a:rPr lang="en-GB" sz="1100" noProof="0" dirty="0" smtClean="0">
                          <a:effectLst/>
                        </a:rPr>
                        <a:t>Promising the woman victim of violence that any situation she is experiencing will be resolved, without considering the scope of the actions of consular staff and the implications</a:t>
                      </a:r>
                      <a:r>
                        <a:rPr lang="en-GB" sz="1100" baseline="0" noProof="0" dirty="0" smtClean="0">
                          <a:effectLst/>
                        </a:rPr>
                        <a:t> of each decision for the woman’s life</a:t>
                      </a:r>
                      <a:r>
                        <a:rPr lang="en-GB" sz="1100" noProof="0" dirty="0" smtClean="0">
                          <a:effectLst/>
                        </a:rPr>
                        <a:t>. </a:t>
                      </a:r>
                    </a:p>
                    <a:p>
                      <a:pPr marL="342900" marR="89535" lvl="0" indent="-342900" algn="just">
                        <a:lnSpc>
                          <a:spcPct val="115000"/>
                        </a:lnSpc>
                        <a:spcAft>
                          <a:spcPts val="0"/>
                        </a:spcAft>
                        <a:buFont typeface="+mj-lt"/>
                        <a:buAutoNum type="arabicPeriod"/>
                      </a:pPr>
                      <a:r>
                        <a:rPr lang="en-GB" sz="1100" noProof="0" dirty="0" smtClean="0">
                          <a:effectLst/>
                        </a:rPr>
                        <a:t>Disregarding situations where women have been injured by their aggressors. Some injuries could be serious or proof</a:t>
                      </a:r>
                      <a:r>
                        <a:rPr lang="en-GB" sz="1100" baseline="0" noProof="0" dirty="0" smtClean="0">
                          <a:effectLst/>
                        </a:rPr>
                        <a:t> of a crime. It is important not to underestimate this situation and to refer the victim immediately</a:t>
                      </a:r>
                      <a:r>
                        <a:rPr lang="en-GB" sz="1100" noProof="0" dirty="0" smtClean="0">
                          <a:effectLst/>
                        </a:rPr>
                        <a:t>. </a:t>
                      </a:r>
                    </a:p>
                    <a:p>
                      <a:pPr marL="342900" marR="89535" lvl="0" indent="-342900" algn="just">
                        <a:lnSpc>
                          <a:spcPct val="115000"/>
                        </a:lnSpc>
                        <a:spcAft>
                          <a:spcPts val="0"/>
                        </a:spcAft>
                        <a:buFont typeface="+mj-lt"/>
                        <a:buAutoNum type="arabicPeriod"/>
                      </a:pPr>
                      <a:r>
                        <a:rPr lang="en-GB" sz="1100" noProof="0" dirty="0" smtClean="0">
                          <a:effectLst/>
                        </a:rPr>
                        <a:t>Referring the woman victim of violence without providing to her, step by step, the information she</a:t>
                      </a:r>
                      <a:r>
                        <a:rPr lang="en-GB" sz="1100" baseline="0" noProof="0" dirty="0" smtClean="0">
                          <a:effectLst/>
                        </a:rPr>
                        <a:t> needs. Before referring her to any specialist or network of specialized services, she needs to understand clearly the steps she needs to take.</a:t>
                      </a:r>
                      <a:endParaRPr lang="en-GB" sz="1100" noProof="0" dirty="0">
                        <a:effectLst/>
                        <a:latin typeface="Times" panose="02020603050405020304" pitchFamily="18" charset="0"/>
                        <a:ea typeface="MS Mincho" panose="02020609040205080304" pitchFamily="49" charset="-128"/>
                        <a:cs typeface="Times New Roman" panose="02020603050405020304" pitchFamily="18" charset="0"/>
                      </a:endParaRPr>
                    </a:p>
                  </a:txBody>
                  <a:tcPr marL="44450" marR="44450" marT="0" marB="0"/>
                </a:tc>
              </a:tr>
            </a:tbl>
          </a:graphicData>
        </a:graphic>
      </p:graphicFrame>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03819968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Detection Tools</a:t>
            </a:r>
            <a:r>
              <a:rPr lang="en-GB" sz="4800" dirty="0" smtClean="0"/>
              <a:t/>
            </a:r>
            <a:br>
              <a:rPr lang="en-GB" sz="4800" dirty="0" smtClean="0"/>
            </a:br>
            <a:endParaRPr lang="en-GB" sz="4800" dirty="0"/>
          </a:p>
        </p:txBody>
      </p:sp>
      <p:sp>
        <p:nvSpPr>
          <p:cNvPr id="13" name="4 Rectángulo redondeado"/>
          <p:cNvSpPr/>
          <p:nvPr/>
        </p:nvSpPr>
        <p:spPr>
          <a:xfrm>
            <a:off x="609600" y="2608118"/>
            <a:ext cx="8013700" cy="2878282"/>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3200" b="0" i="0" u="none" strike="noStrike" kern="1200" cap="none" spc="0" normalizeH="0" baseline="0" dirty="0" smtClean="0">
                <a:ln>
                  <a:noFill/>
                </a:ln>
                <a:solidFill>
                  <a:srgbClr val="009DDC">
                    <a:lumMod val="75000"/>
                  </a:srgbClr>
                </a:solidFill>
                <a:effectLst/>
                <a:uLnTx/>
                <a:uFillTx/>
                <a:latin typeface="Tw Cen MT"/>
                <a:ea typeface="+mn-ea"/>
                <a:cs typeface="+mn-cs"/>
              </a:rPr>
              <a:t> </a:t>
            </a:r>
            <a:r>
              <a:rPr kumimoji="0" lang="en-GB" sz="32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Key message for detection</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32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32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Questions for detection</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32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n-GB" sz="3200" b="0" i="0" u="none" strike="noStrike" kern="1200" cap="none" spc="0" normalizeH="0" baseline="0" dirty="0" smtClean="0">
                <a:ln>
                  <a:noFill/>
                </a:ln>
                <a:solidFill>
                  <a:schemeClr val="tx1"/>
                </a:solidFill>
                <a:effectLst/>
                <a:uLnTx/>
                <a:uFillTx/>
                <a:latin typeface="Soberana Sans" panose="02000000000000000000" pitchFamily="50" charset="0"/>
                <a:ea typeface="+mn-ea"/>
                <a:cs typeface="+mn-cs"/>
              </a:rPr>
              <a:t> Detection form</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n-GB" sz="3200" b="0" i="0" u="none" strike="noStrike" kern="1200" cap="none" spc="0" normalizeH="0" baseline="0" dirty="0" smtClean="0">
              <a:ln>
                <a:noFill/>
              </a:ln>
              <a:solidFill>
                <a:srgbClr val="009DDC">
                  <a:lumMod val="75000"/>
                </a:srgbClr>
              </a:solidFill>
              <a:effectLst/>
              <a:uLnTx/>
              <a:uFillTx/>
              <a:latin typeface="Tw Cen MT"/>
              <a:ea typeface="+mn-ea"/>
              <a:cs typeface="+mn-cs"/>
            </a:endParaRPr>
          </a:p>
        </p:txBody>
      </p:sp>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91639934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505942"/>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Detection Tools</a:t>
            </a:r>
            <a:r>
              <a:rPr lang="en-GB" sz="4800" dirty="0" smtClean="0"/>
              <a:t/>
            </a:r>
            <a:br>
              <a:rPr lang="en-GB" sz="4800" dirty="0" smtClean="0"/>
            </a:br>
            <a:endParaRPr lang="en-GB" sz="4800" dirty="0"/>
          </a:p>
        </p:txBody>
      </p:sp>
      <p:graphicFrame>
        <p:nvGraphicFramePr>
          <p:cNvPr id="2" name="Tabla 1"/>
          <p:cNvGraphicFramePr>
            <a:graphicFrameLocks noGrp="1"/>
          </p:cNvGraphicFramePr>
          <p:nvPr>
            <p:extLst>
              <p:ext uri="{D42A27DB-BD31-4B8C-83A1-F6EECF244321}">
                <p14:modId xmlns:p14="http://schemas.microsoft.com/office/powerpoint/2010/main" val="2151074680"/>
              </p:ext>
            </p:extLst>
          </p:nvPr>
        </p:nvGraphicFramePr>
        <p:xfrm>
          <a:off x="1839191" y="1589809"/>
          <a:ext cx="5549034" cy="4394367"/>
        </p:xfrm>
        <a:graphic>
          <a:graphicData uri="http://schemas.openxmlformats.org/drawingml/2006/table">
            <a:tbl>
              <a:tblPr firstRow="1" firstCol="1" bandRow="1">
                <a:tableStyleId>{5940675A-B579-460E-94D1-54222C63F5DA}</a:tableStyleId>
              </a:tblPr>
              <a:tblGrid>
                <a:gridCol w="2748907"/>
                <a:gridCol w="2800127"/>
              </a:tblGrid>
              <a:tr h="445749">
                <a:tc gridSpan="2">
                  <a:txBody>
                    <a:bodyPr/>
                    <a:lstStyle/>
                    <a:p>
                      <a:pPr algn="ctr">
                        <a:lnSpc>
                          <a:spcPct val="115000"/>
                        </a:lnSpc>
                        <a:spcAft>
                          <a:spcPts val="0"/>
                        </a:spcAft>
                      </a:pPr>
                      <a:r>
                        <a:rPr lang="en-GB" sz="1200" noProof="0" dirty="0" smtClean="0">
                          <a:effectLst/>
                          <a:latin typeface="Soberana Sans" panose="02000000000000000000" pitchFamily="50" charset="0"/>
                        </a:rPr>
                        <a:t>OBSERVING THE WOMAN VICTIM OF VIOLENCE</a:t>
                      </a:r>
                      <a:endParaRPr lang="en-GB" sz="1400" noProof="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hMerge="1">
                  <a:txBody>
                    <a:bodyPr/>
                    <a:lstStyle/>
                    <a:p>
                      <a:endParaRPr lang="es-MX"/>
                    </a:p>
                  </a:txBody>
                  <a:tcPr/>
                </a:tc>
              </a:tr>
              <a:tr h="466953">
                <a:tc>
                  <a:txBody>
                    <a:bodyPr/>
                    <a:lstStyle/>
                    <a:p>
                      <a:pPr algn="ctr">
                        <a:lnSpc>
                          <a:spcPct val="115000"/>
                        </a:lnSpc>
                        <a:spcAft>
                          <a:spcPts val="0"/>
                        </a:spcAft>
                      </a:pPr>
                      <a:r>
                        <a:rPr lang="en-GB" sz="1200" noProof="0" dirty="0" smtClean="0">
                          <a:effectLst/>
                          <a:latin typeface="Soberana Sans" panose="02000000000000000000" pitchFamily="50" charset="0"/>
                        </a:rPr>
                        <a:t>Physical</a:t>
                      </a:r>
                      <a:r>
                        <a:rPr lang="en-GB" sz="1200" baseline="0" noProof="0" dirty="0" smtClean="0">
                          <a:effectLst/>
                          <a:latin typeface="Soberana Sans" panose="02000000000000000000" pitchFamily="50" charset="0"/>
                        </a:rPr>
                        <a:t> Aspects</a:t>
                      </a:r>
                      <a:endParaRPr lang="en-GB" sz="1400" noProof="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GB" sz="1200" noProof="0" dirty="0" smtClean="0">
                          <a:effectLst/>
                          <a:latin typeface="Soberana Sans" panose="02000000000000000000" pitchFamily="50" charset="0"/>
                          <a:ea typeface="+mn-ea"/>
                          <a:cs typeface="+mn-cs"/>
                        </a:rPr>
                        <a:t>Emotional</a:t>
                      </a:r>
                      <a:r>
                        <a:rPr lang="en-GB" sz="1200" baseline="0" noProof="0" dirty="0" smtClean="0">
                          <a:effectLst/>
                          <a:latin typeface="Soberana Sans" panose="02000000000000000000" pitchFamily="50" charset="0"/>
                          <a:ea typeface="+mn-ea"/>
                          <a:cs typeface="+mn-cs"/>
                        </a:rPr>
                        <a:t> Aspects, Attitude</a:t>
                      </a:r>
                      <a:endParaRPr lang="en-GB" sz="1400" noProof="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r>
              <a:tr h="3481665">
                <a:tc>
                  <a:txBody>
                    <a:bodyPr/>
                    <a:lstStyle/>
                    <a:p>
                      <a:pPr algn="l">
                        <a:lnSpc>
                          <a:spcPct val="115000"/>
                        </a:lnSpc>
                        <a:spcAft>
                          <a:spcPts val="0"/>
                        </a:spcAft>
                      </a:pPr>
                      <a:r>
                        <a:rPr lang="en-GB" sz="1200" noProof="0" dirty="0" smtClean="0">
                          <a:effectLst/>
                          <a:latin typeface="Soberana Sans" panose="02000000000000000000" pitchFamily="50" charset="0"/>
                        </a:rPr>
                        <a:t>Does she require health care?</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a:t>
                      </a:r>
                      <a:r>
                        <a:rPr lang="en-GB" sz="1200" baseline="0" noProof="0" dirty="0" smtClean="0">
                          <a:effectLst/>
                          <a:latin typeface="Soberana Sans" panose="02000000000000000000" pitchFamily="50" charset="0"/>
                        </a:rPr>
                        <a:t> she have visible injuries or bruises</a:t>
                      </a:r>
                      <a:r>
                        <a:rPr lang="en-GB" sz="1200" noProof="0" dirty="0" smtClean="0">
                          <a:effectLst/>
                          <a:latin typeface="Soberana Sans" panose="02000000000000000000" pitchFamily="50" charset="0"/>
                        </a:rPr>
                        <a:t>?  </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have difficulty walking? </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have difficulty breathing? </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look tired? </a:t>
                      </a:r>
                      <a:endParaRPr lang="en-GB" sz="1400" noProof="0" dirty="0" smtClean="0">
                        <a:effectLst/>
                        <a:latin typeface="Soberana Sans" panose="02000000000000000000" pitchFamily="50" charset="0"/>
                      </a:endParaRPr>
                    </a:p>
                    <a:p>
                      <a:pPr algn="l">
                        <a:lnSpc>
                          <a:spcPct val="115000"/>
                        </a:lnSpc>
                        <a:spcAft>
                          <a:spcPts val="0"/>
                        </a:spcAft>
                      </a:pPr>
                      <a:r>
                        <a:rPr lang="en-GB" sz="1200" noProof="0" dirty="0" smtClean="0">
                          <a:effectLst/>
                          <a:latin typeface="Soberana Sans" panose="02000000000000000000" pitchFamily="50" charset="0"/>
                        </a:rPr>
                        <a:t>Is she visibly sleepy? </a:t>
                      </a:r>
                      <a:endParaRPr lang="en-GB" sz="1400" noProof="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a:txBody>
                    <a:bodyPr/>
                    <a:lstStyle/>
                    <a:p>
                      <a:pPr algn="l">
                        <a:lnSpc>
                          <a:spcPct val="115000"/>
                        </a:lnSpc>
                        <a:spcAft>
                          <a:spcPts val="0"/>
                        </a:spcAft>
                      </a:pPr>
                      <a:r>
                        <a:rPr lang="en-GB" sz="1200" noProof="0" dirty="0" smtClean="0">
                          <a:effectLst/>
                          <a:latin typeface="Soberana Sans" panose="02000000000000000000" pitchFamily="50" charset="0"/>
                        </a:rPr>
                        <a:t>How is her posture and movement? </a:t>
                      </a:r>
                    </a:p>
                    <a:p>
                      <a:pPr algn="l">
                        <a:lnSpc>
                          <a:spcPct val="115000"/>
                        </a:lnSpc>
                        <a:spcAft>
                          <a:spcPts val="0"/>
                        </a:spcAft>
                      </a:pPr>
                      <a:r>
                        <a:rPr lang="en-GB" sz="1200" noProof="0" dirty="0" smtClean="0">
                          <a:effectLst/>
                          <a:latin typeface="Soberana Sans" panose="02000000000000000000" pitchFamily="50" charset="0"/>
                        </a:rPr>
                        <a:t>Is she hunched?</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Is she shy or insecure?</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Is she able to maintain a coherent conversation?</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a:t>
                      </a:r>
                      <a:r>
                        <a:rPr lang="en-GB" sz="1200" baseline="0" noProof="0" dirty="0" smtClean="0">
                          <a:effectLst/>
                          <a:latin typeface="Soberana Sans" panose="02000000000000000000" pitchFamily="50" charset="0"/>
                        </a:rPr>
                        <a:t> she look frightened</a:t>
                      </a:r>
                      <a:r>
                        <a:rPr lang="en-GB" sz="1200" noProof="0" dirty="0" smtClean="0">
                          <a:effectLst/>
                          <a:latin typeface="Soberana Sans" panose="02000000000000000000" pitchFamily="50" charset="0"/>
                        </a:rPr>
                        <a:t>?</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How is her tone of voice?</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need to recover emotionally?</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look anxious or nervous?</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look sad or as</a:t>
                      </a:r>
                      <a:r>
                        <a:rPr lang="en-GB" sz="1200" baseline="0" noProof="0" dirty="0" smtClean="0">
                          <a:effectLst/>
                          <a:latin typeface="Soberana Sans" panose="02000000000000000000" pitchFamily="50" charset="0"/>
                        </a:rPr>
                        <a:t> if she has cried</a:t>
                      </a:r>
                      <a:r>
                        <a:rPr lang="en-GB" sz="1200" noProof="0" dirty="0" smtClean="0">
                          <a:effectLst/>
                          <a:latin typeface="Soberana Sans" panose="02000000000000000000" pitchFamily="50" charset="0"/>
                        </a:rPr>
                        <a:t>?</a:t>
                      </a:r>
                      <a:br>
                        <a:rPr lang="en-GB" sz="1200" noProof="0" dirty="0" smtClean="0">
                          <a:effectLst/>
                          <a:latin typeface="Soberana Sans" panose="02000000000000000000" pitchFamily="50" charset="0"/>
                        </a:rPr>
                      </a:br>
                      <a:r>
                        <a:rPr lang="en-GB" sz="1200" noProof="0" dirty="0" smtClean="0">
                          <a:effectLst/>
                          <a:latin typeface="Soberana Sans" panose="02000000000000000000" pitchFamily="50" charset="0"/>
                        </a:rPr>
                        <a:t>Does she look</a:t>
                      </a:r>
                      <a:r>
                        <a:rPr lang="en-GB" sz="1200" baseline="0" noProof="0" dirty="0" smtClean="0">
                          <a:effectLst/>
                          <a:latin typeface="Soberana Sans" panose="02000000000000000000" pitchFamily="50" charset="0"/>
                        </a:rPr>
                        <a:t> unkempt</a:t>
                      </a:r>
                      <a:r>
                        <a:rPr lang="en-GB" sz="1200" noProof="0" dirty="0" smtClean="0">
                          <a:effectLst/>
                          <a:latin typeface="Soberana Sans" panose="02000000000000000000" pitchFamily="50" charset="0"/>
                        </a:rPr>
                        <a:t>?</a:t>
                      </a:r>
                      <a:endParaRPr lang="en-GB" sz="1400" noProof="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r>
            </a:tbl>
          </a:graphicData>
        </a:graphic>
      </p:graphicFrame>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760555471"/>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166342"/>
            <a:ext cx="8153400" cy="1138012"/>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Detection Tools</a:t>
            </a:r>
            <a:r>
              <a:rPr lang="en-GB" sz="2800" b="0" dirty="0" smtClean="0">
                <a:solidFill>
                  <a:schemeClr val="tx1"/>
                </a:solidFill>
                <a:latin typeface="Soberana Sans" panose="02000000000000000000" pitchFamily="50" charset="0"/>
                <a:cs typeface="+mn-cs"/>
              </a:rPr>
              <a:t> </a:t>
            </a:r>
            <a:r>
              <a:rPr lang="en-GB" sz="4800" dirty="0" smtClean="0"/>
              <a:t/>
            </a:r>
            <a:br>
              <a:rPr lang="en-GB" sz="4800" dirty="0" smtClean="0"/>
            </a:br>
            <a:endParaRPr lang="en-GB" sz="4800" dirty="0"/>
          </a:p>
        </p:txBody>
      </p:sp>
      <p:graphicFrame>
        <p:nvGraphicFramePr>
          <p:cNvPr id="3" name="Tabla 2"/>
          <p:cNvGraphicFramePr>
            <a:graphicFrameLocks noGrp="1"/>
          </p:cNvGraphicFramePr>
          <p:nvPr>
            <p:extLst>
              <p:ext uri="{D42A27DB-BD31-4B8C-83A1-F6EECF244321}">
                <p14:modId xmlns:p14="http://schemas.microsoft.com/office/powerpoint/2010/main" val="1410688837"/>
              </p:ext>
            </p:extLst>
          </p:nvPr>
        </p:nvGraphicFramePr>
        <p:xfrm>
          <a:off x="1033674" y="1171567"/>
          <a:ext cx="6681355" cy="5599732"/>
        </p:xfrm>
        <a:graphic>
          <a:graphicData uri="http://schemas.openxmlformats.org/drawingml/2006/table">
            <a:tbl>
              <a:tblPr firstRow="1" firstCol="1" bandRow="1">
                <a:tableStyleId>{5940675A-B579-460E-94D1-54222C63F5DA}</a:tableStyleId>
              </a:tblPr>
              <a:tblGrid>
                <a:gridCol w="6681355"/>
              </a:tblGrid>
              <a:tr h="365004">
                <a:tc>
                  <a:txBody>
                    <a:bodyPr/>
                    <a:lstStyle/>
                    <a:p>
                      <a:pPr algn="l">
                        <a:lnSpc>
                          <a:spcPct val="115000"/>
                        </a:lnSpc>
                        <a:spcAft>
                          <a:spcPts val="0"/>
                        </a:spcAft>
                      </a:pPr>
                      <a:r>
                        <a:rPr lang="en-GB" sz="1050" noProof="0" dirty="0" smtClean="0">
                          <a:effectLst/>
                        </a:rPr>
                        <a:t>Specific questions, by type and sphere of violence</a:t>
                      </a:r>
                    </a:p>
                    <a:p>
                      <a:pPr algn="l">
                        <a:lnSpc>
                          <a:spcPct val="115000"/>
                        </a:lnSpc>
                        <a:spcAft>
                          <a:spcPts val="0"/>
                        </a:spcAft>
                      </a:pPr>
                      <a:r>
                        <a:rPr lang="en-GB" sz="1050" noProof="0" dirty="0" smtClean="0">
                          <a:effectLst/>
                        </a:rPr>
                        <a:t>1. DOMESTIC VIOLENCE</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311134">
                <a:tc>
                  <a:txBody>
                    <a:bodyPr/>
                    <a:lstStyle/>
                    <a:p>
                      <a:pPr algn="l">
                        <a:lnSpc>
                          <a:spcPct val="115000"/>
                        </a:lnSpc>
                        <a:spcAft>
                          <a:spcPts val="0"/>
                        </a:spcAft>
                      </a:pPr>
                      <a:r>
                        <a:rPr lang="en-GB" sz="900" noProof="0" dirty="0" smtClean="0">
                          <a:effectLst/>
                        </a:rPr>
                        <a:t>Psychological</a:t>
                      </a:r>
                      <a:r>
                        <a:rPr lang="en-GB" sz="900" baseline="0" noProof="0" dirty="0" smtClean="0">
                          <a:effectLst/>
                        </a:rPr>
                        <a:t> or emotional domestic violence</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802876">
                <a:tc>
                  <a:txBody>
                    <a:bodyPr/>
                    <a:lstStyle/>
                    <a:p>
                      <a:pPr algn="l">
                        <a:lnSpc>
                          <a:spcPct val="115000"/>
                        </a:lnSpc>
                        <a:spcAft>
                          <a:spcPts val="0"/>
                        </a:spcAft>
                      </a:pPr>
                      <a:r>
                        <a:rPr lang="en-GB" sz="900" noProof="0" dirty="0" smtClean="0">
                          <a:effectLst/>
                        </a:rPr>
                        <a:t>1.</a:t>
                      </a:r>
                      <a:r>
                        <a:rPr lang="en-GB" sz="600" noProof="0" dirty="0" smtClean="0">
                          <a:effectLst/>
                        </a:rPr>
                        <a:t> </a:t>
                      </a:r>
                      <a:r>
                        <a:rPr lang="en-GB" sz="900" noProof="0" dirty="0" smtClean="0">
                          <a:effectLst/>
                        </a:rPr>
                        <a:t>Have</a:t>
                      </a:r>
                      <a:r>
                        <a:rPr lang="en-GB" sz="900" baseline="0" noProof="0" dirty="0" smtClean="0">
                          <a:effectLst/>
                        </a:rPr>
                        <a:t> you ever felt </a:t>
                      </a:r>
                      <a:r>
                        <a:rPr lang="en-GB" sz="900" noProof="0" dirty="0" smtClean="0">
                          <a:effectLst/>
                        </a:rPr>
                        <a:t>emotionally or psychologically</a:t>
                      </a:r>
                      <a:r>
                        <a:rPr lang="en-GB" sz="900" baseline="0" noProof="0" dirty="0" smtClean="0">
                          <a:effectLst/>
                        </a:rPr>
                        <a:t> hurt by your partner or a person who is close or important to you</a:t>
                      </a:r>
                      <a:r>
                        <a:rPr lang="en-GB" sz="900" noProof="0" dirty="0" smtClean="0">
                          <a:effectLst/>
                        </a:rPr>
                        <a:t>? (For example: constant insults, humiliation at home or in public,</a:t>
                      </a:r>
                      <a:r>
                        <a:rPr lang="en-GB" sz="900" baseline="0" noProof="0" dirty="0" smtClean="0">
                          <a:effectLst/>
                        </a:rPr>
                        <a:t> destruction of objects you felt close to, ridicule, rejection, manipulation, threats, isolation from friends or family members, </a:t>
                      </a:r>
                      <a:r>
                        <a:rPr lang="en-GB" sz="900" noProof="0" dirty="0" smtClean="0">
                          <a:effectLst/>
                        </a:rPr>
                        <a:t>etc.)</a:t>
                      </a:r>
                      <a:br>
                        <a:rPr lang="en-GB" sz="900" noProof="0" dirty="0" smtClean="0">
                          <a:effectLst/>
                        </a:rPr>
                      </a:br>
                      <a:r>
                        <a:rPr lang="en-GB" sz="900" noProof="0" dirty="0" smtClean="0">
                          <a:effectLst/>
                        </a:rPr>
                        <a:t>2. When did</a:t>
                      </a:r>
                      <a:r>
                        <a:rPr lang="en-GB" sz="900" baseline="0" noProof="0" dirty="0" smtClean="0">
                          <a:effectLst/>
                        </a:rPr>
                        <a:t> this happen</a:t>
                      </a:r>
                      <a:r>
                        <a:rPr lang="en-GB" sz="900" noProof="0" dirty="0" smtClean="0">
                          <a:effectLst/>
                        </a:rPr>
                        <a:t>?</a:t>
                      </a:r>
                      <a:br>
                        <a:rPr lang="en-GB" sz="900" noProof="0" dirty="0" smtClean="0">
                          <a:effectLst/>
                        </a:rPr>
                      </a:br>
                      <a:r>
                        <a:rPr lang="en-GB" sz="900" noProof="0" dirty="0" smtClean="0">
                          <a:effectLst/>
                        </a:rPr>
                        <a:t>3. Who did it?</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15401">
                <a:tc>
                  <a:txBody>
                    <a:bodyPr/>
                    <a:lstStyle/>
                    <a:p>
                      <a:pPr algn="l">
                        <a:lnSpc>
                          <a:spcPct val="115000"/>
                        </a:lnSpc>
                        <a:spcAft>
                          <a:spcPts val="0"/>
                        </a:spcAft>
                      </a:pPr>
                      <a:r>
                        <a:rPr lang="en-GB" sz="900" noProof="0" dirty="0" smtClean="0">
                          <a:effectLst/>
                        </a:rPr>
                        <a:t>Physical violence</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670136">
                <a:tc>
                  <a:txBody>
                    <a:bodyPr/>
                    <a:lstStyle/>
                    <a:p>
                      <a:pPr algn="l">
                        <a:lnSpc>
                          <a:spcPct val="115000"/>
                        </a:lnSpc>
                        <a:spcAft>
                          <a:spcPts val="0"/>
                        </a:spcAft>
                      </a:pPr>
                      <a:r>
                        <a:rPr lang="en-GB" sz="900" noProof="0" dirty="0" smtClean="0">
                          <a:effectLst/>
                        </a:rPr>
                        <a:t>1.</a:t>
                      </a:r>
                      <a:r>
                        <a:rPr lang="en-GB" sz="600" noProof="0" dirty="0" smtClean="0">
                          <a:effectLst/>
                        </a:rPr>
                        <a:t> </a:t>
                      </a:r>
                      <a:r>
                        <a:rPr lang="en-GB" sz="900" noProof="0" dirty="0" smtClean="0">
                          <a:effectLst/>
                        </a:rPr>
                        <a:t>Has your partner or a person close or important to you hurt you physically? (For example: beating, kicking, burning, etc.) </a:t>
                      </a:r>
                    </a:p>
                    <a:p>
                      <a:pPr algn="l">
                        <a:lnSpc>
                          <a:spcPct val="115000"/>
                        </a:lnSpc>
                        <a:spcAft>
                          <a:spcPts val="0"/>
                        </a:spcAft>
                      </a:pPr>
                      <a:r>
                        <a:rPr lang="en-GB" sz="900" noProof="0" dirty="0" smtClean="0">
                          <a:effectLst/>
                        </a:rPr>
                        <a:t>2. When did this happen?</a:t>
                      </a:r>
                      <a:br>
                        <a:rPr lang="en-GB" sz="900" noProof="0" dirty="0" smtClean="0">
                          <a:effectLst/>
                        </a:rPr>
                      </a:br>
                      <a:r>
                        <a:rPr lang="en-GB" sz="900" noProof="0" dirty="0" smtClean="0">
                          <a:effectLst/>
                        </a:rPr>
                        <a:t>3. Who did it?</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39334">
                <a:tc>
                  <a:txBody>
                    <a:bodyPr/>
                    <a:lstStyle/>
                    <a:p>
                      <a:pPr algn="l">
                        <a:lnSpc>
                          <a:spcPct val="115000"/>
                        </a:lnSpc>
                        <a:spcAft>
                          <a:spcPts val="0"/>
                        </a:spcAft>
                      </a:pPr>
                      <a:r>
                        <a:rPr lang="en-GB" sz="900" noProof="0" dirty="0" smtClean="0">
                          <a:effectLst/>
                        </a:rPr>
                        <a:t>Sexual violence</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494210">
                <a:tc>
                  <a:txBody>
                    <a:bodyPr/>
                    <a:lstStyle/>
                    <a:p>
                      <a:pPr algn="l">
                        <a:lnSpc>
                          <a:spcPct val="115000"/>
                        </a:lnSpc>
                        <a:spcAft>
                          <a:spcPts val="0"/>
                        </a:spcAft>
                      </a:pPr>
                      <a:r>
                        <a:rPr lang="en-GB" sz="900" noProof="0" dirty="0" smtClean="0">
                          <a:effectLst/>
                        </a:rPr>
                        <a:t>1. Have you ever felt forced to have sexual contact or relations?</a:t>
                      </a:r>
                      <a:br>
                        <a:rPr lang="en-GB" sz="900" noProof="0" dirty="0" smtClean="0">
                          <a:effectLst/>
                        </a:rPr>
                      </a:br>
                      <a:r>
                        <a:rPr lang="en-GB" sz="900" noProof="0" dirty="0" smtClean="0">
                          <a:effectLst/>
                        </a:rPr>
                        <a:t>2. When did this</a:t>
                      </a:r>
                      <a:r>
                        <a:rPr lang="en-GB" sz="900" baseline="0" noProof="0" dirty="0" smtClean="0">
                          <a:effectLst/>
                        </a:rPr>
                        <a:t> happen</a:t>
                      </a:r>
                      <a:r>
                        <a:rPr lang="en-GB" sz="900" noProof="0" dirty="0" smtClean="0">
                          <a:effectLst/>
                        </a:rPr>
                        <a:t>?</a:t>
                      </a:r>
                      <a:br>
                        <a:rPr lang="en-GB" sz="900" noProof="0" dirty="0" smtClean="0">
                          <a:effectLst/>
                        </a:rPr>
                      </a:br>
                      <a:r>
                        <a:rPr lang="en-GB" sz="900" noProof="0" dirty="0" smtClean="0">
                          <a:effectLst/>
                        </a:rPr>
                        <a:t>3. Who did</a:t>
                      </a:r>
                      <a:r>
                        <a:rPr lang="en-GB" sz="900" baseline="0" noProof="0" dirty="0" smtClean="0">
                          <a:effectLst/>
                        </a:rPr>
                        <a:t> it</a:t>
                      </a:r>
                      <a:r>
                        <a:rPr lang="en-GB" sz="900" noProof="0" dirty="0" smtClean="0">
                          <a:effectLst/>
                        </a:rPr>
                        <a:t>?</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63268">
                <a:tc>
                  <a:txBody>
                    <a:bodyPr/>
                    <a:lstStyle/>
                    <a:p>
                      <a:pPr algn="l">
                        <a:lnSpc>
                          <a:spcPct val="115000"/>
                        </a:lnSpc>
                        <a:spcAft>
                          <a:spcPts val="0"/>
                        </a:spcAft>
                      </a:pPr>
                      <a:r>
                        <a:rPr lang="en-GB" sz="900" noProof="0" dirty="0" smtClean="0">
                          <a:effectLst/>
                        </a:rPr>
                        <a:t>Sexual abuse during childhood</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502601">
                <a:tc>
                  <a:txBody>
                    <a:bodyPr/>
                    <a:lstStyle/>
                    <a:p>
                      <a:pPr algn="l">
                        <a:lnSpc>
                          <a:spcPct val="115000"/>
                        </a:lnSpc>
                        <a:spcAft>
                          <a:spcPts val="0"/>
                        </a:spcAft>
                      </a:pPr>
                      <a:r>
                        <a:rPr lang="en-GB" sz="900" noProof="0" dirty="0" smtClean="0">
                          <a:effectLst/>
                        </a:rPr>
                        <a:t>1. Do you remember having been touched by someone in an inappropriate manner when you were a child?</a:t>
                      </a:r>
                      <a:br>
                        <a:rPr lang="en-GB" sz="900" noProof="0" dirty="0" smtClean="0">
                          <a:effectLst/>
                        </a:rPr>
                      </a:br>
                      <a:r>
                        <a:rPr lang="en-GB" sz="900" noProof="0" dirty="0" smtClean="0">
                          <a:effectLst/>
                        </a:rPr>
                        <a:t>2. When did this</a:t>
                      </a:r>
                      <a:r>
                        <a:rPr lang="en-GB" sz="900" baseline="0" noProof="0" dirty="0" smtClean="0">
                          <a:effectLst/>
                        </a:rPr>
                        <a:t> happen</a:t>
                      </a:r>
                      <a:r>
                        <a:rPr lang="en-GB" sz="900" noProof="0" dirty="0" smtClean="0">
                          <a:effectLst/>
                        </a:rPr>
                        <a:t>?</a:t>
                      </a:r>
                      <a:br>
                        <a:rPr lang="en-GB" sz="900" noProof="0" dirty="0" smtClean="0">
                          <a:effectLst/>
                        </a:rPr>
                      </a:br>
                      <a:r>
                        <a:rPr lang="en-GB" sz="900" noProof="0" dirty="0" smtClean="0">
                          <a:effectLst/>
                        </a:rPr>
                        <a:t>3. Who did it?</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1129604">
                <a:tc>
                  <a:txBody>
                    <a:bodyPr/>
                    <a:lstStyle/>
                    <a:p>
                      <a:pPr algn="l">
                        <a:lnSpc>
                          <a:spcPct val="115000"/>
                        </a:lnSpc>
                        <a:spcAft>
                          <a:spcPts val="0"/>
                        </a:spcAft>
                      </a:pPr>
                      <a:r>
                        <a:rPr lang="en-GB" sz="900" noProof="0" dirty="0" smtClean="0">
                          <a:effectLst/>
                        </a:rPr>
                        <a:t>Economic/patrimony violence </a:t>
                      </a:r>
                    </a:p>
                    <a:p>
                      <a:pPr algn="l">
                        <a:lnSpc>
                          <a:spcPct val="115000"/>
                        </a:lnSpc>
                        <a:spcAft>
                          <a:spcPts val="0"/>
                        </a:spcAft>
                      </a:pPr>
                      <a:r>
                        <a:rPr lang="en-GB" sz="900" noProof="0" dirty="0" smtClean="0">
                          <a:effectLst/>
                        </a:rPr>
                        <a:t>1.</a:t>
                      </a:r>
                      <a:r>
                        <a:rPr lang="en-GB" sz="600" noProof="0" dirty="0" smtClean="0">
                          <a:effectLst/>
                        </a:rPr>
                        <a:t> </a:t>
                      </a:r>
                      <a:r>
                        <a:rPr lang="en-GB" sz="900" noProof="0" dirty="0" smtClean="0">
                          <a:effectLst/>
                        </a:rPr>
                        <a:t>Does your partner or another</a:t>
                      </a:r>
                      <a:r>
                        <a:rPr lang="en-GB" sz="900" baseline="0" noProof="0" dirty="0" smtClean="0">
                          <a:effectLst/>
                        </a:rPr>
                        <a:t> person control your job income</a:t>
                      </a:r>
                      <a:r>
                        <a:rPr lang="en-GB" sz="900" noProof="0" dirty="0" smtClean="0">
                          <a:effectLst/>
                        </a:rPr>
                        <a:t>?</a:t>
                      </a:r>
                      <a:br>
                        <a:rPr lang="en-GB" sz="900" noProof="0" dirty="0" smtClean="0">
                          <a:effectLst/>
                        </a:rPr>
                      </a:br>
                      <a:r>
                        <a:rPr lang="en-GB" sz="900" noProof="0" dirty="0" smtClean="0">
                          <a:effectLst/>
                        </a:rPr>
                        <a:t>2. Does your partner or another person condition your</a:t>
                      </a:r>
                      <a:r>
                        <a:rPr lang="en-GB" sz="900" baseline="0" noProof="0" dirty="0" smtClean="0">
                          <a:effectLst/>
                        </a:rPr>
                        <a:t> access to the family income</a:t>
                      </a:r>
                      <a:r>
                        <a:rPr lang="en-GB" sz="900" noProof="0" dirty="0" smtClean="0">
                          <a:effectLst/>
                        </a:rPr>
                        <a:t>?</a:t>
                      </a:r>
                      <a:br>
                        <a:rPr lang="en-GB" sz="900" noProof="0" dirty="0" smtClean="0">
                          <a:effectLst/>
                        </a:rPr>
                      </a:br>
                      <a:r>
                        <a:rPr lang="en-GB" sz="900" noProof="0" dirty="0" smtClean="0">
                          <a:effectLst/>
                        </a:rPr>
                        <a:t>3. Has</a:t>
                      </a:r>
                      <a:r>
                        <a:rPr lang="en-GB" sz="900" baseline="0" noProof="0" dirty="0" smtClean="0">
                          <a:effectLst/>
                        </a:rPr>
                        <a:t> your partner or another person damaged, destroyed, removed, transformed or retained your personal identity documents or goods and assets that you own or that are</a:t>
                      </a:r>
                      <a:r>
                        <a:rPr lang="en-GB" sz="900" noProof="0" dirty="0" smtClean="0">
                          <a:effectLst/>
                        </a:rPr>
                        <a:t> of common ownership?</a:t>
                      </a:r>
                      <a:br>
                        <a:rPr lang="en-GB" sz="900" noProof="0" dirty="0" smtClean="0">
                          <a:effectLst/>
                        </a:rPr>
                      </a:br>
                      <a:r>
                        <a:rPr lang="en-GB" sz="900" noProof="0" dirty="0" smtClean="0">
                          <a:effectLst/>
                        </a:rPr>
                        <a:t>4. When did this happen?</a:t>
                      </a:r>
                    </a:p>
                    <a:p>
                      <a:pPr algn="l">
                        <a:lnSpc>
                          <a:spcPct val="115000"/>
                        </a:lnSpc>
                        <a:spcAft>
                          <a:spcPts val="0"/>
                        </a:spcAft>
                      </a:pPr>
                      <a:r>
                        <a:rPr lang="en-GB" sz="900" noProof="0" dirty="0" smtClean="0">
                          <a:effectLst/>
                        </a:rPr>
                        <a:t>5. Who did it?</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603122">
                <a:tc>
                  <a:txBody>
                    <a:bodyPr/>
                    <a:lstStyle/>
                    <a:p>
                      <a:pPr algn="l">
                        <a:lnSpc>
                          <a:spcPct val="115000"/>
                        </a:lnSpc>
                        <a:spcAft>
                          <a:spcPts val="0"/>
                        </a:spcAft>
                      </a:pPr>
                      <a:r>
                        <a:rPr lang="en-GB" sz="900" noProof="0" dirty="0" smtClean="0">
                          <a:effectLst/>
                        </a:rPr>
                        <a:t>Systematic security questions</a:t>
                      </a:r>
                    </a:p>
                    <a:p>
                      <a:pPr algn="l">
                        <a:lnSpc>
                          <a:spcPct val="115000"/>
                        </a:lnSpc>
                        <a:spcAft>
                          <a:spcPts val="0"/>
                        </a:spcAft>
                      </a:pPr>
                      <a:r>
                        <a:rPr lang="en-GB" sz="900" noProof="0" dirty="0" smtClean="0">
                          <a:effectLst/>
                        </a:rPr>
                        <a:t>Do you feel safe</a:t>
                      </a:r>
                      <a:r>
                        <a:rPr lang="en-GB" sz="900" baseline="0" noProof="0" dirty="0" smtClean="0">
                          <a:effectLst/>
                        </a:rPr>
                        <a:t> to return home today</a:t>
                      </a:r>
                      <a:r>
                        <a:rPr lang="en-GB" sz="900" noProof="0" dirty="0" smtClean="0">
                          <a:effectLst/>
                        </a:rPr>
                        <a:t>?</a:t>
                      </a:r>
                    </a:p>
                    <a:p>
                      <a:pPr marL="0" lvl="0" indent="0" algn="l">
                        <a:lnSpc>
                          <a:spcPct val="115000"/>
                        </a:lnSpc>
                        <a:spcAft>
                          <a:spcPts val="0"/>
                        </a:spcAft>
                        <a:buFont typeface="+mj-lt"/>
                        <a:buNone/>
                      </a:pPr>
                      <a:r>
                        <a:rPr lang="en-GB" sz="900" noProof="0" dirty="0" smtClean="0">
                          <a:effectLst/>
                        </a:rPr>
                        <a:t>Are you afraid that your partner or another person could harm you?</a:t>
                      </a:r>
                      <a:endParaRPr lang="en-GB" sz="900" noProof="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bl>
          </a:graphicData>
        </a:graphic>
      </p:graphicFrame>
      <p:sp>
        <p:nvSpPr>
          <p:cNvPr id="9"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546482187"/>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marL="457200" indent="-457200">
                <a:buFont typeface="Arial" panose="020B0604020202020204" pitchFamily="34" charset="0"/>
                <a:buChar char="•"/>
              </a:pPr>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lgn="ctr">
              <a:defRPr/>
            </a:pPr>
            <a:r>
              <a:rPr lang="en-GB" dirty="0" smtClean="0">
                <a:solidFill>
                  <a:srgbClr val="0000FF"/>
                </a:solidFill>
              </a:rPr>
              <a:t/>
            </a:r>
            <a:br>
              <a:rPr lang="en-GB" dirty="0" smtClean="0">
                <a:solidFill>
                  <a:srgbClr val="0000FF"/>
                </a:solidFill>
              </a:rPr>
            </a:br>
            <a:r>
              <a:rPr lang="en-GB" sz="2800" b="0" dirty="0" smtClean="0">
                <a:solidFill>
                  <a:schemeClr val="tx1"/>
                </a:solidFill>
                <a:latin typeface="Soberana Sans" panose="02000000000000000000" pitchFamily="50" charset="0"/>
                <a:cs typeface="+mn-cs"/>
              </a:rPr>
              <a:t>Prevention and Communication</a:t>
            </a:r>
            <a:r>
              <a:rPr lang="en-GB" sz="4800" dirty="0" smtClean="0"/>
              <a:t/>
            </a:r>
            <a:br>
              <a:rPr lang="en-GB" sz="4800" dirty="0" smtClean="0"/>
            </a:br>
            <a:endParaRPr lang="en-GB" sz="4800" dirty="0"/>
          </a:p>
        </p:txBody>
      </p:sp>
      <p:sp>
        <p:nvSpPr>
          <p:cNvPr id="10" name="14 Rectángulo"/>
          <p:cNvSpPr/>
          <p:nvPr/>
        </p:nvSpPr>
        <p:spPr>
          <a:xfrm>
            <a:off x="1343374" y="1794907"/>
            <a:ext cx="6413789" cy="4401205"/>
          </a:xfrm>
          <a:prstGeom prst="rect">
            <a:avLst/>
          </a:prstGeom>
        </p:spPr>
        <p:txBody>
          <a:bodyPr wrap="square">
            <a:spAutoFit/>
          </a:bodyPr>
          <a:lstStyle/>
          <a:p>
            <a:pPr marL="457200" indent="-457200" algn="just" rtl="0" eaLnBrk="0" fontAlgn="base" hangingPunct="0">
              <a:spcBef>
                <a:spcPct val="0"/>
              </a:spcBef>
              <a:spcAft>
                <a:spcPct val="0"/>
              </a:spcAft>
              <a:buFont typeface="+mj-lt"/>
              <a:buAutoNum type="arabicPeriod"/>
            </a:pPr>
            <a:r>
              <a:rPr lang="en-GB" sz="2000" kern="1200" dirty="0" smtClean="0">
                <a:solidFill>
                  <a:schemeClr val="tx1"/>
                </a:solidFill>
                <a:latin typeface="Soberana Sans" panose="02000000000000000000" pitchFamily="50" charset="0"/>
                <a:ea typeface="MS PGothic" pitchFamily="34" charset="-128"/>
                <a:cs typeface="+mn-cs"/>
              </a:rPr>
              <a:t>A situation of violence in the area served by the consulate;</a:t>
            </a:r>
          </a:p>
          <a:p>
            <a:pPr marL="457200" indent="-457200" algn="just" rtl="0" eaLnBrk="0" fontAlgn="base" hangingPunct="0">
              <a:spcBef>
                <a:spcPct val="0"/>
              </a:spcBef>
              <a:spcAft>
                <a:spcPct val="0"/>
              </a:spcAft>
              <a:buFont typeface="+mj-lt"/>
              <a:buAutoNum type="arabicPeriod"/>
            </a:pPr>
            <a:endParaRPr lang="en-GB" sz="2000" kern="1200" dirty="0" smtClean="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n-GB" sz="2000" kern="1200" dirty="0" smtClean="0">
                <a:solidFill>
                  <a:schemeClr val="tx1"/>
                </a:solidFill>
                <a:latin typeface="Soberana Sans" panose="02000000000000000000" pitchFamily="50" charset="0"/>
                <a:ea typeface="MS PGothic" pitchFamily="34" charset="-128"/>
                <a:cs typeface="+mn-cs"/>
              </a:rPr>
              <a:t>How to report it to the consulate and the services provided by the consulate; </a:t>
            </a:r>
          </a:p>
          <a:p>
            <a:pPr algn="just" rtl="0" eaLnBrk="0" fontAlgn="base" hangingPunct="0">
              <a:spcBef>
                <a:spcPct val="0"/>
              </a:spcBef>
              <a:spcAft>
                <a:spcPct val="0"/>
              </a:spcAft>
            </a:pPr>
            <a:endParaRPr lang="en-GB" sz="2000" kern="1200" dirty="0" smtClean="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n-GB" sz="2000" kern="1200" dirty="0" smtClean="0">
                <a:solidFill>
                  <a:schemeClr val="tx1"/>
                </a:solidFill>
                <a:latin typeface="Soberana Sans" panose="02000000000000000000" pitchFamily="50" charset="0"/>
                <a:ea typeface="MS PGothic" pitchFamily="34" charset="-128"/>
                <a:cs typeface="+mn-cs"/>
              </a:rPr>
              <a:t>Reporting the situation does not involve the risk of being deported, </a:t>
            </a:r>
            <a:r>
              <a:rPr lang="en-GB" sz="2000" kern="1200" smtClean="0">
                <a:solidFill>
                  <a:schemeClr val="tx1"/>
                </a:solidFill>
                <a:latin typeface="Soberana Sans" panose="02000000000000000000" pitchFamily="50" charset="0"/>
                <a:ea typeface="MS PGothic" pitchFamily="34" charset="-128"/>
                <a:cs typeface="+mn-cs"/>
              </a:rPr>
              <a:t>losing their </a:t>
            </a:r>
            <a:r>
              <a:rPr lang="en-GB" sz="2000" kern="1200" dirty="0" smtClean="0">
                <a:solidFill>
                  <a:schemeClr val="tx1"/>
                </a:solidFill>
                <a:latin typeface="Soberana Sans" panose="02000000000000000000" pitchFamily="50" charset="0"/>
                <a:ea typeface="MS PGothic" pitchFamily="34" charset="-128"/>
                <a:cs typeface="+mn-cs"/>
              </a:rPr>
              <a:t>job or being separated from their children;</a:t>
            </a:r>
          </a:p>
          <a:p>
            <a:pPr marL="457200" indent="-457200" algn="just" rtl="0" eaLnBrk="0" fontAlgn="base" hangingPunct="0">
              <a:spcBef>
                <a:spcPct val="0"/>
              </a:spcBef>
              <a:spcAft>
                <a:spcPct val="0"/>
              </a:spcAft>
              <a:buFont typeface="+mj-lt"/>
              <a:buAutoNum type="arabicPeriod"/>
            </a:pPr>
            <a:endParaRPr lang="en-GB" sz="2000" kern="1200" dirty="0" smtClean="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n-GB" sz="2000" kern="1200" dirty="0" smtClean="0">
                <a:solidFill>
                  <a:schemeClr val="tx1"/>
                </a:solidFill>
                <a:latin typeface="Soberana Sans" panose="02000000000000000000" pitchFamily="50" charset="0"/>
                <a:ea typeface="MS PGothic" pitchFamily="34" charset="-128"/>
                <a:cs typeface="+mn-cs"/>
              </a:rPr>
              <a:t>Reporting the situation of violence could lead to benefits relating to migration; </a:t>
            </a:r>
          </a:p>
          <a:p>
            <a:pPr marL="457200" indent="-457200" algn="just" rtl="0" eaLnBrk="0" fontAlgn="base" hangingPunct="0">
              <a:spcBef>
                <a:spcPct val="0"/>
              </a:spcBef>
              <a:spcAft>
                <a:spcPct val="0"/>
              </a:spcAft>
              <a:buFont typeface="+mj-lt"/>
              <a:buAutoNum type="arabicPeriod"/>
            </a:pPr>
            <a:endParaRPr lang="en-GB" sz="2000" kern="1200" dirty="0" smtClean="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n-GB" sz="2000" kern="1200" dirty="0" smtClean="0">
                <a:solidFill>
                  <a:schemeClr val="tx1"/>
                </a:solidFill>
                <a:latin typeface="Soberana Sans" panose="02000000000000000000" pitchFamily="50" charset="0"/>
                <a:ea typeface="MS PGothic" pitchFamily="34" charset="-128"/>
                <a:cs typeface="+mn-cs"/>
              </a:rPr>
              <a:t>A cultur</a:t>
            </a:r>
            <a:r>
              <a:rPr lang="en-GB" sz="2000" kern="1200" dirty="0" smtClean="0">
                <a:solidFill>
                  <a:schemeClr val="tx1"/>
                </a:solidFill>
                <a:latin typeface="Soberana Sans" panose="02000000000000000000" pitchFamily="50" charset="0"/>
                <a:ea typeface="MS PGothic" pitchFamily="34" charset="-128"/>
                <a:cs typeface="+mn-cs"/>
              </a:rPr>
              <a:t>e of non-violence.</a:t>
            </a:r>
            <a:endParaRPr lang="en-GB" sz="2000" kern="1200" dirty="0">
              <a:solidFill>
                <a:schemeClr val="tx1"/>
              </a:solidFill>
              <a:latin typeface="Soberana Sans" panose="02000000000000000000" pitchFamily="50" charset="0"/>
              <a:ea typeface="MS PGothic" pitchFamily="34" charset="-128"/>
              <a:cs typeface="+mn-cs"/>
            </a:endParaRPr>
          </a:p>
        </p:txBody>
      </p:sp>
      <p:sp>
        <p:nvSpPr>
          <p:cNvPr id="11"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079643283"/>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25425" y="1360892"/>
            <a:ext cx="8693150" cy="4986340"/>
            <a:chOff x="0" y="0"/>
            <a:chExt cx="8693150" cy="4986338"/>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314902" y="748146"/>
              <a:ext cx="8229600" cy="58477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2" name="Rectángulo 1"/>
          <p:cNvSpPr/>
          <p:nvPr/>
        </p:nvSpPr>
        <p:spPr>
          <a:xfrm>
            <a:off x="1122217" y="1610591"/>
            <a:ext cx="6889173" cy="3760004"/>
          </a:xfrm>
          <a:prstGeom prst="rect">
            <a:avLst/>
          </a:prstGeom>
        </p:spPr>
        <p:txBody>
          <a:bodyPr wrap="square">
            <a:spAutoFit/>
          </a:bodyPr>
          <a:lstStyle/>
          <a:p>
            <a:pPr algn="just">
              <a:lnSpc>
                <a:spcPct val="150000"/>
              </a:lnSpc>
              <a:spcAft>
                <a:spcPts val="0"/>
              </a:spcAft>
            </a:pPr>
            <a:r>
              <a:rPr lang="en-GB" sz="2000" dirty="0" smtClean="0">
                <a:latin typeface="Soberana Sans Light" panose="02000000000000000000" pitchFamily="50" charset="0"/>
                <a:ea typeface="Calibri" panose="020F0502020204030204" pitchFamily="34" charset="0"/>
                <a:cs typeface="Times New Roman" panose="02020603050405020304" pitchFamily="18" charset="0"/>
              </a:rPr>
              <a:t>UN Women and the Secretariat of Foreign Affairs of the Government of Mexico are jointly developing the project “Protocol of Consular Assistance for Women Victims of Violence” with the aim creating an instrument to strengthen the actions of consular officers, ensure the rights of the target population and comply </a:t>
            </a:r>
            <a:r>
              <a:rPr lang="en-GB" sz="2000" dirty="0" smtClean="0">
                <a:latin typeface="Soberana Sans Light" panose="02000000000000000000" pitchFamily="50" charset="0"/>
                <a:ea typeface="Calibri" panose="020F0502020204030204" pitchFamily="34" charset="0"/>
                <a:cs typeface="Times New Roman" panose="02020603050405020304" pitchFamily="18" charset="0"/>
              </a:rPr>
              <a:t>with </a:t>
            </a:r>
            <a:r>
              <a:rPr lang="en-GB" sz="2000" dirty="0" smtClean="0">
                <a:latin typeface="Soberana Sans Light" panose="02000000000000000000" pitchFamily="50" charset="0"/>
                <a:ea typeface="Calibri" panose="020F0502020204030204" pitchFamily="34" charset="0"/>
                <a:cs typeface="Times New Roman" panose="02020603050405020304" pitchFamily="18" charset="0"/>
              </a:rPr>
              <a:t>national and international obligations of the State of Mexico concerning equality and –non-discrimination.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84552657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1385676"/>
            <a:ext cx="8693150" cy="4986340"/>
            <a:chOff x="0" y="0"/>
            <a:chExt cx="8693150" cy="4986338"/>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654049" y="228600"/>
              <a:ext cx="7164243" cy="44832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ct val="150000"/>
                </a:lnSpc>
              </a:pPr>
              <a:r>
                <a:rPr lang="es-MX" sz="2000" dirty="0" smtClean="0">
                  <a:latin typeface="Soberana Sans" panose="02000000000000000000" pitchFamily="50" charset="0"/>
                </a:rPr>
                <a:t>The project is framed wtihin the gender agenda of the Secretariat of Foreign Affairs to stimulate actions oriented toward </a:t>
              </a:r>
              <a:r>
                <a:rPr lang="es-MX" sz="2000" dirty="0" smtClean="0">
                  <a:latin typeface="Soberana Sans" panose="02000000000000000000" pitchFamily="50" charset="0"/>
                </a:rPr>
                <a:t>providing </a:t>
              </a:r>
              <a:r>
                <a:rPr lang="es-MX" sz="2000" dirty="0" smtClean="0">
                  <a:latin typeface="Soberana Sans" panose="02000000000000000000" pitchFamily="50" charset="0"/>
                </a:rPr>
                <a:t>tools to consulates under the principle of gender equality and non-discrimination. This protocol is a strategic reference document for the institutional </a:t>
              </a:r>
              <a:r>
                <a:rPr lang="es-MX" sz="2000" dirty="0" smtClean="0">
                  <a:latin typeface="Soberana Sans" panose="02000000000000000000" pitchFamily="50" charset="0"/>
                </a:rPr>
                <a:t>efforts </a:t>
              </a:r>
              <a:r>
                <a:rPr lang="es-MX" sz="2000" dirty="0" smtClean="0">
                  <a:latin typeface="Soberana Sans" panose="02000000000000000000" pitchFamily="50" charset="0"/>
                </a:rPr>
                <a:t>of the Secretariat to foster substantive equality for women and </a:t>
              </a:r>
              <a:r>
                <a:rPr lang="es-MX" sz="2000" dirty="0" smtClean="0">
                  <a:latin typeface="Soberana Sans" panose="02000000000000000000" pitchFamily="50" charset="0"/>
                </a:rPr>
                <a:t>prevent and combat all forms of </a:t>
              </a:r>
              <a:r>
                <a:rPr lang="es-MX" sz="2000" dirty="0" smtClean="0">
                  <a:latin typeface="Soberana Sans" panose="02000000000000000000" pitchFamily="50" charset="0"/>
                </a:rPr>
                <a:t>discrimination </a:t>
              </a:r>
              <a:r>
                <a:rPr lang="es-MX" sz="2000" dirty="0" smtClean="0">
                  <a:latin typeface="Soberana Sans" panose="02000000000000000000" pitchFamily="50" charset="0"/>
                </a:rPr>
                <a:t>and </a:t>
              </a:r>
              <a:r>
                <a:rPr lang="es-MX" sz="2000" dirty="0" smtClean="0">
                  <a:latin typeface="Soberana Sans" panose="02000000000000000000" pitchFamily="50" charset="0"/>
                </a:rPr>
                <a:t>gender-based violence.</a:t>
              </a:r>
              <a:endParaRPr lang="es-MX" sz="2000" dirty="0">
                <a:latin typeface="Soberana Sans" panose="02000000000000000000" pitchFamily="50" charset="0"/>
              </a:endParaRPr>
            </a:p>
            <a:p>
              <a:pPr marL="457200" indent="-457200">
                <a:lnSpc>
                  <a:spcPct val="150000"/>
                </a:lnSpc>
                <a:buFont typeface="Arial" panose="020B0604020202020204" pitchFamily="34" charset="0"/>
                <a:buChar char="•"/>
              </a:pPr>
              <a:endParaRPr lang="es-MX" sz="3200" dirty="0"/>
            </a:p>
          </p:txBody>
        </p:sp>
      </p:gr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8"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58613348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393700" y="1673629"/>
            <a:ext cx="11214966" cy="7263705"/>
            <a:chOff x="231775" y="287953"/>
            <a:chExt cx="11214966" cy="7263702"/>
          </a:xfrm>
        </p:grpSpPr>
        <p:pic>
          <p:nvPicPr>
            <p:cNvPr id="118" name="image.png"/>
            <p:cNvPicPr/>
            <p:nvPr/>
          </p:nvPicPr>
          <p:blipFill>
            <a:blip r:embed="rId2">
              <a:extLst/>
            </a:blip>
            <a:stretch>
              <a:fillRect/>
            </a:stretch>
          </p:blipFill>
          <p:spPr>
            <a:xfrm>
              <a:off x="2753591" y="2565317"/>
              <a:ext cx="8693150" cy="4986338"/>
            </a:xfrm>
            <a:prstGeom prst="rect">
              <a:avLst/>
            </a:prstGeom>
            <a:ln w="12700" cap="flat">
              <a:noFill/>
              <a:miter lim="400000"/>
            </a:ln>
            <a:effectLst/>
          </p:spPr>
        </p:pic>
        <p:sp>
          <p:nvSpPr>
            <p:cNvPr id="119" name="Shape 119"/>
            <p:cNvSpPr/>
            <p:nvPr/>
          </p:nvSpPr>
          <p:spPr>
            <a:xfrm>
              <a:off x="231775" y="287953"/>
              <a:ext cx="8229600" cy="44627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r>
                <a:rPr lang="en-GB" sz="2000" b="1" dirty="0" smtClean="0">
                  <a:latin typeface="Soberana Sans" panose="02000000000000000000" pitchFamily="50" charset="0"/>
                </a:rPr>
                <a:t>What is the purpose of the Protocol?</a:t>
              </a:r>
              <a:endParaRPr lang="en-GB" sz="2000" dirty="0" smtClean="0">
                <a:latin typeface="Soberana Sans" panose="02000000000000000000" pitchFamily="50" charset="0"/>
              </a:endParaRPr>
            </a:p>
            <a:p>
              <a:r>
                <a:rPr lang="en-GB" sz="3200" dirty="0" smtClean="0"/>
                <a:t> </a:t>
              </a:r>
            </a:p>
            <a:p>
              <a:pPr marL="342900" indent="-342900" algn="just">
                <a:buFont typeface="Arial" panose="020B0604020202020204" pitchFamily="34" charset="0"/>
                <a:buChar char="•"/>
              </a:pPr>
              <a:r>
                <a:rPr lang="en-GB" sz="2000" dirty="0" smtClean="0">
                  <a:latin typeface="Soberana Sans" panose="02000000000000000000" pitchFamily="50" charset="0"/>
                </a:rPr>
                <a:t>It is a tool for consulates </a:t>
              </a:r>
              <a:r>
                <a:rPr lang="en-GB" sz="2000" dirty="0" smtClean="0">
                  <a:latin typeface="Soberana Sans" panose="02000000000000000000" pitchFamily="50" charset="0"/>
                </a:rPr>
                <a:t>to help them </a:t>
              </a:r>
              <a:r>
                <a:rPr lang="en-GB" sz="2000" dirty="0" smtClean="0">
                  <a:latin typeface="Soberana Sans" panose="02000000000000000000" pitchFamily="50" charset="0"/>
                </a:rPr>
                <a:t>ensure that comprehensive assistance  is provided to migrant women and girls victims of gender-based violence. </a:t>
              </a:r>
            </a:p>
            <a:p>
              <a:pPr marL="342900" indent="-342900" algn="just">
                <a:buFont typeface="Arial" panose="020B0604020202020204" pitchFamily="34" charset="0"/>
                <a:buChar char="•"/>
              </a:pPr>
              <a:r>
                <a:rPr lang="en-GB" sz="2000" dirty="0" smtClean="0">
                  <a:latin typeface="Soberana Sans" panose="02000000000000000000" pitchFamily="50" charset="0"/>
                </a:rPr>
                <a:t>It involves a new consular assistance model that seeks to provide specialized assistance through identifying the specific needs of the population served. </a:t>
              </a:r>
            </a:p>
            <a:p>
              <a:pPr marL="342900" indent="-342900" algn="just">
                <a:buFont typeface="Arial" panose="020B0604020202020204" pitchFamily="34" charset="0"/>
                <a:buChar char="•"/>
              </a:pPr>
              <a:r>
                <a:rPr lang="en-GB" sz="2000" dirty="0" smtClean="0">
                  <a:latin typeface="Soberana Sans" panose="02000000000000000000" pitchFamily="50" charset="0"/>
                </a:rPr>
                <a:t>It has been designed as a useful tool to identify potential </a:t>
              </a:r>
              <a:r>
                <a:rPr lang="en-GB" sz="2000" dirty="0" smtClean="0">
                  <a:latin typeface="Soberana Sans" panose="02000000000000000000" pitchFamily="50" charset="0"/>
                </a:rPr>
                <a:t>violence </a:t>
              </a:r>
              <a:r>
                <a:rPr lang="en-GB" sz="2000" dirty="0" smtClean="0">
                  <a:latin typeface="Soberana Sans" panose="02000000000000000000" pitchFamily="50" charset="0"/>
                </a:rPr>
                <a:t>against migrant women and girls of the population served, and as a guidance document for preventative policy. </a:t>
              </a:r>
            </a:p>
            <a:p>
              <a:r>
                <a:rPr lang="en-GB" sz="2000" dirty="0" smtClean="0">
                  <a:latin typeface="Soberana Sans" panose="02000000000000000000" pitchFamily="50" charset="0"/>
                </a:rPr>
                <a:t> </a:t>
              </a:r>
            </a:p>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513305066"/>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5238624"/>
            <a:chOff x="0" y="-442754"/>
            <a:chExt cx="8693150" cy="5238622"/>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159039" y="-343997"/>
              <a:ext cx="8229600" cy="51398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ct val="115000"/>
                </a:lnSpc>
                <a:spcAft>
                  <a:spcPts val="0"/>
                </a:spcAft>
              </a:pPr>
              <a:r>
                <a:rPr lang="en-GB" sz="2000" b="1" dirty="0" smtClean="0">
                  <a:latin typeface="Soberana Sans" panose="02000000000000000000" pitchFamily="50" charset="0"/>
                  <a:ea typeface="Calibri" panose="020F0502020204030204" pitchFamily="34" charset="0"/>
                  <a:cs typeface="Times New Roman" panose="02020603050405020304" pitchFamily="18" charset="0"/>
                </a:rPr>
                <a:t>Why was the Protocol developed?</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Migrant women and girls in the USA face multiple situations of discrimination and violence. Violence against women is a serious human rights violation and a global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emergency,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which is perpetuated in contexts of systematic social tolerance. At a global level, an estimated 35% of all women have suffered physical and/or sexual violence by their partners or a person other than the partner at some point in their lives. Physical, psychological and economic violence against women occurs in the public as well as the private sphere. This violence is experienced continuously and is exacerbated in crisis situations such as natural disasters, armed conflict and migration.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r>
                <a:rPr lang="en-GB" sz="2000" dirty="0" smtClean="0">
                  <a:latin typeface="Soberana Sans" panose="02000000000000000000" pitchFamily="50" charset="0"/>
                </a:rPr>
                <a:t> </a:t>
              </a:r>
            </a:p>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682755938"/>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818231"/>
            <a:ext cx="8693150" cy="4986340"/>
            <a:chOff x="0" y="-567445"/>
            <a:chExt cx="8693150" cy="4986338"/>
          </a:xfrm>
        </p:grpSpPr>
        <p:pic>
          <p:nvPicPr>
            <p:cNvPr id="118" name="image.png"/>
            <p:cNvPicPr/>
            <p:nvPr/>
          </p:nvPicPr>
          <p:blipFill>
            <a:blip r:embed="rId2">
              <a:extLst/>
            </a:blip>
            <a:stretch>
              <a:fillRect/>
            </a:stretch>
          </p:blipFill>
          <p:spPr>
            <a:xfrm>
              <a:off x="0" y="-567445"/>
              <a:ext cx="8693150" cy="4986338"/>
            </a:xfrm>
            <a:prstGeom prst="rect">
              <a:avLst/>
            </a:prstGeom>
            <a:ln w="12700" cap="flat">
              <a:noFill/>
              <a:miter lim="400000"/>
            </a:ln>
            <a:effectLst/>
          </p:spPr>
        </p:pic>
        <p:sp>
          <p:nvSpPr>
            <p:cNvPr id="119" name="Shape 119"/>
            <p:cNvSpPr/>
            <p:nvPr/>
          </p:nvSpPr>
          <p:spPr>
            <a:xfrm>
              <a:off x="159039" y="-343997"/>
              <a:ext cx="8229600" cy="46664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lnSpc>
                  <a:spcPct val="107000"/>
                </a:lnSpc>
                <a:spcAft>
                  <a:spcPts val="800"/>
                </a:spcAft>
              </a:pPr>
              <a:r>
                <a:rPr lang="en-GB" sz="2000" b="1" dirty="0" smtClean="0">
                  <a:latin typeface="Soberana Sans" panose="02000000000000000000" pitchFamily="50" charset="0"/>
                  <a:ea typeface="Calibri" panose="020F0502020204030204" pitchFamily="34" charset="0"/>
                  <a:cs typeface="Times New Roman" panose="02020603050405020304" pitchFamily="18" charset="0"/>
                </a:rPr>
                <a:t>How does the Protocol work?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It provides information for consular officers on what to do, how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and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why in providing assistance to women victims of any form of violence. </a:t>
              </a:r>
            </a:p>
            <a:p>
              <a:pPr algn="just">
                <a:lnSpc>
                  <a:spcPct val="115000"/>
                </a:lnSpc>
                <a:spcAft>
                  <a:spcPts val="1000"/>
                </a:spcAft>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The document is accompanied by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an easily accessible and user-friendly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“tool box</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 for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consular staff. The Protocol especially highlights awareness-raising of consular officers and the adoption of a policy of strict confidentiality to ensure the security of women and girls victims of gender-based violence.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The Protocol replaces the traditional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interview with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an interactive dialogue based on the model of “informing in order to ask”. With this method, the necessary information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for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an initial risk assessment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is obtained to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help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identify cases of victims </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of gender-based violence</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369438679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818231"/>
            <a:ext cx="8693150" cy="6040423"/>
            <a:chOff x="0" y="-567445"/>
            <a:chExt cx="8693150" cy="6040420"/>
          </a:xfrm>
        </p:grpSpPr>
        <p:pic>
          <p:nvPicPr>
            <p:cNvPr id="118" name="image.png"/>
            <p:cNvPicPr/>
            <p:nvPr/>
          </p:nvPicPr>
          <p:blipFill>
            <a:blip r:embed="rId2">
              <a:extLst/>
            </a:blip>
            <a:stretch>
              <a:fillRect/>
            </a:stretch>
          </p:blipFill>
          <p:spPr>
            <a:xfrm>
              <a:off x="0" y="-567445"/>
              <a:ext cx="8693150" cy="4986338"/>
            </a:xfrm>
            <a:prstGeom prst="rect">
              <a:avLst/>
            </a:prstGeom>
            <a:ln w="12700" cap="flat">
              <a:noFill/>
              <a:miter lim="400000"/>
            </a:ln>
            <a:effectLst/>
          </p:spPr>
        </p:pic>
        <p:sp>
          <p:nvSpPr>
            <p:cNvPr id="119" name="Shape 119"/>
            <p:cNvSpPr/>
            <p:nvPr/>
          </p:nvSpPr>
          <p:spPr>
            <a:xfrm>
              <a:off x="159039" y="-343997"/>
              <a:ext cx="8229600" cy="58169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buClr>
                  <a:schemeClr val="accent1">
                    <a:lumMod val="50000"/>
                  </a:schemeClr>
                </a:buClr>
                <a:buSzPct val="101000"/>
                <a:buFont typeface="Wingdings" pitchFamily="2" charset="2"/>
                <a:buChar char="ü"/>
              </a:pPr>
              <a:r>
                <a:rPr lang="en-GB" sz="2000" dirty="0" smtClean="0">
                  <a:solidFill>
                    <a:schemeClr val="tx1"/>
                  </a:solidFill>
                  <a:latin typeface="Soberana Sans" panose="02000000000000000000" pitchFamily="50" charset="0"/>
                </a:rPr>
                <a:t> Based </a:t>
              </a:r>
              <a:r>
                <a:rPr lang="en-GB" sz="2000" dirty="0" smtClean="0">
                  <a:solidFill>
                    <a:schemeClr val="tx1"/>
                  </a:solidFill>
                  <a:latin typeface="Soberana Sans" panose="02000000000000000000" pitchFamily="50" charset="0"/>
                </a:rPr>
                <a:t>on a prior assessment of the consular assistance provided in the US and of consular programmes;</a:t>
              </a:r>
            </a:p>
            <a:p>
              <a:pPr algn="just">
                <a:buClr>
                  <a:schemeClr val="accent1">
                    <a:lumMod val="50000"/>
                  </a:schemeClr>
                </a:buClr>
                <a:buSzPct val="101000"/>
                <a:buFont typeface="Wingdings" pitchFamily="2" charset="2"/>
                <a:buChar char="ü"/>
              </a:pP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n-GB" sz="2000" dirty="0" smtClean="0">
                  <a:solidFill>
                    <a:schemeClr val="tx1"/>
                  </a:solidFill>
                  <a:latin typeface="Soberana Sans" panose="02000000000000000000" pitchFamily="50" charset="0"/>
                </a:rPr>
                <a:t> A tool that can be used by any consular office around the world; </a:t>
              </a:r>
            </a:p>
            <a:p>
              <a:pPr algn="just">
                <a:buClr>
                  <a:schemeClr val="accent1">
                    <a:lumMod val="50000"/>
                  </a:schemeClr>
                </a:buClr>
                <a:buSzPct val="101000"/>
                <a:buFont typeface="Wingdings" pitchFamily="2" charset="2"/>
                <a:buChar char="ü"/>
              </a:pP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n-GB" sz="2000" dirty="0" smtClean="0">
                  <a:solidFill>
                    <a:schemeClr val="tx1"/>
                  </a:solidFill>
                  <a:latin typeface="Soberana Sans" panose="02000000000000000000" pitchFamily="50" charset="0"/>
                </a:rPr>
                <a:t> Its main focus </a:t>
              </a:r>
              <a:r>
                <a:rPr lang="en-GB" sz="2000" dirty="0" smtClean="0">
                  <a:solidFill>
                    <a:schemeClr val="tx1"/>
                  </a:solidFill>
                  <a:latin typeface="Soberana Sans" panose="02000000000000000000" pitchFamily="50" charset="0"/>
                </a:rPr>
                <a:t>is on </a:t>
              </a:r>
              <a:r>
                <a:rPr lang="en-GB" sz="2000" dirty="0" smtClean="0">
                  <a:solidFill>
                    <a:schemeClr val="tx1"/>
                  </a:solidFill>
                  <a:latin typeface="Soberana Sans" panose="02000000000000000000" pitchFamily="50" charset="0"/>
                </a:rPr>
                <a:t>women, since they are the population group that </a:t>
              </a:r>
              <a:r>
                <a:rPr lang="en-GB" sz="2000" dirty="0" smtClean="0">
                  <a:solidFill>
                    <a:schemeClr val="tx1"/>
                  </a:solidFill>
                  <a:latin typeface="Soberana Sans" panose="02000000000000000000" pitchFamily="50" charset="0"/>
                </a:rPr>
                <a:t>most often experiences violence; </a:t>
              </a: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n-GB" sz="2000" dirty="0" smtClean="0">
                  <a:solidFill>
                    <a:schemeClr val="tx1"/>
                  </a:solidFill>
                  <a:latin typeface="Soberana Sans" panose="02000000000000000000" pitchFamily="50" charset="0"/>
                </a:rPr>
                <a:t> The term “women” that is used includes girls, female adolescents and adult women; </a:t>
              </a:r>
            </a:p>
            <a:p>
              <a:pPr algn="just">
                <a:buClr>
                  <a:schemeClr val="accent1">
                    <a:lumMod val="50000"/>
                  </a:schemeClr>
                </a:buClr>
                <a:buSzPct val="101000"/>
                <a:buFont typeface="Wingdings" pitchFamily="2" charset="2"/>
                <a:buChar char="ü"/>
              </a:pP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n-GB" sz="2000" dirty="0">
                  <a:solidFill>
                    <a:schemeClr val="tx1"/>
                  </a:solidFill>
                  <a:latin typeface="Soberana Sans" panose="02000000000000000000" pitchFamily="50" charset="0"/>
                </a:rPr>
                <a:t> </a:t>
              </a:r>
              <a:r>
                <a:rPr lang="en-GB" sz="2000" dirty="0" smtClean="0">
                  <a:solidFill>
                    <a:schemeClr val="tx1"/>
                  </a:solidFill>
                  <a:latin typeface="Soberana Sans" panose="02000000000000000000" pitchFamily="50" charset="0"/>
                </a:rPr>
                <a:t>The definition, types and modes of gender-based violence are based on those established in international instruments and the General Law on Women’s </a:t>
              </a:r>
              <a:r>
                <a:rPr lang="en-GB" sz="2000" dirty="0" smtClean="0">
                  <a:solidFill>
                    <a:schemeClr val="tx1"/>
                  </a:solidFill>
                  <a:latin typeface="Soberana Sans" panose="02000000000000000000" pitchFamily="50" charset="0"/>
                </a:rPr>
                <a:t>Access to </a:t>
              </a:r>
              <a:r>
                <a:rPr lang="en-GB" sz="2000" dirty="0" smtClean="0">
                  <a:solidFill>
                    <a:schemeClr val="tx1"/>
                  </a:solidFill>
                  <a:latin typeface="Soberana Sans" panose="02000000000000000000" pitchFamily="50" charset="0"/>
                </a:rPr>
                <a:t>a Life Free of Violence (LGAMVLV);  </a:t>
              </a:r>
            </a:p>
            <a:p>
              <a:pPr algn="just">
                <a:buClr>
                  <a:schemeClr val="accent1">
                    <a:lumMod val="50000"/>
                  </a:schemeClr>
                </a:buClr>
                <a:buSzPct val="101000"/>
                <a:buFont typeface="Wingdings" pitchFamily="2" charset="2"/>
                <a:buChar char="ü"/>
              </a:pPr>
              <a:endParaRPr lang="en-GB" sz="2000" dirty="0" smtClean="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n-GB" sz="2000" dirty="0" smtClean="0">
                  <a:solidFill>
                    <a:schemeClr val="tx1"/>
                  </a:solidFill>
                  <a:latin typeface="Soberana Sans" panose="02000000000000000000" pitchFamily="50" charset="0"/>
                </a:rPr>
                <a:t> Does not address the issue of trafficking in persons.</a:t>
              </a:r>
              <a:r>
                <a:rPr lang="en-GB"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r>
                <a:rPr lang="en-GB" sz="2000" dirty="0" smtClean="0">
                  <a:latin typeface="Soberana Sans" panose="02000000000000000000" pitchFamily="50" charset="0"/>
                </a:rPr>
                <a:t> </a:t>
              </a:r>
            </a:p>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sp>
        <p:nvSpPr>
          <p:cNvPr id="8"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1328089538"/>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144856" y="807840"/>
            <a:ext cx="10695420" cy="4986340"/>
            <a:chOff x="-2306781" y="-577836"/>
            <a:chExt cx="10695420" cy="4986338"/>
          </a:xfrm>
        </p:grpSpPr>
        <p:pic>
          <p:nvPicPr>
            <p:cNvPr id="118" name="image.png"/>
            <p:cNvPicPr/>
            <p:nvPr/>
          </p:nvPicPr>
          <p:blipFill>
            <a:blip r:embed="rId2">
              <a:extLst/>
            </a:blip>
            <a:stretch>
              <a:fillRect/>
            </a:stretch>
          </p:blipFill>
          <p:spPr>
            <a:xfrm>
              <a:off x="-2306781" y="-577836"/>
              <a:ext cx="8693150" cy="4986338"/>
            </a:xfrm>
            <a:prstGeom prst="rect">
              <a:avLst/>
            </a:prstGeom>
            <a:ln w="12700" cap="flat">
              <a:noFill/>
              <a:miter lim="400000"/>
            </a:ln>
            <a:effectLst/>
          </p:spPr>
        </p:pic>
        <p:sp>
          <p:nvSpPr>
            <p:cNvPr id="119" name="Shape 119"/>
            <p:cNvSpPr/>
            <p:nvPr/>
          </p:nvSpPr>
          <p:spPr>
            <a:xfrm>
              <a:off x="159039" y="-343997"/>
              <a:ext cx="8229600" cy="120032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buClr>
                  <a:schemeClr val="accent1">
                    <a:lumMod val="50000"/>
                  </a:schemeClr>
                </a:buClr>
                <a:buSzPct val="101000"/>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r>
                <a:rPr lang="en-GB" sz="2000" dirty="0" smtClean="0">
                  <a:latin typeface="Soberana Sans" panose="02000000000000000000" pitchFamily="50" charset="0"/>
                </a:rPr>
                <a:t> </a:t>
              </a:r>
            </a:p>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1451144878"/>
              </p:ext>
            </p:extLst>
          </p:nvPr>
        </p:nvGraphicFramePr>
        <p:xfrm>
          <a:off x="1543685" y="1466820"/>
          <a:ext cx="5844540" cy="4435449"/>
        </p:xfrm>
        <a:graphic>
          <a:graphicData uri="http://schemas.openxmlformats.org/drawingml/2006/table">
            <a:tbl>
              <a:tblPr firstRow="1" firstCol="1" bandRow="1">
                <a:tableStyleId>{5940675A-B579-460E-94D1-54222C63F5DA}</a:tableStyleId>
              </a:tblPr>
              <a:tblGrid>
                <a:gridCol w="3205014"/>
                <a:gridCol w="2639526"/>
              </a:tblGrid>
              <a:tr h="0">
                <a:tc>
                  <a:txBody>
                    <a:bodyPr/>
                    <a:lstStyle/>
                    <a:p>
                      <a:pPr algn="ctr">
                        <a:lnSpc>
                          <a:spcPct val="107000"/>
                        </a:lnSpc>
                        <a:spcAft>
                          <a:spcPts val="800"/>
                        </a:spcAft>
                      </a:pPr>
                      <a:r>
                        <a:rPr lang="en-GB" sz="1600" noProof="0" dirty="0" smtClean="0">
                          <a:effectLst/>
                        </a:rPr>
                        <a:t>Stage</a:t>
                      </a:r>
                      <a:endParaRPr lang="en-GB"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600" noProof="0" dirty="0" smtClean="0">
                          <a:effectLst/>
                          <a:latin typeface="+mn-lt"/>
                          <a:ea typeface="+mn-ea"/>
                          <a:cs typeface="+mn-cs"/>
                        </a:rPr>
                        <a:t>Step</a:t>
                      </a:r>
                      <a:endParaRPr lang="en-GB"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6050">
                <a:tc rowSpan="5">
                  <a:txBody>
                    <a:bodyPr/>
                    <a:lstStyle/>
                    <a:p>
                      <a:pPr>
                        <a:lnSpc>
                          <a:spcPct val="107000"/>
                        </a:lnSpc>
                        <a:spcAft>
                          <a:spcPts val="800"/>
                        </a:spcAft>
                      </a:pPr>
                      <a:r>
                        <a:rPr lang="en-GB" sz="1600" noProof="0" dirty="0" smtClean="0">
                          <a:effectLst/>
                          <a:latin typeface="Soberana Sans" panose="02000000000000000000" pitchFamily="50" charset="0"/>
                        </a:rPr>
                        <a:t> </a:t>
                      </a:r>
                    </a:p>
                    <a:p>
                      <a:pPr>
                        <a:lnSpc>
                          <a:spcPct val="107000"/>
                        </a:lnSpc>
                        <a:spcAft>
                          <a:spcPts val="800"/>
                        </a:spcAft>
                      </a:pPr>
                      <a:r>
                        <a:rPr lang="en-GB" sz="1600" noProof="0" dirty="0" smtClean="0">
                          <a:effectLst/>
                          <a:latin typeface="Soberana Sans" panose="02000000000000000000" pitchFamily="50" charset="0"/>
                        </a:rPr>
                        <a:t> </a:t>
                      </a:r>
                    </a:p>
                    <a:p>
                      <a:pPr>
                        <a:lnSpc>
                          <a:spcPct val="107000"/>
                        </a:lnSpc>
                        <a:spcAft>
                          <a:spcPts val="800"/>
                        </a:spcAft>
                      </a:pPr>
                      <a:r>
                        <a:rPr lang="en-GB" sz="1600" noProof="0" dirty="0" smtClean="0">
                          <a:effectLst/>
                          <a:latin typeface="Soberana Sans" panose="02000000000000000000" pitchFamily="50" charset="0"/>
                        </a:rPr>
                        <a:t> </a:t>
                      </a:r>
                    </a:p>
                    <a:p>
                      <a:pPr>
                        <a:lnSpc>
                          <a:spcPct val="107000"/>
                        </a:lnSpc>
                        <a:spcAft>
                          <a:spcPts val="800"/>
                        </a:spcAft>
                      </a:pPr>
                      <a:r>
                        <a:rPr lang="en-GB" sz="1600" noProof="0" dirty="0" smtClean="0">
                          <a:effectLst/>
                          <a:latin typeface="Soberana Sans" panose="02000000000000000000" pitchFamily="50" charset="0"/>
                        </a:rPr>
                        <a:t> </a:t>
                      </a:r>
                    </a:p>
                    <a:p>
                      <a:pPr algn="l">
                        <a:lnSpc>
                          <a:spcPct val="107000"/>
                        </a:lnSpc>
                        <a:spcAft>
                          <a:spcPts val="800"/>
                        </a:spcAft>
                      </a:pPr>
                      <a:r>
                        <a:rPr lang="en-GB" sz="1600" noProof="0" dirty="0" smtClean="0">
                          <a:effectLst/>
                          <a:latin typeface="Soberana Sans" panose="02000000000000000000" pitchFamily="50" charset="0"/>
                        </a:rPr>
                        <a:t>Strengthening consular actions</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600" noProof="0" dirty="0" smtClean="0">
                          <a:effectLst/>
                          <a:latin typeface="Soberana Sans" panose="02000000000000000000" pitchFamily="50" charset="0"/>
                        </a:rPr>
                        <a:t>Step 1: Assessing the context of violence in the</a:t>
                      </a:r>
                      <a:r>
                        <a:rPr lang="en-GB" sz="1600" baseline="0" noProof="0" dirty="0" smtClean="0">
                          <a:effectLst/>
                          <a:latin typeface="Soberana Sans" panose="02000000000000000000" pitchFamily="50" charset="0"/>
                        </a:rPr>
                        <a:t> area served by the consulate;</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82905">
                <a:tc vMerge="1">
                  <a:txBody>
                    <a:bodyPr/>
                    <a:lstStyle/>
                    <a:p>
                      <a:endParaRPr lang="es-MX"/>
                    </a:p>
                  </a:txBody>
                  <a:tcPr/>
                </a:tc>
                <a:tc>
                  <a:txBody>
                    <a:bodyPr/>
                    <a:lstStyle/>
                    <a:p>
                      <a:pPr algn="l">
                        <a:lnSpc>
                          <a:spcPct val="107000"/>
                        </a:lnSpc>
                        <a:spcAft>
                          <a:spcPts val="800"/>
                        </a:spcAft>
                      </a:pPr>
                      <a:r>
                        <a:rPr lang="en-GB" sz="1600" noProof="0" dirty="0" smtClean="0">
                          <a:effectLst/>
                          <a:latin typeface="Soberana Sans" panose="02000000000000000000" pitchFamily="50" charset="0"/>
                        </a:rPr>
                        <a:t>Step 2: Establishing</a:t>
                      </a:r>
                      <a:r>
                        <a:rPr lang="en-GB" sz="1600" baseline="0" noProof="0" dirty="0" smtClean="0">
                          <a:effectLst/>
                          <a:latin typeface="Soberana Sans" panose="02000000000000000000" pitchFamily="50" charset="0"/>
                        </a:rPr>
                        <a:t> a baseline;</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1750">
                <a:tc vMerge="1">
                  <a:txBody>
                    <a:bodyPr/>
                    <a:lstStyle/>
                    <a:p>
                      <a:endParaRPr lang="es-MX"/>
                    </a:p>
                  </a:txBody>
                  <a:tcPr/>
                </a:tc>
                <a:tc>
                  <a:txBody>
                    <a:bodyPr/>
                    <a:lstStyle/>
                    <a:p>
                      <a:pPr algn="l">
                        <a:lnSpc>
                          <a:spcPct val="107000"/>
                        </a:lnSpc>
                        <a:spcAft>
                          <a:spcPts val="800"/>
                        </a:spcAft>
                      </a:pPr>
                      <a:r>
                        <a:rPr lang="en-GB" sz="1600" noProof="0" dirty="0" smtClean="0">
                          <a:effectLst/>
                          <a:latin typeface="Soberana Sans" panose="02000000000000000000" pitchFamily="50" charset="0"/>
                        </a:rPr>
                        <a:t>Step 3: Adapting facilities;</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1750">
                <a:tc vMerge="1">
                  <a:txBody>
                    <a:bodyPr/>
                    <a:lstStyle/>
                    <a:p>
                      <a:endParaRPr lang="es-MX"/>
                    </a:p>
                  </a:txBody>
                  <a:tcPr/>
                </a:tc>
                <a:tc>
                  <a:txBody>
                    <a:bodyPr/>
                    <a:lstStyle/>
                    <a:p>
                      <a:pPr algn="l">
                        <a:lnSpc>
                          <a:spcPct val="107000"/>
                        </a:lnSpc>
                        <a:spcAft>
                          <a:spcPts val="800"/>
                        </a:spcAft>
                      </a:pPr>
                      <a:r>
                        <a:rPr lang="en-GB" sz="1600" noProof="0" dirty="0" smtClean="0">
                          <a:effectLst/>
                          <a:latin typeface="Soberana Sans" panose="02000000000000000000" pitchFamily="50" charset="0"/>
                        </a:rPr>
                        <a:t>Step 4: </a:t>
                      </a:r>
                      <a:r>
                        <a:rPr lang="en-GB" sz="1600" noProof="0" dirty="0" smtClean="0">
                          <a:effectLst/>
                          <a:latin typeface="Soberana Sans" panose="02000000000000000000" pitchFamily="50" charset="0"/>
                        </a:rPr>
                        <a:t>Developing </a:t>
                      </a:r>
                      <a:r>
                        <a:rPr lang="en-GB" sz="1600" noProof="0" dirty="0" smtClean="0">
                          <a:effectLst/>
                          <a:latin typeface="Soberana Sans" panose="02000000000000000000" pitchFamily="50" charset="0"/>
                        </a:rPr>
                        <a:t>a plan for coordination between consular areas and offices</a:t>
                      </a:r>
                      <a:r>
                        <a:rPr lang="en-GB" sz="1600" baseline="0" noProof="0" dirty="0" smtClean="0">
                          <a:effectLst/>
                          <a:latin typeface="Soberana Sans" panose="02000000000000000000" pitchFamily="50" charset="0"/>
                        </a:rPr>
                        <a:t> –</a:t>
                      </a:r>
                      <a:r>
                        <a:rPr lang="en-GB" sz="1600" noProof="0" dirty="0" smtClean="0">
                          <a:effectLst/>
                          <a:latin typeface="Soberana Sans" panose="02000000000000000000" pitchFamily="50" charset="0"/>
                        </a:rPr>
                        <a:t> Window for Comprehensive</a:t>
                      </a:r>
                      <a:r>
                        <a:rPr lang="en-GB" sz="1600" baseline="0" noProof="0" dirty="0" smtClean="0">
                          <a:effectLst/>
                          <a:latin typeface="Soberana Sans" panose="02000000000000000000" pitchFamily="50" charset="0"/>
                        </a:rPr>
                        <a:t> Assistance to Women </a:t>
                      </a:r>
                      <a:r>
                        <a:rPr lang="en-GB" sz="1600" noProof="0" dirty="0" smtClean="0">
                          <a:effectLst/>
                          <a:latin typeface="Soberana Sans" panose="02000000000000000000" pitchFamily="50" charset="0"/>
                        </a:rPr>
                        <a:t>(VAIM);</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86080">
                <a:tc vMerge="1">
                  <a:txBody>
                    <a:bodyPr/>
                    <a:lstStyle/>
                    <a:p>
                      <a:endParaRPr lang="es-MX"/>
                    </a:p>
                  </a:txBody>
                  <a:tcPr/>
                </a:tc>
                <a:tc>
                  <a:txBody>
                    <a:bodyPr/>
                    <a:lstStyle/>
                    <a:p>
                      <a:pPr algn="l">
                        <a:lnSpc>
                          <a:spcPct val="107000"/>
                        </a:lnSpc>
                        <a:spcAft>
                          <a:spcPts val="800"/>
                        </a:spcAft>
                      </a:pPr>
                      <a:r>
                        <a:rPr lang="en-GB" sz="1600" noProof="0" dirty="0" smtClean="0">
                          <a:effectLst/>
                          <a:latin typeface="Soberana Sans" panose="02000000000000000000" pitchFamily="50" charset="0"/>
                        </a:rPr>
                        <a:t>Step 5: Establishing a network of specialized services.</a:t>
                      </a:r>
                      <a:endParaRPr lang="en-GB" sz="16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86458225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144856" y="807840"/>
            <a:ext cx="10695420" cy="4986340"/>
            <a:chOff x="-2306781" y="-577836"/>
            <a:chExt cx="10695420" cy="4986338"/>
          </a:xfrm>
        </p:grpSpPr>
        <p:pic>
          <p:nvPicPr>
            <p:cNvPr id="118" name="image.png"/>
            <p:cNvPicPr/>
            <p:nvPr/>
          </p:nvPicPr>
          <p:blipFill>
            <a:blip r:embed="rId2">
              <a:extLst/>
            </a:blip>
            <a:stretch>
              <a:fillRect/>
            </a:stretch>
          </p:blipFill>
          <p:spPr>
            <a:xfrm>
              <a:off x="-2306781" y="-577836"/>
              <a:ext cx="8693150" cy="4986338"/>
            </a:xfrm>
            <a:prstGeom prst="rect">
              <a:avLst/>
            </a:prstGeom>
            <a:ln w="12700" cap="flat">
              <a:noFill/>
              <a:miter lim="400000"/>
            </a:ln>
            <a:effectLst/>
          </p:spPr>
        </p:pic>
        <p:sp>
          <p:nvSpPr>
            <p:cNvPr id="119" name="Shape 119"/>
            <p:cNvSpPr/>
            <p:nvPr/>
          </p:nvSpPr>
          <p:spPr>
            <a:xfrm>
              <a:off x="159039" y="-343997"/>
              <a:ext cx="8229600" cy="120032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just">
                <a:buClr>
                  <a:schemeClr val="accent1">
                    <a:lumMod val="50000"/>
                  </a:schemeClr>
                </a:buClr>
                <a:buSzPct val="101000"/>
              </a:pPr>
              <a:r>
                <a:rPr lang="en-GB"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r>
                <a:rPr lang="en-GB" sz="2000" dirty="0" smtClean="0">
                  <a:latin typeface="Soberana Sans" panose="02000000000000000000" pitchFamily="50" charset="0"/>
                </a:rPr>
                <a:t> </a:t>
              </a:r>
            </a:p>
            <a:p>
              <a:endParaRPr lang="en-GB" sz="3200" dirty="0"/>
            </a:p>
          </p:txBody>
        </p:sp>
      </p:grpSp>
      <p:sp>
        <p:nvSpPr>
          <p:cNvPr id="122" name="Shape 122"/>
          <p:cNvSpPr/>
          <p:nvPr/>
        </p:nvSpPr>
        <p:spPr>
          <a:xfrm>
            <a:off x="1628775" y="6537424"/>
            <a:ext cx="5759450" cy="3077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lang="en-GB" sz="1000" dirty="0" smtClean="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lang="en-GB" sz="1000" dirty="0" smtClean="0">
                <a:solidFill>
                  <a:srgbClr val="7F7F7F"/>
                </a:solidFill>
                <a:latin typeface="Adobe Caslon Pro"/>
                <a:ea typeface="Adobe Caslon Pro"/>
                <a:cs typeface="Adobe Caslon Pro"/>
                <a:sym typeface="Adobe Caslon Pro"/>
              </a:rPr>
              <a:t>Tels.: (55) 3686 - 5100  </a:t>
            </a:r>
            <a:r>
              <a:rPr lang="en-GB" sz="1000" b="1" dirty="0" smtClean="0">
                <a:solidFill>
                  <a:srgbClr val="7F7F7F"/>
                </a:solidFill>
                <a:latin typeface="Adobe Caslon Pro"/>
                <a:ea typeface="Adobe Caslon Pro"/>
                <a:cs typeface="Adobe Caslon Pro"/>
                <a:sym typeface="Adobe Caslon Pro"/>
              </a:rPr>
              <a:t>http://www.sre.gob.mx</a:t>
            </a:r>
            <a:endParaRPr lang="en-GB" sz="1000" b="1" dirty="0">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n-GB" sz="1000" dirty="0" smtClean="0">
                <a:solidFill>
                  <a:srgbClr val="000000"/>
                </a:solidFill>
              </a:rPr>
              <a:t>30</a:t>
            </a:r>
            <a:endParaRPr lang="en-GB" sz="1000" dirty="0">
              <a:solidFill>
                <a:srgbClr val="898989"/>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776208879"/>
              </p:ext>
            </p:extLst>
          </p:nvPr>
        </p:nvGraphicFramePr>
        <p:xfrm>
          <a:off x="1628775" y="1527464"/>
          <a:ext cx="5997979" cy="4442968"/>
        </p:xfrm>
        <a:graphic>
          <a:graphicData uri="http://schemas.openxmlformats.org/drawingml/2006/table">
            <a:tbl>
              <a:tblPr firstRow="1" firstCol="1" bandRow="1">
                <a:tableStyleId>{5940675A-B579-460E-94D1-54222C63F5DA}</a:tableStyleId>
              </a:tblPr>
              <a:tblGrid>
                <a:gridCol w="3289156"/>
                <a:gridCol w="2708823"/>
              </a:tblGrid>
              <a:tr h="1097907">
                <a:tc>
                  <a:txBody>
                    <a:bodyPr/>
                    <a:lstStyle/>
                    <a:p>
                      <a:pPr algn="l">
                        <a:lnSpc>
                          <a:spcPct val="107000"/>
                        </a:lnSpc>
                        <a:spcAft>
                          <a:spcPts val="800"/>
                        </a:spcAft>
                      </a:pPr>
                      <a:r>
                        <a:rPr lang="en-GB" sz="1600" noProof="0" dirty="0" smtClean="0">
                          <a:effectLst/>
                          <a:latin typeface="Soberana Sans" panose="02000000000000000000" pitchFamily="50" charset="0"/>
                        </a:rPr>
                        <a:t> </a:t>
                      </a:r>
                      <a:endParaRPr lang="en-GB" sz="2000" noProof="0" dirty="0" smtClean="0">
                        <a:effectLst/>
                        <a:latin typeface="Soberana Sans" panose="02000000000000000000" pitchFamily="50" charset="0"/>
                      </a:endParaRPr>
                    </a:p>
                    <a:p>
                      <a:pPr algn="l">
                        <a:lnSpc>
                          <a:spcPct val="107000"/>
                        </a:lnSpc>
                        <a:spcAft>
                          <a:spcPts val="800"/>
                        </a:spcAft>
                      </a:pPr>
                      <a:r>
                        <a:rPr lang="en-GB" sz="2000" noProof="0" dirty="0" smtClean="0">
                          <a:effectLst/>
                          <a:latin typeface="Soberana Sans" panose="02000000000000000000" pitchFamily="50" charset="0"/>
                        </a:rPr>
                        <a:t>Detection</a:t>
                      </a:r>
                      <a:endParaRPr lang="en-GB" sz="20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600" noProof="0" dirty="0" smtClean="0">
                          <a:effectLst/>
                          <a:latin typeface="Soberana Sans" panose="02000000000000000000" pitchFamily="50" charset="0"/>
                        </a:rPr>
                        <a:t> </a:t>
                      </a:r>
                    </a:p>
                    <a:p>
                      <a:pPr algn="l">
                        <a:lnSpc>
                          <a:spcPct val="107000"/>
                        </a:lnSpc>
                        <a:spcAft>
                          <a:spcPts val="800"/>
                        </a:spcAft>
                      </a:pPr>
                      <a:r>
                        <a:rPr lang="en-GB" sz="1600" noProof="0" dirty="0" smtClean="0">
                          <a:effectLst/>
                          <a:latin typeface="Soberana Sans" panose="02000000000000000000" pitchFamily="50" charset="0"/>
                        </a:rPr>
                        <a:t>A Single </a:t>
                      </a:r>
                      <a:r>
                        <a:rPr lang="en-GB" sz="1600" noProof="0" dirty="0" smtClean="0">
                          <a:effectLst/>
                          <a:latin typeface="Soberana Sans" panose="02000000000000000000" pitchFamily="50" charset="0"/>
                        </a:rPr>
                        <a:t>Step: Determining the </a:t>
                      </a:r>
                      <a:r>
                        <a:rPr lang="en-GB" sz="1600" noProof="0" dirty="0" smtClean="0">
                          <a:effectLst/>
                          <a:latin typeface="Soberana Sans" panose="02000000000000000000" pitchFamily="50" charset="0"/>
                        </a:rPr>
                        <a:t>appropriate body </a:t>
                      </a:r>
                      <a:r>
                        <a:rPr lang="en-GB" sz="1600" noProof="0" dirty="0" smtClean="0">
                          <a:effectLst/>
                          <a:latin typeface="Soberana Sans" panose="02000000000000000000" pitchFamily="50" charset="0"/>
                        </a:rPr>
                        <a:t>and/or</a:t>
                      </a:r>
                      <a:r>
                        <a:rPr lang="en-GB" sz="1600" baseline="0" noProof="0" dirty="0" smtClean="0">
                          <a:effectLst/>
                          <a:latin typeface="Soberana Sans" panose="02000000000000000000" pitchFamily="50" charset="0"/>
                        </a:rPr>
                        <a:t> programme </a:t>
                      </a:r>
                      <a:r>
                        <a:rPr lang="en-GB" sz="1600" baseline="0" noProof="0" dirty="0" smtClean="0">
                          <a:effectLst/>
                          <a:latin typeface="Soberana Sans" panose="02000000000000000000" pitchFamily="50" charset="0"/>
                        </a:rPr>
                        <a:t>for the detection of </a:t>
                      </a:r>
                      <a:r>
                        <a:rPr lang="en-GB" sz="1600" baseline="0" noProof="0" dirty="0" smtClean="0">
                          <a:effectLst/>
                          <a:latin typeface="Soberana Sans" panose="02000000000000000000" pitchFamily="50" charset="0"/>
                        </a:rPr>
                        <a:t>gender-based violence for each </a:t>
                      </a:r>
                      <a:r>
                        <a:rPr lang="en-GB" sz="1600" baseline="0" noProof="0" dirty="0" smtClean="0">
                          <a:effectLst/>
                          <a:latin typeface="Soberana Sans" panose="02000000000000000000" pitchFamily="50" charset="0"/>
                        </a:rPr>
                        <a:t>case.</a:t>
                      </a:r>
                      <a:endParaRPr lang="en-GB" sz="1600" noProof="0" dirty="0" smtClean="0">
                        <a:effectLst/>
                        <a:latin typeface="Soberana Sans" panose="02000000000000000000" pitchFamily="50" charset="0"/>
                      </a:endParaRPr>
                    </a:p>
                    <a:p>
                      <a:pPr algn="l">
                        <a:lnSpc>
                          <a:spcPct val="107000"/>
                        </a:lnSpc>
                        <a:spcAft>
                          <a:spcPts val="800"/>
                        </a:spcAft>
                      </a:pPr>
                      <a:endParaRPr lang="en-GB" sz="20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906426">
                <a:tc rowSpan="2">
                  <a:txBody>
                    <a:bodyPr/>
                    <a:lstStyle/>
                    <a:p>
                      <a:pPr algn="l">
                        <a:lnSpc>
                          <a:spcPct val="107000"/>
                        </a:lnSpc>
                        <a:spcAft>
                          <a:spcPts val="800"/>
                        </a:spcAft>
                      </a:pPr>
                      <a:r>
                        <a:rPr lang="en-GB" sz="1600" noProof="0" dirty="0" smtClean="0">
                          <a:effectLst/>
                          <a:latin typeface="Soberana Sans" panose="02000000000000000000" pitchFamily="50" charset="0"/>
                        </a:rPr>
                        <a:t> </a:t>
                      </a:r>
                      <a:endParaRPr lang="en-GB" sz="2000" noProof="0" dirty="0" smtClean="0">
                        <a:effectLst/>
                        <a:latin typeface="Soberana Sans" panose="02000000000000000000" pitchFamily="50" charset="0"/>
                      </a:endParaRPr>
                    </a:p>
                    <a:p>
                      <a:pPr algn="l">
                        <a:lnSpc>
                          <a:spcPct val="107000"/>
                        </a:lnSpc>
                        <a:spcAft>
                          <a:spcPts val="800"/>
                        </a:spcAft>
                      </a:pPr>
                      <a:r>
                        <a:rPr lang="en-GB" sz="1600" noProof="0" dirty="0" smtClean="0">
                          <a:effectLst/>
                          <a:latin typeface="Soberana Sans" panose="02000000000000000000" pitchFamily="50" charset="0"/>
                        </a:rPr>
                        <a:t> </a:t>
                      </a:r>
                      <a:endParaRPr lang="en-GB" sz="2000" noProof="0" dirty="0" smtClean="0">
                        <a:effectLst/>
                        <a:latin typeface="Soberana Sans" panose="02000000000000000000" pitchFamily="50" charset="0"/>
                      </a:endParaRPr>
                    </a:p>
                    <a:p>
                      <a:pPr algn="l">
                        <a:lnSpc>
                          <a:spcPct val="107000"/>
                        </a:lnSpc>
                        <a:spcAft>
                          <a:spcPts val="800"/>
                        </a:spcAft>
                      </a:pPr>
                      <a:r>
                        <a:rPr lang="en-GB" sz="2000" noProof="0" dirty="0" smtClean="0">
                          <a:effectLst/>
                          <a:latin typeface="Soberana Sans" panose="02000000000000000000" pitchFamily="50" charset="0"/>
                        </a:rPr>
                        <a:t>Assistance</a:t>
                      </a:r>
                      <a:endParaRPr lang="en-GB" sz="20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1600" noProof="0" dirty="0" smtClean="0">
                          <a:effectLst/>
                          <a:latin typeface="Soberana Sans" panose="02000000000000000000" pitchFamily="50" charset="0"/>
                        </a:rPr>
                        <a:t>Step 1: Determining the </a:t>
                      </a:r>
                      <a:r>
                        <a:rPr lang="en-GB" sz="1600" noProof="0" dirty="0" smtClean="0">
                          <a:effectLst/>
                          <a:latin typeface="Soberana Sans" panose="02000000000000000000" pitchFamily="50" charset="0"/>
                        </a:rPr>
                        <a:t>body </a:t>
                      </a:r>
                      <a:r>
                        <a:rPr lang="en-GB" sz="1600" noProof="0" dirty="0" smtClean="0">
                          <a:effectLst/>
                          <a:latin typeface="Soberana Sans" panose="02000000000000000000" pitchFamily="50" charset="0"/>
                        </a:rPr>
                        <a:t>and/or</a:t>
                      </a:r>
                      <a:r>
                        <a:rPr lang="en-GB" sz="1600" baseline="0" noProof="0" dirty="0" smtClean="0">
                          <a:effectLst/>
                          <a:latin typeface="Soberana Sans" panose="02000000000000000000" pitchFamily="50" charset="0"/>
                        </a:rPr>
                        <a:t> programme </a:t>
                      </a:r>
                      <a:r>
                        <a:rPr lang="en-GB" sz="1600" baseline="0" noProof="0" dirty="0" smtClean="0">
                          <a:effectLst/>
                          <a:latin typeface="Soberana Sans" panose="02000000000000000000" pitchFamily="50" charset="0"/>
                        </a:rPr>
                        <a:t>in charge of providing </a:t>
                      </a:r>
                      <a:r>
                        <a:rPr lang="en-GB" sz="1600" baseline="0" noProof="0" dirty="0" smtClean="0">
                          <a:effectLst/>
                          <a:latin typeface="Soberana Sans" panose="02000000000000000000" pitchFamily="50" charset="0"/>
                        </a:rPr>
                        <a:t>assistance to women victims of violence; </a:t>
                      </a:r>
                      <a:endParaRPr lang="en-GB" sz="20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906426">
                <a:tc vMerge="1">
                  <a:txBody>
                    <a:bodyPr/>
                    <a:lstStyle/>
                    <a:p>
                      <a:endParaRPr lang="es-MX"/>
                    </a:p>
                  </a:txBody>
                  <a:tcPr/>
                </a:tc>
                <a:tc>
                  <a:txBody>
                    <a:bodyPr/>
                    <a:lstStyle/>
                    <a:p>
                      <a:pPr algn="l">
                        <a:lnSpc>
                          <a:spcPct val="107000"/>
                        </a:lnSpc>
                        <a:spcAft>
                          <a:spcPts val="800"/>
                        </a:spcAft>
                      </a:pPr>
                      <a:r>
                        <a:rPr lang="en-GB" sz="1600" noProof="0" dirty="0" smtClean="0">
                          <a:effectLst/>
                          <a:latin typeface="Soberana Sans" panose="02000000000000000000" pitchFamily="50" charset="0"/>
                        </a:rPr>
                        <a:t>Step 2: Identifying</a:t>
                      </a:r>
                      <a:r>
                        <a:rPr lang="en-GB" sz="1600" baseline="0" noProof="0" dirty="0" smtClean="0">
                          <a:effectLst/>
                          <a:latin typeface="Soberana Sans" panose="02000000000000000000" pitchFamily="50" charset="0"/>
                        </a:rPr>
                        <a:t> the needs of the women victims of violence requiring assistance.</a:t>
                      </a:r>
                      <a:endParaRPr lang="en-GB" sz="2000" noProof="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900765655"/>
              </p:ext>
            </p:extLst>
          </p:nvPr>
        </p:nvGraphicFramePr>
        <p:xfrm>
          <a:off x="1628775" y="1267691"/>
          <a:ext cx="5998152" cy="260908"/>
        </p:xfrm>
        <a:graphic>
          <a:graphicData uri="http://schemas.openxmlformats.org/drawingml/2006/table">
            <a:tbl>
              <a:tblPr firstRow="1" firstCol="1" bandRow="1">
                <a:tableStyleId>{5940675A-B579-460E-94D1-54222C63F5DA}</a:tableStyleId>
              </a:tblPr>
              <a:tblGrid>
                <a:gridCol w="3289251"/>
                <a:gridCol w="2708901"/>
              </a:tblGrid>
              <a:tr h="249382">
                <a:tc>
                  <a:txBody>
                    <a:bodyPr/>
                    <a:lstStyle/>
                    <a:p>
                      <a:pPr algn="ctr">
                        <a:lnSpc>
                          <a:spcPct val="107000"/>
                        </a:lnSpc>
                        <a:spcAft>
                          <a:spcPts val="800"/>
                        </a:spcAft>
                      </a:pPr>
                      <a:r>
                        <a:rPr lang="en-GB" sz="1600" noProof="0" dirty="0" smtClean="0">
                          <a:effectLst/>
                        </a:rPr>
                        <a:t>Stage</a:t>
                      </a:r>
                      <a:endParaRPr lang="en-GB"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600" noProof="0" dirty="0" smtClean="0">
                          <a:effectLst/>
                        </a:rPr>
                        <a:t>Step</a:t>
                      </a:r>
                      <a:endParaRPr lang="en-GB"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Shape 313"/>
          <p:cNvSpPr/>
          <p:nvPr/>
        </p:nvSpPr>
        <p:spPr>
          <a:xfrm>
            <a:off x="5320145" y="516800"/>
            <a:ext cx="3725430" cy="30777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defRPr sz="1800"/>
            </a:pPr>
            <a:r>
              <a:rPr lang="en-GB" sz="1000" b="1" dirty="0" smtClean="0">
                <a:solidFill>
                  <a:srgbClr val="7F7F7F"/>
                </a:solidFill>
                <a:latin typeface="Adobe Caslon Pro"/>
                <a:ea typeface="Adobe Caslon Pro"/>
                <a:cs typeface="Adobe Caslon Pro"/>
                <a:sym typeface="Adobe Caslon Pro"/>
              </a:rPr>
              <a:t>GENERAL OFFICE OF PROTECTION FOR MEXICANS ABROAD</a:t>
            </a:r>
            <a:endParaRPr lang="en-GB" sz="1000" b="1" dirty="0">
              <a:solidFill>
                <a:srgbClr val="7F7F7F"/>
              </a:solidFill>
              <a:latin typeface="Adobe Caslon Pro"/>
              <a:ea typeface="Adobe Caslon Pro"/>
              <a:cs typeface="Adobe Caslon Pro"/>
              <a:sym typeface="Adobe Caslon Pro"/>
            </a:endParaRPr>
          </a:p>
        </p:txBody>
      </p:sp>
    </p:spTree>
    <p:extLst>
      <p:ext uri="{BB962C8B-B14F-4D97-AF65-F5344CB8AC3E}">
        <p14:creationId xmlns:p14="http://schemas.microsoft.com/office/powerpoint/2010/main" val="210055666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1971</Words>
  <Application>Microsoft Macintosh PowerPoint</Application>
  <PresentationFormat>Presentación en pantalla (4:3)</PresentationFormat>
  <Paragraphs>211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Default</vt:lpstr>
      <vt:lpstr>Protocol of Consular Assistance for Victims of Gender-based Violence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Programas de Protección a personas mexicanas en el exterior</dc:title>
  <dc:creator>Calderón Hernández, Yazmín</dc:creator>
  <cp:lastModifiedBy>Christiane Lehnhoff</cp:lastModifiedBy>
  <cp:revision>103</cp:revision>
  <cp:lastPrinted>2016-11-18T15:37:54Z</cp:lastPrinted>
  <dcterms:modified xsi:type="dcterms:W3CDTF">2016-11-18T16:01:08Z</dcterms:modified>
</cp:coreProperties>
</file>