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D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ED5A-14C3-437E-A5EF-B7735F29BBF3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56FE-5C63-402D-BE78-3824F3F67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E63F-8613-401E-A4E6-13A9F39FC40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08D6-87CF-4A8D-A1CE-B5897C01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3830-5DE1-498B-93EE-7C43080EF8A1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FB19-3D97-4570-AF9F-1C3AD8D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5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88D9-CA11-47E0-8492-4929966E32C4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E9F4-EAF0-49CE-A007-91705CBC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9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5EA9-6524-4E59-9738-51C92448C96A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4C70-0EEB-490D-85AA-2846F622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7662-D385-454C-8E61-E6021BC125B4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244B-084B-4A00-A42C-2F590819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18E6-3229-4F65-8DDE-20408F02539F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C26-3B6E-436E-98BB-593C90258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82B8-3527-4448-8B88-8A5A5B901DF7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54E22-2464-4DEB-824F-612201406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D4F2-F3A8-40AC-B369-4431CB4827F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0EC3-6B7F-4673-B535-402A2624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6E3D-3159-4FB1-9004-1C14966D5EE8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FF98-C2F1-42BD-8949-3E1512B9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F4B8-014F-4453-BA99-48E9C059CA46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C0048-65E6-49D1-AE59-1CBEF9D69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 smtClean="0"/>
              <a:t>Click to edit Master text styles</a:t>
            </a:r>
          </a:p>
          <a:p>
            <a:pPr lvl="1"/>
            <a:r>
              <a:rPr lang="en-US" altLang="es-CR" smtClean="0"/>
              <a:t>Second level</a:t>
            </a:r>
          </a:p>
          <a:p>
            <a:pPr lvl="2"/>
            <a:r>
              <a:rPr lang="en-US" altLang="es-CR" smtClean="0"/>
              <a:t>Third level</a:t>
            </a:r>
          </a:p>
          <a:p>
            <a:pPr lvl="3"/>
            <a:r>
              <a:rPr lang="en-US" altLang="es-CR" smtClean="0"/>
              <a:t>Fourth level</a:t>
            </a:r>
          </a:p>
          <a:p>
            <a:pPr lvl="4"/>
            <a:r>
              <a:rPr lang="en-US" altLang="es-C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09E5D8-5544-4EC9-9629-55D2924BD8C0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59F70-E25C-463A-978D-067AE75B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salas@iom.i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3" y="1604257"/>
            <a:ext cx="2688839" cy="2688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1973739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PROGRAMA REGIONAL MESOAMERICA</a:t>
            </a:r>
          </a:p>
          <a:p>
            <a:pPr algn="ctr"/>
            <a:endParaRPr lang="es-CR" b="1" dirty="0"/>
          </a:p>
          <a:p>
            <a:pPr algn="ctr"/>
            <a:endParaRPr lang="es-CR" b="1" dirty="0" smtClean="0"/>
          </a:p>
          <a:p>
            <a:pPr algn="ctr"/>
            <a:r>
              <a:rPr lang="es-CR" b="1" dirty="0" smtClean="0"/>
              <a:t>Sofía Salas  </a:t>
            </a:r>
            <a:r>
              <a:rPr lang="es-CR" b="1" dirty="0" smtClean="0">
                <a:hlinkClick r:id="rId3"/>
              </a:rPr>
              <a:t>ssalas@iom.int</a:t>
            </a:r>
            <a:endParaRPr lang="es-CR" b="1" dirty="0" smtClean="0"/>
          </a:p>
          <a:p>
            <a:pPr algn="ctr"/>
            <a:r>
              <a:rPr lang="es-CR" b="1" dirty="0" smtClean="0"/>
              <a:t>Coordinadora Regional</a:t>
            </a:r>
          </a:p>
          <a:p>
            <a:pPr algn="ctr"/>
            <a:endParaRPr lang="es-C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330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Gracias al apoyo de: </a:t>
            </a:r>
            <a:endParaRPr lang="es-C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7" y="5477298"/>
            <a:ext cx="1534142" cy="807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310541"/>
            <a:ext cx="1140718" cy="114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886" y="1052737"/>
            <a:ext cx="8433569" cy="115212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s-CR" sz="2000" b="1" dirty="0" smtClean="0">
                <a:solidFill>
                  <a:srgbClr val="0D1B63"/>
                </a:solidFill>
                <a:latin typeface="+mn-lt"/>
              </a:rPr>
              <a:t>PROYECTO REGIONAL MESOAMERICA </a:t>
            </a:r>
          </a:p>
          <a:p>
            <a:pPr algn="ctr">
              <a:lnSpc>
                <a:spcPct val="100000"/>
              </a:lnSpc>
              <a:defRPr/>
            </a:pPr>
            <a:r>
              <a:rPr lang="es-CR" sz="2000" b="1" dirty="0" smtClean="0">
                <a:solidFill>
                  <a:srgbClr val="0D1B63"/>
                </a:solidFill>
                <a:latin typeface="+mn-lt"/>
              </a:rPr>
              <a:t>Fortaleciendo las capacidades de protección y asitencia a migrantes                               en situatión de vulnerabilidad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781" y="2217058"/>
            <a:ext cx="773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u="sng" dirty="0" smtClean="0">
                <a:solidFill>
                  <a:srgbClr val="0D1B63"/>
                </a:solidFill>
              </a:rPr>
              <a:t>Países </a:t>
            </a:r>
            <a:r>
              <a:rPr lang="es-CR" b="1" dirty="0" smtClean="0">
                <a:solidFill>
                  <a:srgbClr val="0D1B63"/>
                </a:solidFill>
              </a:rPr>
              <a:t>beneficiarios: </a:t>
            </a:r>
            <a:r>
              <a:rPr lang="es-CR" b="1" dirty="0" smtClean="0">
                <a:solidFill>
                  <a:schemeClr val="accent6">
                    <a:lumMod val="75000"/>
                  </a:schemeClr>
                </a:solidFill>
              </a:rPr>
              <a:t>Guatemala, El Salvador, Honduras, México (frontera sur)</a:t>
            </a:r>
            <a:r>
              <a:rPr lang="es-CR" b="1" dirty="0" smtClean="0">
                <a:solidFill>
                  <a:srgbClr val="0D1B63"/>
                </a:solidFill>
              </a:rPr>
              <a:t>,  		   Costa Rica y Panamá </a:t>
            </a:r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216781" y="3081154"/>
            <a:ext cx="7739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es-CR" sz="1600" b="1" dirty="0">
                <a:solidFill>
                  <a:srgbClr val="0D1B63"/>
                </a:solidFill>
              </a:rPr>
              <a:t>Objetivo:</a:t>
            </a:r>
            <a:r>
              <a:rPr lang="es-CR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Fortalecer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las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capacidades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instituciones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gobierno</a:t>
            </a:r>
            <a:r>
              <a:rPr lang="en-US" sz="1600" dirty="0">
                <a:solidFill>
                  <a:srgbClr val="002060"/>
                </a:solidFill>
              </a:rPr>
              <a:t> y </a:t>
            </a:r>
            <a:r>
              <a:rPr lang="en-US" sz="1600" dirty="0" err="1">
                <a:solidFill>
                  <a:srgbClr val="002060"/>
                </a:solidFill>
              </a:rPr>
              <a:t>sociedad</a:t>
            </a:r>
            <a:r>
              <a:rPr lang="en-US" sz="1600" dirty="0">
                <a:solidFill>
                  <a:srgbClr val="002060"/>
                </a:solidFill>
              </a:rPr>
              <a:t> civil para a la </a:t>
            </a:r>
            <a:r>
              <a:rPr lang="en-US" sz="1600" dirty="0" err="1">
                <a:solidFill>
                  <a:srgbClr val="002060"/>
                </a:solidFill>
              </a:rPr>
              <a:t>protección</a:t>
            </a:r>
            <a:r>
              <a:rPr lang="en-US" sz="1600" dirty="0">
                <a:solidFill>
                  <a:srgbClr val="002060"/>
                </a:solidFill>
              </a:rPr>
              <a:t> y </a:t>
            </a:r>
            <a:r>
              <a:rPr lang="en-US" sz="1600" dirty="0" err="1">
                <a:solidFill>
                  <a:srgbClr val="002060"/>
                </a:solidFill>
              </a:rPr>
              <a:t>asistencia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perosnas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migrantes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condiciones</a:t>
            </a:r>
            <a:r>
              <a:rPr lang="en-US" sz="1600" dirty="0">
                <a:solidFill>
                  <a:srgbClr val="002060"/>
                </a:solidFill>
              </a:rPr>
              <a:t> de </a:t>
            </a:r>
            <a:r>
              <a:rPr lang="en-US" sz="1600" dirty="0" err="1">
                <a:solidFill>
                  <a:srgbClr val="002060"/>
                </a:solidFill>
              </a:rPr>
              <a:t>vulnerabilidad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desde</a:t>
            </a:r>
            <a:r>
              <a:rPr lang="en-US" sz="1600" dirty="0">
                <a:solidFill>
                  <a:srgbClr val="002060"/>
                </a:solidFill>
              </a:rPr>
              <a:t> un </a:t>
            </a:r>
            <a:r>
              <a:rPr lang="en-US" sz="1600" dirty="0" err="1">
                <a:solidFill>
                  <a:srgbClr val="002060"/>
                </a:solidFill>
              </a:rPr>
              <a:t>enfoque</a:t>
            </a:r>
            <a:r>
              <a:rPr lang="en-US" sz="1600" dirty="0">
                <a:solidFill>
                  <a:srgbClr val="002060"/>
                </a:solidFill>
              </a:rPr>
              <a:t> de DDHH y </a:t>
            </a:r>
            <a:r>
              <a:rPr lang="en-US" sz="1600" dirty="0" err="1">
                <a:solidFill>
                  <a:srgbClr val="002060"/>
                </a:solidFill>
              </a:rPr>
              <a:t>género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endParaRPr lang="es-ES_tradnl" sz="1600" kern="0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9" name="正方形/長方形 22"/>
          <p:cNvSpPr/>
          <p:nvPr/>
        </p:nvSpPr>
        <p:spPr>
          <a:xfrm>
            <a:off x="1619672" y="4080047"/>
            <a:ext cx="5544616" cy="357065"/>
          </a:xfrm>
          <a:prstGeom prst="rect">
            <a:avLst/>
          </a:prstGeom>
          <a:solidFill>
            <a:srgbClr val="FFDC47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COMPONENTES 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65313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R" dirty="0" smtClean="0">
                <a:solidFill>
                  <a:srgbClr val="002060"/>
                </a:solidFill>
              </a:rPr>
              <a:t>Fortalecimiento capacidades (talleres, cursos virtuales y presenciales)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 smtClean="0">
                <a:solidFill>
                  <a:srgbClr val="002060"/>
                </a:solidFill>
                <a:latin typeface="Calibri"/>
              </a:rPr>
              <a:t>Prevención </a:t>
            </a:r>
            <a:r>
              <a:rPr lang="es-CR" dirty="0">
                <a:solidFill>
                  <a:srgbClr val="002060"/>
                </a:solidFill>
                <a:latin typeface="Calibri"/>
              </a:rPr>
              <a:t>y divulgación (campañas, ventanillas  informativas para migrantes, fortalecimiento redes sociedad </a:t>
            </a:r>
            <a:r>
              <a:rPr lang="es-CR" dirty="0" smtClean="0">
                <a:solidFill>
                  <a:srgbClr val="002060"/>
                </a:solidFill>
                <a:latin typeface="Calibri"/>
              </a:rPr>
              <a:t>civil) 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 smtClean="0">
                <a:solidFill>
                  <a:srgbClr val="002060"/>
                </a:solidFill>
                <a:latin typeface="Calibri"/>
              </a:rPr>
              <a:t>Asistencia </a:t>
            </a:r>
            <a:r>
              <a:rPr lang="es-CR" dirty="0">
                <a:solidFill>
                  <a:srgbClr val="002060"/>
                </a:solidFill>
                <a:latin typeface="Calibri"/>
              </a:rPr>
              <a:t>directa y retorno voluntario a migrantes altamente </a:t>
            </a:r>
            <a:r>
              <a:rPr lang="es-CR" dirty="0" smtClean="0">
                <a:solidFill>
                  <a:srgbClr val="002060"/>
                </a:solidFill>
                <a:latin typeface="Calibri"/>
              </a:rPr>
              <a:t>vulnerables</a:t>
            </a:r>
          </a:p>
          <a:p>
            <a:pPr marL="342900" indent="-342900">
              <a:buFont typeface="+mj-lt"/>
              <a:buAutoNum type="arabicPeriod"/>
            </a:pPr>
            <a:r>
              <a:rPr lang="es-CR" dirty="0" smtClean="0">
                <a:solidFill>
                  <a:srgbClr val="002060"/>
                </a:solidFill>
                <a:latin typeface="Calibri"/>
              </a:rPr>
              <a:t>Actividades </a:t>
            </a:r>
            <a:r>
              <a:rPr lang="es-CR" dirty="0">
                <a:solidFill>
                  <a:srgbClr val="002060"/>
                </a:solidFill>
                <a:latin typeface="Calibri"/>
              </a:rPr>
              <a:t>de coordinación regional (reuniones transfronterizas, </a:t>
            </a:r>
            <a:r>
              <a:rPr lang="es-CR" b="1" dirty="0">
                <a:solidFill>
                  <a:srgbClr val="002060"/>
                </a:solidFill>
                <a:latin typeface="Calibri"/>
              </a:rPr>
              <a:t>apoyo CRM, </a:t>
            </a:r>
            <a:r>
              <a:rPr lang="es-CR" dirty="0">
                <a:solidFill>
                  <a:srgbClr val="002060"/>
                </a:solidFill>
                <a:latin typeface="Calibri"/>
              </a:rPr>
              <a:t>OCAM) </a:t>
            </a:r>
          </a:p>
          <a:p>
            <a:pPr lvl="0"/>
            <a:endParaRPr lang="es-CR" dirty="0">
              <a:latin typeface="Calibri"/>
            </a:endParaRPr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22"/>
          <p:cNvSpPr/>
          <p:nvPr/>
        </p:nvSpPr>
        <p:spPr>
          <a:xfrm>
            <a:off x="323527" y="2276872"/>
            <a:ext cx="3167999" cy="122413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600" dirty="0">
                <a:solidFill>
                  <a:schemeClr val="tx1"/>
                </a:solidFill>
              </a:rPr>
              <a:t>Prevención y sensibilización de </a:t>
            </a:r>
            <a:r>
              <a:rPr lang="es-CR" sz="1600" dirty="0" smtClean="0">
                <a:solidFill>
                  <a:schemeClr val="tx1"/>
                </a:solidFill>
              </a:rPr>
              <a:t>sobre DDHH y los </a:t>
            </a:r>
            <a:r>
              <a:rPr lang="es-CR" sz="1600" dirty="0">
                <a:solidFill>
                  <a:schemeClr val="tx1"/>
                </a:solidFill>
              </a:rPr>
              <a:t>riesgos de la migración </a:t>
            </a:r>
            <a:r>
              <a:rPr lang="es-CR" sz="1600" dirty="0" smtClean="0">
                <a:solidFill>
                  <a:schemeClr val="tx1"/>
                </a:solidFill>
              </a:rPr>
              <a:t>irregular</a:t>
            </a:r>
            <a:r>
              <a:rPr lang="es-CR" sz="16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1" name="正方形/長方形 22"/>
          <p:cNvSpPr/>
          <p:nvPr/>
        </p:nvSpPr>
        <p:spPr>
          <a:xfrm>
            <a:off x="323879" y="4865632"/>
            <a:ext cx="3167999" cy="10836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tx1"/>
                </a:solidFill>
              </a:rPr>
              <a:t>Mecanismos de diálogo y coordinación mas eficientes a nivel local, nacional y regional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5" name="正方形/長方形 22"/>
          <p:cNvSpPr/>
          <p:nvPr/>
        </p:nvSpPr>
        <p:spPr>
          <a:xfrm>
            <a:off x="3995936" y="2276872"/>
            <a:ext cx="4896192" cy="122413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 smtClean="0">
                <a:solidFill>
                  <a:schemeClr val="tx1"/>
                </a:solidFill>
              </a:rPr>
              <a:t>Campañas con participación comunitaria (jóvenes) en comunidades de origen, tránsito y destino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b="1" dirty="0" smtClean="0">
                <a:solidFill>
                  <a:srgbClr val="0070C0"/>
                </a:solidFill>
              </a:rPr>
              <a:t>Establecimiento de ventanillas informativas para migrantes </a:t>
            </a:r>
            <a:r>
              <a:rPr lang="es-CR" sz="1600" dirty="0" smtClean="0">
                <a:solidFill>
                  <a:schemeClr val="tx1"/>
                </a:solidFill>
              </a:rPr>
              <a:t>(Paso Canoas (CR); Suchiate (Chiapas),   San Marcos,  </a:t>
            </a:r>
            <a:r>
              <a:rPr lang="es-CR" sz="1600" dirty="0" err="1" smtClean="0">
                <a:solidFill>
                  <a:schemeClr val="tx1"/>
                </a:solidFill>
              </a:rPr>
              <a:t>Sibinal</a:t>
            </a:r>
            <a:r>
              <a:rPr lang="es-CR" sz="1600" dirty="0" smtClean="0">
                <a:solidFill>
                  <a:schemeClr val="tx1"/>
                </a:solidFill>
              </a:rPr>
              <a:t> y Tacana  (GT)  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9" name="Triángulo isósceles 40"/>
          <p:cNvSpPr/>
          <p:nvPr/>
        </p:nvSpPr>
        <p:spPr>
          <a:xfrm rot="5400000">
            <a:off x="2267743" y="3212976"/>
            <a:ext cx="2952328" cy="360040"/>
          </a:xfrm>
          <a:prstGeom prst="triangle">
            <a:avLst/>
          </a:prstGeom>
          <a:gradFill>
            <a:gsLst>
              <a:gs pos="37000">
                <a:srgbClr val="D3E0EF"/>
              </a:gs>
              <a:gs pos="185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" y="-7303"/>
            <a:ext cx="9161578" cy="988032"/>
          </a:xfrm>
          <a:solidFill>
            <a:schemeClr val="bg1"/>
          </a:solidFill>
        </p:spPr>
        <p:txBody>
          <a:bodyPr/>
          <a:lstStyle/>
          <a:p>
            <a:endParaRPr lang="es-CR" dirty="0"/>
          </a:p>
        </p:txBody>
      </p:sp>
      <p:sp>
        <p:nvSpPr>
          <p:cNvPr id="5" name="正方形/長方形 11"/>
          <p:cNvSpPr/>
          <p:nvPr/>
        </p:nvSpPr>
        <p:spPr>
          <a:xfrm>
            <a:off x="323527" y="404664"/>
            <a:ext cx="3167999" cy="2845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Resultados esperados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6" name="正方形/長方形 11"/>
          <p:cNvSpPr/>
          <p:nvPr/>
        </p:nvSpPr>
        <p:spPr>
          <a:xfrm>
            <a:off x="3995936" y="404664"/>
            <a:ext cx="4896192" cy="284505"/>
          </a:xfrm>
          <a:prstGeom prst="rect">
            <a:avLst/>
          </a:prstGeom>
          <a:solidFill>
            <a:srgbClr val="FFDC47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Acciones estratégicas (ejemplos)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正方形/長方形 22"/>
          <p:cNvSpPr/>
          <p:nvPr/>
        </p:nvSpPr>
        <p:spPr>
          <a:xfrm>
            <a:off x="323527" y="836712"/>
            <a:ext cx="3167999" cy="129614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600" dirty="0">
                <a:solidFill>
                  <a:schemeClr val="tx1"/>
                </a:solidFill>
              </a:rPr>
              <a:t>Construcción capacidades para identificar, referir y asistir a personas migrantes vulnerables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3" name="正方形/長方形 22"/>
          <p:cNvSpPr/>
          <p:nvPr/>
        </p:nvSpPr>
        <p:spPr>
          <a:xfrm>
            <a:off x="3995936" y="836712"/>
            <a:ext cx="4896192" cy="126260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tx1"/>
                </a:solidFill>
              </a:rPr>
              <a:t>Capacitaciones (nivel central y en frontera)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tx1"/>
                </a:solidFill>
              </a:rPr>
              <a:t>Guías/mecanismos de referencia </a:t>
            </a:r>
            <a:endParaRPr lang="es-CR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b="1" dirty="0" smtClean="0">
                <a:solidFill>
                  <a:srgbClr val="0070C0"/>
                </a:solidFill>
              </a:rPr>
              <a:t>Curso especializado niñez migrante  </a:t>
            </a:r>
            <a:r>
              <a:rPr lang="es-CR" sz="1600" dirty="0" smtClean="0">
                <a:solidFill>
                  <a:schemeClr val="tx1"/>
                </a:solidFill>
              </a:rPr>
              <a:t>(formación de formadores, operadores servicios, curso gerencial para tomadores de decisión) </a:t>
            </a: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23731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17" name="正方形/長方形 22"/>
          <p:cNvSpPr/>
          <p:nvPr/>
        </p:nvSpPr>
        <p:spPr>
          <a:xfrm>
            <a:off x="3996288" y="4581128"/>
            <a:ext cx="4896192" cy="216024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Fortalecimiento de mesas interinstitucionales e intersectoriales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Apoyo reuniones/comisiones transfronterizas y organización de mesas sectoriales y temáticas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70C0"/>
                </a:solidFill>
              </a:rPr>
              <a:t>Fortalecimiento mecanismos de protección a niñez migrante en frontera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Apoyo y seguimiento a compromisos y acuerdos regionales </a:t>
            </a:r>
            <a:r>
              <a:rPr lang="es-ES" sz="1600" b="1" dirty="0" smtClean="0">
                <a:solidFill>
                  <a:srgbClr val="0070C0"/>
                </a:solidFill>
              </a:rPr>
              <a:t>(CRM) 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23528" y="3641496"/>
            <a:ext cx="3167999" cy="108364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tx1"/>
                </a:solidFill>
              </a:rPr>
              <a:t>Mejorada la capacidad  y servicios para brindar asistencia directa a personas migrantes vulnerables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25" name="正方形/長方形 22"/>
          <p:cNvSpPr/>
          <p:nvPr/>
        </p:nvSpPr>
        <p:spPr>
          <a:xfrm>
            <a:off x="3996288" y="3630328"/>
            <a:ext cx="4895840" cy="80678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Asistencia directa y retorno voluntario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70C0"/>
                </a:solidFill>
              </a:rPr>
              <a:t>Apoyo a albergues y </a:t>
            </a:r>
            <a:r>
              <a:rPr lang="es-ES" sz="1600" b="1" dirty="0" err="1" smtClean="0">
                <a:solidFill>
                  <a:srgbClr val="0070C0"/>
                </a:solidFill>
              </a:rPr>
              <a:t>ONGs</a:t>
            </a:r>
            <a:endParaRPr lang="es-E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77115"/>
            <a:ext cx="3744416" cy="210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69532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12474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95961"/>
            <a:ext cx="2175688" cy="16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0" y="4267243"/>
            <a:ext cx="3638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140527" cy="18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Sostenibilidad de esfuerzos</a:t>
            </a:r>
          </a:p>
          <a:p>
            <a:r>
              <a:rPr lang="es-CR" dirty="0" smtClean="0"/>
              <a:t>Abordaje interinstitucional e intersectorial</a:t>
            </a:r>
          </a:p>
          <a:p>
            <a:r>
              <a:rPr lang="es-CR" dirty="0" smtClean="0"/>
              <a:t>Acompañamiento técnico</a:t>
            </a:r>
          </a:p>
          <a:p>
            <a:r>
              <a:rPr lang="es-CR" dirty="0" smtClean="0"/>
              <a:t>Monitoreo </a:t>
            </a:r>
            <a:r>
              <a:rPr lang="es-CR" smtClean="0"/>
              <a:t>y evaluación </a:t>
            </a:r>
            <a:endParaRPr lang="es-C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672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O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PresentationOIM</Template>
  <TotalTime>120</TotalTime>
  <Words>313</Words>
  <Application>Microsoft Office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PresentationOIM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Presentacion</dc:creator>
  <cp:lastModifiedBy>Presentacion</cp:lastModifiedBy>
  <cp:revision>12</cp:revision>
  <dcterms:created xsi:type="dcterms:W3CDTF">2015-04-13T14:51:23Z</dcterms:created>
  <dcterms:modified xsi:type="dcterms:W3CDTF">2015-04-15T17:56:22Z</dcterms:modified>
</cp:coreProperties>
</file>