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3"/>
  </p:sldMasterIdLst>
  <p:notesMasterIdLst>
    <p:notesMasterId r:id="rId34"/>
  </p:notesMasterIdLst>
  <p:handoutMasterIdLst>
    <p:handoutMasterId r:id="rId35"/>
  </p:handoutMasterIdLst>
  <p:sldIdLst>
    <p:sldId id="272" r:id="rId14"/>
    <p:sldId id="313" r:id="rId15"/>
    <p:sldId id="348" r:id="rId16"/>
    <p:sldId id="317" r:id="rId17"/>
    <p:sldId id="328" r:id="rId18"/>
    <p:sldId id="334" r:id="rId19"/>
    <p:sldId id="335" r:id="rId20"/>
    <p:sldId id="319" r:id="rId21"/>
    <p:sldId id="357" r:id="rId22"/>
    <p:sldId id="358" r:id="rId23"/>
    <p:sldId id="362" r:id="rId24"/>
    <p:sldId id="359" r:id="rId25"/>
    <p:sldId id="363" r:id="rId26"/>
    <p:sldId id="360" r:id="rId27"/>
    <p:sldId id="364" r:id="rId28"/>
    <p:sldId id="361" r:id="rId29"/>
    <p:sldId id="365" r:id="rId30"/>
    <p:sldId id="366" r:id="rId31"/>
    <p:sldId id="367" r:id="rId32"/>
    <p:sldId id="297" r:id="rId33"/>
  </p:sldIdLst>
  <p:sldSz cx="12192000" cy="6858000"/>
  <p:notesSz cx="6797675" cy="9872663"/>
  <p:embeddedFontLst>
    <p:embeddedFont>
      <p:font typeface="Gill Sans MT" panose="020B0502020104020203" pitchFamily="34" charset="0"/>
      <p:regular r:id="rId36"/>
      <p:bold r:id="rId37"/>
      <p:italic r:id="rId38"/>
      <p:boldItalic r:id="rId39"/>
    </p:embeddedFont>
    <p:embeddedFont>
      <p:font typeface="Arial Black" panose="020B0A04020102020204" pitchFamily="34" charset="0"/>
      <p:bold r:id="rId40"/>
    </p:embeddedFont>
    <p:embeddedFont>
      <p:font typeface="Calibri Light" panose="020F0302020204030204" pitchFamily="34" charset="0"/>
      <p:regular r:id="rId41"/>
      <p:italic r:id="rId42"/>
    </p:embeddedFont>
    <p:embeddedFont>
      <p:font typeface="Calibri" panose="020F050202020403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ZKI Muhammad" initials="RM" lastIdx="1" clrIdx="0">
    <p:extLst/>
  </p:cmAuthor>
  <p:cmAuthor id="2" name="EL KHAWAD Selma" initials="SK"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B9CA"/>
    <a:srgbClr val="990033"/>
    <a:srgbClr val="0000FF"/>
    <a:srgbClr val="0066FF"/>
    <a:srgbClr val="3333FF"/>
    <a:srgbClr val="FECC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92" autoAdjust="0"/>
    <p:restoredTop sz="98915" autoAdjust="0"/>
  </p:normalViewPr>
  <p:slideViewPr>
    <p:cSldViewPr snapToGrid="0">
      <p:cViewPr>
        <p:scale>
          <a:sx n="50" d="100"/>
          <a:sy n="50" d="100"/>
        </p:scale>
        <p:origin x="-1334" y="-374"/>
      </p:cViewPr>
      <p:guideLst>
        <p:guide orient="horz" pos="2160"/>
        <p:guide pos="3840"/>
      </p:guideLst>
    </p:cSldViewPr>
  </p:slideViewPr>
  <p:notesTextViewPr>
    <p:cViewPr>
      <p:scale>
        <a:sx n="1" d="1"/>
        <a:sy n="1" d="1"/>
      </p:scale>
      <p:origin x="0" y="0"/>
    </p:cViewPr>
  </p:notesTextViewPr>
  <p:notesViewPr>
    <p:cSldViewPr snapToGrid="0">
      <p:cViewPr varScale="1">
        <p:scale>
          <a:sx n="90" d="100"/>
          <a:sy n="90" d="100"/>
        </p:scale>
        <p:origin x="369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8.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customXml" Target="../customXml/item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customXml" Target="../customXml/item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font" Target="fonts/font9.fntdata"/><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5347"/>
          </a:xfrm>
          <a:prstGeom prst="rect">
            <a:avLst/>
          </a:prstGeom>
        </p:spPr>
        <p:txBody>
          <a:bodyPr vert="horz" lIns="93177" tIns="46589" rIns="93177" bIns="46589" rtlCol="0"/>
          <a:lstStyle>
            <a:lvl1pPr algn="r">
              <a:defRPr sz="1200"/>
            </a:lvl1pPr>
          </a:lstStyle>
          <a:p>
            <a:fld id="{74502A80-9183-4994-B91C-5F1AFC915F75}" type="datetimeFigureOut">
              <a:rPr lang="en-US" smtClean="0"/>
              <a:pPr/>
              <a:t>7/12/2016</a:t>
            </a:fld>
            <a:endParaRPr lang="en-US"/>
          </a:p>
        </p:txBody>
      </p:sp>
      <p:sp>
        <p:nvSpPr>
          <p:cNvPr id="4" name="Footer Placeholder 3"/>
          <p:cNvSpPr>
            <a:spLocks noGrp="1"/>
          </p:cNvSpPr>
          <p:nvPr>
            <p:ph type="ftr" sz="quarter" idx="2"/>
          </p:nvPr>
        </p:nvSpPr>
        <p:spPr>
          <a:xfrm>
            <a:off x="0" y="9377317"/>
            <a:ext cx="2945659" cy="49534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377317"/>
            <a:ext cx="2945659" cy="495346"/>
          </a:xfrm>
          <a:prstGeom prst="rect">
            <a:avLst/>
          </a:prstGeom>
        </p:spPr>
        <p:txBody>
          <a:bodyPr vert="horz" lIns="93177" tIns="46589" rIns="93177" bIns="46589" rtlCol="0" anchor="b"/>
          <a:lstStyle>
            <a:lvl1pPr algn="r">
              <a:defRPr sz="1200"/>
            </a:lvl1pPr>
          </a:lstStyle>
          <a:p>
            <a:fld id="{8434BBBB-C221-4A01-BD76-893AB1612149}" type="slidenum">
              <a:rPr lang="en-US" smtClean="0"/>
              <a:pPr/>
              <a:t>‹#›</a:t>
            </a:fld>
            <a:endParaRPr lang="en-US"/>
          </a:p>
        </p:txBody>
      </p:sp>
    </p:spTree>
    <p:extLst>
      <p:ext uri="{BB962C8B-B14F-4D97-AF65-F5344CB8AC3E}">
        <p14:creationId xmlns:p14="http://schemas.microsoft.com/office/powerpoint/2010/main" val="3337727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50443" y="0"/>
            <a:ext cx="2945659" cy="495347"/>
          </a:xfrm>
          <a:prstGeom prst="rect">
            <a:avLst/>
          </a:prstGeom>
        </p:spPr>
        <p:txBody>
          <a:bodyPr vert="horz" lIns="93177" tIns="46589" rIns="93177" bIns="46589" rtlCol="0"/>
          <a:lstStyle>
            <a:lvl1pPr algn="r">
              <a:defRPr sz="1200"/>
            </a:lvl1pPr>
          </a:lstStyle>
          <a:p>
            <a:fld id="{E2A43EDE-C7B7-4B8E-A4EF-EF0391795294}" type="datetimeFigureOut">
              <a:rPr lang="en-US" smtClean="0"/>
              <a:pPr/>
              <a:t>7/12/2016</a:t>
            </a:fld>
            <a:endParaRPr lang="en-US"/>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79768" y="4751218"/>
            <a:ext cx="5438140" cy="3887362"/>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7317"/>
            <a:ext cx="2945659" cy="49534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7"/>
            <a:ext cx="2945659" cy="495346"/>
          </a:xfrm>
          <a:prstGeom prst="rect">
            <a:avLst/>
          </a:prstGeom>
        </p:spPr>
        <p:txBody>
          <a:bodyPr vert="horz" lIns="93177" tIns="46589" rIns="93177" bIns="46589" rtlCol="0" anchor="b"/>
          <a:lstStyle>
            <a:lvl1pPr algn="r">
              <a:defRPr sz="1200"/>
            </a:lvl1pPr>
          </a:lstStyle>
          <a:p>
            <a:fld id="{54805F5B-3218-43A7-83BA-F0CFF133EBD0}" type="slidenum">
              <a:rPr lang="en-US" smtClean="0"/>
              <a:pPr/>
              <a:t>‹#›</a:t>
            </a:fld>
            <a:endParaRPr lang="en-US"/>
          </a:p>
        </p:txBody>
      </p:sp>
    </p:spTree>
    <p:extLst>
      <p:ext uri="{BB962C8B-B14F-4D97-AF65-F5344CB8AC3E}">
        <p14:creationId xmlns:p14="http://schemas.microsoft.com/office/powerpoint/2010/main" val="2177935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805F5B-3218-43A7-83BA-F0CFF133EBD0}" type="slidenum">
              <a:rPr lang="en-US" smtClean="0"/>
              <a:pPr/>
              <a:t>1</a:t>
            </a:fld>
            <a:endParaRPr lang="en-US"/>
          </a:p>
        </p:txBody>
      </p:sp>
    </p:spTree>
    <p:extLst>
      <p:ext uri="{BB962C8B-B14F-4D97-AF65-F5344CB8AC3E}">
        <p14:creationId xmlns:p14="http://schemas.microsoft.com/office/powerpoint/2010/main" val="1031960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54805F5B-3218-43A7-83BA-F0CFF133EBD0}" type="slidenum">
              <a:rPr lang="en-US" smtClean="0"/>
              <a:pPr/>
              <a:t>20</a:t>
            </a:fld>
            <a:endParaRPr lang="en-US"/>
          </a:p>
        </p:txBody>
      </p:sp>
    </p:spTree>
    <p:extLst>
      <p:ext uri="{BB962C8B-B14F-4D97-AF65-F5344CB8AC3E}">
        <p14:creationId xmlns:p14="http://schemas.microsoft.com/office/powerpoint/2010/main" val="2425602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805F5B-3218-43A7-83BA-F0CFF133EBD0}" type="slidenum">
              <a:rPr lang="en-US" smtClean="0"/>
              <a:pPr/>
              <a:t>2</a:t>
            </a:fld>
            <a:endParaRPr lang="en-US"/>
          </a:p>
        </p:txBody>
      </p:sp>
    </p:spTree>
    <p:extLst>
      <p:ext uri="{BB962C8B-B14F-4D97-AF65-F5344CB8AC3E}">
        <p14:creationId xmlns:p14="http://schemas.microsoft.com/office/powerpoint/2010/main" val="425498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805F5B-3218-43A7-83BA-F0CFF133EBD0}" type="slidenum">
              <a:rPr lang="en-US" smtClean="0"/>
              <a:pPr/>
              <a:t>3</a:t>
            </a:fld>
            <a:endParaRPr lang="en-US"/>
          </a:p>
        </p:txBody>
      </p:sp>
    </p:spTree>
    <p:extLst>
      <p:ext uri="{BB962C8B-B14F-4D97-AF65-F5344CB8AC3E}">
        <p14:creationId xmlns:p14="http://schemas.microsoft.com/office/powerpoint/2010/main" val="1875741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 direction of the flows is aimed towards Europe, the </a:t>
            </a:r>
            <a:r>
              <a:rPr lang="en-US" b="1" u="sng" dirty="0" smtClean="0"/>
              <a:t>diversity of nationalities</a:t>
            </a:r>
            <a:r>
              <a:rPr lang="en-US" dirty="0" smtClean="0"/>
              <a:t>, as well as the diversity of land and sea migration routes, irrefutably confirm the inter-regional, and indeed global, nature of the issue. </a:t>
            </a:r>
          </a:p>
          <a:p>
            <a:endParaRPr lang="en-US" dirty="0" smtClean="0"/>
          </a:p>
          <a:p>
            <a:r>
              <a:rPr lang="en-US" dirty="0" smtClean="0"/>
              <a:t>The current phenomenon is the result of a combination of factors across countries of origin, transit and destination, with several countries simultaneously playing multiple roles.</a:t>
            </a:r>
          </a:p>
          <a:p>
            <a:endParaRPr lang="en-US" dirty="0" smtClean="0"/>
          </a:p>
          <a:p>
            <a:r>
              <a:rPr lang="en-US" b="1" dirty="0" smtClean="0"/>
              <a:t>Responses must thus be comprehensive, integrated, responsive to shifts in movement and adaptable to the multiple challenges and diverse roles each country holds</a:t>
            </a:r>
            <a:endParaRPr lang="en-US" dirty="0"/>
          </a:p>
        </p:txBody>
      </p:sp>
      <p:sp>
        <p:nvSpPr>
          <p:cNvPr id="4" name="Slide Number Placeholder 3"/>
          <p:cNvSpPr>
            <a:spLocks noGrp="1"/>
          </p:cNvSpPr>
          <p:nvPr>
            <p:ph type="sldNum" sz="quarter" idx="10"/>
          </p:nvPr>
        </p:nvSpPr>
        <p:spPr/>
        <p:txBody>
          <a:bodyPr/>
          <a:lstStyle/>
          <a:p>
            <a:fld id="{54805F5B-3218-43A7-83BA-F0CFF133EBD0}" type="slidenum">
              <a:rPr lang="en-US" smtClean="0"/>
              <a:pPr/>
              <a:t>4</a:t>
            </a:fld>
            <a:endParaRPr lang="en-US"/>
          </a:p>
        </p:txBody>
      </p:sp>
    </p:spTree>
    <p:extLst>
      <p:ext uri="{BB962C8B-B14F-4D97-AF65-F5344CB8AC3E}">
        <p14:creationId xmlns:p14="http://schemas.microsoft.com/office/powerpoint/2010/main" val="3615659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latin typeface="+mn-lt"/>
                <a:ea typeface="+mn-ea"/>
                <a:cs typeface="+mn-cs"/>
              </a:rPr>
              <a:t>Drivers of irregular and forced migration are context-specific and include a multitude of factors</a:t>
            </a:r>
          </a:p>
          <a:p>
            <a:endParaRPr lang="en-GB" sz="1200" b="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Furthermore, the unavailability of legal migration channels; increasingly easy access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to information through social media and other channels; the existence of powerful and from the perspective of migrants-to-be well-functioning smuggling networks; and the growing interconnectedness of societies and countries further impact decisions to move. Add to this demographic imbalances between a youthful South and an ageing North, and it becomes clear that in many contexts forced and irregular migration cannot be comprehensively addressed through actions by and in countries of origin and transit alone. An absence of reliable, trusted information on safe migration choices or conversely the prevalence of unverified rumors and speculation among migrants also drives individuals to take risky decisions. </a:t>
            </a:r>
          </a:p>
          <a:p>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In </a:t>
            </a:r>
            <a:r>
              <a:rPr lang="en-US" sz="1200" b="1" kern="1200" dirty="0" smtClean="0">
                <a:solidFill>
                  <a:schemeClr val="tx1"/>
                </a:solidFill>
                <a:latin typeface="+mn-lt"/>
                <a:ea typeface="+mn-ea"/>
                <a:cs typeface="+mn-cs"/>
              </a:rPr>
              <a:t>Libya</a:t>
            </a:r>
            <a:r>
              <a:rPr lang="en-US" sz="1200" kern="1200" dirty="0" smtClean="0">
                <a:solidFill>
                  <a:schemeClr val="tx1"/>
                </a:solidFill>
                <a:latin typeface="+mn-lt"/>
                <a:ea typeface="+mn-ea"/>
                <a:cs typeface="+mn-cs"/>
              </a:rPr>
              <a:t>, jobs in low-skilled and skilled sectors, which previously absorbed over 2.5 million migrant workers, have continued to evaporate due to insecurity and political clashes. Current estimates suggest that only one million migrant workers are presently in Libya and those living in increasingly precarious situations. Due to weak or lack of provision of basic services or livelihood opportunities, many migrants in North Africa might look to better opportunities in Europe. </a:t>
            </a:r>
            <a:r>
              <a:rPr lang="de-AT" sz="1200" kern="1200" dirty="0" smtClean="0">
                <a:solidFill>
                  <a:schemeClr val="tx1"/>
                </a:solidFill>
                <a:effectLst/>
                <a:latin typeface="+mn-lt"/>
                <a:ea typeface="+mn-ea"/>
                <a:cs typeface="+mn-cs"/>
              </a:rPr>
              <a:t>IOM's DTM Round 4 report for Libya where latest data clearly identifies some </a:t>
            </a:r>
            <a:r>
              <a:rPr lang="de-AT" sz="1200" b="1" kern="1200" dirty="0" smtClean="0">
                <a:solidFill>
                  <a:schemeClr val="tx1"/>
                </a:solidFill>
                <a:effectLst/>
                <a:latin typeface="+mn-lt"/>
                <a:ea typeface="+mn-ea"/>
                <a:cs typeface="+mn-cs"/>
              </a:rPr>
              <a:t>264,000</a:t>
            </a:r>
            <a:r>
              <a:rPr lang="de-AT" sz="1200" kern="1200" dirty="0" smtClean="0">
                <a:solidFill>
                  <a:schemeClr val="tx1"/>
                </a:solidFill>
                <a:effectLst/>
                <a:latin typeface="+mn-lt"/>
                <a:ea typeface="+mn-ea"/>
                <a:cs typeface="+mn-cs"/>
              </a:rPr>
              <a:t> migrants considered most vulnerable in Libya;</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IOM is estimating that there could be some 700,000-1,000,000 migrants in Libya total</a:t>
            </a:r>
            <a:r>
              <a:rPr lang="de-AT" sz="1200" kern="1200" baseline="0" dirty="0" smtClean="0">
                <a:solidFill>
                  <a:schemeClr val="tx1"/>
                </a:solidFill>
                <a:effectLst/>
                <a:latin typeface="+mn-lt"/>
                <a:ea typeface="+mn-ea"/>
                <a:cs typeface="+mn-cs"/>
              </a:rPr>
              <a:t> – however w</a:t>
            </a:r>
            <a:r>
              <a:rPr lang="en-US" sz="1200" i="1" kern="1200" dirty="0" smtClean="0">
                <a:solidFill>
                  <a:schemeClr val="tx1"/>
                </a:solidFill>
                <a:effectLst/>
                <a:latin typeface="+mn-lt"/>
                <a:ea typeface="+mn-ea"/>
                <a:cs typeface="+mn-cs"/>
              </a:rPr>
              <a:t>e don’t know</a:t>
            </a:r>
            <a:r>
              <a:rPr lang="en-US" sz="1200" kern="1200" dirty="0" smtClean="0">
                <a:solidFill>
                  <a:schemeClr val="tx1"/>
                </a:solidFill>
                <a:effectLst/>
                <a:latin typeface="+mn-lt"/>
                <a:ea typeface="+mn-ea"/>
                <a:cs typeface="+mn-cs"/>
              </a:rPr>
              <a:t> how many of these migrants intend to cross the Med as this is difficult to estimate – we do not have the data and furthermore, migrants can change their minds based on circumstances and the fluid situation in Libya; Libya is considered a FINAL destination for many migrants, though this can change if living or working conditions are unsustainable;  Moreover, we need to point out that thousands of migrants are also </a:t>
            </a:r>
            <a:r>
              <a:rPr lang="en-US" sz="1200" i="1" u="sng" kern="1200" dirty="0" smtClean="0">
                <a:solidFill>
                  <a:schemeClr val="tx1"/>
                </a:solidFill>
                <a:effectLst/>
                <a:latin typeface="+mn-lt"/>
                <a:ea typeface="+mn-ea"/>
                <a:cs typeface="+mn-cs"/>
              </a:rPr>
              <a:t>returning</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home countries from Libya.  We should therefore avoid speculation and placing over-emphasis on numbers (rather than the conditions, situations of migrants) </a:t>
            </a:r>
            <a:r>
              <a:rPr lang="en-US" sz="1200" u="sng" kern="1200" dirty="0" smtClean="0">
                <a:solidFill>
                  <a:schemeClr val="tx1"/>
                </a:solidFill>
                <a:effectLst/>
                <a:latin typeface="+mn-lt"/>
                <a:ea typeface="+mn-ea"/>
                <a:cs typeface="+mn-cs"/>
              </a:rPr>
              <a:t>without hard data</a:t>
            </a:r>
            <a:r>
              <a:rPr lang="en-US" sz="1200" kern="1200" dirty="0" smtClean="0">
                <a:solidFill>
                  <a:schemeClr val="tx1"/>
                </a:solidFill>
                <a:effectLst/>
                <a:latin typeface="+mn-lt"/>
                <a:ea typeface="+mn-ea"/>
                <a:cs typeface="+mn-cs"/>
              </a:rPr>
              <a:t> because this risks pouring petrol on the flames of EU panic about new “invasions”.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4805F5B-3218-43A7-83BA-F0CFF133EBD0}" type="slidenum">
              <a:rPr lang="en-US" smtClean="0"/>
              <a:pPr/>
              <a:t>5</a:t>
            </a:fld>
            <a:endParaRPr lang="en-US"/>
          </a:p>
        </p:txBody>
      </p:sp>
    </p:spTree>
    <p:extLst>
      <p:ext uri="{BB962C8B-B14F-4D97-AF65-F5344CB8AC3E}">
        <p14:creationId xmlns:p14="http://schemas.microsoft.com/office/powerpoint/2010/main" val="3021510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dirty="0" smtClean="0">
                <a:solidFill>
                  <a:schemeClr val="accent4">
                    <a:lumMod val="20000"/>
                    <a:lumOff val="80000"/>
                  </a:schemeClr>
                </a:solidFill>
              </a:rPr>
              <a:t>Countries of Entry/First Asylum:</a:t>
            </a:r>
            <a:r>
              <a:rPr lang="en-US" b="0" i="1" dirty="0" smtClean="0">
                <a:solidFill>
                  <a:schemeClr val="accent4">
                    <a:lumMod val="20000"/>
                    <a:lumOff val="80000"/>
                  </a:schemeClr>
                </a:solidFill>
              </a:rPr>
              <a:t>  in</a:t>
            </a:r>
            <a:r>
              <a:rPr lang="en-US" b="0" i="1" baseline="0" dirty="0" smtClean="0">
                <a:solidFill>
                  <a:schemeClr val="accent4">
                    <a:lumMod val="20000"/>
                    <a:lumOff val="80000"/>
                  </a:schemeClr>
                </a:solidFill>
              </a:rPr>
              <a:t> the EU: Gr</a:t>
            </a:r>
            <a:r>
              <a:rPr lang="en-US" b="0" i="1" dirty="0" smtClean="0">
                <a:solidFill>
                  <a:schemeClr val="accent4">
                    <a:lumMod val="20000"/>
                    <a:lumOff val="80000"/>
                  </a:schemeClr>
                </a:solidFill>
              </a:rPr>
              <a:t>eece, Italy … (also Spain, Cyprus</a:t>
            </a:r>
            <a:r>
              <a:rPr lang="en-US" b="0" i="1" baseline="0" dirty="0" smtClean="0">
                <a:solidFill>
                  <a:schemeClr val="accent4">
                    <a:lumMod val="20000"/>
                    <a:lumOff val="80000"/>
                  </a:schemeClr>
                </a:solidFill>
              </a:rPr>
              <a:t> and Malta)</a:t>
            </a:r>
            <a:endParaRPr lang="en-US" b="0" i="1" dirty="0" smtClean="0">
              <a:solidFill>
                <a:schemeClr val="accent4">
                  <a:lumMod val="20000"/>
                  <a:lumOff val="8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1" i="1" dirty="0" smtClean="0">
              <a:solidFill>
                <a:schemeClr val="accent4">
                  <a:lumMod val="20000"/>
                  <a:lumOff val="80000"/>
                </a:schemeClr>
              </a:solidFill>
            </a:endParaRPr>
          </a:p>
          <a:p>
            <a:r>
              <a:rPr lang="en-GB" sz="1200" kern="1200" dirty="0" smtClean="0">
                <a:solidFill>
                  <a:schemeClr val="tx1"/>
                </a:solidFill>
                <a:latin typeface="+mn-lt"/>
                <a:ea typeface="+mn-ea"/>
                <a:cs typeface="+mn-cs"/>
              </a:rPr>
              <a:t>There is urgent need to put in place additional reception capacity at the points of entry, to allow for decent and effective accommodation, compliance with child protection standards, assistance, registration and screening of the thousands of people arriving every day – to identify those who are in need of protection, those to be relocated to other European countries, and people who do not qualify for refugee protection and for whom effective and dignified return mechanisms have to be put in place.  Moreover in all situations, decisions related to children should be taken guided by what is in their best interests. </a:t>
            </a: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IOM</a:t>
            </a:r>
            <a:r>
              <a:rPr lang="en-GB" sz="1200" kern="1200" baseline="0" dirty="0" smtClean="0">
                <a:solidFill>
                  <a:schemeClr val="tx1"/>
                </a:solidFill>
                <a:latin typeface="+mn-lt"/>
                <a:ea typeface="+mn-ea"/>
                <a:cs typeface="+mn-cs"/>
              </a:rPr>
              <a:t> feels that t</a:t>
            </a:r>
            <a:r>
              <a:rPr lang="en-GB" sz="1200" kern="1200" dirty="0" smtClean="0">
                <a:solidFill>
                  <a:schemeClr val="tx1"/>
                </a:solidFill>
                <a:latin typeface="+mn-lt"/>
                <a:ea typeface="+mn-ea"/>
                <a:cs typeface="+mn-cs"/>
              </a:rPr>
              <a:t>he current situation, if not addressed quickly and comprehensively, will lead to a fragmentation of the routes and additional challenges for migrants and countries.  Much more has to be done to crack down on smugglers and traffickers – but in ways that allow their victims to be protected</a:t>
            </a:r>
            <a:r>
              <a:rPr lang="en-GB" sz="1200" kern="1200" baseline="0" dirty="0" smtClean="0">
                <a:solidFill>
                  <a:schemeClr val="tx1"/>
                </a:solidFill>
                <a:latin typeface="+mn-lt"/>
                <a:ea typeface="+mn-ea"/>
                <a:cs typeface="+mn-cs"/>
              </a:rPr>
              <a:t> – and only as part of a more comprehensive, balanced solution of which opening more safe, legal channels is paramount and the surest way to undermine the smuggling networks’ business model.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4805F5B-3218-43A7-83BA-F0CFF133EBD0}" type="slidenum">
              <a:rPr lang="en-US" smtClean="0"/>
              <a:pPr/>
              <a:t>6</a:t>
            </a:fld>
            <a:endParaRPr lang="en-US"/>
          </a:p>
        </p:txBody>
      </p:sp>
    </p:spTree>
    <p:extLst>
      <p:ext uri="{BB962C8B-B14F-4D97-AF65-F5344CB8AC3E}">
        <p14:creationId xmlns:p14="http://schemas.microsoft.com/office/powerpoint/2010/main" val="353924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mn-lt"/>
                <a:ea typeface="+mn-ea"/>
                <a:cs typeface="+mn-cs"/>
              </a:rPr>
              <a:t>Let’s not forget the Migrants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Migrant rights need to be upheld and not lost at the expense of increasing border controls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Changing the discourse, improving public</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perceptions of migration, fighting racism</a:t>
            </a:r>
            <a:r>
              <a:rPr lang="en-US" sz="1200" kern="1200" baseline="0" dirty="0" smtClean="0">
                <a:solidFill>
                  <a:schemeClr val="tx1"/>
                </a:solidFill>
                <a:effectLst/>
                <a:latin typeface="+mn-lt"/>
                <a:ea typeface="+mn-ea"/>
                <a:cs typeface="+mn-cs"/>
              </a:rPr>
              <a:t> &amp; </a:t>
            </a:r>
            <a:r>
              <a:rPr lang="en-US" sz="1200" kern="1200" dirty="0" smtClean="0">
                <a:solidFill>
                  <a:schemeClr val="tx1"/>
                </a:solidFill>
                <a:effectLst/>
                <a:latin typeface="+mn-lt"/>
                <a:ea typeface="+mn-ea"/>
                <a:cs typeface="+mn-cs"/>
              </a:rPr>
              <a:t>xenophobia as migrants are often</a:t>
            </a:r>
            <a:r>
              <a:rPr lang="en-US" sz="1200" kern="1200" baseline="0" dirty="0" smtClean="0">
                <a:solidFill>
                  <a:schemeClr val="tx1"/>
                </a:solidFill>
                <a:effectLst/>
                <a:latin typeface="+mn-lt"/>
                <a:ea typeface="+mn-ea"/>
                <a:cs typeface="+mn-cs"/>
              </a:rPr>
              <a:t> scapegoated for systemic problems and exploited for political gain</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Vulnerable migrants and those who fall outside of existing international protection regimes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Long-term challenges need to be immediately addressed: migrant integration, social cohesion and reducing recourse to radicalism</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Please</a:t>
            </a:r>
            <a:r>
              <a:rPr lang="en-US" sz="1200" kern="1200" baseline="0" dirty="0" smtClean="0">
                <a:solidFill>
                  <a:schemeClr val="tx1"/>
                </a:solidFill>
                <a:latin typeface="+mn-lt"/>
                <a:ea typeface="+mn-ea"/>
                <a:cs typeface="+mn-cs"/>
              </a:rPr>
              <a:t> see the latest Med Sit Rep for an update on how/where IOM is addressing these challenges.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4805F5B-3218-43A7-83BA-F0CFF133EBD0}" type="slidenum">
              <a:rPr lang="en-US" smtClean="0"/>
              <a:pPr/>
              <a:t>7</a:t>
            </a:fld>
            <a:endParaRPr lang="en-US"/>
          </a:p>
        </p:txBody>
      </p:sp>
    </p:spTree>
    <p:extLst>
      <p:ext uri="{BB962C8B-B14F-4D97-AF65-F5344CB8AC3E}">
        <p14:creationId xmlns:p14="http://schemas.microsoft.com/office/powerpoint/2010/main" val="3473395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spcAft>
                <a:spcPts val="1200"/>
              </a:spcAft>
              <a:buNone/>
            </a:pPr>
            <a:r>
              <a:rPr lang="en-US" sz="1600" b="0" dirty="0" smtClean="0">
                <a:solidFill>
                  <a:schemeClr val="accent4"/>
                </a:solidFill>
                <a:cs typeface="Arial" panose="020B0604020202020204" pitchFamily="34" charset="0"/>
              </a:rPr>
              <a:t>More detail in</a:t>
            </a:r>
            <a:r>
              <a:rPr lang="en-US" sz="1600" b="0" baseline="0" dirty="0" smtClean="0">
                <a:solidFill>
                  <a:schemeClr val="accent4"/>
                </a:solidFill>
                <a:cs typeface="Arial" panose="020B0604020202020204" pitchFamily="34" charset="0"/>
              </a:rPr>
              <a:t> the </a:t>
            </a:r>
            <a:r>
              <a:rPr lang="en-US" sz="1600" dirty="0" smtClean="0"/>
              <a:t>Oct 2015 Response Plan attached. </a:t>
            </a:r>
          </a:p>
          <a:p>
            <a:pPr marL="0" indent="0">
              <a:lnSpc>
                <a:spcPct val="100000"/>
              </a:lnSpc>
              <a:spcBef>
                <a:spcPts val="0"/>
              </a:spcBef>
              <a:spcAft>
                <a:spcPts val="1200"/>
              </a:spcAft>
              <a:buNone/>
            </a:pPr>
            <a:endParaRPr lang="en-US" sz="1600" b="1" dirty="0" smtClean="0">
              <a:solidFill>
                <a:schemeClr val="accent4"/>
              </a:solidFill>
              <a:cs typeface="Arial" panose="020B0604020202020204" pitchFamily="34" charset="0"/>
            </a:endParaRPr>
          </a:p>
          <a:p>
            <a:pPr marL="0" indent="0">
              <a:lnSpc>
                <a:spcPct val="100000"/>
              </a:lnSpc>
              <a:spcBef>
                <a:spcPts val="0"/>
              </a:spcBef>
              <a:spcAft>
                <a:spcPts val="1200"/>
              </a:spcAft>
              <a:buNone/>
            </a:pPr>
            <a:r>
              <a:rPr lang="en-US" sz="1600" b="1" dirty="0" smtClean="0">
                <a:solidFill>
                  <a:schemeClr val="accent4"/>
                </a:solidFill>
                <a:cs typeface="Arial" panose="020B0604020202020204" pitchFamily="34" charset="0"/>
              </a:rPr>
              <a:t>Short to medium-term priorities </a:t>
            </a:r>
          </a:p>
          <a:p>
            <a:pPr marL="0" indent="0">
              <a:lnSpc>
                <a:spcPct val="100000"/>
              </a:lnSpc>
              <a:spcBef>
                <a:spcPts val="0"/>
              </a:spcBef>
              <a:spcAft>
                <a:spcPts val="1200"/>
              </a:spcAft>
              <a:buNone/>
            </a:pPr>
            <a:endParaRPr lang="en-US" sz="800" b="1" dirty="0" smtClean="0">
              <a:solidFill>
                <a:schemeClr val="bg1"/>
              </a:solidFill>
              <a:latin typeface="Arial" panose="020B0604020202020204" pitchFamily="34" charset="0"/>
              <a:cs typeface="Arial" panose="020B0604020202020204" pitchFamily="34" charset="0"/>
            </a:endParaRPr>
          </a:p>
          <a:p>
            <a:pPr>
              <a:spcBef>
                <a:spcPts val="0"/>
              </a:spcBef>
              <a:spcAft>
                <a:spcPts val="1800"/>
              </a:spcAft>
            </a:pPr>
            <a:r>
              <a:rPr lang="en-GB" sz="1200" dirty="0" smtClean="0">
                <a:solidFill>
                  <a:schemeClr val="bg1"/>
                </a:solidFill>
                <a:cs typeface="Arial" panose="020B0604020202020204" pitchFamily="34" charset="0"/>
              </a:rPr>
              <a:t>SAR and emergency assistance to save lives </a:t>
            </a:r>
          </a:p>
          <a:p>
            <a:pPr>
              <a:spcBef>
                <a:spcPts val="0"/>
              </a:spcBef>
              <a:spcAft>
                <a:spcPts val="1800"/>
              </a:spcAft>
            </a:pPr>
            <a:r>
              <a:rPr lang="en-US" sz="1200" dirty="0" smtClean="0">
                <a:solidFill>
                  <a:schemeClr val="bg1"/>
                </a:solidFill>
                <a:cs typeface="Arial" panose="020B0604020202020204" pitchFamily="34" charset="0"/>
              </a:rPr>
              <a:t>Contingency planning &amp; early warning information sharing mechanisms</a:t>
            </a:r>
          </a:p>
          <a:p>
            <a:pPr>
              <a:spcBef>
                <a:spcPts val="0"/>
              </a:spcBef>
              <a:spcAft>
                <a:spcPts val="1800"/>
              </a:spcAft>
            </a:pPr>
            <a:r>
              <a:rPr lang="fr-CH" sz="1200" dirty="0" smtClean="0">
                <a:solidFill>
                  <a:schemeClr val="bg1"/>
                </a:solidFill>
                <a:cs typeface="Arial" panose="020B0604020202020204" pitchFamily="34" charset="0"/>
              </a:rPr>
              <a:t>Direct assistance and support services</a:t>
            </a:r>
          </a:p>
          <a:p>
            <a:pPr>
              <a:spcBef>
                <a:spcPts val="0"/>
              </a:spcBef>
              <a:spcAft>
                <a:spcPts val="1800"/>
              </a:spcAft>
            </a:pPr>
            <a:r>
              <a:rPr lang="en-US" sz="1200" dirty="0" smtClean="0">
                <a:solidFill>
                  <a:schemeClr val="bg1"/>
                </a:solidFill>
                <a:cs typeface="Arial" panose="020B0604020202020204" pitchFamily="34" charset="0"/>
              </a:rPr>
              <a:t>Counselling</a:t>
            </a:r>
            <a:r>
              <a:rPr lang="fr-CH" sz="1200" dirty="0" smtClean="0">
                <a:solidFill>
                  <a:schemeClr val="bg1"/>
                </a:solidFill>
                <a:cs typeface="Arial" panose="020B0604020202020204" pitchFamily="34" charset="0"/>
              </a:rPr>
              <a:t> &amp; </a:t>
            </a:r>
            <a:r>
              <a:rPr lang="en-US" sz="1200" dirty="0" smtClean="0">
                <a:solidFill>
                  <a:schemeClr val="bg1"/>
                </a:solidFill>
                <a:cs typeface="Arial" panose="020B0604020202020204" pitchFamily="34" charset="0"/>
              </a:rPr>
              <a:t>referral mechanisms</a:t>
            </a:r>
          </a:p>
          <a:p>
            <a:pPr>
              <a:spcBef>
                <a:spcPts val="0"/>
              </a:spcBef>
              <a:spcAft>
                <a:spcPts val="1800"/>
              </a:spcAft>
            </a:pPr>
            <a:r>
              <a:rPr lang="en-US" sz="1200" dirty="0" smtClean="0">
                <a:solidFill>
                  <a:schemeClr val="bg1"/>
                </a:solidFill>
                <a:cs typeface="Arial" panose="020B0604020202020204" pitchFamily="34" charset="0"/>
              </a:rPr>
              <a:t>Data collection, analysis &amp; research </a:t>
            </a:r>
          </a:p>
          <a:p>
            <a:pPr>
              <a:spcBef>
                <a:spcPts val="0"/>
              </a:spcBef>
              <a:spcAft>
                <a:spcPts val="1800"/>
              </a:spcAft>
            </a:pPr>
            <a:r>
              <a:rPr lang="en-GB" sz="1200" dirty="0" smtClean="0">
                <a:solidFill>
                  <a:schemeClr val="bg1"/>
                </a:solidFill>
                <a:cs typeface="Arial" panose="020B0604020202020204" pitchFamily="34" charset="0"/>
              </a:rPr>
              <a:t>Technical support to partner governments(training to reception workers &amp; law enforcement officials,  transport, equipment, capacity building </a:t>
            </a:r>
          </a:p>
          <a:p>
            <a:pPr>
              <a:spcBef>
                <a:spcPts val="0"/>
              </a:spcBef>
              <a:spcAft>
                <a:spcPts val="1800"/>
              </a:spcAft>
            </a:pPr>
            <a:r>
              <a:rPr lang="en-US" sz="1200" dirty="0" smtClean="0">
                <a:solidFill>
                  <a:schemeClr val="bg1"/>
                </a:solidFill>
                <a:cs typeface="Arial" panose="020B0604020202020204" pitchFamily="34" charset="0"/>
              </a:rPr>
              <a:t>Sustained humanitarian assistance in countries of origin and transit (</a:t>
            </a:r>
            <a:r>
              <a:rPr lang="en-US" sz="1200" dirty="0" err="1" smtClean="0">
                <a:solidFill>
                  <a:schemeClr val="bg1"/>
                </a:solidFill>
                <a:cs typeface="Arial" panose="020B0604020202020204" pitchFamily="34" charset="0"/>
              </a:rPr>
              <a:t>e.g</a:t>
            </a:r>
            <a:r>
              <a:rPr lang="en-US" sz="1200" dirty="0" smtClean="0">
                <a:solidFill>
                  <a:schemeClr val="bg1"/>
                </a:solidFill>
                <a:cs typeface="Arial" panose="020B0604020202020204" pitchFamily="34" charset="0"/>
              </a:rPr>
              <a:t> Syria, Afghanistan, Libya)</a:t>
            </a:r>
          </a:p>
          <a:p>
            <a:pPr>
              <a:spcBef>
                <a:spcPts val="0"/>
              </a:spcBef>
              <a:spcAft>
                <a:spcPts val="1800"/>
              </a:spcAft>
            </a:pPr>
            <a:endParaRPr lang="en-US" sz="1200" dirty="0" smtClean="0">
              <a:solidFill>
                <a:schemeClr val="bg1"/>
              </a:solidFill>
              <a:cs typeface="Arial" panose="020B0604020202020204" pitchFamily="34" charset="0"/>
            </a:endParaRPr>
          </a:p>
          <a:p>
            <a:pPr>
              <a:spcBef>
                <a:spcPts val="0"/>
              </a:spcBef>
              <a:spcAft>
                <a:spcPts val="1800"/>
              </a:spcAft>
            </a:pPr>
            <a:endParaRPr lang="en-US" sz="1200" dirty="0" smtClean="0">
              <a:solidFill>
                <a:schemeClr val="bg1"/>
              </a:solidFill>
              <a:cs typeface="Arial" panose="020B0604020202020204" pitchFamily="34" charset="0"/>
            </a:endParaRPr>
          </a:p>
          <a:p>
            <a:pPr marL="0" indent="0">
              <a:lnSpc>
                <a:spcPct val="100000"/>
              </a:lnSpc>
              <a:spcBef>
                <a:spcPts val="0"/>
              </a:spcBef>
              <a:spcAft>
                <a:spcPts val="1200"/>
              </a:spcAft>
              <a:buNone/>
            </a:pPr>
            <a:r>
              <a:rPr lang="en-US" sz="1600" b="1" dirty="0" smtClean="0">
                <a:solidFill>
                  <a:schemeClr val="accent4"/>
                </a:solidFill>
                <a:cs typeface="Arial" panose="020B0604020202020204" pitchFamily="34" charset="0"/>
              </a:rPr>
              <a:t>Medium to long-term priorities</a:t>
            </a:r>
          </a:p>
          <a:p>
            <a:pPr marL="0" indent="0">
              <a:lnSpc>
                <a:spcPct val="100000"/>
              </a:lnSpc>
              <a:spcBef>
                <a:spcPts val="0"/>
              </a:spcBef>
              <a:spcAft>
                <a:spcPts val="1800"/>
              </a:spcAft>
              <a:buFont typeface="Arial" panose="020B0604020202020204" pitchFamily="34" charset="0"/>
              <a:buNone/>
            </a:pPr>
            <a:endParaRPr lang="en-US" sz="800" b="1" dirty="0" smtClean="0">
              <a:solidFill>
                <a:schemeClr val="bg1"/>
              </a:solidFill>
              <a:cs typeface="Arial" panose="020B0604020202020204" pitchFamily="34" charset="0"/>
            </a:endParaRPr>
          </a:p>
          <a:p>
            <a:pPr>
              <a:lnSpc>
                <a:spcPct val="100000"/>
              </a:lnSpc>
              <a:spcBef>
                <a:spcPts val="0"/>
              </a:spcBef>
              <a:spcAft>
                <a:spcPts val="1800"/>
              </a:spcAft>
            </a:pPr>
            <a:r>
              <a:rPr lang="fr-CH" sz="1200" dirty="0" err="1" smtClean="0">
                <a:solidFill>
                  <a:schemeClr val="bg1"/>
                </a:solidFill>
                <a:cs typeface="Arial" panose="020B0604020202020204" pitchFamily="34" charset="0"/>
              </a:rPr>
              <a:t>Fair</a:t>
            </a:r>
            <a:r>
              <a:rPr lang="fr-CH" sz="1200" dirty="0" smtClean="0">
                <a:solidFill>
                  <a:schemeClr val="bg1"/>
                </a:solidFill>
                <a:cs typeface="Arial" panose="020B0604020202020204" pitchFamily="34" charset="0"/>
              </a:rPr>
              <a:t> and </a:t>
            </a:r>
            <a:r>
              <a:rPr lang="fr-CH" sz="1200" dirty="0" err="1" smtClean="0">
                <a:solidFill>
                  <a:schemeClr val="bg1"/>
                </a:solidFill>
                <a:cs typeface="Arial" panose="020B0604020202020204" pitchFamily="34" charset="0"/>
              </a:rPr>
              <a:t>balanced</a:t>
            </a:r>
            <a:r>
              <a:rPr lang="fr-CH" sz="1200" dirty="0" smtClean="0">
                <a:solidFill>
                  <a:schemeClr val="bg1"/>
                </a:solidFill>
                <a:cs typeface="Arial" panose="020B0604020202020204" pitchFamily="34" charset="0"/>
              </a:rPr>
              <a:t> dialogue &amp; </a:t>
            </a:r>
            <a:r>
              <a:rPr lang="fr-CH" sz="1200" dirty="0" err="1" smtClean="0">
                <a:solidFill>
                  <a:schemeClr val="bg1"/>
                </a:solidFill>
                <a:cs typeface="Arial" panose="020B0604020202020204" pitchFamily="34" charset="0"/>
              </a:rPr>
              <a:t>cooperation</a:t>
            </a:r>
            <a:r>
              <a:rPr lang="fr-CH" sz="1200" dirty="0" smtClean="0">
                <a:solidFill>
                  <a:schemeClr val="bg1"/>
                </a:solidFill>
                <a:cs typeface="Arial" panose="020B0604020202020204" pitchFamily="34" charset="0"/>
              </a:rPr>
              <a:t> </a:t>
            </a:r>
            <a:r>
              <a:rPr lang="fr-CH" sz="1200" dirty="0" err="1" smtClean="0">
                <a:solidFill>
                  <a:schemeClr val="bg1"/>
                </a:solidFill>
                <a:cs typeface="Arial" panose="020B0604020202020204" pitchFamily="34" charset="0"/>
              </a:rPr>
              <a:t>between</a:t>
            </a:r>
            <a:r>
              <a:rPr lang="fr-CH" sz="1200" dirty="0" smtClean="0">
                <a:solidFill>
                  <a:schemeClr val="bg1"/>
                </a:solidFill>
                <a:cs typeface="Arial" panose="020B0604020202020204" pitchFamily="34" charset="0"/>
              </a:rPr>
              <a:t> countries of </a:t>
            </a:r>
            <a:r>
              <a:rPr lang="fr-CH" sz="1200" dirty="0" err="1" smtClean="0">
                <a:solidFill>
                  <a:schemeClr val="bg1"/>
                </a:solidFill>
                <a:cs typeface="Arial" panose="020B0604020202020204" pitchFamily="34" charset="0"/>
              </a:rPr>
              <a:t>origin</a:t>
            </a:r>
            <a:r>
              <a:rPr lang="fr-CH" sz="1200" dirty="0" smtClean="0">
                <a:solidFill>
                  <a:schemeClr val="bg1"/>
                </a:solidFill>
                <a:cs typeface="Arial" panose="020B0604020202020204" pitchFamily="34" charset="0"/>
              </a:rPr>
              <a:t>, transit and destination </a:t>
            </a:r>
          </a:p>
          <a:p>
            <a:pPr>
              <a:lnSpc>
                <a:spcPct val="100000"/>
              </a:lnSpc>
              <a:spcBef>
                <a:spcPts val="0"/>
              </a:spcBef>
              <a:spcAft>
                <a:spcPts val="1800"/>
              </a:spcAft>
            </a:pPr>
            <a:r>
              <a:rPr lang="en-US" sz="1200" dirty="0" smtClean="0">
                <a:solidFill>
                  <a:schemeClr val="bg1"/>
                </a:solidFill>
                <a:cs typeface="Arial" panose="020B0604020202020204" pitchFamily="34" charset="0"/>
              </a:rPr>
              <a:t>Strategic support to governments to address migration drivers, empowerment of migrants for the promotion of sustainable development </a:t>
            </a:r>
          </a:p>
          <a:p>
            <a:pPr>
              <a:lnSpc>
                <a:spcPct val="100000"/>
              </a:lnSpc>
              <a:spcBef>
                <a:spcPts val="0"/>
              </a:spcBef>
              <a:spcAft>
                <a:spcPts val="1800"/>
              </a:spcAft>
            </a:pPr>
            <a:r>
              <a:rPr lang="en-US" sz="1200" dirty="0" smtClean="0">
                <a:solidFill>
                  <a:schemeClr val="bg1"/>
                </a:solidFill>
                <a:cs typeface="Arial" panose="020B0604020202020204" pitchFamily="34" charset="0"/>
              </a:rPr>
              <a:t>Stabilization, transition and resilience programmes </a:t>
            </a:r>
          </a:p>
          <a:p>
            <a:pPr>
              <a:lnSpc>
                <a:spcPct val="100000"/>
              </a:lnSpc>
              <a:spcBef>
                <a:spcPts val="0"/>
              </a:spcBef>
              <a:spcAft>
                <a:spcPts val="1800"/>
              </a:spcAft>
            </a:pPr>
            <a:r>
              <a:rPr lang="en-US" sz="1200" dirty="0" smtClean="0">
                <a:solidFill>
                  <a:schemeClr val="bg1"/>
                </a:solidFill>
                <a:cs typeface="Arial" panose="020B0604020202020204" pitchFamily="34" charset="0"/>
              </a:rPr>
              <a:t>Awareness-raising and promotion of safe and regular migration options (including new approaches to labour mobility)</a:t>
            </a:r>
          </a:p>
          <a:p>
            <a:pPr>
              <a:lnSpc>
                <a:spcPct val="100000"/>
              </a:lnSpc>
              <a:spcBef>
                <a:spcPts val="0"/>
              </a:spcBef>
              <a:spcAft>
                <a:spcPts val="1800"/>
              </a:spcAft>
            </a:pPr>
            <a:r>
              <a:rPr lang="en-US" sz="1200" dirty="0" smtClean="0">
                <a:solidFill>
                  <a:schemeClr val="bg1"/>
                </a:solidFill>
                <a:cs typeface="Arial" panose="020B0604020202020204" pitchFamily="34" charset="0"/>
              </a:rPr>
              <a:t>Promote social integration and address xenophobic tensions </a:t>
            </a:r>
          </a:p>
          <a:p>
            <a:pPr>
              <a:lnSpc>
                <a:spcPct val="100000"/>
              </a:lnSpc>
              <a:spcBef>
                <a:spcPts val="0"/>
              </a:spcBef>
              <a:spcAft>
                <a:spcPts val="1800"/>
              </a:spcAft>
            </a:pPr>
            <a:endParaRPr lang="en-US" sz="1200" dirty="0" smtClean="0">
              <a:solidFill>
                <a:schemeClr val="bg1"/>
              </a:solidFill>
              <a:cs typeface="Arial" panose="020B0604020202020204" pitchFamily="34" charset="0"/>
            </a:endParaRPr>
          </a:p>
          <a:p>
            <a:pPr>
              <a:lnSpc>
                <a:spcPct val="100000"/>
              </a:lnSpc>
              <a:spcBef>
                <a:spcPts val="0"/>
              </a:spcBef>
              <a:spcAft>
                <a:spcPts val="1800"/>
              </a:spcAft>
            </a:pPr>
            <a:endParaRPr lang="en-US" sz="1200" dirty="0" smtClean="0">
              <a:solidFill>
                <a:schemeClr val="bg1"/>
              </a:solidFill>
              <a:cs typeface="Arial" panose="020B0604020202020204" pitchFamily="34" charset="0"/>
            </a:endParaRPr>
          </a:p>
          <a:p>
            <a:pPr marL="0" indent="0">
              <a:lnSpc>
                <a:spcPct val="100000"/>
              </a:lnSpc>
              <a:spcBef>
                <a:spcPts val="0"/>
              </a:spcBef>
              <a:spcAft>
                <a:spcPts val="1200"/>
              </a:spcAft>
              <a:buFont typeface="Arial" panose="020B0604020202020204" pitchFamily="34" charset="0"/>
              <a:buNone/>
            </a:pPr>
            <a:r>
              <a:rPr lang="en-US" sz="1600" b="1" dirty="0" smtClean="0">
                <a:solidFill>
                  <a:schemeClr val="accent4"/>
                </a:solidFill>
                <a:cs typeface="Arial" panose="020B0604020202020204" pitchFamily="34" charset="0"/>
              </a:rPr>
              <a:t>Medium to long-term priorities</a:t>
            </a:r>
          </a:p>
          <a:p>
            <a:pPr marL="0" indent="0">
              <a:lnSpc>
                <a:spcPct val="100000"/>
              </a:lnSpc>
              <a:spcBef>
                <a:spcPts val="0"/>
              </a:spcBef>
              <a:spcAft>
                <a:spcPts val="1200"/>
              </a:spcAft>
              <a:buFont typeface="Arial" panose="020B0604020202020204" pitchFamily="34" charset="0"/>
              <a:buNone/>
            </a:pPr>
            <a:endParaRPr lang="en-US" sz="800" b="1" dirty="0" smtClean="0">
              <a:solidFill>
                <a:schemeClr val="bg1"/>
              </a:solidFill>
              <a:cs typeface="Arial" panose="020B0604020202020204" pitchFamily="34" charset="0"/>
            </a:endParaRPr>
          </a:p>
          <a:p>
            <a:pPr>
              <a:lnSpc>
                <a:spcPct val="100000"/>
              </a:lnSpc>
              <a:spcBef>
                <a:spcPts val="0"/>
              </a:spcBef>
              <a:spcAft>
                <a:spcPts val="1800"/>
              </a:spcAft>
            </a:pPr>
            <a:r>
              <a:rPr lang="en-US" sz="1200" dirty="0" smtClean="0">
                <a:solidFill>
                  <a:schemeClr val="bg1"/>
                </a:solidFill>
                <a:cs typeface="Arial" panose="020B0604020202020204" pitchFamily="34" charset="0"/>
              </a:rPr>
              <a:t>Migrant Resource and Response Mechanisms (</a:t>
            </a:r>
            <a:r>
              <a:rPr lang="en-US" sz="1200" dirty="0" err="1" smtClean="0">
                <a:solidFill>
                  <a:schemeClr val="bg1"/>
                </a:solidFill>
                <a:cs typeface="Arial" panose="020B0604020202020204" pitchFamily="34" charset="0"/>
              </a:rPr>
              <a:t>MRRMs</a:t>
            </a:r>
            <a:r>
              <a:rPr lang="en-US" sz="1200" dirty="0" smtClean="0">
                <a:solidFill>
                  <a:schemeClr val="bg1"/>
                </a:solidFill>
                <a:cs typeface="Arial" panose="020B0604020202020204" pitchFamily="34" charset="0"/>
              </a:rPr>
              <a:t>)</a:t>
            </a:r>
            <a:endParaRPr lang="fr-CH" sz="1200" dirty="0" smtClean="0">
              <a:solidFill>
                <a:schemeClr val="bg1"/>
              </a:solidFill>
              <a:cs typeface="Arial" panose="020B0604020202020204" pitchFamily="34" charset="0"/>
            </a:endParaRPr>
          </a:p>
          <a:p>
            <a:pPr>
              <a:lnSpc>
                <a:spcPct val="100000"/>
              </a:lnSpc>
              <a:spcBef>
                <a:spcPts val="0"/>
              </a:spcBef>
              <a:spcAft>
                <a:spcPts val="1800"/>
              </a:spcAft>
            </a:pPr>
            <a:r>
              <a:rPr lang="fr-CH" sz="1200" dirty="0" smtClean="0">
                <a:solidFill>
                  <a:schemeClr val="bg1"/>
                </a:solidFill>
                <a:cs typeface="Arial" panose="020B0604020202020204" pitchFamily="34" charset="0"/>
              </a:rPr>
              <a:t>Diaspora engagement </a:t>
            </a:r>
          </a:p>
          <a:p>
            <a:pPr>
              <a:lnSpc>
                <a:spcPct val="100000"/>
              </a:lnSpc>
              <a:spcBef>
                <a:spcPts val="0"/>
              </a:spcBef>
              <a:spcAft>
                <a:spcPts val="1800"/>
              </a:spcAft>
            </a:pPr>
            <a:r>
              <a:rPr lang="fr-CH" sz="1200" dirty="0" err="1" smtClean="0">
                <a:solidFill>
                  <a:schemeClr val="bg1"/>
                </a:solidFill>
                <a:cs typeface="Arial" panose="020B0604020202020204" pitchFamily="34" charset="0"/>
              </a:rPr>
              <a:t>Humanitarian</a:t>
            </a:r>
            <a:r>
              <a:rPr lang="fr-CH" sz="1200" dirty="0" smtClean="0">
                <a:solidFill>
                  <a:schemeClr val="bg1"/>
                </a:solidFill>
                <a:cs typeface="Arial" panose="020B0604020202020204" pitchFamily="34" charset="0"/>
              </a:rPr>
              <a:t> Border Management </a:t>
            </a:r>
            <a:endParaRPr lang="en-US" sz="1200" dirty="0" smtClean="0">
              <a:solidFill>
                <a:schemeClr val="bg1"/>
              </a:solidFill>
              <a:cs typeface="Arial" panose="020B0604020202020204" pitchFamily="34" charset="0"/>
            </a:endParaRPr>
          </a:p>
          <a:p>
            <a:pPr>
              <a:lnSpc>
                <a:spcPct val="100000"/>
              </a:lnSpc>
              <a:spcBef>
                <a:spcPts val="0"/>
              </a:spcBef>
              <a:spcAft>
                <a:spcPts val="1800"/>
              </a:spcAft>
            </a:pPr>
            <a:r>
              <a:rPr lang="en-US" sz="1200" dirty="0" smtClean="0">
                <a:solidFill>
                  <a:schemeClr val="bg1"/>
                </a:solidFill>
                <a:cs typeface="Arial" panose="020B0604020202020204" pitchFamily="34" charset="0"/>
              </a:rPr>
              <a:t>Increased resettlement and relocation </a:t>
            </a:r>
          </a:p>
          <a:p>
            <a:pPr>
              <a:lnSpc>
                <a:spcPct val="100000"/>
              </a:lnSpc>
              <a:spcBef>
                <a:spcPts val="0"/>
              </a:spcBef>
              <a:spcAft>
                <a:spcPts val="1800"/>
              </a:spcAft>
            </a:pPr>
            <a:r>
              <a:rPr lang="fr-CH" sz="1200" dirty="0" err="1" smtClean="0">
                <a:solidFill>
                  <a:schemeClr val="bg1"/>
                </a:solidFill>
                <a:cs typeface="Arial" panose="020B0604020202020204" pitchFamily="34" charset="0"/>
              </a:rPr>
              <a:t>AVRR</a:t>
            </a:r>
            <a:endParaRPr lang="fr-CH" sz="1200" dirty="0" smtClean="0">
              <a:solidFill>
                <a:schemeClr val="bg1"/>
              </a:solidFill>
              <a:cs typeface="Arial" panose="020B0604020202020204" pitchFamily="34" charset="0"/>
            </a:endParaRPr>
          </a:p>
          <a:p>
            <a:pPr>
              <a:lnSpc>
                <a:spcPct val="100000"/>
              </a:lnSpc>
              <a:spcBef>
                <a:spcPts val="0"/>
              </a:spcBef>
              <a:spcAft>
                <a:spcPts val="1800"/>
              </a:spcAft>
            </a:pPr>
            <a:r>
              <a:rPr lang="fr-CH" sz="1200" dirty="0" smtClean="0">
                <a:solidFill>
                  <a:schemeClr val="bg1"/>
                </a:solidFill>
                <a:cs typeface="Arial" panose="020B0604020202020204" pitchFamily="34" charset="0"/>
              </a:rPr>
              <a:t>Counter-</a:t>
            </a:r>
            <a:r>
              <a:rPr lang="fr-CH" sz="1200" dirty="0" err="1" smtClean="0">
                <a:solidFill>
                  <a:schemeClr val="bg1"/>
                </a:solidFill>
                <a:cs typeface="Arial" panose="020B0604020202020204" pitchFamily="34" charset="0"/>
              </a:rPr>
              <a:t>smuggling</a:t>
            </a:r>
            <a:r>
              <a:rPr lang="fr-CH" sz="1200" dirty="0" smtClean="0">
                <a:solidFill>
                  <a:schemeClr val="bg1"/>
                </a:solidFill>
                <a:cs typeface="Arial" panose="020B0604020202020204" pitchFamily="34" charset="0"/>
              </a:rPr>
              <a:t> &amp; </a:t>
            </a:r>
            <a:r>
              <a:rPr lang="fr-CH" sz="1200" dirty="0" err="1" smtClean="0">
                <a:solidFill>
                  <a:schemeClr val="bg1"/>
                </a:solidFill>
                <a:cs typeface="Arial" panose="020B0604020202020204" pitchFamily="34" charset="0"/>
              </a:rPr>
              <a:t>counter-trafficking</a:t>
            </a:r>
            <a:r>
              <a:rPr lang="fr-CH" sz="1200" dirty="0" smtClean="0">
                <a:solidFill>
                  <a:schemeClr val="bg1"/>
                </a:solidFill>
                <a:cs typeface="Arial" panose="020B0604020202020204" pitchFamily="34" charset="0"/>
              </a:rPr>
              <a:t> </a:t>
            </a:r>
          </a:p>
          <a:p>
            <a:pPr>
              <a:lnSpc>
                <a:spcPct val="100000"/>
              </a:lnSpc>
              <a:spcBef>
                <a:spcPts val="0"/>
              </a:spcBef>
              <a:spcAft>
                <a:spcPts val="1800"/>
              </a:spcAft>
            </a:pPr>
            <a:r>
              <a:rPr lang="en-US" sz="1200" dirty="0" smtClean="0">
                <a:solidFill>
                  <a:schemeClr val="bg1"/>
                </a:solidFill>
                <a:cs typeface="Arial" panose="020B0604020202020204" pitchFamily="34" charset="0"/>
              </a:rPr>
              <a:t>Strengthen</a:t>
            </a:r>
            <a:r>
              <a:rPr lang="fr-CH" sz="1200" dirty="0" smtClean="0">
                <a:solidFill>
                  <a:schemeClr val="bg1"/>
                </a:solidFill>
                <a:cs typeface="Arial" panose="020B0604020202020204" pitchFamily="34" charset="0"/>
              </a:rPr>
              <a:t> </a:t>
            </a:r>
            <a:r>
              <a:rPr lang="fr-CH" sz="1200" dirty="0" err="1" smtClean="0">
                <a:solidFill>
                  <a:schemeClr val="bg1"/>
                </a:solidFill>
                <a:cs typeface="Arial" panose="020B0604020202020204" pitchFamily="34" charset="0"/>
              </a:rPr>
              <a:t>cooperation</a:t>
            </a:r>
            <a:r>
              <a:rPr lang="fr-CH" sz="1200" dirty="0" smtClean="0">
                <a:solidFill>
                  <a:schemeClr val="bg1"/>
                </a:solidFill>
                <a:cs typeface="Arial" panose="020B0604020202020204" pitchFamily="34" charset="0"/>
              </a:rPr>
              <a:t> </a:t>
            </a:r>
            <a:r>
              <a:rPr lang="fr-CH" sz="1200" dirty="0" err="1" smtClean="0">
                <a:solidFill>
                  <a:schemeClr val="bg1"/>
                </a:solidFill>
                <a:cs typeface="Arial" panose="020B0604020202020204" pitchFamily="34" charset="0"/>
              </a:rPr>
              <a:t>with</a:t>
            </a:r>
            <a:r>
              <a:rPr lang="fr-CH" sz="1200" dirty="0" smtClean="0">
                <a:solidFill>
                  <a:schemeClr val="bg1"/>
                </a:solidFill>
                <a:cs typeface="Arial" panose="020B0604020202020204" pitchFamily="34" charset="0"/>
              </a:rPr>
              <a:t> </a:t>
            </a:r>
            <a:r>
              <a:rPr lang="fr-CH" sz="1200" dirty="0" err="1" smtClean="0">
                <a:solidFill>
                  <a:schemeClr val="bg1"/>
                </a:solidFill>
                <a:cs typeface="Arial" panose="020B0604020202020204" pitchFamily="34" charset="0"/>
              </a:rPr>
              <a:t>partners</a:t>
            </a:r>
            <a:r>
              <a:rPr lang="fr-CH" sz="1200" dirty="0" smtClean="0">
                <a:solidFill>
                  <a:schemeClr val="bg1"/>
                </a:solidFill>
                <a:cs typeface="Arial" panose="020B0604020202020204" pitchFamily="34" charset="0"/>
              </a:rPr>
              <a:t> and </a:t>
            </a:r>
            <a:r>
              <a:rPr lang="fr-CH" sz="1200" dirty="0" err="1" smtClean="0">
                <a:solidFill>
                  <a:schemeClr val="bg1"/>
                </a:solidFill>
                <a:cs typeface="Arial" panose="020B0604020202020204" pitchFamily="34" charset="0"/>
              </a:rPr>
              <a:t>donors</a:t>
            </a:r>
            <a:r>
              <a:rPr lang="fr-CH" sz="1200" dirty="0" smtClean="0">
                <a:solidFill>
                  <a:schemeClr val="bg1"/>
                </a:solidFill>
                <a:cs typeface="Arial" panose="020B0604020202020204" pitchFamily="34" charset="0"/>
              </a:rPr>
              <a:t> </a:t>
            </a:r>
          </a:p>
          <a:p>
            <a:pPr>
              <a:lnSpc>
                <a:spcPct val="100000"/>
              </a:lnSpc>
              <a:spcBef>
                <a:spcPts val="0"/>
              </a:spcBef>
              <a:spcAft>
                <a:spcPts val="1800"/>
              </a:spcAft>
            </a:pPr>
            <a:endParaRPr lang="en-US" sz="1200" dirty="0" smtClean="0">
              <a:solidFill>
                <a:schemeClr val="bg1"/>
              </a:solidFill>
              <a:cs typeface="Arial" panose="020B0604020202020204" pitchFamily="34" charset="0"/>
            </a:endParaRPr>
          </a:p>
          <a:p>
            <a:pPr>
              <a:spcBef>
                <a:spcPts val="0"/>
              </a:spcBef>
              <a:spcAft>
                <a:spcPts val="1800"/>
              </a:spcAft>
            </a:pPr>
            <a:endParaRPr lang="en-US" sz="1200" dirty="0" smtClean="0">
              <a:solidFill>
                <a:schemeClr val="bg1"/>
              </a:solidFill>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4805F5B-3218-43A7-83BA-F0CFF133EBD0}" type="slidenum">
              <a:rPr lang="en-US" smtClean="0"/>
              <a:pPr/>
              <a:t>8</a:t>
            </a:fld>
            <a:endParaRPr lang="en-US"/>
          </a:p>
        </p:txBody>
      </p:sp>
    </p:spTree>
    <p:extLst>
      <p:ext uri="{BB962C8B-B14F-4D97-AF65-F5344CB8AC3E}">
        <p14:creationId xmlns:p14="http://schemas.microsoft.com/office/powerpoint/2010/main" val="610582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805F5B-3218-43A7-83BA-F0CFF133EBD0}" type="slidenum">
              <a:rPr lang="en-US" smtClean="0"/>
              <a:pPr/>
              <a:t>9</a:t>
            </a:fld>
            <a:endParaRPr lang="en-US"/>
          </a:p>
        </p:txBody>
      </p:sp>
    </p:spTree>
    <p:extLst>
      <p:ext uri="{BB962C8B-B14F-4D97-AF65-F5344CB8AC3E}">
        <p14:creationId xmlns:p14="http://schemas.microsoft.com/office/powerpoint/2010/main" val="1875741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F4B2FC1-0496-44B0-9F31-E6F9D7437D02}" type="datetimeFigureOut">
              <a:rPr lang="en-US" smtClean="0"/>
              <a:pPr/>
              <a:t>7/12/2016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4C7F30-87AC-475C-99D5-8C88C8FDBCF3}" type="slidenum">
              <a:rPr lang="en-US" smtClean="0"/>
              <a:pPr/>
              <a:t>‹#›</a:t>
            </a:fld>
            <a:endParaRPr lang="en-US"/>
          </a:p>
        </p:txBody>
      </p:sp>
    </p:spTree>
    <p:extLst>
      <p:ext uri="{BB962C8B-B14F-4D97-AF65-F5344CB8AC3E}">
        <p14:creationId xmlns:p14="http://schemas.microsoft.com/office/powerpoint/2010/main" val="263981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4B2FC1-0496-44B0-9F31-E6F9D7437D02}" type="datetimeFigureOut">
              <a:rPr lang="en-US" smtClean="0"/>
              <a:pPr/>
              <a:t>7/12/2016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4C7F30-87AC-475C-99D5-8C88C8FDBCF3}" type="slidenum">
              <a:rPr lang="en-US" smtClean="0"/>
              <a:pPr/>
              <a:t>‹#›</a:t>
            </a:fld>
            <a:endParaRPr lang="en-US"/>
          </a:p>
        </p:txBody>
      </p:sp>
    </p:spTree>
    <p:extLst>
      <p:ext uri="{BB962C8B-B14F-4D97-AF65-F5344CB8AC3E}">
        <p14:creationId xmlns:p14="http://schemas.microsoft.com/office/powerpoint/2010/main" val="317161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4B2FC1-0496-44B0-9F31-E6F9D7437D02}" type="datetimeFigureOut">
              <a:rPr lang="en-US" smtClean="0"/>
              <a:pPr/>
              <a:t>7/12/2016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4C7F30-87AC-475C-99D5-8C88C8FDBCF3}" type="slidenum">
              <a:rPr lang="en-US" smtClean="0"/>
              <a:pPr/>
              <a:t>‹#›</a:t>
            </a:fld>
            <a:endParaRPr lang="en-US"/>
          </a:p>
        </p:txBody>
      </p:sp>
    </p:spTree>
    <p:extLst>
      <p:ext uri="{BB962C8B-B14F-4D97-AF65-F5344CB8AC3E}">
        <p14:creationId xmlns:p14="http://schemas.microsoft.com/office/powerpoint/2010/main" val="562471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4B2FC1-0496-44B0-9F31-E6F9D7437D02}" type="datetimeFigureOut">
              <a:rPr lang="en-US" smtClean="0"/>
              <a:pPr/>
              <a:t>7/12/2016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4C7F30-87AC-475C-99D5-8C88C8FDBCF3}" type="slidenum">
              <a:rPr lang="en-US" smtClean="0"/>
              <a:pPr/>
              <a:t>‹#›</a:t>
            </a:fld>
            <a:endParaRPr lang="en-US"/>
          </a:p>
        </p:txBody>
      </p:sp>
    </p:spTree>
    <p:extLst>
      <p:ext uri="{BB962C8B-B14F-4D97-AF65-F5344CB8AC3E}">
        <p14:creationId xmlns:p14="http://schemas.microsoft.com/office/powerpoint/2010/main" val="1062196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4B2FC1-0496-44B0-9F31-E6F9D7437D02}" type="datetimeFigureOut">
              <a:rPr lang="en-US" smtClean="0"/>
              <a:pPr/>
              <a:t>7/12/2016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4C7F30-87AC-475C-99D5-8C88C8FDBCF3}" type="slidenum">
              <a:rPr lang="en-US" smtClean="0"/>
              <a:pPr/>
              <a:t>‹#›</a:t>
            </a:fld>
            <a:endParaRPr lang="en-US"/>
          </a:p>
        </p:txBody>
      </p:sp>
    </p:spTree>
    <p:extLst>
      <p:ext uri="{BB962C8B-B14F-4D97-AF65-F5344CB8AC3E}">
        <p14:creationId xmlns:p14="http://schemas.microsoft.com/office/powerpoint/2010/main" val="620278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4B2FC1-0496-44B0-9F31-E6F9D7437D02}" type="datetimeFigureOut">
              <a:rPr lang="en-US" smtClean="0"/>
              <a:pPr/>
              <a:t>7/12/2016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4C7F30-87AC-475C-99D5-8C88C8FDBCF3}" type="slidenum">
              <a:rPr lang="en-US" smtClean="0"/>
              <a:pPr/>
              <a:t>‹#›</a:t>
            </a:fld>
            <a:endParaRPr lang="en-US"/>
          </a:p>
        </p:txBody>
      </p:sp>
    </p:spTree>
    <p:extLst>
      <p:ext uri="{BB962C8B-B14F-4D97-AF65-F5344CB8AC3E}">
        <p14:creationId xmlns:p14="http://schemas.microsoft.com/office/powerpoint/2010/main" val="1823146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4B2FC1-0496-44B0-9F31-E6F9D7437D02}" type="datetimeFigureOut">
              <a:rPr lang="en-US" smtClean="0"/>
              <a:pPr/>
              <a:t>7/12/2016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4C7F30-87AC-475C-99D5-8C88C8FDBCF3}" type="slidenum">
              <a:rPr lang="en-US" smtClean="0"/>
              <a:pPr/>
              <a:t>‹#›</a:t>
            </a:fld>
            <a:endParaRPr lang="en-US"/>
          </a:p>
        </p:txBody>
      </p:sp>
    </p:spTree>
    <p:extLst>
      <p:ext uri="{BB962C8B-B14F-4D97-AF65-F5344CB8AC3E}">
        <p14:creationId xmlns:p14="http://schemas.microsoft.com/office/powerpoint/2010/main" val="314244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F4B2FC1-0496-44B0-9F31-E6F9D7437D02}" type="datetimeFigureOut">
              <a:rPr lang="en-US" smtClean="0"/>
              <a:pPr/>
              <a:t>7/12/2016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4C7F30-87AC-475C-99D5-8C88C8FDBCF3}" type="slidenum">
              <a:rPr lang="en-US" smtClean="0"/>
              <a:pPr/>
              <a:t>‹#›</a:t>
            </a:fld>
            <a:endParaRPr lang="en-US"/>
          </a:p>
        </p:txBody>
      </p:sp>
    </p:spTree>
    <p:extLst>
      <p:ext uri="{BB962C8B-B14F-4D97-AF65-F5344CB8AC3E}">
        <p14:creationId xmlns:p14="http://schemas.microsoft.com/office/powerpoint/2010/main" val="2418726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4B2FC1-0496-44B0-9F31-E6F9D7437D02}" type="datetimeFigureOut">
              <a:rPr lang="en-US" smtClean="0"/>
              <a:pPr/>
              <a:t>7/12/2016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4C7F30-87AC-475C-99D5-8C88C8FDBCF3}" type="slidenum">
              <a:rPr lang="en-US" smtClean="0"/>
              <a:pPr/>
              <a:t>‹#›</a:t>
            </a:fld>
            <a:endParaRPr lang="en-US"/>
          </a:p>
        </p:txBody>
      </p:sp>
    </p:spTree>
    <p:extLst>
      <p:ext uri="{BB962C8B-B14F-4D97-AF65-F5344CB8AC3E}">
        <p14:creationId xmlns:p14="http://schemas.microsoft.com/office/powerpoint/2010/main" val="1242654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4B2FC1-0496-44B0-9F31-E6F9D7437D02}" type="datetimeFigureOut">
              <a:rPr lang="en-US" smtClean="0"/>
              <a:pPr/>
              <a:t>7/12/2016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4C7F30-87AC-475C-99D5-8C88C8FDBCF3}" type="slidenum">
              <a:rPr lang="en-US" smtClean="0"/>
              <a:pPr/>
              <a:t>‹#›</a:t>
            </a:fld>
            <a:endParaRPr lang="en-US"/>
          </a:p>
        </p:txBody>
      </p:sp>
    </p:spTree>
    <p:extLst>
      <p:ext uri="{BB962C8B-B14F-4D97-AF65-F5344CB8AC3E}">
        <p14:creationId xmlns:p14="http://schemas.microsoft.com/office/powerpoint/2010/main" val="757164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4B2FC1-0496-44B0-9F31-E6F9D7437D02}" type="datetimeFigureOut">
              <a:rPr lang="en-US" smtClean="0"/>
              <a:pPr/>
              <a:t>7/12/2016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4C7F30-87AC-475C-99D5-8C88C8FDBCF3}" type="slidenum">
              <a:rPr lang="en-US" smtClean="0"/>
              <a:pPr/>
              <a:t>‹#›</a:t>
            </a:fld>
            <a:endParaRPr lang="en-US"/>
          </a:p>
        </p:txBody>
      </p:sp>
    </p:spTree>
    <p:extLst>
      <p:ext uri="{BB962C8B-B14F-4D97-AF65-F5344CB8AC3E}">
        <p14:creationId xmlns:p14="http://schemas.microsoft.com/office/powerpoint/2010/main" val="463193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4B2FC1-0496-44B0-9F31-E6F9D7437D02}" type="datetimeFigureOut">
              <a:rPr lang="en-US" smtClean="0"/>
              <a:pPr/>
              <a:t>7/12/2016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4C7F30-87AC-475C-99D5-8C88C8FDBCF3}" type="slidenum">
              <a:rPr lang="en-US" smtClean="0"/>
              <a:pPr/>
              <a:t>‹#›</a:t>
            </a:fld>
            <a:endParaRPr lang="en-US"/>
          </a:p>
        </p:txBody>
      </p:sp>
    </p:spTree>
    <p:extLst>
      <p:ext uri="{BB962C8B-B14F-4D97-AF65-F5344CB8AC3E}">
        <p14:creationId xmlns:p14="http://schemas.microsoft.com/office/powerpoint/2010/main" val="3903981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alvador Gutiérrez\Downloads\14373907248_76aee60b91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8" y="1"/>
            <a:ext cx="1215498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5910860"/>
            <a:ext cx="5913726" cy="9398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1" name="Subtitle 2"/>
          <p:cNvSpPr txBox="1">
            <a:spLocks/>
          </p:cNvSpPr>
          <p:nvPr/>
        </p:nvSpPr>
        <p:spPr>
          <a:xfrm>
            <a:off x="37018" y="5003866"/>
            <a:ext cx="9144000" cy="1498845"/>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endParaRPr lang="en-US" altLang="en-US" sz="1800" b="1" dirty="0" smtClean="0">
              <a:solidFill>
                <a:schemeClr val="bg1"/>
              </a:solidFill>
              <a:latin typeface="Gill Sans MT" panose="020B0502020104020203" pitchFamily="34" charset="0"/>
              <a:cs typeface="Arial" panose="020B0604020202020204" pitchFamily="34" charset="0"/>
            </a:endParaRPr>
          </a:p>
          <a:p>
            <a:pPr marL="0" indent="0">
              <a:spcBef>
                <a:spcPct val="0"/>
              </a:spcBef>
              <a:buNone/>
            </a:pPr>
            <a:endParaRPr lang="en-US" altLang="en-US" sz="1800" b="1" dirty="0">
              <a:solidFill>
                <a:schemeClr val="bg1"/>
              </a:solidFill>
              <a:latin typeface="Gill Sans MT" panose="020B0502020104020203" pitchFamily="34" charset="0"/>
              <a:cs typeface="Arial" panose="020B0604020202020204" pitchFamily="34" charset="0"/>
            </a:endParaRPr>
          </a:p>
          <a:p>
            <a:pPr marL="0" indent="0">
              <a:spcBef>
                <a:spcPct val="0"/>
              </a:spcBef>
              <a:buNone/>
            </a:pPr>
            <a:endParaRPr lang="en-US" altLang="en-US" sz="2000" b="1" dirty="0" smtClean="0">
              <a:solidFill>
                <a:schemeClr val="bg1"/>
              </a:solidFill>
              <a:latin typeface="Gill Sans MT" panose="020B0502020104020203" pitchFamily="34" charset="0"/>
              <a:cs typeface="Arial" panose="020B0604020202020204" pitchFamily="34" charset="0"/>
            </a:endParaRPr>
          </a:p>
          <a:p>
            <a:pPr marL="0" indent="0">
              <a:spcBef>
                <a:spcPct val="0"/>
              </a:spcBef>
              <a:buNone/>
            </a:pPr>
            <a:r>
              <a:rPr lang="en-US" altLang="en-US" sz="1600" b="1" dirty="0" err="1" smtClean="0">
                <a:solidFill>
                  <a:schemeClr val="bg1"/>
                </a:solidFill>
                <a:latin typeface="Gill Sans MT" panose="020B0502020104020203" pitchFamily="34" charset="0"/>
                <a:cs typeface="Arial" panose="020B0604020202020204" pitchFamily="34" charset="0"/>
              </a:rPr>
              <a:t>Organización</a:t>
            </a:r>
            <a:r>
              <a:rPr lang="en-US" altLang="en-US" sz="1600" b="1" dirty="0" smtClean="0">
                <a:solidFill>
                  <a:schemeClr val="bg1"/>
                </a:solidFill>
                <a:latin typeface="Gill Sans MT" panose="020B0502020104020203" pitchFamily="34" charset="0"/>
                <a:cs typeface="Arial" panose="020B0604020202020204" pitchFamily="34" charset="0"/>
              </a:rPr>
              <a:t> </a:t>
            </a:r>
            <a:r>
              <a:rPr lang="en-US" altLang="en-US" sz="1600" b="1" dirty="0" err="1" smtClean="0">
                <a:solidFill>
                  <a:schemeClr val="bg1"/>
                </a:solidFill>
                <a:latin typeface="Gill Sans MT" panose="020B0502020104020203" pitchFamily="34" charset="0"/>
                <a:cs typeface="Arial" panose="020B0604020202020204" pitchFamily="34" charset="0"/>
              </a:rPr>
              <a:t>Internacional</a:t>
            </a:r>
            <a:r>
              <a:rPr lang="en-US" altLang="en-US" sz="1600" b="1" dirty="0" smtClean="0">
                <a:solidFill>
                  <a:schemeClr val="bg1"/>
                </a:solidFill>
                <a:latin typeface="Gill Sans MT" panose="020B0502020104020203" pitchFamily="34" charset="0"/>
                <a:cs typeface="Arial" panose="020B0604020202020204" pitchFamily="34" charset="0"/>
              </a:rPr>
              <a:t> para las </a:t>
            </a:r>
            <a:r>
              <a:rPr lang="en-US" altLang="en-US" sz="1600" b="1" dirty="0" err="1" smtClean="0">
                <a:solidFill>
                  <a:schemeClr val="bg1"/>
                </a:solidFill>
                <a:latin typeface="Gill Sans MT" panose="020B0502020104020203" pitchFamily="34" charset="0"/>
                <a:cs typeface="Arial" panose="020B0604020202020204" pitchFamily="34" charset="0"/>
              </a:rPr>
              <a:t>Migraciones</a:t>
            </a:r>
            <a:endParaRPr lang="en-US" altLang="en-US" sz="1600" b="1" dirty="0">
              <a:solidFill>
                <a:schemeClr val="bg1"/>
              </a:solidFill>
              <a:latin typeface="Gill Sans MT" panose="020B0502020104020203" pitchFamily="34" charset="0"/>
              <a:cs typeface="Arial" panose="020B0604020202020204" pitchFamily="34" charset="0"/>
            </a:endParaRPr>
          </a:p>
        </p:txBody>
      </p:sp>
      <p:pic>
        <p:nvPicPr>
          <p:cNvPr id="7" name="Picture 6"/>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5019148" y="6056067"/>
            <a:ext cx="686071" cy="705529"/>
          </a:xfrm>
          <a:prstGeom prst="rect">
            <a:avLst/>
          </a:prstGeom>
        </p:spPr>
      </p:pic>
      <p:sp>
        <p:nvSpPr>
          <p:cNvPr id="8" name="Title 1"/>
          <p:cNvSpPr txBox="1">
            <a:spLocks/>
          </p:cNvSpPr>
          <p:nvPr/>
        </p:nvSpPr>
        <p:spPr>
          <a:xfrm>
            <a:off x="557213" y="0"/>
            <a:ext cx="11058525" cy="1661160"/>
          </a:xfrm>
          <a:prstGeom prst="rect">
            <a:avLst/>
          </a:prstGeom>
          <a:solidFill>
            <a:schemeClr val="bg1">
              <a:alpha val="49000"/>
            </a:schemeClr>
          </a:solid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rgbClr val="0070C0"/>
                </a:solidFill>
                <a:latin typeface="+mn-lt"/>
              </a:rPr>
              <a:t>Plan de la OIM  </a:t>
            </a:r>
            <a:r>
              <a:rPr lang="es-CR" sz="2800" b="1" dirty="0">
                <a:solidFill>
                  <a:srgbClr val="0070C0"/>
                </a:solidFill>
                <a:latin typeface="+mn-lt"/>
              </a:rPr>
              <a:t>para fortalecer la gobernanza de los flujos de personas migrantes </a:t>
            </a:r>
            <a:r>
              <a:rPr lang="es-CR" sz="2800" b="1" dirty="0" err="1">
                <a:solidFill>
                  <a:srgbClr val="0070C0"/>
                </a:solidFill>
                <a:latin typeface="+mn-lt"/>
              </a:rPr>
              <a:t>extracontinentales</a:t>
            </a:r>
            <a:r>
              <a:rPr lang="es-CR" sz="2800" b="1" dirty="0">
                <a:solidFill>
                  <a:srgbClr val="0070C0"/>
                </a:solidFill>
                <a:latin typeface="+mn-lt"/>
              </a:rPr>
              <a:t>, cubanas y </a:t>
            </a:r>
            <a:r>
              <a:rPr lang="es-CR" sz="2800" b="1" dirty="0" smtClean="0">
                <a:solidFill>
                  <a:srgbClr val="0070C0"/>
                </a:solidFill>
                <a:latin typeface="+mn-lt"/>
              </a:rPr>
              <a:t>haitianas</a:t>
            </a:r>
          </a:p>
          <a:p>
            <a:pPr algn="ctr"/>
            <a:r>
              <a:rPr lang="en-US" sz="2400" dirty="0" smtClean="0"/>
              <a:t>Plan para </a:t>
            </a:r>
            <a:r>
              <a:rPr lang="en-US" sz="2400" dirty="0" err="1" smtClean="0"/>
              <a:t>discusión</a:t>
            </a:r>
            <a:endParaRPr lang="en-US" sz="2400" dirty="0" smtClean="0"/>
          </a:p>
          <a:p>
            <a:pPr algn="ctr"/>
            <a:r>
              <a:rPr lang="en-US" sz="2400" dirty="0" err="1" smtClean="0"/>
              <a:t>Versión</a:t>
            </a:r>
            <a:r>
              <a:rPr lang="en-US" sz="2400" dirty="0" smtClean="0"/>
              <a:t> mayo 2016</a:t>
            </a:r>
            <a:r>
              <a:rPr lang="en-US" sz="2800" dirty="0" smtClean="0"/>
              <a:t/>
            </a:r>
            <a:br>
              <a:rPr lang="en-US" sz="2800" dirty="0" smtClean="0"/>
            </a:br>
            <a:endParaRPr lang="en-US" sz="2200" dirty="0"/>
          </a:p>
          <a:p>
            <a:pPr algn="ctr"/>
            <a:endParaRPr lang="en-US" sz="2000" dirty="0"/>
          </a:p>
        </p:txBody>
      </p:sp>
    </p:spTree>
    <p:extLst>
      <p:ext uri="{BB962C8B-B14F-4D97-AF65-F5344CB8AC3E}">
        <p14:creationId xmlns:p14="http://schemas.microsoft.com/office/powerpoint/2010/main" val="41580545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6240"/>
            <a:ext cx="12043261" cy="614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1499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00714002"/>
              </p:ext>
            </p:extLst>
          </p:nvPr>
        </p:nvGraphicFramePr>
        <p:xfrm>
          <a:off x="182879" y="152401"/>
          <a:ext cx="11795761" cy="6553197"/>
        </p:xfrm>
        <a:graphic>
          <a:graphicData uri="http://schemas.openxmlformats.org/drawingml/2006/table">
            <a:tbl>
              <a:tblPr firstRow="1" firstCol="1" bandRow="1"/>
              <a:tblGrid>
                <a:gridCol w="11795761"/>
              </a:tblGrid>
              <a:tr h="849573">
                <a:tc>
                  <a:txBody>
                    <a:bodyPr/>
                    <a:lstStyle/>
                    <a:p>
                      <a:pPr marL="342900" lvl="0" indent="-342900">
                        <a:lnSpc>
                          <a:spcPct val="115000"/>
                        </a:lnSpc>
                        <a:spcAft>
                          <a:spcPts val="0"/>
                        </a:spcAft>
                        <a:buClr>
                          <a:srgbClr val="FFFFFF"/>
                        </a:buClr>
                        <a:buFont typeface="+mj-lt"/>
                        <a:buAutoNum type="romanUcPeriod"/>
                      </a:pPr>
                      <a:r>
                        <a:rPr lang="es-CR" sz="3200" b="1" dirty="0">
                          <a:solidFill>
                            <a:srgbClr val="FFFFFF"/>
                          </a:solidFill>
                          <a:effectLst/>
                          <a:latin typeface="Calibri"/>
                          <a:ea typeface="Calibri"/>
                          <a:cs typeface="Times New Roman"/>
                        </a:rPr>
                        <a:t>Medidas inmediatas (a tomar lo antes posible)</a:t>
                      </a:r>
                      <a:endParaRPr lang="es-CR" sz="4000" dirty="0">
                        <a:solidFill>
                          <a:srgbClr val="365F91"/>
                        </a:solidFill>
                        <a:effectLst/>
                        <a:latin typeface="Calibri"/>
                        <a:ea typeface="Calibri"/>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548DD4"/>
                    </a:solidFill>
                  </a:tcPr>
                </a:tc>
              </a:tr>
              <a:tr h="950604">
                <a:tc>
                  <a:txBody>
                    <a:bodyPr/>
                    <a:lstStyle/>
                    <a:p>
                      <a:pPr algn="just">
                        <a:lnSpc>
                          <a:spcPct val="115000"/>
                        </a:lnSpc>
                        <a:spcAft>
                          <a:spcPts val="0"/>
                        </a:spcAft>
                      </a:pPr>
                      <a:r>
                        <a:rPr lang="es-CR" sz="2700" b="1" dirty="0">
                          <a:solidFill>
                            <a:srgbClr val="002060"/>
                          </a:solidFill>
                          <a:effectLst/>
                          <a:latin typeface="Calibri"/>
                          <a:ea typeface="Calibri"/>
                          <a:cs typeface="Times New Roman"/>
                        </a:rPr>
                        <a:t>Cobertura de necesidades básicas de migrantes, en particular comida, agua y saneamiento, alojamiento y atención en salud.</a:t>
                      </a: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B7B7"/>
                    </a:solidFill>
                  </a:tcPr>
                </a:tc>
              </a:tr>
              <a:tr h="950604">
                <a:tc>
                  <a:txBody>
                    <a:bodyPr/>
                    <a:lstStyle/>
                    <a:p>
                      <a:pPr algn="just">
                        <a:lnSpc>
                          <a:spcPct val="115000"/>
                        </a:lnSpc>
                        <a:spcAft>
                          <a:spcPts val="0"/>
                        </a:spcAft>
                      </a:pPr>
                      <a:r>
                        <a:rPr lang="es-CR" sz="2700" b="1" dirty="0">
                          <a:solidFill>
                            <a:srgbClr val="002060"/>
                          </a:solidFill>
                          <a:effectLst/>
                          <a:latin typeface="Calibri"/>
                          <a:ea typeface="Calibri"/>
                          <a:cs typeface="Times New Roman"/>
                        </a:rPr>
                        <a:t>Fortalecimiento de capacidades de rescate y planes de contingencia en fronteras terrestres y marítimas para atención de grandes números de migrantes.</a:t>
                      </a: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B7B7"/>
                    </a:solidFill>
                  </a:tcPr>
                </a:tc>
              </a:tr>
              <a:tr h="950604">
                <a:tc>
                  <a:txBody>
                    <a:bodyPr/>
                    <a:lstStyle/>
                    <a:p>
                      <a:pPr algn="just">
                        <a:lnSpc>
                          <a:spcPct val="115000"/>
                        </a:lnSpc>
                        <a:spcAft>
                          <a:spcPts val="0"/>
                        </a:spcAft>
                      </a:pPr>
                      <a:r>
                        <a:rPr lang="es-CR" sz="2700" b="1" dirty="0">
                          <a:solidFill>
                            <a:srgbClr val="002060"/>
                          </a:solidFill>
                          <a:effectLst/>
                          <a:latin typeface="Calibri"/>
                          <a:ea typeface="Calibri"/>
                          <a:cs typeface="Times New Roman"/>
                        </a:rPr>
                        <a:t>Mapeo de capacidades de atención a migrantes </a:t>
                      </a:r>
                      <a:r>
                        <a:rPr lang="es-CR" sz="2700" b="1" dirty="0" err="1">
                          <a:solidFill>
                            <a:srgbClr val="002060"/>
                          </a:solidFill>
                          <a:effectLst/>
                          <a:latin typeface="Calibri"/>
                          <a:ea typeface="Calibri"/>
                          <a:cs typeface="Times New Roman"/>
                        </a:rPr>
                        <a:t>extracontinentales</a:t>
                      </a:r>
                      <a:r>
                        <a:rPr lang="es-CR" sz="2700" b="1" dirty="0">
                          <a:solidFill>
                            <a:srgbClr val="002060"/>
                          </a:solidFill>
                          <a:effectLst/>
                          <a:latin typeface="Calibri"/>
                          <a:ea typeface="Calibri"/>
                          <a:cs typeface="Times New Roman"/>
                        </a:rPr>
                        <a:t> en fronteras y plan de acercamiento de servicios.</a:t>
                      </a: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B7B7"/>
                    </a:solidFill>
                  </a:tcPr>
                </a:tc>
              </a:tr>
              <a:tr h="950604">
                <a:tc>
                  <a:txBody>
                    <a:bodyPr/>
                    <a:lstStyle/>
                    <a:p>
                      <a:pPr algn="just">
                        <a:lnSpc>
                          <a:spcPct val="115000"/>
                        </a:lnSpc>
                        <a:spcAft>
                          <a:spcPts val="0"/>
                        </a:spcAft>
                      </a:pPr>
                      <a:r>
                        <a:rPr lang="es-CR" sz="2700" b="1" dirty="0">
                          <a:solidFill>
                            <a:srgbClr val="002060"/>
                          </a:solidFill>
                          <a:effectLst/>
                          <a:latin typeface="Calibri"/>
                          <a:ea typeface="Calibri"/>
                          <a:cs typeface="Times New Roman"/>
                        </a:rPr>
                        <a:t>Estrategia de aproximación de servicios básicos con enfoque de interculturalidad para migrantes.</a:t>
                      </a: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B7B7"/>
                    </a:solidFill>
                  </a:tcPr>
                </a:tc>
              </a:tr>
              <a:tr h="950604">
                <a:tc>
                  <a:txBody>
                    <a:bodyPr/>
                    <a:lstStyle/>
                    <a:p>
                      <a:pPr algn="just">
                        <a:lnSpc>
                          <a:spcPct val="115000"/>
                        </a:lnSpc>
                        <a:spcAft>
                          <a:spcPts val="0"/>
                        </a:spcAft>
                      </a:pPr>
                      <a:r>
                        <a:rPr lang="es-CR" sz="2700" b="1" dirty="0">
                          <a:solidFill>
                            <a:srgbClr val="002060"/>
                          </a:solidFill>
                          <a:effectLst/>
                          <a:latin typeface="Calibri"/>
                          <a:ea typeface="Calibri"/>
                          <a:cs typeface="Times New Roman"/>
                        </a:rPr>
                        <a:t>Fortalecimiento de las capacidades de registro, detección y canalización de las personas migrantes más vulnerables a autoridades especializadas.</a:t>
                      </a: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B7B7"/>
                    </a:solidFill>
                  </a:tcPr>
                </a:tc>
              </a:tr>
              <a:tr h="950604">
                <a:tc>
                  <a:txBody>
                    <a:bodyPr/>
                    <a:lstStyle/>
                    <a:p>
                      <a:pPr algn="just">
                        <a:lnSpc>
                          <a:spcPct val="115000"/>
                        </a:lnSpc>
                        <a:spcAft>
                          <a:spcPts val="0"/>
                        </a:spcAft>
                      </a:pPr>
                      <a:r>
                        <a:rPr lang="es-CR" sz="2700" b="1" dirty="0">
                          <a:solidFill>
                            <a:srgbClr val="002060"/>
                          </a:solidFill>
                          <a:effectLst/>
                          <a:latin typeface="Calibri"/>
                          <a:ea typeface="Calibri"/>
                          <a:cs typeface="Times New Roman"/>
                        </a:rPr>
                        <a:t>Provisión de servicios de apoyo psicosocial para personas que hayan sufrido estrés o trauma en su proceso migratorio.</a:t>
                      </a: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B7B7"/>
                    </a:solidFill>
                  </a:tcPr>
                </a:tc>
              </a:tr>
            </a:tbl>
          </a:graphicData>
        </a:graphic>
      </p:graphicFrame>
    </p:spTree>
    <p:extLst>
      <p:ext uri="{BB962C8B-B14F-4D97-AF65-F5344CB8AC3E}">
        <p14:creationId xmlns:p14="http://schemas.microsoft.com/office/powerpoint/2010/main" val="4239551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21" y="487680"/>
            <a:ext cx="12405144" cy="6050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606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52206178"/>
              </p:ext>
            </p:extLst>
          </p:nvPr>
        </p:nvGraphicFramePr>
        <p:xfrm>
          <a:off x="274320" y="289559"/>
          <a:ext cx="11628120" cy="6404895"/>
        </p:xfrm>
        <a:graphic>
          <a:graphicData uri="http://schemas.openxmlformats.org/drawingml/2006/table">
            <a:tbl>
              <a:tblPr firstRow="1" firstCol="1" bandRow="1"/>
              <a:tblGrid>
                <a:gridCol w="11628120"/>
              </a:tblGrid>
              <a:tr h="1204573">
                <a:tc>
                  <a:txBody>
                    <a:bodyPr/>
                    <a:lstStyle/>
                    <a:p>
                      <a:pPr marL="342900" lvl="0" indent="-342900">
                        <a:lnSpc>
                          <a:spcPct val="115000"/>
                        </a:lnSpc>
                        <a:spcAft>
                          <a:spcPts val="0"/>
                        </a:spcAft>
                        <a:buFont typeface="+mj-lt"/>
                        <a:buAutoNum type="arabicPeriod"/>
                      </a:pPr>
                      <a:r>
                        <a:rPr lang="es-CR" sz="3200" b="1" dirty="0">
                          <a:solidFill>
                            <a:srgbClr val="FFFFFF"/>
                          </a:solidFill>
                          <a:effectLst/>
                          <a:latin typeface="Calibri"/>
                          <a:ea typeface="Calibri"/>
                          <a:cs typeface="Times New Roman"/>
                        </a:rPr>
                        <a:t>Medidas muy urgentes (a tomar durante los próximos seis meses)</a:t>
                      </a:r>
                      <a:endParaRPr lang="es-CR" sz="4000" dirty="0">
                        <a:solidFill>
                          <a:srgbClr val="365F91"/>
                        </a:solidFill>
                        <a:effectLst/>
                        <a:latin typeface="Calibri"/>
                        <a:ea typeface="Calibri"/>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548DD4"/>
                    </a:solidFill>
                  </a:tcPr>
                </a:tc>
              </a:tr>
              <a:tr h="1347821">
                <a:tc>
                  <a:txBody>
                    <a:bodyPr/>
                    <a:lstStyle/>
                    <a:p>
                      <a:pPr algn="just">
                        <a:lnSpc>
                          <a:spcPct val="115000"/>
                        </a:lnSpc>
                        <a:spcAft>
                          <a:spcPts val="0"/>
                        </a:spcAft>
                      </a:pPr>
                      <a:r>
                        <a:rPr lang="es-CR" sz="2800" b="1" dirty="0">
                          <a:solidFill>
                            <a:srgbClr val="002060"/>
                          </a:solidFill>
                          <a:effectLst/>
                          <a:latin typeface="Calibri"/>
                          <a:ea typeface="Calibri"/>
                          <a:cs typeface="Times New Roman"/>
                        </a:rPr>
                        <a:t>Asesoría legal para personas migrantes, incluyendo desarrollo de instrumentos y mecanismos de información sobre derechos, servicios, alternativas y denuncia de delitos.</a:t>
                      </a:r>
                      <a:endParaRPr lang="es-CR" sz="4000" b="1" dirty="0">
                        <a:solidFill>
                          <a:srgbClr val="002060"/>
                        </a:solidFill>
                        <a:effectLst/>
                        <a:latin typeface="Calibri"/>
                        <a:ea typeface="Calibri"/>
                        <a:cs typeface="Times New Roman"/>
                      </a:endParaRP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DEBD"/>
                    </a:solidFill>
                  </a:tcPr>
                </a:tc>
              </a:tr>
              <a:tr h="1347821">
                <a:tc>
                  <a:txBody>
                    <a:bodyPr/>
                    <a:lstStyle/>
                    <a:p>
                      <a:pPr algn="just">
                        <a:lnSpc>
                          <a:spcPct val="115000"/>
                        </a:lnSpc>
                        <a:spcAft>
                          <a:spcPts val="0"/>
                        </a:spcAft>
                      </a:pPr>
                      <a:r>
                        <a:rPr lang="es-CR" sz="2800" b="1" dirty="0">
                          <a:solidFill>
                            <a:srgbClr val="002060"/>
                          </a:solidFill>
                          <a:effectLst/>
                          <a:latin typeface="Calibri"/>
                          <a:ea typeface="Calibri"/>
                          <a:cs typeface="Times New Roman"/>
                        </a:rPr>
                        <a:t>Equipos móviles interinstitucionales de información y atención a migrantes </a:t>
                      </a:r>
                      <a:r>
                        <a:rPr lang="es-CR" sz="2800" b="1" dirty="0" err="1">
                          <a:solidFill>
                            <a:srgbClr val="002060"/>
                          </a:solidFill>
                          <a:effectLst/>
                          <a:latin typeface="Calibri"/>
                          <a:ea typeface="Calibri"/>
                          <a:cs typeface="Times New Roman"/>
                        </a:rPr>
                        <a:t>extracontinentales</a:t>
                      </a:r>
                      <a:r>
                        <a:rPr lang="es-CR" sz="2800" b="1" dirty="0">
                          <a:solidFill>
                            <a:srgbClr val="002060"/>
                          </a:solidFill>
                          <a:effectLst/>
                          <a:latin typeface="Calibri"/>
                          <a:ea typeface="Calibri"/>
                          <a:cs typeface="Times New Roman"/>
                        </a:rPr>
                        <a:t>.</a:t>
                      </a:r>
                      <a:endParaRPr lang="es-CR" sz="4000" b="1" dirty="0">
                        <a:solidFill>
                          <a:srgbClr val="002060"/>
                        </a:solidFill>
                        <a:effectLst/>
                        <a:latin typeface="Calibri"/>
                        <a:ea typeface="Calibri"/>
                        <a:cs typeface="Times New Roman"/>
                      </a:endParaRP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DEBD"/>
                    </a:solidFill>
                  </a:tcPr>
                </a:tc>
              </a:tr>
              <a:tr h="1204573">
                <a:tc>
                  <a:txBody>
                    <a:bodyPr/>
                    <a:lstStyle/>
                    <a:p>
                      <a:pPr algn="just">
                        <a:lnSpc>
                          <a:spcPct val="115000"/>
                        </a:lnSpc>
                        <a:spcAft>
                          <a:spcPts val="0"/>
                        </a:spcAft>
                      </a:pPr>
                      <a:r>
                        <a:rPr lang="es-CR" sz="2800" b="1" dirty="0">
                          <a:solidFill>
                            <a:srgbClr val="002060"/>
                          </a:solidFill>
                          <a:effectLst/>
                          <a:latin typeface="Calibri"/>
                          <a:ea typeface="Calibri"/>
                          <a:cs typeface="Times New Roman"/>
                        </a:rPr>
                        <a:t>Sistema de información sobre necesidades de protección y asistencia de migrantes.</a:t>
                      </a:r>
                      <a:endParaRPr lang="es-CR" sz="4000" b="1" dirty="0">
                        <a:solidFill>
                          <a:srgbClr val="002060"/>
                        </a:solidFill>
                        <a:effectLst/>
                        <a:latin typeface="Calibri"/>
                        <a:ea typeface="Calibri"/>
                        <a:cs typeface="Times New Roman"/>
                      </a:endParaRP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DEBD"/>
                    </a:solidFill>
                  </a:tcPr>
                </a:tc>
              </a:tr>
              <a:tr h="1204573">
                <a:tc>
                  <a:txBody>
                    <a:bodyPr/>
                    <a:lstStyle/>
                    <a:p>
                      <a:pPr algn="just">
                        <a:lnSpc>
                          <a:spcPct val="115000"/>
                        </a:lnSpc>
                        <a:spcAft>
                          <a:spcPts val="0"/>
                        </a:spcAft>
                      </a:pPr>
                      <a:r>
                        <a:rPr lang="es-CR" sz="2800" b="1" dirty="0">
                          <a:solidFill>
                            <a:srgbClr val="002060"/>
                          </a:solidFill>
                          <a:effectLst/>
                          <a:latin typeface="Calibri"/>
                          <a:ea typeface="Calibri"/>
                          <a:cs typeface="Times New Roman"/>
                        </a:rPr>
                        <a:t>Sistema de información sobre servicios y asistencia disponible para migrantes.</a:t>
                      </a:r>
                      <a:endParaRPr lang="es-CR" sz="4000" b="1" dirty="0">
                        <a:solidFill>
                          <a:srgbClr val="002060"/>
                        </a:solidFill>
                        <a:effectLst/>
                        <a:latin typeface="Calibri"/>
                        <a:ea typeface="Calibri"/>
                        <a:cs typeface="Times New Roman"/>
                      </a:endParaRP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DEBD"/>
                    </a:solidFill>
                  </a:tcPr>
                </a:tc>
              </a:tr>
            </a:tbl>
          </a:graphicData>
        </a:graphic>
      </p:graphicFrame>
    </p:spTree>
    <p:extLst>
      <p:ext uri="{BB962C8B-B14F-4D97-AF65-F5344CB8AC3E}">
        <p14:creationId xmlns:p14="http://schemas.microsoft.com/office/powerpoint/2010/main" val="1868006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2667"/>
            <a:ext cx="12191999" cy="648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020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82396131"/>
              </p:ext>
            </p:extLst>
          </p:nvPr>
        </p:nvGraphicFramePr>
        <p:xfrm>
          <a:off x="198120" y="274324"/>
          <a:ext cx="11750040" cy="6427038"/>
        </p:xfrm>
        <a:graphic>
          <a:graphicData uri="http://schemas.openxmlformats.org/drawingml/2006/table">
            <a:tbl>
              <a:tblPr firstRow="1" firstCol="1" bandRow="1"/>
              <a:tblGrid>
                <a:gridCol w="11750040"/>
              </a:tblGrid>
              <a:tr h="555560">
                <a:tc>
                  <a:txBody>
                    <a:bodyPr/>
                    <a:lstStyle/>
                    <a:p>
                      <a:pPr marL="342900" lvl="0" indent="-342900">
                        <a:lnSpc>
                          <a:spcPct val="115000"/>
                        </a:lnSpc>
                        <a:spcAft>
                          <a:spcPts val="0"/>
                        </a:spcAft>
                        <a:buFont typeface="+mj-lt"/>
                        <a:buAutoNum type="arabicPeriod"/>
                      </a:pPr>
                      <a:r>
                        <a:rPr lang="es-CR" sz="2400" b="1" dirty="0">
                          <a:solidFill>
                            <a:srgbClr val="FFFFFF"/>
                          </a:solidFill>
                          <a:effectLst/>
                          <a:latin typeface="Calibri"/>
                          <a:ea typeface="Calibri"/>
                          <a:cs typeface="Times New Roman"/>
                        </a:rPr>
                        <a:t>Medidas urgentes (a tomar durante los próximos doce meses)</a:t>
                      </a:r>
                      <a:endParaRPr lang="es-CR" sz="3200" dirty="0">
                        <a:solidFill>
                          <a:srgbClr val="365F91"/>
                        </a:solidFill>
                        <a:effectLst/>
                        <a:latin typeface="Calibri"/>
                        <a:ea typeface="Calibri"/>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548DD4"/>
                    </a:solidFill>
                  </a:tcPr>
                </a:tc>
              </a:tr>
              <a:tr h="555560">
                <a:tc>
                  <a:txBody>
                    <a:bodyPr/>
                    <a:lstStyle/>
                    <a:p>
                      <a:pPr algn="just">
                        <a:lnSpc>
                          <a:spcPct val="115000"/>
                        </a:lnSpc>
                        <a:spcAft>
                          <a:spcPts val="0"/>
                        </a:spcAft>
                      </a:pPr>
                      <a:r>
                        <a:rPr lang="es-CR" sz="2000" b="1">
                          <a:solidFill>
                            <a:srgbClr val="002060"/>
                          </a:solidFill>
                          <a:effectLst/>
                          <a:latin typeface="Calibri"/>
                          <a:ea typeface="Calibri"/>
                          <a:cs typeface="Times New Roman"/>
                        </a:rPr>
                        <a:t>Estrategia de prevención de conflictos entre migrantes.</a:t>
                      </a:r>
                      <a:endParaRPr lang="es-CR" sz="3200" b="1">
                        <a:solidFill>
                          <a:srgbClr val="002060"/>
                        </a:solidFill>
                        <a:effectLst/>
                        <a:latin typeface="Calibri"/>
                        <a:ea typeface="Calibri"/>
                        <a:cs typeface="Times New Roman"/>
                      </a:endParaRP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CC"/>
                    </a:solidFill>
                  </a:tcPr>
                </a:tc>
              </a:tr>
              <a:tr h="621626">
                <a:tc>
                  <a:txBody>
                    <a:bodyPr/>
                    <a:lstStyle/>
                    <a:p>
                      <a:pPr algn="just">
                        <a:lnSpc>
                          <a:spcPct val="115000"/>
                        </a:lnSpc>
                        <a:spcAft>
                          <a:spcPts val="0"/>
                        </a:spcAft>
                      </a:pPr>
                      <a:r>
                        <a:rPr lang="es-CR" sz="2000" b="1">
                          <a:solidFill>
                            <a:srgbClr val="002060"/>
                          </a:solidFill>
                          <a:effectLst/>
                          <a:latin typeface="Calibri"/>
                          <a:ea typeface="Calibri"/>
                          <a:cs typeface="Times New Roman"/>
                        </a:rPr>
                        <a:t>Estrategia de sensibilización e información para prevenir conflictos entre migrantes y comunidades.</a:t>
                      </a:r>
                      <a:endParaRPr lang="es-CR" sz="3200" b="1">
                        <a:solidFill>
                          <a:srgbClr val="002060"/>
                        </a:solidFill>
                        <a:effectLst/>
                        <a:latin typeface="Calibri"/>
                        <a:ea typeface="Calibri"/>
                        <a:cs typeface="Times New Roman"/>
                      </a:endParaRP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CC"/>
                    </a:solidFill>
                  </a:tcPr>
                </a:tc>
              </a:tr>
              <a:tr h="621626">
                <a:tc>
                  <a:txBody>
                    <a:bodyPr/>
                    <a:lstStyle/>
                    <a:p>
                      <a:pPr algn="just">
                        <a:lnSpc>
                          <a:spcPct val="115000"/>
                        </a:lnSpc>
                        <a:spcAft>
                          <a:spcPts val="0"/>
                        </a:spcAft>
                      </a:pPr>
                      <a:r>
                        <a:rPr lang="es-CR" sz="2000" b="1">
                          <a:solidFill>
                            <a:srgbClr val="002060"/>
                          </a:solidFill>
                          <a:effectLst/>
                          <a:latin typeface="Calibri"/>
                          <a:ea typeface="Calibri"/>
                          <a:cs typeface="Times New Roman"/>
                        </a:rPr>
                        <a:t>Desarrollo de alternativas a la detención: diagnósticos, implementación, monitoreo y evaluación de programas.</a:t>
                      </a:r>
                      <a:endParaRPr lang="es-CR" sz="3200" b="1">
                        <a:solidFill>
                          <a:srgbClr val="002060"/>
                        </a:solidFill>
                        <a:effectLst/>
                        <a:latin typeface="Calibri"/>
                        <a:ea typeface="Calibri"/>
                        <a:cs typeface="Times New Roman"/>
                      </a:endParaRP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CC"/>
                    </a:solidFill>
                  </a:tcPr>
                </a:tc>
              </a:tr>
              <a:tr h="621626">
                <a:tc>
                  <a:txBody>
                    <a:bodyPr/>
                    <a:lstStyle/>
                    <a:p>
                      <a:pPr algn="just">
                        <a:lnSpc>
                          <a:spcPct val="115000"/>
                        </a:lnSpc>
                        <a:spcAft>
                          <a:spcPts val="0"/>
                        </a:spcAft>
                      </a:pPr>
                      <a:r>
                        <a:rPr lang="es-CR" sz="2000" b="1">
                          <a:solidFill>
                            <a:srgbClr val="002060"/>
                          </a:solidFill>
                          <a:effectLst/>
                          <a:latin typeface="Calibri"/>
                          <a:ea typeface="Calibri"/>
                          <a:cs typeface="Times New Roman"/>
                        </a:rPr>
                        <a:t>Diagnóstico sobre mecanismos existentes en la legislación vigente que puedan representar alternativas de estancia o de viaje para los migrantes extracontinentales.</a:t>
                      </a:r>
                      <a:endParaRPr lang="es-CR" sz="3200" b="1">
                        <a:solidFill>
                          <a:srgbClr val="002060"/>
                        </a:solidFill>
                        <a:effectLst/>
                        <a:latin typeface="Calibri"/>
                        <a:ea typeface="Calibri"/>
                        <a:cs typeface="Times New Roman"/>
                      </a:endParaRP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CC"/>
                    </a:solidFill>
                  </a:tcPr>
                </a:tc>
              </a:tr>
              <a:tr h="555560">
                <a:tc>
                  <a:txBody>
                    <a:bodyPr/>
                    <a:lstStyle/>
                    <a:p>
                      <a:pPr algn="just">
                        <a:lnSpc>
                          <a:spcPct val="115000"/>
                        </a:lnSpc>
                        <a:spcAft>
                          <a:spcPts val="0"/>
                        </a:spcAft>
                      </a:pPr>
                      <a:r>
                        <a:rPr lang="es-CR" sz="2000" b="1">
                          <a:solidFill>
                            <a:srgbClr val="002060"/>
                          </a:solidFill>
                          <a:effectLst/>
                          <a:latin typeface="Calibri"/>
                          <a:ea typeface="Calibri"/>
                          <a:cs typeface="Times New Roman"/>
                        </a:rPr>
                        <a:t>Fortalecimiento de la coordinación entre actores nacionales.</a:t>
                      </a:r>
                      <a:endParaRPr lang="es-CR" sz="3200" b="1">
                        <a:solidFill>
                          <a:srgbClr val="002060"/>
                        </a:solidFill>
                        <a:effectLst/>
                        <a:latin typeface="Calibri"/>
                        <a:ea typeface="Calibri"/>
                        <a:cs typeface="Times New Roman"/>
                      </a:endParaRP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CC"/>
                    </a:solidFill>
                  </a:tcPr>
                </a:tc>
              </a:tr>
              <a:tr h="555560">
                <a:tc>
                  <a:txBody>
                    <a:bodyPr/>
                    <a:lstStyle/>
                    <a:p>
                      <a:pPr algn="just">
                        <a:lnSpc>
                          <a:spcPct val="115000"/>
                        </a:lnSpc>
                        <a:spcAft>
                          <a:spcPts val="0"/>
                        </a:spcAft>
                      </a:pPr>
                      <a:r>
                        <a:rPr lang="es-CR" sz="2000" b="1">
                          <a:solidFill>
                            <a:srgbClr val="002060"/>
                          </a:solidFill>
                          <a:effectLst/>
                          <a:latin typeface="Calibri"/>
                          <a:ea typeface="Calibri"/>
                          <a:cs typeface="Times New Roman"/>
                        </a:rPr>
                        <a:t>Fortalecimiento de la coordinación binacional y en particular de la coordinación fronteriza.</a:t>
                      </a:r>
                      <a:endParaRPr lang="es-CR" sz="3200" b="1">
                        <a:solidFill>
                          <a:srgbClr val="002060"/>
                        </a:solidFill>
                        <a:effectLst/>
                        <a:latin typeface="Calibri"/>
                        <a:ea typeface="Calibri"/>
                        <a:cs typeface="Times New Roman"/>
                      </a:endParaRP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CC"/>
                    </a:solidFill>
                  </a:tcPr>
                </a:tc>
              </a:tr>
              <a:tr h="555560">
                <a:tc>
                  <a:txBody>
                    <a:bodyPr/>
                    <a:lstStyle/>
                    <a:p>
                      <a:pPr algn="just">
                        <a:lnSpc>
                          <a:spcPct val="115000"/>
                        </a:lnSpc>
                        <a:spcAft>
                          <a:spcPts val="0"/>
                        </a:spcAft>
                      </a:pPr>
                      <a:r>
                        <a:rPr lang="es-CR" sz="2000" b="1" dirty="0">
                          <a:solidFill>
                            <a:srgbClr val="002060"/>
                          </a:solidFill>
                          <a:effectLst/>
                          <a:latin typeface="Calibri"/>
                          <a:ea typeface="Calibri"/>
                          <a:cs typeface="Times New Roman"/>
                        </a:rPr>
                        <a:t>Fortalecimiento de los programas de visa humanitaria.</a:t>
                      </a:r>
                      <a:endParaRPr lang="es-CR" sz="3200" b="1" dirty="0">
                        <a:solidFill>
                          <a:srgbClr val="002060"/>
                        </a:solidFill>
                        <a:effectLst/>
                        <a:latin typeface="Calibri"/>
                        <a:ea typeface="Calibri"/>
                        <a:cs typeface="Times New Roman"/>
                      </a:endParaRP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CC"/>
                    </a:solidFill>
                  </a:tcPr>
                </a:tc>
              </a:tr>
              <a:tr h="555560">
                <a:tc>
                  <a:txBody>
                    <a:bodyPr/>
                    <a:lstStyle/>
                    <a:p>
                      <a:pPr algn="just">
                        <a:lnSpc>
                          <a:spcPct val="115000"/>
                        </a:lnSpc>
                        <a:spcAft>
                          <a:spcPts val="0"/>
                        </a:spcAft>
                      </a:pPr>
                      <a:r>
                        <a:rPr lang="es-CR" sz="2000" b="1">
                          <a:solidFill>
                            <a:srgbClr val="002060"/>
                          </a:solidFill>
                          <a:effectLst/>
                          <a:latin typeface="Calibri"/>
                          <a:ea typeface="Calibri"/>
                          <a:cs typeface="Times New Roman"/>
                        </a:rPr>
                        <a:t>Programas de reasentamiento en terceros países de acogida.</a:t>
                      </a:r>
                      <a:endParaRPr lang="es-CR" sz="3200" b="1">
                        <a:solidFill>
                          <a:srgbClr val="002060"/>
                        </a:solidFill>
                        <a:effectLst/>
                        <a:latin typeface="Calibri"/>
                        <a:ea typeface="Calibri"/>
                        <a:cs typeface="Times New Roman"/>
                      </a:endParaRP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CC"/>
                    </a:solidFill>
                  </a:tcPr>
                </a:tc>
              </a:tr>
              <a:tr h="555560">
                <a:tc>
                  <a:txBody>
                    <a:bodyPr/>
                    <a:lstStyle/>
                    <a:p>
                      <a:pPr algn="just">
                        <a:lnSpc>
                          <a:spcPct val="115000"/>
                        </a:lnSpc>
                        <a:spcAft>
                          <a:spcPts val="0"/>
                        </a:spcAft>
                      </a:pPr>
                      <a:r>
                        <a:rPr lang="es-CR" sz="2000" b="1">
                          <a:solidFill>
                            <a:srgbClr val="002060"/>
                          </a:solidFill>
                          <a:effectLst/>
                          <a:latin typeface="Calibri"/>
                          <a:ea typeface="Calibri"/>
                          <a:cs typeface="Times New Roman"/>
                        </a:rPr>
                        <a:t>Programas laborales temporales en conjunto con sector privado.</a:t>
                      </a:r>
                      <a:endParaRPr lang="es-CR" sz="3200" b="1">
                        <a:solidFill>
                          <a:srgbClr val="002060"/>
                        </a:solidFill>
                        <a:effectLst/>
                        <a:latin typeface="Calibri"/>
                        <a:ea typeface="Calibri"/>
                        <a:cs typeface="Times New Roman"/>
                      </a:endParaRP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CC"/>
                    </a:solidFill>
                  </a:tcPr>
                </a:tc>
              </a:tr>
              <a:tr h="555560">
                <a:tc>
                  <a:txBody>
                    <a:bodyPr/>
                    <a:lstStyle/>
                    <a:p>
                      <a:pPr algn="just">
                        <a:lnSpc>
                          <a:spcPct val="115000"/>
                        </a:lnSpc>
                        <a:spcAft>
                          <a:spcPts val="0"/>
                        </a:spcAft>
                      </a:pPr>
                      <a:r>
                        <a:rPr lang="es-CR" sz="2000" b="1" dirty="0">
                          <a:solidFill>
                            <a:srgbClr val="002060"/>
                          </a:solidFill>
                          <a:effectLst/>
                          <a:latin typeface="Calibri"/>
                          <a:ea typeface="Calibri"/>
                          <a:cs typeface="Times New Roman"/>
                        </a:rPr>
                        <a:t>Programas de retorno voluntario asistido y reintegración.</a:t>
                      </a:r>
                      <a:endParaRPr lang="es-CR" sz="3200" b="1" dirty="0">
                        <a:solidFill>
                          <a:srgbClr val="002060"/>
                        </a:solidFill>
                        <a:effectLst/>
                        <a:latin typeface="Calibri"/>
                        <a:ea typeface="Calibri"/>
                        <a:cs typeface="Times New Roman"/>
                      </a:endParaRP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CC"/>
                    </a:solidFill>
                  </a:tcPr>
                </a:tc>
              </a:tr>
            </a:tbl>
          </a:graphicData>
        </a:graphic>
      </p:graphicFrame>
    </p:spTree>
    <p:extLst>
      <p:ext uri="{BB962C8B-B14F-4D97-AF65-F5344CB8AC3E}">
        <p14:creationId xmlns:p14="http://schemas.microsoft.com/office/powerpoint/2010/main" val="3811742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 y="60960"/>
            <a:ext cx="12183666" cy="6766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3099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430556549"/>
              </p:ext>
            </p:extLst>
          </p:nvPr>
        </p:nvGraphicFramePr>
        <p:xfrm>
          <a:off x="289560" y="243838"/>
          <a:ext cx="11597640" cy="6481220"/>
        </p:xfrm>
        <a:graphic>
          <a:graphicData uri="http://schemas.openxmlformats.org/drawingml/2006/table">
            <a:tbl>
              <a:tblPr firstRow="1" firstCol="1" bandRow="1"/>
              <a:tblGrid>
                <a:gridCol w="11597640"/>
              </a:tblGrid>
              <a:tr h="536622">
                <a:tc>
                  <a:txBody>
                    <a:bodyPr/>
                    <a:lstStyle/>
                    <a:p>
                      <a:pPr marL="342900" lvl="0" indent="-342900">
                        <a:lnSpc>
                          <a:spcPct val="115000"/>
                        </a:lnSpc>
                        <a:spcAft>
                          <a:spcPts val="0"/>
                        </a:spcAft>
                        <a:buFont typeface="+mj-lt"/>
                        <a:buAutoNum type="arabicPeriod"/>
                      </a:pPr>
                      <a:r>
                        <a:rPr lang="es-CR" sz="2400" b="1">
                          <a:solidFill>
                            <a:srgbClr val="FFFFFF"/>
                          </a:solidFill>
                          <a:effectLst/>
                          <a:latin typeface="Calibri"/>
                          <a:ea typeface="Calibri"/>
                          <a:cs typeface="Times New Roman"/>
                        </a:rPr>
                        <a:t>Medidas corto y mediano plazo (a tomar durante los próximos veinticuatro meses)</a:t>
                      </a:r>
                      <a:endParaRPr lang="es-CR" sz="2400">
                        <a:solidFill>
                          <a:srgbClr val="365F91"/>
                        </a:solidFill>
                        <a:effectLst/>
                        <a:latin typeface="Calibri"/>
                        <a:ea typeface="Calibri"/>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548DD4"/>
                    </a:solidFill>
                  </a:tcPr>
                </a:tc>
              </a:tr>
              <a:tr h="508824">
                <a:tc>
                  <a:txBody>
                    <a:bodyPr/>
                    <a:lstStyle/>
                    <a:p>
                      <a:pPr algn="just">
                        <a:lnSpc>
                          <a:spcPct val="115000"/>
                        </a:lnSpc>
                        <a:spcAft>
                          <a:spcPts val="0"/>
                        </a:spcAft>
                      </a:pPr>
                      <a:r>
                        <a:rPr lang="es-CR" sz="1800" b="1">
                          <a:solidFill>
                            <a:srgbClr val="365F91"/>
                          </a:solidFill>
                          <a:effectLst/>
                          <a:latin typeface="Calibri"/>
                          <a:ea typeface="Calibri"/>
                          <a:cs typeface="Times New Roman"/>
                        </a:rPr>
                        <a:t>Sistema de información e intercambio de información para el desarrollo de políticas públicas.</a:t>
                      </a:r>
                      <a:endParaRPr lang="es-CR" sz="2800" b="1">
                        <a:solidFill>
                          <a:srgbClr val="365F91"/>
                        </a:solidFill>
                        <a:effectLst/>
                        <a:latin typeface="Calibri"/>
                        <a:ea typeface="Calibri"/>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600437">
                <a:tc>
                  <a:txBody>
                    <a:bodyPr/>
                    <a:lstStyle/>
                    <a:p>
                      <a:pPr algn="just">
                        <a:lnSpc>
                          <a:spcPct val="115000"/>
                        </a:lnSpc>
                        <a:spcAft>
                          <a:spcPts val="0"/>
                        </a:spcAft>
                      </a:pPr>
                      <a:r>
                        <a:rPr lang="es-CR" sz="1800" b="1" dirty="0">
                          <a:solidFill>
                            <a:srgbClr val="365F91"/>
                          </a:solidFill>
                          <a:effectLst/>
                          <a:latin typeface="Calibri"/>
                          <a:ea typeface="Calibri"/>
                          <a:cs typeface="Times New Roman"/>
                        </a:rPr>
                        <a:t>Estrategia de información a potenciales migrantes sobre alternativas a la migración irregular, incluyendo requisitos para obtención de visas y permisos de trabajo.</a:t>
                      </a:r>
                      <a:endParaRPr lang="es-CR" sz="2800" b="1" dirty="0">
                        <a:solidFill>
                          <a:srgbClr val="365F91"/>
                        </a:solidFill>
                        <a:effectLst/>
                        <a:latin typeface="Calibri"/>
                        <a:ea typeface="Calibri"/>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600437">
                <a:tc>
                  <a:txBody>
                    <a:bodyPr/>
                    <a:lstStyle/>
                    <a:p>
                      <a:pPr algn="just">
                        <a:lnSpc>
                          <a:spcPct val="115000"/>
                        </a:lnSpc>
                        <a:spcAft>
                          <a:spcPts val="0"/>
                        </a:spcAft>
                      </a:pPr>
                      <a:r>
                        <a:rPr lang="es-CR" sz="1800" b="1">
                          <a:solidFill>
                            <a:srgbClr val="365F91"/>
                          </a:solidFill>
                          <a:effectLst/>
                          <a:latin typeface="Calibri"/>
                          <a:ea typeface="Calibri"/>
                          <a:cs typeface="Times New Roman"/>
                        </a:rPr>
                        <a:t>Difusión de información y sensibilización sobre el derecho a la protección internacional, a la no devolución, a la unidad familiar y sobre los permisos de viaje y de estancia existentes en los países de la región.</a:t>
                      </a:r>
                      <a:endParaRPr lang="es-CR" sz="2800" b="1">
                        <a:solidFill>
                          <a:srgbClr val="365F91"/>
                        </a:solidFill>
                        <a:effectLst/>
                        <a:latin typeface="Calibri"/>
                        <a:ea typeface="Calibri"/>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600437">
                <a:tc>
                  <a:txBody>
                    <a:bodyPr/>
                    <a:lstStyle/>
                    <a:p>
                      <a:pPr algn="just">
                        <a:lnSpc>
                          <a:spcPct val="115000"/>
                        </a:lnSpc>
                        <a:spcAft>
                          <a:spcPts val="0"/>
                        </a:spcAft>
                      </a:pPr>
                      <a:r>
                        <a:rPr lang="es-CR" sz="1800" b="1">
                          <a:solidFill>
                            <a:srgbClr val="365F91"/>
                          </a:solidFill>
                          <a:effectLst/>
                          <a:latin typeface="Calibri"/>
                          <a:ea typeface="Calibri"/>
                          <a:cs typeface="Times New Roman"/>
                        </a:rPr>
                        <a:t>Asesoría legal a migrantes sobre mecanismos legales existentes para migrar regularmente a los países de destino deseados, incluyendo las opciones de solicitar refugio desde países de origen.</a:t>
                      </a:r>
                      <a:endParaRPr lang="es-CR" sz="2800" b="1">
                        <a:solidFill>
                          <a:srgbClr val="365F91"/>
                        </a:solidFill>
                        <a:effectLst/>
                        <a:latin typeface="Calibri"/>
                        <a:ea typeface="Calibri"/>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600437">
                <a:tc>
                  <a:txBody>
                    <a:bodyPr/>
                    <a:lstStyle/>
                    <a:p>
                      <a:pPr algn="just">
                        <a:lnSpc>
                          <a:spcPct val="115000"/>
                        </a:lnSpc>
                        <a:spcAft>
                          <a:spcPts val="0"/>
                        </a:spcAft>
                      </a:pPr>
                      <a:r>
                        <a:rPr lang="es-CR" sz="1800" b="1">
                          <a:solidFill>
                            <a:srgbClr val="365F91"/>
                          </a:solidFill>
                          <a:effectLst/>
                          <a:latin typeface="Calibri"/>
                          <a:ea typeface="Calibri"/>
                          <a:cs typeface="Times New Roman"/>
                        </a:rPr>
                        <a:t>Campañas de información, en países de origen y de destino (dirigidas a la diáspora), sobre alternativas a la migración irregular hacia países de destino más frecuentes de migrantes extracontinentales.</a:t>
                      </a:r>
                      <a:endParaRPr lang="es-CR" sz="2800" b="1">
                        <a:solidFill>
                          <a:srgbClr val="365F91"/>
                        </a:solidFill>
                        <a:effectLst/>
                        <a:latin typeface="Calibri"/>
                        <a:ea typeface="Calibri"/>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600437">
                <a:tc>
                  <a:txBody>
                    <a:bodyPr/>
                    <a:lstStyle/>
                    <a:p>
                      <a:pPr algn="just">
                        <a:lnSpc>
                          <a:spcPct val="115000"/>
                        </a:lnSpc>
                        <a:spcAft>
                          <a:spcPts val="0"/>
                        </a:spcAft>
                      </a:pPr>
                      <a:r>
                        <a:rPr lang="es-CR" sz="1800" b="1">
                          <a:solidFill>
                            <a:srgbClr val="365F91"/>
                          </a:solidFill>
                          <a:effectLst/>
                          <a:latin typeface="Calibri"/>
                          <a:ea typeface="Calibri"/>
                          <a:cs typeface="Times New Roman"/>
                        </a:rPr>
                        <a:t>Estrategia de coordinación con países de origen y de primera entrada al continente para el combate a redes de traficantes y tratantes de migrantes</a:t>
                      </a:r>
                      <a:endParaRPr lang="es-CR" sz="2800" b="1">
                        <a:solidFill>
                          <a:srgbClr val="365F91"/>
                        </a:solidFill>
                        <a:effectLst/>
                        <a:latin typeface="Calibri"/>
                        <a:ea typeface="Calibri"/>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536622">
                <a:tc>
                  <a:txBody>
                    <a:bodyPr/>
                    <a:lstStyle/>
                    <a:p>
                      <a:pPr algn="just">
                        <a:lnSpc>
                          <a:spcPct val="115000"/>
                        </a:lnSpc>
                        <a:spcAft>
                          <a:spcPts val="0"/>
                        </a:spcAft>
                      </a:pPr>
                      <a:r>
                        <a:rPr lang="es-CR" sz="1800" b="1">
                          <a:solidFill>
                            <a:srgbClr val="365F91"/>
                          </a:solidFill>
                          <a:effectLst/>
                          <a:latin typeface="Calibri"/>
                          <a:ea typeface="Calibri"/>
                          <a:cs typeface="Times New Roman"/>
                        </a:rPr>
                        <a:t>Estrategia de armonización del régimen de visados en los países de la región para facilitar la migración regular.</a:t>
                      </a:r>
                      <a:endParaRPr lang="es-CR" sz="2800" b="1">
                        <a:solidFill>
                          <a:srgbClr val="365F91"/>
                        </a:solidFill>
                        <a:effectLst/>
                        <a:latin typeface="Calibri"/>
                        <a:ea typeface="Calibri"/>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600437">
                <a:tc>
                  <a:txBody>
                    <a:bodyPr/>
                    <a:lstStyle/>
                    <a:p>
                      <a:pPr algn="just">
                        <a:lnSpc>
                          <a:spcPct val="115000"/>
                        </a:lnSpc>
                        <a:spcAft>
                          <a:spcPts val="0"/>
                        </a:spcAft>
                      </a:pPr>
                      <a:r>
                        <a:rPr lang="es-CR" sz="1800" b="1">
                          <a:solidFill>
                            <a:srgbClr val="365F91"/>
                          </a:solidFill>
                          <a:effectLst/>
                          <a:latin typeface="Calibri"/>
                          <a:ea typeface="Calibri"/>
                          <a:cs typeface="Times New Roman"/>
                        </a:rPr>
                        <a:t>Fortalecimiento de las capacidades de identificación de documentos falsos y alterados tanto de autoridades migratorias, como de funcionarios de líneas aéreas.</a:t>
                      </a:r>
                      <a:endParaRPr lang="es-CR" sz="2800" b="1">
                        <a:solidFill>
                          <a:srgbClr val="365F91"/>
                        </a:solidFill>
                        <a:effectLst/>
                        <a:latin typeface="Calibri"/>
                        <a:ea typeface="Calibri"/>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600437">
                <a:tc>
                  <a:txBody>
                    <a:bodyPr/>
                    <a:lstStyle/>
                    <a:p>
                      <a:pPr algn="just">
                        <a:lnSpc>
                          <a:spcPct val="115000"/>
                        </a:lnSpc>
                        <a:spcAft>
                          <a:spcPts val="0"/>
                        </a:spcAft>
                      </a:pPr>
                      <a:r>
                        <a:rPr lang="es-CR" sz="1800" b="1">
                          <a:solidFill>
                            <a:srgbClr val="365F91"/>
                          </a:solidFill>
                          <a:effectLst/>
                          <a:latin typeface="Calibri"/>
                          <a:ea typeface="Calibri"/>
                          <a:cs typeface="Times New Roman"/>
                        </a:rPr>
                        <a:t>Establecimiento y fortalecimiento de programas permanentes de inteligencia migratoria para mejorar la eficacia de la lucha contra el tráfico ilícito de migrantes y la trata de personas.</a:t>
                      </a:r>
                      <a:endParaRPr lang="es-CR" sz="2800" b="1">
                        <a:solidFill>
                          <a:srgbClr val="365F91"/>
                        </a:solidFill>
                        <a:effectLst/>
                        <a:latin typeface="Calibri"/>
                        <a:ea typeface="Calibri"/>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600437">
                <a:tc>
                  <a:txBody>
                    <a:bodyPr/>
                    <a:lstStyle/>
                    <a:p>
                      <a:pPr algn="just">
                        <a:lnSpc>
                          <a:spcPct val="115000"/>
                        </a:lnSpc>
                        <a:spcAft>
                          <a:spcPts val="0"/>
                        </a:spcAft>
                      </a:pPr>
                      <a:r>
                        <a:rPr lang="es-CR" sz="1800" b="1" dirty="0">
                          <a:solidFill>
                            <a:srgbClr val="365F91"/>
                          </a:solidFill>
                          <a:effectLst/>
                          <a:latin typeface="Calibri"/>
                          <a:ea typeface="Calibri"/>
                          <a:cs typeface="Times New Roman"/>
                        </a:rPr>
                        <a:t>Fortalecimiento de las capacidades de las autoridades nacionales para la identificación de traficantes y tratantes y de sus víctimas al interno de grupos de migrantes </a:t>
                      </a:r>
                      <a:r>
                        <a:rPr lang="es-CR" sz="1800" b="1" dirty="0" err="1">
                          <a:solidFill>
                            <a:srgbClr val="365F91"/>
                          </a:solidFill>
                          <a:effectLst/>
                          <a:latin typeface="Calibri"/>
                          <a:ea typeface="Calibri"/>
                          <a:cs typeface="Times New Roman"/>
                        </a:rPr>
                        <a:t>extracontinentales</a:t>
                      </a:r>
                      <a:r>
                        <a:rPr lang="es-CR" sz="1800" b="1" dirty="0">
                          <a:solidFill>
                            <a:srgbClr val="365F91"/>
                          </a:solidFill>
                          <a:effectLst/>
                          <a:latin typeface="Calibri"/>
                          <a:ea typeface="Calibri"/>
                          <a:cs typeface="Times New Roman"/>
                        </a:rPr>
                        <a:t>.</a:t>
                      </a:r>
                      <a:endParaRPr lang="es-CR" sz="2800" b="1" dirty="0">
                        <a:solidFill>
                          <a:srgbClr val="365F91"/>
                        </a:solidFill>
                        <a:effectLst/>
                        <a:latin typeface="Calibri"/>
                        <a:ea typeface="Calibri"/>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3804349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37233266"/>
              </p:ext>
            </p:extLst>
          </p:nvPr>
        </p:nvGraphicFramePr>
        <p:xfrm>
          <a:off x="274320" y="243836"/>
          <a:ext cx="11582400" cy="6441437"/>
        </p:xfrm>
        <a:graphic>
          <a:graphicData uri="http://schemas.openxmlformats.org/drawingml/2006/table">
            <a:tbl>
              <a:tblPr firstRow="1" firstCol="1" bandRow="1"/>
              <a:tblGrid>
                <a:gridCol w="11582400"/>
              </a:tblGrid>
              <a:tr h="725495">
                <a:tc>
                  <a:txBody>
                    <a:bodyPr/>
                    <a:lstStyle/>
                    <a:p>
                      <a:pPr algn="just">
                        <a:lnSpc>
                          <a:spcPct val="115000"/>
                        </a:lnSpc>
                        <a:spcAft>
                          <a:spcPts val="0"/>
                        </a:spcAft>
                      </a:pPr>
                      <a:r>
                        <a:rPr lang="es-CR" sz="1900" b="1">
                          <a:solidFill>
                            <a:srgbClr val="365F91"/>
                          </a:solidFill>
                          <a:effectLst/>
                          <a:latin typeface="Calibri"/>
                          <a:ea typeface="Calibri"/>
                          <a:cs typeface="Times New Roman"/>
                        </a:rPr>
                        <a:t>Fortalecimiento de las capacidades de las autoridades nacionales para la identificación de migrantes continentales al interno de grupos de migrantes extracontinentales, para prevenir el tráfico ilícito y la trata de personas.</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725495">
                <a:tc>
                  <a:txBody>
                    <a:bodyPr/>
                    <a:lstStyle/>
                    <a:p>
                      <a:pPr algn="just">
                        <a:lnSpc>
                          <a:spcPct val="115000"/>
                        </a:lnSpc>
                        <a:spcAft>
                          <a:spcPts val="0"/>
                        </a:spcAft>
                      </a:pPr>
                      <a:r>
                        <a:rPr lang="es-CR" sz="1900" b="1">
                          <a:solidFill>
                            <a:srgbClr val="365F91"/>
                          </a:solidFill>
                          <a:effectLst/>
                          <a:latin typeface="Calibri"/>
                          <a:ea typeface="Calibri"/>
                          <a:cs typeface="Times New Roman"/>
                        </a:rPr>
                        <a:t>Fortalecimiento de las capacidades de las autoridades nacionales para la persecución y juzgamiento de los delitos de tráfico ilícito de migrantes y trata de personas, cometida en perjuicio de migrantes extracontinentales.</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648389">
                <a:tc>
                  <a:txBody>
                    <a:bodyPr/>
                    <a:lstStyle/>
                    <a:p>
                      <a:pPr algn="just">
                        <a:lnSpc>
                          <a:spcPct val="115000"/>
                        </a:lnSpc>
                        <a:spcAft>
                          <a:spcPts val="0"/>
                        </a:spcAft>
                      </a:pPr>
                      <a:r>
                        <a:rPr lang="es-CR" sz="1900" b="1">
                          <a:solidFill>
                            <a:srgbClr val="365F91"/>
                          </a:solidFill>
                          <a:effectLst/>
                          <a:latin typeface="Calibri"/>
                          <a:ea typeface="Calibri"/>
                          <a:cs typeface="Times New Roman"/>
                        </a:rPr>
                        <a:t>Estrategia de facilitación de visas hacia países de destino.</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725495">
                <a:tc>
                  <a:txBody>
                    <a:bodyPr/>
                    <a:lstStyle/>
                    <a:p>
                      <a:pPr algn="just">
                        <a:lnSpc>
                          <a:spcPct val="115000"/>
                        </a:lnSpc>
                        <a:spcAft>
                          <a:spcPts val="0"/>
                        </a:spcAft>
                      </a:pPr>
                      <a:r>
                        <a:rPr lang="es-CR" sz="1900" b="1">
                          <a:solidFill>
                            <a:srgbClr val="365F91"/>
                          </a:solidFill>
                          <a:effectLst/>
                          <a:latin typeface="Calibri"/>
                          <a:ea typeface="Calibri"/>
                          <a:cs typeface="Times New Roman"/>
                        </a:rPr>
                        <a:t>Recopilación de información sobre el perfil laboral de las personas migrantes extracontinentales y diseño de programas de inserción laboral para éstas.</a:t>
                      </a: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648389">
                <a:tc>
                  <a:txBody>
                    <a:bodyPr/>
                    <a:lstStyle/>
                    <a:p>
                      <a:pPr algn="just">
                        <a:lnSpc>
                          <a:spcPct val="115000"/>
                        </a:lnSpc>
                        <a:spcAft>
                          <a:spcPts val="0"/>
                        </a:spcAft>
                      </a:pPr>
                      <a:r>
                        <a:rPr lang="es-CR" sz="1900" b="1">
                          <a:solidFill>
                            <a:srgbClr val="365F91"/>
                          </a:solidFill>
                          <a:effectLst/>
                          <a:latin typeface="Calibri"/>
                          <a:ea typeface="Calibri"/>
                          <a:cs typeface="Times New Roman"/>
                        </a:rPr>
                        <a:t>Desarrollo de programas de migración laboral en países de tránsito y de destino.</a:t>
                      </a:r>
                    </a:p>
                  </a:txBody>
                  <a:tcPr marL="68580" marR="6858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648389">
                <a:tc>
                  <a:txBody>
                    <a:bodyPr/>
                    <a:lstStyle/>
                    <a:p>
                      <a:pPr algn="just">
                        <a:lnSpc>
                          <a:spcPct val="115000"/>
                        </a:lnSpc>
                        <a:spcAft>
                          <a:spcPts val="0"/>
                        </a:spcAft>
                      </a:pPr>
                      <a:r>
                        <a:rPr lang="es-CR" sz="1900" b="1">
                          <a:solidFill>
                            <a:srgbClr val="365F91"/>
                          </a:solidFill>
                          <a:effectLst/>
                          <a:latin typeface="Calibri"/>
                          <a:ea typeface="Calibri"/>
                          <a:cs typeface="Times New Roman"/>
                        </a:rPr>
                        <a:t>Desarrollo de programas de admisión y readmisión humanitaria y reasentamiento de migrantes.</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725495">
                <a:tc>
                  <a:txBody>
                    <a:bodyPr/>
                    <a:lstStyle/>
                    <a:p>
                      <a:pPr algn="just">
                        <a:lnSpc>
                          <a:spcPct val="115000"/>
                        </a:lnSpc>
                        <a:spcAft>
                          <a:spcPts val="0"/>
                        </a:spcAft>
                      </a:pPr>
                      <a:r>
                        <a:rPr lang="es-CR" sz="1900" b="1">
                          <a:solidFill>
                            <a:srgbClr val="365F91"/>
                          </a:solidFill>
                          <a:effectLst/>
                          <a:latin typeface="Calibri"/>
                          <a:ea typeface="Calibri"/>
                          <a:cs typeface="Times New Roman"/>
                        </a:rPr>
                        <a:t>Establecimiento de programas para generar una segunda opción de migración regular para migrantes que no puedan permanecer en el país.</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614802">
                <a:tc>
                  <a:txBody>
                    <a:bodyPr/>
                    <a:lstStyle/>
                    <a:p>
                      <a:pPr algn="just">
                        <a:lnSpc>
                          <a:spcPct val="115000"/>
                        </a:lnSpc>
                        <a:spcAft>
                          <a:spcPts val="0"/>
                        </a:spcAft>
                      </a:pPr>
                      <a:r>
                        <a:rPr lang="es-CR" sz="1900" b="1">
                          <a:solidFill>
                            <a:srgbClr val="365F91"/>
                          </a:solidFill>
                          <a:effectLst/>
                          <a:latin typeface="Calibri"/>
                          <a:ea typeface="Calibri"/>
                          <a:cs typeface="Times New Roman"/>
                        </a:rPr>
                        <a:t>Desarrollo de programas de retorno voluntario asistido y reintegración.</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725495">
                <a:tc>
                  <a:txBody>
                    <a:bodyPr/>
                    <a:lstStyle/>
                    <a:p>
                      <a:pPr algn="just">
                        <a:lnSpc>
                          <a:spcPct val="115000"/>
                        </a:lnSpc>
                        <a:spcAft>
                          <a:spcPts val="0"/>
                        </a:spcAft>
                      </a:pPr>
                      <a:r>
                        <a:rPr lang="es-CR" sz="1900" b="1" dirty="0">
                          <a:solidFill>
                            <a:srgbClr val="365F91"/>
                          </a:solidFill>
                          <a:effectLst/>
                          <a:latin typeface="Calibri"/>
                          <a:ea typeface="Calibri"/>
                          <a:cs typeface="Times New Roman"/>
                        </a:rPr>
                        <a:t>Estrategia de favorecimiento de la migración regular, mediante la identificación y eliminación de los obstáculos que limitan el derecho a la reunificación familiar, la protección internacional y el principio de no devolución, entre otros.</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3918966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05889357"/>
              </p:ext>
            </p:extLst>
          </p:nvPr>
        </p:nvGraphicFramePr>
        <p:xfrm>
          <a:off x="274320" y="137158"/>
          <a:ext cx="11658600" cy="6755726"/>
        </p:xfrm>
        <a:graphic>
          <a:graphicData uri="http://schemas.openxmlformats.org/drawingml/2006/table">
            <a:tbl>
              <a:tblPr firstRow="1" firstCol="1" bandRow="1"/>
              <a:tblGrid>
                <a:gridCol w="11658600"/>
              </a:tblGrid>
              <a:tr h="615358">
                <a:tc>
                  <a:txBody>
                    <a:bodyPr/>
                    <a:lstStyle/>
                    <a:p>
                      <a:pPr algn="just">
                        <a:lnSpc>
                          <a:spcPct val="115000"/>
                        </a:lnSpc>
                        <a:spcAft>
                          <a:spcPts val="0"/>
                        </a:spcAft>
                      </a:pPr>
                      <a:r>
                        <a:rPr lang="es-CR" sz="2200" b="1" dirty="0">
                          <a:solidFill>
                            <a:srgbClr val="365F91"/>
                          </a:solidFill>
                          <a:effectLst/>
                          <a:latin typeface="Calibri"/>
                          <a:ea typeface="Calibri"/>
                          <a:cs typeface="Times New Roman"/>
                        </a:rPr>
                        <a:t>Programas de seguridad humana y </a:t>
                      </a:r>
                      <a:r>
                        <a:rPr lang="es-CR" sz="2200" b="1" dirty="0" smtClean="0">
                          <a:solidFill>
                            <a:srgbClr val="365F91"/>
                          </a:solidFill>
                          <a:effectLst/>
                          <a:latin typeface="Calibri"/>
                          <a:ea typeface="Calibri"/>
                          <a:cs typeface="Times New Roman"/>
                        </a:rPr>
                        <a:t>estabilización comunitaria </a:t>
                      </a:r>
                      <a:r>
                        <a:rPr lang="es-CR" sz="2200" b="1" dirty="0">
                          <a:solidFill>
                            <a:srgbClr val="365F91"/>
                          </a:solidFill>
                          <a:effectLst/>
                          <a:latin typeface="Calibri"/>
                          <a:ea typeface="Calibri"/>
                          <a:cs typeface="Times New Roman"/>
                        </a:rPr>
                        <a:t>en los países de origen</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688536">
                <a:tc>
                  <a:txBody>
                    <a:bodyPr/>
                    <a:lstStyle/>
                    <a:p>
                      <a:pPr algn="just">
                        <a:lnSpc>
                          <a:spcPct val="115000"/>
                        </a:lnSpc>
                        <a:spcAft>
                          <a:spcPts val="0"/>
                        </a:spcAft>
                      </a:pPr>
                      <a:r>
                        <a:rPr lang="es-CR" sz="2200" b="1">
                          <a:solidFill>
                            <a:srgbClr val="365F91"/>
                          </a:solidFill>
                          <a:effectLst/>
                          <a:latin typeface="Calibri"/>
                          <a:ea typeface="Calibri"/>
                          <a:cs typeface="Times New Roman"/>
                        </a:rPr>
                        <a:t>Estrategia de reforzamiento del compromiso humanitario de los países de las Américas para con ciudadanos de países en crisis.</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688536">
                <a:tc>
                  <a:txBody>
                    <a:bodyPr/>
                    <a:lstStyle/>
                    <a:p>
                      <a:pPr algn="just">
                        <a:lnSpc>
                          <a:spcPct val="115000"/>
                        </a:lnSpc>
                        <a:spcAft>
                          <a:spcPts val="0"/>
                        </a:spcAft>
                      </a:pPr>
                      <a:r>
                        <a:rPr lang="es-CR" sz="2200" b="1">
                          <a:solidFill>
                            <a:srgbClr val="365F91"/>
                          </a:solidFill>
                          <a:effectLst/>
                          <a:latin typeface="Calibri"/>
                          <a:ea typeface="Calibri"/>
                          <a:cs typeface="Times New Roman"/>
                        </a:rPr>
                        <a:t>Mobilización de la diáspora extracontinental en países de tránsito y destino para promover su involucramiento en el desarrollo de sus comunidades de origen.</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615358">
                <a:tc>
                  <a:txBody>
                    <a:bodyPr/>
                    <a:lstStyle/>
                    <a:p>
                      <a:pPr algn="just">
                        <a:lnSpc>
                          <a:spcPct val="115000"/>
                        </a:lnSpc>
                        <a:spcAft>
                          <a:spcPts val="0"/>
                        </a:spcAft>
                      </a:pPr>
                      <a:r>
                        <a:rPr lang="es-CR" sz="2200" b="1">
                          <a:solidFill>
                            <a:srgbClr val="365F91"/>
                          </a:solidFill>
                          <a:effectLst/>
                          <a:latin typeface="Calibri"/>
                          <a:ea typeface="Calibri"/>
                          <a:cs typeface="Times New Roman"/>
                        </a:rPr>
                        <a:t>Estrategia de sensibilización y acercamiento con autoridades de los países de origen de estos migrantes.</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688536">
                <a:tc>
                  <a:txBody>
                    <a:bodyPr/>
                    <a:lstStyle/>
                    <a:p>
                      <a:pPr algn="just">
                        <a:lnSpc>
                          <a:spcPct val="115000"/>
                        </a:lnSpc>
                        <a:spcAft>
                          <a:spcPts val="0"/>
                        </a:spcAft>
                      </a:pPr>
                      <a:r>
                        <a:rPr lang="es-CR" sz="2200" b="1">
                          <a:solidFill>
                            <a:srgbClr val="365F91"/>
                          </a:solidFill>
                          <a:effectLst/>
                          <a:latin typeface="Calibri"/>
                          <a:ea typeface="Calibri"/>
                          <a:cs typeface="Times New Roman"/>
                        </a:rPr>
                        <a:t>Estrategia de sensibilización y acercamiento con autoridades de los países de primera entrada de estos migrantes en América.</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615358">
                <a:tc>
                  <a:txBody>
                    <a:bodyPr/>
                    <a:lstStyle/>
                    <a:p>
                      <a:pPr algn="just">
                        <a:lnSpc>
                          <a:spcPct val="115000"/>
                        </a:lnSpc>
                        <a:spcAft>
                          <a:spcPts val="0"/>
                        </a:spcAft>
                      </a:pPr>
                      <a:r>
                        <a:rPr lang="es-CR" sz="2200" b="1">
                          <a:solidFill>
                            <a:srgbClr val="365F91"/>
                          </a:solidFill>
                          <a:effectLst/>
                          <a:latin typeface="Calibri"/>
                          <a:ea typeface="Calibri"/>
                          <a:cs typeface="Times New Roman"/>
                        </a:rPr>
                        <a:t>Estrategia de posicionamiento de la temática en la agenda interregional.</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583481">
                <a:tc>
                  <a:txBody>
                    <a:bodyPr/>
                    <a:lstStyle/>
                    <a:p>
                      <a:pPr algn="just">
                        <a:lnSpc>
                          <a:spcPct val="115000"/>
                        </a:lnSpc>
                        <a:spcAft>
                          <a:spcPts val="0"/>
                        </a:spcAft>
                      </a:pPr>
                      <a:r>
                        <a:rPr lang="es-CR" sz="2200" b="1">
                          <a:solidFill>
                            <a:srgbClr val="365F91"/>
                          </a:solidFill>
                          <a:effectLst/>
                          <a:latin typeface="Calibri"/>
                          <a:ea typeface="Calibri"/>
                          <a:cs typeface="Times New Roman"/>
                        </a:rPr>
                        <a:t>Estrategia de posicionamiento de la temática en la agenda regional.</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583481">
                <a:tc>
                  <a:txBody>
                    <a:bodyPr/>
                    <a:lstStyle/>
                    <a:p>
                      <a:pPr algn="just">
                        <a:lnSpc>
                          <a:spcPct val="115000"/>
                        </a:lnSpc>
                        <a:spcAft>
                          <a:spcPts val="0"/>
                        </a:spcAft>
                      </a:pPr>
                      <a:r>
                        <a:rPr lang="es-CR" sz="2200" b="1">
                          <a:solidFill>
                            <a:srgbClr val="365F91"/>
                          </a:solidFill>
                          <a:effectLst/>
                          <a:latin typeface="Calibri"/>
                          <a:ea typeface="Calibri"/>
                          <a:cs typeface="Times New Roman"/>
                        </a:rPr>
                        <a:t>Estrategia de posicionamiento de la temática en la agenda subregional.</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615358">
                <a:tc>
                  <a:txBody>
                    <a:bodyPr/>
                    <a:lstStyle/>
                    <a:p>
                      <a:pPr algn="just">
                        <a:lnSpc>
                          <a:spcPct val="115000"/>
                        </a:lnSpc>
                        <a:spcAft>
                          <a:spcPts val="0"/>
                        </a:spcAft>
                      </a:pPr>
                      <a:r>
                        <a:rPr lang="es-CR" sz="2200" b="1">
                          <a:solidFill>
                            <a:srgbClr val="365F91"/>
                          </a:solidFill>
                          <a:effectLst/>
                          <a:latin typeface="Calibri"/>
                          <a:ea typeface="Calibri"/>
                          <a:cs typeface="Times New Roman"/>
                        </a:rPr>
                        <a:t>Estrategia de posicionamiento de la temática en la agenda nacional, incluyendo al sector privado y a la sociedad civil.</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r h="615358">
                <a:tc>
                  <a:txBody>
                    <a:bodyPr/>
                    <a:lstStyle/>
                    <a:p>
                      <a:pPr algn="just">
                        <a:lnSpc>
                          <a:spcPct val="115000"/>
                        </a:lnSpc>
                        <a:spcAft>
                          <a:spcPts val="0"/>
                        </a:spcAft>
                      </a:pPr>
                      <a:r>
                        <a:rPr lang="es-CR" sz="2200" b="1" dirty="0">
                          <a:solidFill>
                            <a:srgbClr val="365F91"/>
                          </a:solidFill>
                          <a:effectLst/>
                          <a:latin typeface="Calibri"/>
                          <a:ea typeface="Calibri"/>
                          <a:cs typeface="Times New Roman"/>
                        </a:rPr>
                        <a:t>Estrategia de posicionamiento de la temática en el marco de los equipos de país de la ONU.</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2782159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111710"/>
            <a:ext cx="12192000" cy="474629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2865"/>
            <a:ext cx="12192000" cy="1780674"/>
          </a:xfrm>
          <a:solidFill>
            <a:schemeClr val="bg1"/>
          </a:solidFill>
        </p:spPr>
        <p:txBody>
          <a:bodyPr anchor="t">
            <a:noAutofit/>
          </a:bodyPr>
          <a:lstStyle/>
          <a:p>
            <a:pPr lvl="1" algn="ctr" rtl="0">
              <a:spcBef>
                <a:spcPct val="0"/>
              </a:spcBef>
              <a:spcAft>
                <a:spcPts val="1200"/>
              </a:spcAft>
            </a:pPr>
            <a:r>
              <a:rPr lang="es-CR" sz="3400" b="1" cap="small" dirty="0" smtClean="0">
                <a:solidFill>
                  <a:srgbClr val="0000FF"/>
                </a:solidFill>
                <a:latin typeface="+mn-lt"/>
              </a:rPr>
              <a:t>Plan de la OIM  para fortalecer la gobernanza de los flujos de personas migrantes </a:t>
            </a:r>
            <a:r>
              <a:rPr lang="es-CR" sz="3400" b="1" cap="small" dirty="0" err="1" smtClean="0">
                <a:solidFill>
                  <a:srgbClr val="0000FF"/>
                </a:solidFill>
                <a:latin typeface="+mn-lt"/>
              </a:rPr>
              <a:t>extracontinentales</a:t>
            </a:r>
            <a:r>
              <a:rPr lang="es-CR" sz="3400" b="1" cap="small" dirty="0" smtClean="0">
                <a:solidFill>
                  <a:srgbClr val="0000FF"/>
                </a:solidFill>
                <a:latin typeface="+mn-lt"/>
              </a:rPr>
              <a:t>, cubanas y haitianas</a:t>
            </a:r>
            <a:r>
              <a:rPr lang="en-US" sz="3600" b="1" dirty="0" smtClean="0">
                <a:solidFill>
                  <a:srgbClr val="0070C0"/>
                </a:solidFill>
              </a:rPr>
              <a:t/>
            </a:r>
            <a:br>
              <a:rPr lang="en-US" sz="3600" b="1" dirty="0" smtClean="0">
                <a:solidFill>
                  <a:srgbClr val="0070C0"/>
                </a:solidFill>
              </a:rPr>
            </a:br>
            <a:r>
              <a:rPr lang="en-US" sz="2400" b="1" kern="1200" dirty="0" err="1" smtClean="0">
                <a:solidFill>
                  <a:schemeClr val="tx1"/>
                </a:solidFill>
                <a:latin typeface="+mj-lt"/>
                <a:ea typeface="+mj-ea"/>
                <a:cs typeface="+mj-cs"/>
              </a:rPr>
              <a:t>Organización</a:t>
            </a:r>
            <a:r>
              <a:rPr lang="en-US" sz="2400" b="1" kern="1200" dirty="0" smtClean="0">
                <a:solidFill>
                  <a:schemeClr val="tx1"/>
                </a:solidFill>
                <a:latin typeface="+mj-lt"/>
                <a:ea typeface="+mj-ea"/>
                <a:cs typeface="+mj-cs"/>
              </a:rPr>
              <a:t> </a:t>
            </a:r>
            <a:r>
              <a:rPr lang="en-US" sz="2400" b="1" kern="1200" dirty="0" err="1" smtClean="0">
                <a:solidFill>
                  <a:schemeClr val="tx1"/>
                </a:solidFill>
                <a:latin typeface="+mj-lt"/>
                <a:ea typeface="+mj-ea"/>
                <a:cs typeface="+mj-cs"/>
              </a:rPr>
              <a:t>Internacional</a:t>
            </a:r>
            <a:r>
              <a:rPr lang="en-US" sz="2400" b="1" kern="1200" dirty="0" smtClean="0">
                <a:solidFill>
                  <a:schemeClr val="tx1"/>
                </a:solidFill>
                <a:latin typeface="+mj-lt"/>
                <a:ea typeface="+mj-ea"/>
                <a:cs typeface="+mj-cs"/>
              </a:rPr>
              <a:t> para las </a:t>
            </a:r>
            <a:r>
              <a:rPr lang="en-US" sz="2400" b="1" kern="1200" dirty="0" err="1" smtClean="0">
                <a:solidFill>
                  <a:schemeClr val="tx1"/>
                </a:solidFill>
                <a:latin typeface="+mj-lt"/>
                <a:ea typeface="+mj-ea"/>
                <a:cs typeface="+mj-cs"/>
              </a:rPr>
              <a:t>Migraciones</a:t>
            </a:r>
            <a:r>
              <a:rPr lang="en-US" sz="2400" b="1" kern="1200" dirty="0" smtClean="0">
                <a:solidFill>
                  <a:schemeClr val="tx1"/>
                </a:solidFill>
                <a:latin typeface="+mj-lt"/>
                <a:ea typeface="+mj-ea"/>
                <a:cs typeface="+mj-cs"/>
              </a:rPr>
              <a:t> </a:t>
            </a:r>
            <a:r>
              <a:rPr lang="en-US" altLang="en-US" sz="2400" b="1" kern="1200" dirty="0" smtClean="0">
                <a:solidFill>
                  <a:schemeClr val="tx1"/>
                </a:solidFill>
                <a:latin typeface="+mj-lt"/>
                <a:ea typeface="+mj-ea"/>
                <a:cs typeface="+mj-cs"/>
              </a:rPr>
              <a:t>(OIM)</a:t>
            </a:r>
            <a:r>
              <a:rPr lang="en-US" sz="2200" kern="1200" dirty="0" smtClean="0">
                <a:solidFill>
                  <a:schemeClr val="tx1"/>
                </a:solidFill>
                <a:latin typeface="+mj-lt"/>
                <a:ea typeface="+mj-ea"/>
                <a:cs typeface="+mj-cs"/>
              </a:rPr>
              <a:t/>
            </a:r>
            <a:br>
              <a:rPr lang="en-US" sz="2200" kern="1200" dirty="0" smtClean="0">
                <a:solidFill>
                  <a:schemeClr val="tx1"/>
                </a:solidFill>
                <a:latin typeface="+mj-lt"/>
                <a:ea typeface="+mj-ea"/>
                <a:cs typeface="+mj-cs"/>
              </a:rPr>
            </a:br>
            <a:r>
              <a:rPr lang="en-US" sz="2000" kern="1200" dirty="0" smtClean="0">
                <a:solidFill>
                  <a:schemeClr val="tx1"/>
                </a:solidFill>
                <a:latin typeface="+mj-lt"/>
                <a:ea typeface="+mj-ea"/>
                <a:cs typeface="+mj-cs"/>
              </a:rPr>
              <a:t>12 de </a:t>
            </a:r>
            <a:r>
              <a:rPr lang="en-US" sz="2000" kern="1200" dirty="0" err="1" smtClean="0">
                <a:solidFill>
                  <a:schemeClr val="tx1"/>
                </a:solidFill>
                <a:latin typeface="+mj-lt"/>
                <a:ea typeface="+mj-ea"/>
                <a:cs typeface="+mj-cs"/>
              </a:rPr>
              <a:t>julio</a:t>
            </a:r>
            <a:r>
              <a:rPr lang="en-US" sz="2000" kern="1200" dirty="0" smtClean="0">
                <a:solidFill>
                  <a:schemeClr val="tx1"/>
                </a:solidFill>
                <a:latin typeface="+mj-lt"/>
                <a:ea typeface="+mj-ea"/>
                <a:cs typeface="+mj-cs"/>
              </a:rPr>
              <a:t> de 2016</a:t>
            </a:r>
            <a:r>
              <a:rPr lang="fr-CH" altLang="en-US" sz="3400" i="1" dirty="0" smtClean="0">
                <a:solidFill>
                  <a:srgbClr val="0070C0"/>
                </a:solidFill>
              </a:rPr>
              <a:t/>
            </a:r>
            <a:br>
              <a:rPr lang="fr-CH" altLang="en-US" sz="3400" i="1" dirty="0" smtClean="0">
                <a:solidFill>
                  <a:srgbClr val="0070C0"/>
                </a:solidFill>
              </a:rPr>
            </a:br>
            <a:endParaRPr lang="en-US" sz="3200" i="1" dirty="0">
              <a:solidFill>
                <a:srgbClr val="0070C0"/>
              </a:solidFill>
              <a:latin typeface="Arial Black" panose="020B0A04020102020204" pitchFamily="34" charset="0"/>
            </a:endParaRPr>
          </a:p>
        </p:txBody>
      </p:sp>
      <p:sp>
        <p:nvSpPr>
          <p:cNvPr id="9" name="Content Placeholder 4"/>
          <p:cNvSpPr>
            <a:spLocks noGrp="1"/>
          </p:cNvSpPr>
          <p:nvPr>
            <p:ph idx="1"/>
          </p:nvPr>
        </p:nvSpPr>
        <p:spPr>
          <a:xfrm>
            <a:off x="1028604" y="2460915"/>
            <a:ext cx="10265802" cy="4072802"/>
          </a:xfrm>
        </p:spPr>
        <p:txBody>
          <a:bodyPr>
            <a:normAutofit/>
          </a:bodyPr>
          <a:lstStyle/>
          <a:p>
            <a:pPr marL="914400" lvl="2" indent="0">
              <a:lnSpc>
                <a:spcPct val="100000"/>
              </a:lnSpc>
              <a:spcBef>
                <a:spcPts val="0"/>
              </a:spcBef>
              <a:buNone/>
              <a:defRPr/>
            </a:pPr>
            <a:endParaRPr lang="en-US" sz="1800" b="1" dirty="0"/>
          </a:p>
          <a:p>
            <a:pPr marL="1485900" lvl="2" indent="-571500">
              <a:lnSpc>
                <a:spcPct val="100000"/>
              </a:lnSpc>
              <a:spcBef>
                <a:spcPts val="0"/>
              </a:spcBef>
              <a:buAutoNum type="romanUcPeriod"/>
              <a:defRPr/>
            </a:pPr>
            <a:r>
              <a:rPr lang="es-CR" altLang="en-US" sz="3200" b="1" dirty="0" smtClean="0"/>
              <a:t>Retos para la gobernanza de estos flujos migratorios</a:t>
            </a:r>
            <a:endParaRPr lang="fr-CH" altLang="en-US" sz="3200" b="1" dirty="0" smtClean="0"/>
          </a:p>
          <a:p>
            <a:pPr marL="1485900" lvl="2" indent="-571500">
              <a:lnSpc>
                <a:spcPct val="100000"/>
              </a:lnSpc>
              <a:spcBef>
                <a:spcPts val="0"/>
              </a:spcBef>
              <a:buAutoNum type="romanUcPeriod"/>
              <a:defRPr/>
            </a:pPr>
            <a:endParaRPr lang="fr-CH" altLang="en-US" sz="1800" b="1" dirty="0" smtClean="0"/>
          </a:p>
          <a:p>
            <a:pPr marL="1485900" lvl="2" indent="-571500">
              <a:lnSpc>
                <a:spcPct val="100000"/>
              </a:lnSpc>
              <a:spcBef>
                <a:spcPts val="0"/>
              </a:spcBef>
              <a:buAutoNum type="romanUcPeriod"/>
              <a:defRPr/>
            </a:pPr>
            <a:r>
              <a:rPr lang="es-CR" altLang="en-US" sz="3200" b="1" dirty="0" smtClean="0"/>
              <a:t>El Plan de la OIM</a:t>
            </a:r>
          </a:p>
          <a:p>
            <a:pPr marL="914400" lvl="2" indent="0">
              <a:lnSpc>
                <a:spcPct val="100000"/>
              </a:lnSpc>
              <a:spcBef>
                <a:spcPts val="0"/>
              </a:spcBef>
              <a:buNone/>
              <a:defRPr/>
            </a:pPr>
            <a:endParaRPr lang="fr-BE" altLang="en-US" sz="3200" b="1" dirty="0"/>
          </a:p>
          <a:p>
            <a:pPr marL="1485900" lvl="2" indent="-571500">
              <a:lnSpc>
                <a:spcPct val="100000"/>
              </a:lnSpc>
              <a:spcBef>
                <a:spcPts val="0"/>
              </a:spcBef>
              <a:buFont typeface="+mj-lt"/>
              <a:buAutoNum type="romanUcPeriod" startAt="3"/>
              <a:defRPr/>
            </a:pPr>
            <a:r>
              <a:rPr lang="es-CR" altLang="en-US" sz="3200" b="1" dirty="0" smtClean="0"/>
              <a:t>El camino hacia adelante</a:t>
            </a:r>
            <a:endParaRPr lang="fr-CH" altLang="en-US" sz="3200" b="1" dirty="0"/>
          </a:p>
        </p:txBody>
      </p:sp>
    </p:spTree>
    <p:extLst>
      <p:ext uri="{BB962C8B-B14F-4D97-AF65-F5344CB8AC3E}">
        <p14:creationId xmlns:p14="http://schemas.microsoft.com/office/powerpoint/2010/main" val="10128446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67075" y="0"/>
            <a:ext cx="4924926" cy="68580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 name="Content Placeholder 2"/>
          <p:cNvSpPr>
            <a:spLocks noGrp="1"/>
          </p:cNvSpPr>
          <p:nvPr>
            <p:ph idx="1"/>
          </p:nvPr>
        </p:nvSpPr>
        <p:spPr>
          <a:xfrm>
            <a:off x="2125615" y="2546945"/>
            <a:ext cx="4732420" cy="873766"/>
          </a:xfrm>
        </p:spPr>
        <p:txBody>
          <a:bodyPr anchor="t">
            <a:noAutofit/>
          </a:bodyPr>
          <a:lstStyle/>
          <a:p>
            <a:pPr marL="0" indent="0">
              <a:lnSpc>
                <a:spcPct val="100000"/>
              </a:lnSpc>
              <a:spcBef>
                <a:spcPts val="0"/>
              </a:spcBef>
              <a:spcAft>
                <a:spcPts val="1200"/>
              </a:spcAft>
              <a:buNone/>
            </a:pPr>
            <a:r>
              <a:rPr lang="en-US" sz="4800" b="1" dirty="0" smtClean="0">
                <a:solidFill>
                  <a:schemeClr val="accent5">
                    <a:lumMod val="50000"/>
                  </a:schemeClr>
                </a:solidFill>
                <a:latin typeface="Arial" panose="020B0604020202020204" pitchFamily="34" charset="0"/>
                <a:cs typeface="Arial" panose="020B0604020202020204" pitchFamily="34" charset="0"/>
              </a:rPr>
              <a:t>Gracias</a:t>
            </a:r>
            <a:endParaRPr lang="en-US" sz="4800" b="1" dirty="0">
              <a:solidFill>
                <a:schemeClr val="accent5">
                  <a:lumMod val="50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10786851" y="5569294"/>
            <a:ext cx="913535" cy="939444"/>
          </a:xfrm>
          <a:prstGeom prst="rect">
            <a:avLst/>
          </a:prstGeom>
        </p:spPr>
      </p:pic>
    </p:spTree>
    <p:extLst>
      <p:ext uri="{BB962C8B-B14F-4D97-AF65-F5344CB8AC3E}">
        <p14:creationId xmlns:p14="http://schemas.microsoft.com/office/powerpoint/2010/main" val="39113388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46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2058" y="0"/>
            <a:ext cx="6060141" cy="694669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 name="Content Placeholder 2"/>
          <p:cNvSpPr txBox="1">
            <a:spLocks/>
          </p:cNvSpPr>
          <p:nvPr/>
        </p:nvSpPr>
        <p:spPr>
          <a:xfrm>
            <a:off x="204927" y="370056"/>
            <a:ext cx="5626169" cy="620087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Font typeface="Arial" panose="020B0604020202020204" pitchFamily="34" charset="0"/>
              <a:buNone/>
            </a:pPr>
            <a:r>
              <a:rPr lang="en-US" sz="4000" b="1" dirty="0" err="1" smtClean="0">
                <a:solidFill>
                  <a:schemeClr val="accent4"/>
                </a:solidFill>
                <a:cs typeface="Arial" panose="020B0604020202020204" pitchFamily="34" charset="0"/>
              </a:rPr>
              <a:t>Retos</a:t>
            </a:r>
            <a:r>
              <a:rPr lang="en-US" sz="4000" b="1" dirty="0" smtClean="0">
                <a:solidFill>
                  <a:schemeClr val="accent4"/>
                </a:solidFill>
                <a:cs typeface="Arial" panose="020B0604020202020204" pitchFamily="34" charset="0"/>
              </a:rPr>
              <a:t> para la </a:t>
            </a:r>
            <a:r>
              <a:rPr lang="en-US" sz="4000" b="1" dirty="0" err="1" smtClean="0">
                <a:solidFill>
                  <a:schemeClr val="accent4"/>
                </a:solidFill>
                <a:cs typeface="Arial" panose="020B0604020202020204" pitchFamily="34" charset="0"/>
              </a:rPr>
              <a:t>gobernanza</a:t>
            </a:r>
            <a:r>
              <a:rPr lang="en-US" sz="4000" b="1" dirty="0" smtClean="0">
                <a:solidFill>
                  <a:schemeClr val="accent4"/>
                </a:solidFill>
                <a:cs typeface="Arial" panose="020B0604020202020204" pitchFamily="34" charset="0"/>
              </a:rPr>
              <a:t> de </a:t>
            </a:r>
            <a:r>
              <a:rPr lang="en-US" sz="4000" b="1" dirty="0" err="1" smtClean="0">
                <a:solidFill>
                  <a:schemeClr val="accent4"/>
                </a:solidFill>
                <a:cs typeface="Arial" panose="020B0604020202020204" pitchFamily="34" charset="0"/>
              </a:rPr>
              <a:t>los</a:t>
            </a:r>
            <a:r>
              <a:rPr lang="en-US" sz="4000" b="1" dirty="0" smtClean="0">
                <a:solidFill>
                  <a:schemeClr val="accent4"/>
                </a:solidFill>
                <a:cs typeface="Arial" panose="020B0604020202020204" pitchFamily="34" charset="0"/>
              </a:rPr>
              <a:t> </a:t>
            </a:r>
            <a:r>
              <a:rPr lang="en-US" sz="4000" b="1" dirty="0" err="1" smtClean="0">
                <a:solidFill>
                  <a:schemeClr val="accent4"/>
                </a:solidFill>
                <a:cs typeface="Arial" panose="020B0604020202020204" pitchFamily="34" charset="0"/>
              </a:rPr>
              <a:t>flujos</a:t>
            </a:r>
            <a:r>
              <a:rPr lang="en-US" sz="4000" b="1" dirty="0" smtClean="0">
                <a:solidFill>
                  <a:schemeClr val="accent4"/>
                </a:solidFill>
                <a:cs typeface="Arial" panose="020B0604020202020204" pitchFamily="34" charset="0"/>
              </a:rPr>
              <a:t> </a:t>
            </a:r>
            <a:r>
              <a:rPr lang="en-US" sz="4000" b="1" dirty="0" err="1" smtClean="0">
                <a:solidFill>
                  <a:schemeClr val="accent4"/>
                </a:solidFill>
                <a:cs typeface="Arial" panose="020B0604020202020204" pitchFamily="34" charset="0"/>
              </a:rPr>
              <a:t>migratorios</a:t>
            </a:r>
            <a:r>
              <a:rPr lang="en-US" sz="4000" b="1" dirty="0" smtClean="0">
                <a:solidFill>
                  <a:schemeClr val="accent4"/>
                </a:solidFill>
                <a:cs typeface="Arial" panose="020B0604020202020204" pitchFamily="34" charset="0"/>
              </a:rPr>
              <a:t> </a:t>
            </a:r>
            <a:r>
              <a:rPr lang="en-US" sz="4000" b="1" dirty="0" err="1" smtClean="0">
                <a:solidFill>
                  <a:schemeClr val="accent4"/>
                </a:solidFill>
                <a:cs typeface="Arial" panose="020B0604020202020204" pitchFamily="34" charset="0"/>
              </a:rPr>
              <a:t>extracontinentales</a:t>
            </a:r>
            <a:r>
              <a:rPr lang="en-US" sz="4000" b="1" dirty="0" smtClean="0">
                <a:solidFill>
                  <a:schemeClr val="accent4"/>
                </a:solidFill>
                <a:cs typeface="Arial" panose="020B0604020202020204" pitchFamily="34" charset="0"/>
              </a:rPr>
              <a:t>, </a:t>
            </a:r>
            <a:r>
              <a:rPr lang="en-US" sz="4000" b="1" dirty="0" err="1" smtClean="0">
                <a:solidFill>
                  <a:schemeClr val="accent4"/>
                </a:solidFill>
                <a:cs typeface="Arial" panose="020B0604020202020204" pitchFamily="34" charset="0"/>
              </a:rPr>
              <a:t>cubanos</a:t>
            </a:r>
            <a:r>
              <a:rPr lang="en-US" sz="4000" b="1" dirty="0" smtClean="0">
                <a:solidFill>
                  <a:schemeClr val="accent4"/>
                </a:solidFill>
                <a:cs typeface="Arial" panose="020B0604020202020204" pitchFamily="34" charset="0"/>
              </a:rPr>
              <a:t> y </a:t>
            </a:r>
            <a:r>
              <a:rPr lang="en-US" sz="4000" b="1" dirty="0" err="1" smtClean="0">
                <a:solidFill>
                  <a:schemeClr val="accent4"/>
                </a:solidFill>
                <a:cs typeface="Arial" panose="020B0604020202020204" pitchFamily="34" charset="0"/>
              </a:rPr>
              <a:t>haitianos</a:t>
            </a:r>
            <a:r>
              <a:rPr lang="en-US" sz="4000" b="1" dirty="0" smtClean="0">
                <a:solidFill>
                  <a:schemeClr val="accent4"/>
                </a:solidFill>
                <a:cs typeface="Arial" panose="020B0604020202020204" pitchFamily="34" charset="0"/>
              </a:rPr>
              <a:t> </a:t>
            </a:r>
            <a:r>
              <a:rPr lang="en-US" sz="4000" b="1" dirty="0" err="1" smtClean="0">
                <a:solidFill>
                  <a:schemeClr val="accent4"/>
                </a:solidFill>
                <a:cs typeface="Arial" panose="020B0604020202020204" pitchFamily="34" charset="0"/>
              </a:rPr>
              <a:t>en</a:t>
            </a:r>
            <a:r>
              <a:rPr lang="en-US" sz="4000" b="1" dirty="0" smtClean="0">
                <a:solidFill>
                  <a:schemeClr val="accent4"/>
                </a:solidFill>
                <a:cs typeface="Arial" panose="020B0604020202020204" pitchFamily="34" charset="0"/>
              </a:rPr>
              <a:t> las </a:t>
            </a:r>
            <a:r>
              <a:rPr lang="en-US" sz="4000" b="1" dirty="0" err="1" smtClean="0">
                <a:solidFill>
                  <a:schemeClr val="accent4"/>
                </a:solidFill>
                <a:cs typeface="Arial" panose="020B0604020202020204" pitchFamily="34" charset="0"/>
              </a:rPr>
              <a:t>Américas</a:t>
            </a:r>
            <a:r>
              <a:rPr lang="en-US" sz="4000" b="1" dirty="0" smtClean="0">
                <a:solidFill>
                  <a:schemeClr val="accent4"/>
                </a:solidFill>
                <a:cs typeface="Arial" panose="020B0604020202020204" pitchFamily="34" charset="0"/>
              </a:rPr>
              <a:t> </a:t>
            </a:r>
            <a:endParaRPr lang="en-US" sz="4000" b="1" dirty="0" smtClean="0">
              <a:solidFill>
                <a:schemeClr val="accent4"/>
              </a:solidFill>
              <a:cs typeface="Arial" panose="020B0604020202020204" pitchFamily="34" charset="0"/>
            </a:endParaRPr>
          </a:p>
          <a:p>
            <a:pPr marL="0" indent="0">
              <a:lnSpc>
                <a:spcPct val="100000"/>
              </a:lnSpc>
              <a:spcBef>
                <a:spcPts val="0"/>
              </a:spcBef>
              <a:spcAft>
                <a:spcPts val="1200"/>
              </a:spcAft>
              <a:buFont typeface="Arial" panose="020B0604020202020204" pitchFamily="34" charset="0"/>
              <a:buNone/>
            </a:pPr>
            <a:endParaRPr lang="en-US" sz="4000" b="1" dirty="0" smtClean="0">
              <a:solidFill>
                <a:schemeClr val="accent4"/>
              </a:solidFill>
              <a:cs typeface="Arial" panose="020B0604020202020204" pitchFamily="34" charset="0"/>
            </a:endParaRPr>
          </a:p>
          <a:p>
            <a:pPr marL="0" indent="0">
              <a:lnSpc>
                <a:spcPct val="100000"/>
              </a:lnSpc>
              <a:spcBef>
                <a:spcPts val="0"/>
              </a:spcBef>
              <a:spcAft>
                <a:spcPts val="1200"/>
              </a:spcAft>
              <a:buFont typeface="Arial" panose="020B0604020202020204" pitchFamily="34" charset="0"/>
              <a:buNone/>
            </a:pPr>
            <a:endParaRPr lang="en-US" sz="4000" b="1" dirty="0" smtClean="0">
              <a:solidFill>
                <a:schemeClr val="accent4"/>
              </a:solidFill>
              <a:cs typeface="Arial" panose="020B0604020202020204" pitchFamily="34" charset="0"/>
            </a:endParaRPr>
          </a:p>
          <a:p>
            <a:pPr marL="0" indent="0">
              <a:lnSpc>
                <a:spcPct val="100000"/>
              </a:lnSpc>
              <a:spcBef>
                <a:spcPts val="0"/>
              </a:spcBef>
              <a:spcAft>
                <a:spcPts val="1200"/>
              </a:spcAft>
              <a:buFont typeface="Arial" panose="020B0604020202020204" pitchFamily="34" charset="0"/>
              <a:buNone/>
            </a:pPr>
            <a:endParaRPr lang="en-US" sz="800" b="1" dirty="0" smtClean="0">
              <a:solidFill>
                <a:schemeClr val="accent4"/>
              </a:solidFill>
              <a:cs typeface="Arial" panose="020B0604020202020204" pitchFamily="34" charset="0"/>
            </a:endParaRPr>
          </a:p>
          <a:p>
            <a:pPr marL="0" indent="0">
              <a:lnSpc>
                <a:spcPct val="100000"/>
              </a:lnSpc>
              <a:spcBef>
                <a:spcPts val="0"/>
              </a:spcBef>
              <a:spcAft>
                <a:spcPts val="1200"/>
              </a:spcAft>
              <a:buFont typeface="Arial" panose="020B0604020202020204" pitchFamily="34" charset="0"/>
              <a:buNone/>
            </a:pPr>
            <a:endParaRPr lang="en-US" sz="3600" b="1" dirty="0" smtClean="0">
              <a:solidFill>
                <a:schemeClr val="accent4"/>
              </a:solidFill>
              <a:cs typeface="Arial" panose="020B0604020202020204" pitchFamily="34" charset="0"/>
            </a:endParaRPr>
          </a:p>
          <a:p>
            <a:pPr marL="0" indent="0">
              <a:lnSpc>
                <a:spcPct val="100000"/>
              </a:lnSpc>
              <a:spcBef>
                <a:spcPts val="0"/>
              </a:spcBef>
              <a:buFont typeface="Arial" panose="020B0604020202020204" pitchFamily="34" charset="0"/>
              <a:buNone/>
            </a:pPr>
            <a:endParaRPr lang="en-US" sz="2000" b="1" dirty="0" smtClean="0">
              <a:solidFill>
                <a:schemeClr val="bg1"/>
              </a:solidFill>
            </a:endParaRPr>
          </a:p>
          <a:p>
            <a:pPr marL="0" indent="0">
              <a:lnSpc>
                <a:spcPct val="100000"/>
              </a:lnSpc>
              <a:spcBef>
                <a:spcPts val="0"/>
              </a:spcBef>
              <a:buFont typeface="Arial" panose="020B0604020202020204" pitchFamily="34" charset="0"/>
              <a:buNone/>
            </a:pPr>
            <a:endParaRPr lang="fr-CH" sz="3600" b="1" dirty="0" smtClean="0">
              <a:solidFill>
                <a:schemeClr val="bg1"/>
              </a:solidFill>
            </a:endParaRPr>
          </a:p>
        </p:txBody>
      </p:sp>
    </p:spTree>
    <p:extLst>
      <p:ext uri="{BB962C8B-B14F-4D97-AF65-F5344CB8AC3E}">
        <p14:creationId xmlns:p14="http://schemas.microsoft.com/office/powerpoint/2010/main" val="1442606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3337"/>
            <a:ext cx="6060141" cy="68580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 name="Content Placeholder 2"/>
          <p:cNvSpPr>
            <a:spLocks noGrp="1"/>
          </p:cNvSpPr>
          <p:nvPr>
            <p:ph idx="1"/>
          </p:nvPr>
        </p:nvSpPr>
        <p:spPr>
          <a:xfrm>
            <a:off x="189840" y="83680"/>
            <a:ext cx="5924091" cy="6698120"/>
          </a:xfrm>
        </p:spPr>
        <p:txBody>
          <a:bodyPr anchor="t">
            <a:noAutofit/>
          </a:bodyPr>
          <a:lstStyle/>
          <a:p>
            <a:pPr marL="0" lvl="0" indent="0">
              <a:lnSpc>
                <a:spcPct val="100000"/>
              </a:lnSpc>
              <a:spcBef>
                <a:spcPts val="0"/>
              </a:spcBef>
              <a:spcAft>
                <a:spcPts val="1200"/>
              </a:spcAft>
              <a:buNone/>
            </a:pPr>
            <a:r>
              <a:rPr lang="en-US" sz="4000" b="1" dirty="0">
                <a:solidFill>
                  <a:schemeClr val="accent4"/>
                </a:solidFill>
                <a:cs typeface="Arial" panose="020B0604020202020204" pitchFamily="34" charset="0"/>
              </a:rPr>
              <a:t>¿</a:t>
            </a:r>
            <a:r>
              <a:rPr lang="en-US" sz="4000" b="1" dirty="0" err="1" smtClean="0">
                <a:solidFill>
                  <a:schemeClr val="accent4"/>
                </a:solidFill>
                <a:cs typeface="Arial" panose="020B0604020202020204" pitchFamily="34" charset="0"/>
              </a:rPr>
              <a:t>Qué</a:t>
            </a:r>
            <a:r>
              <a:rPr lang="en-US" sz="4000" b="1" dirty="0" smtClean="0">
                <a:solidFill>
                  <a:schemeClr val="accent4"/>
                </a:solidFill>
                <a:cs typeface="Arial" panose="020B0604020202020204" pitchFamily="34" charset="0"/>
              </a:rPr>
              <a:t> </a:t>
            </a:r>
            <a:r>
              <a:rPr lang="en-US" sz="4000" b="1" dirty="0" err="1" smtClean="0">
                <a:solidFill>
                  <a:schemeClr val="accent4"/>
                </a:solidFill>
                <a:cs typeface="Arial" panose="020B0604020202020204" pitchFamily="34" charset="0"/>
              </a:rPr>
              <a:t>es</a:t>
            </a:r>
            <a:r>
              <a:rPr lang="en-US" sz="4000" b="1" dirty="0" smtClean="0">
                <a:solidFill>
                  <a:schemeClr val="accent4"/>
                </a:solidFill>
                <a:cs typeface="Arial" panose="020B0604020202020204" pitchFamily="34" charset="0"/>
              </a:rPr>
              <a:t> lo que </a:t>
            </a:r>
            <a:r>
              <a:rPr lang="en-US" sz="4000" b="1" dirty="0" err="1" smtClean="0">
                <a:solidFill>
                  <a:schemeClr val="accent4"/>
                </a:solidFill>
                <a:cs typeface="Arial" panose="020B0604020202020204" pitchFamily="34" charset="0"/>
              </a:rPr>
              <a:t>estamos</a:t>
            </a:r>
            <a:r>
              <a:rPr lang="en-US" sz="4000" b="1" dirty="0" smtClean="0">
                <a:solidFill>
                  <a:schemeClr val="accent4"/>
                </a:solidFill>
                <a:cs typeface="Arial" panose="020B0604020202020204" pitchFamily="34" charset="0"/>
              </a:rPr>
              <a:t> </a:t>
            </a:r>
            <a:r>
              <a:rPr lang="en-US" sz="4000" b="1" dirty="0" err="1" smtClean="0">
                <a:solidFill>
                  <a:schemeClr val="accent4"/>
                </a:solidFill>
                <a:cs typeface="Arial" panose="020B0604020202020204" pitchFamily="34" charset="0"/>
              </a:rPr>
              <a:t>viendo</a:t>
            </a:r>
            <a:r>
              <a:rPr lang="en-US" sz="4000" b="1" dirty="0" smtClean="0">
                <a:solidFill>
                  <a:schemeClr val="accent4"/>
                </a:solidFill>
                <a:cs typeface="Arial" panose="020B0604020202020204" pitchFamily="34" charset="0"/>
              </a:rPr>
              <a:t>?</a:t>
            </a:r>
            <a:endParaRPr lang="en-US" sz="4000" b="1" dirty="0" smtClean="0">
              <a:solidFill>
                <a:schemeClr val="accent4"/>
              </a:solidFill>
              <a:cs typeface="Arial" panose="020B0604020202020204" pitchFamily="34" charset="0"/>
            </a:endParaRPr>
          </a:p>
          <a:p>
            <a:pPr marL="0" lvl="0" indent="0">
              <a:lnSpc>
                <a:spcPct val="100000"/>
              </a:lnSpc>
              <a:spcBef>
                <a:spcPts val="0"/>
              </a:spcBef>
              <a:buNone/>
            </a:pPr>
            <a:endParaRPr lang="en-US" sz="2000" b="1" dirty="0" smtClean="0">
              <a:solidFill>
                <a:schemeClr val="bg1"/>
              </a:solidFill>
            </a:endParaRPr>
          </a:p>
          <a:p>
            <a:pPr marL="0" lvl="0" indent="0">
              <a:lnSpc>
                <a:spcPct val="100000"/>
              </a:lnSpc>
              <a:spcBef>
                <a:spcPts val="0"/>
              </a:spcBef>
              <a:buNone/>
            </a:pPr>
            <a:r>
              <a:rPr lang="en-US" sz="3200" dirty="0" err="1" smtClean="0">
                <a:solidFill>
                  <a:schemeClr val="bg1"/>
                </a:solidFill>
              </a:rPr>
              <a:t>Situación</a:t>
            </a:r>
            <a:r>
              <a:rPr lang="en-US" sz="3200" dirty="0" smtClean="0">
                <a:solidFill>
                  <a:schemeClr val="bg1"/>
                </a:solidFill>
              </a:rPr>
              <a:t> </a:t>
            </a:r>
            <a:r>
              <a:rPr lang="en-US" sz="3200" dirty="0" err="1" smtClean="0">
                <a:solidFill>
                  <a:schemeClr val="bg1"/>
                </a:solidFill>
              </a:rPr>
              <a:t>altamente</a:t>
            </a:r>
            <a:r>
              <a:rPr lang="en-US" sz="3200" dirty="0" smtClean="0">
                <a:solidFill>
                  <a:schemeClr val="bg1"/>
                </a:solidFill>
              </a:rPr>
              <a:t> </a:t>
            </a:r>
            <a:r>
              <a:rPr lang="en-US" sz="3200" dirty="0" err="1" smtClean="0">
                <a:solidFill>
                  <a:schemeClr val="bg1"/>
                </a:solidFill>
              </a:rPr>
              <a:t>cambiante</a:t>
            </a:r>
            <a:endParaRPr lang="en-US" sz="3200" dirty="0" smtClean="0">
              <a:solidFill>
                <a:schemeClr val="bg1"/>
              </a:solidFill>
            </a:endParaRPr>
          </a:p>
          <a:p>
            <a:pPr marL="0" lvl="0" indent="0">
              <a:lnSpc>
                <a:spcPct val="100000"/>
              </a:lnSpc>
              <a:spcBef>
                <a:spcPts val="0"/>
              </a:spcBef>
              <a:buNone/>
            </a:pPr>
            <a:endParaRPr lang="fr-CH" sz="2400" dirty="0">
              <a:solidFill>
                <a:schemeClr val="bg1"/>
              </a:solidFill>
            </a:endParaRPr>
          </a:p>
          <a:p>
            <a:pPr marL="0" lvl="0" indent="0">
              <a:lnSpc>
                <a:spcPct val="100000"/>
              </a:lnSpc>
              <a:spcBef>
                <a:spcPts val="0"/>
              </a:spcBef>
              <a:buNone/>
            </a:pPr>
            <a:r>
              <a:rPr lang="fr-CH" sz="3200" dirty="0" err="1" smtClean="0">
                <a:solidFill>
                  <a:schemeClr val="bg1"/>
                </a:solidFill>
              </a:rPr>
              <a:t>Naturaleza</a:t>
            </a:r>
            <a:r>
              <a:rPr lang="fr-CH" sz="3200" dirty="0" smtClean="0">
                <a:solidFill>
                  <a:schemeClr val="bg1"/>
                </a:solidFill>
              </a:rPr>
              <a:t> y </a:t>
            </a:r>
            <a:r>
              <a:rPr lang="fr-CH" sz="3200" dirty="0" err="1" smtClean="0">
                <a:solidFill>
                  <a:schemeClr val="bg1"/>
                </a:solidFill>
              </a:rPr>
              <a:t>composición</a:t>
            </a:r>
            <a:r>
              <a:rPr lang="fr-CH" sz="3200" dirty="0" smtClean="0">
                <a:solidFill>
                  <a:schemeClr val="bg1"/>
                </a:solidFill>
              </a:rPr>
              <a:t> </a:t>
            </a:r>
            <a:r>
              <a:rPr lang="fr-CH" sz="3200" dirty="0" err="1" smtClean="0">
                <a:solidFill>
                  <a:schemeClr val="bg1"/>
                </a:solidFill>
              </a:rPr>
              <a:t>mixta</a:t>
            </a:r>
            <a:r>
              <a:rPr lang="fr-CH" sz="3200" dirty="0" smtClean="0">
                <a:solidFill>
                  <a:schemeClr val="bg1"/>
                </a:solidFill>
              </a:rPr>
              <a:t> de los </a:t>
            </a:r>
            <a:r>
              <a:rPr lang="fr-CH" sz="3200" dirty="0" err="1" smtClean="0">
                <a:solidFill>
                  <a:schemeClr val="bg1"/>
                </a:solidFill>
              </a:rPr>
              <a:t>flujos</a:t>
            </a:r>
            <a:endParaRPr lang="en-US" sz="3200" dirty="0">
              <a:solidFill>
                <a:schemeClr val="bg1"/>
              </a:solidFill>
            </a:endParaRPr>
          </a:p>
          <a:p>
            <a:pPr marL="0" lvl="0" indent="0">
              <a:lnSpc>
                <a:spcPct val="100000"/>
              </a:lnSpc>
              <a:spcBef>
                <a:spcPts val="0"/>
              </a:spcBef>
              <a:buNone/>
            </a:pPr>
            <a:endParaRPr lang="fr-CH" sz="2400" dirty="0">
              <a:solidFill>
                <a:schemeClr val="bg1"/>
              </a:solidFill>
            </a:endParaRPr>
          </a:p>
          <a:p>
            <a:pPr marL="0" lvl="0" indent="0">
              <a:lnSpc>
                <a:spcPct val="100000"/>
              </a:lnSpc>
              <a:spcBef>
                <a:spcPts val="0"/>
              </a:spcBef>
              <a:buNone/>
            </a:pPr>
            <a:r>
              <a:rPr lang="en-US" sz="3200" dirty="0" err="1" smtClean="0">
                <a:solidFill>
                  <a:schemeClr val="bg1"/>
                </a:solidFill>
              </a:rPr>
              <a:t>Creciente</a:t>
            </a:r>
            <a:r>
              <a:rPr lang="en-US" sz="3200" dirty="0" smtClean="0">
                <a:solidFill>
                  <a:schemeClr val="bg1"/>
                </a:solidFill>
              </a:rPr>
              <a:t> </a:t>
            </a:r>
            <a:r>
              <a:rPr lang="en-US" sz="3200" dirty="0" err="1" smtClean="0">
                <a:solidFill>
                  <a:schemeClr val="bg1"/>
                </a:solidFill>
              </a:rPr>
              <a:t>número</a:t>
            </a:r>
            <a:r>
              <a:rPr lang="en-US" sz="3200" dirty="0" smtClean="0">
                <a:solidFill>
                  <a:schemeClr val="bg1"/>
                </a:solidFill>
              </a:rPr>
              <a:t> de </a:t>
            </a:r>
            <a:r>
              <a:rPr lang="en-US" sz="3200" dirty="0" err="1" smtClean="0">
                <a:solidFill>
                  <a:schemeClr val="bg1"/>
                </a:solidFill>
              </a:rPr>
              <a:t>migrantes</a:t>
            </a:r>
            <a:r>
              <a:rPr lang="en-US" sz="3200" dirty="0" smtClean="0">
                <a:solidFill>
                  <a:schemeClr val="bg1"/>
                </a:solidFill>
              </a:rPr>
              <a:t> </a:t>
            </a:r>
            <a:r>
              <a:rPr lang="en-US" sz="3200" dirty="0" err="1" smtClean="0">
                <a:solidFill>
                  <a:schemeClr val="bg1"/>
                </a:solidFill>
              </a:rPr>
              <a:t>vulnerables</a:t>
            </a:r>
            <a:endParaRPr lang="en-US" sz="3200" dirty="0" smtClean="0">
              <a:solidFill>
                <a:schemeClr val="bg1"/>
              </a:solidFill>
            </a:endParaRPr>
          </a:p>
          <a:p>
            <a:pPr marL="0" lvl="0" indent="0">
              <a:lnSpc>
                <a:spcPct val="100000"/>
              </a:lnSpc>
              <a:spcBef>
                <a:spcPts val="0"/>
              </a:spcBef>
              <a:buNone/>
            </a:pPr>
            <a:endParaRPr lang="en-US" sz="2400" dirty="0" smtClean="0">
              <a:solidFill>
                <a:schemeClr val="bg1"/>
              </a:solidFill>
            </a:endParaRPr>
          </a:p>
          <a:p>
            <a:pPr marL="0" lvl="0" indent="0">
              <a:lnSpc>
                <a:spcPct val="100000"/>
              </a:lnSpc>
              <a:spcBef>
                <a:spcPts val="0"/>
              </a:spcBef>
              <a:buNone/>
            </a:pPr>
            <a:r>
              <a:rPr lang="es-CR" sz="3200" dirty="0" smtClean="0">
                <a:solidFill>
                  <a:schemeClr val="bg1"/>
                </a:solidFill>
              </a:rPr>
              <a:t>V</a:t>
            </a:r>
            <a:r>
              <a:rPr lang="es-CR" sz="3200" dirty="0" smtClean="0">
                <a:solidFill>
                  <a:schemeClr val="bg1"/>
                </a:solidFill>
              </a:rPr>
              <a:t>olumen importante de movimientos, se prevé siga aumentando</a:t>
            </a:r>
            <a:endParaRPr lang="en-US" sz="3200" dirty="0">
              <a:solidFill>
                <a:schemeClr val="bg1"/>
              </a:solidFill>
            </a:endParaRPr>
          </a:p>
        </p:txBody>
      </p:sp>
    </p:spTree>
    <p:extLst>
      <p:ext uri="{BB962C8B-B14F-4D97-AF65-F5344CB8AC3E}">
        <p14:creationId xmlns:p14="http://schemas.microsoft.com/office/powerpoint/2010/main" val="12596435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40" y="16388"/>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187440" y="-6117"/>
            <a:ext cx="6000108" cy="6880505"/>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3" name="Content Placeholder 2"/>
          <p:cNvSpPr>
            <a:spLocks noGrp="1"/>
          </p:cNvSpPr>
          <p:nvPr>
            <p:ph idx="1"/>
          </p:nvPr>
        </p:nvSpPr>
        <p:spPr>
          <a:xfrm>
            <a:off x="6298572" y="-6117"/>
            <a:ext cx="6000108" cy="6858000"/>
          </a:xfrm>
        </p:spPr>
        <p:txBody>
          <a:bodyPr anchor="t">
            <a:noAutofit/>
          </a:bodyPr>
          <a:lstStyle/>
          <a:p>
            <a:pPr marL="0" lvl="0" indent="0" algn="ctr">
              <a:lnSpc>
                <a:spcPct val="100000"/>
              </a:lnSpc>
              <a:spcBef>
                <a:spcPts val="0"/>
              </a:spcBef>
              <a:buNone/>
            </a:pPr>
            <a:endParaRPr lang="en-US" sz="1600" b="1" dirty="0" smtClean="0">
              <a:solidFill>
                <a:schemeClr val="accent4"/>
              </a:solidFill>
              <a:cs typeface="Arial" panose="020B0604020202020204" pitchFamily="34" charset="0"/>
            </a:endParaRPr>
          </a:p>
          <a:p>
            <a:pPr marL="0" lvl="0" indent="0" algn="ctr">
              <a:lnSpc>
                <a:spcPct val="100000"/>
              </a:lnSpc>
              <a:spcBef>
                <a:spcPts val="0"/>
              </a:spcBef>
              <a:buNone/>
            </a:pPr>
            <a:r>
              <a:rPr lang="en-US" sz="3200" b="1" dirty="0" smtClean="0">
                <a:solidFill>
                  <a:schemeClr val="accent4"/>
                </a:solidFill>
                <a:cs typeface="Arial" panose="020B0604020202020204" pitchFamily="34" charset="0"/>
              </a:rPr>
              <a:t>¿</a:t>
            </a:r>
            <a:r>
              <a:rPr lang="en-US" sz="3200" b="1" dirty="0" err="1" smtClean="0">
                <a:solidFill>
                  <a:schemeClr val="accent4"/>
                </a:solidFill>
                <a:cs typeface="Arial" panose="020B0604020202020204" pitchFamily="34" charset="0"/>
              </a:rPr>
              <a:t>Qué</a:t>
            </a:r>
            <a:r>
              <a:rPr lang="en-US" sz="3200" b="1" dirty="0" smtClean="0">
                <a:solidFill>
                  <a:schemeClr val="accent4"/>
                </a:solidFill>
                <a:cs typeface="Arial" panose="020B0604020202020204" pitchFamily="34" charset="0"/>
              </a:rPr>
              <a:t> </a:t>
            </a:r>
            <a:r>
              <a:rPr lang="en-US" sz="3200" b="1" dirty="0" err="1" smtClean="0">
                <a:solidFill>
                  <a:schemeClr val="accent4"/>
                </a:solidFill>
                <a:cs typeface="Arial" panose="020B0604020202020204" pitchFamily="34" charset="0"/>
              </a:rPr>
              <a:t>los</a:t>
            </a:r>
            <a:r>
              <a:rPr lang="en-US" sz="3200" b="1" dirty="0" smtClean="0">
                <a:solidFill>
                  <a:schemeClr val="accent4"/>
                </a:solidFill>
                <a:cs typeface="Arial" panose="020B0604020202020204" pitchFamily="34" charset="0"/>
              </a:rPr>
              <a:t> </a:t>
            </a:r>
            <a:r>
              <a:rPr lang="en-US" sz="3200" b="1" dirty="0" err="1" smtClean="0">
                <a:solidFill>
                  <a:schemeClr val="accent4"/>
                </a:solidFill>
                <a:cs typeface="Arial" panose="020B0604020202020204" pitchFamily="34" charset="0"/>
              </a:rPr>
              <a:t>estás</a:t>
            </a:r>
            <a:r>
              <a:rPr lang="en-US" sz="3200" b="1" dirty="0" smtClean="0">
                <a:solidFill>
                  <a:schemeClr val="accent4"/>
                </a:solidFill>
                <a:cs typeface="Arial" panose="020B0604020202020204" pitchFamily="34" charset="0"/>
              </a:rPr>
              <a:t> </a:t>
            </a:r>
            <a:r>
              <a:rPr lang="en-US" sz="3200" b="1" dirty="0" err="1" smtClean="0">
                <a:solidFill>
                  <a:schemeClr val="accent4"/>
                </a:solidFill>
                <a:cs typeface="Arial" panose="020B0604020202020204" pitchFamily="34" charset="0"/>
              </a:rPr>
              <a:t>empujando</a:t>
            </a:r>
            <a:r>
              <a:rPr lang="en-US" sz="3200" b="1" dirty="0" smtClean="0">
                <a:solidFill>
                  <a:schemeClr val="accent4"/>
                </a:solidFill>
                <a:cs typeface="Arial" panose="020B0604020202020204" pitchFamily="34" charset="0"/>
              </a:rPr>
              <a:t>? </a:t>
            </a:r>
            <a:endParaRPr lang="en-US" sz="2000" b="1" i="1" dirty="0" smtClean="0">
              <a:solidFill>
                <a:schemeClr val="bg1"/>
              </a:solidFill>
            </a:endParaRPr>
          </a:p>
          <a:p>
            <a:pPr marL="0" lvl="0" indent="0">
              <a:lnSpc>
                <a:spcPct val="100000"/>
              </a:lnSpc>
              <a:spcBef>
                <a:spcPts val="0"/>
              </a:spcBef>
              <a:buNone/>
            </a:pPr>
            <a:endParaRPr lang="en-US" sz="1600" dirty="0">
              <a:solidFill>
                <a:schemeClr val="bg1"/>
              </a:solidFill>
            </a:endParaRPr>
          </a:p>
          <a:p>
            <a:pPr marL="0" indent="0">
              <a:lnSpc>
                <a:spcPct val="100000"/>
              </a:lnSpc>
              <a:spcBef>
                <a:spcPts val="0"/>
              </a:spcBef>
              <a:spcAft>
                <a:spcPts val="1800"/>
              </a:spcAft>
            </a:pPr>
            <a:r>
              <a:rPr lang="en-US" sz="2200" b="1" i="1" dirty="0" err="1" smtClean="0">
                <a:solidFill>
                  <a:schemeClr val="accent4">
                    <a:lumMod val="40000"/>
                    <a:lumOff val="60000"/>
                  </a:schemeClr>
                </a:solidFill>
              </a:rPr>
              <a:t>Seguridad</a:t>
            </a:r>
            <a:r>
              <a:rPr lang="en-US" sz="2200" b="1" i="1" dirty="0" smtClean="0">
                <a:solidFill>
                  <a:schemeClr val="bg1"/>
                </a:solidFill>
              </a:rPr>
              <a:t>– </a:t>
            </a:r>
            <a:r>
              <a:rPr lang="en-US" sz="2200" dirty="0" err="1" smtClean="0">
                <a:solidFill>
                  <a:schemeClr val="bg1"/>
                </a:solidFill>
              </a:rPr>
              <a:t>violencia</a:t>
            </a:r>
            <a:r>
              <a:rPr lang="en-US" sz="2200" dirty="0" smtClean="0">
                <a:solidFill>
                  <a:schemeClr val="bg1"/>
                </a:solidFill>
              </a:rPr>
              <a:t> e </a:t>
            </a:r>
            <a:r>
              <a:rPr lang="en-US" sz="2200" dirty="0" err="1" smtClean="0">
                <a:solidFill>
                  <a:schemeClr val="bg1"/>
                </a:solidFill>
              </a:rPr>
              <a:t>inseguridad</a:t>
            </a:r>
            <a:r>
              <a:rPr lang="en-US" sz="2200" dirty="0" smtClean="0">
                <a:solidFill>
                  <a:schemeClr val="bg1"/>
                </a:solidFill>
              </a:rPr>
              <a:t>, </a:t>
            </a:r>
            <a:r>
              <a:rPr lang="en-US" sz="2200" dirty="0" err="1" smtClean="0">
                <a:solidFill>
                  <a:schemeClr val="bg1"/>
                </a:solidFill>
              </a:rPr>
              <a:t>causada</a:t>
            </a:r>
            <a:r>
              <a:rPr lang="en-US" sz="2200" dirty="0" smtClean="0">
                <a:solidFill>
                  <a:schemeClr val="bg1"/>
                </a:solidFill>
              </a:rPr>
              <a:t> </a:t>
            </a:r>
            <a:r>
              <a:rPr lang="en-US" sz="2200" dirty="0" err="1" smtClean="0">
                <a:solidFill>
                  <a:schemeClr val="bg1"/>
                </a:solidFill>
              </a:rPr>
              <a:t>por</a:t>
            </a:r>
            <a:r>
              <a:rPr lang="en-US" sz="2200" dirty="0" smtClean="0">
                <a:solidFill>
                  <a:schemeClr val="bg1"/>
                </a:solidFill>
              </a:rPr>
              <a:t> </a:t>
            </a:r>
            <a:r>
              <a:rPr lang="en-US" sz="2200" dirty="0" err="1" smtClean="0">
                <a:solidFill>
                  <a:schemeClr val="bg1"/>
                </a:solidFill>
              </a:rPr>
              <a:t>guerras</a:t>
            </a:r>
            <a:r>
              <a:rPr lang="en-US" sz="2200" dirty="0" smtClean="0">
                <a:solidFill>
                  <a:schemeClr val="bg1"/>
                </a:solidFill>
              </a:rPr>
              <a:t> </a:t>
            </a:r>
            <a:r>
              <a:rPr lang="en-US" sz="2200" dirty="0" err="1" smtClean="0">
                <a:solidFill>
                  <a:schemeClr val="bg1"/>
                </a:solidFill>
              </a:rPr>
              <a:t>civiles</a:t>
            </a:r>
            <a:r>
              <a:rPr lang="en-US" sz="2200" dirty="0" smtClean="0">
                <a:solidFill>
                  <a:schemeClr val="bg1"/>
                </a:solidFill>
              </a:rPr>
              <a:t>, </a:t>
            </a:r>
            <a:r>
              <a:rPr lang="en-US" sz="2200" dirty="0" err="1" smtClean="0">
                <a:solidFill>
                  <a:schemeClr val="bg1"/>
                </a:solidFill>
              </a:rPr>
              <a:t>grupos</a:t>
            </a:r>
            <a:r>
              <a:rPr lang="en-US" sz="2200" dirty="0" smtClean="0">
                <a:solidFill>
                  <a:schemeClr val="bg1"/>
                </a:solidFill>
              </a:rPr>
              <a:t> </a:t>
            </a:r>
            <a:r>
              <a:rPr lang="en-US" sz="2200" dirty="0" err="1" smtClean="0">
                <a:solidFill>
                  <a:schemeClr val="bg1"/>
                </a:solidFill>
              </a:rPr>
              <a:t>armados</a:t>
            </a:r>
            <a:r>
              <a:rPr lang="en-US" sz="2200" dirty="0" smtClean="0">
                <a:solidFill>
                  <a:schemeClr val="bg1"/>
                </a:solidFill>
              </a:rPr>
              <a:t>, </a:t>
            </a:r>
            <a:r>
              <a:rPr lang="en-US" sz="2200" dirty="0" err="1" smtClean="0">
                <a:solidFill>
                  <a:schemeClr val="bg1"/>
                </a:solidFill>
              </a:rPr>
              <a:t>extremistas</a:t>
            </a:r>
            <a:r>
              <a:rPr lang="en-US" sz="2200" dirty="0" smtClean="0">
                <a:solidFill>
                  <a:schemeClr val="bg1"/>
                </a:solidFill>
              </a:rPr>
              <a:t> y </a:t>
            </a:r>
            <a:r>
              <a:rPr lang="en-US" sz="2200" dirty="0" err="1" smtClean="0">
                <a:solidFill>
                  <a:schemeClr val="bg1"/>
                </a:solidFill>
              </a:rPr>
              <a:t>terroristas</a:t>
            </a:r>
            <a:r>
              <a:rPr lang="en-US" sz="2200" dirty="0" smtClean="0">
                <a:solidFill>
                  <a:schemeClr val="bg1"/>
                </a:solidFill>
              </a:rPr>
              <a:t>. </a:t>
            </a:r>
          </a:p>
          <a:p>
            <a:pPr marL="0" indent="0">
              <a:lnSpc>
                <a:spcPct val="100000"/>
              </a:lnSpc>
              <a:spcBef>
                <a:spcPts val="0"/>
              </a:spcBef>
              <a:spcAft>
                <a:spcPts val="1800"/>
              </a:spcAft>
            </a:pPr>
            <a:r>
              <a:rPr lang="en-US" sz="2200" b="1" i="1" dirty="0" err="1" smtClean="0">
                <a:solidFill>
                  <a:schemeClr val="accent4">
                    <a:lumMod val="40000"/>
                    <a:lumOff val="60000"/>
                  </a:schemeClr>
                </a:solidFill>
              </a:rPr>
              <a:t>Factores</a:t>
            </a:r>
            <a:r>
              <a:rPr lang="en-US" sz="2200" b="1" i="1" dirty="0" smtClean="0">
                <a:solidFill>
                  <a:schemeClr val="accent4">
                    <a:lumMod val="40000"/>
                    <a:lumOff val="60000"/>
                  </a:schemeClr>
                </a:solidFill>
              </a:rPr>
              <a:t> </a:t>
            </a:r>
            <a:r>
              <a:rPr lang="en-US" sz="2200" b="1" i="1" dirty="0" err="1" smtClean="0">
                <a:solidFill>
                  <a:schemeClr val="accent4">
                    <a:lumMod val="40000"/>
                    <a:lumOff val="60000"/>
                  </a:schemeClr>
                </a:solidFill>
              </a:rPr>
              <a:t>económicos</a:t>
            </a:r>
            <a:r>
              <a:rPr lang="en-US" sz="2200" b="1" i="1" dirty="0" smtClean="0">
                <a:solidFill>
                  <a:schemeClr val="bg1"/>
                </a:solidFill>
              </a:rPr>
              <a:t>– </a:t>
            </a:r>
            <a:r>
              <a:rPr lang="en-US" sz="2200" dirty="0" smtClean="0">
                <a:solidFill>
                  <a:schemeClr val="bg1"/>
                </a:solidFill>
              </a:rPr>
              <a:t>alto </a:t>
            </a:r>
            <a:r>
              <a:rPr lang="en-US" sz="2200" dirty="0" err="1" smtClean="0">
                <a:solidFill>
                  <a:schemeClr val="bg1"/>
                </a:solidFill>
              </a:rPr>
              <a:t>desempleo</a:t>
            </a:r>
            <a:r>
              <a:rPr lang="en-US" sz="2200" dirty="0" smtClean="0">
                <a:solidFill>
                  <a:schemeClr val="bg1"/>
                </a:solidFill>
              </a:rPr>
              <a:t>, </a:t>
            </a:r>
            <a:r>
              <a:rPr lang="en-US" sz="2200" dirty="0" err="1" smtClean="0">
                <a:solidFill>
                  <a:schemeClr val="bg1"/>
                </a:solidFill>
              </a:rPr>
              <a:t>escasas</a:t>
            </a:r>
            <a:r>
              <a:rPr lang="en-US" sz="2200" dirty="0" smtClean="0">
                <a:solidFill>
                  <a:schemeClr val="bg1"/>
                </a:solidFill>
              </a:rPr>
              <a:t> </a:t>
            </a:r>
            <a:r>
              <a:rPr lang="en-US" sz="2200" dirty="0" err="1" smtClean="0">
                <a:solidFill>
                  <a:schemeClr val="bg1"/>
                </a:solidFill>
              </a:rPr>
              <a:t>oportunidades</a:t>
            </a:r>
            <a:r>
              <a:rPr lang="en-US" sz="2200" dirty="0" smtClean="0">
                <a:solidFill>
                  <a:schemeClr val="bg1"/>
                </a:solidFill>
              </a:rPr>
              <a:t>, </a:t>
            </a:r>
            <a:r>
              <a:rPr lang="en-US" sz="2200" dirty="0" err="1" smtClean="0">
                <a:solidFill>
                  <a:schemeClr val="bg1"/>
                </a:solidFill>
              </a:rPr>
              <a:t>deterioro</a:t>
            </a:r>
            <a:r>
              <a:rPr lang="en-US" sz="2200" dirty="0" smtClean="0">
                <a:solidFill>
                  <a:schemeClr val="bg1"/>
                </a:solidFill>
              </a:rPr>
              <a:t> </a:t>
            </a:r>
            <a:r>
              <a:rPr lang="en-US" sz="2200" dirty="0" err="1" smtClean="0">
                <a:solidFill>
                  <a:schemeClr val="bg1"/>
                </a:solidFill>
              </a:rPr>
              <a:t>económico</a:t>
            </a:r>
            <a:endParaRPr lang="en-US" sz="2200" dirty="0">
              <a:solidFill>
                <a:schemeClr val="bg1"/>
              </a:solidFill>
            </a:endParaRPr>
          </a:p>
          <a:p>
            <a:pPr marL="0" indent="0">
              <a:lnSpc>
                <a:spcPct val="100000"/>
              </a:lnSpc>
              <a:spcBef>
                <a:spcPts val="0"/>
              </a:spcBef>
              <a:spcAft>
                <a:spcPts val="1800"/>
              </a:spcAft>
            </a:pPr>
            <a:r>
              <a:rPr lang="en-US" sz="2200" b="1" i="1" dirty="0" err="1" smtClean="0">
                <a:solidFill>
                  <a:schemeClr val="accent4">
                    <a:lumMod val="40000"/>
                    <a:lumOff val="60000"/>
                  </a:schemeClr>
                </a:solidFill>
              </a:rPr>
              <a:t>Factores</a:t>
            </a:r>
            <a:r>
              <a:rPr lang="en-US" sz="2200" b="1" i="1" dirty="0" smtClean="0">
                <a:solidFill>
                  <a:schemeClr val="accent4">
                    <a:lumMod val="40000"/>
                    <a:lumOff val="60000"/>
                  </a:schemeClr>
                </a:solidFill>
              </a:rPr>
              <a:t> </a:t>
            </a:r>
            <a:r>
              <a:rPr lang="en-US" sz="2200" b="1" i="1" dirty="0" err="1" smtClean="0">
                <a:solidFill>
                  <a:schemeClr val="accent4">
                    <a:lumMod val="40000"/>
                    <a:lumOff val="60000"/>
                  </a:schemeClr>
                </a:solidFill>
              </a:rPr>
              <a:t>sociales</a:t>
            </a:r>
            <a:r>
              <a:rPr lang="en-US" sz="2200" b="1" i="1" dirty="0" smtClean="0">
                <a:solidFill>
                  <a:schemeClr val="bg1"/>
                </a:solidFill>
              </a:rPr>
              <a:t>- </a:t>
            </a:r>
            <a:r>
              <a:rPr lang="en-US" sz="2200" dirty="0" err="1" smtClean="0">
                <a:solidFill>
                  <a:schemeClr val="bg1"/>
                </a:solidFill>
              </a:rPr>
              <a:t>escaso</a:t>
            </a:r>
            <a:r>
              <a:rPr lang="en-US" sz="2200" dirty="0" smtClean="0">
                <a:solidFill>
                  <a:schemeClr val="bg1"/>
                </a:solidFill>
              </a:rPr>
              <a:t> </a:t>
            </a:r>
            <a:r>
              <a:rPr lang="en-US" sz="2200" dirty="0" err="1" smtClean="0">
                <a:solidFill>
                  <a:schemeClr val="bg1"/>
                </a:solidFill>
              </a:rPr>
              <a:t>acceso</a:t>
            </a:r>
            <a:r>
              <a:rPr lang="en-US" sz="2200" dirty="0" smtClean="0">
                <a:solidFill>
                  <a:schemeClr val="bg1"/>
                </a:solidFill>
              </a:rPr>
              <a:t> a </a:t>
            </a:r>
            <a:r>
              <a:rPr lang="en-US" sz="2200" dirty="0" err="1" smtClean="0">
                <a:solidFill>
                  <a:schemeClr val="bg1"/>
                </a:solidFill>
              </a:rPr>
              <a:t>servicios</a:t>
            </a:r>
            <a:r>
              <a:rPr lang="en-US" sz="2200" dirty="0" smtClean="0">
                <a:solidFill>
                  <a:schemeClr val="bg1"/>
                </a:solidFill>
              </a:rPr>
              <a:t> </a:t>
            </a:r>
            <a:r>
              <a:rPr lang="en-US" sz="2200" dirty="0" err="1" smtClean="0">
                <a:solidFill>
                  <a:schemeClr val="bg1"/>
                </a:solidFill>
              </a:rPr>
              <a:t>básicos</a:t>
            </a:r>
            <a:r>
              <a:rPr lang="en-US" sz="2200" dirty="0" smtClean="0">
                <a:solidFill>
                  <a:schemeClr val="bg1"/>
                </a:solidFill>
              </a:rPr>
              <a:t> y a </a:t>
            </a:r>
            <a:r>
              <a:rPr lang="en-US" sz="2200" dirty="0" err="1" smtClean="0">
                <a:solidFill>
                  <a:schemeClr val="bg1"/>
                </a:solidFill>
              </a:rPr>
              <a:t>servicios</a:t>
            </a:r>
            <a:r>
              <a:rPr lang="en-US" sz="2200" dirty="0" smtClean="0">
                <a:solidFill>
                  <a:schemeClr val="bg1"/>
                </a:solidFill>
              </a:rPr>
              <a:t> </a:t>
            </a:r>
            <a:r>
              <a:rPr lang="en-US" sz="2200" dirty="0" err="1" smtClean="0">
                <a:solidFill>
                  <a:schemeClr val="bg1"/>
                </a:solidFill>
              </a:rPr>
              <a:t>sociales</a:t>
            </a:r>
            <a:r>
              <a:rPr lang="en-US" sz="2200" dirty="0" smtClean="0">
                <a:solidFill>
                  <a:schemeClr val="bg1"/>
                </a:solidFill>
              </a:rPr>
              <a:t>. </a:t>
            </a:r>
            <a:r>
              <a:rPr lang="en-US" sz="2200" dirty="0" err="1" smtClean="0">
                <a:solidFill>
                  <a:schemeClr val="bg1"/>
                </a:solidFill>
              </a:rPr>
              <a:t>Algunas</a:t>
            </a:r>
            <a:r>
              <a:rPr lang="en-US" sz="2200" dirty="0" smtClean="0">
                <a:solidFill>
                  <a:schemeClr val="bg1"/>
                </a:solidFill>
              </a:rPr>
              <a:t> </a:t>
            </a:r>
            <a:r>
              <a:rPr lang="en-US" sz="2200" dirty="0" err="1" smtClean="0">
                <a:solidFill>
                  <a:schemeClr val="bg1"/>
                </a:solidFill>
              </a:rPr>
              <a:t>culturas</a:t>
            </a:r>
            <a:r>
              <a:rPr lang="en-US" sz="2200" dirty="0" smtClean="0">
                <a:solidFill>
                  <a:schemeClr val="bg1"/>
                </a:solidFill>
              </a:rPr>
              <a:t> </a:t>
            </a:r>
            <a:r>
              <a:rPr lang="en-US" sz="2200" dirty="0" err="1" smtClean="0">
                <a:solidFill>
                  <a:schemeClr val="bg1"/>
                </a:solidFill>
              </a:rPr>
              <a:t>ven</a:t>
            </a:r>
            <a:r>
              <a:rPr lang="en-US" sz="2200" dirty="0" smtClean="0">
                <a:solidFill>
                  <a:schemeClr val="bg1"/>
                </a:solidFill>
              </a:rPr>
              <a:t> a la </a:t>
            </a:r>
            <a:r>
              <a:rPr lang="en-US" sz="2200" dirty="0" err="1" smtClean="0">
                <a:solidFill>
                  <a:schemeClr val="bg1"/>
                </a:solidFill>
              </a:rPr>
              <a:t>migración</a:t>
            </a:r>
            <a:r>
              <a:rPr lang="en-US" sz="2200" dirty="0" smtClean="0">
                <a:solidFill>
                  <a:schemeClr val="bg1"/>
                </a:solidFill>
              </a:rPr>
              <a:t> </a:t>
            </a:r>
            <a:r>
              <a:rPr lang="en-US" sz="2200" dirty="0" err="1" smtClean="0">
                <a:solidFill>
                  <a:schemeClr val="bg1"/>
                </a:solidFill>
              </a:rPr>
              <a:t>como</a:t>
            </a:r>
            <a:r>
              <a:rPr lang="en-US" sz="2200" dirty="0" smtClean="0">
                <a:solidFill>
                  <a:schemeClr val="bg1"/>
                </a:solidFill>
              </a:rPr>
              <a:t> un </a:t>
            </a:r>
            <a:r>
              <a:rPr lang="en-US" sz="2200" dirty="0" err="1" smtClean="0">
                <a:solidFill>
                  <a:schemeClr val="bg1"/>
                </a:solidFill>
              </a:rPr>
              <a:t>paso</a:t>
            </a:r>
            <a:r>
              <a:rPr lang="en-US" sz="2200" dirty="0" smtClean="0">
                <a:solidFill>
                  <a:schemeClr val="bg1"/>
                </a:solidFill>
              </a:rPr>
              <a:t> </a:t>
            </a:r>
            <a:r>
              <a:rPr lang="en-US" sz="2200" dirty="0" err="1" smtClean="0">
                <a:solidFill>
                  <a:schemeClr val="bg1"/>
                </a:solidFill>
              </a:rPr>
              <a:t>en</a:t>
            </a:r>
            <a:r>
              <a:rPr lang="en-US" sz="2200" dirty="0" smtClean="0">
                <a:solidFill>
                  <a:schemeClr val="bg1"/>
                </a:solidFill>
              </a:rPr>
              <a:t> la </a:t>
            </a:r>
            <a:r>
              <a:rPr lang="en-US" sz="2200" dirty="0" err="1" smtClean="0">
                <a:solidFill>
                  <a:schemeClr val="bg1"/>
                </a:solidFill>
              </a:rPr>
              <a:t>madurez</a:t>
            </a:r>
            <a:r>
              <a:rPr lang="en-US" sz="2200" dirty="0" smtClean="0">
                <a:solidFill>
                  <a:schemeClr val="bg1"/>
                </a:solidFill>
              </a:rPr>
              <a:t>.</a:t>
            </a:r>
            <a:endParaRPr lang="en-US" sz="2200" dirty="0" smtClean="0">
              <a:solidFill>
                <a:schemeClr val="bg1"/>
              </a:solidFill>
            </a:endParaRPr>
          </a:p>
          <a:p>
            <a:pPr marL="0" indent="0">
              <a:lnSpc>
                <a:spcPct val="100000"/>
              </a:lnSpc>
              <a:spcBef>
                <a:spcPts val="0"/>
              </a:spcBef>
              <a:spcAft>
                <a:spcPts val="1800"/>
              </a:spcAft>
            </a:pPr>
            <a:r>
              <a:rPr lang="en-US" sz="2200" b="1" i="1" dirty="0" err="1" smtClean="0">
                <a:solidFill>
                  <a:schemeClr val="accent4">
                    <a:lumMod val="40000"/>
                    <a:lumOff val="60000"/>
                  </a:schemeClr>
                </a:solidFill>
              </a:rPr>
              <a:t>Factores</a:t>
            </a:r>
            <a:r>
              <a:rPr lang="en-US" sz="2200" b="1" i="1" dirty="0" smtClean="0">
                <a:solidFill>
                  <a:schemeClr val="accent4">
                    <a:lumMod val="40000"/>
                    <a:lumOff val="60000"/>
                  </a:schemeClr>
                </a:solidFill>
              </a:rPr>
              <a:t> </a:t>
            </a:r>
            <a:r>
              <a:rPr lang="en-US" sz="2200" b="1" i="1" dirty="0" err="1" smtClean="0">
                <a:solidFill>
                  <a:schemeClr val="accent4">
                    <a:lumMod val="40000"/>
                    <a:lumOff val="60000"/>
                  </a:schemeClr>
                </a:solidFill>
              </a:rPr>
              <a:t>ambientales</a:t>
            </a:r>
            <a:r>
              <a:rPr lang="en-US" sz="2200" b="1" i="1" dirty="0" smtClean="0">
                <a:solidFill>
                  <a:schemeClr val="accent4">
                    <a:lumMod val="40000"/>
                    <a:lumOff val="60000"/>
                  </a:schemeClr>
                </a:solidFill>
              </a:rPr>
              <a:t> </a:t>
            </a:r>
            <a:r>
              <a:rPr lang="en-US" sz="2200" b="1" i="1" dirty="0" smtClean="0">
                <a:solidFill>
                  <a:schemeClr val="bg1"/>
                </a:solidFill>
              </a:rPr>
              <a:t>– </a:t>
            </a:r>
            <a:r>
              <a:rPr lang="en-US" sz="2200" dirty="0" err="1" smtClean="0">
                <a:solidFill>
                  <a:schemeClr val="bg1"/>
                </a:solidFill>
              </a:rPr>
              <a:t>degradación</a:t>
            </a:r>
            <a:r>
              <a:rPr lang="en-US" sz="2200" dirty="0" smtClean="0">
                <a:solidFill>
                  <a:schemeClr val="bg1"/>
                </a:solidFill>
              </a:rPr>
              <a:t> del </a:t>
            </a:r>
            <a:r>
              <a:rPr lang="en-US" sz="2200" dirty="0" err="1" smtClean="0">
                <a:solidFill>
                  <a:schemeClr val="bg1"/>
                </a:solidFill>
              </a:rPr>
              <a:t>ambiente</a:t>
            </a:r>
            <a:r>
              <a:rPr lang="en-US" sz="2200" dirty="0" smtClean="0">
                <a:solidFill>
                  <a:schemeClr val="bg1"/>
                </a:solidFill>
              </a:rPr>
              <a:t> que causa </a:t>
            </a:r>
            <a:r>
              <a:rPr lang="en-US" sz="2200" dirty="0" err="1" smtClean="0">
                <a:solidFill>
                  <a:schemeClr val="bg1"/>
                </a:solidFill>
              </a:rPr>
              <a:t>sequías</a:t>
            </a:r>
            <a:r>
              <a:rPr lang="en-US" sz="2200" dirty="0" smtClean="0">
                <a:solidFill>
                  <a:schemeClr val="bg1"/>
                </a:solidFill>
              </a:rPr>
              <a:t>, </a:t>
            </a:r>
            <a:r>
              <a:rPr lang="en-US" sz="2200" dirty="0" err="1" smtClean="0">
                <a:solidFill>
                  <a:schemeClr val="bg1"/>
                </a:solidFill>
              </a:rPr>
              <a:t>desertificación</a:t>
            </a:r>
            <a:r>
              <a:rPr lang="en-US" sz="2200" dirty="0" smtClean="0">
                <a:solidFill>
                  <a:schemeClr val="bg1"/>
                </a:solidFill>
              </a:rPr>
              <a:t>, </a:t>
            </a:r>
            <a:r>
              <a:rPr lang="en-US" sz="2200" dirty="0" err="1" smtClean="0">
                <a:solidFill>
                  <a:schemeClr val="bg1"/>
                </a:solidFill>
              </a:rPr>
              <a:t>eventos</a:t>
            </a:r>
            <a:r>
              <a:rPr lang="en-US" sz="2200" dirty="0" smtClean="0">
                <a:solidFill>
                  <a:schemeClr val="bg1"/>
                </a:solidFill>
              </a:rPr>
              <a:t> </a:t>
            </a:r>
            <a:r>
              <a:rPr lang="en-US" sz="2200" dirty="0" err="1" smtClean="0">
                <a:solidFill>
                  <a:schemeClr val="bg1"/>
                </a:solidFill>
              </a:rPr>
              <a:t>climáticos</a:t>
            </a:r>
            <a:r>
              <a:rPr lang="en-US" sz="2200" dirty="0" smtClean="0">
                <a:solidFill>
                  <a:schemeClr val="bg1"/>
                </a:solidFill>
              </a:rPr>
              <a:t> </a:t>
            </a:r>
            <a:r>
              <a:rPr lang="en-US" sz="2200" dirty="0" err="1" smtClean="0">
                <a:solidFill>
                  <a:schemeClr val="bg1"/>
                </a:solidFill>
              </a:rPr>
              <a:t>extremos</a:t>
            </a:r>
            <a:r>
              <a:rPr lang="en-US" sz="2200" dirty="0" smtClean="0">
                <a:solidFill>
                  <a:schemeClr val="bg1"/>
                </a:solidFill>
              </a:rPr>
              <a:t>.</a:t>
            </a:r>
          </a:p>
          <a:p>
            <a:pPr marL="0" lvl="0" indent="0">
              <a:lnSpc>
                <a:spcPct val="100000"/>
              </a:lnSpc>
              <a:spcBef>
                <a:spcPts val="0"/>
              </a:spcBef>
              <a:spcAft>
                <a:spcPts val="1800"/>
              </a:spcAft>
            </a:pPr>
            <a:r>
              <a:rPr lang="en-US" sz="2200" b="1" i="1" dirty="0" smtClean="0">
                <a:solidFill>
                  <a:srgbClr val="FFC000">
                    <a:lumMod val="40000"/>
                    <a:lumOff val="60000"/>
                  </a:srgbClr>
                </a:solidFill>
              </a:rPr>
              <a:t>Mayor </a:t>
            </a:r>
            <a:r>
              <a:rPr lang="en-US" sz="2200" b="1" i="1" dirty="0" err="1" smtClean="0">
                <a:solidFill>
                  <a:srgbClr val="FFC000">
                    <a:lumMod val="40000"/>
                    <a:lumOff val="60000"/>
                  </a:srgbClr>
                </a:solidFill>
              </a:rPr>
              <a:t>dificultad</a:t>
            </a:r>
            <a:r>
              <a:rPr lang="en-US" sz="2200" b="1" i="1" dirty="0" smtClean="0">
                <a:solidFill>
                  <a:srgbClr val="FFC000">
                    <a:lumMod val="40000"/>
                    <a:lumOff val="60000"/>
                  </a:srgbClr>
                </a:solidFill>
              </a:rPr>
              <a:t> para </a:t>
            </a:r>
            <a:r>
              <a:rPr lang="en-US" sz="2200" b="1" i="1" dirty="0" err="1" smtClean="0">
                <a:solidFill>
                  <a:srgbClr val="FFC000">
                    <a:lumMod val="40000"/>
                    <a:lumOff val="60000"/>
                  </a:srgbClr>
                </a:solidFill>
              </a:rPr>
              <a:t>migrar</a:t>
            </a:r>
            <a:r>
              <a:rPr lang="en-US" sz="2200" b="1" i="1" dirty="0" smtClean="0">
                <a:solidFill>
                  <a:srgbClr val="FFC000">
                    <a:lumMod val="40000"/>
                    <a:lumOff val="60000"/>
                  </a:srgbClr>
                </a:solidFill>
              </a:rPr>
              <a:t> a </a:t>
            </a:r>
            <a:r>
              <a:rPr lang="en-US" sz="2200" b="1" i="1" dirty="0" err="1" smtClean="0">
                <a:solidFill>
                  <a:srgbClr val="FFC000">
                    <a:lumMod val="40000"/>
                    <a:lumOff val="60000"/>
                  </a:srgbClr>
                </a:solidFill>
              </a:rPr>
              <a:t>otras</a:t>
            </a:r>
            <a:r>
              <a:rPr lang="en-US" sz="2200" b="1" i="1" dirty="0" smtClean="0">
                <a:solidFill>
                  <a:srgbClr val="FFC000">
                    <a:lumMod val="40000"/>
                    <a:lumOff val="60000"/>
                  </a:srgbClr>
                </a:solidFill>
              </a:rPr>
              <a:t> zonas </a:t>
            </a:r>
          </a:p>
          <a:p>
            <a:pPr marL="0" lvl="0" indent="0">
              <a:lnSpc>
                <a:spcPct val="100000"/>
              </a:lnSpc>
              <a:spcBef>
                <a:spcPts val="0"/>
              </a:spcBef>
              <a:spcAft>
                <a:spcPts val="1800"/>
              </a:spcAft>
            </a:pPr>
            <a:r>
              <a:rPr lang="en-US" sz="2200" b="1" i="1" dirty="0" err="1" smtClean="0">
                <a:solidFill>
                  <a:srgbClr val="FFC000">
                    <a:lumMod val="40000"/>
                    <a:lumOff val="60000"/>
                  </a:srgbClr>
                </a:solidFill>
              </a:rPr>
              <a:t>Temor</a:t>
            </a:r>
            <a:r>
              <a:rPr lang="en-US" sz="2200" b="1" i="1" dirty="0" smtClean="0">
                <a:solidFill>
                  <a:srgbClr val="FFC000">
                    <a:lumMod val="40000"/>
                    <a:lumOff val="60000"/>
                  </a:srgbClr>
                </a:solidFill>
              </a:rPr>
              <a:t> a que </a:t>
            </a:r>
            <a:r>
              <a:rPr lang="en-US" sz="2200" b="1" i="1" dirty="0" err="1" smtClean="0">
                <a:solidFill>
                  <a:srgbClr val="FFC000">
                    <a:lumMod val="40000"/>
                    <a:lumOff val="60000"/>
                  </a:srgbClr>
                </a:solidFill>
              </a:rPr>
              <a:t>migrar</a:t>
            </a:r>
            <a:r>
              <a:rPr lang="en-US" sz="2200" b="1" i="1" dirty="0" smtClean="0">
                <a:solidFill>
                  <a:srgbClr val="FFC000">
                    <a:lumMod val="40000"/>
                    <a:lumOff val="60000"/>
                  </a:srgbClr>
                </a:solidFill>
              </a:rPr>
              <a:t> sea </a:t>
            </a:r>
            <a:r>
              <a:rPr lang="en-US" sz="2200" b="1" i="1" dirty="0" err="1" smtClean="0">
                <a:solidFill>
                  <a:srgbClr val="FFC000">
                    <a:lumMod val="40000"/>
                    <a:lumOff val="60000"/>
                  </a:srgbClr>
                </a:solidFill>
              </a:rPr>
              <a:t>más</a:t>
            </a:r>
            <a:r>
              <a:rPr lang="en-US" sz="2200" b="1" i="1" dirty="0" smtClean="0">
                <a:solidFill>
                  <a:srgbClr val="FFC000">
                    <a:lumMod val="40000"/>
                    <a:lumOff val="60000"/>
                  </a:srgbClr>
                </a:solidFill>
              </a:rPr>
              <a:t> </a:t>
            </a:r>
            <a:r>
              <a:rPr lang="en-US" sz="2200" b="1" i="1" dirty="0" err="1" smtClean="0">
                <a:solidFill>
                  <a:srgbClr val="FFC000">
                    <a:lumMod val="40000"/>
                    <a:lumOff val="60000"/>
                  </a:srgbClr>
                </a:solidFill>
              </a:rPr>
              <a:t>difícil</a:t>
            </a:r>
            <a:endParaRPr lang="en-US" sz="2200" b="1" i="1" dirty="0">
              <a:solidFill>
                <a:prstClr val="white"/>
              </a:solidFill>
            </a:endParaRPr>
          </a:p>
          <a:p>
            <a:pPr marL="0" lvl="0" indent="0">
              <a:lnSpc>
                <a:spcPct val="100000"/>
              </a:lnSpc>
              <a:spcBef>
                <a:spcPts val="0"/>
              </a:spcBef>
              <a:spcAft>
                <a:spcPts val="1800"/>
              </a:spcAft>
            </a:pPr>
            <a:endParaRPr lang="en-US" sz="1900" dirty="0">
              <a:solidFill>
                <a:prstClr val="white"/>
              </a:solidFill>
            </a:endParaRPr>
          </a:p>
          <a:p>
            <a:pPr marL="0" indent="0">
              <a:lnSpc>
                <a:spcPct val="100000"/>
              </a:lnSpc>
              <a:spcBef>
                <a:spcPts val="0"/>
              </a:spcBef>
              <a:spcAft>
                <a:spcPts val="1800"/>
              </a:spcAft>
              <a:buNone/>
            </a:pPr>
            <a:endParaRPr lang="en-US" sz="1900" dirty="0" smtClean="0">
              <a:solidFill>
                <a:schemeClr val="bg1"/>
              </a:solidFill>
            </a:endParaRPr>
          </a:p>
          <a:p>
            <a:pPr marL="0" indent="0">
              <a:lnSpc>
                <a:spcPct val="100000"/>
              </a:lnSpc>
              <a:spcBef>
                <a:spcPts val="0"/>
              </a:spcBef>
              <a:spcAft>
                <a:spcPts val="1200"/>
              </a:spcAft>
            </a:pPr>
            <a:endParaRPr lang="en-US" sz="1800" b="1" i="1" dirty="0" smtClean="0"/>
          </a:p>
          <a:p>
            <a:pPr marL="0" indent="0">
              <a:lnSpc>
                <a:spcPct val="100000"/>
              </a:lnSpc>
              <a:spcBef>
                <a:spcPts val="0"/>
              </a:spcBef>
              <a:spcAft>
                <a:spcPts val="1200"/>
              </a:spcAft>
            </a:pPr>
            <a:endParaRPr lang="en-US" sz="1800" b="1" i="1" dirty="0" smtClean="0">
              <a:solidFill>
                <a:schemeClr val="bg1"/>
              </a:solidFill>
            </a:endParaRPr>
          </a:p>
          <a:p>
            <a:pPr marL="0" lvl="0" indent="0">
              <a:lnSpc>
                <a:spcPct val="100000"/>
              </a:lnSpc>
              <a:spcBef>
                <a:spcPts val="0"/>
              </a:spcBef>
              <a:buNone/>
            </a:pPr>
            <a:endParaRPr lang="en-US" sz="1400" dirty="0" smtClean="0">
              <a:solidFill>
                <a:schemeClr val="bg1"/>
              </a:solidFill>
            </a:endParaRPr>
          </a:p>
          <a:p>
            <a:pPr marL="0" lvl="0" indent="0">
              <a:lnSpc>
                <a:spcPct val="100000"/>
              </a:lnSpc>
              <a:spcBef>
                <a:spcPts val="0"/>
              </a:spcBef>
              <a:buNone/>
            </a:pPr>
            <a:endParaRPr lang="en-US" sz="1400" dirty="0" smtClean="0">
              <a:solidFill>
                <a:schemeClr val="bg1"/>
              </a:solidFill>
            </a:endParaRPr>
          </a:p>
          <a:p>
            <a:pPr marL="0" lvl="0" indent="0">
              <a:lnSpc>
                <a:spcPct val="100000"/>
              </a:lnSpc>
              <a:spcBef>
                <a:spcPts val="0"/>
              </a:spcBef>
              <a:buNone/>
            </a:pPr>
            <a:endParaRPr lang="en-US" sz="1400" b="1" dirty="0" smtClean="0">
              <a:solidFill>
                <a:schemeClr val="bg1"/>
              </a:solidFill>
            </a:endParaRPr>
          </a:p>
          <a:p>
            <a:pPr marL="0" lvl="0" indent="0">
              <a:lnSpc>
                <a:spcPct val="100000"/>
              </a:lnSpc>
              <a:spcBef>
                <a:spcPts val="0"/>
              </a:spcBef>
              <a:buNone/>
            </a:pPr>
            <a:endParaRPr lang="en-US" sz="1400" b="1" dirty="0" smtClean="0">
              <a:solidFill>
                <a:schemeClr val="bg1"/>
              </a:solidFill>
            </a:endParaRPr>
          </a:p>
        </p:txBody>
      </p:sp>
    </p:spTree>
    <p:extLst>
      <p:ext uri="{BB962C8B-B14F-4D97-AF65-F5344CB8AC3E}">
        <p14:creationId xmlns:p14="http://schemas.microsoft.com/office/powerpoint/2010/main" val="31309954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7079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0" y="-1"/>
            <a:ext cx="6261652" cy="7079261"/>
          </a:xfrm>
          <a:prstGeom prst="rect">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4" name="Content Placeholder 2"/>
          <p:cNvSpPr>
            <a:spLocks noGrp="1"/>
          </p:cNvSpPr>
          <p:nvPr>
            <p:ph idx="1"/>
          </p:nvPr>
        </p:nvSpPr>
        <p:spPr>
          <a:xfrm>
            <a:off x="-1" y="0"/>
            <a:ext cx="6477001" cy="7082118"/>
          </a:xfrm>
        </p:spPr>
        <p:txBody>
          <a:bodyPr anchor="t">
            <a:noAutofit/>
          </a:bodyPr>
          <a:lstStyle/>
          <a:p>
            <a:pPr marL="0" lvl="0" indent="0" algn="ctr">
              <a:lnSpc>
                <a:spcPct val="100000"/>
              </a:lnSpc>
              <a:spcBef>
                <a:spcPts val="0"/>
              </a:spcBef>
              <a:buNone/>
            </a:pPr>
            <a:endParaRPr lang="en-US" sz="1600" b="1" dirty="0" smtClean="0">
              <a:solidFill>
                <a:schemeClr val="accent4"/>
              </a:solidFill>
              <a:cs typeface="Arial" panose="020B0604020202020204" pitchFamily="34" charset="0"/>
            </a:endParaRPr>
          </a:p>
          <a:p>
            <a:pPr marL="0" lvl="0" indent="0" algn="ctr">
              <a:lnSpc>
                <a:spcPct val="100000"/>
              </a:lnSpc>
              <a:spcBef>
                <a:spcPts val="0"/>
              </a:spcBef>
              <a:buNone/>
            </a:pPr>
            <a:r>
              <a:rPr lang="en-US" sz="3200" b="1" dirty="0" err="1" smtClean="0">
                <a:solidFill>
                  <a:schemeClr val="accent4"/>
                </a:solidFill>
                <a:cs typeface="Arial" panose="020B0604020202020204" pitchFamily="34" charset="0"/>
              </a:rPr>
              <a:t>Principales</a:t>
            </a:r>
            <a:r>
              <a:rPr lang="en-US" sz="3200" b="1" dirty="0" smtClean="0">
                <a:solidFill>
                  <a:schemeClr val="accent4"/>
                </a:solidFill>
                <a:cs typeface="Arial" panose="020B0604020202020204" pitchFamily="34" charset="0"/>
              </a:rPr>
              <a:t> </a:t>
            </a:r>
            <a:r>
              <a:rPr lang="en-US" sz="3200" b="1" dirty="0" err="1" smtClean="0">
                <a:solidFill>
                  <a:schemeClr val="accent4"/>
                </a:solidFill>
                <a:cs typeface="Arial" panose="020B0604020202020204" pitchFamily="34" charset="0"/>
              </a:rPr>
              <a:t>retos</a:t>
            </a:r>
            <a:endParaRPr lang="en-US" sz="3200" b="1" dirty="0">
              <a:solidFill>
                <a:schemeClr val="accent4"/>
              </a:solidFill>
              <a:cs typeface="Arial" panose="020B0604020202020204" pitchFamily="34" charset="0"/>
            </a:endParaRPr>
          </a:p>
          <a:p>
            <a:pPr marL="0" lvl="0" indent="0" algn="ctr">
              <a:lnSpc>
                <a:spcPct val="100000"/>
              </a:lnSpc>
              <a:spcBef>
                <a:spcPts val="0"/>
              </a:spcBef>
              <a:buNone/>
            </a:pPr>
            <a:endParaRPr lang="en-US" sz="1050" b="1" i="1" dirty="0" smtClean="0">
              <a:solidFill>
                <a:schemeClr val="bg1"/>
              </a:solidFill>
            </a:endParaRPr>
          </a:p>
          <a:p>
            <a:pPr marL="0" lvl="0" indent="0">
              <a:lnSpc>
                <a:spcPct val="100000"/>
              </a:lnSpc>
              <a:spcBef>
                <a:spcPts val="0"/>
              </a:spcBef>
              <a:buNone/>
            </a:pPr>
            <a:r>
              <a:rPr lang="en-US" b="1" i="1" dirty="0" smtClean="0">
                <a:solidFill>
                  <a:schemeClr val="accent4">
                    <a:lumMod val="20000"/>
                    <a:lumOff val="80000"/>
                  </a:schemeClr>
                </a:solidFill>
              </a:rPr>
              <a:t> </a:t>
            </a:r>
            <a:r>
              <a:rPr lang="en-US" b="1" i="1" dirty="0">
                <a:solidFill>
                  <a:schemeClr val="accent4">
                    <a:lumMod val="20000"/>
                    <a:lumOff val="80000"/>
                  </a:schemeClr>
                </a:solidFill>
              </a:rPr>
              <a:t>P</a:t>
            </a:r>
            <a:r>
              <a:rPr lang="en-US" b="1" i="1" dirty="0" smtClean="0">
                <a:solidFill>
                  <a:schemeClr val="accent4">
                    <a:lumMod val="20000"/>
                    <a:lumOff val="80000"/>
                  </a:schemeClr>
                </a:solidFill>
              </a:rPr>
              <a:t>ara </a:t>
            </a:r>
            <a:r>
              <a:rPr lang="en-US" b="1" i="1" dirty="0" err="1" smtClean="0">
                <a:solidFill>
                  <a:schemeClr val="accent4">
                    <a:lumMod val="20000"/>
                    <a:lumOff val="80000"/>
                  </a:schemeClr>
                </a:solidFill>
              </a:rPr>
              <a:t>países</a:t>
            </a:r>
            <a:r>
              <a:rPr lang="en-US" b="1" i="1" dirty="0" smtClean="0">
                <a:solidFill>
                  <a:schemeClr val="accent4">
                    <a:lumMod val="20000"/>
                    <a:lumOff val="80000"/>
                  </a:schemeClr>
                </a:solidFill>
              </a:rPr>
              <a:t> de </a:t>
            </a:r>
            <a:r>
              <a:rPr lang="en-US" b="1" i="1" dirty="0" err="1" smtClean="0">
                <a:solidFill>
                  <a:schemeClr val="accent4">
                    <a:lumMod val="20000"/>
                    <a:lumOff val="80000"/>
                  </a:schemeClr>
                </a:solidFill>
              </a:rPr>
              <a:t>origen</a:t>
            </a:r>
            <a:endParaRPr lang="en-US" dirty="0" smtClean="0"/>
          </a:p>
          <a:p>
            <a:pPr marL="0" indent="0">
              <a:lnSpc>
                <a:spcPct val="100000"/>
              </a:lnSpc>
              <a:spcBef>
                <a:spcPts val="0"/>
              </a:spcBef>
            </a:pPr>
            <a:r>
              <a:rPr lang="en-US" dirty="0" smtClean="0">
                <a:solidFill>
                  <a:srgbClr val="002060"/>
                </a:solidFill>
              </a:rPr>
              <a:t>     </a:t>
            </a:r>
            <a:r>
              <a:rPr lang="en-US" dirty="0" err="1" smtClean="0">
                <a:solidFill>
                  <a:srgbClr val="002060"/>
                </a:solidFill>
              </a:rPr>
              <a:t>Desinformación</a:t>
            </a:r>
            <a:endParaRPr lang="en-US" dirty="0" smtClean="0">
              <a:solidFill>
                <a:srgbClr val="002060"/>
              </a:solidFill>
            </a:endParaRPr>
          </a:p>
          <a:p>
            <a:pPr marL="0" indent="0">
              <a:lnSpc>
                <a:spcPct val="100000"/>
              </a:lnSpc>
              <a:spcBef>
                <a:spcPts val="0"/>
              </a:spcBef>
            </a:pPr>
            <a:r>
              <a:rPr lang="en-US" dirty="0" smtClean="0">
                <a:solidFill>
                  <a:srgbClr val="002060"/>
                </a:solidFill>
              </a:rPr>
              <a:t>     </a:t>
            </a:r>
            <a:r>
              <a:rPr lang="en-US" dirty="0" err="1" smtClean="0">
                <a:solidFill>
                  <a:srgbClr val="002060"/>
                </a:solidFill>
              </a:rPr>
              <a:t>Fuga</a:t>
            </a:r>
            <a:r>
              <a:rPr lang="en-US" dirty="0" smtClean="0">
                <a:solidFill>
                  <a:srgbClr val="002060"/>
                </a:solidFill>
              </a:rPr>
              <a:t> de </a:t>
            </a:r>
            <a:r>
              <a:rPr lang="en-US" dirty="0" err="1" smtClean="0">
                <a:solidFill>
                  <a:srgbClr val="002060"/>
                </a:solidFill>
              </a:rPr>
              <a:t>cerebros</a:t>
            </a:r>
            <a:endParaRPr lang="en-US" dirty="0" smtClean="0">
              <a:solidFill>
                <a:srgbClr val="002060"/>
              </a:solidFill>
            </a:endParaRPr>
          </a:p>
          <a:p>
            <a:pPr marL="0" indent="0">
              <a:lnSpc>
                <a:spcPct val="100000"/>
              </a:lnSpc>
              <a:spcBef>
                <a:spcPts val="0"/>
              </a:spcBef>
              <a:tabLst>
                <a:tab pos="533400" algn="l"/>
              </a:tabLst>
            </a:pPr>
            <a:r>
              <a:rPr lang="en-US" dirty="0">
                <a:solidFill>
                  <a:srgbClr val="002060"/>
                </a:solidFill>
              </a:rPr>
              <a:t> </a:t>
            </a:r>
            <a:r>
              <a:rPr lang="en-US" dirty="0" smtClean="0">
                <a:solidFill>
                  <a:srgbClr val="002060"/>
                </a:solidFill>
              </a:rPr>
              <a:t>    </a:t>
            </a:r>
            <a:r>
              <a:rPr lang="en-US" dirty="0" err="1" smtClean="0">
                <a:solidFill>
                  <a:srgbClr val="002060"/>
                </a:solidFill>
              </a:rPr>
              <a:t>Fortalecimiento</a:t>
            </a:r>
            <a:r>
              <a:rPr lang="en-US" dirty="0" smtClean="0">
                <a:solidFill>
                  <a:srgbClr val="002060"/>
                </a:solidFill>
              </a:rPr>
              <a:t> de </a:t>
            </a:r>
            <a:r>
              <a:rPr lang="en-US" dirty="0" err="1" smtClean="0">
                <a:solidFill>
                  <a:srgbClr val="002060"/>
                </a:solidFill>
              </a:rPr>
              <a:t>grupos</a:t>
            </a:r>
            <a:r>
              <a:rPr lang="en-US" dirty="0" smtClean="0">
                <a:solidFill>
                  <a:srgbClr val="002060"/>
                </a:solidFill>
              </a:rPr>
              <a:t> de      	</a:t>
            </a:r>
            <a:r>
              <a:rPr lang="en-US" dirty="0" err="1" smtClean="0">
                <a:solidFill>
                  <a:srgbClr val="002060"/>
                </a:solidFill>
              </a:rPr>
              <a:t>traficantes</a:t>
            </a:r>
            <a:r>
              <a:rPr lang="en-US" dirty="0" smtClean="0">
                <a:solidFill>
                  <a:srgbClr val="002060"/>
                </a:solidFill>
              </a:rPr>
              <a:t>.</a:t>
            </a:r>
          </a:p>
          <a:p>
            <a:pPr marL="0" indent="0">
              <a:lnSpc>
                <a:spcPct val="100000"/>
              </a:lnSpc>
              <a:spcBef>
                <a:spcPts val="0"/>
              </a:spcBef>
              <a:tabLst>
                <a:tab pos="533400" algn="l"/>
              </a:tabLst>
            </a:pPr>
            <a:r>
              <a:rPr lang="en-US" dirty="0" smtClean="0">
                <a:solidFill>
                  <a:srgbClr val="002060"/>
                </a:solidFill>
              </a:rPr>
              <a:t>     </a:t>
            </a:r>
            <a:r>
              <a:rPr lang="en-US" dirty="0" err="1" smtClean="0">
                <a:solidFill>
                  <a:srgbClr val="002060"/>
                </a:solidFill>
              </a:rPr>
              <a:t>Económicas</a:t>
            </a:r>
            <a:r>
              <a:rPr lang="en-US" dirty="0" smtClean="0">
                <a:solidFill>
                  <a:srgbClr val="002060"/>
                </a:solidFill>
              </a:rPr>
              <a:t>, </a:t>
            </a:r>
            <a:r>
              <a:rPr lang="en-US" dirty="0" err="1" smtClean="0">
                <a:solidFill>
                  <a:srgbClr val="002060"/>
                </a:solidFill>
              </a:rPr>
              <a:t>sociales</a:t>
            </a:r>
            <a:r>
              <a:rPr lang="en-US" dirty="0" smtClean="0">
                <a:solidFill>
                  <a:srgbClr val="002060"/>
                </a:solidFill>
              </a:rPr>
              <a:t> y </a:t>
            </a:r>
            <a:r>
              <a:rPr lang="en-US" dirty="0" err="1" smtClean="0">
                <a:solidFill>
                  <a:srgbClr val="002060"/>
                </a:solidFill>
              </a:rPr>
              <a:t>familiares</a:t>
            </a:r>
            <a:endParaRPr lang="en-US" dirty="0">
              <a:solidFill>
                <a:srgbClr val="002060"/>
              </a:solidFill>
            </a:endParaRPr>
          </a:p>
          <a:p>
            <a:pPr marL="0" indent="0">
              <a:lnSpc>
                <a:spcPct val="100000"/>
              </a:lnSpc>
              <a:spcBef>
                <a:spcPts val="0"/>
              </a:spcBef>
              <a:tabLst>
                <a:tab pos="533400" algn="l"/>
              </a:tabLst>
            </a:pPr>
            <a:endParaRPr lang="en-US" sz="1600" b="1" i="1" dirty="0" smtClean="0">
              <a:solidFill>
                <a:schemeClr val="accent4">
                  <a:lumMod val="20000"/>
                  <a:lumOff val="80000"/>
                </a:schemeClr>
              </a:solidFill>
            </a:endParaRPr>
          </a:p>
          <a:p>
            <a:pPr marL="0" indent="0">
              <a:lnSpc>
                <a:spcPct val="100000"/>
              </a:lnSpc>
              <a:spcBef>
                <a:spcPts val="0"/>
              </a:spcBef>
              <a:buNone/>
            </a:pPr>
            <a:r>
              <a:rPr lang="en-US" b="1" i="1" dirty="0" smtClean="0">
                <a:solidFill>
                  <a:schemeClr val="accent4">
                    <a:lumMod val="20000"/>
                    <a:lumOff val="80000"/>
                  </a:schemeClr>
                </a:solidFill>
              </a:rPr>
              <a:t>Para </a:t>
            </a:r>
            <a:r>
              <a:rPr lang="en-US" b="1" i="1" dirty="0" err="1" smtClean="0">
                <a:solidFill>
                  <a:schemeClr val="accent4">
                    <a:lumMod val="20000"/>
                    <a:lumOff val="80000"/>
                  </a:schemeClr>
                </a:solidFill>
              </a:rPr>
              <a:t>países</a:t>
            </a:r>
            <a:r>
              <a:rPr lang="en-US" b="1" i="1" dirty="0" smtClean="0">
                <a:solidFill>
                  <a:schemeClr val="accent4">
                    <a:lumMod val="20000"/>
                    <a:lumOff val="80000"/>
                  </a:schemeClr>
                </a:solidFill>
              </a:rPr>
              <a:t> de </a:t>
            </a:r>
            <a:r>
              <a:rPr lang="en-US" b="1" i="1" dirty="0" err="1" smtClean="0">
                <a:solidFill>
                  <a:schemeClr val="accent4">
                    <a:lumMod val="20000"/>
                    <a:lumOff val="80000"/>
                  </a:schemeClr>
                </a:solidFill>
              </a:rPr>
              <a:t>tránsito</a:t>
            </a:r>
            <a:r>
              <a:rPr lang="en-US" b="1" i="1" dirty="0" smtClean="0">
                <a:solidFill>
                  <a:schemeClr val="accent4">
                    <a:lumMod val="20000"/>
                    <a:lumOff val="80000"/>
                  </a:schemeClr>
                </a:solidFill>
              </a:rPr>
              <a:t> y de </a:t>
            </a:r>
            <a:r>
              <a:rPr lang="en-US" b="1" i="1" dirty="0" err="1" smtClean="0">
                <a:solidFill>
                  <a:schemeClr val="accent4">
                    <a:lumMod val="20000"/>
                    <a:lumOff val="80000"/>
                  </a:schemeClr>
                </a:solidFill>
              </a:rPr>
              <a:t>asilo</a:t>
            </a:r>
            <a:endParaRPr lang="en-US" b="1" i="1" dirty="0">
              <a:solidFill>
                <a:schemeClr val="accent4">
                  <a:lumMod val="20000"/>
                  <a:lumOff val="80000"/>
                </a:schemeClr>
              </a:solidFill>
            </a:endParaRPr>
          </a:p>
          <a:p>
            <a:pPr marL="0" indent="0">
              <a:lnSpc>
                <a:spcPct val="100000"/>
              </a:lnSpc>
              <a:spcBef>
                <a:spcPts val="0"/>
              </a:spcBef>
            </a:pPr>
            <a:r>
              <a:rPr lang="en-US" dirty="0" smtClean="0">
                <a:solidFill>
                  <a:srgbClr val="002060"/>
                </a:solidFill>
              </a:rPr>
              <a:t>     </a:t>
            </a:r>
            <a:r>
              <a:rPr lang="en-US" dirty="0" err="1" smtClean="0">
                <a:solidFill>
                  <a:srgbClr val="002060"/>
                </a:solidFill>
              </a:rPr>
              <a:t>Recepción</a:t>
            </a:r>
            <a:r>
              <a:rPr lang="en-US" dirty="0" smtClean="0">
                <a:solidFill>
                  <a:srgbClr val="002060"/>
                </a:solidFill>
              </a:rPr>
              <a:t> y </a:t>
            </a:r>
            <a:r>
              <a:rPr lang="en-US" dirty="0" err="1" smtClean="0">
                <a:solidFill>
                  <a:srgbClr val="002060"/>
                </a:solidFill>
              </a:rPr>
              <a:t>alojamiento</a:t>
            </a:r>
            <a:r>
              <a:rPr lang="en-US" dirty="0" smtClean="0">
                <a:solidFill>
                  <a:srgbClr val="002060"/>
                </a:solidFill>
              </a:rPr>
              <a:t> </a:t>
            </a:r>
            <a:endParaRPr lang="en-US" dirty="0" smtClean="0">
              <a:solidFill>
                <a:srgbClr val="002060"/>
              </a:solidFill>
            </a:endParaRPr>
          </a:p>
          <a:p>
            <a:pPr marL="0" indent="0">
              <a:lnSpc>
                <a:spcPct val="100000"/>
              </a:lnSpc>
              <a:spcBef>
                <a:spcPts val="0"/>
              </a:spcBef>
            </a:pPr>
            <a:r>
              <a:rPr lang="en-US" dirty="0" smtClean="0">
                <a:solidFill>
                  <a:srgbClr val="002060"/>
                </a:solidFill>
              </a:rPr>
              <a:t>     </a:t>
            </a:r>
            <a:r>
              <a:rPr lang="en-US" dirty="0" err="1" smtClean="0">
                <a:solidFill>
                  <a:srgbClr val="002060"/>
                </a:solidFill>
              </a:rPr>
              <a:t>Necesidades</a:t>
            </a:r>
            <a:r>
              <a:rPr lang="en-US" dirty="0" smtClean="0">
                <a:solidFill>
                  <a:srgbClr val="002060"/>
                </a:solidFill>
              </a:rPr>
              <a:t> </a:t>
            </a:r>
            <a:r>
              <a:rPr lang="en-US" dirty="0" err="1" smtClean="0">
                <a:solidFill>
                  <a:srgbClr val="002060"/>
                </a:solidFill>
              </a:rPr>
              <a:t>básicas</a:t>
            </a:r>
            <a:r>
              <a:rPr lang="en-US" dirty="0" smtClean="0">
                <a:solidFill>
                  <a:srgbClr val="002060"/>
                </a:solidFill>
              </a:rPr>
              <a:t> y de </a:t>
            </a:r>
            <a:r>
              <a:rPr lang="en-US" dirty="0" err="1" smtClean="0">
                <a:solidFill>
                  <a:srgbClr val="002060"/>
                </a:solidFill>
              </a:rPr>
              <a:t>servicios</a:t>
            </a:r>
            <a:endParaRPr lang="en-US" dirty="0" smtClean="0">
              <a:solidFill>
                <a:srgbClr val="002060"/>
              </a:solidFill>
            </a:endParaRPr>
          </a:p>
          <a:p>
            <a:pPr marL="0" indent="0">
              <a:lnSpc>
                <a:spcPct val="100000"/>
              </a:lnSpc>
              <a:spcBef>
                <a:spcPts val="0"/>
              </a:spcBef>
            </a:pPr>
            <a:r>
              <a:rPr lang="en-US" dirty="0" smtClean="0">
                <a:solidFill>
                  <a:srgbClr val="002060"/>
                </a:solidFill>
              </a:rPr>
              <a:t>     </a:t>
            </a:r>
            <a:r>
              <a:rPr lang="en-US" dirty="0" err="1" smtClean="0">
                <a:solidFill>
                  <a:srgbClr val="002060"/>
                </a:solidFill>
              </a:rPr>
              <a:t>Atención</a:t>
            </a:r>
            <a:r>
              <a:rPr lang="en-US" dirty="0" smtClean="0">
                <a:solidFill>
                  <a:srgbClr val="002060"/>
                </a:solidFill>
              </a:rPr>
              <a:t> a </a:t>
            </a:r>
            <a:r>
              <a:rPr lang="en-US" dirty="0" err="1" smtClean="0">
                <a:solidFill>
                  <a:srgbClr val="002060"/>
                </a:solidFill>
              </a:rPr>
              <a:t>migrantes</a:t>
            </a:r>
            <a:r>
              <a:rPr lang="en-US" dirty="0" smtClean="0">
                <a:solidFill>
                  <a:srgbClr val="002060"/>
                </a:solidFill>
              </a:rPr>
              <a:t> </a:t>
            </a:r>
            <a:r>
              <a:rPr lang="en-US" dirty="0" err="1" smtClean="0">
                <a:solidFill>
                  <a:srgbClr val="002060"/>
                </a:solidFill>
              </a:rPr>
              <a:t>vulnerables</a:t>
            </a:r>
            <a:endParaRPr lang="en-US" dirty="0" smtClean="0">
              <a:solidFill>
                <a:srgbClr val="002060"/>
              </a:solidFill>
            </a:endParaRPr>
          </a:p>
          <a:p>
            <a:pPr marL="0" indent="0">
              <a:lnSpc>
                <a:spcPct val="100000"/>
              </a:lnSpc>
              <a:spcBef>
                <a:spcPts val="0"/>
              </a:spcBef>
            </a:pPr>
            <a:r>
              <a:rPr lang="en-US" dirty="0" smtClean="0">
                <a:solidFill>
                  <a:srgbClr val="002060"/>
                </a:solidFill>
              </a:rPr>
              <a:t>     </a:t>
            </a:r>
            <a:r>
              <a:rPr lang="en-US" dirty="0" err="1" smtClean="0">
                <a:solidFill>
                  <a:srgbClr val="002060"/>
                </a:solidFill>
              </a:rPr>
              <a:t>Redes</a:t>
            </a:r>
            <a:r>
              <a:rPr lang="en-US" dirty="0" smtClean="0">
                <a:solidFill>
                  <a:srgbClr val="002060"/>
                </a:solidFill>
              </a:rPr>
              <a:t> de </a:t>
            </a:r>
            <a:r>
              <a:rPr lang="en-US" dirty="0" err="1" smtClean="0">
                <a:solidFill>
                  <a:srgbClr val="002060"/>
                </a:solidFill>
              </a:rPr>
              <a:t>tratantes</a:t>
            </a:r>
            <a:r>
              <a:rPr lang="en-US" dirty="0" smtClean="0">
                <a:solidFill>
                  <a:srgbClr val="002060"/>
                </a:solidFill>
              </a:rPr>
              <a:t> y </a:t>
            </a:r>
            <a:r>
              <a:rPr lang="en-US" dirty="0" err="1" smtClean="0">
                <a:solidFill>
                  <a:srgbClr val="002060"/>
                </a:solidFill>
              </a:rPr>
              <a:t>traficantes</a:t>
            </a:r>
            <a:endParaRPr lang="en-US" dirty="0" smtClean="0">
              <a:solidFill>
                <a:srgbClr val="002060"/>
              </a:solidFill>
            </a:endParaRPr>
          </a:p>
          <a:p>
            <a:pPr marL="0" indent="0">
              <a:lnSpc>
                <a:spcPct val="100000"/>
              </a:lnSpc>
              <a:spcBef>
                <a:spcPts val="0"/>
              </a:spcBef>
              <a:tabLst>
                <a:tab pos="533400" algn="l"/>
                <a:tab pos="625475" algn="l"/>
              </a:tabLst>
            </a:pPr>
            <a:r>
              <a:rPr lang="en-US" dirty="0">
                <a:solidFill>
                  <a:srgbClr val="002060"/>
                </a:solidFill>
              </a:rPr>
              <a:t> </a:t>
            </a:r>
            <a:r>
              <a:rPr lang="en-US" dirty="0" smtClean="0">
                <a:solidFill>
                  <a:srgbClr val="002060"/>
                </a:solidFill>
              </a:rPr>
              <a:t>    </a:t>
            </a:r>
            <a:r>
              <a:rPr lang="en-US" dirty="0" err="1" smtClean="0">
                <a:solidFill>
                  <a:srgbClr val="002060"/>
                </a:solidFill>
              </a:rPr>
              <a:t>Potenciales</a:t>
            </a:r>
            <a:r>
              <a:rPr lang="en-US" dirty="0" smtClean="0">
                <a:solidFill>
                  <a:srgbClr val="002060"/>
                </a:solidFill>
              </a:rPr>
              <a:t> </a:t>
            </a:r>
            <a:r>
              <a:rPr lang="en-US" dirty="0" err="1" smtClean="0">
                <a:solidFill>
                  <a:srgbClr val="002060"/>
                </a:solidFill>
              </a:rPr>
              <a:t>conflictos</a:t>
            </a:r>
            <a:endParaRPr lang="en-US" dirty="0" smtClean="0">
              <a:solidFill>
                <a:srgbClr val="002060"/>
              </a:solidFill>
            </a:endParaRPr>
          </a:p>
          <a:p>
            <a:pPr marL="0" lvl="2" indent="0">
              <a:lnSpc>
                <a:spcPct val="100000"/>
              </a:lnSpc>
              <a:spcBef>
                <a:spcPts val="0"/>
              </a:spcBef>
              <a:tabLst>
                <a:tab pos="625475" algn="l"/>
              </a:tabLst>
            </a:pPr>
            <a:r>
              <a:rPr lang="en-US" sz="2800" dirty="0" smtClean="0">
                <a:solidFill>
                  <a:srgbClr val="002060"/>
                </a:solidFill>
              </a:rPr>
              <a:t>     </a:t>
            </a:r>
            <a:r>
              <a:rPr lang="en-US" sz="2800" dirty="0" err="1" smtClean="0">
                <a:solidFill>
                  <a:srgbClr val="002060"/>
                </a:solidFill>
              </a:rPr>
              <a:t>Provisión</a:t>
            </a:r>
            <a:r>
              <a:rPr lang="en-US" sz="2800" dirty="0" smtClean="0">
                <a:solidFill>
                  <a:srgbClr val="002060"/>
                </a:solidFill>
              </a:rPr>
              <a:t> de </a:t>
            </a:r>
            <a:r>
              <a:rPr lang="en-US" sz="2800" dirty="0" err="1" smtClean="0">
                <a:solidFill>
                  <a:srgbClr val="002060"/>
                </a:solidFill>
              </a:rPr>
              <a:t>protección</a:t>
            </a:r>
            <a:r>
              <a:rPr lang="en-US" sz="2800" dirty="0" smtClean="0">
                <a:solidFill>
                  <a:srgbClr val="002060"/>
                </a:solidFill>
              </a:rPr>
              <a:t> </a:t>
            </a:r>
            <a:r>
              <a:rPr lang="en-US" sz="2800" dirty="0" err="1" smtClean="0">
                <a:solidFill>
                  <a:srgbClr val="002060"/>
                </a:solidFill>
              </a:rPr>
              <a:t>internacional</a:t>
            </a:r>
            <a:r>
              <a:rPr lang="en-US" sz="2800" dirty="0" smtClean="0">
                <a:solidFill>
                  <a:srgbClr val="002060"/>
                </a:solidFill>
              </a:rPr>
              <a:t>.</a:t>
            </a:r>
            <a:endParaRPr lang="en-US" sz="2800" dirty="0" smtClean="0">
              <a:solidFill>
                <a:srgbClr val="002060"/>
              </a:solidFill>
            </a:endParaRPr>
          </a:p>
          <a:p>
            <a:pPr marL="0" indent="0">
              <a:lnSpc>
                <a:spcPct val="100000"/>
              </a:lnSpc>
              <a:spcBef>
                <a:spcPts val="0"/>
              </a:spcBef>
              <a:buNone/>
            </a:pPr>
            <a:endParaRPr lang="en-US" b="1" i="1" dirty="0" smtClean="0">
              <a:solidFill>
                <a:schemeClr val="accent4">
                  <a:lumMod val="20000"/>
                  <a:lumOff val="80000"/>
                </a:schemeClr>
              </a:solidFill>
            </a:endParaRPr>
          </a:p>
          <a:p>
            <a:pPr marL="0" lvl="0" indent="0" algn="ctr">
              <a:lnSpc>
                <a:spcPct val="100000"/>
              </a:lnSpc>
              <a:spcBef>
                <a:spcPts val="0"/>
              </a:spcBef>
              <a:buNone/>
            </a:pPr>
            <a:endParaRPr lang="en-US" sz="2000" b="1" i="1" dirty="0" smtClean="0">
              <a:solidFill>
                <a:schemeClr val="bg1"/>
              </a:solidFill>
            </a:endParaRPr>
          </a:p>
          <a:p>
            <a:pPr marL="0" lvl="0" indent="0" algn="ctr">
              <a:lnSpc>
                <a:spcPct val="100000"/>
              </a:lnSpc>
              <a:spcBef>
                <a:spcPts val="0"/>
              </a:spcBef>
              <a:buNone/>
            </a:pPr>
            <a:endParaRPr lang="en-US" sz="2000" b="1" i="1" dirty="0" smtClean="0">
              <a:solidFill>
                <a:schemeClr val="bg1"/>
              </a:solidFill>
            </a:endParaRPr>
          </a:p>
          <a:p>
            <a:pPr marL="0" lvl="0" indent="0" algn="ctr">
              <a:lnSpc>
                <a:spcPct val="100000"/>
              </a:lnSpc>
              <a:spcBef>
                <a:spcPts val="0"/>
              </a:spcBef>
              <a:buNone/>
            </a:pPr>
            <a:endParaRPr lang="en-US" sz="2000" b="1" i="1" dirty="0" smtClean="0">
              <a:solidFill>
                <a:schemeClr val="bg1"/>
              </a:solidFill>
            </a:endParaRPr>
          </a:p>
          <a:p>
            <a:pPr marL="0" lvl="0" indent="0" algn="ctr">
              <a:lnSpc>
                <a:spcPct val="100000"/>
              </a:lnSpc>
              <a:spcBef>
                <a:spcPts val="0"/>
              </a:spcBef>
              <a:buNone/>
            </a:pPr>
            <a:endParaRPr lang="en-US" sz="2000" b="1" i="1" dirty="0" smtClean="0">
              <a:solidFill>
                <a:schemeClr val="bg1"/>
              </a:solidFill>
            </a:endParaRPr>
          </a:p>
          <a:p>
            <a:pPr marL="0" lvl="0" indent="0" algn="ctr">
              <a:lnSpc>
                <a:spcPct val="100000"/>
              </a:lnSpc>
              <a:spcBef>
                <a:spcPts val="0"/>
              </a:spcBef>
              <a:buNone/>
            </a:pPr>
            <a:endParaRPr lang="en-US" sz="2000" b="1" i="1" dirty="0" smtClean="0">
              <a:solidFill>
                <a:schemeClr val="bg1"/>
              </a:solidFill>
            </a:endParaRPr>
          </a:p>
          <a:p>
            <a:pPr marL="0" lvl="0" indent="0" algn="ctr">
              <a:lnSpc>
                <a:spcPct val="100000"/>
              </a:lnSpc>
              <a:spcBef>
                <a:spcPts val="0"/>
              </a:spcBef>
              <a:buNone/>
            </a:pPr>
            <a:endParaRPr lang="en-US" sz="2000" b="1" i="1" dirty="0" smtClean="0">
              <a:solidFill>
                <a:schemeClr val="bg1"/>
              </a:solidFill>
            </a:endParaRPr>
          </a:p>
          <a:p>
            <a:pPr marL="0" lvl="0" indent="0" algn="ctr">
              <a:lnSpc>
                <a:spcPct val="100000"/>
              </a:lnSpc>
              <a:spcBef>
                <a:spcPts val="0"/>
              </a:spcBef>
              <a:buNone/>
            </a:pPr>
            <a:endParaRPr lang="en-US" sz="2000" b="1" i="1" dirty="0" smtClean="0">
              <a:solidFill>
                <a:schemeClr val="bg1"/>
              </a:solidFill>
            </a:endParaRPr>
          </a:p>
          <a:p>
            <a:pPr marL="0" lvl="0" indent="0" algn="ctr">
              <a:lnSpc>
                <a:spcPct val="100000"/>
              </a:lnSpc>
              <a:spcBef>
                <a:spcPts val="0"/>
              </a:spcBef>
              <a:buNone/>
            </a:pPr>
            <a:endParaRPr lang="en-US" sz="2000" b="1" i="1" dirty="0" smtClean="0">
              <a:solidFill>
                <a:schemeClr val="bg1"/>
              </a:solidFill>
            </a:endParaRPr>
          </a:p>
          <a:p>
            <a:pPr marL="0" lvl="0" indent="0">
              <a:lnSpc>
                <a:spcPct val="100000"/>
              </a:lnSpc>
              <a:spcBef>
                <a:spcPts val="0"/>
              </a:spcBef>
              <a:buNone/>
            </a:pPr>
            <a:endParaRPr lang="en-US" sz="1400" dirty="0">
              <a:solidFill>
                <a:schemeClr val="bg1"/>
              </a:solidFill>
            </a:endParaRPr>
          </a:p>
          <a:p>
            <a:pPr marL="0" indent="0">
              <a:lnSpc>
                <a:spcPct val="100000"/>
              </a:lnSpc>
              <a:spcBef>
                <a:spcPts val="0"/>
              </a:spcBef>
              <a:spcAft>
                <a:spcPts val="1200"/>
              </a:spcAft>
            </a:pPr>
            <a:endParaRPr lang="en-US" sz="1800" b="1" i="1" dirty="0" smtClean="0"/>
          </a:p>
          <a:p>
            <a:pPr marL="0" indent="0">
              <a:lnSpc>
                <a:spcPct val="100000"/>
              </a:lnSpc>
              <a:spcBef>
                <a:spcPts val="0"/>
              </a:spcBef>
              <a:spcAft>
                <a:spcPts val="1200"/>
              </a:spcAft>
            </a:pPr>
            <a:endParaRPr lang="en-US" sz="1800" b="1" i="1" dirty="0" smtClean="0">
              <a:solidFill>
                <a:schemeClr val="bg1"/>
              </a:solidFill>
            </a:endParaRPr>
          </a:p>
          <a:p>
            <a:pPr marL="0" lvl="0" indent="0">
              <a:lnSpc>
                <a:spcPct val="100000"/>
              </a:lnSpc>
              <a:spcBef>
                <a:spcPts val="0"/>
              </a:spcBef>
              <a:buNone/>
            </a:pPr>
            <a:endParaRPr lang="en-US" sz="1400" dirty="0" smtClean="0">
              <a:solidFill>
                <a:schemeClr val="bg1"/>
              </a:solidFill>
            </a:endParaRPr>
          </a:p>
          <a:p>
            <a:pPr marL="0" lvl="0" indent="0">
              <a:lnSpc>
                <a:spcPct val="100000"/>
              </a:lnSpc>
              <a:spcBef>
                <a:spcPts val="0"/>
              </a:spcBef>
              <a:buNone/>
            </a:pPr>
            <a:endParaRPr lang="en-US" sz="1400" dirty="0" smtClean="0">
              <a:solidFill>
                <a:schemeClr val="bg1"/>
              </a:solidFill>
            </a:endParaRPr>
          </a:p>
          <a:p>
            <a:pPr marL="0" lvl="0" indent="0">
              <a:lnSpc>
                <a:spcPct val="100000"/>
              </a:lnSpc>
              <a:spcBef>
                <a:spcPts val="0"/>
              </a:spcBef>
              <a:buNone/>
            </a:pPr>
            <a:endParaRPr lang="en-US" sz="1400" b="1" dirty="0" smtClean="0">
              <a:solidFill>
                <a:schemeClr val="bg1"/>
              </a:solidFill>
            </a:endParaRPr>
          </a:p>
          <a:p>
            <a:pPr marL="0" lvl="0" indent="0">
              <a:lnSpc>
                <a:spcPct val="100000"/>
              </a:lnSpc>
              <a:spcBef>
                <a:spcPts val="0"/>
              </a:spcBef>
              <a:buNone/>
            </a:pPr>
            <a:endParaRPr lang="en-US" sz="1400" b="1" dirty="0" smtClean="0">
              <a:solidFill>
                <a:schemeClr val="bg1"/>
              </a:solidFill>
            </a:endParaRPr>
          </a:p>
        </p:txBody>
      </p:sp>
    </p:spTree>
    <p:extLst>
      <p:ext uri="{BB962C8B-B14F-4D97-AF65-F5344CB8AC3E}">
        <p14:creationId xmlns:p14="http://schemas.microsoft.com/office/powerpoint/2010/main" val="42878681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7079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1"/>
            <a:ext cx="6261652" cy="7079261"/>
          </a:xfrm>
          <a:prstGeom prst="rect">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 name="Content Placeholder 2"/>
          <p:cNvSpPr>
            <a:spLocks noGrp="1"/>
          </p:cNvSpPr>
          <p:nvPr>
            <p:ph idx="1"/>
          </p:nvPr>
        </p:nvSpPr>
        <p:spPr>
          <a:xfrm>
            <a:off x="-1" y="0"/>
            <a:ext cx="6385561" cy="7082118"/>
          </a:xfrm>
        </p:spPr>
        <p:txBody>
          <a:bodyPr anchor="t">
            <a:noAutofit/>
          </a:bodyPr>
          <a:lstStyle/>
          <a:p>
            <a:pPr marL="0" lvl="0" indent="0" algn="ctr">
              <a:lnSpc>
                <a:spcPct val="100000"/>
              </a:lnSpc>
              <a:spcBef>
                <a:spcPts val="0"/>
              </a:spcBef>
              <a:buNone/>
            </a:pPr>
            <a:endParaRPr lang="en-US" sz="1600" b="1" dirty="0" smtClean="0">
              <a:solidFill>
                <a:schemeClr val="accent4"/>
              </a:solidFill>
              <a:cs typeface="Arial" panose="020B0604020202020204" pitchFamily="34" charset="0"/>
            </a:endParaRPr>
          </a:p>
          <a:p>
            <a:pPr marL="0" lvl="0" indent="0" algn="ctr">
              <a:lnSpc>
                <a:spcPct val="100000"/>
              </a:lnSpc>
              <a:spcBef>
                <a:spcPts val="0"/>
              </a:spcBef>
              <a:buNone/>
            </a:pPr>
            <a:r>
              <a:rPr lang="en-US" sz="3200" b="1" dirty="0" err="1" smtClean="0">
                <a:solidFill>
                  <a:schemeClr val="accent4"/>
                </a:solidFill>
                <a:cs typeface="Arial" panose="020B0604020202020204" pitchFamily="34" charset="0"/>
              </a:rPr>
              <a:t>Principales</a:t>
            </a:r>
            <a:r>
              <a:rPr lang="en-US" sz="3200" b="1" dirty="0" smtClean="0">
                <a:solidFill>
                  <a:schemeClr val="accent4"/>
                </a:solidFill>
                <a:cs typeface="Arial" panose="020B0604020202020204" pitchFamily="34" charset="0"/>
              </a:rPr>
              <a:t> </a:t>
            </a:r>
            <a:r>
              <a:rPr lang="en-US" sz="3200" b="1" dirty="0" err="1" smtClean="0">
                <a:solidFill>
                  <a:schemeClr val="accent4"/>
                </a:solidFill>
                <a:cs typeface="Arial" panose="020B0604020202020204" pitchFamily="34" charset="0"/>
              </a:rPr>
              <a:t>retos</a:t>
            </a:r>
            <a:endParaRPr lang="en-US" sz="1800" b="1" i="1" dirty="0" smtClean="0"/>
          </a:p>
          <a:p>
            <a:pPr marL="0" lvl="0" indent="0">
              <a:lnSpc>
                <a:spcPct val="100000"/>
              </a:lnSpc>
              <a:spcBef>
                <a:spcPts val="0"/>
              </a:spcBef>
              <a:buNone/>
            </a:pPr>
            <a:r>
              <a:rPr lang="en-US" b="1" i="1" dirty="0" err="1" smtClean="0">
                <a:solidFill>
                  <a:schemeClr val="accent4">
                    <a:lumMod val="20000"/>
                    <a:lumOff val="80000"/>
                  </a:schemeClr>
                </a:solidFill>
              </a:rPr>
              <a:t>Provisión</a:t>
            </a:r>
            <a:r>
              <a:rPr lang="en-US" b="1" i="1" dirty="0" smtClean="0">
                <a:solidFill>
                  <a:schemeClr val="accent4">
                    <a:lumMod val="20000"/>
                    <a:lumOff val="80000"/>
                  </a:schemeClr>
                </a:solidFill>
              </a:rPr>
              <a:t> de </a:t>
            </a:r>
            <a:r>
              <a:rPr lang="en-US" b="1" i="1" dirty="0" err="1" smtClean="0">
                <a:solidFill>
                  <a:schemeClr val="accent4">
                    <a:lumMod val="20000"/>
                    <a:lumOff val="80000"/>
                  </a:schemeClr>
                </a:solidFill>
              </a:rPr>
              <a:t>servicios</a:t>
            </a:r>
            <a:r>
              <a:rPr lang="en-US" b="1" i="1" dirty="0" smtClean="0">
                <a:solidFill>
                  <a:schemeClr val="accent4">
                    <a:lumMod val="20000"/>
                    <a:lumOff val="80000"/>
                  </a:schemeClr>
                </a:solidFill>
              </a:rPr>
              <a:t> </a:t>
            </a:r>
            <a:r>
              <a:rPr lang="en-US" b="1" i="1" dirty="0" err="1" smtClean="0">
                <a:solidFill>
                  <a:schemeClr val="accent4">
                    <a:lumMod val="20000"/>
                    <a:lumOff val="80000"/>
                  </a:schemeClr>
                </a:solidFill>
              </a:rPr>
              <a:t>especializados</a:t>
            </a:r>
            <a:endParaRPr lang="en-US" b="1" i="1" dirty="0" smtClean="0">
              <a:solidFill>
                <a:schemeClr val="accent4">
                  <a:lumMod val="20000"/>
                  <a:lumOff val="80000"/>
                </a:schemeClr>
              </a:solidFill>
            </a:endParaRPr>
          </a:p>
          <a:p>
            <a:pPr marL="0" indent="0">
              <a:lnSpc>
                <a:spcPct val="100000"/>
              </a:lnSpc>
              <a:spcBef>
                <a:spcPts val="0"/>
              </a:spcBef>
              <a:buNone/>
            </a:pPr>
            <a:endParaRPr lang="en-US" sz="1600" dirty="0" smtClean="0">
              <a:solidFill>
                <a:schemeClr val="bg1"/>
              </a:solidFill>
            </a:endParaRPr>
          </a:p>
          <a:p>
            <a:pPr marL="0" indent="0">
              <a:lnSpc>
                <a:spcPct val="100000"/>
              </a:lnSpc>
              <a:spcBef>
                <a:spcPts val="0"/>
              </a:spcBef>
              <a:buNone/>
            </a:pPr>
            <a:r>
              <a:rPr lang="en-US" dirty="0" smtClean="0">
                <a:solidFill>
                  <a:srgbClr val="002060"/>
                </a:solidFill>
              </a:rPr>
              <a:t>No </a:t>
            </a:r>
            <a:r>
              <a:rPr lang="en-US" dirty="0" err="1" smtClean="0">
                <a:solidFill>
                  <a:srgbClr val="002060"/>
                </a:solidFill>
              </a:rPr>
              <a:t>necesariamente</a:t>
            </a:r>
            <a:r>
              <a:rPr lang="en-US" dirty="0" smtClean="0">
                <a:solidFill>
                  <a:srgbClr val="002060"/>
                </a:solidFill>
              </a:rPr>
              <a:t> </a:t>
            </a:r>
            <a:r>
              <a:rPr lang="en-US" dirty="0" err="1" smtClean="0">
                <a:solidFill>
                  <a:srgbClr val="002060"/>
                </a:solidFill>
              </a:rPr>
              <a:t>disponibles</a:t>
            </a:r>
            <a:r>
              <a:rPr lang="en-US" dirty="0" smtClean="0">
                <a:solidFill>
                  <a:srgbClr val="002060"/>
                </a:solidFill>
              </a:rPr>
              <a:t> </a:t>
            </a:r>
            <a:r>
              <a:rPr lang="en-US" dirty="0" err="1" smtClean="0">
                <a:solidFill>
                  <a:srgbClr val="002060"/>
                </a:solidFill>
              </a:rPr>
              <a:t>en</a:t>
            </a:r>
            <a:r>
              <a:rPr lang="en-US" dirty="0" smtClean="0">
                <a:solidFill>
                  <a:srgbClr val="002060"/>
                </a:solidFill>
              </a:rPr>
              <a:t> zonas de </a:t>
            </a:r>
            <a:r>
              <a:rPr lang="en-US" dirty="0" err="1" smtClean="0">
                <a:solidFill>
                  <a:srgbClr val="002060"/>
                </a:solidFill>
              </a:rPr>
              <a:t>fronteras</a:t>
            </a:r>
            <a:r>
              <a:rPr lang="en-US" dirty="0" smtClean="0">
                <a:solidFill>
                  <a:srgbClr val="002060"/>
                </a:solidFill>
              </a:rPr>
              <a:t> y </a:t>
            </a:r>
            <a:r>
              <a:rPr lang="en-US" dirty="0" err="1" smtClean="0">
                <a:solidFill>
                  <a:srgbClr val="002060"/>
                </a:solidFill>
              </a:rPr>
              <a:t>en</a:t>
            </a:r>
            <a:r>
              <a:rPr lang="en-US" dirty="0" smtClean="0">
                <a:solidFill>
                  <a:srgbClr val="002060"/>
                </a:solidFill>
              </a:rPr>
              <a:t> </a:t>
            </a:r>
            <a:r>
              <a:rPr lang="en-US" dirty="0" err="1" smtClean="0">
                <a:solidFill>
                  <a:srgbClr val="002060"/>
                </a:solidFill>
              </a:rPr>
              <a:t>los</a:t>
            </a:r>
            <a:r>
              <a:rPr lang="en-US" dirty="0" smtClean="0">
                <a:solidFill>
                  <a:srgbClr val="002060"/>
                </a:solidFill>
              </a:rPr>
              <a:t> </a:t>
            </a:r>
            <a:r>
              <a:rPr lang="en-US" dirty="0" err="1" smtClean="0">
                <a:solidFill>
                  <a:srgbClr val="002060"/>
                </a:solidFill>
              </a:rPr>
              <a:t>idiomas</a:t>
            </a:r>
            <a:r>
              <a:rPr lang="en-US" dirty="0" smtClean="0">
                <a:solidFill>
                  <a:srgbClr val="002060"/>
                </a:solidFill>
              </a:rPr>
              <a:t> </a:t>
            </a:r>
            <a:r>
              <a:rPr lang="en-US" dirty="0" err="1" smtClean="0">
                <a:solidFill>
                  <a:srgbClr val="002060"/>
                </a:solidFill>
              </a:rPr>
              <a:t>necesarios</a:t>
            </a:r>
            <a:r>
              <a:rPr lang="en-US" dirty="0" smtClean="0">
                <a:solidFill>
                  <a:srgbClr val="002060"/>
                </a:solidFill>
              </a:rPr>
              <a:t> y con </a:t>
            </a:r>
            <a:r>
              <a:rPr lang="en-US" dirty="0" err="1" smtClean="0">
                <a:solidFill>
                  <a:srgbClr val="002060"/>
                </a:solidFill>
              </a:rPr>
              <a:t>enfoque</a:t>
            </a:r>
            <a:r>
              <a:rPr lang="en-US" dirty="0" smtClean="0">
                <a:solidFill>
                  <a:srgbClr val="002060"/>
                </a:solidFill>
              </a:rPr>
              <a:t> cultural.</a:t>
            </a:r>
            <a:endParaRPr lang="en-US" dirty="0" smtClean="0">
              <a:solidFill>
                <a:srgbClr val="002060"/>
              </a:solidFill>
            </a:endParaRPr>
          </a:p>
          <a:p>
            <a:pPr marL="0" lvl="0" indent="0">
              <a:lnSpc>
                <a:spcPct val="100000"/>
              </a:lnSpc>
              <a:spcBef>
                <a:spcPts val="0"/>
              </a:spcBef>
              <a:buNone/>
            </a:pPr>
            <a:endParaRPr lang="en-US" sz="1400" b="1" i="1" dirty="0" smtClean="0">
              <a:solidFill>
                <a:srgbClr val="002060"/>
              </a:solidFill>
            </a:endParaRPr>
          </a:p>
          <a:p>
            <a:pPr marL="0" indent="0">
              <a:lnSpc>
                <a:spcPct val="100000"/>
              </a:lnSpc>
              <a:spcBef>
                <a:spcPts val="0"/>
              </a:spcBef>
            </a:pPr>
            <a:r>
              <a:rPr lang="en-US" dirty="0" smtClean="0">
                <a:solidFill>
                  <a:srgbClr val="002060"/>
                </a:solidFill>
              </a:rPr>
              <a:t>     </a:t>
            </a:r>
            <a:r>
              <a:rPr lang="en-US" dirty="0" smtClean="0">
                <a:solidFill>
                  <a:srgbClr val="002060"/>
                </a:solidFill>
              </a:rPr>
              <a:t>Derechos de </a:t>
            </a:r>
            <a:r>
              <a:rPr lang="en-US" dirty="0" err="1" smtClean="0">
                <a:solidFill>
                  <a:srgbClr val="002060"/>
                </a:solidFill>
              </a:rPr>
              <a:t>los</a:t>
            </a:r>
            <a:r>
              <a:rPr lang="en-US" dirty="0" smtClean="0">
                <a:solidFill>
                  <a:srgbClr val="002060"/>
                </a:solidFill>
              </a:rPr>
              <a:t> </a:t>
            </a:r>
            <a:r>
              <a:rPr lang="en-US" dirty="0" err="1" smtClean="0">
                <a:solidFill>
                  <a:srgbClr val="002060"/>
                </a:solidFill>
              </a:rPr>
              <a:t>migrantes</a:t>
            </a:r>
            <a:endParaRPr lang="en-US" dirty="0" smtClean="0">
              <a:solidFill>
                <a:srgbClr val="002060"/>
              </a:solidFill>
            </a:endParaRPr>
          </a:p>
          <a:p>
            <a:pPr marL="0" indent="0">
              <a:lnSpc>
                <a:spcPct val="100000"/>
              </a:lnSpc>
              <a:spcBef>
                <a:spcPts val="0"/>
              </a:spcBef>
            </a:pPr>
            <a:r>
              <a:rPr lang="en-US" dirty="0" smtClean="0">
                <a:solidFill>
                  <a:srgbClr val="002060"/>
                </a:solidFill>
              </a:rPr>
              <a:t>     </a:t>
            </a:r>
            <a:r>
              <a:rPr lang="en-US" dirty="0" err="1" smtClean="0">
                <a:solidFill>
                  <a:srgbClr val="002060"/>
                </a:solidFill>
              </a:rPr>
              <a:t>Servicios</a:t>
            </a:r>
            <a:r>
              <a:rPr lang="en-US" dirty="0" smtClean="0">
                <a:solidFill>
                  <a:srgbClr val="002060"/>
                </a:solidFill>
              </a:rPr>
              <a:t> de </a:t>
            </a:r>
            <a:r>
              <a:rPr lang="en-US" dirty="0" err="1" smtClean="0">
                <a:solidFill>
                  <a:srgbClr val="002060"/>
                </a:solidFill>
              </a:rPr>
              <a:t>salud</a:t>
            </a:r>
            <a:endParaRPr lang="en-US" dirty="0" smtClean="0">
              <a:solidFill>
                <a:srgbClr val="002060"/>
              </a:solidFill>
            </a:endParaRPr>
          </a:p>
          <a:p>
            <a:pPr marL="0" indent="0">
              <a:lnSpc>
                <a:spcPct val="100000"/>
              </a:lnSpc>
              <a:spcBef>
                <a:spcPts val="0"/>
              </a:spcBef>
            </a:pPr>
            <a:r>
              <a:rPr lang="en-US" dirty="0" smtClean="0">
                <a:solidFill>
                  <a:srgbClr val="002060"/>
                </a:solidFill>
              </a:rPr>
              <a:t>     </a:t>
            </a:r>
            <a:r>
              <a:rPr lang="en-US" dirty="0" err="1" smtClean="0">
                <a:solidFill>
                  <a:srgbClr val="002060"/>
                </a:solidFill>
              </a:rPr>
              <a:t>Servicios</a:t>
            </a:r>
            <a:r>
              <a:rPr lang="en-US" dirty="0" smtClean="0">
                <a:solidFill>
                  <a:srgbClr val="002060"/>
                </a:solidFill>
              </a:rPr>
              <a:t> </a:t>
            </a:r>
            <a:r>
              <a:rPr lang="en-US" dirty="0" err="1" smtClean="0">
                <a:solidFill>
                  <a:srgbClr val="002060"/>
                </a:solidFill>
              </a:rPr>
              <a:t>psicosociales</a:t>
            </a:r>
            <a:endParaRPr lang="en-US" dirty="0" smtClean="0">
              <a:solidFill>
                <a:srgbClr val="002060"/>
              </a:solidFill>
            </a:endParaRPr>
          </a:p>
          <a:p>
            <a:pPr marL="0" indent="0">
              <a:lnSpc>
                <a:spcPct val="100000"/>
              </a:lnSpc>
              <a:spcBef>
                <a:spcPts val="0"/>
              </a:spcBef>
            </a:pPr>
            <a:r>
              <a:rPr lang="en-US" dirty="0" smtClean="0">
                <a:solidFill>
                  <a:srgbClr val="002060"/>
                </a:solidFill>
              </a:rPr>
              <a:t>     </a:t>
            </a:r>
            <a:r>
              <a:rPr lang="en-US" dirty="0" err="1" smtClean="0">
                <a:solidFill>
                  <a:srgbClr val="002060"/>
                </a:solidFill>
              </a:rPr>
              <a:t>Servicios</a:t>
            </a:r>
            <a:r>
              <a:rPr lang="en-US" dirty="0" smtClean="0">
                <a:solidFill>
                  <a:srgbClr val="002060"/>
                </a:solidFill>
              </a:rPr>
              <a:t> </a:t>
            </a:r>
            <a:r>
              <a:rPr lang="en-US" dirty="0" err="1" smtClean="0">
                <a:solidFill>
                  <a:srgbClr val="002060"/>
                </a:solidFill>
              </a:rPr>
              <a:t>legales</a:t>
            </a:r>
            <a:r>
              <a:rPr lang="en-US" dirty="0" smtClean="0">
                <a:solidFill>
                  <a:srgbClr val="002060"/>
                </a:solidFill>
              </a:rPr>
              <a:t> y de </a:t>
            </a:r>
            <a:r>
              <a:rPr lang="en-US" dirty="0" err="1" smtClean="0">
                <a:solidFill>
                  <a:srgbClr val="002060"/>
                </a:solidFill>
              </a:rPr>
              <a:t>referencia</a:t>
            </a:r>
            <a:endParaRPr lang="en-US" dirty="0" smtClean="0">
              <a:solidFill>
                <a:srgbClr val="002060"/>
              </a:solidFill>
            </a:endParaRPr>
          </a:p>
          <a:p>
            <a:pPr marL="0" indent="0">
              <a:lnSpc>
                <a:spcPct val="100000"/>
              </a:lnSpc>
              <a:spcBef>
                <a:spcPts val="0"/>
              </a:spcBef>
            </a:pPr>
            <a:r>
              <a:rPr lang="en-US" dirty="0" smtClean="0">
                <a:solidFill>
                  <a:srgbClr val="002060"/>
                </a:solidFill>
              </a:rPr>
              <a:t>     </a:t>
            </a:r>
            <a:r>
              <a:rPr lang="en-US" dirty="0" err="1" smtClean="0">
                <a:solidFill>
                  <a:srgbClr val="002060"/>
                </a:solidFill>
              </a:rPr>
              <a:t>Sensibilización</a:t>
            </a:r>
            <a:r>
              <a:rPr lang="en-US" dirty="0" smtClean="0">
                <a:solidFill>
                  <a:srgbClr val="002060"/>
                </a:solidFill>
              </a:rPr>
              <a:t> e </a:t>
            </a:r>
            <a:r>
              <a:rPr lang="en-US" dirty="0" err="1" smtClean="0">
                <a:solidFill>
                  <a:srgbClr val="002060"/>
                </a:solidFill>
              </a:rPr>
              <a:t>información</a:t>
            </a:r>
            <a:endParaRPr lang="en-US" dirty="0" smtClean="0">
              <a:solidFill>
                <a:srgbClr val="002060"/>
              </a:solidFill>
            </a:endParaRPr>
          </a:p>
          <a:p>
            <a:pPr marL="0" indent="0">
              <a:lnSpc>
                <a:spcPct val="100000"/>
              </a:lnSpc>
              <a:spcBef>
                <a:spcPts val="0"/>
              </a:spcBef>
            </a:pPr>
            <a:r>
              <a:rPr lang="en-US" dirty="0" smtClean="0">
                <a:solidFill>
                  <a:srgbClr val="002060"/>
                </a:solidFill>
              </a:rPr>
              <a:t>     </a:t>
            </a:r>
            <a:r>
              <a:rPr lang="en-US" dirty="0" err="1" smtClean="0">
                <a:solidFill>
                  <a:srgbClr val="002060"/>
                </a:solidFill>
              </a:rPr>
              <a:t>Albergue</a:t>
            </a:r>
            <a:endParaRPr lang="en-US" dirty="0" smtClean="0">
              <a:solidFill>
                <a:srgbClr val="002060"/>
              </a:solidFill>
            </a:endParaRPr>
          </a:p>
          <a:p>
            <a:pPr marL="0" indent="0">
              <a:lnSpc>
                <a:spcPct val="100000"/>
              </a:lnSpc>
              <a:spcBef>
                <a:spcPts val="0"/>
              </a:spcBef>
            </a:pPr>
            <a:r>
              <a:rPr lang="en-US" dirty="0" smtClean="0">
                <a:solidFill>
                  <a:srgbClr val="002060"/>
                </a:solidFill>
              </a:rPr>
              <a:t>     </a:t>
            </a:r>
            <a:r>
              <a:rPr lang="en-US" dirty="0" err="1" smtClean="0">
                <a:solidFill>
                  <a:srgbClr val="002060"/>
                </a:solidFill>
              </a:rPr>
              <a:t>Asistencia</a:t>
            </a:r>
            <a:r>
              <a:rPr lang="en-US" dirty="0" smtClean="0">
                <a:solidFill>
                  <a:srgbClr val="002060"/>
                </a:solidFill>
              </a:rPr>
              <a:t> a </a:t>
            </a:r>
            <a:r>
              <a:rPr lang="en-US" dirty="0" err="1" smtClean="0">
                <a:solidFill>
                  <a:srgbClr val="002060"/>
                </a:solidFill>
              </a:rPr>
              <a:t>víctimas</a:t>
            </a:r>
            <a:r>
              <a:rPr lang="en-US" dirty="0" smtClean="0">
                <a:solidFill>
                  <a:srgbClr val="002060"/>
                </a:solidFill>
              </a:rPr>
              <a:t> de </a:t>
            </a:r>
            <a:r>
              <a:rPr lang="en-US" dirty="0" err="1" smtClean="0">
                <a:solidFill>
                  <a:srgbClr val="002060"/>
                </a:solidFill>
              </a:rPr>
              <a:t>trata</a:t>
            </a:r>
            <a:endParaRPr lang="en-US" dirty="0" smtClean="0">
              <a:solidFill>
                <a:srgbClr val="002060"/>
              </a:solidFill>
            </a:endParaRPr>
          </a:p>
          <a:p>
            <a:pPr marL="0" indent="0">
              <a:lnSpc>
                <a:spcPct val="100000"/>
              </a:lnSpc>
              <a:spcBef>
                <a:spcPts val="0"/>
              </a:spcBef>
            </a:pPr>
            <a:r>
              <a:rPr lang="en-US" dirty="0" smtClean="0">
                <a:solidFill>
                  <a:srgbClr val="002060"/>
                </a:solidFill>
              </a:rPr>
              <a:t>     </a:t>
            </a:r>
            <a:r>
              <a:rPr lang="en-US" dirty="0" err="1" smtClean="0">
                <a:solidFill>
                  <a:srgbClr val="002060"/>
                </a:solidFill>
              </a:rPr>
              <a:t>Niños</a:t>
            </a:r>
            <a:r>
              <a:rPr lang="en-US" dirty="0" smtClean="0">
                <a:solidFill>
                  <a:srgbClr val="002060"/>
                </a:solidFill>
              </a:rPr>
              <a:t> y </a:t>
            </a:r>
            <a:r>
              <a:rPr lang="en-US" dirty="0" err="1" smtClean="0">
                <a:solidFill>
                  <a:srgbClr val="002060"/>
                </a:solidFill>
              </a:rPr>
              <a:t>niñas</a:t>
            </a:r>
            <a:r>
              <a:rPr lang="en-US" dirty="0" smtClean="0">
                <a:solidFill>
                  <a:srgbClr val="002060"/>
                </a:solidFill>
              </a:rPr>
              <a:t>, </a:t>
            </a:r>
            <a:r>
              <a:rPr lang="en-US" dirty="0" err="1" smtClean="0">
                <a:solidFill>
                  <a:srgbClr val="002060"/>
                </a:solidFill>
              </a:rPr>
              <a:t>espec</a:t>
            </a:r>
            <a:r>
              <a:rPr lang="en-US" dirty="0" smtClean="0">
                <a:solidFill>
                  <a:srgbClr val="002060"/>
                </a:solidFill>
              </a:rPr>
              <a:t>. no </a:t>
            </a:r>
            <a:r>
              <a:rPr lang="en-US" dirty="0" err="1" smtClean="0">
                <a:solidFill>
                  <a:srgbClr val="002060"/>
                </a:solidFill>
              </a:rPr>
              <a:t>acompañados</a:t>
            </a:r>
            <a:endParaRPr lang="en-US" dirty="0" smtClean="0">
              <a:solidFill>
                <a:srgbClr val="002060"/>
              </a:solidFill>
            </a:endParaRPr>
          </a:p>
          <a:p>
            <a:pPr marL="0" indent="0">
              <a:lnSpc>
                <a:spcPct val="100000"/>
              </a:lnSpc>
              <a:spcBef>
                <a:spcPts val="0"/>
              </a:spcBef>
            </a:pPr>
            <a:r>
              <a:rPr lang="en-US" dirty="0" smtClean="0">
                <a:solidFill>
                  <a:srgbClr val="002060"/>
                </a:solidFill>
              </a:rPr>
              <a:t>     </a:t>
            </a:r>
            <a:r>
              <a:rPr lang="en-US" dirty="0" err="1" smtClean="0">
                <a:solidFill>
                  <a:srgbClr val="002060"/>
                </a:solidFill>
              </a:rPr>
              <a:t>Migrantes</a:t>
            </a:r>
            <a:r>
              <a:rPr lang="en-US" dirty="0" smtClean="0">
                <a:solidFill>
                  <a:srgbClr val="002060"/>
                </a:solidFill>
              </a:rPr>
              <a:t> </a:t>
            </a:r>
            <a:r>
              <a:rPr lang="en-US" dirty="0" err="1" smtClean="0">
                <a:solidFill>
                  <a:srgbClr val="002060"/>
                </a:solidFill>
              </a:rPr>
              <a:t>varados</a:t>
            </a:r>
            <a:endParaRPr lang="en-US" b="1" i="1" dirty="0" smtClean="0">
              <a:solidFill>
                <a:srgbClr val="002060"/>
              </a:solidFill>
            </a:endParaRPr>
          </a:p>
          <a:p>
            <a:pPr marL="0" lvl="0" indent="0" algn="ctr">
              <a:lnSpc>
                <a:spcPct val="100000"/>
              </a:lnSpc>
              <a:spcBef>
                <a:spcPts val="0"/>
              </a:spcBef>
              <a:buNone/>
            </a:pPr>
            <a:endParaRPr lang="en-US" b="1" i="1" dirty="0" smtClean="0">
              <a:solidFill>
                <a:schemeClr val="accent4">
                  <a:lumMod val="20000"/>
                  <a:lumOff val="80000"/>
                </a:schemeClr>
              </a:solidFill>
            </a:endParaRPr>
          </a:p>
          <a:p>
            <a:pPr marL="0" lvl="0" indent="0" algn="ctr">
              <a:lnSpc>
                <a:spcPct val="100000"/>
              </a:lnSpc>
              <a:spcBef>
                <a:spcPts val="0"/>
              </a:spcBef>
              <a:buNone/>
            </a:pPr>
            <a:endParaRPr lang="en-US" b="1" i="1" dirty="0" smtClean="0">
              <a:solidFill>
                <a:schemeClr val="accent4">
                  <a:lumMod val="20000"/>
                  <a:lumOff val="80000"/>
                </a:schemeClr>
              </a:solidFill>
            </a:endParaRPr>
          </a:p>
          <a:p>
            <a:pPr marL="0" indent="0">
              <a:lnSpc>
                <a:spcPct val="100000"/>
              </a:lnSpc>
              <a:spcBef>
                <a:spcPts val="0"/>
              </a:spcBef>
              <a:buNone/>
            </a:pPr>
            <a:endParaRPr lang="en-US" b="1" i="1" dirty="0" smtClean="0">
              <a:solidFill>
                <a:schemeClr val="accent4">
                  <a:lumMod val="20000"/>
                  <a:lumOff val="80000"/>
                </a:schemeClr>
              </a:solidFill>
            </a:endParaRPr>
          </a:p>
          <a:p>
            <a:pPr marL="0" lvl="0" indent="0" algn="ctr">
              <a:lnSpc>
                <a:spcPct val="100000"/>
              </a:lnSpc>
              <a:spcBef>
                <a:spcPts val="0"/>
              </a:spcBef>
              <a:buNone/>
            </a:pPr>
            <a:endParaRPr lang="en-US" sz="2000" b="1" i="1" dirty="0" smtClean="0">
              <a:solidFill>
                <a:schemeClr val="bg1"/>
              </a:solidFill>
            </a:endParaRPr>
          </a:p>
          <a:p>
            <a:pPr marL="0" lvl="0" indent="0" algn="ctr">
              <a:lnSpc>
                <a:spcPct val="100000"/>
              </a:lnSpc>
              <a:spcBef>
                <a:spcPts val="0"/>
              </a:spcBef>
              <a:buNone/>
            </a:pPr>
            <a:endParaRPr lang="en-US" sz="2000" b="1" i="1" dirty="0" smtClean="0">
              <a:solidFill>
                <a:schemeClr val="bg1"/>
              </a:solidFill>
            </a:endParaRPr>
          </a:p>
          <a:p>
            <a:pPr marL="0" lvl="0" indent="0" algn="ctr">
              <a:lnSpc>
                <a:spcPct val="100000"/>
              </a:lnSpc>
              <a:spcBef>
                <a:spcPts val="0"/>
              </a:spcBef>
              <a:buNone/>
            </a:pPr>
            <a:endParaRPr lang="en-US" sz="2000" b="1" i="1" dirty="0" smtClean="0">
              <a:solidFill>
                <a:schemeClr val="bg1"/>
              </a:solidFill>
            </a:endParaRPr>
          </a:p>
          <a:p>
            <a:pPr marL="0" lvl="0" indent="0" algn="ctr">
              <a:lnSpc>
                <a:spcPct val="100000"/>
              </a:lnSpc>
              <a:spcBef>
                <a:spcPts val="0"/>
              </a:spcBef>
              <a:buNone/>
            </a:pPr>
            <a:endParaRPr lang="en-US" sz="2000" b="1" i="1" dirty="0" smtClean="0">
              <a:solidFill>
                <a:schemeClr val="bg1"/>
              </a:solidFill>
            </a:endParaRPr>
          </a:p>
          <a:p>
            <a:pPr marL="0" lvl="0" indent="0" algn="ctr">
              <a:lnSpc>
                <a:spcPct val="100000"/>
              </a:lnSpc>
              <a:spcBef>
                <a:spcPts val="0"/>
              </a:spcBef>
              <a:buNone/>
            </a:pPr>
            <a:endParaRPr lang="en-US" sz="2000" b="1" i="1" dirty="0" smtClean="0">
              <a:solidFill>
                <a:schemeClr val="bg1"/>
              </a:solidFill>
            </a:endParaRPr>
          </a:p>
          <a:p>
            <a:pPr marL="0" lvl="0" indent="0" algn="ctr">
              <a:lnSpc>
                <a:spcPct val="100000"/>
              </a:lnSpc>
              <a:spcBef>
                <a:spcPts val="0"/>
              </a:spcBef>
              <a:buNone/>
            </a:pPr>
            <a:endParaRPr lang="en-US" sz="2000" b="1" i="1" dirty="0" smtClean="0">
              <a:solidFill>
                <a:schemeClr val="bg1"/>
              </a:solidFill>
            </a:endParaRPr>
          </a:p>
          <a:p>
            <a:pPr marL="0" lvl="0" indent="0" algn="ctr">
              <a:lnSpc>
                <a:spcPct val="100000"/>
              </a:lnSpc>
              <a:spcBef>
                <a:spcPts val="0"/>
              </a:spcBef>
              <a:buNone/>
            </a:pPr>
            <a:endParaRPr lang="en-US" sz="2000" b="1" i="1" dirty="0" smtClean="0">
              <a:solidFill>
                <a:schemeClr val="bg1"/>
              </a:solidFill>
            </a:endParaRPr>
          </a:p>
          <a:p>
            <a:pPr marL="0" lvl="0" indent="0" algn="ctr">
              <a:lnSpc>
                <a:spcPct val="100000"/>
              </a:lnSpc>
              <a:spcBef>
                <a:spcPts val="0"/>
              </a:spcBef>
              <a:buNone/>
            </a:pPr>
            <a:endParaRPr lang="en-US" sz="2000" b="1" i="1" dirty="0" smtClean="0">
              <a:solidFill>
                <a:schemeClr val="bg1"/>
              </a:solidFill>
            </a:endParaRPr>
          </a:p>
          <a:p>
            <a:pPr marL="0" lvl="0" indent="0">
              <a:lnSpc>
                <a:spcPct val="100000"/>
              </a:lnSpc>
              <a:spcBef>
                <a:spcPts val="0"/>
              </a:spcBef>
              <a:buNone/>
            </a:pPr>
            <a:endParaRPr lang="en-US" sz="1400" dirty="0">
              <a:solidFill>
                <a:schemeClr val="bg1"/>
              </a:solidFill>
            </a:endParaRPr>
          </a:p>
          <a:p>
            <a:pPr marL="0" indent="0">
              <a:lnSpc>
                <a:spcPct val="100000"/>
              </a:lnSpc>
              <a:spcBef>
                <a:spcPts val="0"/>
              </a:spcBef>
              <a:spcAft>
                <a:spcPts val="1200"/>
              </a:spcAft>
            </a:pPr>
            <a:endParaRPr lang="en-US" sz="1800" b="1" i="1" dirty="0" smtClean="0"/>
          </a:p>
          <a:p>
            <a:pPr marL="0" indent="0">
              <a:lnSpc>
                <a:spcPct val="100000"/>
              </a:lnSpc>
              <a:spcBef>
                <a:spcPts val="0"/>
              </a:spcBef>
              <a:spcAft>
                <a:spcPts val="1200"/>
              </a:spcAft>
            </a:pPr>
            <a:endParaRPr lang="en-US" sz="1800" b="1" i="1" dirty="0" smtClean="0">
              <a:solidFill>
                <a:schemeClr val="bg1"/>
              </a:solidFill>
            </a:endParaRPr>
          </a:p>
          <a:p>
            <a:pPr marL="0" lvl="0" indent="0">
              <a:lnSpc>
                <a:spcPct val="100000"/>
              </a:lnSpc>
              <a:spcBef>
                <a:spcPts val="0"/>
              </a:spcBef>
              <a:buNone/>
            </a:pPr>
            <a:endParaRPr lang="en-US" sz="1400" dirty="0" smtClean="0">
              <a:solidFill>
                <a:schemeClr val="bg1"/>
              </a:solidFill>
            </a:endParaRPr>
          </a:p>
          <a:p>
            <a:pPr marL="0" lvl="0" indent="0">
              <a:lnSpc>
                <a:spcPct val="100000"/>
              </a:lnSpc>
              <a:spcBef>
                <a:spcPts val="0"/>
              </a:spcBef>
              <a:buNone/>
            </a:pPr>
            <a:endParaRPr lang="en-US" sz="1400" dirty="0" smtClean="0">
              <a:solidFill>
                <a:schemeClr val="bg1"/>
              </a:solidFill>
            </a:endParaRPr>
          </a:p>
          <a:p>
            <a:pPr marL="0" lvl="0" indent="0">
              <a:lnSpc>
                <a:spcPct val="100000"/>
              </a:lnSpc>
              <a:spcBef>
                <a:spcPts val="0"/>
              </a:spcBef>
              <a:buNone/>
            </a:pPr>
            <a:endParaRPr lang="en-US" sz="1400" b="1" dirty="0" smtClean="0">
              <a:solidFill>
                <a:schemeClr val="bg1"/>
              </a:solidFill>
            </a:endParaRPr>
          </a:p>
          <a:p>
            <a:pPr marL="0" lvl="0" indent="0">
              <a:lnSpc>
                <a:spcPct val="100000"/>
              </a:lnSpc>
              <a:spcBef>
                <a:spcPts val="0"/>
              </a:spcBef>
              <a:buNone/>
            </a:pPr>
            <a:endParaRPr lang="en-US" sz="1400" b="1" dirty="0" smtClean="0">
              <a:solidFill>
                <a:schemeClr val="bg1"/>
              </a:solidFill>
            </a:endParaRPr>
          </a:p>
        </p:txBody>
      </p:sp>
    </p:spTree>
    <p:extLst>
      <p:ext uri="{BB962C8B-B14F-4D97-AF65-F5344CB8AC3E}">
        <p14:creationId xmlns:p14="http://schemas.microsoft.com/office/powerpoint/2010/main" val="14398439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874" r="6626"/>
          <a:stretch/>
        </p:blipFill>
        <p:spPr bwMode="auto">
          <a:xfrm>
            <a:off x="0" y="-1"/>
            <a:ext cx="12192000" cy="7079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15240"/>
            <a:ext cx="12192000" cy="7079261"/>
          </a:xfrm>
          <a:prstGeom prst="rect">
            <a:avLst/>
          </a:prstGeom>
          <a:solidFill>
            <a:srgbClr val="ADB9CA">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3" name="Content Placeholder 2"/>
          <p:cNvSpPr>
            <a:spLocks noGrp="1"/>
          </p:cNvSpPr>
          <p:nvPr>
            <p:ph idx="1"/>
          </p:nvPr>
        </p:nvSpPr>
        <p:spPr>
          <a:xfrm>
            <a:off x="-1" y="1104568"/>
            <a:ext cx="6211956" cy="5974692"/>
          </a:xfrm>
          <a:ln>
            <a:solidFill>
              <a:schemeClr val="bg1"/>
            </a:solidFill>
          </a:ln>
        </p:spPr>
        <p:txBody>
          <a:bodyPr anchor="t">
            <a:noAutofit/>
          </a:bodyPr>
          <a:lstStyle/>
          <a:p>
            <a:pPr marL="514350" indent="-514350">
              <a:buAutoNum type="arabicPeriod"/>
            </a:pPr>
            <a:r>
              <a:rPr lang="es-CR" b="1" dirty="0" smtClean="0"/>
              <a:t>Protección </a:t>
            </a:r>
            <a:r>
              <a:rPr lang="es-CR" b="1" dirty="0"/>
              <a:t>de las personas </a:t>
            </a:r>
            <a:r>
              <a:rPr lang="es-CR" b="1" dirty="0" smtClean="0"/>
              <a:t>migrantes</a:t>
            </a:r>
          </a:p>
          <a:p>
            <a:pPr marL="0" indent="0">
              <a:buNone/>
            </a:pPr>
            <a:r>
              <a:rPr lang="en-US" dirty="0" err="1" smtClean="0">
                <a:solidFill>
                  <a:schemeClr val="accent4">
                    <a:lumMod val="20000"/>
                    <a:lumOff val="80000"/>
                  </a:schemeClr>
                </a:solidFill>
              </a:rPr>
              <a:t>Objetivo</a:t>
            </a:r>
            <a:r>
              <a:rPr lang="en-US" dirty="0" smtClean="0">
                <a:solidFill>
                  <a:schemeClr val="bg1"/>
                </a:solidFill>
              </a:rPr>
              <a:t>: </a:t>
            </a:r>
            <a:r>
              <a:rPr lang="es-CR" dirty="0"/>
              <a:t>proteger la vida, integridad, dignidad, derechos y salud de las personas migrantes, entre otras formas, mediante la reducción de los riesgos que enfrentan durante su proceso migratorio.</a:t>
            </a:r>
            <a:endParaRPr lang="en-US" sz="800" dirty="0">
              <a:solidFill>
                <a:schemeClr val="bg1"/>
              </a:solidFill>
            </a:endParaRPr>
          </a:p>
          <a:p>
            <a:pPr marL="0" indent="0">
              <a:buNone/>
            </a:pPr>
            <a:r>
              <a:rPr lang="en-US" b="1" dirty="0"/>
              <a:t>2. </a:t>
            </a:r>
            <a:r>
              <a:rPr lang="es-CR" b="1" dirty="0">
                <a:ea typeface="Calibri"/>
                <a:cs typeface="Times New Roman"/>
              </a:rPr>
              <a:t>Hacer frente a los factores que originan la migración irregular</a:t>
            </a:r>
            <a:endParaRPr lang="en-US" b="1" dirty="0"/>
          </a:p>
          <a:p>
            <a:pPr marL="0" indent="0">
              <a:buNone/>
            </a:pPr>
            <a:r>
              <a:rPr lang="en-US" dirty="0" err="1" smtClean="0">
                <a:solidFill>
                  <a:schemeClr val="accent4">
                    <a:lumMod val="20000"/>
                    <a:lumOff val="80000"/>
                  </a:schemeClr>
                </a:solidFill>
              </a:rPr>
              <a:t>Objetivo</a:t>
            </a:r>
            <a:r>
              <a:rPr lang="en-US" dirty="0" smtClean="0">
                <a:solidFill>
                  <a:schemeClr val="accent4">
                    <a:lumMod val="20000"/>
                    <a:lumOff val="80000"/>
                  </a:schemeClr>
                </a:solidFill>
              </a:rPr>
              <a:t>: </a:t>
            </a:r>
            <a:r>
              <a:rPr lang="es-CR" dirty="0"/>
              <a:t>reducir los factores que conducen a la migración irregular y posibilitar que existan posibilidades reales para migrar regularmente o quedarse en su país. </a:t>
            </a:r>
            <a:endParaRPr lang="en-US" dirty="0"/>
          </a:p>
        </p:txBody>
      </p:sp>
      <p:sp>
        <p:nvSpPr>
          <p:cNvPr id="7" name="Content Placeholder 2"/>
          <p:cNvSpPr txBox="1">
            <a:spLocks/>
          </p:cNvSpPr>
          <p:nvPr/>
        </p:nvSpPr>
        <p:spPr>
          <a:xfrm>
            <a:off x="6211955" y="1089328"/>
            <a:ext cx="5980045" cy="5989931"/>
          </a:xfrm>
          <a:prstGeom prst="rect">
            <a:avLst/>
          </a:prstGeom>
          <a:ln>
            <a:solidFill>
              <a:schemeClr val="bg1"/>
            </a:solid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3. </a:t>
            </a:r>
            <a:r>
              <a:rPr lang="es-CR" b="1" dirty="0" smtClean="0"/>
              <a:t>Promover </a:t>
            </a:r>
            <a:r>
              <a:rPr lang="es-CR" b="1" dirty="0"/>
              <a:t>una migración segura, ordenada y </a:t>
            </a:r>
            <a:r>
              <a:rPr lang="es-CR" b="1" dirty="0" smtClean="0"/>
              <a:t>digna</a:t>
            </a:r>
          </a:p>
          <a:p>
            <a:pPr marL="0" indent="0">
              <a:buNone/>
            </a:pPr>
            <a:r>
              <a:rPr lang="en-US" dirty="0" err="1" smtClean="0">
                <a:solidFill>
                  <a:schemeClr val="accent4">
                    <a:lumMod val="20000"/>
                    <a:lumOff val="80000"/>
                  </a:schemeClr>
                </a:solidFill>
              </a:rPr>
              <a:t>Objetivo</a:t>
            </a:r>
            <a:r>
              <a:rPr lang="en-US" dirty="0">
                <a:solidFill>
                  <a:schemeClr val="accent4">
                    <a:lumMod val="20000"/>
                    <a:lumOff val="80000"/>
                  </a:schemeClr>
                </a:solidFill>
              </a:rPr>
              <a:t>: </a:t>
            </a:r>
            <a:r>
              <a:rPr lang="es-CR" dirty="0"/>
              <a:t>crear </a:t>
            </a:r>
            <a:r>
              <a:rPr lang="es-CR" dirty="0" smtClean="0"/>
              <a:t>condiciones </a:t>
            </a:r>
            <a:r>
              <a:rPr lang="es-CR" dirty="0"/>
              <a:t>para </a:t>
            </a:r>
            <a:r>
              <a:rPr lang="es-CR" dirty="0" smtClean="0"/>
              <a:t>que migración se de en </a:t>
            </a:r>
            <a:r>
              <a:rPr lang="es-CR" dirty="0"/>
              <a:t>forma segura, ordenada y </a:t>
            </a:r>
            <a:r>
              <a:rPr lang="es-CR" dirty="0" smtClean="0"/>
              <a:t>digna.</a:t>
            </a:r>
          </a:p>
          <a:p>
            <a:pPr marL="0" indent="0">
              <a:buNone/>
            </a:pPr>
            <a:r>
              <a:rPr lang="en-US" b="1" dirty="0" smtClean="0"/>
              <a:t>4</a:t>
            </a:r>
            <a:r>
              <a:rPr lang="en-US" b="1" dirty="0"/>
              <a:t>. </a:t>
            </a:r>
            <a:r>
              <a:rPr lang="es-CR" b="1" dirty="0" smtClean="0"/>
              <a:t>Promover </a:t>
            </a:r>
            <a:r>
              <a:rPr lang="es-CR" b="1" dirty="0"/>
              <a:t>alianzas para atender estos flujos y generar desarrollo </a:t>
            </a:r>
            <a:r>
              <a:rPr lang="es-CR" b="1" dirty="0" smtClean="0"/>
              <a:t>para migrantes</a:t>
            </a:r>
          </a:p>
          <a:p>
            <a:pPr marL="0" indent="0">
              <a:buNone/>
            </a:pPr>
            <a:r>
              <a:rPr lang="en-US" dirty="0" err="1" smtClean="0">
                <a:solidFill>
                  <a:schemeClr val="accent4">
                    <a:lumMod val="20000"/>
                    <a:lumOff val="80000"/>
                  </a:schemeClr>
                </a:solidFill>
              </a:rPr>
              <a:t>Objetivo</a:t>
            </a:r>
            <a:r>
              <a:rPr lang="en-US" dirty="0">
                <a:solidFill>
                  <a:schemeClr val="accent4">
                    <a:lumMod val="20000"/>
                    <a:lumOff val="80000"/>
                  </a:schemeClr>
                </a:solidFill>
              </a:rPr>
              <a:t>: </a:t>
            </a:r>
            <a:r>
              <a:rPr lang="es-CR" dirty="0" smtClean="0"/>
              <a:t>crear condiciones </a:t>
            </a:r>
            <a:r>
              <a:rPr lang="es-CR" dirty="0"/>
              <a:t>estructurales </a:t>
            </a:r>
            <a:r>
              <a:rPr lang="es-CR" dirty="0" smtClean="0"/>
              <a:t>para </a:t>
            </a:r>
            <a:r>
              <a:rPr lang="es-CR" dirty="0"/>
              <a:t>brindar atención y soluciones dignas a </a:t>
            </a:r>
            <a:r>
              <a:rPr lang="es-CR" dirty="0" smtClean="0"/>
              <a:t>personas </a:t>
            </a:r>
            <a:r>
              <a:rPr lang="es-CR" dirty="0"/>
              <a:t>migrantes y </a:t>
            </a:r>
            <a:r>
              <a:rPr lang="es-CR" dirty="0" smtClean="0"/>
              <a:t>realizar cambios </a:t>
            </a:r>
            <a:r>
              <a:rPr lang="es-CR" dirty="0"/>
              <a:t>necesarios para generar impactos positivos de la </a:t>
            </a:r>
            <a:r>
              <a:rPr lang="es-CR" dirty="0" smtClean="0"/>
              <a:t>migración.</a:t>
            </a:r>
            <a:endParaRPr lang="en-US" b="1" dirty="0">
              <a:cs typeface="Arial" panose="020B0604020202020204" pitchFamily="34" charset="0"/>
            </a:endParaRPr>
          </a:p>
        </p:txBody>
      </p:sp>
      <p:sp>
        <p:nvSpPr>
          <p:cNvPr id="8" name="Content Placeholder 2"/>
          <p:cNvSpPr txBox="1">
            <a:spLocks/>
          </p:cNvSpPr>
          <p:nvPr/>
        </p:nvSpPr>
        <p:spPr>
          <a:xfrm>
            <a:off x="2623203" y="180612"/>
            <a:ext cx="7177505" cy="91354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Font typeface="Arial" panose="020B0604020202020204" pitchFamily="34" charset="0"/>
              <a:buNone/>
            </a:pPr>
            <a:r>
              <a:rPr lang="en-US" sz="4400" b="1" dirty="0" smtClean="0">
                <a:solidFill>
                  <a:schemeClr val="accent2">
                    <a:lumMod val="75000"/>
                  </a:schemeClr>
                </a:solidFill>
                <a:cs typeface="Arial" panose="020B0604020202020204" pitchFamily="34" charset="0"/>
              </a:rPr>
              <a:t>OBJETIVOS DEL PLAN</a:t>
            </a:r>
            <a:endParaRPr lang="en-US" sz="4400" b="1" dirty="0">
              <a:solidFill>
                <a:schemeClr val="accent2">
                  <a:lumMod val="75000"/>
                </a:schemeClr>
              </a:solidFill>
              <a:cs typeface="Arial" panose="020B0604020202020204" pitchFamily="34" charset="0"/>
            </a:endParaRPr>
          </a:p>
        </p:txBody>
      </p:sp>
    </p:spTree>
    <p:extLst>
      <p:ext uri="{BB962C8B-B14F-4D97-AF65-F5344CB8AC3E}">
        <p14:creationId xmlns:p14="http://schemas.microsoft.com/office/powerpoint/2010/main" val="1579044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46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2058" y="0"/>
            <a:ext cx="6060141" cy="694669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 name="Content Placeholder 2"/>
          <p:cNvSpPr txBox="1">
            <a:spLocks/>
          </p:cNvSpPr>
          <p:nvPr/>
        </p:nvSpPr>
        <p:spPr>
          <a:xfrm>
            <a:off x="204927" y="80496"/>
            <a:ext cx="5626169" cy="620087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Font typeface="Arial" panose="020B0604020202020204" pitchFamily="34" charset="0"/>
              <a:buNone/>
            </a:pPr>
            <a:r>
              <a:rPr lang="en-US" sz="4000" b="1" dirty="0" err="1" smtClean="0">
                <a:solidFill>
                  <a:schemeClr val="accent4"/>
                </a:solidFill>
                <a:cs typeface="Arial" panose="020B0604020202020204" pitchFamily="34" charset="0"/>
              </a:rPr>
              <a:t>Estructura</a:t>
            </a:r>
            <a:r>
              <a:rPr lang="en-US" sz="4000" b="1" dirty="0" smtClean="0">
                <a:solidFill>
                  <a:schemeClr val="accent4"/>
                </a:solidFill>
                <a:cs typeface="Arial" panose="020B0604020202020204" pitchFamily="34" charset="0"/>
              </a:rPr>
              <a:t> del plan</a:t>
            </a:r>
            <a:endParaRPr lang="en-US" sz="4000" b="1" dirty="0" smtClean="0">
              <a:solidFill>
                <a:schemeClr val="accent4"/>
              </a:solidFill>
              <a:cs typeface="Arial" panose="020B0604020202020204" pitchFamily="34" charset="0"/>
            </a:endParaRPr>
          </a:p>
          <a:p>
            <a:pPr marL="0" indent="0">
              <a:lnSpc>
                <a:spcPct val="100000"/>
              </a:lnSpc>
              <a:spcBef>
                <a:spcPts val="0"/>
              </a:spcBef>
              <a:spcAft>
                <a:spcPts val="1200"/>
              </a:spcAft>
              <a:buNone/>
            </a:pPr>
            <a:r>
              <a:rPr lang="es-CR" sz="2300" b="1" dirty="0">
                <a:solidFill>
                  <a:schemeClr val="accent4"/>
                </a:solidFill>
                <a:cs typeface="Arial" panose="020B0604020202020204" pitchFamily="34" charset="0"/>
              </a:rPr>
              <a:t>•	Medidas inmediatas.- </a:t>
            </a:r>
            <a:r>
              <a:rPr lang="es-CR" sz="2300" b="1" dirty="0" smtClean="0">
                <a:solidFill>
                  <a:schemeClr val="bg1"/>
                </a:solidFill>
                <a:cs typeface="Arial" panose="020B0604020202020204" pitchFamily="34" charset="0"/>
              </a:rPr>
              <a:t>acciones </a:t>
            </a:r>
            <a:r>
              <a:rPr lang="es-CR" sz="2300" b="1" dirty="0">
                <a:solidFill>
                  <a:schemeClr val="bg1"/>
                </a:solidFill>
                <a:cs typeface="Arial" panose="020B0604020202020204" pitchFamily="34" charset="0"/>
              </a:rPr>
              <a:t>de urgencia que requieren ser tomadas de inmediato para salvaguardar las vidas y necesidades </a:t>
            </a:r>
            <a:r>
              <a:rPr lang="es-CR" sz="2300" b="1" dirty="0">
                <a:solidFill>
                  <a:schemeClr val="accent4">
                    <a:lumMod val="40000"/>
                    <a:lumOff val="60000"/>
                  </a:schemeClr>
                </a:solidFill>
                <a:cs typeface="Arial" panose="020B0604020202020204" pitchFamily="34" charset="0"/>
              </a:rPr>
              <a:t>inmediatas</a:t>
            </a:r>
            <a:r>
              <a:rPr lang="es-CR" sz="2300" b="1" dirty="0">
                <a:solidFill>
                  <a:schemeClr val="bg1"/>
                </a:solidFill>
                <a:cs typeface="Arial" panose="020B0604020202020204" pitchFamily="34" charset="0"/>
              </a:rPr>
              <a:t> de las personas migrantes.</a:t>
            </a:r>
          </a:p>
          <a:p>
            <a:pPr marL="0" indent="0">
              <a:lnSpc>
                <a:spcPct val="100000"/>
              </a:lnSpc>
              <a:spcBef>
                <a:spcPts val="0"/>
              </a:spcBef>
              <a:spcAft>
                <a:spcPts val="1200"/>
              </a:spcAft>
              <a:buNone/>
            </a:pPr>
            <a:r>
              <a:rPr lang="es-CR" sz="2300" b="1" dirty="0">
                <a:solidFill>
                  <a:schemeClr val="accent4"/>
                </a:solidFill>
                <a:cs typeface="Arial" panose="020B0604020202020204" pitchFamily="34" charset="0"/>
              </a:rPr>
              <a:t>•	Medidas muy urgentes.- </a:t>
            </a:r>
            <a:r>
              <a:rPr lang="es-CR" sz="2300" b="1" dirty="0" smtClean="0">
                <a:solidFill>
                  <a:schemeClr val="bg1"/>
                </a:solidFill>
                <a:cs typeface="Arial" panose="020B0604020202020204" pitchFamily="34" charset="0"/>
              </a:rPr>
              <a:t>acciones </a:t>
            </a:r>
            <a:r>
              <a:rPr lang="es-CR" sz="2300" b="1" dirty="0">
                <a:solidFill>
                  <a:schemeClr val="bg1"/>
                </a:solidFill>
                <a:cs typeface="Arial" panose="020B0604020202020204" pitchFamily="34" charset="0"/>
              </a:rPr>
              <a:t>que deben ser tomadas, a más tardar, durante los próximos </a:t>
            </a:r>
            <a:r>
              <a:rPr lang="es-CR" sz="2300" b="1" dirty="0">
                <a:solidFill>
                  <a:schemeClr val="accent4">
                    <a:lumMod val="40000"/>
                    <a:lumOff val="60000"/>
                  </a:schemeClr>
                </a:solidFill>
                <a:cs typeface="Arial" panose="020B0604020202020204" pitchFamily="34" charset="0"/>
              </a:rPr>
              <a:t>seis meses.</a:t>
            </a:r>
          </a:p>
          <a:p>
            <a:pPr marL="0" indent="0">
              <a:lnSpc>
                <a:spcPct val="100000"/>
              </a:lnSpc>
              <a:spcBef>
                <a:spcPts val="0"/>
              </a:spcBef>
              <a:spcAft>
                <a:spcPts val="1200"/>
              </a:spcAft>
              <a:buNone/>
            </a:pPr>
            <a:r>
              <a:rPr lang="es-CR" sz="2300" b="1" dirty="0">
                <a:solidFill>
                  <a:schemeClr val="accent4"/>
                </a:solidFill>
                <a:cs typeface="Arial" panose="020B0604020202020204" pitchFamily="34" charset="0"/>
              </a:rPr>
              <a:t>•	Medidas urgentes.- </a:t>
            </a:r>
            <a:r>
              <a:rPr lang="es-CR" sz="2300" b="1" dirty="0">
                <a:solidFill>
                  <a:schemeClr val="bg1"/>
                </a:solidFill>
                <a:cs typeface="Arial" panose="020B0604020202020204" pitchFamily="34" charset="0"/>
              </a:rPr>
              <a:t>son acciones que deben ser tomadas a más tardar durante los próximos </a:t>
            </a:r>
            <a:r>
              <a:rPr lang="es-CR" sz="2300" b="1" dirty="0">
                <a:solidFill>
                  <a:schemeClr val="accent4">
                    <a:lumMod val="40000"/>
                    <a:lumOff val="60000"/>
                  </a:schemeClr>
                </a:solidFill>
                <a:cs typeface="Arial" panose="020B0604020202020204" pitchFamily="34" charset="0"/>
              </a:rPr>
              <a:t>doce meses.</a:t>
            </a:r>
          </a:p>
          <a:p>
            <a:pPr marL="0" indent="0">
              <a:lnSpc>
                <a:spcPct val="100000"/>
              </a:lnSpc>
              <a:spcBef>
                <a:spcPts val="0"/>
              </a:spcBef>
              <a:spcAft>
                <a:spcPts val="1200"/>
              </a:spcAft>
              <a:buNone/>
            </a:pPr>
            <a:r>
              <a:rPr lang="es-CR" sz="2300" b="1" dirty="0">
                <a:solidFill>
                  <a:schemeClr val="accent4"/>
                </a:solidFill>
                <a:cs typeface="Arial" panose="020B0604020202020204" pitchFamily="34" charset="0"/>
              </a:rPr>
              <a:t>•	Intervenciones de mediano y largo plazo.- </a:t>
            </a:r>
            <a:r>
              <a:rPr lang="es-CR" sz="2300" b="1" dirty="0">
                <a:solidFill>
                  <a:schemeClr val="bg1"/>
                </a:solidFill>
                <a:cs typeface="Arial" panose="020B0604020202020204" pitchFamily="34" charset="0"/>
              </a:rPr>
              <a:t>son acciones que deben ser tomadas a más tardar durante los </a:t>
            </a:r>
            <a:r>
              <a:rPr lang="es-CR" sz="2300" b="1" dirty="0">
                <a:solidFill>
                  <a:schemeClr val="accent4">
                    <a:lumMod val="40000"/>
                    <a:lumOff val="60000"/>
                  </a:schemeClr>
                </a:solidFill>
                <a:cs typeface="Arial" panose="020B0604020202020204" pitchFamily="34" charset="0"/>
              </a:rPr>
              <a:t>próximos dos años</a:t>
            </a:r>
            <a:r>
              <a:rPr lang="es-CR" sz="2300" b="1" dirty="0" smtClean="0">
                <a:solidFill>
                  <a:schemeClr val="bg1"/>
                </a:solidFill>
                <a:cs typeface="Arial" panose="020B0604020202020204" pitchFamily="34" charset="0"/>
              </a:rPr>
              <a:t>.</a:t>
            </a:r>
          </a:p>
          <a:p>
            <a:pPr marL="0" indent="0">
              <a:lnSpc>
                <a:spcPct val="100000"/>
              </a:lnSpc>
              <a:spcBef>
                <a:spcPts val="0"/>
              </a:spcBef>
              <a:spcAft>
                <a:spcPts val="1200"/>
              </a:spcAft>
              <a:buNone/>
            </a:pPr>
            <a:r>
              <a:rPr lang="es-CR" sz="2300" b="1" dirty="0" smtClean="0">
                <a:solidFill>
                  <a:schemeClr val="accent4"/>
                </a:solidFill>
                <a:cs typeface="Arial" panose="020B0604020202020204" pitchFamily="34" charset="0"/>
              </a:rPr>
              <a:t>43 </a:t>
            </a:r>
            <a:r>
              <a:rPr lang="es-CR" sz="2300" b="1" dirty="0" smtClean="0">
                <a:solidFill>
                  <a:schemeClr val="bg1"/>
                </a:solidFill>
                <a:cs typeface="Arial" panose="020B0604020202020204" pitchFamily="34" charset="0"/>
              </a:rPr>
              <a:t>propuestas de </a:t>
            </a:r>
            <a:r>
              <a:rPr lang="es-CR" sz="2300" b="1" dirty="0" smtClean="0">
                <a:solidFill>
                  <a:schemeClr val="accent4"/>
                </a:solidFill>
                <a:cs typeface="Arial" panose="020B0604020202020204" pitchFamily="34" charset="0"/>
              </a:rPr>
              <a:t>actividades</a:t>
            </a:r>
            <a:endParaRPr lang="es-CR" sz="2300" b="1" dirty="0">
              <a:solidFill>
                <a:schemeClr val="accent4"/>
              </a:solidFill>
              <a:cs typeface="Arial" panose="020B0604020202020204" pitchFamily="34" charset="0"/>
            </a:endParaRPr>
          </a:p>
          <a:p>
            <a:pPr marL="0" indent="0">
              <a:lnSpc>
                <a:spcPct val="100000"/>
              </a:lnSpc>
              <a:spcBef>
                <a:spcPts val="0"/>
              </a:spcBef>
              <a:spcAft>
                <a:spcPts val="1200"/>
              </a:spcAft>
              <a:buFont typeface="Arial" panose="020B0604020202020204" pitchFamily="34" charset="0"/>
              <a:buNone/>
            </a:pPr>
            <a:endParaRPr lang="en-US" sz="4000" b="1" dirty="0" smtClean="0">
              <a:solidFill>
                <a:schemeClr val="accent4"/>
              </a:solidFill>
              <a:cs typeface="Arial" panose="020B0604020202020204" pitchFamily="34" charset="0"/>
            </a:endParaRPr>
          </a:p>
          <a:p>
            <a:pPr marL="0" indent="0">
              <a:lnSpc>
                <a:spcPct val="100000"/>
              </a:lnSpc>
              <a:spcBef>
                <a:spcPts val="0"/>
              </a:spcBef>
              <a:spcAft>
                <a:spcPts val="1200"/>
              </a:spcAft>
              <a:buFont typeface="Arial" panose="020B0604020202020204" pitchFamily="34" charset="0"/>
              <a:buNone/>
            </a:pPr>
            <a:endParaRPr lang="en-US" sz="4000" b="1" dirty="0" smtClean="0">
              <a:solidFill>
                <a:schemeClr val="accent4"/>
              </a:solidFill>
              <a:cs typeface="Arial" panose="020B0604020202020204" pitchFamily="34" charset="0"/>
            </a:endParaRPr>
          </a:p>
          <a:p>
            <a:pPr marL="0" indent="0">
              <a:lnSpc>
                <a:spcPct val="100000"/>
              </a:lnSpc>
              <a:spcBef>
                <a:spcPts val="0"/>
              </a:spcBef>
              <a:spcAft>
                <a:spcPts val="1200"/>
              </a:spcAft>
              <a:buFont typeface="Arial" panose="020B0604020202020204" pitchFamily="34" charset="0"/>
              <a:buNone/>
            </a:pPr>
            <a:endParaRPr lang="en-US" sz="800" b="1" dirty="0" smtClean="0">
              <a:solidFill>
                <a:schemeClr val="accent4"/>
              </a:solidFill>
              <a:cs typeface="Arial" panose="020B0604020202020204" pitchFamily="34" charset="0"/>
            </a:endParaRPr>
          </a:p>
          <a:p>
            <a:pPr marL="0" indent="0">
              <a:lnSpc>
                <a:spcPct val="100000"/>
              </a:lnSpc>
              <a:spcBef>
                <a:spcPts val="0"/>
              </a:spcBef>
              <a:spcAft>
                <a:spcPts val="1200"/>
              </a:spcAft>
              <a:buFont typeface="Arial" panose="020B0604020202020204" pitchFamily="34" charset="0"/>
              <a:buNone/>
            </a:pPr>
            <a:endParaRPr lang="en-US" sz="3600" b="1" dirty="0" smtClean="0">
              <a:solidFill>
                <a:schemeClr val="accent4"/>
              </a:solidFill>
              <a:cs typeface="Arial" panose="020B0604020202020204" pitchFamily="34" charset="0"/>
            </a:endParaRPr>
          </a:p>
          <a:p>
            <a:pPr marL="0" indent="0">
              <a:lnSpc>
                <a:spcPct val="100000"/>
              </a:lnSpc>
              <a:spcBef>
                <a:spcPts val="0"/>
              </a:spcBef>
              <a:buFont typeface="Arial" panose="020B0604020202020204" pitchFamily="34" charset="0"/>
              <a:buNone/>
            </a:pPr>
            <a:endParaRPr lang="en-US" sz="2000" b="1" dirty="0" smtClean="0">
              <a:solidFill>
                <a:schemeClr val="bg1"/>
              </a:solidFill>
            </a:endParaRPr>
          </a:p>
          <a:p>
            <a:pPr marL="0" indent="0">
              <a:lnSpc>
                <a:spcPct val="100000"/>
              </a:lnSpc>
              <a:spcBef>
                <a:spcPts val="0"/>
              </a:spcBef>
              <a:buFont typeface="Arial" panose="020B0604020202020204" pitchFamily="34" charset="0"/>
              <a:buNone/>
            </a:pPr>
            <a:endParaRPr lang="fr-CH" sz="3600" b="1" dirty="0" smtClean="0">
              <a:solidFill>
                <a:schemeClr val="bg1"/>
              </a:solidFill>
            </a:endParaRPr>
          </a:p>
        </p:txBody>
      </p:sp>
    </p:spTree>
    <p:extLst>
      <p:ext uri="{BB962C8B-B14F-4D97-AF65-F5344CB8AC3E}">
        <p14:creationId xmlns:p14="http://schemas.microsoft.com/office/powerpoint/2010/main" val="11345518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978BFE3D-6C48-4266-B8BC-E14DE496FA09}">
  <ds:schemaRefs>
    <ds:schemaRef ds:uri="ESRI.ArcGIS.Mapping.OfficeIntegration.PowerPointInfo"/>
  </ds:schemaRefs>
</ds:datastoreItem>
</file>

<file path=customXml/itemProps10.xml><?xml version="1.0" encoding="utf-8"?>
<ds:datastoreItem xmlns:ds="http://schemas.openxmlformats.org/officeDocument/2006/customXml" ds:itemID="{49C8D842-C5E7-4932-BA51-CC1A660FEC1B}">
  <ds:schemaRefs>
    <ds:schemaRef ds:uri="ESRI.ArcGIS.Mapping.OfficeIntegration.PowerPointInfo"/>
  </ds:schemaRefs>
</ds:datastoreItem>
</file>

<file path=customXml/itemProps11.xml><?xml version="1.0" encoding="utf-8"?>
<ds:datastoreItem xmlns:ds="http://schemas.openxmlformats.org/officeDocument/2006/customXml" ds:itemID="{532FAFEC-AAA8-4A32-9444-DB2D974F97FF}">
  <ds:schemaRefs>
    <ds:schemaRef ds:uri="ESRI.ArcGIS.Mapping.OfficeIntegration.PowerPointInfo"/>
  </ds:schemaRefs>
</ds:datastoreItem>
</file>

<file path=customXml/itemProps12.xml><?xml version="1.0" encoding="utf-8"?>
<ds:datastoreItem xmlns:ds="http://schemas.openxmlformats.org/officeDocument/2006/customXml" ds:itemID="{444B0D74-EEE4-4B29-95F9-FB8F4BA0BD95}">
  <ds:schemaRefs>
    <ds:schemaRef ds:uri="ESRI.ArcGIS.Mapping.OfficeIntegration.PowerPointInfo"/>
  </ds:schemaRefs>
</ds:datastoreItem>
</file>

<file path=customXml/itemProps2.xml><?xml version="1.0" encoding="utf-8"?>
<ds:datastoreItem xmlns:ds="http://schemas.openxmlformats.org/officeDocument/2006/customXml" ds:itemID="{89C0C638-7DEC-4851-A091-9DA43570992C}">
  <ds:schemaRefs>
    <ds:schemaRef ds:uri="ESRI.ArcGIS.Mapping.OfficeIntegration.PowerPointInfo"/>
  </ds:schemaRefs>
</ds:datastoreItem>
</file>

<file path=customXml/itemProps3.xml><?xml version="1.0" encoding="utf-8"?>
<ds:datastoreItem xmlns:ds="http://schemas.openxmlformats.org/officeDocument/2006/customXml" ds:itemID="{D6F98AAB-B5F5-4638-94E6-8E51F4EB287A}">
  <ds:schemaRefs>
    <ds:schemaRef ds:uri="ESRI.ArcGIS.Mapping.OfficeIntegration.PowerPointInfo"/>
  </ds:schemaRefs>
</ds:datastoreItem>
</file>

<file path=customXml/itemProps4.xml><?xml version="1.0" encoding="utf-8"?>
<ds:datastoreItem xmlns:ds="http://schemas.openxmlformats.org/officeDocument/2006/customXml" ds:itemID="{C3CAC693-7FA1-4985-B546-BA6875F80722}">
  <ds:schemaRefs>
    <ds:schemaRef ds:uri="ESRI.ArcGIS.Mapping.OfficeIntegration.PowerPointInfo"/>
  </ds:schemaRefs>
</ds:datastoreItem>
</file>

<file path=customXml/itemProps5.xml><?xml version="1.0" encoding="utf-8"?>
<ds:datastoreItem xmlns:ds="http://schemas.openxmlformats.org/officeDocument/2006/customXml" ds:itemID="{DAF9FE3D-80CE-4A66-B5B0-C763D2E89FD2}">
  <ds:schemaRefs>
    <ds:schemaRef ds:uri="ESRI.ArcGIS.Mapping.OfficeIntegration.PowerPointInfo"/>
  </ds:schemaRefs>
</ds:datastoreItem>
</file>

<file path=customXml/itemProps6.xml><?xml version="1.0" encoding="utf-8"?>
<ds:datastoreItem xmlns:ds="http://schemas.openxmlformats.org/officeDocument/2006/customXml" ds:itemID="{A0783908-986D-4550-8ACD-E299834D763C}">
  <ds:schemaRefs>
    <ds:schemaRef ds:uri="ESRI.ArcGIS.Mapping.OfficeIntegration.PowerPointInfo"/>
  </ds:schemaRefs>
</ds:datastoreItem>
</file>

<file path=customXml/itemProps7.xml><?xml version="1.0" encoding="utf-8"?>
<ds:datastoreItem xmlns:ds="http://schemas.openxmlformats.org/officeDocument/2006/customXml" ds:itemID="{B0539EDB-7AC9-46D4-83C6-A801518CB887}">
  <ds:schemaRefs>
    <ds:schemaRef ds:uri="ESRI.ArcGIS.Mapping.OfficeIntegration.PowerPointInfo"/>
  </ds:schemaRefs>
</ds:datastoreItem>
</file>

<file path=customXml/itemProps8.xml><?xml version="1.0" encoding="utf-8"?>
<ds:datastoreItem xmlns:ds="http://schemas.openxmlformats.org/officeDocument/2006/customXml" ds:itemID="{48965E04-380A-4CF7-AB6D-107F88EFE303}">
  <ds:schemaRefs>
    <ds:schemaRef ds:uri="ESRI.ArcGIS.Mapping.OfficeIntegration.PowerPointInfo"/>
  </ds:schemaRefs>
</ds:datastoreItem>
</file>

<file path=customXml/itemProps9.xml><?xml version="1.0" encoding="utf-8"?>
<ds:datastoreItem xmlns:ds="http://schemas.openxmlformats.org/officeDocument/2006/customXml" ds:itemID="{BD827177-4273-4ADF-82B4-4865478696BF}">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Office Theme</Template>
  <TotalTime>5125</TotalTime>
  <Words>2212</Words>
  <Application>Microsoft Office PowerPoint</Application>
  <PresentationFormat>Custom</PresentationFormat>
  <Paragraphs>241</Paragraphs>
  <Slides>20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Gill Sans MT</vt:lpstr>
      <vt:lpstr>Arial Black</vt:lpstr>
      <vt:lpstr>Times New Roman</vt:lpstr>
      <vt:lpstr>Calibri Light</vt:lpstr>
      <vt:lpstr>Calibri</vt:lpstr>
      <vt:lpstr>Office Theme</vt:lpstr>
      <vt:lpstr>PowerPoint Presentation</vt:lpstr>
      <vt:lpstr>Plan de la OIM  para fortalecer la gobernanza de los flujos de personas migrantes extracontinentales, cubanas y haitianas Organización Internacional para las Migraciones (OIM) 12 de julio de 2016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IOM’s response in South Sudan and countries of asylum</dc:title>
  <dc:creator>RIZKI Muhammad</dc:creator>
  <cp:lastModifiedBy>Salvador Gutiérrez</cp:lastModifiedBy>
  <cp:revision>470</cp:revision>
  <cp:lastPrinted>2015-09-17T12:16:29Z</cp:lastPrinted>
  <dcterms:created xsi:type="dcterms:W3CDTF">2014-03-03T15:10:02Z</dcterms:created>
  <dcterms:modified xsi:type="dcterms:W3CDTF">2016-07-13T13:43:35Z</dcterms:modified>
</cp:coreProperties>
</file>