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307" r:id="rId4"/>
    <p:sldId id="280" r:id="rId5"/>
    <p:sldId id="305" r:id="rId6"/>
    <p:sldId id="322" r:id="rId7"/>
    <p:sldId id="308" r:id="rId8"/>
    <p:sldId id="315" r:id="rId9"/>
    <p:sldId id="316" r:id="rId10"/>
    <p:sldId id="317" r:id="rId11"/>
    <p:sldId id="309" r:id="rId12"/>
    <p:sldId id="318" r:id="rId13"/>
    <p:sldId id="310" r:id="rId14"/>
    <p:sldId id="319" r:id="rId15"/>
    <p:sldId id="320" r:id="rId16"/>
    <p:sldId id="311" r:id="rId17"/>
    <p:sldId id="312" r:id="rId18"/>
    <p:sldId id="321" r:id="rId19"/>
    <p:sldId id="313" r:id="rId20"/>
    <p:sldId id="314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Rosenblum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87630" autoAdjust="0"/>
  </p:normalViewPr>
  <p:slideViewPr>
    <p:cSldViewPr>
      <p:cViewPr>
        <p:scale>
          <a:sx n="116" d="100"/>
          <a:sy n="116" d="100"/>
        </p:scale>
        <p:origin x="-108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0" y="7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\Dropbox\data%20for%20Mexico%20April%202015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307781058617673"/>
                  <c:y val="0.0162310440361622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270496500437445"/>
                  <c:y val="-0.0296722805482648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66%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Sheet1!$A$3:$A$7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Sheet1!$B$3:$B$7</c:f>
              <c:numCache>
                <c:formatCode>_(* #,##0_);_(* \(#,##0\);_(* "-"??_);_(@_)</c:formatCode>
                <c:ptCount val="5"/>
                <c:pt idx="0">
                  <c:v>1.1584977E7</c:v>
                </c:pt>
                <c:pt idx="1">
                  <c:v>1.252067E6</c:v>
                </c:pt>
                <c:pt idx="2">
                  <c:v>902293.0</c:v>
                </c:pt>
                <c:pt idx="3">
                  <c:v>533598.0</c:v>
                </c:pt>
                <c:pt idx="4">
                  <c:v>2.7608608E7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376428346456693"/>
                  <c:y val="0.0956104986876642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56%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199452099737533"/>
                  <c:y val="-0.0461384514435695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Sheet1!$A$11:$A$15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Sheet1!$B$11:$B$15</c:f>
              <c:numCache>
                <c:formatCode>_(* #,##0_);_(* \(#,##0\);_(* "-"??_);_(@_)</c:formatCode>
                <c:ptCount val="5"/>
                <c:pt idx="0">
                  <c:v>6.1940705E6</c:v>
                </c:pt>
                <c:pt idx="1">
                  <c:v>436217.1875</c:v>
                </c:pt>
                <c:pt idx="2">
                  <c:v>704154.1874999992</c:v>
                </c:pt>
                <c:pt idx="3">
                  <c:v>316788.3125</c:v>
                </c:pt>
                <c:pt idx="4">
                  <c:v>3.3707698125E6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00407403762029746"/>
                  <c:y val="0.142841936424614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361351706036746"/>
                  <c:y val="-0.0844371536891222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Sheet1!$A$19:$A$23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Sheet1!$B$19:$B$23</c:f>
              <c:numCache>
                <c:formatCode>#,##0</c:formatCode>
                <c:ptCount val="5"/>
                <c:pt idx="0">
                  <c:v>861072.7442499991</c:v>
                </c:pt>
                <c:pt idx="1">
                  <c:v>35976.1678</c:v>
                </c:pt>
                <c:pt idx="2">
                  <c:v>59350.06627109375</c:v>
                </c:pt>
                <c:pt idx="3">
                  <c:v>25414.3069</c:v>
                </c:pt>
                <c:pt idx="4" formatCode="_(* #,##0_);_(* \(#,##0\);_(* &quot;-&quot;??_);_(@_)">
                  <c:v>457186.7147789063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424375546806649"/>
                  <c:y val="-0.018860090405366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67%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115567585301837"/>
                  <c:y val="0.02935440361621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300523840769904"/>
                  <c:y val="-0.009761227763196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261562773403324"/>
                  <c:y val="-0.05416958296879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474051837270341"/>
                  <c:y val="0.0124037620297463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Sheet1!$A$28:$A$32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Sheet1!$B$28:$B$32</c:f>
              <c:numCache>
                <c:formatCode>_(* #,##0_);_(* \(#,##0\);_(* "-"??_);_(@_)</c:formatCode>
                <c:ptCount val="5"/>
                <c:pt idx="0">
                  <c:v>2.414963E6</c:v>
                </c:pt>
                <c:pt idx="1">
                  <c:v>91611.29687499988</c:v>
                </c:pt>
                <c:pt idx="2">
                  <c:v>213433.5</c:v>
                </c:pt>
                <c:pt idx="3">
                  <c:v>68499.8984375</c:v>
                </c:pt>
                <c:pt idx="4">
                  <c:v>816492.3046875004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655505249343833"/>
                  <c:y val="-0.0229881160688248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71%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57178477690289"/>
                  <c:y val="-0.004328885972586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418333333333334"/>
                  <c:y val="0.00806138815981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797580927384078"/>
                  <c:y val="0.0108661417322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475071084864392"/>
                  <c:y val="0.0277777777777778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Sheet1!$A$36:$A$40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Sheet1!$B$36:$B$40</c:f>
              <c:numCache>
                <c:formatCode>_(* #,##0_);_(* \(#,##0\);_(* "-"??_);_(@_)</c:formatCode>
                <c:ptCount val="5"/>
                <c:pt idx="0">
                  <c:v>2.620613632E6</c:v>
                </c:pt>
                <c:pt idx="1">
                  <c:v>172383.0</c:v>
                </c:pt>
                <c:pt idx="2">
                  <c:v>280890.0</c:v>
                </c:pt>
                <c:pt idx="3">
                  <c:v>262887.0</c:v>
                </c:pt>
                <c:pt idx="4">
                  <c:v>339385.3679999998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272097550306212"/>
                  <c:y val="0.00715332458442695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México</a:t>
                    </a:r>
                    <a:r>
                      <a:rPr lang="es-ES" dirty="0"/>
                      <a:t>
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53442804024497"/>
                  <c:y val="0.006788786818314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854238845144357"/>
                  <c:y val="0.01441929133858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840472440944882"/>
                  <c:y val="0.01387540099154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663535651793525"/>
                  <c:y val="0.0763888888888889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Otros</a:t>
                    </a:r>
                    <a:r>
                      <a:rPr lang="es-ES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Sheet1!$A$44:$A$48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Sheet1!$B$44:$B$48</c:f>
              <c:numCache>
                <c:formatCode>_(* #,##0_);_(* \(#,##0\);_(* "-"??_);_(@_)</c:formatCode>
                <c:ptCount val="5"/>
                <c:pt idx="0">
                  <c:v>916501.0</c:v>
                </c:pt>
                <c:pt idx="1">
                  <c:v>65393.0</c:v>
                </c:pt>
                <c:pt idx="2">
                  <c:v>96026.0</c:v>
                </c:pt>
                <c:pt idx="3">
                  <c:v>85460.0</c:v>
                </c:pt>
                <c:pt idx="4">
                  <c:v>159663.0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43600" y="0"/>
            <a:ext cx="9128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CE11C2-3418-4F3D-BC9F-A0846D29E1F0}" type="datetimeFigureOut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7F936C-7771-4FC9-B746-C988496D7DE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066800" y="0"/>
            <a:ext cx="4724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Title of presenation, name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914400" y="86106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 © </a:t>
            </a:r>
            <a:r>
              <a:rPr lang="en-US" dirty="0" smtClean="0"/>
              <a:t>2014 Migration </a:t>
            </a:r>
            <a:r>
              <a:rPr lang="en-US" dirty="0"/>
              <a:t>Policy Institute.  </a:t>
            </a:r>
            <a:br>
              <a:rPr lang="en-US" dirty="0"/>
            </a:br>
            <a:r>
              <a:rPr lang="en-US" dirty="0"/>
              <a:t>Contact </a:t>
            </a:r>
            <a:r>
              <a:rPr lang="en-US" u="sng" dirty="0"/>
              <a:t>communications@migrationpolicy.org</a:t>
            </a:r>
            <a:r>
              <a:rPr lang="en-US" dirty="0"/>
              <a:t> for permission to reprint. </a:t>
            </a:r>
          </a:p>
        </p:txBody>
      </p:sp>
      <p:pic>
        <p:nvPicPr>
          <p:cNvPr id="34822" name="Picture 8" descr="mpilogo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38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78863"/>
            <a:ext cx="1219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67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56B893-B25D-448C-B620-B165B1CCEAEC}" type="datetimeFigureOut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794907-6D4E-41E8-A043-1943FEC9AA1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47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5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5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6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6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5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E3CADB-8544-430D-AF58-14366A2F7390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D34-E8C1-4DC8-BECC-1FCB65850F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13873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34AF-26D4-47F6-85D8-28D2488A5D2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86884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838200" y="1524000"/>
            <a:ext cx="7696200" cy="4191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F887-84F8-456A-BEFA-AC8F075176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42201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85517A-3EDB-4E20-97C8-E6669C457D07}" type="datetime1">
              <a:rPr lang="en-US"/>
              <a:pPr>
                <a:defRPr/>
              </a:pPr>
              <a:t>4/14/15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US" dirty="0" smtClean="0"/>
              <a:t>2013 </a:t>
            </a:r>
            <a:r>
              <a:rPr lang="en-GB" dirty="0" smtClean="0"/>
              <a:t>Migration </a:t>
            </a:r>
            <a:r>
              <a:rPr lang="en-GB" dirty="0"/>
              <a:t>Policy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BE15-2A42-4D66-9E3A-902A082ACDA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620000" cy="1066801"/>
          </a:xfrm>
        </p:spPr>
        <p:txBody>
          <a:bodyPr/>
          <a:lstStyle>
            <a:lvl1pPr>
              <a:defRPr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686800" cy="45720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680-0EC2-400D-9F32-5590A77A30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0731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533400" y="1600200"/>
            <a:ext cx="8077200" cy="4191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567F-B32A-46B4-B213-7819E490A7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20138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7E2EF14-7FEC-4992-BE52-0AF8B56CE27D}" type="datetimeFigureOut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8201AE-8093-441F-93FA-72F41CBE5B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4" r:id="rId3"/>
    <p:sldLayoutId id="2147484015" r:id="rId4"/>
    <p:sldLayoutId id="2147484018" r:id="rId5"/>
    <p:sldLayoutId id="2147484020" r:id="rId6"/>
    <p:sldLayoutId id="2147484021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mrosenblum@migrationpolic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362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noProof="0" dirty="0" smtClean="0">
                <a:solidFill>
                  <a:schemeClr val="accent4">
                    <a:lumMod val="50000"/>
                  </a:schemeClr>
                </a:solidFill>
              </a:rPr>
              <a:t>OPORTUNIDADES Y LIMITACIONES DE LA ACCIÓN EJECUTIVA: ¿CUÁNTOS MEXICANOS Y CENTROAMERICANOS PUEDEN BENEFICIARSE?</a:t>
            </a:r>
            <a:endParaRPr lang="es-ES" sz="2800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2362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000" noProof="0" dirty="0" smtClean="0">
                <a:solidFill>
                  <a:schemeClr val="accent4">
                    <a:lumMod val="50000"/>
                  </a:schemeClr>
                </a:solidFill>
              </a:rPr>
              <a:t>Marc Rosenblum,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000" noProof="0" dirty="0" smtClean="0">
                <a:solidFill>
                  <a:schemeClr val="accent4">
                    <a:lumMod val="50000"/>
                  </a:schemeClr>
                </a:solidFill>
              </a:rPr>
              <a:t>Director Adjunto</a:t>
            </a:r>
            <a:r>
              <a:rPr lang="es-ES" sz="3000" noProof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3000" noProof="0" smtClean="0">
                <a:solidFill>
                  <a:schemeClr val="accent4">
                    <a:lumMod val="50000"/>
                  </a:schemeClr>
                </a:solidFill>
              </a:rPr>
              <a:t>Política </a:t>
            </a:r>
            <a:r>
              <a:rPr lang="es-ES" sz="3000" noProof="0" dirty="0" smtClean="0">
                <a:solidFill>
                  <a:schemeClr val="accent4">
                    <a:lumMod val="50000"/>
                  </a:schemeClr>
                </a:solidFill>
              </a:rPr>
              <a:t>de Inmigración de los Estados Unidos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ES" noProof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100" noProof="0" dirty="0" smtClean="0">
                <a:solidFill>
                  <a:schemeClr val="accent4">
                    <a:lumMod val="50000"/>
                  </a:schemeClr>
                </a:solidFill>
              </a:rPr>
              <a:t>14 de abril de 2015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113" y="1752600"/>
            <a:ext cx="48037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</a:t>
            </a:r>
            <a:r>
              <a:rPr lang="es-ES" sz="3200" u="none" dirty="0" smtClean="0"/>
              <a:t>salvadoreños </a:t>
            </a:r>
            <a:r>
              <a:rPr lang="es-ES" sz="3200" u="none" dirty="0"/>
              <a:t>que cumplen </a:t>
            </a:r>
            <a:r>
              <a:rPr lang="es-ES" sz="3200" u="none" dirty="0" smtClean="0"/>
              <a:t/>
            </a:r>
            <a:br>
              <a:rPr lang="es-ES" sz="3200" u="none" dirty="0" smtClean="0"/>
            </a:br>
            <a:r>
              <a:rPr lang="es-ES" sz="3200" u="none" dirty="0" smtClean="0"/>
              <a:t>los </a:t>
            </a:r>
            <a:r>
              <a:rPr lang="es-ES" sz="3200" u="none" dirty="0"/>
              <a:t>requisitos para optar a DAPA/DACA: 2013</a:t>
            </a:r>
            <a:endParaRPr lang="es-ES" sz="3200" u="non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prstClr val="black"/>
                </a:solidFill>
                <a:latin typeface="Calibri"/>
              </a:rPr>
              <a:t>Fuente</a:t>
            </a:r>
            <a:r>
              <a:rPr lang="es-ES" sz="1200" dirty="0">
                <a:solidFill>
                  <a:prstClr val="black"/>
                </a:solidFill>
                <a:latin typeface="Calibri"/>
              </a:rPr>
              <a:t>: Análisis del MPI de los datos de SIPP para 2008 y de ACS para 2009-2013 de Van Hook, Bachmeier y Hammar</a:t>
            </a:r>
            <a:r>
              <a:rPr lang="en-US" sz="1200" dirty="0" smtClean="0">
                <a:latin typeface="+mj-lt"/>
              </a:rPr>
              <a:t>. </a:t>
            </a:r>
            <a:endParaRPr lang="en-US" sz="1200" dirty="0">
              <a:latin typeface="+mj-lt"/>
            </a:endParaRPr>
          </a:p>
        </p:txBody>
      </p:sp>
      <p:pic>
        <p:nvPicPr>
          <p:cNvPr id="11" name="Picture 10" descr="El_Salvador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747355"/>
            <a:ext cx="8234733" cy="5577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02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6222"/>
              </p:ext>
            </p:extLst>
          </p:nvPr>
        </p:nvGraphicFramePr>
        <p:xfrm>
          <a:off x="838202" y="742109"/>
          <a:ext cx="8108950" cy="6019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940"/>
                <a:gridCol w="1373402"/>
                <a:gridCol w="1373402"/>
                <a:gridCol w="1373402"/>
                <a:gridCol w="1373402"/>
                <a:gridCol w="1373402"/>
              </a:tblGrid>
              <a:tr h="7384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Estado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111,000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Massachusetts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5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Nevada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Tennessee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Connecticut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Arkansas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Colorado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Pennsylvania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Minnesota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Ohio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Missouri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Louisiana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Arizona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Nebraska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Illinois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398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E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100" noProof="0" dirty="0" smtClean="0"/>
                        <a:t>Análisis del MPI de los datos de SIPP para 2008 y de ACS para 2009-2013 de Van Hook, Bachmeier y Hammar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salvadoreños que cumplen </a:t>
            </a:r>
            <a:r>
              <a:rPr lang="es-ES" sz="3200" u="none" dirty="0" smtClean="0"/>
              <a:t/>
            </a:r>
            <a:br>
              <a:rPr lang="es-ES" sz="3200" u="none" dirty="0" smtClean="0"/>
            </a:br>
            <a:r>
              <a:rPr lang="es-ES" sz="3200" u="none" dirty="0" smtClean="0"/>
              <a:t>los </a:t>
            </a:r>
            <a:r>
              <a:rPr lang="es-ES" sz="3200" u="none" dirty="0"/>
              <a:t>requisitos para optar a DAPA/DACA: 2013</a:t>
            </a:r>
            <a:endParaRPr lang="es-ES" sz="3200" u="non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11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25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77441"/>
              </p:ext>
            </p:extLst>
          </p:nvPr>
        </p:nvGraphicFramePr>
        <p:xfrm>
          <a:off x="762000" y="996910"/>
          <a:ext cx="8229598" cy="570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593"/>
                <a:gridCol w="1115401"/>
                <a:gridCol w="1115401"/>
                <a:gridCol w="1115401"/>
                <a:gridCol w="1115401"/>
                <a:gridCol w="1115401"/>
              </a:tblGrid>
              <a:tr h="7708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Condado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Los Angeles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Harris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Montgomery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Prince George's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Boston Area NECTA**, Massachusetts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Fairfax County, 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Dallas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Nassau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Suffolk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Prince William County, 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Union County, 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Hudson County, 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Orange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Clark County, Nevada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Queens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Alameda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Miami-Dade-Monroe Counties,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San Mateo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Gwinnett County, Georgia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Mecklenburg County, North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San Bernardino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 Costa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Baltimore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Riverside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Santa Clara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E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100" noProof="0" dirty="0" smtClean="0"/>
                        <a:t>Análisis del MPI de los datos de SIPP para 2008 y de ACS para 2009-2013 de Van Hook, Bachmeier y Hammar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salvadoreños que cumplen </a:t>
            </a:r>
            <a:r>
              <a:rPr lang="es-ES" sz="3200" u="none" dirty="0" smtClean="0"/>
              <a:t/>
            </a:r>
            <a:br>
              <a:rPr lang="es-ES" sz="3200" u="none" dirty="0" smtClean="0"/>
            </a:br>
            <a:r>
              <a:rPr lang="es-ES" sz="3200" u="none" dirty="0" smtClean="0"/>
              <a:t>los </a:t>
            </a:r>
            <a:r>
              <a:rPr lang="es-ES" sz="3200" u="none" dirty="0"/>
              <a:t>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12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2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6" name="Picture 5" descr="Guatemala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8077200" cy="54864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u="none" dirty="0"/>
              <a:t>Ciudadanos </a:t>
            </a:r>
            <a:r>
              <a:rPr lang="es-ES" sz="3200" u="none" dirty="0" smtClean="0"/>
              <a:t>guatemaltecos </a:t>
            </a:r>
            <a:r>
              <a:rPr lang="es-ES" sz="3200" u="none" dirty="0"/>
              <a:t>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prstClr val="black"/>
                </a:solidFill>
                <a:latin typeface="Calibri"/>
              </a:rPr>
              <a:t>Fuente</a:t>
            </a:r>
            <a:r>
              <a:rPr lang="es-ES" sz="1200" dirty="0">
                <a:solidFill>
                  <a:prstClr val="black"/>
                </a:solidFill>
                <a:latin typeface="Calibri"/>
              </a:rPr>
              <a:t>: Análisis del MPI de los datos de SIPP para 2008 y de ACS para 2009-2013 de Van Hook, Bachmeier y Hammar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89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06168"/>
              </p:ext>
            </p:extLst>
          </p:nvPr>
        </p:nvGraphicFramePr>
        <p:xfrm>
          <a:off x="850901" y="1114425"/>
          <a:ext cx="8140697" cy="528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802"/>
                <a:gridCol w="1378779"/>
                <a:gridCol w="1378779"/>
                <a:gridCol w="1378779"/>
                <a:gridCol w="1378779"/>
                <a:gridCol w="137877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Estado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66,000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50,000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Massachusetts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Connecticut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Rhode Island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Tennessee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Illinois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Alabama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Oklahoma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Arizona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Nevada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Pennsylvania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Michigan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Oregon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Missouri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Ohio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Fuente</a:t>
                      </a:r>
                      <a:r>
                        <a:rPr lang="es-ES" sz="1100" dirty="0" smtClean="0">
                          <a:solidFill>
                            <a:prstClr val="black"/>
                          </a:solidFill>
                          <a:latin typeface="+mn-lt"/>
                        </a:rPr>
                        <a:t>: Análisis del MPI de los datos de SIPP para 2008 y de ACS para 2009-2013 de Van Hook, Bachmeier y Hammar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u="none" dirty="0"/>
              <a:t>Ciudadanos guatemaltecos 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14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08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26297"/>
              </p:ext>
            </p:extLst>
          </p:nvPr>
        </p:nvGraphicFramePr>
        <p:xfrm>
          <a:off x="838201" y="1025550"/>
          <a:ext cx="8077199" cy="545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471"/>
                <a:gridCol w="1226606"/>
                <a:gridCol w="1103945"/>
                <a:gridCol w="1091679"/>
                <a:gridCol w="956753"/>
                <a:gridCol w="1094745"/>
              </a:tblGrid>
              <a:tr h="4502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Condado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2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Los Angeles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133,000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Harris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Palm Beach County, Florida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Boston Area NECTA**, Massachusetts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38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Prince George's County, Maryland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27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Miami-Dade-Monroe, Florida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Fairfield County, Connecticut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Providence County, Rhode Island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Westchester County, New York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Orange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Mercer County, New Jersey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38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Cook County, Illinois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Montgomery County, Maryland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Riverside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Kings County, New York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Union County, New Jersey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Lee County, Florida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Dallas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Queens County, New York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Hudson County, New Jersey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Suffolk County, New York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DeKalb County, Georgia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San Bernardino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Maricopa County, Arizona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Fairfax County, Virginia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37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</a:t>
                      </a: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Análisis del MPI de los datos de SIPP para 2008 y de ACS para 2009-2013 de Van Hook, Bachmeier y Hammar. </a:t>
                      </a:r>
                    </a:p>
                    <a:p>
                      <a:pPr algn="l" fontAlgn="b"/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guatemaltecos 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15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11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6" name="Picture 5" descr="Honduras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38200"/>
            <a:ext cx="8077200" cy="54864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u="none" dirty="0"/>
              <a:t>Ciudadanos </a:t>
            </a:r>
            <a:r>
              <a:rPr lang="es-ES" sz="3200" u="none" dirty="0" smtClean="0"/>
              <a:t>hondureños </a:t>
            </a:r>
            <a:r>
              <a:rPr lang="es-ES" sz="3200" u="none" dirty="0"/>
              <a:t>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prstClr val="black"/>
                </a:solidFill>
                <a:latin typeface="Calibri"/>
              </a:rPr>
              <a:t>Fuente</a:t>
            </a:r>
            <a:r>
              <a:rPr lang="es-ES" sz="1200" dirty="0">
                <a:solidFill>
                  <a:prstClr val="black"/>
                </a:solidFill>
                <a:latin typeface="Calibri"/>
              </a:rPr>
              <a:t>: Análisis del MPI de los datos de SIPP para 2008 y de ACS para 2009-2013 de Van Hook, Bachmeier y </a:t>
            </a:r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Hammar</a:t>
            </a:r>
            <a:r>
              <a:rPr lang="en-US" sz="1200" dirty="0" smtClean="0">
                <a:latin typeface="+mj-lt"/>
              </a:rPr>
              <a:t>.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16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41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75273"/>
              </p:ext>
            </p:extLst>
          </p:nvPr>
        </p:nvGraphicFramePr>
        <p:xfrm>
          <a:off x="774701" y="1093470"/>
          <a:ext cx="8140697" cy="528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802"/>
                <a:gridCol w="1378779"/>
                <a:gridCol w="1378779"/>
                <a:gridCol w="1378779"/>
                <a:gridCol w="1378779"/>
                <a:gridCol w="137877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Estado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56,000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Florida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43,000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28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North Carolina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New York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Virginia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New Jersey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Louisiana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Maryland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27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Georgia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Tennessee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South Carolina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Indiana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Illinois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Massachusetts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Minnesota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Pennsylvania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Colorado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Alabama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45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Oklahoma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Connecticut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27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Arkansas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18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Kansas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31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Washington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noProof="0" dirty="0" smtClean="0">
                          <a:effectLst/>
                        </a:rPr>
                        <a:t>Ohio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&lt;1,000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u="none" strike="noStrike" noProof="0" dirty="0" smtClean="0">
                          <a:effectLst/>
                        </a:rPr>
                        <a:t>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noProof="0" dirty="0" smtClean="0">
                          <a:effectLst/>
                        </a:rPr>
                        <a:t>21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</a:t>
                      </a: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Análisis del MPI de los datos de SIPP para 2008 y de ACS para 2009-2013 de Van Hook, Bachmeier y Hammar</a:t>
                      </a:r>
                      <a:r>
                        <a:rPr kumimoji="0" lang="es-E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</a:t>
            </a:r>
            <a:r>
              <a:rPr lang="es-ES" sz="3200" u="none" dirty="0" smtClean="0"/>
              <a:t>hondureños </a:t>
            </a:r>
            <a:r>
              <a:rPr lang="es-ES" sz="3200" u="none" dirty="0"/>
              <a:t>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17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4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60652"/>
              </p:ext>
            </p:extLst>
          </p:nvPr>
        </p:nvGraphicFramePr>
        <p:xfrm>
          <a:off x="762000" y="1026755"/>
          <a:ext cx="8229598" cy="5450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593"/>
                <a:gridCol w="1115401"/>
                <a:gridCol w="1115401"/>
                <a:gridCol w="1115401"/>
                <a:gridCol w="1115401"/>
                <a:gridCol w="1115401"/>
              </a:tblGrid>
              <a:tr h="3752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Condado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Harris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Miami-Dade-Monroe Counties,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Los Angeles County, 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Dallas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Mecklenburg County, North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Fairfax County, 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Montgomery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Broward County,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Travis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Bronx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Nassau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Prince George's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Palm Beach County,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Hudson County, 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Gwinnett County, Georgia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Suffolk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Essex County, 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Boston Area NECTA**, Massachusetts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Hillsborough County, 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Kings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Queens County, 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Baltimore County, 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DeKalb County, Georgia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Middlesex County, 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Tarrant County, Texas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&lt;1,000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Fuente</a:t>
                      </a:r>
                      <a:r>
                        <a:rPr lang="es-ES" sz="1100" dirty="0" smtClean="0">
                          <a:solidFill>
                            <a:prstClr val="black"/>
                          </a:solidFill>
                          <a:latin typeface="+mn-lt"/>
                        </a:rPr>
                        <a:t>: Análisis del MPI de los datos de SIPP para 2008 y de ACS para 2009-2013 de Van Hook, Bachmeier y Hammar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200" u="none" dirty="0"/>
              <a:t>Ciudadanos hondureños que cumplen </a:t>
            </a:r>
            <a:br>
              <a:rPr lang="es-ES" sz="3200" u="none" dirty="0"/>
            </a:br>
            <a:r>
              <a:rPr lang="es-ES" sz="3200" u="none" dirty="0"/>
              <a:t>los requisitos para optar a DAPA/DACA: 2013</a:t>
            </a:r>
            <a:endParaRPr lang="es-ES" sz="3200" u="non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18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11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s-ES" sz="3600" u="none" dirty="0" smtClean="0"/>
              <a:t>De gran importancia para México y los países del triángulo norte de Centroamérica</a:t>
            </a:r>
            <a:endParaRPr lang="es-ES" sz="3600" u="none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Porcentaje de todas las deportaciones formales desde los Estados Unidos, por país de origen 2003-2013 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84266"/>
              </p:ext>
            </p:extLst>
          </p:nvPr>
        </p:nvGraphicFramePr>
        <p:xfrm>
          <a:off x="1409700" y="2057400"/>
          <a:ext cx="6324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5895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latin typeface="+mn-lt"/>
                <a:cs typeface="Arial"/>
              </a:rPr>
              <a:t>Fuente</a:t>
            </a:r>
            <a:r>
              <a:rPr lang="es-ES" sz="1200" dirty="0" smtClean="0">
                <a:latin typeface="+mn-lt"/>
                <a:cs typeface="Arial"/>
              </a:rPr>
              <a:t>: Marc R. Rosenblum y Kristen McCabe, </a:t>
            </a:r>
            <a:r>
              <a:rPr lang="es-ES" sz="1200" i="1" dirty="0" smtClean="0">
                <a:latin typeface="+mn-lt"/>
                <a:cs typeface="Arial"/>
              </a:rPr>
              <a:t>Deportation and Discretion: Reviewing the Record and Options for Change</a:t>
            </a:r>
            <a:r>
              <a:rPr lang="es-ES" sz="1200" dirty="0" smtClean="0">
                <a:latin typeface="+mn-lt"/>
                <a:cs typeface="Arial"/>
              </a:rPr>
              <a:t>. Washington, DC: Migration Policy Institute, 2014.</a:t>
            </a:r>
            <a:endParaRPr lang="es-ES" sz="1200" dirty="0">
              <a:latin typeface="+mn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19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50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600" u="none" noProof="0" dirty="0" smtClean="0"/>
              <a:t>De gran importancia para México y los países del triángulo norte de Centroamérica</a:t>
            </a:r>
            <a:endParaRPr lang="es-ES" sz="3600" u="none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7048" y="1143000"/>
            <a:ext cx="8229600" cy="990600"/>
          </a:xfrm>
        </p:spPr>
        <p:txBody>
          <a:bodyPr/>
          <a:lstStyle/>
          <a:p>
            <a:r>
              <a:rPr lang="es-ES" sz="2800" noProof="0" dirty="0" smtClean="0">
                <a:solidFill>
                  <a:schemeClr val="accent5">
                    <a:lumMod val="50000"/>
                  </a:schemeClr>
                </a:solidFill>
              </a:rPr>
              <a:t>Porcentajes de la población total de los EEUU de personas nacidas en el extranjero, por país de origen, 2013</a:t>
            </a:r>
          </a:p>
          <a:p>
            <a:endParaRPr lang="es-ES" noProof="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022565"/>
              </p:ext>
            </p:extLst>
          </p:nvPr>
        </p:nvGraphicFramePr>
        <p:xfrm>
          <a:off x="1333500" y="2057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895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latin typeface="+mn-lt"/>
              </a:rPr>
              <a:t>Fuente</a:t>
            </a:r>
            <a:r>
              <a:rPr lang="es-ES" sz="1200" dirty="0" smtClean="0">
                <a:latin typeface="+mn-lt"/>
              </a:rPr>
              <a:t>: Cálculos del Migration Policy Institute (MPI) del censo de los EEUU, encuesta titulada “American Community </a:t>
            </a:r>
            <a:r>
              <a:rPr lang="es-ES" sz="1200" dirty="0" err="1" smtClean="0">
                <a:latin typeface="+mn-lt"/>
              </a:rPr>
              <a:t>Survey</a:t>
            </a:r>
            <a:r>
              <a:rPr lang="es-ES" sz="1200" dirty="0" smtClean="0">
                <a:latin typeface="+mn-lt"/>
              </a:rPr>
              <a:t>”.</a:t>
            </a:r>
            <a:endParaRPr lang="es-E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601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s-ES" sz="3600" u="none" dirty="0" smtClean="0"/>
              <a:t>De gran importancia para México y los países del triángulo norte de Centroamérica</a:t>
            </a:r>
            <a:endParaRPr lang="es-ES" sz="3600" u="none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Porcentajes de remociones internas desde el interior de los EEUU, por país de origen, 2003-2013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1215"/>
              </p:ext>
            </p:extLst>
          </p:nvPr>
        </p:nvGraphicFramePr>
        <p:xfrm>
          <a:off x="1409700" y="2057400"/>
          <a:ext cx="6324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895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latin typeface="+mn-lt"/>
              </a:rPr>
              <a:t> Fuente</a:t>
            </a:r>
            <a:r>
              <a:rPr lang="es-ES" sz="1200" dirty="0" smtClean="0">
                <a:latin typeface="+mn-lt"/>
              </a:rPr>
              <a:t>: Marc R. Rosenblum y Kristen McCabe, </a:t>
            </a:r>
            <a:r>
              <a:rPr lang="es-ES" sz="1200" i="1" dirty="0" smtClean="0">
                <a:latin typeface="+mn-lt"/>
              </a:rPr>
              <a:t>Deportation and Discretion: Reviewing the Record and Options for Change</a:t>
            </a:r>
            <a:r>
              <a:rPr lang="es-ES" sz="1200" dirty="0" smtClean="0">
                <a:latin typeface="+mn-lt"/>
              </a:rPr>
              <a:t>. Washington, DC: Migration Policy Institute, 2014.</a:t>
            </a:r>
            <a:endParaRPr lang="es-E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20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9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u="none" noProof="0" dirty="0" smtClean="0">
                <a:solidFill>
                  <a:schemeClr val="accent4">
                    <a:lumMod val="50000"/>
                  </a:schemeClr>
                </a:solidFill>
              </a:rPr>
              <a:t>Para </a:t>
            </a:r>
            <a:r>
              <a:rPr lang="es-ES" u="none" dirty="0" smtClean="0">
                <a:solidFill>
                  <a:schemeClr val="accent4">
                    <a:lumMod val="50000"/>
                  </a:schemeClr>
                </a:solidFill>
              </a:rPr>
              <a:t>obtener </a:t>
            </a:r>
            <a:r>
              <a:rPr lang="es-ES" u="none" noProof="0" dirty="0" smtClean="0">
                <a:solidFill>
                  <a:schemeClr val="accent4">
                    <a:lumMod val="50000"/>
                  </a:schemeClr>
                </a:solidFill>
              </a:rPr>
              <a:t>más información:</a:t>
            </a:r>
            <a:endParaRPr lang="es-ES" u="none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© 2014 Migration Policy Institute</a:t>
            </a:r>
            <a:endParaRPr lang="es-E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876300" y="1219200"/>
            <a:ext cx="8001000" cy="3540073"/>
          </a:xfrm>
          <a:prstGeom prst="rect">
            <a:avLst/>
          </a:prstGeom>
          <a:noFill/>
          <a:ln/>
        </p:spPr>
        <p:txBody>
          <a:bodyPr lIns="92075" tIns="46038" rIns="92075" bIns="46038" anchorCtr="1">
            <a:spAutoFit/>
          </a:bodyPr>
          <a:lstStyle/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Rosenblum</a:t>
            </a: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3"/>
              </a:rPr>
              <a:t>mrosenblum@migrationpolicy.org</a:t>
            </a:r>
            <a:endParaRPr lang="es-ES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s-ES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s-ES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s-E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56756" y="4196556"/>
            <a:ext cx="30114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T: (202) 266-1919</a:t>
            </a:r>
            <a:b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F: (202) 266-1940</a:t>
            </a:r>
            <a:endParaRPr lang="es-ES" sz="3200" dirty="0">
              <a:solidFill>
                <a:schemeClr val="accent5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774" name="Freeform 8"/>
          <p:cNvSpPr>
            <a:spLocks/>
          </p:cNvSpPr>
          <p:nvPr/>
        </p:nvSpPr>
        <p:spPr bwMode="auto">
          <a:xfrm flipV="1">
            <a:off x="685800" y="381000"/>
            <a:ext cx="8458200" cy="381000"/>
          </a:xfrm>
          <a:custGeom>
            <a:avLst/>
            <a:gdLst>
              <a:gd name="T0" fmla="*/ 0 w 5674"/>
              <a:gd name="T1" fmla="*/ 0 h 1"/>
              <a:gd name="T2" fmla="*/ 2147483647 w 5674"/>
              <a:gd name="T3" fmla="*/ 0 h 1"/>
              <a:gd name="T4" fmla="*/ 0 60000 65536"/>
              <a:gd name="T5" fmla="*/ 0 60000 65536"/>
              <a:gd name="T6" fmla="*/ 0 w 5674"/>
              <a:gd name="T7" fmla="*/ 0 h 1"/>
              <a:gd name="T8" fmla="*/ 5674 w 56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74" h="1">
                <a:moveTo>
                  <a:pt x="0" y="0"/>
                </a:moveTo>
                <a:lnTo>
                  <a:pt x="5673" y="0"/>
                </a:lnTo>
              </a:path>
            </a:pathLst>
          </a:custGeom>
          <a:solidFill>
            <a:srgbClr val="A4CAD3"/>
          </a:solidFill>
          <a:ln w="38100" cap="rnd" cmpd="sng">
            <a:solidFill>
              <a:srgbClr val="A4CAD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173663"/>
            <a:ext cx="7162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www.migrationpolicy.org</a:t>
            </a:r>
            <a:endParaRPr lang="es-ES" sz="4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21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s-ES" sz="3600" u="none" dirty="0" smtClean="0"/>
              <a:t>De gran importancia para México y los países del triángulo norte de Centroamérica</a:t>
            </a:r>
            <a:endParaRPr lang="es-ES" sz="3600" u="none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97048" y="1295400"/>
            <a:ext cx="8229600" cy="990600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Porcentajes de población no autorizada en los Estados Unidos, por país de origen, 2013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605210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>
                <a:latin typeface="+mn-lt"/>
              </a:rPr>
              <a:t>Fuente</a:t>
            </a:r>
            <a:r>
              <a:rPr lang="es-ES" sz="1200" dirty="0" smtClean="0">
                <a:latin typeface="+mn-lt"/>
              </a:rPr>
              <a:t>: Análisis del MPI de los datos de SIPP para 2008 y de ACP para 2009-2013 de Van Hook, Bachmeier y Hammar. </a:t>
            </a:r>
            <a:endParaRPr lang="es-E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4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40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s-ES" sz="3600" u="none" dirty="0" smtClean="0"/>
              <a:t>De gran importancia para México y los países del triángulo norte de Centroamérica</a:t>
            </a:r>
            <a:endParaRPr lang="es-ES" sz="3600" u="none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Porcentajes de poblaciones que cumplen los requisitos para optar a DACA, por país de origen, 2013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27681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943600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>
                <a:latin typeface="+mn-lt"/>
              </a:rPr>
              <a:t>Fuente</a:t>
            </a:r>
            <a:r>
              <a:rPr lang="es-ES" sz="1200" dirty="0" smtClean="0">
                <a:latin typeface="+mn-lt"/>
              </a:rPr>
              <a:t>: </a:t>
            </a:r>
            <a:r>
              <a:rPr lang="es-ES" sz="1200" dirty="0">
                <a:latin typeface="+mn-lt"/>
              </a:rPr>
              <a:t>Análisis del MPI de los datos </a:t>
            </a:r>
            <a:r>
              <a:rPr lang="es-ES" sz="1200" dirty="0" smtClean="0">
                <a:latin typeface="+mn-lt"/>
              </a:rPr>
              <a:t>de SIPP </a:t>
            </a:r>
            <a:r>
              <a:rPr lang="es-ES" sz="1200" dirty="0">
                <a:latin typeface="+mn-lt"/>
              </a:rPr>
              <a:t>para 2008 y </a:t>
            </a:r>
            <a:r>
              <a:rPr lang="es-ES" sz="1200" dirty="0" smtClean="0">
                <a:latin typeface="+mn-lt"/>
              </a:rPr>
              <a:t>de ACS </a:t>
            </a:r>
            <a:r>
              <a:rPr lang="es-ES" sz="1200" dirty="0">
                <a:latin typeface="+mn-lt"/>
              </a:rPr>
              <a:t>para 2009-2013 de Van Hook, Bachmeier </a:t>
            </a:r>
            <a:r>
              <a:rPr lang="es-ES" sz="1200" dirty="0" smtClean="0">
                <a:latin typeface="+mn-lt"/>
              </a:rPr>
              <a:t>y Hammar. </a:t>
            </a:r>
            <a:endParaRPr lang="es-E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5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7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s-ES" sz="3600" u="none" dirty="0" smtClean="0"/>
              <a:t>De gran importancia para México y los países del triángulo norte de Centroamérica</a:t>
            </a:r>
            <a:endParaRPr lang="es-ES" sz="3600" u="none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Porcentajes de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poblaciones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que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cumplen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los requisitos para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optar a DAPA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, por país de origen, 2013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245946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>
                <a:latin typeface="+mj-lt"/>
              </a:rPr>
              <a:t>Fuente</a:t>
            </a:r>
            <a:r>
              <a:rPr lang="es-ES" sz="1200" dirty="0">
                <a:latin typeface="+mj-lt"/>
              </a:rPr>
              <a:t>: Análisis del MPI de los datos </a:t>
            </a:r>
            <a:r>
              <a:rPr lang="es-ES" sz="1200" dirty="0" smtClean="0">
                <a:latin typeface="+mj-lt"/>
              </a:rPr>
              <a:t>de SIPP </a:t>
            </a:r>
            <a:r>
              <a:rPr lang="es-ES" sz="1200" dirty="0">
                <a:latin typeface="+mj-lt"/>
              </a:rPr>
              <a:t>para 2008 y </a:t>
            </a:r>
            <a:r>
              <a:rPr lang="es-ES" sz="1200" dirty="0" smtClean="0">
                <a:latin typeface="+mj-lt"/>
              </a:rPr>
              <a:t>de ACS </a:t>
            </a:r>
            <a:r>
              <a:rPr lang="es-ES" sz="1200" dirty="0">
                <a:latin typeface="+mj-lt"/>
              </a:rPr>
              <a:t>para 2009-2013 de Van Hook, Bachmeier y Hammar.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6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61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u="none" dirty="0" smtClean="0"/>
              <a:t>Estimación de poblaciones que cumplen los requisitos para optar a DAPA/DACA, por país de origen, 2013</a:t>
            </a:r>
            <a:endParaRPr lang="es-ES" sz="3200" u="non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05972"/>
              </p:ext>
            </p:extLst>
          </p:nvPr>
        </p:nvGraphicFramePr>
        <p:xfrm>
          <a:off x="685800" y="1600200"/>
          <a:ext cx="8381998" cy="4248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518"/>
                <a:gridCol w="1301896"/>
                <a:gridCol w="1301896"/>
                <a:gridCol w="1301896"/>
                <a:gridCol w="1301896"/>
                <a:gridCol w="1301896"/>
              </a:tblGrid>
              <a:tr h="8358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País o</a:t>
                      </a:r>
                      <a:r>
                        <a:rPr lang="es-ES" sz="1300" b="1" u="none" strike="noStrike" baseline="0" noProof="0" dirty="0" smtClean="0">
                          <a:effectLst/>
                        </a:rPr>
                        <a:t> región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Cumplen los requisitos para la Acción Diferida para Padres de Estadounidenses</a:t>
                      </a:r>
                      <a:r>
                        <a:rPr lang="es-ES" sz="1300" b="1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s-ES" sz="1300" b="1" u="none" strike="noStrike" noProof="0" dirty="0" smtClean="0">
                          <a:effectLst/>
                        </a:rPr>
                        <a:t>(DAPA)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Cumplen los requisitos para la Acción Diferida</a:t>
                      </a:r>
                      <a:r>
                        <a:rPr lang="es-ES" sz="1300" b="1" u="none" strike="noStrike" baseline="0" noProof="0" dirty="0" smtClean="0">
                          <a:effectLst/>
                        </a:rPr>
                        <a:t> para los Llegados en la Infancia (</a:t>
                      </a:r>
                      <a:r>
                        <a:rPr lang="es-ES" sz="1300" b="1" u="none" strike="noStrike" noProof="0" dirty="0" smtClean="0">
                          <a:effectLst/>
                        </a:rPr>
                        <a:t>DACA)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Total</a:t>
                      </a:r>
                      <a:r>
                        <a:rPr lang="es-ES" sz="1300" b="1" u="none" strike="noStrike" baseline="0" noProof="0" dirty="0" smtClean="0">
                          <a:effectLst/>
                        </a:rPr>
                        <a:t> de población no autorizada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3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</a:tr>
              <a:tr h="206536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3,605,000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1,439,000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5,045,000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11,022,000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s-ES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México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2,415,000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3,276,000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6,194,000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Centroamérica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3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Guatemala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El Salvador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Honduras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Otros</a:t>
                      </a:r>
                      <a:r>
                        <a:rPr lang="es-ES" sz="13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países de C.A.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1,509,000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Sudamérica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690,000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Europa/Canadá/Oceanía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África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Caribe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260,000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s-ES" sz="13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57194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</a:t>
                      </a:r>
                      <a:r>
                        <a:rPr lang="es-ES" sz="120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del M</a:t>
                      </a:r>
                      <a:r>
                        <a:rPr lang="es-ES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igration Policy Institute</a:t>
                      </a:r>
                      <a:r>
                        <a:rPr lang="es-ES" sz="12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(MPI) de datos de la encuesta titulada “</a:t>
                      </a:r>
                      <a:r>
                        <a:rPr lang="es-ES" sz="12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 of Income and Program Participation” (SIPP) para 2008 y la encuesta “American Community Survey” (ACS) 2009-2013, compilados por Jennifer Van Hook de la  Pennsylvania State University y James Bachmeier y Colin Hammar de la Temple University.</a:t>
                      </a:r>
                      <a:endParaRPr lang="es-ES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F34AF-26D4-47F6-85D8-28D2488A5D26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2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79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5" name="Picture 4" descr="Mexico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38200"/>
            <a:ext cx="8169737" cy="547906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s-ES" sz="3200" u="none" dirty="0" smtClean="0"/>
              <a:t>Ciudadanos mexicanos que cumplen los requisitos para optar a DAPA/DACA: 2013</a:t>
            </a:r>
            <a:endParaRPr lang="es-ES" sz="3200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 smtClean="0">
                <a:latin typeface="+mj-lt"/>
              </a:rPr>
              <a:t>Fuente</a:t>
            </a:r>
            <a:r>
              <a:rPr lang="es-ES" sz="1200" dirty="0">
                <a:latin typeface="+mj-lt"/>
              </a:rPr>
              <a:t>: Análisis del MPI de los </a:t>
            </a:r>
            <a:r>
              <a:rPr lang="es-ES" sz="1200" dirty="0" smtClean="0">
                <a:latin typeface="+mj-lt"/>
              </a:rPr>
              <a:t>datos de </a:t>
            </a:r>
            <a:r>
              <a:rPr lang="es-ES" sz="1200" dirty="0">
                <a:latin typeface="+mj-lt"/>
              </a:rPr>
              <a:t>SIPP para 2008 y </a:t>
            </a:r>
            <a:r>
              <a:rPr lang="es-ES" sz="1200" dirty="0" smtClean="0">
                <a:latin typeface="+mj-lt"/>
              </a:rPr>
              <a:t>de ACS </a:t>
            </a:r>
            <a:r>
              <a:rPr lang="es-ES" sz="1200" dirty="0">
                <a:latin typeface="+mj-lt"/>
              </a:rPr>
              <a:t>para 2009-2013 de Van Hook, Bachmeier y Hammar.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7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9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u="none" dirty="0"/>
              <a:t>Ciudadanos mexicanos que cumplen los requisitos para optar a DAPA/DACA: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05805"/>
              </p:ext>
            </p:extLst>
          </p:nvPr>
        </p:nvGraphicFramePr>
        <p:xfrm>
          <a:off x="838200" y="762000"/>
          <a:ext cx="8153399" cy="6077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139"/>
                <a:gridCol w="1353852"/>
                <a:gridCol w="1353852"/>
                <a:gridCol w="1353852"/>
                <a:gridCol w="1353852"/>
                <a:gridCol w="1353852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Estado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Cumplen</a:t>
                      </a:r>
                      <a:r>
                        <a:rPr lang="es-ES" sz="1200" b="1" u="none" strike="noStrike" baseline="0" noProof="0" dirty="0" smtClean="0">
                          <a:effectLst/>
                        </a:rPr>
                        <a:t> los requisitos para </a:t>
                      </a:r>
                      <a:r>
                        <a:rPr lang="es-ES" sz="1200" b="1" u="none" strike="noStrike" noProof="0" dirty="0" smtClean="0">
                          <a:effectLst/>
                        </a:rPr>
                        <a:t>DAPA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Cumplen los requisitos para DACA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Total de personas que cumplen los requisitos para la Acción Diferida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Total de no autorizados 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noProof="0" dirty="0" smtClean="0">
                          <a:effectLst/>
                        </a:rPr>
                        <a:t>Acción Diferida como % de no autorizados </a:t>
                      </a:r>
                      <a:endParaRPr lang="es-E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California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851,000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320,000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1,171,000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2,114,000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Texas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471,000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156,000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627,000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1,138,000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Illinois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148,000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207,000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373,000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Arizona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36,000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125,000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229,000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Georgia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79,000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106,000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48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North Carolina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78,000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102,000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211,000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48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New York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63,000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83,000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186,000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Florida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76,000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171,000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Washington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74,000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133,000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56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Colorado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71,000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129,000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New Jersey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33,000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109,000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41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Nevada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102,000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53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Oregon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38,000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56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Tennessee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31,000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68,000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45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Indiana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32,000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64,000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New Mexico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34,000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62,000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Oklahoma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30,000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60,000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South Carolina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42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Utah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34,000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59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Wisconsin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48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Kansas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20,000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27,000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48,000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56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Alabama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Virginia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13,000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19,000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44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Minnesota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22,000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54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noProof="0" dirty="0" smtClean="0">
                          <a:effectLst/>
                        </a:rPr>
                        <a:t>Michigan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16,000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5,000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21,000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noProof="0" dirty="0" smtClean="0">
                          <a:effectLst/>
                        </a:rPr>
                        <a:t>40,000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noProof="0" dirty="0" smtClean="0">
                          <a:effectLst/>
                        </a:rPr>
                        <a:t>52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26473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E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200" noProof="0" dirty="0" smtClean="0"/>
                        <a:t>Análisis del MPI de los datos de SIPP para 2008 y de ACS para 2009-2013 de Van Hook, Bachmeier y Hammar</a:t>
                      </a:r>
                      <a:r>
                        <a:rPr lang="es-E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s-E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8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4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43153"/>
              </p:ext>
            </p:extLst>
          </p:nvPr>
        </p:nvGraphicFramePr>
        <p:xfrm>
          <a:off x="791375" y="813577"/>
          <a:ext cx="8276425" cy="5892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715"/>
                <a:gridCol w="1185542"/>
                <a:gridCol w="1185542"/>
                <a:gridCol w="1185542"/>
                <a:gridCol w="1185542"/>
                <a:gridCol w="1185542"/>
              </a:tblGrid>
              <a:tr h="8491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Condado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Cumplen</a:t>
                      </a:r>
                      <a:r>
                        <a:rPr lang="es-ES" sz="1100" b="1" u="none" strike="noStrike" baseline="0" noProof="0" dirty="0" smtClean="0">
                          <a:effectLst/>
                          <a:latin typeface="+mn-lt"/>
                        </a:rPr>
                        <a:t> los requisitos para </a:t>
                      </a:r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DAPA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Cumplen los requisitos para DACA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Total de personas que cumplen los requisitos para la Acción Diferida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Total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noProof="0" dirty="0" smtClean="0">
                          <a:effectLst/>
                          <a:latin typeface="+mn-lt"/>
                        </a:rPr>
                        <a:t>Acción Diferida como % de no autorizados </a:t>
                      </a:r>
                      <a:endParaRPr lang="es-ES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Angeles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Harris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 County, Illinois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Dallas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Maricopa County, Arizona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Riverside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Bernardino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Hidalgo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Tarrant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Clara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Clark County, Nevada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Fresno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Kern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Monterey-San Benito 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Paso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Travis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Bexar County, Texas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Alameda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Tulare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Ventura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Suburban Denver, Colorado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Joaquin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7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 Costa County, California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39,000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496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E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100" noProof="0" dirty="0" smtClean="0">
                          <a:latin typeface="+mn-lt"/>
                        </a:rPr>
                        <a:t>Análisis del MPI de los datos de SIPP para 2008 y de ACS para 2009-2013 de Van Hook, Bachmeier y Hammar</a:t>
                      </a: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200" u="none" dirty="0"/>
              <a:t>Ciudadanos mexicanos que cumplen los requisitos para optar a DAPA/DACA: 2013</a:t>
            </a:r>
            <a:endParaRPr lang="es-ES" sz="3200" u="none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9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43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9641</TotalTime>
  <Words>3219</Words>
  <Application>Microsoft Macintosh PowerPoint</Application>
  <PresentationFormat>Presentación en pantalla (4:3)</PresentationFormat>
  <Paragraphs>1449</Paragraphs>
  <Slides>21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Custom Design</vt:lpstr>
      <vt:lpstr>OPORTUNIDADES Y LIMITACIONES DE LA ACCIÓN EJECUTIVA: ¿CUÁNTOS MEXICANOS Y CENTROAMERICANOS PUEDEN BENEFICIARSE?</vt:lpstr>
      <vt:lpstr>De gran importancia para México y los países del triángulo norte de Centroamérica</vt:lpstr>
      <vt:lpstr>De gran importancia para México y los países del triángulo norte de Centroamérica</vt:lpstr>
      <vt:lpstr>De gran importancia para México y los países del triángulo norte de Centroamérica</vt:lpstr>
      <vt:lpstr>De gran importancia para México y los países del triángulo norte de Centroamérica</vt:lpstr>
      <vt:lpstr>Estimación de poblaciones que cumplen los requisitos para optar a DAPA/DACA, por país de origen, 2013</vt:lpstr>
      <vt:lpstr>Ciudadanos mexicanos que cumplen los requisitos para optar a DAPA/DACA: 2013</vt:lpstr>
      <vt:lpstr>Ciudadanos mexicanos que cumplen los requisitos para optar a DAPA/DACA: 2013</vt:lpstr>
      <vt:lpstr>Ciudadanos mexicanos que cumplen los requisitos para optar a DAPA/DACA: 2013</vt:lpstr>
      <vt:lpstr>Ciudadanos salvadoreños que cumplen  los requisitos para optar a DAPA/DACA: 2013</vt:lpstr>
      <vt:lpstr>Ciudadanos salvadoreños que cumplen  los requisitos para optar a DAPA/DACA: 2013</vt:lpstr>
      <vt:lpstr>Ciudadanos salvadoreños que cumplen  los requisitos para optar a DAPA/DACA: 2013</vt:lpstr>
      <vt:lpstr>Ciudadanos guatemaltecos que cumplen  los requisitos para optar a DAPA/DACA: 2013</vt:lpstr>
      <vt:lpstr>Ciudadanos guatemaltecos que cumplen  los requisitos para optar a DAPA/DACA: 2013</vt:lpstr>
      <vt:lpstr>Ciudadanos guatemaltecos que cumplen  los requisitos para optar a DAPA/DACA: 2013</vt:lpstr>
      <vt:lpstr>Ciudadanos hondureños que cumplen  los requisitos para optar a DAPA/DACA: 2013</vt:lpstr>
      <vt:lpstr>Ciudadanos hondureños que cumplen  los requisitos para optar a DAPA/DACA: 2013</vt:lpstr>
      <vt:lpstr>Ciudadanos hondureños que cumplen  los requisitos para optar a DAPA/DACA: 2013</vt:lpstr>
      <vt:lpstr>De gran importancia para México y los países del triángulo norte de Centroamérica</vt:lpstr>
      <vt:lpstr>De gran importancia para México y los países del triángulo norte de Centroamérica</vt:lpstr>
      <vt:lpstr>Para obtener más información:</vt:lpstr>
    </vt:vector>
  </TitlesOfParts>
  <Manager/>
  <Company>Migration Policy Institue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ASiruno</dc:creator>
  <cp:keywords/>
  <dc:description/>
  <cp:lastModifiedBy>Christiane Lehnhoff</cp:lastModifiedBy>
  <cp:revision>158</cp:revision>
  <cp:lastPrinted>2015-03-31T16:07:05Z</cp:lastPrinted>
  <dcterms:created xsi:type="dcterms:W3CDTF">2009-09-03T17:11:53Z</dcterms:created>
  <dcterms:modified xsi:type="dcterms:W3CDTF">2015-04-14T22:46:27Z</dcterms:modified>
  <cp:category/>
</cp:coreProperties>
</file>