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71" r:id="rId4"/>
    <p:sldId id="270" r:id="rId5"/>
    <p:sldId id="260" r:id="rId6"/>
    <p:sldId id="256" r:id="rId7"/>
    <p:sldId id="259" r:id="rId8"/>
    <p:sldId id="269" r:id="rId9"/>
    <p:sldId id="272" r:id="rId10"/>
    <p:sldId id="267" r:id="rId11"/>
    <p:sldId id="268" r:id="rId12"/>
    <p:sldId id="274" r:id="rId13"/>
    <p:sldId id="264" r:id="rId14"/>
    <p:sldId id="273" r:id="rId15"/>
    <p:sldId id="266" r:id="rId1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48EF9-95CE-D64D-A42C-E8035F02AC6D}" type="doc">
      <dgm:prSet loTypeId="urn:microsoft.com/office/officeart/2005/8/layout/orgChart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A1DDAE9-F7DA-F24A-BB14-6EDCA9ED367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err="1" smtClean="0"/>
            <a:t>Viceministerio</a:t>
          </a:r>
          <a:endParaRPr lang="en-US" sz="2000" b="1" dirty="0" smtClean="0"/>
        </a:p>
        <a:p>
          <a:r>
            <a:rPr lang="en-US" sz="1800" dirty="0" err="1" smtClean="0"/>
            <a:t>Migración</a:t>
          </a:r>
          <a:r>
            <a:rPr lang="en-US" sz="1800" dirty="0" smtClean="0"/>
            <a:t> y </a:t>
          </a:r>
          <a:r>
            <a:rPr lang="en-US" sz="1800" dirty="0" err="1" smtClean="0"/>
            <a:t>Ciudadanía</a:t>
          </a:r>
          <a:endParaRPr lang="en-US" sz="1800" dirty="0"/>
        </a:p>
      </dgm:t>
    </dgm:pt>
    <dgm:pt modelId="{B0C36F01-05FE-8E47-A92E-D406C3727B45}" type="parTrans" cxnId="{BB8D0F79-5F2E-FB4C-A02B-EA4AB9236F65}">
      <dgm:prSet/>
      <dgm:spPr/>
      <dgm:t>
        <a:bodyPr/>
        <a:lstStyle/>
        <a:p>
          <a:endParaRPr lang="en-US"/>
        </a:p>
      </dgm:t>
    </dgm:pt>
    <dgm:pt modelId="{D60E8BC9-9B92-AB45-BA6F-C3025217882A}" type="sibTrans" cxnId="{BB8D0F79-5F2E-FB4C-A02B-EA4AB9236F65}">
      <dgm:prSet/>
      <dgm:spPr/>
      <dgm:t>
        <a:bodyPr/>
        <a:lstStyle/>
        <a:p>
          <a:endParaRPr lang="en-US"/>
        </a:p>
      </dgm:t>
    </dgm:pt>
    <dgm:pt modelId="{975A1E49-EE39-E84B-832A-4A8F8A0ABC51}" type="asst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Dirección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Ejecutiva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</a:p>
        <a:p>
          <a:r>
            <a:rPr lang="en-US" sz="1200" b="1" dirty="0" smtClean="0">
              <a:solidFill>
                <a:schemeClr val="tx1"/>
              </a:solidFill>
            </a:rPr>
            <a:t>Plan de </a:t>
          </a:r>
          <a:r>
            <a:rPr lang="en-US" sz="1200" b="1" dirty="0" err="1" smtClean="0">
              <a:solidFill>
                <a:schemeClr val="tx1"/>
              </a:solidFill>
            </a:rPr>
            <a:t>Regularización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Nacional</a:t>
          </a:r>
          <a:r>
            <a:rPr lang="en-US" sz="1200" b="1" dirty="0" smtClean="0">
              <a:solidFill>
                <a:schemeClr val="tx1"/>
              </a:solidFill>
            </a:rPr>
            <a:t> de </a:t>
          </a:r>
          <a:r>
            <a:rPr lang="en-US" sz="1200" b="1" dirty="0" err="1" smtClean="0">
              <a:solidFill>
                <a:schemeClr val="tx1"/>
              </a:solidFill>
            </a:rPr>
            <a:t>Extranjeros</a:t>
          </a:r>
          <a:endParaRPr lang="en-US" sz="1200" b="1" dirty="0">
            <a:solidFill>
              <a:schemeClr val="tx1"/>
            </a:solidFill>
          </a:endParaRPr>
        </a:p>
      </dgm:t>
    </dgm:pt>
    <dgm:pt modelId="{71A2D26C-901F-4348-B5E4-98CF5F334ADD}" type="parTrans" cxnId="{49D8B11B-F418-2D49-8587-C629B9DCF0BB}">
      <dgm:prSet/>
      <dgm:spPr/>
      <dgm:t>
        <a:bodyPr/>
        <a:lstStyle/>
        <a:p>
          <a:endParaRPr lang="en-US"/>
        </a:p>
      </dgm:t>
    </dgm:pt>
    <dgm:pt modelId="{2CB291EE-75D8-C445-B55B-EC35EA34003B}" type="sibTrans" cxnId="{49D8B11B-F418-2D49-8587-C629B9DCF0BB}">
      <dgm:prSet/>
      <dgm:spPr/>
      <dgm:t>
        <a:bodyPr/>
        <a:lstStyle/>
        <a:p>
          <a:endParaRPr lang="en-US"/>
        </a:p>
      </dgm:t>
    </dgm:pt>
    <dgm:pt modelId="{820C0179-BAAC-5548-8EB4-1378092DC124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Mesa de </a:t>
          </a:r>
          <a:r>
            <a:rPr lang="en-US" b="1" dirty="0" err="1" smtClean="0">
              <a:solidFill>
                <a:schemeClr val="tx1"/>
              </a:solidFill>
            </a:rPr>
            <a:t>Apoyo</a:t>
          </a:r>
          <a:endParaRPr lang="en-US" b="1" dirty="0">
            <a:solidFill>
              <a:schemeClr val="tx1"/>
            </a:solidFill>
          </a:endParaRPr>
        </a:p>
      </dgm:t>
    </dgm:pt>
    <dgm:pt modelId="{9238E7F2-FD53-444A-8D4B-BFC3136FF10A}" type="parTrans" cxnId="{FFBDF626-C5DC-8F41-A5FF-46D5A9675C9F}">
      <dgm:prSet/>
      <dgm:spPr/>
      <dgm:t>
        <a:bodyPr/>
        <a:lstStyle/>
        <a:p>
          <a:endParaRPr lang="en-US"/>
        </a:p>
      </dgm:t>
    </dgm:pt>
    <dgm:pt modelId="{2B924AC6-E2E1-DA41-9012-6D2E8989B0C3}" type="sibTrans" cxnId="{FFBDF626-C5DC-8F41-A5FF-46D5A9675C9F}">
      <dgm:prSet/>
      <dgm:spPr/>
      <dgm:t>
        <a:bodyPr/>
        <a:lstStyle/>
        <a:p>
          <a:endParaRPr lang="en-US"/>
        </a:p>
      </dgm:t>
    </dgm:pt>
    <dgm:pt modelId="{4E8B5106-ED1C-E54F-91E1-582F151BEC2A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Unidad</a:t>
          </a:r>
          <a:r>
            <a:rPr lang="en-US" b="1" dirty="0" smtClean="0">
              <a:solidFill>
                <a:schemeClr val="tx1"/>
              </a:solidFill>
            </a:rPr>
            <a:t> de </a:t>
          </a:r>
          <a:r>
            <a:rPr lang="en-US" b="1" dirty="0" err="1" smtClean="0">
              <a:solidFill>
                <a:schemeClr val="tx1"/>
              </a:solidFill>
            </a:rPr>
            <a:t>Análisis</a:t>
          </a:r>
          <a:endParaRPr lang="en-US" b="1" dirty="0">
            <a:solidFill>
              <a:schemeClr val="tx1"/>
            </a:solidFill>
          </a:endParaRPr>
        </a:p>
      </dgm:t>
    </dgm:pt>
    <dgm:pt modelId="{AB77162F-53B1-FD44-B21A-9852FD3A672E}" type="parTrans" cxnId="{1B2EBC0D-80FB-A443-A058-523801DC1F45}">
      <dgm:prSet/>
      <dgm:spPr/>
      <dgm:t>
        <a:bodyPr/>
        <a:lstStyle/>
        <a:p>
          <a:endParaRPr lang="en-US"/>
        </a:p>
      </dgm:t>
    </dgm:pt>
    <dgm:pt modelId="{B927D3E5-D595-8243-90A9-F12DDE58637C}" type="sibTrans" cxnId="{1B2EBC0D-80FB-A443-A058-523801DC1F45}">
      <dgm:prSet/>
      <dgm:spPr/>
      <dgm:t>
        <a:bodyPr/>
        <a:lstStyle/>
        <a:p>
          <a:endParaRPr lang="en-US"/>
        </a:p>
      </dgm:t>
    </dgm:pt>
    <dgm:pt modelId="{D0F33753-8BFC-EF4F-8F2E-818C4530A186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Supervisión y </a:t>
          </a:r>
          <a:r>
            <a:rPr lang="en-US" b="1" dirty="0" err="1" smtClean="0">
              <a:solidFill>
                <a:schemeClr val="tx1"/>
              </a:solidFill>
            </a:rPr>
            <a:t>Coordinación</a:t>
          </a:r>
          <a:r>
            <a:rPr lang="en-US" b="1" dirty="0" smtClean="0">
              <a:solidFill>
                <a:schemeClr val="tx1"/>
              </a:solidFill>
            </a:rPr>
            <a:t> Regional</a:t>
          </a:r>
          <a:endParaRPr lang="en-US" b="1" dirty="0">
            <a:solidFill>
              <a:schemeClr val="tx1"/>
            </a:solidFill>
          </a:endParaRPr>
        </a:p>
      </dgm:t>
    </dgm:pt>
    <dgm:pt modelId="{9E6E4B85-A851-EE46-B355-787BC28BFB9E}" type="parTrans" cxnId="{F7F6C177-6C00-A742-A58B-EA60E4FE336D}">
      <dgm:prSet/>
      <dgm:spPr/>
      <dgm:t>
        <a:bodyPr/>
        <a:lstStyle/>
        <a:p>
          <a:endParaRPr lang="en-US"/>
        </a:p>
      </dgm:t>
    </dgm:pt>
    <dgm:pt modelId="{AB3E8C54-3D30-BF42-9850-657B8D05136B}" type="sibTrans" cxnId="{F7F6C177-6C00-A742-A58B-EA60E4FE336D}">
      <dgm:prSet/>
      <dgm:spPr/>
      <dgm:t>
        <a:bodyPr/>
        <a:lstStyle/>
        <a:p>
          <a:endParaRPr lang="en-US"/>
        </a:p>
      </dgm:t>
    </dgm:pt>
    <dgm:pt modelId="{CC589765-A470-664D-808E-3E3D7C39EA15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Servicio</a:t>
          </a:r>
          <a:r>
            <a:rPr lang="en-US" b="1" dirty="0" smtClean="0">
              <a:solidFill>
                <a:schemeClr val="tx1"/>
              </a:solidFill>
            </a:rPr>
            <a:t> al </a:t>
          </a:r>
          <a:r>
            <a:rPr lang="en-US" b="1" dirty="0" err="1" smtClean="0">
              <a:solidFill>
                <a:schemeClr val="tx1"/>
              </a:solidFill>
            </a:rPr>
            <a:t>Usuario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*788</a:t>
          </a:r>
          <a:endParaRPr lang="en-US" b="1" dirty="0">
            <a:solidFill>
              <a:schemeClr val="tx1"/>
            </a:solidFill>
          </a:endParaRPr>
        </a:p>
      </dgm:t>
    </dgm:pt>
    <dgm:pt modelId="{BA68CF6A-2B87-084B-9116-D2B81AE8A992}" type="parTrans" cxnId="{254503F5-BD2A-A74C-9F4D-010CC5806956}">
      <dgm:prSet/>
      <dgm:spPr/>
      <dgm:t>
        <a:bodyPr/>
        <a:lstStyle/>
        <a:p>
          <a:endParaRPr lang="en-US"/>
        </a:p>
      </dgm:t>
    </dgm:pt>
    <dgm:pt modelId="{5DC19DA8-1923-B04A-92A6-043E2AC1AA66}" type="sibTrans" cxnId="{254503F5-BD2A-A74C-9F4D-010CC5806956}">
      <dgm:prSet/>
      <dgm:spPr/>
      <dgm:t>
        <a:bodyPr/>
        <a:lstStyle/>
        <a:p>
          <a:endParaRPr lang="en-US"/>
        </a:p>
      </dgm:t>
    </dgm:pt>
    <dgm:pt modelId="{8A1C80F5-9E2A-BC45-A236-86631E4AEF44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 smtClean="0"/>
            <a:t>Centros</a:t>
          </a:r>
          <a:r>
            <a:rPr lang="en-US" b="1" dirty="0" smtClean="0"/>
            <a:t> de </a:t>
          </a:r>
          <a:r>
            <a:rPr lang="en-US" b="1" dirty="0" err="1" smtClean="0"/>
            <a:t>Regularización</a:t>
          </a:r>
          <a:endParaRPr lang="en-US" b="1" dirty="0"/>
        </a:p>
      </dgm:t>
    </dgm:pt>
    <dgm:pt modelId="{BD92230A-6F12-754D-A7D0-AC17813A2150}" type="parTrans" cxnId="{5B254EA5-021B-CE49-BDFE-569084D269E3}">
      <dgm:prSet/>
      <dgm:spPr/>
      <dgm:t>
        <a:bodyPr/>
        <a:lstStyle/>
        <a:p>
          <a:endParaRPr lang="en-US"/>
        </a:p>
      </dgm:t>
    </dgm:pt>
    <dgm:pt modelId="{79CCAD8F-BBA1-0941-AEF2-491ED45446EA}" type="sibTrans" cxnId="{5B254EA5-021B-CE49-BDFE-569084D269E3}">
      <dgm:prSet/>
      <dgm:spPr/>
      <dgm:t>
        <a:bodyPr/>
        <a:lstStyle/>
        <a:p>
          <a:endParaRPr lang="en-US"/>
        </a:p>
      </dgm:t>
    </dgm:pt>
    <dgm:pt modelId="{93C9608C-3AE2-E54E-B943-36B4345C096B}" type="pres">
      <dgm:prSet presAssocID="{88448EF9-95CE-D64D-A42C-E8035F02AC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DO"/>
        </a:p>
      </dgm:t>
    </dgm:pt>
    <dgm:pt modelId="{A8534AA0-A544-2B46-8938-006B4B95A817}" type="pres">
      <dgm:prSet presAssocID="{1A1DDAE9-F7DA-F24A-BB14-6EDCA9ED3672}" presName="hierRoot1" presStyleCnt="0">
        <dgm:presLayoutVars>
          <dgm:hierBranch val="init"/>
        </dgm:presLayoutVars>
      </dgm:prSet>
      <dgm:spPr/>
    </dgm:pt>
    <dgm:pt modelId="{F149AE3B-B13D-4045-8D9B-BDB56D8C3C3F}" type="pres">
      <dgm:prSet presAssocID="{1A1DDAE9-F7DA-F24A-BB14-6EDCA9ED3672}" presName="rootComposite1" presStyleCnt="0"/>
      <dgm:spPr/>
    </dgm:pt>
    <dgm:pt modelId="{89C5CEF9-633D-F148-B5F8-7AD8AEB3DDC3}" type="pres">
      <dgm:prSet presAssocID="{1A1DDAE9-F7DA-F24A-BB14-6EDCA9ED36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0F95295F-DBB0-9341-832C-DCDB0582D515}" type="pres">
      <dgm:prSet presAssocID="{1A1DDAE9-F7DA-F24A-BB14-6EDCA9ED3672}" presName="rootConnector1" presStyleLbl="node1" presStyleIdx="0" presStyleCnt="0"/>
      <dgm:spPr/>
      <dgm:t>
        <a:bodyPr/>
        <a:lstStyle/>
        <a:p>
          <a:endParaRPr lang="es-DO"/>
        </a:p>
      </dgm:t>
    </dgm:pt>
    <dgm:pt modelId="{ED33B65B-FADC-0641-B05A-3D87EBB71CEC}" type="pres">
      <dgm:prSet presAssocID="{1A1DDAE9-F7DA-F24A-BB14-6EDCA9ED3672}" presName="hierChild2" presStyleCnt="0"/>
      <dgm:spPr/>
    </dgm:pt>
    <dgm:pt modelId="{A53B3E62-A1E7-854A-A7DD-91C48E463159}" type="pres">
      <dgm:prSet presAssocID="{9238E7F2-FD53-444A-8D4B-BFC3136FF10A}" presName="Name37" presStyleLbl="parChTrans1D2" presStyleIdx="0" presStyleCnt="5"/>
      <dgm:spPr/>
      <dgm:t>
        <a:bodyPr/>
        <a:lstStyle/>
        <a:p>
          <a:endParaRPr lang="es-DO"/>
        </a:p>
      </dgm:t>
    </dgm:pt>
    <dgm:pt modelId="{001DF03B-553A-174E-8231-8F79A08188A7}" type="pres">
      <dgm:prSet presAssocID="{820C0179-BAAC-5548-8EB4-1378092DC124}" presName="hierRoot2" presStyleCnt="0">
        <dgm:presLayoutVars>
          <dgm:hierBranch val="init"/>
        </dgm:presLayoutVars>
      </dgm:prSet>
      <dgm:spPr/>
    </dgm:pt>
    <dgm:pt modelId="{13C406D4-584F-E249-A50E-02FB3B1BCB79}" type="pres">
      <dgm:prSet presAssocID="{820C0179-BAAC-5548-8EB4-1378092DC124}" presName="rootComposite" presStyleCnt="0"/>
      <dgm:spPr/>
    </dgm:pt>
    <dgm:pt modelId="{D68E04C0-4514-274D-8051-1FFF2DDC4A7C}" type="pres">
      <dgm:prSet presAssocID="{820C0179-BAAC-5548-8EB4-1378092DC12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AB92A0F8-4211-F74D-A6F5-207C1ED7F878}" type="pres">
      <dgm:prSet presAssocID="{820C0179-BAAC-5548-8EB4-1378092DC124}" presName="rootConnector" presStyleLbl="node2" presStyleIdx="0" presStyleCnt="4"/>
      <dgm:spPr/>
      <dgm:t>
        <a:bodyPr/>
        <a:lstStyle/>
        <a:p>
          <a:endParaRPr lang="es-DO"/>
        </a:p>
      </dgm:t>
    </dgm:pt>
    <dgm:pt modelId="{E71B345A-3114-6447-B3A0-595E2686964C}" type="pres">
      <dgm:prSet presAssocID="{820C0179-BAAC-5548-8EB4-1378092DC124}" presName="hierChild4" presStyleCnt="0"/>
      <dgm:spPr/>
    </dgm:pt>
    <dgm:pt modelId="{4AFC9DEB-CB2A-F540-95B1-85896EFE4F5A}" type="pres">
      <dgm:prSet presAssocID="{820C0179-BAAC-5548-8EB4-1378092DC124}" presName="hierChild5" presStyleCnt="0"/>
      <dgm:spPr/>
    </dgm:pt>
    <dgm:pt modelId="{130D15D2-C183-BB49-8C2D-1B14199812E4}" type="pres">
      <dgm:prSet presAssocID="{AB77162F-53B1-FD44-B21A-9852FD3A672E}" presName="Name37" presStyleLbl="parChTrans1D2" presStyleIdx="1" presStyleCnt="5"/>
      <dgm:spPr/>
      <dgm:t>
        <a:bodyPr/>
        <a:lstStyle/>
        <a:p>
          <a:endParaRPr lang="es-DO"/>
        </a:p>
      </dgm:t>
    </dgm:pt>
    <dgm:pt modelId="{EFF504EC-2241-7844-979A-E0649B208744}" type="pres">
      <dgm:prSet presAssocID="{4E8B5106-ED1C-E54F-91E1-582F151BEC2A}" presName="hierRoot2" presStyleCnt="0">
        <dgm:presLayoutVars>
          <dgm:hierBranch val="init"/>
        </dgm:presLayoutVars>
      </dgm:prSet>
      <dgm:spPr/>
    </dgm:pt>
    <dgm:pt modelId="{B2979B4A-54B9-F74E-9668-9DC1750A1C5B}" type="pres">
      <dgm:prSet presAssocID="{4E8B5106-ED1C-E54F-91E1-582F151BEC2A}" presName="rootComposite" presStyleCnt="0"/>
      <dgm:spPr/>
    </dgm:pt>
    <dgm:pt modelId="{0B9ADE4B-D1B5-1A4C-931F-DCD94B778102}" type="pres">
      <dgm:prSet presAssocID="{4E8B5106-ED1C-E54F-91E1-582F151BEC2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DO"/>
        </a:p>
      </dgm:t>
    </dgm:pt>
    <dgm:pt modelId="{86EACB7D-0C58-2243-BB3A-ACD79E274A7B}" type="pres">
      <dgm:prSet presAssocID="{4E8B5106-ED1C-E54F-91E1-582F151BEC2A}" presName="rootConnector" presStyleLbl="node2" presStyleIdx="1" presStyleCnt="4"/>
      <dgm:spPr/>
      <dgm:t>
        <a:bodyPr/>
        <a:lstStyle/>
        <a:p>
          <a:endParaRPr lang="es-DO"/>
        </a:p>
      </dgm:t>
    </dgm:pt>
    <dgm:pt modelId="{BF2590F5-E42B-134B-80F7-3A6060B0B958}" type="pres">
      <dgm:prSet presAssocID="{4E8B5106-ED1C-E54F-91E1-582F151BEC2A}" presName="hierChild4" presStyleCnt="0"/>
      <dgm:spPr/>
    </dgm:pt>
    <dgm:pt modelId="{62A048C1-5F39-E541-A4CA-BB3B1A8403BC}" type="pres">
      <dgm:prSet presAssocID="{4E8B5106-ED1C-E54F-91E1-582F151BEC2A}" presName="hierChild5" presStyleCnt="0"/>
      <dgm:spPr/>
    </dgm:pt>
    <dgm:pt modelId="{A352FFB0-ABD8-F54C-A6CF-FDA7448D3041}" type="pres">
      <dgm:prSet presAssocID="{9E6E4B85-A851-EE46-B355-787BC28BFB9E}" presName="Name37" presStyleLbl="parChTrans1D2" presStyleIdx="2" presStyleCnt="5"/>
      <dgm:spPr/>
      <dgm:t>
        <a:bodyPr/>
        <a:lstStyle/>
        <a:p>
          <a:endParaRPr lang="es-DO"/>
        </a:p>
      </dgm:t>
    </dgm:pt>
    <dgm:pt modelId="{5EDD45DA-BA57-7646-A640-7A5299BC62B4}" type="pres">
      <dgm:prSet presAssocID="{D0F33753-8BFC-EF4F-8F2E-818C4530A186}" presName="hierRoot2" presStyleCnt="0">
        <dgm:presLayoutVars>
          <dgm:hierBranch val="init"/>
        </dgm:presLayoutVars>
      </dgm:prSet>
      <dgm:spPr/>
    </dgm:pt>
    <dgm:pt modelId="{2891A947-2416-384E-9608-236459AF006D}" type="pres">
      <dgm:prSet presAssocID="{D0F33753-8BFC-EF4F-8F2E-818C4530A186}" presName="rootComposite" presStyleCnt="0"/>
      <dgm:spPr/>
    </dgm:pt>
    <dgm:pt modelId="{D9FB38CE-4452-2F4D-89A1-B8D39D16CBEE}" type="pres">
      <dgm:prSet presAssocID="{D0F33753-8BFC-EF4F-8F2E-818C4530A1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14DC2E-81A7-4D48-8502-7F7F2EDDBD2D}" type="pres">
      <dgm:prSet presAssocID="{D0F33753-8BFC-EF4F-8F2E-818C4530A186}" presName="rootConnector" presStyleLbl="node2" presStyleIdx="2" presStyleCnt="4"/>
      <dgm:spPr/>
      <dgm:t>
        <a:bodyPr/>
        <a:lstStyle/>
        <a:p>
          <a:endParaRPr lang="es-DO"/>
        </a:p>
      </dgm:t>
    </dgm:pt>
    <dgm:pt modelId="{32DB429B-8B28-B948-AF19-8ACD1297CE3F}" type="pres">
      <dgm:prSet presAssocID="{D0F33753-8BFC-EF4F-8F2E-818C4530A186}" presName="hierChild4" presStyleCnt="0"/>
      <dgm:spPr/>
    </dgm:pt>
    <dgm:pt modelId="{33450250-A71F-7A4F-AEFE-249AC76323AE}" type="pres">
      <dgm:prSet presAssocID="{BD92230A-6F12-754D-A7D0-AC17813A2150}" presName="Name37" presStyleLbl="parChTrans1D3" presStyleIdx="0" presStyleCnt="1"/>
      <dgm:spPr/>
      <dgm:t>
        <a:bodyPr/>
        <a:lstStyle/>
        <a:p>
          <a:endParaRPr lang="es-DO"/>
        </a:p>
      </dgm:t>
    </dgm:pt>
    <dgm:pt modelId="{3CC01CC6-C340-734B-8978-BA53323B6F61}" type="pres">
      <dgm:prSet presAssocID="{8A1C80F5-9E2A-BC45-A236-86631E4AEF44}" presName="hierRoot2" presStyleCnt="0">
        <dgm:presLayoutVars>
          <dgm:hierBranch val="init"/>
        </dgm:presLayoutVars>
      </dgm:prSet>
      <dgm:spPr/>
    </dgm:pt>
    <dgm:pt modelId="{32EB4F46-9AD6-0347-872C-1471A780944D}" type="pres">
      <dgm:prSet presAssocID="{8A1C80F5-9E2A-BC45-A236-86631E4AEF44}" presName="rootComposite" presStyleCnt="0"/>
      <dgm:spPr/>
    </dgm:pt>
    <dgm:pt modelId="{61D41337-66AB-A046-AF21-E36833E03E24}" type="pres">
      <dgm:prSet presAssocID="{8A1C80F5-9E2A-BC45-A236-86631E4AEF4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9B9BEA-4C41-B142-8622-5E62CE5D5E8C}" type="pres">
      <dgm:prSet presAssocID="{8A1C80F5-9E2A-BC45-A236-86631E4AEF44}" presName="rootConnector" presStyleLbl="node3" presStyleIdx="0" presStyleCnt="1"/>
      <dgm:spPr/>
      <dgm:t>
        <a:bodyPr/>
        <a:lstStyle/>
        <a:p>
          <a:endParaRPr lang="es-DO"/>
        </a:p>
      </dgm:t>
    </dgm:pt>
    <dgm:pt modelId="{B20C98DD-234D-A640-BB03-68CDE08E5FB5}" type="pres">
      <dgm:prSet presAssocID="{8A1C80F5-9E2A-BC45-A236-86631E4AEF44}" presName="hierChild4" presStyleCnt="0"/>
      <dgm:spPr/>
    </dgm:pt>
    <dgm:pt modelId="{2F323D19-0A3E-8E47-9BD6-D9200F72365B}" type="pres">
      <dgm:prSet presAssocID="{8A1C80F5-9E2A-BC45-A236-86631E4AEF44}" presName="hierChild5" presStyleCnt="0"/>
      <dgm:spPr/>
    </dgm:pt>
    <dgm:pt modelId="{ED541C99-E642-C545-A5E8-DE5A3AA1A95B}" type="pres">
      <dgm:prSet presAssocID="{D0F33753-8BFC-EF4F-8F2E-818C4530A186}" presName="hierChild5" presStyleCnt="0"/>
      <dgm:spPr/>
    </dgm:pt>
    <dgm:pt modelId="{63D98095-F5ED-3E43-BC94-A4E782695E4D}" type="pres">
      <dgm:prSet presAssocID="{BA68CF6A-2B87-084B-9116-D2B81AE8A992}" presName="Name37" presStyleLbl="parChTrans1D2" presStyleIdx="3" presStyleCnt="5"/>
      <dgm:spPr/>
      <dgm:t>
        <a:bodyPr/>
        <a:lstStyle/>
        <a:p>
          <a:endParaRPr lang="es-DO"/>
        </a:p>
      </dgm:t>
    </dgm:pt>
    <dgm:pt modelId="{5B401BCD-F165-7D4D-88AF-44A831733912}" type="pres">
      <dgm:prSet presAssocID="{CC589765-A470-664D-808E-3E3D7C39EA15}" presName="hierRoot2" presStyleCnt="0">
        <dgm:presLayoutVars>
          <dgm:hierBranch val="init"/>
        </dgm:presLayoutVars>
      </dgm:prSet>
      <dgm:spPr/>
    </dgm:pt>
    <dgm:pt modelId="{B053A89B-470B-DD4E-8F2F-9C7C566990A2}" type="pres">
      <dgm:prSet presAssocID="{CC589765-A470-664D-808E-3E3D7C39EA15}" presName="rootComposite" presStyleCnt="0"/>
      <dgm:spPr/>
    </dgm:pt>
    <dgm:pt modelId="{A3602FCF-F420-154A-A6F2-D2F5A3B73371}" type="pres">
      <dgm:prSet presAssocID="{CC589765-A470-664D-808E-3E3D7C39EA1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416366-EB3A-4E45-98E2-8EDB4D328D15}" type="pres">
      <dgm:prSet presAssocID="{CC589765-A470-664D-808E-3E3D7C39EA15}" presName="rootConnector" presStyleLbl="node2" presStyleIdx="3" presStyleCnt="4"/>
      <dgm:spPr/>
      <dgm:t>
        <a:bodyPr/>
        <a:lstStyle/>
        <a:p>
          <a:endParaRPr lang="es-DO"/>
        </a:p>
      </dgm:t>
    </dgm:pt>
    <dgm:pt modelId="{A6311179-6FD5-9146-ABC3-CC76F416E9B9}" type="pres">
      <dgm:prSet presAssocID="{CC589765-A470-664D-808E-3E3D7C39EA15}" presName="hierChild4" presStyleCnt="0"/>
      <dgm:spPr/>
    </dgm:pt>
    <dgm:pt modelId="{B1ADD09B-31C5-D641-93A8-0ECCD8857A5B}" type="pres">
      <dgm:prSet presAssocID="{CC589765-A470-664D-808E-3E3D7C39EA15}" presName="hierChild5" presStyleCnt="0"/>
      <dgm:spPr/>
    </dgm:pt>
    <dgm:pt modelId="{D46889B3-AE7C-5A4C-8755-764DB055C6FD}" type="pres">
      <dgm:prSet presAssocID="{1A1DDAE9-F7DA-F24A-BB14-6EDCA9ED3672}" presName="hierChild3" presStyleCnt="0"/>
      <dgm:spPr/>
    </dgm:pt>
    <dgm:pt modelId="{F45178B9-ED0F-7446-A3FA-FB31CD64F281}" type="pres">
      <dgm:prSet presAssocID="{71A2D26C-901F-4348-B5E4-98CF5F334ADD}" presName="Name111" presStyleLbl="parChTrans1D2" presStyleIdx="4" presStyleCnt="5"/>
      <dgm:spPr/>
      <dgm:t>
        <a:bodyPr/>
        <a:lstStyle/>
        <a:p>
          <a:endParaRPr lang="es-DO"/>
        </a:p>
      </dgm:t>
    </dgm:pt>
    <dgm:pt modelId="{83457456-8997-A54D-93B5-886D30C55B84}" type="pres">
      <dgm:prSet presAssocID="{975A1E49-EE39-E84B-832A-4A8F8A0ABC51}" presName="hierRoot3" presStyleCnt="0">
        <dgm:presLayoutVars>
          <dgm:hierBranch val="init"/>
        </dgm:presLayoutVars>
      </dgm:prSet>
      <dgm:spPr/>
    </dgm:pt>
    <dgm:pt modelId="{4B7342E4-AD10-4B42-AF5C-44D6B3F41F19}" type="pres">
      <dgm:prSet presAssocID="{975A1E49-EE39-E84B-832A-4A8F8A0ABC51}" presName="rootComposite3" presStyleCnt="0"/>
      <dgm:spPr/>
    </dgm:pt>
    <dgm:pt modelId="{6978AD22-79C6-9449-BEFA-B47A85CF5B79}" type="pres">
      <dgm:prSet presAssocID="{975A1E49-EE39-E84B-832A-4A8F8A0ABC5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789B-1BD0-FA48-A567-938C92DB7E07}" type="pres">
      <dgm:prSet presAssocID="{975A1E49-EE39-E84B-832A-4A8F8A0ABC51}" presName="rootConnector3" presStyleLbl="asst1" presStyleIdx="0" presStyleCnt="1"/>
      <dgm:spPr/>
      <dgm:t>
        <a:bodyPr/>
        <a:lstStyle/>
        <a:p>
          <a:endParaRPr lang="es-DO"/>
        </a:p>
      </dgm:t>
    </dgm:pt>
    <dgm:pt modelId="{AD86F8F0-056A-0349-BCC5-438DBF0AF0E0}" type="pres">
      <dgm:prSet presAssocID="{975A1E49-EE39-E84B-832A-4A8F8A0ABC51}" presName="hierChild6" presStyleCnt="0"/>
      <dgm:spPr/>
    </dgm:pt>
    <dgm:pt modelId="{01654444-1086-E74E-AF23-C88FC4A08518}" type="pres">
      <dgm:prSet presAssocID="{975A1E49-EE39-E84B-832A-4A8F8A0ABC51}" presName="hierChild7" presStyleCnt="0"/>
      <dgm:spPr/>
    </dgm:pt>
  </dgm:ptLst>
  <dgm:cxnLst>
    <dgm:cxn modelId="{E9E1F478-6046-D641-8DEB-B02B09B3A364}" type="presOf" srcId="{820C0179-BAAC-5548-8EB4-1378092DC124}" destId="{AB92A0F8-4211-F74D-A6F5-207C1ED7F878}" srcOrd="1" destOrd="0" presId="urn:microsoft.com/office/officeart/2005/8/layout/orgChart1"/>
    <dgm:cxn modelId="{E63DFCD8-71B3-7641-9A20-70CFE9A7E4DF}" type="presOf" srcId="{4E8B5106-ED1C-E54F-91E1-582F151BEC2A}" destId="{0B9ADE4B-D1B5-1A4C-931F-DCD94B778102}" srcOrd="0" destOrd="0" presId="urn:microsoft.com/office/officeart/2005/8/layout/orgChart1"/>
    <dgm:cxn modelId="{037A642D-E2B1-774B-B1C6-9430352B5537}" type="presOf" srcId="{9E6E4B85-A851-EE46-B355-787BC28BFB9E}" destId="{A352FFB0-ABD8-F54C-A6CF-FDA7448D3041}" srcOrd="0" destOrd="0" presId="urn:microsoft.com/office/officeart/2005/8/layout/orgChart1"/>
    <dgm:cxn modelId="{254503F5-BD2A-A74C-9F4D-010CC5806956}" srcId="{1A1DDAE9-F7DA-F24A-BB14-6EDCA9ED3672}" destId="{CC589765-A470-664D-808E-3E3D7C39EA15}" srcOrd="4" destOrd="0" parTransId="{BA68CF6A-2B87-084B-9116-D2B81AE8A992}" sibTransId="{5DC19DA8-1923-B04A-92A6-043E2AC1AA66}"/>
    <dgm:cxn modelId="{33BB3BF7-7B62-2A4D-B16F-C5B00B9B7BDF}" type="presOf" srcId="{CC589765-A470-664D-808E-3E3D7C39EA15}" destId="{7A416366-EB3A-4E45-98E2-8EDB4D328D15}" srcOrd="1" destOrd="0" presId="urn:microsoft.com/office/officeart/2005/8/layout/orgChart1"/>
    <dgm:cxn modelId="{1B2EBC0D-80FB-A443-A058-523801DC1F45}" srcId="{1A1DDAE9-F7DA-F24A-BB14-6EDCA9ED3672}" destId="{4E8B5106-ED1C-E54F-91E1-582F151BEC2A}" srcOrd="2" destOrd="0" parTransId="{AB77162F-53B1-FD44-B21A-9852FD3A672E}" sibTransId="{B927D3E5-D595-8243-90A9-F12DDE58637C}"/>
    <dgm:cxn modelId="{B7DFFE73-8604-4C4A-9479-561CB708A8B8}" type="presOf" srcId="{9238E7F2-FD53-444A-8D4B-BFC3136FF10A}" destId="{A53B3E62-A1E7-854A-A7DD-91C48E463159}" srcOrd="0" destOrd="0" presId="urn:microsoft.com/office/officeart/2005/8/layout/orgChart1"/>
    <dgm:cxn modelId="{BB8D0F79-5F2E-FB4C-A02B-EA4AB9236F65}" srcId="{88448EF9-95CE-D64D-A42C-E8035F02AC6D}" destId="{1A1DDAE9-F7DA-F24A-BB14-6EDCA9ED3672}" srcOrd="0" destOrd="0" parTransId="{B0C36F01-05FE-8E47-A92E-D406C3727B45}" sibTransId="{D60E8BC9-9B92-AB45-BA6F-C3025217882A}"/>
    <dgm:cxn modelId="{5C044FB1-7D8C-264B-8B53-85553CCB21E7}" type="presOf" srcId="{D0F33753-8BFC-EF4F-8F2E-818C4530A186}" destId="{D9FB38CE-4452-2F4D-89A1-B8D39D16CBEE}" srcOrd="0" destOrd="0" presId="urn:microsoft.com/office/officeart/2005/8/layout/orgChart1"/>
    <dgm:cxn modelId="{E692FDB1-6A58-2B43-B2D7-E83C32092E76}" type="presOf" srcId="{AB77162F-53B1-FD44-B21A-9852FD3A672E}" destId="{130D15D2-C183-BB49-8C2D-1B14199812E4}" srcOrd="0" destOrd="0" presId="urn:microsoft.com/office/officeart/2005/8/layout/orgChart1"/>
    <dgm:cxn modelId="{5B254EA5-021B-CE49-BDFE-569084D269E3}" srcId="{D0F33753-8BFC-EF4F-8F2E-818C4530A186}" destId="{8A1C80F5-9E2A-BC45-A236-86631E4AEF44}" srcOrd="0" destOrd="0" parTransId="{BD92230A-6F12-754D-A7D0-AC17813A2150}" sibTransId="{79CCAD8F-BBA1-0941-AEF2-491ED45446EA}"/>
    <dgm:cxn modelId="{D45B120C-1B11-864E-A15F-284F1FCB7CEA}" type="presOf" srcId="{88448EF9-95CE-D64D-A42C-E8035F02AC6D}" destId="{93C9608C-3AE2-E54E-B943-36B4345C096B}" srcOrd="0" destOrd="0" presId="urn:microsoft.com/office/officeart/2005/8/layout/orgChart1"/>
    <dgm:cxn modelId="{790D4E60-B028-7E43-BFEA-08F818B307E6}" type="presOf" srcId="{CC589765-A470-664D-808E-3E3D7C39EA15}" destId="{A3602FCF-F420-154A-A6F2-D2F5A3B73371}" srcOrd="0" destOrd="0" presId="urn:microsoft.com/office/officeart/2005/8/layout/orgChart1"/>
    <dgm:cxn modelId="{3CD0560B-E3FB-2F46-B8DA-93D8B2B354EF}" type="presOf" srcId="{8A1C80F5-9E2A-BC45-A236-86631E4AEF44}" destId="{CF9B9BEA-4C41-B142-8622-5E62CE5D5E8C}" srcOrd="1" destOrd="0" presId="urn:microsoft.com/office/officeart/2005/8/layout/orgChart1"/>
    <dgm:cxn modelId="{FFBDF626-C5DC-8F41-A5FF-46D5A9675C9F}" srcId="{1A1DDAE9-F7DA-F24A-BB14-6EDCA9ED3672}" destId="{820C0179-BAAC-5548-8EB4-1378092DC124}" srcOrd="1" destOrd="0" parTransId="{9238E7F2-FD53-444A-8D4B-BFC3136FF10A}" sibTransId="{2B924AC6-E2E1-DA41-9012-6D2E8989B0C3}"/>
    <dgm:cxn modelId="{4109A846-A074-BB48-AE13-8030DCD055C3}" type="presOf" srcId="{820C0179-BAAC-5548-8EB4-1378092DC124}" destId="{D68E04C0-4514-274D-8051-1FFF2DDC4A7C}" srcOrd="0" destOrd="0" presId="urn:microsoft.com/office/officeart/2005/8/layout/orgChart1"/>
    <dgm:cxn modelId="{49D8B11B-F418-2D49-8587-C629B9DCF0BB}" srcId="{1A1DDAE9-F7DA-F24A-BB14-6EDCA9ED3672}" destId="{975A1E49-EE39-E84B-832A-4A8F8A0ABC51}" srcOrd="0" destOrd="0" parTransId="{71A2D26C-901F-4348-B5E4-98CF5F334ADD}" sibTransId="{2CB291EE-75D8-C445-B55B-EC35EA34003B}"/>
    <dgm:cxn modelId="{4CF6BD54-FE20-214A-88AA-ED3AA03F3264}" type="presOf" srcId="{BD92230A-6F12-754D-A7D0-AC17813A2150}" destId="{33450250-A71F-7A4F-AEFE-249AC76323AE}" srcOrd="0" destOrd="0" presId="urn:microsoft.com/office/officeart/2005/8/layout/orgChart1"/>
    <dgm:cxn modelId="{3A939A06-DE30-9746-9F57-6CD0C8C6EDE0}" type="presOf" srcId="{4E8B5106-ED1C-E54F-91E1-582F151BEC2A}" destId="{86EACB7D-0C58-2243-BB3A-ACD79E274A7B}" srcOrd="1" destOrd="0" presId="urn:microsoft.com/office/officeart/2005/8/layout/orgChart1"/>
    <dgm:cxn modelId="{50440B3A-B69C-7649-9A8F-4C72F084A7E8}" type="presOf" srcId="{975A1E49-EE39-E84B-832A-4A8F8A0ABC51}" destId="{6978AD22-79C6-9449-BEFA-B47A85CF5B79}" srcOrd="0" destOrd="0" presId="urn:microsoft.com/office/officeart/2005/8/layout/orgChart1"/>
    <dgm:cxn modelId="{E9DBFECA-079D-E64B-9A12-119B53397AA6}" type="presOf" srcId="{BA68CF6A-2B87-084B-9116-D2B81AE8A992}" destId="{63D98095-F5ED-3E43-BC94-A4E782695E4D}" srcOrd="0" destOrd="0" presId="urn:microsoft.com/office/officeart/2005/8/layout/orgChart1"/>
    <dgm:cxn modelId="{9BAC86CD-0500-4246-8418-BDAB479130B5}" type="presOf" srcId="{8A1C80F5-9E2A-BC45-A236-86631E4AEF44}" destId="{61D41337-66AB-A046-AF21-E36833E03E24}" srcOrd="0" destOrd="0" presId="urn:microsoft.com/office/officeart/2005/8/layout/orgChart1"/>
    <dgm:cxn modelId="{CE1402AF-5F09-664C-8A78-108BE5B0183F}" type="presOf" srcId="{975A1E49-EE39-E84B-832A-4A8F8A0ABC51}" destId="{15B8789B-1BD0-FA48-A567-938C92DB7E07}" srcOrd="1" destOrd="0" presId="urn:microsoft.com/office/officeart/2005/8/layout/orgChart1"/>
    <dgm:cxn modelId="{F85FE202-4807-9C4D-98E0-290D1AEE97EA}" type="presOf" srcId="{71A2D26C-901F-4348-B5E4-98CF5F334ADD}" destId="{F45178B9-ED0F-7446-A3FA-FB31CD64F281}" srcOrd="0" destOrd="0" presId="urn:microsoft.com/office/officeart/2005/8/layout/orgChart1"/>
    <dgm:cxn modelId="{2C45CFD8-3CD7-C54D-9F01-57BE6AA06657}" type="presOf" srcId="{1A1DDAE9-F7DA-F24A-BB14-6EDCA9ED3672}" destId="{89C5CEF9-633D-F148-B5F8-7AD8AEB3DDC3}" srcOrd="0" destOrd="0" presId="urn:microsoft.com/office/officeart/2005/8/layout/orgChart1"/>
    <dgm:cxn modelId="{58F79B5A-35D7-A348-9805-4EB7F523B97F}" type="presOf" srcId="{1A1DDAE9-F7DA-F24A-BB14-6EDCA9ED3672}" destId="{0F95295F-DBB0-9341-832C-DCDB0582D515}" srcOrd="1" destOrd="0" presId="urn:microsoft.com/office/officeart/2005/8/layout/orgChart1"/>
    <dgm:cxn modelId="{21D8ECC1-9D58-2B40-990E-0542370BBA43}" type="presOf" srcId="{D0F33753-8BFC-EF4F-8F2E-818C4530A186}" destId="{FC14DC2E-81A7-4D48-8502-7F7F2EDDBD2D}" srcOrd="1" destOrd="0" presId="urn:microsoft.com/office/officeart/2005/8/layout/orgChart1"/>
    <dgm:cxn modelId="{F7F6C177-6C00-A742-A58B-EA60E4FE336D}" srcId="{1A1DDAE9-F7DA-F24A-BB14-6EDCA9ED3672}" destId="{D0F33753-8BFC-EF4F-8F2E-818C4530A186}" srcOrd="3" destOrd="0" parTransId="{9E6E4B85-A851-EE46-B355-787BC28BFB9E}" sibTransId="{AB3E8C54-3D30-BF42-9850-657B8D05136B}"/>
    <dgm:cxn modelId="{5EFFE8D3-E200-8C43-80B5-13D09ACFC333}" type="presParOf" srcId="{93C9608C-3AE2-E54E-B943-36B4345C096B}" destId="{A8534AA0-A544-2B46-8938-006B4B95A817}" srcOrd="0" destOrd="0" presId="urn:microsoft.com/office/officeart/2005/8/layout/orgChart1"/>
    <dgm:cxn modelId="{E94310B2-2A64-AC42-A22D-F565CB014CB8}" type="presParOf" srcId="{A8534AA0-A544-2B46-8938-006B4B95A817}" destId="{F149AE3B-B13D-4045-8D9B-BDB56D8C3C3F}" srcOrd="0" destOrd="0" presId="urn:microsoft.com/office/officeart/2005/8/layout/orgChart1"/>
    <dgm:cxn modelId="{5F7D9764-EBEC-E349-9F19-F90BC18F967C}" type="presParOf" srcId="{F149AE3B-B13D-4045-8D9B-BDB56D8C3C3F}" destId="{89C5CEF9-633D-F148-B5F8-7AD8AEB3DDC3}" srcOrd="0" destOrd="0" presId="urn:microsoft.com/office/officeart/2005/8/layout/orgChart1"/>
    <dgm:cxn modelId="{2EF4D309-AF72-3544-85B3-2EFFD558E3F6}" type="presParOf" srcId="{F149AE3B-B13D-4045-8D9B-BDB56D8C3C3F}" destId="{0F95295F-DBB0-9341-832C-DCDB0582D515}" srcOrd="1" destOrd="0" presId="urn:microsoft.com/office/officeart/2005/8/layout/orgChart1"/>
    <dgm:cxn modelId="{AE2B25C2-022D-6E43-882C-A1A5CFAC6B3C}" type="presParOf" srcId="{A8534AA0-A544-2B46-8938-006B4B95A817}" destId="{ED33B65B-FADC-0641-B05A-3D87EBB71CEC}" srcOrd="1" destOrd="0" presId="urn:microsoft.com/office/officeart/2005/8/layout/orgChart1"/>
    <dgm:cxn modelId="{DB3FAF56-61F8-CF4F-ABCE-9B1D23165EA7}" type="presParOf" srcId="{ED33B65B-FADC-0641-B05A-3D87EBB71CEC}" destId="{A53B3E62-A1E7-854A-A7DD-91C48E463159}" srcOrd="0" destOrd="0" presId="urn:microsoft.com/office/officeart/2005/8/layout/orgChart1"/>
    <dgm:cxn modelId="{474AFB0D-4B7F-2545-8050-82934A779C5F}" type="presParOf" srcId="{ED33B65B-FADC-0641-B05A-3D87EBB71CEC}" destId="{001DF03B-553A-174E-8231-8F79A08188A7}" srcOrd="1" destOrd="0" presId="urn:microsoft.com/office/officeart/2005/8/layout/orgChart1"/>
    <dgm:cxn modelId="{F131399F-5314-5A4D-B3E5-95DB6DE01A6C}" type="presParOf" srcId="{001DF03B-553A-174E-8231-8F79A08188A7}" destId="{13C406D4-584F-E249-A50E-02FB3B1BCB79}" srcOrd="0" destOrd="0" presId="urn:microsoft.com/office/officeart/2005/8/layout/orgChart1"/>
    <dgm:cxn modelId="{5FDC4CA0-1A9D-F149-9FB7-440BCD39EACA}" type="presParOf" srcId="{13C406D4-584F-E249-A50E-02FB3B1BCB79}" destId="{D68E04C0-4514-274D-8051-1FFF2DDC4A7C}" srcOrd="0" destOrd="0" presId="urn:microsoft.com/office/officeart/2005/8/layout/orgChart1"/>
    <dgm:cxn modelId="{4E08428A-991E-4643-B038-A487CB934EF5}" type="presParOf" srcId="{13C406D4-584F-E249-A50E-02FB3B1BCB79}" destId="{AB92A0F8-4211-F74D-A6F5-207C1ED7F878}" srcOrd="1" destOrd="0" presId="urn:microsoft.com/office/officeart/2005/8/layout/orgChart1"/>
    <dgm:cxn modelId="{88675647-F5FC-634E-A6BA-7DAA6B00BDEA}" type="presParOf" srcId="{001DF03B-553A-174E-8231-8F79A08188A7}" destId="{E71B345A-3114-6447-B3A0-595E2686964C}" srcOrd="1" destOrd="0" presId="urn:microsoft.com/office/officeart/2005/8/layout/orgChart1"/>
    <dgm:cxn modelId="{D9CFAAE6-E375-444B-9F8F-0A44FD60B853}" type="presParOf" srcId="{001DF03B-553A-174E-8231-8F79A08188A7}" destId="{4AFC9DEB-CB2A-F540-95B1-85896EFE4F5A}" srcOrd="2" destOrd="0" presId="urn:microsoft.com/office/officeart/2005/8/layout/orgChart1"/>
    <dgm:cxn modelId="{0CD864B8-8056-9744-A8AB-ED04BEE0ECE0}" type="presParOf" srcId="{ED33B65B-FADC-0641-B05A-3D87EBB71CEC}" destId="{130D15D2-C183-BB49-8C2D-1B14199812E4}" srcOrd="2" destOrd="0" presId="urn:microsoft.com/office/officeart/2005/8/layout/orgChart1"/>
    <dgm:cxn modelId="{BB5D38EB-341F-494A-ABAC-92A29D96F27A}" type="presParOf" srcId="{ED33B65B-FADC-0641-B05A-3D87EBB71CEC}" destId="{EFF504EC-2241-7844-979A-E0649B208744}" srcOrd="3" destOrd="0" presId="urn:microsoft.com/office/officeart/2005/8/layout/orgChart1"/>
    <dgm:cxn modelId="{0F449BE5-D8F2-0345-BB54-8877FD8E9D52}" type="presParOf" srcId="{EFF504EC-2241-7844-979A-E0649B208744}" destId="{B2979B4A-54B9-F74E-9668-9DC1750A1C5B}" srcOrd="0" destOrd="0" presId="urn:microsoft.com/office/officeart/2005/8/layout/orgChart1"/>
    <dgm:cxn modelId="{AD223D4F-B6FD-694D-AD9E-CCAEBCE2C186}" type="presParOf" srcId="{B2979B4A-54B9-F74E-9668-9DC1750A1C5B}" destId="{0B9ADE4B-D1B5-1A4C-931F-DCD94B778102}" srcOrd="0" destOrd="0" presId="urn:microsoft.com/office/officeart/2005/8/layout/orgChart1"/>
    <dgm:cxn modelId="{A5D15325-D3B0-5E46-83CB-94D17A9AC265}" type="presParOf" srcId="{B2979B4A-54B9-F74E-9668-9DC1750A1C5B}" destId="{86EACB7D-0C58-2243-BB3A-ACD79E274A7B}" srcOrd="1" destOrd="0" presId="urn:microsoft.com/office/officeart/2005/8/layout/orgChart1"/>
    <dgm:cxn modelId="{A0E57105-6C49-5F42-B709-C1B215F2FF79}" type="presParOf" srcId="{EFF504EC-2241-7844-979A-E0649B208744}" destId="{BF2590F5-E42B-134B-80F7-3A6060B0B958}" srcOrd="1" destOrd="0" presId="urn:microsoft.com/office/officeart/2005/8/layout/orgChart1"/>
    <dgm:cxn modelId="{D7F9723D-5E8E-6941-B794-D33E02E4BA68}" type="presParOf" srcId="{EFF504EC-2241-7844-979A-E0649B208744}" destId="{62A048C1-5F39-E541-A4CA-BB3B1A8403BC}" srcOrd="2" destOrd="0" presId="urn:microsoft.com/office/officeart/2005/8/layout/orgChart1"/>
    <dgm:cxn modelId="{84798599-5561-B947-A2F2-53109FDA511D}" type="presParOf" srcId="{ED33B65B-FADC-0641-B05A-3D87EBB71CEC}" destId="{A352FFB0-ABD8-F54C-A6CF-FDA7448D3041}" srcOrd="4" destOrd="0" presId="urn:microsoft.com/office/officeart/2005/8/layout/orgChart1"/>
    <dgm:cxn modelId="{7CD8B717-0144-E94B-A0CD-4F434E59B40A}" type="presParOf" srcId="{ED33B65B-FADC-0641-B05A-3D87EBB71CEC}" destId="{5EDD45DA-BA57-7646-A640-7A5299BC62B4}" srcOrd="5" destOrd="0" presId="urn:microsoft.com/office/officeart/2005/8/layout/orgChart1"/>
    <dgm:cxn modelId="{59A51756-B427-A448-8B3F-C6D8AF70213C}" type="presParOf" srcId="{5EDD45DA-BA57-7646-A640-7A5299BC62B4}" destId="{2891A947-2416-384E-9608-236459AF006D}" srcOrd="0" destOrd="0" presId="urn:microsoft.com/office/officeart/2005/8/layout/orgChart1"/>
    <dgm:cxn modelId="{3124CD6E-7F12-0444-8F1A-21B2863085DB}" type="presParOf" srcId="{2891A947-2416-384E-9608-236459AF006D}" destId="{D9FB38CE-4452-2F4D-89A1-B8D39D16CBEE}" srcOrd="0" destOrd="0" presId="urn:microsoft.com/office/officeart/2005/8/layout/orgChart1"/>
    <dgm:cxn modelId="{4F509E04-455F-8746-A529-5DB2BFC17691}" type="presParOf" srcId="{2891A947-2416-384E-9608-236459AF006D}" destId="{FC14DC2E-81A7-4D48-8502-7F7F2EDDBD2D}" srcOrd="1" destOrd="0" presId="urn:microsoft.com/office/officeart/2005/8/layout/orgChart1"/>
    <dgm:cxn modelId="{F0F9F381-B6F4-E54F-9149-2C2173F42244}" type="presParOf" srcId="{5EDD45DA-BA57-7646-A640-7A5299BC62B4}" destId="{32DB429B-8B28-B948-AF19-8ACD1297CE3F}" srcOrd="1" destOrd="0" presId="urn:microsoft.com/office/officeart/2005/8/layout/orgChart1"/>
    <dgm:cxn modelId="{40BD41BD-74FD-CF4E-9D21-B2590F69F768}" type="presParOf" srcId="{32DB429B-8B28-B948-AF19-8ACD1297CE3F}" destId="{33450250-A71F-7A4F-AEFE-249AC76323AE}" srcOrd="0" destOrd="0" presId="urn:microsoft.com/office/officeart/2005/8/layout/orgChart1"/>
    <dgm:cxn modelId="{1F26F8D8-FFD4-DA4E-806C-B95BFDFC1CEE}" type="presParOf" srcId="{32DB429B-8B28-B948-AF19-8ACD1297CE3F}" destId="{3CC01CC6-C340-734B-8978-BA53323B6F61}" srcOrd="1" destOrd="0" presId="urn:microsoft.com/office/officeart/2005/8/layout/orgChart1"/>
    <dgm:cxn modelId="{79001C28-0128-1548-8E69-4E1F416943A0}" type="presParOf" srcId="{3CC01CC6-C340-734B-8978-BA53323B6F61}" destId="{32EB4F46-9AD6-0347-872C-1471A780944D}" srcOrd="0" destOrd="0" presId="urn:microsoft.com/office/officeart/2005/8/layout/orgChart1"/>
    <dgm:cxn modelId="{A7F76D94-E02C-0542-990A-1E6676BA7905}" type="presParOf" srcId="{32EB4F46-9AD6-0347-872C-1471A780944D}" destId="{61D41337-66AB-A046-AF21-E36833E03E24}" srcOrd="0" destOrd="0" presId="urn:microsoft.com/office/officeart/2005/8/layout/orgChart1"/>
    <dgm:cxn modelId="{71AA520F-A51C-3D40-B443-1D664B17F38B}" type="presParOf" srcId="{32EB4F46-9AD6-0347-872C-1471A780944D}" destId="{CF9B9BEA-4C41-B142-8622-5E62CE5D5E8C}" srcOrd="1" destOrd="0" presId="urn:microsoft.com/office/officeart/2005/8/layout/orgChart1"/>
    <dgm:cxn modelId="{44F6199F-5DBD-534C-A521-49AD581E029E}" type="presParOf" srcId="{3CC01CC6-C340-734B-8978-BA53323B6F61}" destId="{B20C98DD-234D-A640-BB03-68CDE08E5FB5}" srcOrd="1" destOrd="0" presId="urn:microsoft.com/office/officeart/2005/8/layout/orgChart1"/>
    <dgm:cxn modelId="{354E3FDE-F38D-B947-83FB-B823701ECA58}" type="presParOf" srcId="{3CC01CC6-C340-734B-8978-BA53323B6F61}" destId="{2F323D19-0A3E-8E47-9BD6-D9200F72365B}" srcOrd="2" destOrd="0" presId="urn:microsoft.com/office/officeart/2005/8/layout/orgChart1"/>
    <dgm:cxn modelId="{1DAAF5E0-F935-5A4D-A38F-5A45310305B9}" type="presParOf" srcId="{5EDD45DA-BA57-7646-A640-7A5299BC62B4}" destId="{ED541C99-E642-C545-A5E8-DE5A3AA1A95B}" srcOrd="2" destOrd="0" presId="urn:microsoft.com/office/officeart/2005/8/layout/orgChart1"/>
    <dgm:cxn modelId="{1AEDA1F4-D0DC-524A-9BBF-F8EE6662DCC1}" type="presParOf" srcId="{ED33B65B-FADC-0641-B05A-3D87EBB71CEC}" destId="{63D98095-F5ED-3E43-BC94-A4E782695E4D}" srcOrd="6" destOrd="0" presId="urn:microsoft.com/office/officeart/2005/8/layout/orgChart1"/>
    <dgm:cxn modelId="{94053FC8-2E1E-1448-8066-C461EBDCB6DE}" type="presParOf" srcId="{ED33B65B-FADC-0641-B05A-3D87EBB71CEC}" destId="{5B401BCD-F165-7D4D-88AF-44A831733912}" srcOrd="7" destOrd="0" presId="urn:microsoft.com/office/officeart/2005/8/layout/orgChart1"/>
    <dgm:cxn modelId="{657C0D45-6FA9-EC48-B8C6-65E451D179D0}" type="presParOf" srcId="{5B401BCD-F165-7D4D-88AF-44A831733912}" destId="{B053A89B-470B-DD4E-8F2F-9C7C566990A2}" srcOrd="0" destOrd="0" presId="urn:microsoft.com/office/officeart/2005/8/layout/orgChart1"/>
    <dgm:cxn modelId="{894C01D2-3638-F54A-9380-8CA20772552C}" type="presParOf" srcId="{B053A89B-470B-DD4E-8F2F-9C7C566990A2}" destId="{A3602FCF-F420-154A-A6F2-D2F5A3B73371}" srcOrd="0" destOrd="0" presId="urn:microsoft.com/office/officeart/2005/8/layout/orgChart1"/>
    <dgm:cxn modelId="{F075A9AD-1118-3842-8567-586DD83D4509}" type="presParOf" srcId="{B053A89B-470B-DD4E-8F2F-9C7C566990A2}" destId="{7A416366-EB3A-4E45-98E2-8EDB4D328D15}" srcOrd="1" destOrd="0" presId="urn:microsoft.com/office/officeart/2005/8/layout/orgChart1"/>
    <dgm:cxn modelId="{4548B901-2D01-2F4A-BEA6-E8712977EBF8}" type="presParOf" srcId="{5B401BCD-F165-7D4D-88AF-44A831733912}" destId="{A6311179-6FD5-9146-ABC3-CC76F416E9B9}" srcOrd="1" destOrd="0" presId="urn:microsoft.com/office/officeart/2005/8/layout/orgChart1"/>
    <dgm:cxn modelId="{EBC27917-B608-9F47-AA3A-1BEBA3545DCC}" type="presParOf" srcId="{5B401BCD-F165-7D4D-88AF-44A831733912}" destId="{B1ADD09B-31C5-D641-93A8-0ECCD8857A5B}" srcOrd="2" destOrd="0" presId="urn:microsoft.com/office/officeart/2005/8/layout/orgChart1"/>
    <dgm:cxn modelId="{90B0EC23-5E0D-0D42-85CF-DA10A447D85F}" type="presParOf" srcId="{A8534AA0-A544-2B46-8938-006B4B95A817}" destId="{D46889B3-AE7C-5A4C-8755-764DB055C6FD}" srcOrd="2" destOrd="0" presId="urn:microsoft.com/office/officeart/2005/8/layout/orgChart1"/>
    <dgm:cxn modelId="{DD94C999-AFCD-8342-840B-476C2EEBD5A7}" type="presParOf" srcId="{D46889B3-AE7C-5A4C-8755-764DB055C6FD}" destId="{F45178B9-ED0F-7446-A3FA-FB31CD64F281}" srcOrd="0" destOrd="0" presId="urn:microsoft.com/office/officeart/2005/8/layout/orgChart1"/>
    <dgm:cxn modelId="{1DE890F3-E4BE-D54D-8D65-C7EBFF8A3902}" type="presParOf" srcId="{D46889B3-AE7C-5A4C-8755-764DB055C6FD}" destId="{83457456-8997-A54D-93B5-886D30C55B84}" srcOrd="1" destOrd="0" presId="urn:microsoft.com/office/officeart/2005/8/layout/orgChart1"/>
    <dgm:cxn modelId="{47C815D5-CF46-F340-BD91-B2272D93AAAC}" type="presParOf" srcId="{83457456-8997-A54D-93B5-886D30C55B84}" destId="{4B7342E4-AD10-4B42-AF5C-44D6B3F41F19}" srcOrd="0" destOrd="0" presId="urn:microsoft.com/office/officeart/2005/8/layout/orgChart1"/>
    <dgm:cxn modelId="{96725554-2158-6D41-9ACD-11E52E473F9A}" type="presParOf" srcId="{4B7342E4-AD10-4B42-AF5C-44D6B3F41F19}" destId="{6978AD22-79C6-9449-BEFA-B47A85CF5B79}" srcOrd="0" destOrd="0" presId="urn:microsoft.com/office/officeart/2005/8/layout/orgChart1"/>
    <dgm:cxn modelId="{13C275A1-73FF-A94F-9D8D-656A6F80637B}" type="presParOf" srcId="{4B7342E4-AD10-4B42-AF5C-44D6B3F41F19}" destId="{15B8789B-1BD0-FA48-A567-938C92DB7E07}" srcOrd="1" destOrd="0" presId="urn:microsoft.com/office/officeart/2005/8/layout/orgChart1"/>
    <dgm:cxn modelId="{25AEB5D6-7233-F948-9C44-43B14B6AE0B1}" type="presParOf" srcId="{83457456-8997-A54D-93B5-886D30C55B84}" destId="{AD86F8F0-056A-0349-BCC5-438DBF0AF0E0}" srcOrd="1" destOrd="0" presId="urn:microsoft.com/office/officeart/2005/8/layout/orgChart1"/>
    <dgm:cxn modelId="{C0C0BE98-03E1-8E4D-A2BC-9AEF277B5CA7}" type="presParOf" srcId="{83457456-8997-A54D-93B5-886D30C55B84}" destId="{01654444-1086-E74E-AF23-C88FC4A085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178B9-ED0F-7446-A3FA-FB31CD64F281}">
      <dsp:nvSpPr>
        <dsp:cNvPr id="0" name=""/>
        <dsp:cNvSpPr/>
      </dsp:nvSpPr>
      <dsp:spPr>
        <a:xfrm>
          <a:off x="3879862" y="1280075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184137" y="0"/>
              </a:moveTo>
              <a:lnTo>
                <a:pt x="184137" y="806698"/>
              </a:lnTo>
              <a:lnTo>
                <a:pt x="0" y="80669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98095-F5ED-3E43-BC94-A4E782695E4D}">
      <dsp:nvSpPr>
        <dsp:cNvPr id="0" name=""/>
        <dsp:cNvSpPr/>
      </dsp:nvSpPr>
      <dsp:spPr>
        <a:xfrm>
          <a:off x="4064000" y="1280075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3182949" y="1429258"/>
              </a:lnTo>
              <a:lnTo>
                <a:pt x="3182949" y="161339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50250-A71F-7A4F-AEFE-249AC76323AE}">
      <dsp:nvSpPr>
        <dsp:cNvPr id="0" name=""/>
        <dsp:cNvSpPr/>
      </dsp:nvSpPr>
      <dsp:spPr>
        <a:xfrm>
          <a:off x="4423506" y="3770316"/>
          <a:ext cx="263053" cy="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698"/>
              </a:lnTo>
              <a:lnTo>
                <a:pt x="263053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2FFB0-ABD8-F54C-A6CF-FDA7448D3041}">
      <dsp:nvSpPr>
        <dsp:cNvPr id="0" name=""/>
        <dsp:cNvSpPr/>
      </dsp:nvSpPr>
      <dsp:spPr>
        <a:xfrm>
          <a:off x="4064000" y="1280075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1060983" y="1429258"/>
              </a:lnTo>
              <a:lnTo>
                <a:pt x="1060983" y="161339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15D2-C183-BB49-8C2D-1B14199812E4}">
      <dsp:nvSpPr>
        <dsp:cNvPr id="0" name=""/>
        <dsp:cNvSpPr/>
      </dsp:nvSpPr>
      <dsp:spPr>
        <a:xfrm>
          <a:off x="3003016" y="1280075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B3E62-A1E7-854A-A7DD-91C48E463159}">
      <dsp:nvSpPr>
        <dsp:cNvPr id="0" name=""/>
        <dsp:cNvSpPr/>
      </dsp:nvSpPr>
      <dsp:spPr>
        <a:xfrm>
          <a:off x="881050" y="1280075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5CEF9-633D-F148-B5F8-7AD8AEB3DDC3}">
      <dsp:nvSpPr>
        <dsp:cNvPr id="0" name=""/>
        <dsp:cNvSpPr/>
      </dsp:nvSpPr>
      <dsp:spPr>
        <a:xfrm>
          <a:off x="3187154" y="403229"/>
          <a:ext cx="1753691" cy="876845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Viceministerio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Migración</a:t>
          </a:r>
          <a:r>
            <a:rPr lang="en-US" sz="1800" kern="1200" dirty="0" smtClean="0"/>
            <a:t> y </a:t>
          </a:r>
          <a:r>
            <a:rPr lang="en-US" sz="1800" kern="1200" dirty="0" err="1" smtClean="0"/>
            <a:t>Ciudadanía</a:t>
          </a:r>
          <a:endParaRPr lang="en-US" sz="1800" kern="1200" dirty="0"/>
        </a:p>
      </dsp:txBody>
      <dsp:txXfrm>
        <a:off x="3187154" y="403229"/>
        <a:ext cx="1753691" cy="876845"/>
      </dsp:txXfrm>
    </dsp:sp>
    <dsp:sp modelId="{D68E04C0-4514-274D-8051-1FFF2DDC4A7C}">
      <dsp:nvSpPr>
        <dsp:cNvPr id="0" name=""/>
        <dsp:cNvSpPr/>
      </dsp:nvSpPr>
      <dsp:spPr>
        <a:xfrm>
          <a:off x="4204" y="2893471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Mesa de </a:t>
          </a:r>
          <a:r>
            <a:rPr lang="en-US" sz="1800" b="1" kern="1200" dirty="0" err="1" smtClean="0">
              <a:solidFill>
                <a:schemeClr val="tx1"/>
              </a:solidFill>
            </a:rPr>
            <a:t>Apoyo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204" y="2893471"/>
        <a:ext cx="1753691" cy="876845"/>
      </dsp:txXfrm>
    </dsp:sp>
    <dsp:sp modelId="{0B9ADE4B-D1B5-1A4C-931F-DCD94B778102}">
      <dsp:nvSpPr>
        <dsp:cNvPr id="0" name=""/>
        <dsp:cNvSpPr/>
      </dsp:nvSpPr>
      <dsp:spPr>
        <a:xfrm>
          <a:off x="2126170" y="2893471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Unidad</a:t>
          </a:r>
          <a:r>
            <a:rPr lang="en-US" sz="1800" b="1" kern="1200" dirty="0" smtClean="0">
              <a:solidFill>
                <a:schemeClr val="tx1"/>
              </a:solidFill>
            </a:rPr>
            <a:t> de </a:t>
          </a:r>
          <a:r>
            <a:rPr lang="en-US" sz="1800" b="1" kern="1200" dirty="0" err="1" smtClean="0">
              <a:solidFill>
                <a:schemeClr val="tx1"/>
              </a:solidFill>
            </a:rPr>
            <a:t>Análisis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26170" y="2893471"/>
        <a:ext cx="1753691" cy="876845"/>
      </dsp:txXfrm>
    </dsp:sp>
    <dsp:sp modelId="{D9FB38CE-4452-2F4D-89A1-B8D39D16CBEE}">
      <dsp:nvSpPr>
        <dsp:cNvPr id="0" name=""/>
        <dsp:cNvSpPr/>
      </dsp:nvSpPr>
      <dsp:spPr>
        <a:xfrm>
          <a:off x="4248137" y="2893471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Supervisión y </a:t>
          </a:r>
          <a:r>
            <a:rPr lang="en-US" sz="1800" b="1" kern="1200" dirty="0" err="1" smtClean="0">
              <a:solidFill>
                <a:schemeClr val="tx1"/>
              </a:solidFill>
            </a:rPr>
            <a:t>Coordinación</a:t>
          </a:r>
          <a:r>
            <a:rPr lang="en-US" sz="1800" b="1" kern="1200" dirty="0" smtClean="0">
              <a:solidFill>
                <a:schemeClr val="tx1"/>
              </a:solidFill>
            </a:rPr>
            <a:t> Regional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248137" y="2893471"/>
        <a:ext cx="1753691" cy="876845"/>
      </dsp:txXfrm>
    </dsp:sp>
    <dsp:sp modelId="{61D41337-66AB-A046-AF21-E36833E03E24}">
      <dsp:nvSpPr>
        <dsp:cNvPr id="0" name=""/>
        <dsp:cNvSpPr/>
      </dsp:nvSpPr>
      <dsp:spPr>
        <a:xfrm>
          <a:off x="4686560" y="4138591"/>
          <a:ext cx="1753691" cy="876845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Centros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Regularización</a:t>
          </a:r>
          <a:endParaRPr lang="en-US" sz="1800" b="1" kern="1200" dirty="0"/>
        </a:p>
      </dsp:txBody>
      <dsp:txXfrm>
        <a:off x="4686560" y="4138591"/>
        <a:ext cx="1753691" cy="876845"/>
      </dsp:txXfrm>
    </dsp:sp>
    <dsp:sp modelId="{A3602FCF-F420-154A-A6F2-D2F5A3B73371}">
      <dsp:nvSpPr>
        <dsp:cNvPr id="0" name=""/>
        <dsp:cNvSpPr/>
      </dsp:nvSpPr>
      <dsp:spPr>
        <a:xfrm>
          <a:off x="6370104" y="2893471"/>
          <a:ext cx="1753691" cy="87684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Servicio</a:t>
          </a:r>
          <a:r>
            <a:rPr lang="en-US" sz="1800" b="1" kern="1200" dirty="0" smtClean="0">
              <a:solidFill>
                <a:schemeClr val="tx1"/>
              </a:solidFill>
            </a:rPr>
            <a:t> al </a:t>
          </a:r>
          <a:r>
            <a:rPr lang="en-US" sz="1800" b="1" kern="1200" dirty="0" err="1" smtClean="0">
              <a:solidFill>
                <a:schemeClr val="tx1"/>
              </a:solidFill>
            </a:rPr>
            <a:t>Usuario</a:t>
          </a:r>
          <a:endParaRPr lang="en-U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*788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370104" y="2893471"/>
        <a:ext cx="1753691" cy="876845"/>
      </dsp:txXfrm>
    </dsp:sp>
    <dsp:sp modelId="{6978AD22-79C6-9449-BEFA-B47A85CF5B79}">
      <dsp:nvSpPr>
        <dsp:cNvPr id="0" name=""/>
        <dsp:cNvSpPr/>
      </dsp:nvSpPr>
      <dsp:spPr>
        <a:xfrm>
          <a:off x="2126170" y="1648350"/>
          <a:ext cx="1753691" cy="87684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Dirección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Ejecutiva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Plan de </a:t>
          </a:r>
          <a:r>
            <a:rPr lang="en-US" sz="1200" b="1" kern="1200" dirty="0" err="1" smtClean="0">
              <a:solidFill>
                <a:schemeClr val="tx1"/>
              </a:solidFill>
            </a:rPr>
            <a:t>Regularización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Nacional</a:t>
          </a:r>
          <a:r>
            <a:rPr lang="en-US" sz="1200" b="1" kern="1200" dirty="0" smtClean="0">
              <a:solidFill>
                <a:schemeClr val="tx1"/>
              </a:solidFill>
            </a:rPr>
            <a:t> de </a:t>
          </a:r>
          <a:r>
            <a:rPr lang="en-US" sz="1200" b="1" kern="1200" dirty="0" err="1" smtClean="0">
              <a:solidFill>
                <a:schemeClr val="tx1"/>
              </a:solidFill>
            </a:rPr>
            <a:t>Extranjeros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126170" y="1648350"/>
        <a:ext cx="1753691" cy="87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16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7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433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094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99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2419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0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38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1597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88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9209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EA00-FDE5-49EC-A202-837BAA5A40A0}" type="datetimeFigureOut">
              <a:rPr lang="es-DO" smtClean="0"/>
              <a:pPr/>
              <a:t>25/11/2014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616-D504-42B0-85D0-BC3280D5E7F5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374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do/url?sa=i&amp;rct=j&amp;q=&amp;esrc=s&amp;frm=1&amp;source=images&amp;cd=&amp;cad=rja&amp;uact=8&amp;ved=0CAcQjRw&amp;url=http://hatomayordelrey10.blogspot.com/2011_12_01_archive.html&amp;ei=HUNAVOToO8nksATA0IKgCg&amp;bvm=bv.77648437,d.cWc&amp;psig=AFQjCNFbqc8gU7xcOkSdtyFmDi-gV3-iHQ&amp;ust=141358388593350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1660358"/>
            <a:ext cx="12368463" cy="16483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5" name="14 Rectángulo"/>
          <p:cNvSpPr/>
          <p:nvPr/>
        </p:nvSpPr>
        <p:spPr>
          <a:xfrm>
            <a:off x="0" y="1660357"/>
            <a:ext cx="12368463" cy="16242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" name="Rectangle 7"/>
          <p:cNvSpPr/>
          <p:nvPr/>
        </p:nvSpPr>
        <p:spPr>
          <a:xfrm>
            <a:off x="1503090" y="7937"/>
            <a:ext cx="1095560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13 Rectángulo"/>
          <p:cNvSpPr/>
          <p:nvPr/>
        </p:nvSpPr>
        <p:spPr>
          <a:xfrm>
            <a:off x="0" y="-26856"/>
            <a:ext cx="12458699" cy="16723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MINISTERIO DE INTERIOR Y POLICIA</a:t>
            </a:r>
            <a:endParaRPr lang="es-DO" sz="3600" b="1" dirty="0"/>
          </a:p>
        </p:txBody>
      </p:sp>
      <p:sp>
        <p:nvSpPr>
          <p:cNvPr id="11" name="10 Rectángulo"/>
          <p:cNvSpPr/>
          <p:nvPr/>
        </p:nvSpPr>
        <p:spPr>
          <a:xfrm>
            <a:off x="2454442" y="5558589"/>
            <a:ext cx="4355432" cy="4692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9 Rectángulo"/>
          <p:cNvSpPr/>
          <p:nvPr/>
        </p:nvSpPr>
        <p:spPr>
          <a:xfrm>
            <a:off x="2478505" y="5594684"/>
            <a:ext cx="4511842" cy="445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12 Rectángulo"/>
          <p:cNvSpPr/>
          <p:nvPr/>
        </p:nvSpPr>
        <p:spPr>
          <a:xfrm>
            <a:off x="0" y="3582399"/>
            <a:ext cx="12458699" cy="32209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                                                                                                                      </a:t>
            </a:r>
          </a:p>
          <a:p>
            <a:pPr algn="ctr"/>
            <a:endParaRPr lang="es-DO" sz="4800" b="1" dirty="0"/>
          </a:p>
          <a:p>
            <a:pPr algn="ctr"/>
            <a:endParaRPr lang="es-DO" sz="4800" b="1" dirty="0" smtClean="0"/>
          </a:p>
          <a:p>
            <a:pPr algn="ctr"/>
            <a:r>
              <a:rPr lang="es-DO" sz="4800" b="1" dirty="0"/>
              <a:t> </a:t>
            </a:r>
            <a:r>
              <a:rPr lang="es-DO" sz="4800" b="1" dirty="0" smtClean="0"/>
              <a:t>                                             AVANCES Y DESAFIOS</a:t>
            </a:r>
          </a:p>
          <a:p>
            <a:pPr algn="ctr"/>
            <a:endParaRPr lang="es-DO" dirty="0"/>
          </a:p>
          <a:p>
            <a:pPr algn="ctr"/>
            <a:endParaRPr lang="es-DO" dirty="0" smtClean="0"/>
          </a:p>
          <a:p>
            <a:pPr algn="ctr"/>
            <a:endParaRPr lang="es-DO" dirty="0"/>
          </a:p>
          <a:p>
            <a:pPr algn="ctr"/>
            <a:endParaRPr lang="es-DO" dirty="0" smtClean="0"/>
          </a:p>
          <a:p>
            <a:pPr algn="ctr"/>
            <a:endParaRPr lang="es-DO" dirty="0"/>
          </a:p>
          <a:p>
            <a:pPr algn="ctr"/>
            <a:endParaRPr lang="es-DO" dirty="0" smtClean="0"/>
          </a:p>
          <a:p>
            <a:pPr algn="ctr"/>
            <a:endParaRPr lang="es-DO" dirty="0"/>
          </a:p>
          <a:p>
            <a:pPr algn="ctr"/>
            <a:endParaRPr lang="es-DO" dirty="0" smtClean="0"/>
          </a:p>
          <a:p>
            <a:pPr algn="ctr"/>
            <a:endParaRPr lang="es-DO" dirty="0" smtClean="0"/>
          </a:p>
          <a:p>
            <a:pPr algn="ctr"/>
            <a:endParaRPr lang="es-DO" dirty="0" smtClean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817227" y="4978637"/>
            <a:ext cx="8926512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40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PLAN NACIONAL</a:t>
            </a:r>
          </a:p>
          <a:p>
            <a:pPr>
              <a:defRPr/>
            </a:pPr>
            <a:endParaRPr lang="es-ES" sz="4000" b="1" dirty="0" smtClean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  <a:p>
            <a:pPr>
              <a:defRPr/>
            </a:pPr>
            <a:r>
              <a:rPr lang="es-ES" sz="40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MS Mincho" pitchFamily="49" charset="-128"/>
              </a:rPr>
              <a:t>DE EXTRANJEROS</a:t>
            </a:r>
            <a:endParaRPr lang="es-ES" sz="4000" b="1" dirty="0">
              <a:solidFill>
                <a:srgbClr val="0505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MS Mincho" pitchFamily="49" charset="-128"/>
            </a:endParaRPr>
          </a:p>
        </p:txBody>
      </p:sp>
      <p:pic>
        <p:nvPicPr>
          <p:cNvPr id="7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25" y="34891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953554" y="5472132"/>
            <a:ext cx="3874168" cy="445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DE REGULARIZACION</a:t>
            </a:r>
            <a:endParaRPr lang="es-DO" sz="3200" b="1" dirty="0"/>
          </a:p>
        </p:txBody>
      </p:sp>
      <p:sp>
        <p:nvSpPr>
          <p:cNvPr id="17" name="16 Rectángulo"/>
          <p:cNvSpPr/>
          <p:nvPr/>
        </p:nvSpPr>
        <p:spPr>
          <a:xfrm>
            <a:off x="0" y="1629774"/>
            <a:ext cx="12458699" cy="1940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" name="Picture 2" descr="http://imcp.org.mx/wp-content/uploads/2013/01/extranjer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217" y="1819070"/>
            <a:ext cx="5395886" cy="30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1626" y="691171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314" name="AutoShape 2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3316" name="AutoShape 4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3318" name="AutoShape 6" descr="https://encrypted-tbn2.gstatic.com/images?q=tbn:ANd9GcTTcFx1aE7hjAxW3rxoWTZwRPO1PQ4D-RWHXn15R0oHIBDlRlmt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3320" name="AutoShape 8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3322" name="AutoShape 10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3324" name="AutoShape 12" descr="https://encrypted-tbn2.gstatic.com/images?q=tbn:ANd9GcTTcFx1aE7hjAxW3rxoWTZwRPO1PQ4D-RWHXn15R0oHIBDlRlm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1763" y="-2330367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2292" name="AutoShape 4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2294" name="AutoShape 6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2296" name="AutoShape 8" descr="data:image/png;base64,iVBORw0KGgoAAAANSUhEUgAAAKYAAACuCAMAAACLBYYoAAABEVBMVEXd3d3/zGaqu90AAADg4ODk5OTm5ub/zmf/0Wj/02mtv+GwwuXb29vIyMjS0tKoqKi0tLTLy8uBgYGvr6+Li4uRkZFycnJZWVlBQUGWpcPQ0NCqqqpUVFRMTEzAwMBtbW2enp6igkF9iaJnZ2dzWyxkUCgzMzMnJyefn59hYWGriUQ6Ojr/2m01NTUDDBVGRkYYGBgwJhPrvF5teI6MmrZPV2YzOEMSDgdMPR5cZXgXFxeDkKqcq8rywmG/mUwnKzM6QEwkHQ7SqFRVRCKIbTY8MBhkboK5lEprVisgIyo5P0pGTVtVXW98YzIXEgkUHCkAAA80KRMjGQDOpFJqUBMRAAA8Lg48SF0AESyUdTYTGB6WhHHFAAAZVUlEQVR4nO2diXuiyLbA1SpwA0Q2N0DUjkjU0VZjNo3ZOxmT9PTNu/e+7v//D3mnCjUugGjsue993zszcQPlR9Wps1VBR2L/JyTynwYIJ/+PeUj5JOZoFEstXvvulZrvNPr4ZDf5DGZq1J9O+7NDpy5PfPa6fBylBqNqIRYbnCx2HvULfxdm7PxkMDh/iaXS6VQsPSikY7E0fQkSI5+6SMNhNT0cnFym0oVBOpYie6cng8HI/R59+K2Yo0khlRoNR5eTyWOqOplcpgvT5+FgND1/PknHzp+vCwCQGgwHL1U0vb5M9SeTk1j/cTgcwPvzAvlKNdWHb2znjKSI7EWZ6p+Q9ns8QYPCsDopjNDleT/d/7OKBiNUOJ+mqkPSsSf92HV10j+5HMHb58eXaerxZfTcnw4GvwqD4eN1bPA82I5ZJRLifDwwqyektR6fr6HbXobn58/9QvX8GpjS6Un1z8v0aHiZihWe+/0/+xPo9HS/f/7rEZ4H0xi8H5yfpFOjaT8dG1a3Hj6CiEx20ue5FIYwIkbT6Z/pVOF6OrisDqaPl/0Z5rWLmapOq9XHawSYl8PqYDLDfJ5hDkBvw2Oiy/Q+nNNH6PnpADp5cg5nOnyEh+mQYg4ep7H+sJAaAW4qNkWXJ5eP1+nBxRzz8oR0euH55BpUe3sjRVgQofOGRv5mz1dGL5PJtJAeDIf9dHU4IQ/Dk5PLk3T6pBB7hE2pVOFkBKO5eg2tHZtOpiePj4NU4Tz2CO9Tl2ADYFxdhxlCRDCrIXS+R4OmRwXX9KQWD8TcwIa5QUrRX01RE0U3EqSUu3H+lRAHiricprynfu5nJHaWyIyTRWi7Iv/nZIYZYVAI6/WfkwVm7XqPMfS3yRwT8/8nOh2b6DLtjsL/jbLAzNrEzPcLBdeC7Ovof5NEPppTUsB6oufqCMzboF/tj7ZHWOlQUdgBJPLByTCcnAPQ65eXl2d4nr70tzAUTl5O/h6NjqwI8UZLMg12EKlL2Odlr2jgc5gRhi0auq4bJps1bHRdGKwMqdWGG5EzOfr3dudF9fxz2h5ZF0xiERbDc42OqUXsBGq4Ekelh2jS/+/kF3S+5fAQZ/ZjMXjoF/bW5Q3MpTElq8B5cen+MNFDdLl8kMFlIf3vn7cIBR85/Qi/cjIl5zx8eTm53IvTHxPGlEnbM0UT2AF9vaKIkJxd/wswg7Uz/byi74976XIAJlWAWgd+ujAoID2X09F5ofDRGKBsgNk7+mfBs4FS6cEgli6A+hL52Wq9Hh090dPeoz0DMUFYQaeNoIDCMkRbFzFs6hL0tvqP29YR8oprU5A+opcq9Pg4CZKIRhPJZOu48oT6/d2DnG2YEUalmBxpXJFoWXou12CM0ui1dUeeN4ZG+mXezb14dCGJ5PGG7hwEM8IJRGYvuS56/vXr+fn5+/fvF+ji1wgwj9Bf37//Wte59DnqoVMQ1IsuSTz+BaE/LnaNxrZjrgiOGLlcDvT16elofAqpHnpNtI6enp7QtLBqVlN99NCLkv6Orkg8mTx6gGHnZhth1XRHTFAChmGh84mikR69eY8TFvL6cdVvpkE3rxLRTYknbx/+qoItTQ3629zx3piEFDCjQEcxW/TQ9PVktd/TPpiwNxnxCOw++iMdKmPbC1NAFDPeQ29oPDvy+Btpz5WfTvlixuM/QGG+f//r9O37dxQL0fl7YtLRG19WvETrJ1qT06fbuCcmfLP1Dhp91EscPcGQehkQCWLdE/Peqysra/It6UMZnZ1jMg6PrUrl+F/UxQWUPPfEJJ2+IYl18Ydc/RrYNCpVXz3dFzMe0FA7Szw6jlZOqYvzCfeCgSCi9/iUayJ02zssJ+g25fTR0WBKU1E9OHFWbaIvIbs0NOnVfOT1PWK9QEzWQogEyeuomNXBSR60OeNz/aR5ywZnYI+TUOPXr18XtQjH4dVtsMXP2uxDGX0nXa5yXERBro6GxGSKoogevhChp8ivNClTM9BxkL3ZjZL4Wt1RWdKDktMhOjoKh6lALnx8S4wbBImV41PbXGlP4tcrV4fhjN8en6KcMNMths2qbchqRyEwGZa04Ez9wAK2bpCy0py4BNtfW8lDtGirQjr84+cxS1KGUWorJgP5+tv7kglPPiDFDTxBZs3qdNEpOosnPg2KTrvd8kpf4e4FQttbkymjp9ayBY/Hl3y1yFJzykZyTg0d3UY/Z5ri7wiZ68aENZ2LZa/ki3m0Fs5Wjl25Jx2kKO5uDAsD8/74U5wkBhTxOgFmM2p5ughHvTFZbQNz5qaT726Lzk4fE8f5I+kN8BlMCgpBfjoAE4NZX8ecS7xy8/UGfrnsqirXQOjuM5jxRM8bEzpLQvOSinefB2CSPLb39Lqkqp+hjCd7twi1eU9MDE2AzmmKtTsmbYHW8UIqY/8dt0vlCF2opicl6B6xeuckxdoLM7oSW36GkhoQ1ocSOGnlCfQTUloMQpoYlM19RVt7C+ZhJHmDbJvzgyRC2xMwxaIsy9DqgqijuijLlFjI/U2Yb0gygygjbKPmgAGN5GXglViWnw0Idtbpnxq+oTFvZnUff8FsFvaJdPPwWM/ljA9MzNcRGh8ynPTFRFsxQcAuRerdEsN3bburMJgHTWHpHBHo5jiaiB804/GQeDRRQUXfETQTRkERt4BNQ3SsIpmln4tkkqjy/v5+9XsxwbRVXD0LVlDp4yUIQhn3zNy6O5HfjEla096KGZkHJgzb0XUdOTM9wbxpuZi/fcCP7543ci1fWogv67btLM6LGFBMdfR3Y5Kyl1f66oNpeGSQkFme/m7MxHF4TFYCTA96Fb21fjNmtPWGrBCYZJiLXdT0xkQ/aUnqN2ImT5HtHSGtoDQ+vM/GGVh19AQW48irsHUwzDOESlsxORg9WlmrebY7ZuksO6pshEFxGhyB+Z95APJ+JXeKhvUN8ejr3XZPVKQZg2dJC8QPM/5+RWUcfb+l73vHlePeYq/47dW4d9WLhpI4JMB+x1+IgXyj0ggN+DTeRMfrBaPk3dvb6enpTW/89a5HKB/gZM5IDZvumPhy8145hVQuVIOCiTekLZyoLgftQYPRLkJrIXry4fTLz58/K+MxOuvFo8kj9Hp7j4A4Pu6NQQO+3fcqqBIdkxI9+ShQAYjDdLZgdvxj5wWq6YH59bbVaiXjM8y7t6tx6/6+l7h9Qm+VceLn020FPZ2hVwi0rs7Qw/GW1iyrWyjq2z0qmQTcwHx7hdb8FnUxwUa/Hd1fwTB6eKu8ogq07lUF3fx8Qvetb+jh2x0KyuUBE2/Tze0mi2LGkyv9lnygQ+tp1unR6Lc3hE7vx+/AlYQg8OkUMF8Tva9n41f0nrx9uwtQ00SIIbSd0p1SPRr3PkYy7fQksUEUk2hfcnz1lTbhw8PNWY9iVhLJh4f3I9SKw3NAETyMbi7T+iBjvqxdoJXC6xrm7c3XcbJ1j66+oaerb0+VKMW8b0UfgBj1kr2bs4A0Of7+FXnb7U0SYmCzMyvLrPFit46InpIfmG9kpN/3XMzoHXirys3pexSdfauAg6WYX7/doy9gFJ+uXtF9UAgDUVI4TMYA44mNErU/WONnmfDSaZgmpE5Xc/tJcy3SvmP0o0fmBb9SLxBNklLlWS95h65+IvCCZDqOVEiC3G08HhqTrYsYM3YmkuV5rnhhwnN2lZOA178v5vATyaQbk7jlhHhy/A5aAG+jt7f00zjsMb4l4y4RfR8HjPN4rzc+CovZzhSzgp1R8+W8KiHJyteM0uZeakD8OXfuq2XRpS0+Que7w2I2Dcdx7EzDLEpG1m40ZVbtCOt7QYr39bDxZzzZ+kYxw410tt3ged6WG8163eDqVltgxLoXJvp5wGkraPmHO4RA0dZUzBezLjKYqWt1nrUM6Pw2zzbaG5jYyh9ydg3MLULPdYzXB6w/pi3CCO8quqK2m0JXlXRLVzd3w+wfrwdLjuLULKjbnfXS8TNF8pA1LatU4kqlYsmSvUJVFv041ORaPHoPHZ4JiCK9OOmDK7Nnz908Ys+9MaEtzXVPciDhkPeU/x6YoJjBtc3NRqIPYU7scFP+pBq3W49zJhnUfIiYjlbxDmOTiL/1nsHwEcwjCx70PDvXSFc1vZqXBHU3BxnskJ/vjGkITKZrc6bJcxAmCdksvOCyfNET8+tBMOO+80FewpDh2zT4iGq0nVzZzhgmozSNsqGazU5mc5JOPhRmy2d2zVsUBjBzNUuoaXVLMOtSWWVspDJy3rKzHr8i1A6DmQBf7mz4OV9psoCpN/Rs2Wo69XxXbRgmaotMtqN61kcZ9ROYiXhyFgAmW1/+Wkx5h5A8wTSEpqRmkM6yeTXbyTs5izWb3pictjdmPHo2m5hFt2TVxC5ukmLmBalrWqhpaUhiNWSWDNWRxNP138Huosh9MelK2A/ZAZJiRgSZ4+UIL8uNkmyyis1wYqMkCOt1Mpwta5qD9i3Nxl/vkFXKZDIlUtmvZXbyQASTzgjOPDmn2hn6ejPR5Gh6+bMXsoS1TplAqMGQQzBcNpsVwhbclzCXWUoNv10FCDuSyX3XdhCvI8/OPHSA6YsZ4Nq5wBLLVsyHHb3OinTCj7dPYkJr6rtFREuytr7o92EmxqDYAfY8uKGRFhpT+AxmfPwGne5/LGwFBmhoW512ed9PYCbIUruAqQDGDSDANHvuE741Ge1TmK8IlQP6nDEIJs4qmuXF2Qyt1ezpZxYZEsyLgJHuYgq2Ue56jZbQA51hu3vnQWQhXetroEGimNhUskXJq1ATssuxoDYu9sIkS8Fuj6+SZF2h5t91s9aUOvl62YNJCtecDFlkoe6OGW99e329/4Fu7r+As0Sb6cDHAUosw0q6ma15YYazm2weKYIg7owZ792cziMi8EKNgE7Xc5ImlW2IbTwxg747/wmy4FdhmD0wSWBJFj64C3NE/65jFKdWc0wIIE3FQzUWCyeCMKG3bRHj3TGjvZ9ndNY2Kylwrt7GZnYQIpj+eWy1UGnrIgbAvOAZmlUmdoyQEq17d3IZjk8nmrfPlnlKFtl2bgsnYHZZN/n9cXO8S9EDdPNtMQcuQKfUu/tFSVRptODhvoSJdjNKZHR/JGb0EuN5zBkhn3NCcE1o4bYEJY+Q4ev2GTLbIjjuai/AVMo7dXxiJctlnA9MbGqAKCqM6B9yYP7DkzO86DfaMctqrOyQS0Jp0CDIJTLaX1+/hL1wBDCXJpjJfTnmmKxmqwy2dNbJQFOwEHDQ4eOOITJa4AELoCHk2YXxGe3Y7NZR/QJdcPOMGtPR/lfoZVRkgfdyVITxHBPzTVmPMA1H7OYEzuqAD+INR7XAIqmmk9c4TsmX+aLCcGp+NqfCIh9XNM9Ul8+BrmCBD7+EmdJIfl1vgQWmpUV0mSWYelFpq1JXvChLF4aIJLUrWXlNyqs5J1NntaYlXfAuppH15ES6qiiKtG5tMa/Y6O44xJrE1pmtmJ6YQk2ScxJu5NhcBosZWW2W8yz4SlHnipacqeUNky2W5DYjwzZ7hokMx8t4IoWsAtncgKlT2brCE/w5yq/ZSeKJyKpB88Ku250sYOoZ3Gh29HpOZxlVF2scbzQNo93hMWbFNqPCNrc16SIzjyiP8/f3mMsgdBbMGe+dbpY2wJ3ZXZWJKJog8LpIMUFNObMu1TnGIZi1Msc5hi5jPmc1+brIiV2KGWHgmBv6yTooICxhYMz+CFZPUsDcKGZRZVdZrg7jm1EdK8eW26JWN9oXZs3O2wSzYRvNppax9Xq51OTKdaOJ3IW95GKwdduJTbCn/nkS6Gf77TaZSJL/3Sfy3zJm4h6hjdKjAkdCejZikQkePsOXGF7li5ZqinKmIZdzRZmLlNQMn+FEtSEIDSYL20r87KAMS3z7SnPBz3W8CpxzTtZA//yvL6vytFS3IdcqbYy+iFssk5nFBI+7uBEMZsSuae4G8o5+FomsT/5gHnUvljnJBQ+5YB/a5Dj9rz+WZHn9Qjxx55dJAqZHqAYup7zd3xP9XKFiy2hLSMISV7EkwtJyz0TyHvmsHeJ8luT55b7BmMxWzPXDZBG6n2XIycrxnV8gSzC7e8ZzONvcuTXXf+LjEmb3smU/lRFNHTmlXWrFH8cgtnPFKcIQ2hETnVJMSCxukE5iNL8doQWC60nBmEtFRPpe3wWTbaJ7OuuaDGrJ2b4k5efC6OK6CLnloj0DEaymbs+Slg9t/OOdjnPALG9JVxlVdZCiKgEGz0cwxL4X87CTVQFa3knNwY6euV4J7GVmm+IxLL0Pxx4JB8kAZl6HXDqy4ShXptg3Z99Kcx+fvAuTU0c4bO+FiaEfKCZmRIlMNYgrNlgQRdGcf8JtXD2DZ6FIPNl7+MOhh9+CwF7sV+RmSHgMAYEMCXXNlhRdImkztCL1WmKzXM6VqAnGbBYCb2bFHM8w49HKGXQ5peSDa33EG+82nz7/Imo7ObK4vG2KbXAqDrZqkmBmyhagyRInNDReKpusWZbyvKWZmrZ0mKLZBMwW6XFXMZncNggwLfvU4t24k1gTzOh5iecyuYxe03KNegPPMHUFIte2VetaTaUuKfmlqIoMoSS5yHz2GVnPRp4FgfP3RnthEk+E6NoGjrPK+ZqQUXM5TWQUyAEhZzFqSl5SDKfMmh1LE3WG0T6UC0b6j9vbB1R2ZiufXExBadZz3ikut+/MBuY7FDPPihLLRurlckMDTCwBpqxl+YjYtBqSVmNNAzANBpcX/QrxJ+kH0Mu5gaCYWOyUzJx32AqY2j6U8zuflUxctCVTtcs5pb7AhAGFBV2TdNOWnK6lcR1NMxb2mWujhmmaS1MVs9aUVa3ui7lXp5OyBE8sGrSCoHWcrKBKplLisShibJLYEXPwCZOVGpaZYTjpw4uQZag8szLH565na9g5TT80JlbnF5ZhWmwgVocG2Is5QmqQGNfULxkkFrVra56PbVu8yeta1mwfGjPMgmhPYZG27lrZfD3fbKr5dt7xVkHOqu2LuSzzJsAEAG86eGZplEublWiyztc0BWhRgff8fZzLfx4TFzX3WlvMNy0GN/Lix+Ik+seC1Z9diwv+vL0ZbOCPjMzrAOx+Pn31EIJYMoSiKNKCl4NZvS5zosxjQTZh9IqcwMsqw5kyiW2xFJQq+wlgNkOtIwsQTnNydrGm6eB/zGaO5+q1jOTUHF5zdLXs6EpJLzcjmZoDfU2u15vVIsIvGKVBQNhr2Hx/Q+5wpbyiy1adxWZeshq5cknkrbykc6ZkCGZedSJ5TtJJDZVFzix0IlGUGG51BMs6yAy3UjcAU62x2VzN1nVIYk3DlBy5ltGaOgxallE0lgUvxHYiWa0OHlOf18Shgep1stRqZr3wfM3I7GH+kggYo4u9krYVTLNuWm0rx4vge8xOVrcFRzPMUkdtmpYO2whmnmtkTIikdDSbRsGNMmYhpGYFUc4yPLRthAd1jpigyxxvyjwMR1mk2kwu4/aapdpRGEsvO4Lk5DIY8+WIpHFSSXE0x1RzjqzqNVlW2BonO47KS/b8okLAjLBMA0WcJqiz4uTbkl7PFdV2x5b4jt42+Ey+U69xbkisfXL4uJIVhAiXJU6JK2J4LUCDQEwWyRbJNswJGDSrmCXGaIGZQR3DOFUswyzqkpYXVCSK7UxHFGSbR6VsU601OJOsUz+EMZodc/Gw+dFS0L6C2TBKqp1hdYXFvK6rbAZsWkfO1gwb8brA6Kog6Tbk53RG4zCYAfArH5hl2+ZnQ6hR5phSPluTGLYE+kAws4ZiS5bS5fUi1jVDU9WuwJALtvOftZkBkKy1MaFICohNSaBrwxo1DnPlnGirmbqqAWYHMMt2KZNDFNNpqqUyEspi+fM2c3b0dR4ImVjeON280hCTKzXzZEUBbmgcvK2Lat2WOM2CJhWKjixdQEIiOwKuqZZdl/ICr3aDCtE7iFDMlD/CgiJEbkXJTUBqG9aOclKf7t54A8/Lq5G5vcQLo0lX4dHizSG6nChPEzQO09njiC2XMvPJe2OzoCKUNTBKO6y6QjssfgoQcOOobygSa0pE3HsuT+k/VdH3uoiCYfWuIvkvkNjEPECc6RZnyM2T9ToFHBSIjNx/+AO1PZJr1kDhawPcPkVDvCKz9wpgTuhqzclw+Lxym9JfXk3B1Nq/GTOzLCb4ukymRJZ2pNPVl/Pzl9jafTxTA+R1iSmpu4c1hHif/BwtS16ajWdyd59U2uNWo+R231Jj4zYLpO7uezna6sIJsr5ldw80GRUWQu447r4NuIn+OUJdw8itWhSCiXwwmWZ+eaUhqRTvjrl0s/TUaDKcbLtVa6o6GQKSDXnY8rSSPyYxq1aWWey7X9ixjJUKc0PZVDoGSkvqtJlMg3MNK8XcvLiPbGJNul5KzjQi7p5md2m9R2jZiuUhcDZgQr8Tn0TsqgLKl90YQgwraJLESW10Wf2TrnsBCwx6WkMZa/fsYh/MGL3v92hUnXumZrY4w1yYNkbJk1sYwd8gnQKFH9FbqUM82j1l95jB2BOTog7Aqg6HpKlkE/5AARl+LsUasboEzb2nYvoRdqWmmFxX+bd0+kLce4CfT91G7ZYypSXr9nL+MuqD6Z3/62FEVc6JvExQg9164fwBMWewI+ruiTlDvy6rc4GTWB+UKfe8RhMEeupR7/mtmO6/h5BKj4ikFhKwO3G5KN8MWNi3Jv8DCuLOfc50jBUAAAAASUVORK5CYII="/>
          <p:cNvSpPr>
            <a:spLocks noChangeAspect="1" noChangeArrowheads="1"/>
          </p:cNvSpPr>
          <p:nvPr/>
        </p:nvSpPr>
        <p:spPr bwMode="auto">
          <a:xfrm>
            <a:off x="1317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pic>
        <p:nvPicPr>
          <p:cNvPr id="1028" name="Picture 4" descr="https://encrypted-tbn3.gstatic.com/images?q=tbn:ANd9GcTSSIm2JsxoXXtgrOrr_1thFeHG_-NR8mUS2FTigs0kmj6UJMH0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468" y="1819070"/>
            <a:ext cx="5107955" cy="25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829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33997"/>
            <a:ext cx="5157787" cy="1271078"/>
          </a:xfrm>
        </p:spPr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23347"/>
            <a:ext cx="10515600" cy="1578653"/>
          </a:xfrm>
        </p:spPr>
        <p:txBody>
          <a:bodyPr/>
          <a:lstStyle/>
          <a:p>
            <a:endParaRPr lang="es-D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9775" y="2179343"/>
            <a:ext cx="10515600" cy="1257381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en-US" sz="4500" dirty="0" smtClean="0"/>
          </a:p>
          <a:p>
            <a:pPr algn="ctr"/>
            <a:r>
              <a:rPr lang="en-US" sz="8600" dirty="0" smtClean="0"/>
              <a:t>BIOMETRIAS REALIZADAS A LA FECHA EN LAS 24 OFICINAS DEL PNRE</a:t>
            </a:r>
            <a:endParaRPr lang="es-DO" sz="8600" dirty="0" smtClean="0"/>
          </a:p>
          <a:p>
            <a:endParaRPr lang="es-D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088" y="1205181"/>
            <a:ext cx="10515600" cy="6643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DO" sz="4000" b="1" dirty="0" smtClean="0"/>
              <a:t>ESTADISTICAS GENERALES </a:t>
            </a:r>
            <a:endParaRPr lang="es-DO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7088" y="3790536"/>
            <a:ext cx="10515600" cy="14951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/>
              <a:t>105,481</a:t>
            </a:r>
            <a:endParaRPr lang="es-DO" sz="11500" b="1" dirty="0"/>
          </a:p>
        </p:txBody>
      </p:sp>
    </p:spTree>
    <p:extLst>
      <p:ext uri="{BB962C8B-B14F-4D97-AF65-F5344CB8AC3E}">
        <p14:creationId xmlns:p14="http://schemas.microsoft.com/office/powerpoint/2010/main" val="377656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4547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85143"/>
              </p:ext>
            </p:extLst>
          </p:nvPr>
        </p:nvGraphicFramePr>
        <p:xfrm>
          <a:off x="2295046" y="1023105"/>
          <a:ext cx="7627666" cy="583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3607"/>
                <a:gridCol w="1914059"/>
              </a:tblGrid>
              <a:tr h="2048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b="1" dirty="0">
                          <a:effectLst/>
                        </a:rPr>
                        <a:t>PLAN NACIONAL DE REGULARIZACION DE EXTRANJEROS EN SITUACION MIGRATORIA IRREGULAR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21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b="1">
                          <a:effectLst/>
                        </a:rPr>
                        <a:t>CENTRO DE REGULARIZACION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900">
                          <a:effectLst/>
                        </a:rPr>
                        <a:t>CANTIDAD</a:t>
                      </a:r>
                      <a:endParaRPr lang="es-N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AZUA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6,594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BANI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1,445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BARAHONA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5,005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CONSTANZA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494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COTUI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1,554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DAJABON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1,343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DISTRITO NACIONAL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17,037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EL SEIBO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3,185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HATO MAYOR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6,480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HIGUEY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6,087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260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LA ROMANA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8,811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LA VEGA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999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MAO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2,439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MONTE PLATA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2,906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PEDERNALES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1,020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PUERTO PLATA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2,154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SAMANA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1,214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CRISTOBAL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5,811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FRANCISCO DE MACORIS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2,241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JUAN DE LA MAGUANA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2,760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PEDRO DE MACORIS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3,365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SANTIAGO DE LOS CABALLEROS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9,750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SANTO DOMINGO ESTE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8,385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93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SANTO DOMINGO NORTE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4,402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21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TOTAL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b="1" dirty="0">
                          <a:effectLst/>
                        </a:rPr>
                        <a:t>105,481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452200" y="243157"/>
            <a:ext cx="7287600" cy="6712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 smtClean="0"/>
              <a:t>SOLICITUDES REGISTRADAS POR PROVINCIAS</a:t>
            </a:r>
            <a:endParaRPr lang="es-NI" sz="2800" b="1" dirty="0"/>
          </a:p>
        </p:txBody>
      </p:sp>
      <p:pic>
        <p:nvPicPr>
          <p:cNvPr id="24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0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388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2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1784169" cy="645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58660"/>
              </p:ext>
            </p:extLst>
          </p:nvPr>
        </p:nvGraphicFramePr>
        <p:xfrm>
          <a:off x="2240923" y="211017"/>
          <a:ext cx="7302321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9903"/>
                <a:gridCol w="1832418"/>
              </a:tblGrid>
              <a:tr h="314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2400" b="1" dirty="0">
                          <a:effectLst/>
                        </a:rPr>
                        <a:t>REGISTRO DE NACIMIENTO DE HIJOS DE EXTRANJEROS EN SITUACION MIGRATORIA IRREGULAR</a:t>
                      </a:r>
                      <a:endParaRPr lang="es-N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</a:tr>
              <a:tr h="15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b="1">
                          <a:effectLst/>
                        </a:rPr>
                        <a:t>CENTRO DE REGULARIZACION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>
                          <a:effectLst/>
                        </a:rPr>
                        <a:t>CANTIDAD</a:t>
                      </a:r>
                      <a:endParaRPr lang="es-N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AZUA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92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BANI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98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BARAHONA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313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CONSTANZA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COTUI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63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DAJABON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12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DISTRITO NACIONAL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891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EL SEIBO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422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HATO MAYOR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431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4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HIGUEY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399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LA ROMANA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143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LA VEGA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23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MAO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206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MONTE PLATA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410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PEDERNALES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10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PUERTO PLATA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468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SAMANA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0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CRISTOBAL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53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FRANCISCO DE MACORIS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JUAN DE LA MAGUANA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32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 PEDRO DE MACORIS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484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SANTIAGO DE LOS CABALLEROS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61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SANTO DOMINGO ESTE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36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5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SANTO DOMINGO NORTE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>
                          <a:effectLst/>
                        </a:rPr>
                        <a:t>87K2</a:t>
                      </a:r>
                      <a:endParaRPr lang="es-N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  <a:tr h="15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200" b="1" dirty="0">
                          <a:effectLst/>
                        </a:rPr>
                        <a:t>TOTAL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1400" b="1" dirty="0">
                          <a:effectLst/>
                        </a:rPr>
                        <a:t>4,779</a:t>
                      </a:r>
                      <a:endParaRPr lang="es-N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9" marR="36199" marT="0" marB="0" anchor="ctr"/>
                </a:tc>
              </a:tr>
            </a:tbl>
          </a:graphicData>
        </a:graphic>
      </p:graphicFrame>
      <p:pic>
        <p:nvPicPr>
          <p:cNvPr id="4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416" y="265465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LOGO MINISTERIO DE INTERIOR Y POLICIA (modificable) copy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03" y="265465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1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6" name="15 Rectángulo"/>
          <p:cNvSpPr/>
          <p:nvPr/>
        </p:nvSpPr>
        <p:spPr>
          <a:xfrm>
            <a:off x="6215983" y="15875"/>
            <a:ext cx="600776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Rectángulo 3"/>
          <p:cNvSpPr/>
          <p:nvPr/>
        </p:nvSpPr>
        <p:spPr>
          <a:xfrm>
            <a:off x="32417" y="0"/>
            <a:ext cx="618423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7" name="AutoShape 2" descr="data:image/jpeg;base64,/9j/4AAQSkZJRgABAQAAAQABAAD/2wCEAAkGBxQSEhUUExQVFhUWFxUVGBgXFBcXFxgXFBgWGBcYGhcYHCggGBwlHBUWITEhJSkrLi4uGB8zODMsNygtLisBCgoKDg0OGhAQGiwfHRwsLCwsLCwsLCwsLCwsLCwsLCwsLCwsLCwsLCwsLCwsLCwsLCwsLCwsLCwsLCwsLDcsN//AABEIALgBEgMBIgACEQEDEQH/xAAcAAAABwEBAAAAAAAAAAAAAAAAAQIDBAUGBwj/xABBEAABAwIDBAgEBAQFBAMBAAABAAIRAyEEEjEFQVFhBiJxgZGxwfAHE6HRFDJC4SNSYvEzU3KSsjRjk6JDc4Ik/8QAGQEAAwEBAQAAAAAAAAAAAAAAAAECAwQF/8QAIREBAQACAwEBAAMBAQAAAAAAAAECEQMhMRJBBBNhUSL/2gAMAwEAAhEDEQA/ALAJxqQE40KmJTVHKlBRkAlGjRoMQSmoAJbWoAwFTbbHWHYr1oVLtwdZvYVN8OKBj4tv5I85PJJLrnu8kJQRQSarA4QRKKUUpkoto7ILZLLjh9k1srbFSg4XJaN29vZO7kVosyrdo7Pa+4sUlStjsjbbK7RBE/Qn0PJWJXJAX0HSLH6O7VtOj/SdtSGVLO56/uOaFytG4JspzNInUJJCDRsTQD2lrhIIgrMVejAbJzk66ABaxyQ4I0Nua7aw2TLE3mb9irQFq+l2DytB3ZvQrLkc1NEJlJJRxyREoAkEWbtKLMgFE9qS53NEUUIApCGYowiTBMoFHKIoAIIo5oIDvDU40JLQnGq2JQCjKWAo0IBMIwEcIwEAAEtoSSYubBRMXtilTHWcPL+6R6WICptt/mHeqXaHTUC1MT9P38lQ1OkNdzpz5RrAAg8oMzwvxU278XML7VjUdRY+oamfPDcuXT8lrza8btAUWDp1HgksMDfpNiTc23FN0sY5zi5tNgsBmdd0ttI3RyIRuzH873O1ESQ25k9UWuVaCs19R6oFyQGDQCOxESRzSIo9qIWSM6j4jGsYYc8A8N/ggzuKphzSCFSYzZ5YZbJAMgjUK2ZiWvBLXB3Z7sllADo/0nLOpVNtJ3d/A89FtaVcPEtMhc5xmzwbt14bii2TtmphnQZLeG8DlxHJJcrpJTblG2ftJlZoc0hSig0HamAbXplju0HgRvWW2l0fbSaSCTY3tqtoVHxmHD2lvggOWRxRFqm19nVWTmY4RMyDFvNQMykwKKUXcgZQBnsSSUIRgIBJCIHsSoRBMCKSQlFyLMgE5UEebkjQHfAxKCXCBCtiDVHKRtHGCjTc8icomFz/AGr0lruJDTlHL3dTcpFY4XLxuMbtKlRaXVHgAarJ47p24n+DRlumZxN+wAWWewrPn1R81xLGjM6TbkF0LZuFzMHy2tLRbqkLLPl15HTx/wAb69rC4rpRWqmJDO/1On0UYUXPMkucfp46rYdJdgtqiXMyPAs4R9VktjVz1qbjdunZMR3J4ZTNPLhePw/SwJ5N7NVIZg2DdJS8yGdaufdCgSB4+ZSw9NUzbvPmjPNBHS5JLk1HBAlAM4+uWttqbDkqhmGzSTPbqf3VhtHrZQOJT7C4ZhTDhTcQAXaiOYEb1lyZadfBhubURYWEuYYI+vIhX2Hr52NdxAPfvUfalKALfpA3XcNSIGhRYIZaYmLRqdZk2G8J4VPNhrtLLlHxFIPFx3p0lIJWjCIVJ1TDuzMPaNx7futfsvpDTqMJe4MLRLsxAjnzHNZl339E5svZratdoi1yRuJEeGqnK6m14Y/V0t6/SKq8xhqBcP5nyJ7G/v3KNiuk9ejBq4cAcnG/GFtaez8jZyk7obE/W0Kr27sdtdkEFpEmCOI93C5/7rvzp3X+Ljrq9q2ljaeNouNOZFi0jrAkaLBOpwrPAtfhq7SA6Mwa4DeNCDHj3LT9KMBnouLWy4QYAub3W8svjjuNxuqwZ7kkuS6tAtMOGU8DYpstQQsyKUcjmiJ5BMCKGVHdJy8UAI5hAwhARGEAJHNBHb2UEB6DRFLhJIVsVL0n/wCnqdnqFzLF6+C6d0o/6ep2DzC5niYnwWHK6+DytD0d2c5rb2cSDMSQIBEc7/VarD1X0zF3ENlxLYJ5mLKp6LYsZA83PqAB6Kf+JNQvc7MMwIsHCB57tVjlu12ccmug2jRc7rhrCDedKnIg799vYwOKoiniyBo4E+OvkunYfENfSI3jesbXrMaMQXCXPLGMtvGYk8okKuO36Z8+MuKuzo86Zc5NB7p0H1811POSGnzPmjk8vFNZte1HJ4fVAOZ0eZNZ0mUAWJfdpmNbqTg6QNInM7NwAkeJddQcS0ugC5vYcgSfoCe5LwmKdlLMs2+iyznbq4ctTQ8fVLmCTcDTcDvR4bEEN/N/KYtYt09VDqMcb87AXJSsNESCnhE82V8S6r8xJJknUm58UiSm5PBDOtHOU9WPR2oBXEtDjlMAkxNtY1CrC5SNl1wyuwzAJymeDrKcvK047rOOlYcOfSh0tBkgxbXRLGByN6ogawPqk4aq0uc2HGDYC+Ucp4q3pmW6EbgDreeC4rHsM5gcIxld9QgS9kaacY4JjEPlxMRJ0U3aDHmG05zl0CNefvkqinT+V/BdZ7AAQTMiLEHeOa04HJ/KvUig6T7FLyazSOq3rCLmOCxzhyXVCJEG4KxvSXY5Y8OYMrCALbiJXQ4ozR7PoinuUh2H4lJ+SEBHPaiCk5BwRgI2EaOSUKbuHkn8yI1gEA18p3soKOcQ5BPVD0WQkkJP4pn8w8vNA1QdL9l1bFTdKh//ADVOwf8AILnlDAvrVAymJcfoN5J3BdWxezjVaWvachgG9+I8k/s3YjKU5A1nZqe3es8sN10ceXzGDxuyn4MNFy0tnNuzb+zkpmB2o0AZjcaSNPuugVdmiozK4zPKyy+P6L5NA5g/pPV+wWfJjr8bcWW/3tnsTtl3Wifuslj31A85wQZzRycAQR2iF0AdHxNpceegTnSzo38xtI0oc5jcruY3X7Z8SnxavcTzb/XP24n3/ZONrDgpNbZj2kgtuN2/wUc4MjVrvBbOUZIvdF3o6lMTp7gJjF1sjSbchxKDOud4dqhVNosGl+z7qsrOc8y4zv5Ds4IUqYzX3Ce08EbVMV7s7HPpVaVZoDnMOYNOjtWuYe1roW76T9H8M35Fek9mHdXbmOHrOyObP8ovAk6eHBbH4X7BotwNCr8pgqvphznlsul0mxNxqBA4LOdN8Nh6u1qNIuIafl0qzg6Dc5svIgOb1t0jeJDz1l+DG3EjaWwqGyqVKtVp/iqrz1YcG0aZguDpP5tLGN0wFzI1QCTZoc5x5SSSYP8AKNJ5L0jt/orSxGEOGgBoaBTt/huZ+SBwHlK80dI9n1cPXfRrCKjDBEdWNxbxaRBBTxuMx1+jL6yu6kFyA7FS0nuaRlJHl4aKxwuOzHK4AO5aH7KU6qWWTvTdakQJOnGbJ8AcEl7Tu+yQbDop0jpkxWe0PAaJJjNFpnjEeC2X4ovI+W0mdAN549i4wGHh77F234cYdga9ocXVKThSqSZyuYBmDT/LJPeOSwz4++nbxfyLrVTa9JmBoOr1oNQ2A5u0YPC54Dx4/tfajqlU1HOOcmZG7+kDgFo+n/SA4qs4MP8ADpyxkHW8F/edOQCy+FwRdeLKsZpnlfrurLB7baQA+Z4gen2Vi/JVpkWc0++4qlZgwTpYacynWsyGW6/Q8iFbP5YqpWMkcyPBNmoU7jWxUf2k+JJ9UxmQkYJ5oIgDwKMtO8R3pgkhO4INNRuf8pIB7/YTRPNviD5Jqo+NDPNIRcV9lU8zoMCTA5T2oKENvYn/ADqv/kP3QUfF/wCt/wCzH/jsWDol55BaOhhBuCj7NwmUAe5V1Qp+G5buaQyKB9D6FEaehHD6hWJ07x9J+yKnSBSMzTZ9044GDpF9UpwI7raJ6mJHaPJBqmlh2gDqgd3NDEUjftFuREeYVjRpev1uifTiJ3gj7eF0Bmdp7EbiG2lr27xExwPFY/G7MqUjDgSNx1B8rrqYaG6jw1v7Kqtr4YVW28Y33v74oTcXLsbR6otvPJZzajgTG4W79V0Fzw2Q6RBM2PE8AucbXql1R7tz3F3p5AIGHpdLChwjle8aDj4qE7DkEnTgrHB1CGtiLjffvTdQSDyMeJH3Tutf601dvSHw8Zl2Zhif8lhP+2ZXD9sYg1X1KswXvdVneMziWyJ1BIyt4XK7UzECnsQOEiMGxogSZdSa0QN5ly4u5k2neRZ03IvBnrOP6n6BSl6J2dUL6NN51cxjj2uaCud/G3ou2thvxbR/FolocR+qk4gQf9JII5F3FdD6PtjC0P8A6aX/AAaonTemHbPxY/7FU97Wkj6gIDys2gSGkD3p5ph1A9WBfTvV+KjWtIFpvYDko2IdEON49AqsmvT72tMPs+oabXljw1ws7I7KbkSDpq0juKiVzG4nTdx7F2H4SuL9ltABLmursJAEiXfMADjye0d3JNbU2bSo4ptXFsHyqxZTYDDiXmmGnqsAsDF1G0WONl53CPr4Aaro2z2nB4N9a7a+MLgJILmsv8x9rS8km38zeCc6Z9HMM2vSwtGnkqPc35hD3OhtQgQC4mCGio48AAVXdI9pCvWJb/hsAp0xwY2wPfr3qMmmE1GcFImxtJA8P7KwdaAEzTu7sB+vspx7jNuGvBCinmIA1PuURZCcpjfu8+fYmarpsNN6DZrpFhSXhzCBaDbfuVV+HcQOsRc6dy0W0bgzpr4KpA8+IGo/ZXGWXqF+CG9xPvmlDAN9lTamHIAcYDXTBOhjWITbWg2zD6/ZG09mPwrBuVvs/oZUqtzulgddoDZMc5iFJ6I4IVsQ39TWAvIi1rNH+4jwXTm0rSdVNrTDHfrkzuhNWT1h/tKC63CCW2nxF1h2Kzw9/fCVBw43Kxa23dIWrEVPQzuMpxnH3uUcHrEd6l0hb373IAyPFE3Udqei/vkmmN070AzR49iee3d2wm6Q1nn5z6pVT8oPCyAYqtkG3H7hQqbOo7hPop7XW8fIqPh2/wALvNu83PggOe9JanyG1HeA5usPqua1BmGXetz8UaxY5ggkHMZ5iw8ye9c/Fe8kEHTtRTxn6lUrADeE6w6jjB8QolJ4IJGk/ZScuh4tI+yS3dekoNPYtNoLr0cMw5bGwaddwtc7hK5xsrY1fF5hh6fzMsB0ENaA4khvWcMtMwSN7iF0n4gunZlKNCaO+Gxl/V/RxVT8G7PxQO9tB1x1rfMF+AvZu4IZul7MpFlKmw6tY1p7QANyZ2yG1KVSgXNDqtOoxs/1NImE7UqRZMOaCcxbJGh3jv3fumHN8J8IWD/HxTnDhTphvdmcXT4BM9OPh9h6WEa7DseagqsnM8kua6QRFhrB03LqUE7gFE29s4VaTgSRlDnCOIaf3SvnR493txbo3hRR+Y2r89rmuaR8rKbP0mSNbRBTvSDEFuSalctY7MPnAjIW3LmAuIJ8FO2w5pDXNkEFswbuaCII7NRwlZzb2PFR2XM4tBLoe/OQ0anlpCiZfU2fJh85aDC7Tq1Kr6tR5dULTmcdc1QZf/WmC3/9JWqhYWwA/W/rO5Tp9FLLoIb7hJRVDSeN+7QJun1nEbhr9lIhRsO7rub327f3RoJGIfaEy4hoN1IbSAvvTGJwrTfQoCsx5Ba4/wBJ+iom/lPa31V/tBoFN8/yu8llqdVxa4C1rW1g7k4nI48b0KNUmoyBvvu8lYO2BiHUw5rSXuJPywBLWfpJNrn+XhCpHufTeQZa4GCHCCCLabiE9Jbb4a12/NrC8kMAngC/N5tXS4suN9BMeGYgAmM1u0giBPH8y7HqFOUa4eEI0mUalov6AvKl5gRY7lXYR0gclKqNG6x+1lu5iaNWXhvb4KyaetHAFV+Gb/EzWAI+o/updB/WKAlnQ+9UGNt3n7JDtD3J5g9fNAR3N63veP2ROFnN7SniLg9nqExVME9n7eiAhtqwD3+icofkEBRquh5+v9k5hanVEX0SNzX4uUobRduzPHeQCPIrmLh3Hl71Xc/iLso4jB1A0EvaBUbxlhmO8AjvXCxVEX7/AO3amR3DEXGmnqrHLDW9i0nwv2TRrY5rKzQ9jWPflOhcPlgSN465MdnBV20q7a9Wo8NY0FzsrWNDWhsnKIHLfvRyT49Vx/8Ap1jp8Y2bhxazqck3aMrDdw/UOW8wq34Q1YxVdlx/CmDqCHic1ruOaTwsFjsZt3EV2sZVqlzGuBbLWAB2k2A4qX0SFb8Rlwjnio1rgHS0BwaQ9zQ0mXCYmyz/ALIu8Nk3a7xWbfuSYPv2Ezg61R7GuqU/lvjrNkEA8iNycqVWs/O5re0gfZXGRYPZ3ft908FT43pFh6IJc5xiPyU3v15taePFXTDIkaH1TLbjnSDCtYa1I9Ute4tOliZGU7uHcsA5znkZyCSf/Rpk+LoXQfiC0s2mWPeQyqxj6ZtDXOGS++C5hm/6lzzC1M9etMdUZeWpmO9Y442V0ZZTKROwjLk7zdPM/OeQRUdEtrbnn6KkDqVIElRsI5tTrNEGSDxn99VMqW7EzRoZXQ3S9uB1QEhoPam6r+R8E9vTFYqTQMc2WuHEEeNlG6PdHznz1f8A4utlIMGQQ3xJ+hT9Z0gqXtXHinTpsa4hz25pvdxAJtysB+5T7HQbV6RMw4fTa4mu8GXNy9RxmBJsDy3W7sTWoA3J5neSTzU3CbKzOJe0hpnQ3E7xOnfKLaWHbSLcpc6ZmREaR6p3KXyiYWTuK3DA03B5BsQQYMSCDqu74HEB9NrhfM0HxErkGzqJdTrk/lDPqCCPVdF6JVj8hjSIhrYHJ2ndu7kr2WPWWl7PJBNfPQUNulvg6uUgnQ2PoVbi4t3e/fksVsLa/wAwZTZzd3qPBaXB4n3+32XQ5Eh1t0KRhjce96Eg6j6hNGWydQg1px7PRONPVURlWe8eak0zYIAnm47PUJivr2g/Q/ulvfce9wPom8S7Q8z9R+yAgV9HHl90MGIAAP1HlCLENg5AZvJnhf8AZSqUgeiRq3pBXijUH9J4cOXLzXHMdgadX8zb/wAwsfHf3ro3TfaIZSLf1P6o7yMx8JHeFzl9RNnkhYLaVXZ+Ip1aRDjBEOEAtsC0/S/IK12njMBVpj8PRr0sS4ixeHUszjcukuJGsBsdyzu1nTUHBonvP9gmdnV8lVjzcMc1xG8hjgSEsu/V4dNNtPZlfB1AzEMidHC7Hji0ny1Wu+G7mjHUo1cKjQZH5cjzlA3Cb21Kkt+Juz8S3JiaTg2fy1aecW39QOhZHFYujRqurYLG0g3MXMYW1mvZM2Dsl9SNRZZ3DvcbTk3NZPRuRUe1dlmpiKbwCQLPEujLlfGWDAOYtN9QFynA/EcNpfx6+Ie/c2g4sHMudVEkzwKqcf8AEivmJoVK5Yf0V3B8djm38ZV7/WXzLdOybVqfhmCKLXF2pLbNGmontUGl0vflAaKTiABYuOlriVyOj8R6hP8AEoBw3w6/bBV7R6a4YtaZySJiwdzmCYWOeebp4+Pi1/qR8RsS/Emi+pla9udoytNx1TeTuPmVj9n7K+UXOzFxdrYDeTYd5VptrblOvkDHSQSdbwf7BRqL1WFtnaM5Jl0ViG9UxuuO5Kwz5vvTWJdb6JFMwFSE2oNE1WcAQ7uUKtio3qAcSXG0lAXD8bCYrV5Hb7lRadF2unN1/Bv3KW6nuknifQJaM3Ud4WVJtBx+bJcTEZb6RpCvMQIAWc2sTntvHkqnqcvFrR2u02JAI3aKThcO3EZiSIgsB4OsQe631VLgsJTeA8PItBDgN1jBHb9U/W2v8ghlJrYbrmBJnnBUf1yXcXebLKarR16QZSLGREBotN3QJ53K1uEwwytIOVzREj8vMEbgudbE2m/FYinTeG5ZzGARdgkb/wCaPBdLw3PXnqnek4elim7+ZvgfugncvIeKCnbXTB0cQ5pDhLXC4PvVb7YWPNWm1xs4gG2/mFidtbS+c1tohpkf1GPsFrNi0DToU23kDXgTu7Fu441FDEkakjmPVT6XWtqFRsxJ0ymf6RI7eSlYPGRx5iPcIWsnUC0y3wRsrTY2RuxjQwuJt6nd2rGbRxlb5xqtdBs0CJGUzAIPmoyzmLTDjuXjafNmTwAP/KfRNYquAwuNgJP/ABWTq7YqkASGuNoFyfHQJNTO7/EqOd2uJHhos7zSeNJ/Hy/WkweNZVlzTM6iCDG6xUfbe2xh6bnRmIBIHZv7JI8Qs3UxDmuHy5zT1QASSeAA1lQOnNCuKLKlUZA54GXfEEgOM3IIFrC51V8edyjPlw+Ky+09p1K9Q1KrpJAA4NAmwG4XUF1RIq1IEqDUxrdBJPIErRgcxgDhcTfjChupENJAkcZuORRYmo5w0ga638E2K0iCL8d8c+KuXHWqJ9fhACWCko1k0KDpRpMoSgxtMHVN1WAkHLYmLjU6+ieww62oEA6pvFVQ4wCXQdfQDctJjNbRcrvR6g4U6jHAAAET/pNnbuF1qy/KJWW/DtAuz/c8BT8Aaz4p52tDWkzGZzsoJAJPGIlLPD59PDLa0ftJhEGZOkAm5EiwTQNR9gMg/q18B6p+hTAuB36k9pNynBqsmmkangW6ulx5n0ClWFgICKEktKAWXJopRZzTcRvTBvFmyz+16RcWxz9+au8aZLBxPkoG0WzI/pIQV8VQw4H5i0f6mnwk6qXSGHa12dhfmBgsf+V0GCBItMapOBo9UOM5TNpNr2TmOoNDJaBPMA236p7R+KzZeKNKq2oBJaZjjxHgSutbF2wzENBpuBsJabPbyPH3dckrU7B4FrTHHs3IqdQggtJB3EGD3EIs2eOWncx7sguNDbGI/wA+t/5X/dBT8tP7I0Zf5hdNwmjbbpM8Tu8/Bc02VT+ZWps4uE9gufoF01jbrRhpMptUoUw4QRJ3cVCbI104qdg6kub2jzCDRdobDcRmDny2XC4ygAXBbq4qgq7Tp5RnAzaXOnrxXR1k+knRlznOrUIzGC5haDJ3kGdeSz5MLe424eSY3VZ91catb35YaOxIrYqRwCZxGILOrXzNd/3QaTQOIaRLledG+iprEVawPydWMIymp/U9uuTgDr2a8847bp15cuMx2seheAAb+IeDmfIpz+mnxHN3HhHEqs+LlMuwjTmLYeNPfJb4UQsN8Y8POCYRbLXaT2Fjx5kLsk1NR5+eVyu64y+m0C977zKYfX3AE9gspBbbvTTiklHfmIvAHiUxTKlPCiMQcLQJRIONklFNKWmmpxpQDTk2DdOVdUmlTzOjdv8AYRseui9F+lmCw+HZGAp1awaA6o9rLuETDiHEib7ln8DVz4hzojO59hoMwJyjleFEp0wG23CEvZhiqzm9R9fW2tw+dLLCvkDmAfonpuomFd1R70KklMjociL02iQRTnJsmUbiktTCJWM1RyHn/ZR9ossewp3DGXOdxP0CGMb1SgK3B4hgpjMeI80y7aIAgAkblXmA4gi0xZWuHdTy2cO8gHvVM0PEtIMN/K7dz9FFgtMHUKfVDJvUmOYVfiHy4kIIqUE1mRoDZ7E2sMPVFRwBABm8GNbTabBXp+JLCZFB/e9o9CgglDvhp/xLd+nDtHbVJ+gYPNDZfT3EVMRRblpNa6rSaYaSYc9oNy7gSggqLbuUI4RoJgTwDuHglByCCZFArKfFGjn2fVjVpY/ua9s/RBBIOFOKaLSggpAvl8VW6EhBBBwtJqGyJBIxUnJ2UEEzJqp2hm+W4taSZ1FyABJMbgOKCCQl0c2Xii4OaTJAkceakMrQ5pP6SJvpcHyQQUa7aW24RZ7Pd1fe8A+qmAoIKiKlEgggySmsQ6GlBBBGMK2GhDEflKCCQZbFt658fFNFvMfVEgrZjFPmP9wHmiq08pIMSOBDh3FpIPcgggEoIIID/9k="/>
          <p:cNvSpPr>
            <a:spLocks noChangeAspect="1" noChangeArrowheads="1"/>
          </p:cNvSpPr>
          <p:nvPr/>
        </p:nvSpPr>
        <p:spPr bwMode="auto">
          <a:xfrm>
            <a:off x="-15874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6" y="887301"/>
            <a:ext cx="4660332" cy="31295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81" y="1214812"/>
            <a:ext cx="3851018" cy="5141308"/>
          </a:xfrm>
          <a:prstGeom prst="rect">
            <a:avLst/>
          </a:prstGeom>
        </p:spPr>
      </p:pic>
      <p:sp>
        <p:nvSpPr>
          <p:cNvPr id="20" name="AutoShape 4" descr="data:image/jpeg;base64,/9j/4AAQSkZJRgABAQAAAQABAAD/2wCEAAkGBxQSEhUUExQUFhUXGBgaGBcYFRcYFxgYFxcYGBgYFxgYHCggGBwlHBUWITEhJSorLi4uGB8zODMsNygtLisBCgoKDg0OGxAQGiwkHCQsLCwsLCwsLCwsLCwsLCwsLCwsLCwsLCwsLCwsLCwsLCwsLCwsLCwsLCwsLCwsLCwsLP/AABEIALgBEwMBIgACEQEDEQH/xAAcAAABBQEBAQAAAAAAAAAAAAAEAAIDBQYHAQj/xABHEAABAwIDBQUFBQMKBQUAAAABAAIRAyEEEjEFQVFhgQYTInGRMqGxwfAHFEJS0YKS4RUjM0NicpOiwvFTY7LS0xYXNIOj/8QAGgEAAwEBAQEAAAAAAAAAAAAAAAECAwQFBv/EACgRAAICAgIBAwMFAQAAAAAAAAABAhEDIRIxEwRBUSIy8GFxkaGxgf/aAAwDAQACEQMRAD8AwIB4p/eEKyOzGnRx9xUbtku3OB9QgkBZXOpnkPmiaeITzgKg/DPlBUTmEatI6FAwgVwl3vBCgBStSEENPNPbU5ocuXnuQASa68NX/YKJo6J7Z80WNJt0iSjiDFw5vofeCpm4jnP1zULqDtI6SJ9AVGGxxQpJ9Gk8U4fcmg0Ygr0Vefogw6N6cKp4JmQc2rwThiCDqq/OvQ5AFn98P+6X3g8SPL+Kru9S7xOwosaT4cHE5gDMEkXiPab4m9CEm4vKCAy5AEjzmYbAPPPmQAqJ4qlAB7sU524ATmgQQDvhpGQSP7ATaLo0JHIG3odEGaqa1/NAFn33VLv1XCqntqFMQS/HAcUHXxAdq0ee9OLwdbqMU28CgZDSrPpmaby0+dlcYPtc9sCs2f7QVaCBuTHuBsUgNrhNq06oljweU3U7nrm7sNBlji08kbhe0NelaoM7eO9IZt3OUL3KswO3aVXR0HgbFGVn2QMHxNaVmtubNZlfVBLXASY0MDhuV48qn7TVIwz+cD1cEPY06ZkS47nJIDP5+qSz4mvkOgdz5ekH3JrXc/R3ycFfv2O3c5w9D8lC/ZR3OB82/wAVrRzFSHnn7j8E5tU8ushGVNlngw9SPkh8VgXwRlOh0cL+9IY1ga7VrT6FUVV3iPmfirPZ2He0mWESL2FyIiI5Sq/E04c7dc62380rHWxgt9XTg9RtZfUHqE4tdwQFBNFk3Jt9XJ4JzsZFmBoHFwmeMN/W6ge6BH0U+jQLzw8lwTm5M+sw4sPpcSTX1Vt+9/A5216zZIqTIgywXaBGUkXiLQkNssqWqtFN25zBDOoHs+atG7EEb/3nfqqXamxSJISjKjOeXHPTX8k1ZhaY+GhG4hMDzwVZgMeaZyVASydN7fLlyWobhaZEjN8V2458keF6r06xvlH7X/X6FWKp4FPa/krF2DG5/qEx+EgEy0gLQ4wVscU4tG4qR+GI1HwUmDY0uFpHnyQAO1hG+frknQrR2EbuEdUPUwfAoADXgKmfhyOaFrVQz2reqAJQU9p8kG3FtJ/grGhSBEk77WN9P1HqqoBoJ5LxxHP5e9S0wLEB0GRMNiRPPkUqocSWiN+szpxSegSsosftfuzAGY+dlBhdsd4cvsndwPKeKgdsqplDnizifMRx5q17H9ke/wAbRp1ATTOZzwCQcrWudEjQzl9VPJM0eNpdDml28e9ehp4LrOK7FYZzQKeam8CM3tZubwdekLH7X7NV6EktzsH42XHUat6pkGRdg8x0g8RZE0MTXpWzBzeDiiMyhrGUCCsPtljrO8J56eqB7XVh93EHV7R8T8lQ1sUTw9FBWqktAJtMxroNw6pFAzKBImfikiK73BxGVu7dy8ykgdnbDiH74PmGn4hN7xx/qmn9g/6VAXHh7wvG1iNC5vkSPgtVJmXEc+qzfSHRzx8SVA59I/hePJ4Pxap/v9QaVHdSfmo6mPqby0+bWH5J2vxE0CFlEn2qg/Za74OCCdHeZZOT85HxYCT8URW2sGmHNoE8Cxo+EKnxLwXGK+W58INOBfSHAkAaJNorYfXwLD+Oi7o4af3moapsdsSBRPk9g+YT3V2EWHUPkb7Xnl6Idz7H3Xj1t5pOhxbszLahcTO4lX+DwlQiWtBA3TBVHTg1HZdM0jfbd9clc4XDOc7NnMcBI3GQb+XovMnFRdHuyzSytyNNgMOwt8RLXRMEnqq/aWFkkUgXa77AId1VwIALgJgXM+Um5CT6Ru12YbwQSCN11mmrobUuNma2rs8m5EOHDeN4Whp0oAAaYEACQbDzQNfCFv4rc7i0bzdW2GrMA8TSeHiy/IrtwU0ef6ttVFkXQj65FOcBDQN7iTMzDQ07+cK0oCiRJZXA4tLXD3tHxUjadAi9V7RJjNSB4akPst3o40U9ZsgjiFWYBz2VGtIABJnnYn5LVDDUyTlqMI45XCfQGExuCadw9f1RYUBZkxxVp/JoPHoQhhsU7qx6gFKxUAOVJtg+Nv8Ad+ZWtbsGp+dh9R8lXbR7LYh5DmsDrCIc3z3kJiozdAS6F3TsLsqk/BU+8pMdd0SAd437j4R6LkTOzuJY6TRf+6SPcu1dg2ObgqQc3KfGTu/GRcHkFTegXZ7iexmEcZDC03uHcf708Vju0+z8FhmPcMVTLxpTBBqFxsAA08eIAG9Zn7VO2n3isaNF38zTMWNnu0LuY3D13rDbDIq4qkx5s5xHXKYPrCRXuasYyGEcDe2nqtb9mnd5qtd8NgBgPN5zEW0sG/vBY/tPhGYVmZ1Xxu9hoBDnHiYPsjeV0j7LNkinsukXtBfWLqxkX8Zhh/cawrHHB3bOrLlTjSNJUsDHFMLvr0/VTV26BQ1bctPmVuchntr9m8PXk5cjz+Jlj1bofjzWM2v2Qr0wSwd63i2zurT8pXTHj4fIlQ1HR7/clQz54xOGc1xaWEOGocCD1CdRpEAEgAklrfM5fFfgASu847B067CKrGuEEXAJHMHVp5hcM2w9ofULPYaSxm8wSZJO85R/mCkYBVMkmd/WN080lUVMWZMJJgd08Q1IPSEOC+b5CL6TPJN7gAyC794x6LwtHE/vH9VRIi50/hy9ZUdV97acZUVV99T6oYvJcfEYQTZC+u/NBpwJ1zg24whMZi8szSJaJ8Usj/MVJXpun+kdHDK39Fi9rbQfUqOaXEsa4gaDTfA1SsqrL6ntmjuplskT4We+Ck2vTMltJ0Tq1o14+ErNtbZSUMU5jrHW17i++FPIvjRdYshr8w/FraADJj3fFXmxsawf0gJHnCzWIe4jxFpjgCPmVNQrWA5j6+C5MmLo7sOfs1eKqCo8gPLWxAyhpiLkeIGBPCCmvxOSo15qFx5xlI3yLm+mqqsM1zfE4mBc5ACQOpU2IxLHtIaa37QaB9dFHA18g7aOLaSC0QJ04ck5tYbvkqeqLxrproURhwG3Aa3m3/YLpww4o4/U5XNovKWLcBlD3AGbSQL62mFUVuztSqJqV3OuSBHhE8BNkzCbS712SmSXbnZSWiOJ4K/wPeCo4HxUyLSBa19N3mjLJrofp8akm2jG08G+k892SINnAkStl2b2g6tTOeM7Tldum0goU4A5ni2WbSeU2Tezxs93EjrHx1VQlyIy43HZpmKYHm3qP4qj2jtgUKc5S5xOVjbjM4jQnQAAEzyWXxnaXHUznLmZfyhgLOs+L3qrSMuLe0dPwxMWy9DZEU2DKHGRAuRULQBGpuAqPYO3WYii2oCGyPE03hw1H1uIVJ9o+OI7ijcMLS9w3EggNB5DxGOY4JvRMVbo22z9t4d7xTp4nM/c1tSi8ny1J6KL7Su0/wB1wQpNc7vq4ImYLWA+NxaNJ9keZO5cdrObEts4HcCHAi8jeCImeSu8XiHbTfQdXdDnGnTzNEQ3MGEgc7u8ys+aNvE0YupWklSbOqFtVjxPgIeYIBhpExNpXR/tg2RhsHhsJQw7GsGeq4xOZxDWNzPcbuNwuVF27itTIs316mMxDc7yX1HtYC4iGhzg1t7AAT8SvqvD0W06bGMs1jWtbwhoAHuC+VMDsyW56lm7haT6ovB7exWE/wDj169Ebmh5LP3DLfclyQ+LeztnaGvUdj/uzarmNfhKmUtcRlqOJGY8TlaY4QSuUba2vjsM/O2tVpNeXDI2o8sY9hyvblfpeHREQ4KXB9u8XiazHVO576i1zm1sgaYgtLXicjgQ82gfCK3bFarjDnqPZ4iHENaWtLoy5wMxAdltaJgJOSXZSg5dGu7J9tsQ51MV6vetdYy1gMnQAtAvaL7yF0x7w4SDIIBB4zce5cHw9IMblFo04+fmuudisacRhA4kFzXOa4cDMjf+VwPXkphO3RWTHxphe3sV3OFrVPy03EecW95C+f8AatWwb1Pm65nplHRdd+1jH93hG0h7VV4HPKyHH35B1XGKrHGTlMDWbLVJvoxbQM2eXoEkUKA3Ewki2Gjp4xxyucXtIHA7zp+EIbE7aa1l3Nkm3pc6IKq9/dgNbUDnEk+IyIsJMaHWDCjxNB0uMOIBhrczrjebaWEdSixNE1TaZyB0tlxMSSBA+N0XhKjoOYAHkbFVeKpEOb/M5wAIIcfM6u1lGYV+VsZYuTEzE9SmTQ7HVcrS7gCfRYGo0hxnX9brc4qCCDoQR6rEOFzOs36KJdmsKaJs8BQB0ub5hWWHwDqtqbS88AJ9+7qi8J2VxLqmRtPM8fgD2uc0He6D4BzJCRTRLgNmVMQKmQDLTY573Ew1rWgmSeJiAN/qgG1YEOBB93QrtdXs8cHsqrSpAOq90XvdAOd4cC+xFwGiAOA5rlWBbmEayonKi8cL6Fs/aoZvB5G/RTVdsNIIDWtBM2aR8k1uy6ZcZEcwSD7ksRs9g0HqSVnyia8Zok2Js84kVHNMOaRlB0cCDN9xsENtKk5jXtcC12U2Pl8Oa1/Yau0F9F+UNe5u67HQQ145AiCP7Stdt7ObUDqdQQ5sid7SNY9OqryOP7HPONOjkWyajmvZHGNV0DB4xrGnMb/Fc623hTSrPYNzrR8uqtNmYo0gO8k28zZGSN7OjDPfFGpr4sw46N4m1t6A2NVyUgJmC699Mxj3KmxOPdUN9NzRp14qXCuP8JhGJVth6p21H4J+0WMzVKdOYADneZNh6CfVV+NeHMJnlHGyqdq1Xd6SZBB0OkaCOUJ2MrEC8AncPmqnG3ZnikoxaZs/szxEMr0wbAtd1LSD/wBKm+0HZ7mlmJF2w1juRvlPkdPPzWL7N4upReajHBoiHSCQ4cIG/gd3qtJ2n7SfeafdU5yautrlggeo9y0e1RjHUrKGpWGoAidP4rR9h2CpWww/50n9gmp/pWMykDU+S0fZjH08OWVO9LagO5pLW2IvI4E3HFZONR5U3+yOjyW+Ov8Apa/bZtAvxtOnMilRbv0c9znH3BixGCwedpeTABjRWnbauK2IdXFRr+8jMBbKWtDRHKAqnAVjBEmLGOf0FfK42jFJKVM0+GDQJMkZTYGIdFj0KifTNTLTDJeRuLQDHI2lC0ahIsfPyQ2IeAYBlsW5HisWmzrTSRXU2w9wzFocxzTAN50aRuBNjwT/AL13cDzsDMQoHVWgnNmJkeEQLczqOgQ1arMfXRbVa2c3Km6Lujjgd4VpgNsPpXp1KjCdcriJ84N+qxWZT0MSQb35TF1Pj+CvL8nbftGIqbKwldv5qLnHec9NwMn+8VyOqf6QdVoGdsu82YcFWzjL/RlrQR4X52hx1EG3kszUqHMCWuki4jqu3BNRjT/PY48sG3a/PchZWbF2ykh3NM6H0SWFmvFnRP5Ypf8AEHvPyTTten+YnyY8/JDffX/8J3VzPkSvfvVT8g6v/RpQmJol/lRh0z/4dT/tTW44E+zU/wANw+IUXfVPys/fcf8ASnB1T+x/mP6JkD8Ribey89E3ZPZw4qoHEODT+EDxOPKNBzWh7KdlquLcH1SG0OIBDnn+zJNv7R6cur7K2PTotDabQ0AdepNypdGkdbMxszsQDTDC80Wb20gA8jeM+4neRfmFsdlbEoYan3dBgY2RIGpPFx1ceZui6beAT/FYbkm7G2RVKcGfq+oXIO1HZc4Su5zAO4eczLiWzctiZIabTwhdnc4Rcqg2w/vmllKnUfGtRmUBoI8Qa948RcLQ31USjaLhNwdnJy0EX1UbqA14LW4js/nzGgBIGbupkgSRlBIuYAka36Kl+7+EyIOhBEEGdD71xzjKL2enjnGatFV2dw5fi2wCYa51mh2m8hxDYE6usN86Ls9LD0sVSY5wDnZYJDmF0ixOamY52tdZ/YnZgUsK2vbO4ZnAxBp/hbcgc728W+ArrY2xpy1vEyrpPgBLeDg1gaRcm7Z0XXCP07PNzSTnoyu3/s1ZUcalKqWviwe0EE+Ygj0K5dtnY9XD1Sys3K4abwR+Zp3jmvpRuDdvdPn/AAACpe1fZP75SczwZwCabjPhdFrgaHQ8k5RtUPBl8cuVWfPNGjvRLbLdn7KMYP6zDf4lT/xp3/tVjR+LDn/7H/8AjTozbt2c4x9MRmy5i34KlxlYvMkAcguu1Psrxp30P8R3/Ysl2o+znF4Gia9buu7Dg3wPLnS4wLFoTSFfsVvZ8UTSDahbmzEw60iCLHr7la1dkYctJaSLfhqE+6TPkqfBuodyGupOLoMvAGpJvMzw9FC/ZJnL3lKeBdHyXJKFyf1yj/jOuMqivoUi4Z2XY8+1VJOgkHyAsr7B/Z4BDnHT8LnG/nAjovfs72O+mH1ahkkZabZJAE+Jw3XiB5Hit2KZj8Qjd9XWsMeRfdkbX6aMp5Y3qCT/AJMfjOyFLLDqTDOgYYNvIA+9YLH4Wi1x7lsN/vOdJni4ldufQta5A38lyVmBdVe5rWlzi42aOZ1O4a6qmuEaQQ+uTlIzTqbgZbKJ2ThDWqAO0BGbgZOi2+F7DuynPr+UGB5ZoJ9w81d4fYraNMNY0RrLTOvEH5aq0m0RKST0A4ns/RqtaypTY7KNYuPIi6wXbHsl91/nKd6e8G5ZO+d4m3KV1JpyxaORQm3MIKtJ7dzmkHqIP69FEW0xumcLcFJQokzySLIJB1BIPmLInCsETfXxeW6DvM7uS2bozSs8a3dIKs9i4F9d2VoB3l5Jho0vx323qpsHmPZkiV1Hs5hBSoMGUNcWhzt8uIm5SYXT0Kh2bw7WgFgcRqTMn0SVFtvHVW13htRwAiADA9kLxWsTDyMCNKof609GN+cpvdke1Wf6sHyVLjKWJ9qoHgOuDow2mxHh6IIU73UAXrXtaTnxDnDcAT74Wi7A9m/v1cuc57qFMy8mQCdQzXXjy8wsZhsF3lVlOjDnPIa0Xu4mI/ivo/stsduFw7KDTMQXO/M8+0763QgVF3gsO1ogABoAAA0EaDkEY2xHOR1Chw74e4cv0P6qas27eE/EQgApohOc0HX69ELh68EtJmLg8uBRTagIsgDx2GYRdrT0UobG/wBQvGle5kgBMTsum92aC10g5mGDI0J3HqCsz2k2PmqN7zKQ4tHeNblcRDiQ8aOIazURrpw2Myh8Vh2vcwOAMZtebYsN5+RKGk9MqMnF2j1mG9knRsZWA+FsaT+Y/DdxRbAvHr1qokcvCV49MCABsfhzUiDlideJRVM2A1SBXuZAD1i/teoh+zagP56R/wA4WyBWX+09k7Nr8jTPpVYkxrs+dapyNjgrnsZsOjihdpOS9Q+IC5MCZiT8FVvwrq9RtGnGZ5i+gG9x5BdY2Ls1mGoto0xAbEne4xdx5n+Cy4WaynWieizuywMa3KCGxpla0R4QBy0srIPMcOsoJrZdbSPejaYmy1MB9NvNMo0mtkMa1smTAAnmYUzzeE0BMCPIP4ofIb5YIO4yI46IzNrNuahquFuJ5QgASrSBEkDy/iqlo3a6+iuagnfAGqqqgJJOn1+kKZFxOM9rsB3OLqNGjjnH7Vz75VTSrOZodVtvtIIbVpPytOZrgQ4TOUiNII9orHPyPByjI78pMtPkTcHkfVUtrYnp6I31AWniTYCwXVNgY8VqDHWJygG+hFiCuSDgrLZW1H4d8gnKfaAMdRzQxG22jsGtUqOeCyCbXi27dwSTKPaGmWg/eIncRTBHmC1JX5JCpGPwO06tL2HkA6jceRG8ciixicPV/paIa781M5OpaPD6AeapgVI0rIs6H9mmzGfyjQdTdTcxucxlLag/m3ASDIOu4ldpfQyPtobjzGoXEvsaaTtFp3CnUJ65QPiu9YpkiRqLhUiWQucCWvGos4cjafep3uggeUeU/EGOhCjLA9tteC8f42c9x4EIA8zeP1HzReDdr5qrqYnxMmRmsRNg6CD56FWFCnOunDj5pAF5y72dOJ06cVIylxJJUbXp2c9EASueAFG0+Js8CTb6hNbdMkkuggHLAJ0B3SgAyobL2lohaAeKbRUcHP3kWBRGHMhMB7156r168hAHvqlH1ZeQlHJAHoVB9oFIv2fiGtEuLRA4kPaVfhAbfflw1YkEhtNxjeYE/JAHIuynZjuGuqVL1H2ixDQDIE7+P+y0JdmIgQdF5Qx7KgBYbTEaGeBClosUg7snazcpsuUL2nTyiUplVQHjdJXtv917O9ROPFAiVxhCMdmvNt3lxQu1cZkDWRJeY8m/iJ9QOqJbohgMxJm3H4LKVdouLqgAFnEC+otc8LyFpsdWysc7gDdckp9o3Uc4yh5e4mCbNmbmLncNdxSkiosA7c1arqzWvAgNlkb5iZ52CzlBsu4K02vtJ9c5numNABAbroFWMElAMXdwZKcpKzlEExDTTC8TkkATVKBaSDFt4uOhU9KiDeSmup5mhwYA1tiQdTxg/JJlRRs2pJnW/scwAY11Xe90A78jAR/1E+gXX2GQudfZzSy4fDj/AJWY/tHN/qW4GNaNJPkrRjLsmLMp5JERcb/iojtEfiY4dFFVxjAJmG8TZOhEG0KOYi5F5MfXJFYZpgS8nqga2NDiCySBqd17R6T7lJhq4AjQjikxl3RjzTn0wXB15iPadEa+zMTziUDSxP1w6qV+INkAFlybgHS53AISpXIaeOg81LTd3VMuMw1pc6BJtcwN6AC8SbBPwWh8/khaOIFSmx4kBwkAiDB4ojBPsfNABFQpv1vXj3yvMyAHBL0UL8U1vtOaPMgfFB1e0GGb7WIojl3jP1RTAs2hUPbbHGnh3MBaDUDm5neyGx4usK4pYkOaHNIc1wBBGhBEggrP9s2VKtNtNtNz2uJzZQJBA8Nz7IubqZ9F40uSs49htrvoh2SASZvJzRaB+WRPivukQtBsvtY0hveQ0/i/URYjrPJYTFYsF3X0CkFUFYqbijolijN2jsVDEh7Q5pkHQjQ+R6J7nbohVHZrGNbhKIJtk/1FHu2ix3haQTuhdC2rORqnRI53JMcSUzv2gXIHnb4pPxA/RAiNlFwcXSJMWImw3a8ST1U738dVCcQOI9fkV6XgyZEBNAZnt9tE0sK4A3dYeZt7rlceqVVp/tB2yK2I7thllIm/F51jyFupWPe9MBGsbgKWg0BDN1UocpGeVzdMlKpqvJQAikkkgB4JU7AajgLSSGiABrAFh5qAK97FVaLcbRdiDFMO1OgdByE8s0e5FDtnfey+DDGhlpDWgeQt8loDWa2wifU+gWbp9ybgh3A55B9DCusE1oaII6WA9EyQqs+2sHhBPqBdVm1AGMfUFIOLWOIBvu/CwXJKsm8AntoSZgE8TuSsZndkVppnNEGZG5pIm39k6KwYCx0HpO8bkXT2ewFxGrteHQJ1TCAtAcbtsDv6pARAzy8giG07KOlmAg7t+9Pa+UWA6g2XchfqdPmrGi7VVtB9p436bvcqXbPailh5bJfU/I0i394/h8tUnJIpRb6NPi6thfeVHs3EBweAQSCJE8lyja/bKvWGVn823flMuPm86dIWo+zLO9j6jnSBDWjkbkzv0EdVHO3SNXhai2zdZkNtLOWRTIDiWiTpBIB9ymlR12kgxraPMGVZg+jObKoB9PO17YzFtqeSC3XeUTV2FTewh7j4hJbFOLaG7L6Kzw+EyiIaBmLvCIEnU6a3Tq1MG7nAWibSB1V82vchxtdDtltDaNNrdGtgaaC27yREoAY2jTaAatMAfmqMHPiha/ajBs9rF4Yeden/ANyllxTSPmPHEsr1APw1XCDocryLjeLKPaGPfUdmhrB+WmC1o95J6lFdo3NOLxJY5rmOr1nNc0yC11RxaQRqCCLquKKHbPaeLqN9mo8cg90ekpztoVj/AFlSbQcxmd0HWUO4pgqkQRqmI0bNo4miP5yvcjRwa+D/AHonN5JlTtHXa7OMRUBAgSQTadAZA14LO4zEOeZO4R+qiyXt9WlAGlf27xjtXsPPu2jraFAe2GLgjvZzWPhCpmUglWaBonQWeVTYeKSZLtZBk6nfOvVR5rQmQZTikAqeqmdZRURf1RDKc3Ppu6oCrBiZK9Xr9U0IA9BXibKSAHgpwcoVIKZifkgDedhtq0nNNOqwucwTmEnwWEkcrX8l1LYmPo5SGG43RFuJXAuz20HYas2szVhFtxB9pp5EWXUsP2rwLy0iKbp3gsg8D+H9UxHUME/OBwhHmvaBpvP6LGbI24Hv7smHRLSNHN5eVldUsUKbvFPi0dEiefDzRQy4DoVN2g2macAFrY1c6A0TMAOcQJ3wMx0srNviFisXt6sRXd/TF4MNDGB9WABJpyCKVOR7US4zuCQBuH7QuN5Y9gIzOY/MWSYzObla4NnfBR+H2iX+ENM6ETecz2kf/lU9BxWcoY0PPjc90WPeNDa9MO8LmPIHjpvaSAdzsukqf+Xm4SnUqvI7yCGN1D3VPEHDk1/fz/FJjW3RH2v7TEOdh6MtIOV75g6XY0j0J5LHVxFgb8VV1NoAkkkySSTNySZkoWrtSDb3rllbZ6EEoqi3ZQB8L5LSQSAReNzhvbyVjhtrnD5hSqVGtdq0PLYjgQZhZR22juAB9U6kw1fHVs06NBu4/onDE5MU80Yo1H/qnFOHgfVLR+IveW/vONysl2i7T4p74NWq0MkSyrUAOmsHd+qvsXUqtpBmbL+Wn+UG+Zw0HIG/RV2FwjWCLk6k6yea644l2cE8zejMja9R1nVahHN7j8SoMYd+bMOa0mN2VSfcNyu1loHvGhVHtPCGm6CDlMQd0kCR0Mjom00SpWVwbyHoFNTdCY2knikpGSyo3lelyjc5ADXFQkpz3JgQA2VLTKjKlw7ZKaBkgT6WGLmkyNYglSYaLmJifcn7OYQ08/h5HUJSkVGPyBV8OWzIged1DFwrPaPsbtdx+X6ILBtl45X0n4eaSegcadHmGHjO6J59EU42uIHLemYRvjfI48TF/VFPpRc3Pu6pNlJaKupqmhOre0U1UQzwhepJIEMapi8xG7gkkgB+G3ojEGw+uKSSBFlsDaVam9hY92Wmc0agDTQ6TK7Xs/tZhq1BprS0kXY5p14ggXCSScdjYw9oMEPYLyeRc0+pIVPtLEGsXFk5XGSM7hJAjxXBebQPFAHG6SSYEWHbX0yvcGiSIJDWxeHOe43EyAY5TBA21MKcXS7sVGtLHB4LjAIyuBGnMecaTqkkVaFdMFpdgKrgDFR3MZI6SiG/Z4QJe3LcauDnG+5rdUklGl7FW/kOw32am96LoJg5SIE2BtcxCzO0BkrfzdXMGWDmiJd+Ig7huEcEklpB2Zz0CPcfxb7xvPMlesl3IfW5epLVmY8M3afFMqUZEHTnoV6kpHRUYvYu9h/ZJt0O7qqfEU3MMOBB5pJKJI0iwdzlESkkoKPHaIjAYQ1Db13JJJS6HFWw3EbOaxhJkmD5WVTTME+SSSUei56Y8PJJiwKt6AOQA2AF/rikkiXQQ7BNoAZRAi/1dQ7NBl0cPr4JJI9gf3BgYAba8f0XsRrr8EklBpRWYoeJQL1JaIwl2KUkkkxH/9k="/>
          <p:cNvSpPr>
            <a:spLocks noChangeAspect="1" noChangeArrowheads="1"/>
          </p:cNvSpPr>
          <p:nvPr/>
        </p:nvSpPr>
        <p:spPr bwMode="auto">
          <a:xfrm>
            <a:off x="-1520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26" y="4191235"/>
            <a:ext cx="4660332" cy="2492397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1197734" y="168275"/>
            <a:ext cx="9620519" cy="5446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 smtClean="0"/>
              <a:t>ENTREGA PRIMEROS CARNET PLAN DE REGULARIZACION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393610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7006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113" y="1946183"/>
            <a:ext cx="3495469" cy="21879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90" y="180305"/>
            <a:ext cx="6241967" cy="12264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2" y="1946183"/>
            <a:ext cx="3481537" cy="21879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89" y="1753000"/>
            <a:ext cx="4727934" cy="267733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785611" y="4739424"/>
            <a:ext cx="10715223" cy="21185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sz="2800" b="1" dirty="0" smtClean="0"/>
          </a:p>
          <a:p>
            <a:pPr algn="ctr"/>
            <a:r>
              <a:rPr lang="es-NI" sz="2800" b="1" dirty="0" smtClean="0"/>
              <a:t>IMPORTANTES ACUERDOS  ENTRE LOS DOS PAISES EN LA DECLARACION DE PETIONVILLE (20/11/2014)</a:t>
            </a:r>
          </a:p>
          <a:p>
            <a:pPr algn="ctr"/>
            <a:endParaRPr lang="es-NI" sz="2400" b="1" dirty="0" smtClean="0"/>
          </a:p>
          <a:p>
            <a:pPr algn="ctr"/>
            <a:r>
              <a:rPr lang="es-NI" sz="2400" b="1" dirty="0" smtClean="0"/>
              <a:t>COMERCIO,SEGURIDAD, EDUCACION SUPERIOR,MIGRACION,TRANSPORTE AEREO,SALUD, MEDIO AMBIENTE Y AGRICULTURA</a:t>
            </a:r>
            <a:endParaRPr lang="es-NI" sz="2400" b="1" dirty="0"/>
          </a:p>
          <a:p>
            <a:pPr algn="ctr"/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64962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0004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Double Wave 1"/>
          <p:cNvSpPr/>
          <p:nvPr/>
        </p:nvSpPr>
        <p:spPr>
          <a:xfrm>
            <a:off x="436717" y="4268434"/>
            <a:ext cx="11318565" cy="2019718"/>
          </a:xfrm>
          <a:prstGeom prst="doubleWave">
            <a:avLst>
              <a:gd name="adj1" fmla="val 6250"/>
              <a:gd name="adj2" fmla="val -3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MUCHAS GRACIAS</a:t>
            </a:r>
            <a:endParaRPr lang="es-DO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https://encrypted-tbn2.gstatic.com/images?q=tbn:ANd9GcT64LZayYuhZsCw6WRbvV28srObBKlwweOtospVzdxJZp2vGy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55" y="457199"/>
            <a:ext cx="3416851" cy="25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d9t6nnJpaoOF4dg6lrfgDEdpF-GJYDaT-YZ1MPMBzl2zMrzE1c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327" y="457199"/>
            <a:ext cx="3527784" cy="25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2.gstatic.com/images?q=tbn:ANd9GcRt4E_YaS5fcId-MA3Lz-2lIwEaj7Ww4eHCW2DPB0UcGL_7r5V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561" y="0"/>
            <a:ext cx="4516877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7" name="16 Triángulo rectángulo"/>
          <p:cNvSpPr/>
          <p:nvPr/>
        </p:nvSpPr>
        <p:spPr>
          <a:xfrm rot="10800000">
            <a:off x="-1" y="-1"/>
            <a:ext cx="12191999" cy="6857999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6" name="15 Triángulo rectángulo"/>
          <p:cNvSpPr/>
          <p:nvPr/>
        </p:nvSpPr>
        <p:spPr>
          <a:xfrm>
            <a:off x="-3" y="28162"/>
            <a:ext cx="12192000" cy="6857999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Rounded Rectangle 1"/>
          <p:cNvSpPr/>
          <p:nvPr/>
        </p:nvSpPr>
        <p:spPr>
          <a:xfrm>
            <a:off x="1182414" y="378372"/>
            <a:ext cx="9900745" cy="7725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b="1" dirty="0" smtClean="0"/>
              <a:t>POLITICA MIGRATORIA RD</a:t>
            </a:r>
            <a:endParaRPr lang="es-DO" sz="4400" b="1" dirty="0"/>
          </a:p>
        </p:txBody>
      </p:sp>
      <p:sp>
        <p:nvSpPr>
          <p:cNvPr id="3" name="Oval 2"/>
          <p:cNvSpPr/>
          <p:nvPr/>
        </p:nvSpPr>
        <p:spPr>
          <a:xfrm>
            <a:off x="495810" y="4107271"/>
            <a:ext cx="3242862" cy="7683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b="1" dirty="0" smtClean="0"/>
              <a:t>DECRETO 327-13</a:t>
            </a:r>
            <a:endParaRPr lang="es-DO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80138" y="1371600"/>
            <a:ext cx="7126014" cy="7567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b="1" dirty="0" smtClean="0">
                <a:solidFill>
                  <a:schemeClr val="bg1"/>
                </a:solidFill>
              </a:rPr>
              <a:t>CONSEJO NACIONAL DE MIGRACION</a:t>
            </a:r>
            <a:endParaRPr lang="es-DO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31860" y="4174191"/>
            <a:ext cx="3098043" cy="7683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800" b="1" dirty="0" smtClean="0"/>
              <a:t>LEY 169-14</a:t>
            </a:r>
            <a:endParaRPr lang="es-DO" sz="2800" b="1" dirty="0"/>
          </a:p>
        </p:txBody>
      </p:sp>
      <p:sp>
        <p:nvSpPr>
          <p:cNvPr id="7" name="Oval 6"/>
          <p:cNvSpPr/>
          <p:nvPr/>
        </p:nvSpPr>
        <p:spPr>
          <a:xfrm>
            <a:off x="8241005" y="4107271"/>
            <a:ext cx="3304188" cy="79364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b="1" dirty="0" smtClean="0"/>
              <a:t>DECRETO 250-14</a:t>
            </a:r>
            <a:endParaRPr lang="es-DO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1847476" y="5018272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ounded Rectangle 8"/>
          <p:cNvSpPr/>
          <p:nvPr/>
        </p:nvSpPr>
        <p:spPr>
          <a:xfrm>
            <a:off x="407275" y="5775017"/>
            <a:ext cx="3468414" cy="9998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000" b="1" dirty="0" smtClean="0">
                <a:solidFill>
                  <a:schemeClr val="tx1"/>
                </a:solidFill>
              </a:rPr>
              <a:t>PLAN NACIONAL DE REGULARIZACION DE EXTRANJEROS</a:t>
            </a:r>
            <a:endParaRPr lang="es-DO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6675" y="5769728"/>
            <a:ext cx="3468414" cy="10051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800" b="1" dirty="0" smtClean="0">
                <a:solidFill>
                  <a:schemeClr val="tx1"/>
                </a:solidFill>
              </a:rPr>
              <a:t>LEY ESPECIAL DE NATURALIZACION</a:t>
            </a:r>
            <a:endParaRPr lang="es-DO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41005" y="5769729"/>
            <a:ext cx="3468414" cy="10051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800" b="1" dirty="0" smtClean="0">
                <a:solidFill>
                  <a:schemeClr val="tx1"/>
                </a:solidFill>
              </a:rPr>
              <a:t>REGLAMENTO DE LA LEY ESPECIAL</a:t>
            </a:r>
            <a:endParaRPr lang="es-DO" sz="2800" b="1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74854" y="4977779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Down Arrow 13"/>
          <p:cNvSpPr/>
          <p:nvPr/>
        </p:nvSpPr>
        <p:spPr>
          <a:xfrm>
            <a:off x="9717715" y="4945002"/>
            <a:ext cx="484632" cy="7567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Oval 4"/>
          <p:cNvSpPr/>
          <p:nvPr/>
        </p:nvSpPr>
        <p:spPr>
          <a:xfrm>
            <a:off x="2909454" y="2501988"/>
            <a:ext cx="2251602" cy="4727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 smtClean="0"/>
              <a:t>LEY 285-04</a:t>
            </a:r>
            <a:endParaRPr lang="es-DO" b="1" dirty="0"/>
          </a:p>
        </p:txBody>
      </p:sp>
      <p:sp>
        <p:nvSpPr>
          <p:cNvPr id="18" name="Oval 17"/>
          <p:cNvSpPr/>
          <p:nvPr/>
        </p:nvSpPr>
        <p:spPr>
          <a:xfrm>
            <a:off x="6530525" y="2439817"/>
            <a:ext cx="2499175" cy="4727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 smtClean="0"/>
              <a:t>DECRETO 631-11</a:t>
            </a:r>
            <a:endParaRPr lang="es-DO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791928" y="3516659"/>
            <a:ext cx="2369128" cy="5311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 smtClean="0"/>
              <a:t>LEY GRAL. DE MIGRACION</a:t>
            </a:r>
            <a:endParaRPr lang="es-DO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530524" y="3581651"/>
            <a:ext cx="2571911" cy="5256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 smtClean="0"/>
              <a:t>DECRETO REGLAMENTO LEY DE MIGRACION</a:t>
            </a:r>
            <a:endParaRPr lang="es-DO" b="1" dirty="0"/>
          </a:p>
        </p:txBody>
      </p:sp>
      <p:sp>
        <p:nvSpPr>
          <p:cNvPr id="22" name="Down Arrow 21"/>
          <p:cNvSpPr/>
          <p:nvPr/>
        </p:nvSpPr>
        <p:spPr>
          <a:xfrm>
            <a:off x="3734176" y="3027709"/>
            <a:ext cx="370233" cy="4294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3" name="Down Arrow 22"/>
          <p:cNvSpPr/>
          <p:nvPr/>
        </p:nvSpPr>
        <p:spPr>
          <a:xfrm>
            <a:off x="7495286" y="3003809"/>
            <a:ext cx="484632" cy="5426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71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33067"/>
            <a:ext cx="12192000" cy="66970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10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NI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NI" sz="105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NI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NI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sz="105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NI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70458" y="4290398"/>
            <a:ext cx="6555345" cy="1730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 smtClean="0"/>
              <a:t>EL PRESIDENTE DANILO MEDINA FIRMO EL DECRETO 327-13 QUE ESTABLECE LOS TERMINOS Y CONDICIONES   DEL PLAN NACIONAL DE REGULARIZACION DE EXTRANJEROS EN CONDICION IRREGULAR EN LA RD</a:t>
            </a:r>
            <a:endParaRPr lang="es-NI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57" y="237721"/>
            <a:ext cx="5439445" cy="324385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115318" y="915210"/>
            <a:ext cx="5499279" cy="18159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b="1" dirty="0" smtClean="0"/>
              <a:t>CONSEJO NACIONAL DE MIGRACION APRUEBA A UNANIMIDAD PLAN NACIONAL DE REGULARIZACION DE EXTRANJEROS</a:t>
            </a:r>
            <a:endParaRPr lang="es-NI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88" y="2949263"/>
            <a:ext cx="2644195" cy="3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9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283335"/>
            <a:ext cx="12192000" cy="67614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" name="Rectángulo 1"/>
          <p:cNvSpPr/>
          <p:nvPr/>
        </p:nvSpPr>
        <p:spPr>
          <a:xfrm>
            <a:off x="5525037" y="119853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sz="2400" b="1" dirty="0"/>
              <a:t>El objetivo del </a:t>
            </a:r>
            <a:r>
              <a:rPr lang="es-NI" sz="2400" b="1" dirty="0" smtClean="0"/>
              <a:t>reglamento de la ley 169-14 </a:t>
            </a:r>
            <a:r>
              <a:rPr lang="es-NI" sz="2400" b="1" dirty="0"/>
              <a:t>es garantizar la aplicación estricta, objetiva y eficaz de la ley, para que beneficie a quienes corresponde legítimamente, al tiempo que establece los controles necesarios para evitar cualquier abuso de la misma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1" y="1198530"/>
            <a:ext cx="4993515" cy="2368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1" y="3774304"/>
            <a:ext cx="4993515" cy="2550017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5525037" y="3774304"/>
            <a:ext cx="6207616" cy="25234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sz="2400" b="1" dirty="0" smtClean="0">
              <a:solidFill>
                <a:schemeClr val="tx1"/>
              </a:solidFill>
            </a:endParaRPr>
          </a:p>
          <a:p>
            <a:pPr algn="ctr"/>
            <a:endParaRPr lang="es-NI" sz="2400" b="1" dirty="0" smtClean="0">
              <a:solidFill>
                <a:schemeClr val="tx1"/>
              </a:solidFill>
            </a:endParaRPr>
          </a:p>
          <a:p>
            <a:pPr algn="ctr"/>
            <a:endParaRPr lang="es-NI" sz="2400" b="1" dirty="0" smtClean="0">
              <a:solidFill>
                <a:schemeClr val="tx1"/>
              </a:solidFill>
            </a:endParaRPr>
          </a:p>
          <a:p>
            <a:pPr algn="ctr"/>
            <a:endParaRPr lang="es-NI" sz="2400" b="1" dirty="0" smtClean="0">
              <a:solidFill>
                <a:schemeClr val="tx1"/>
              </a:solidFill>
            </a:endParaRPr>
          </a:p>
          <a:p>
            <a:pPr algn="ctr"/>
            <a:endParaRPr lang="es-NI" sz="2400" b="1" dirty="0">
              <a:solidFill>
                <a:schemeClr val="tx1"/>
              </a:solidFill>
            </a:endParaRPr>
          </a:p>
          <a:p>
            <a:pPr algn="ctr"/>
            <a:endParaRPr lang="es-NI" sz="2400" b="1" dirty="0" smtClean="0">
              <a:solidFill>
                <a:schemeClr val="tx1"/>
              </a:solidFill>
            </a:endParaRPr>
          </a:p>
          <a:p>
            <a:pPr algn="ctr"/>
            <a:r>
              <a:rPr lang="es-NI" sz="2400" b="1" dirty="0" smtClean="0">
                <a:solidFill>
                  <a:schemeClr val="tx1"/>
                </a:solidFill>
              </a:rPr>
              <a:t>APROBACION DE PRORROGA LEY 169-14</a:t>
            </a:r>
          </a:p>
          <a:p>
            <a:pPr algn="just"/>
            <a:endParaRPr lang="es-NI" b="1" dirty="0" smtClean="0"/>
          </a:p>
          <a:p>
            <a:pPr algn="just"/>
            <a:r>
              <a:rPr lang="es-NI" b="1" dirty="0" smtClean="0"/>
              <a:t>EN DOS LECTURAS CONSECUTIVAS EL CONGRESO NACIONAL APROBO LA SOLICITUD DEL PODER EJECUTIVO, PRIMERA LECTURA 96 A FAVOR 1 EN CONTRA, 2DA. LECTURA  100 DE 100.</a:t>
            </a:r>
          </a:p>
          <a:p>
            <a:pPr algn="just"/>
            <a:r>
              <a:rPr lang="es-NI" b="1" dirty="0" smtClean="0"/>
              <a:t>ESTA PRORROGA ES POR 90 DIAS MAS Y TERMINA EL 1 DE FEBRERO DEL 2015</a:t>
            </a:r>
          </a:p>
          <a:p>
            <a:pPr algn="just"/>
            <a:endParaRPr lang="es-NI" b="1" dirty="0" smtClean="0"/>
          </a:p>
          <a:p>
            <a:pPr algn="just"/>
            <a:endParaRPr lang="es-NI" b="1" dirty="0"/>
          </a:p>
          <a:p>
            <a:pPr algn="just"/>
            <a:endParaRPr lang="es-NI" b="1" dirty="0" smtClean="0"/>
          </a:p>
          <a:p>
            <a:pPr algn="just"/>
            <a:endParaRPr lang="es-NI" b="1" dirty="0"/>
          </a:p>
          <a:p>
            <a:pPr algn="just"/>
            <a:endParaRPr lang="es-NI" b="1" dirty="0" smtClean="0"/>
          </a:p>
          <a:p>
            <a:pPr algn="just"/>
            <a:endParaRPr lang="es-NI" b="1" dirty="0" smtClean="0"/>
          </a:p>
          <a:p>
            <a:pPr algn="just"/>
            <a:endParaRPr lang="es-NI" b="1" dirty="0"/>
          </a:p>
          <a:p>
            <a:pPr algn="just"/>
            <a:endParaRPr lang="es-NI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862885" y="167425"/>
            <a:ext cx="10496281" cy="9401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 smtClean="0"/>
              <a:t>APROBACION LEY 169-14, SU REGLAMENTO Y PRORROGA DEL PLAZO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9012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Rounded Rectangle 3"/>
          <p:cNvSpPr/>
          <p:nvPr/>
        </p:nvSpPr>
        <p:spPr>
          <a:xfrm>
            <a:off x="2286000" y="409904"/>
            <a:ext cx="7914290" cy="7409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000" b="1" dirty="0" smtClean="0"/>
              <a:t>ORGANIGRAMA DEL PNRE</a:t>
            </a:r>
            <a:endParaRPr lang="es-DO" sz="4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9795449"/>
              </p:ext>
            </p:extLst>
          </p:nvPr>
        </p:nvGraphicFramePr>
        <p:xfrm>
          <a:off x="1981705" y="1150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76745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Rectangle 6"/>
          <p:cNvSpPr/>
          <p:nvPr/>
        </p:nvSpPr>
        <p:spPr>
          <a:xfrm>
            <a:off x="11215255" y="0"/>
            <a:ext cx="976745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45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547937"/>
            <a:ext cx="12192000" cy="2310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5238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4" name="Imagen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1446" y="1332932"/>
            <a:ext cx="9380154" cy="4891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45931" y="204952"/>
            <a:ext cx="10830909" cy="7252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b="1" dirty="0" smtClean="0"/>
              <a:t>2 DE JUNIO: INICIO DEL PLAN, 12 OFICINAS PROVINCIALES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39014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24074" y="0"/>
            <a:ext cx="6067926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112042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" name="Imagen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303" y="1466194"/>
            <a:ext cx="9569669" cy="506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40524" y="583324"/>
            <a:ext cx="10089932" cy="6779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200" b="1" dirty="0" smtClean="0"/>
              <a:t>A LA FECHA 24 OFICINAS EN TODO EL PAIS 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36584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45487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5" y="1179420"/>
            <a:ext cx="3606084" cy="2329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324" y="4005329"/>
            <a:ext cx="3751624" cy="27003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62" y="1179421"/>
            <a:ext cx="3767555" cy="232966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301426" y="257577"/>
            <a:ext cx="7328079" cy="66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b="1" dirty="0" smtClean="0"/>
              <a:t>OFICINAS Y PERSONAL DEL PLAN</a:t>
            </a:r>
            <a:endParaRPr lang="es-NI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39" y="3624992"/>
            <a:ext cx="3064313" cy="3080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636" y="4005329"/>
            <a:ext cx="3779881" cy="25415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92" y="1037753"/>
            <a:ext cx="4180688" cy="28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47" y="1648496"/>
            <a:ext cx="3395027" cy="25146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95459" y="528034"/>
            <a:ext cx="10947042" cy="9401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 smtClean="0">
                <a:solidFill>
                  <a:schemeClr val="tx1"/>
                </a:solidFill>
              </a:rPr>
              <a:t>CONVERSATORIOS PROVINCIALES PLAN DE REGULARIZACION</a:t>
            </a:r>
          </a:p>
          <a:p>
            <a:pPr algn="ctr"/>
            <a:r>
              <a:rPr lang="es-NI" sz="2400" b="1" dirty="0" smtClean="0">
                <a:solidFill>
                  <a:schemeClr val="tx1"/>
                </a:solidFill>
              </a:rPr>
              <a:t>HASTA LA FECHA 19 ENCUENTROS REALIZADOS</a:t>
            </a:r>
            <a:endParaRPr lang="es-NI" sz="2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798" y="1648496"/>
            <a:ext cx="3747159" cy="2514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799" y="4252398"/>
            <a:ext cx="3747157" cy="25090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720" y="1648496"/>
            <a:ext cx="4073060" cy="24112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798" y="4252397"/>
            <a:ext cx="3582817" cy="24059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39" y="4343401"/>
            <a:ext cx="3417475" cy="23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499</Words>
  <Application>Microsoft Office PowerPoint</Application>
  <PresentationFormat>Custom</PresentationFormat>
  <Paragraphs>189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ESTADISTICAS GENERALES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gomez</dc:creator>
  <cp:lastModifiedBy>RODAS Renán</cp:lastModifiedBy>
  <cp:revision>101</cp:revision>
  <dcterms:created xsi:type="dcterms:W3CDTF">2014-09-22T23:26:42Z</dcterms:created>
  <dcterms:modified xsi:type="dcterms:W3CDTF">2014-11-25T20:41:53Z</dcterms:modified>
</cp:coreProperties>
</file>