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  <p:sldMasterId id="2147483744" r:id="rId4"/>
  </p:sldMasterIdLst>
  <p:notesMasterIdLst>
    <p:notesMasterId r:id="rId25"/>
  </p:notesMasterIdLst>
  <p:sldIdLst>
    <p:sldId id="366" r:id="rId5"/>
    <p:sldId id="376" r:id="rId6"/>
    <p:sldId id="383" r:id="rId7"/>
    <p:sldId id="384" r:id="rId8"/>
    <p:sldId id="385" r:id="rId9"/>
    <p:sldId id="386" r:id="rId10"/>
    <p:sldId id="378" r:id="rId11"/>
    <p:sldId id="382" r:id="rId12"/>
    <p:sldId id="381" r:id="rId13"/>
    <p:sldId id="379" r:id="rId14"/>
    <p:sldId id="361" r:id="rId15"/>
    <p:sldId id="356" r:id="rId16"/>
    <p:sldId id="352" r:id="rId17"/>
    <p:sldId id="316" r:id="rId18"/>
    <p:sldId id="319" r:id="rId19"/>
    <p:sldId id="323" r:id="rId20"/>
    <p:sldId id="368" r:id="rId21"/>
    <p:sldId id="369" r:id="rId22"/>
    <p:sldId id="370" r:id="rId23"/>
    <p:sldId id="372" r:id="rId24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>
      <p:cViewPr varScale="1">
        <p:scale>
          <a:sx n="73" d="100"/>
          <a:sy n="73" d="100"/>
        </p:scale>
        <p:origin x="13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estadistica\Escritorio\EXTRACONTINENTALES%202006-201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1200" b="1" i="0" baseline="0" dirty="0" smtClean="0"/>
              <a:t>EXTRACONTINENTAL MIGRANTS FROM ASIA AND AFRICA WHO ENTERED THE COUNTRY THROUGH THE DARIEN, 2009</a:t>
            </a:r>
            <a:r>
              <a:rPr lang="es-ES" sz="1200" b="1" i="0" baseline="0" dirty="0"/>
              <a:t>-2016</a:t>
            </a:r>
            <a:endParaRPr lang="es-ES" sz="12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 sz="12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/>
            <a:effectLst>
              <a:outerShdw blurRad="38100" dist="38100" dir="2700000" algn="tl" rotWithShape="0">
                <a:prstClr val="black">
                  <a:alpha val="44000"/>
                </a:prstClr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effectLst>
                <a:outerShdw blurRad="38100" dist="38100" dir="2700000" algn="tl" rotWithShape="0">
                  <a:prstClr val="black">
                    <a:alpha val="44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3.1541312335957999E-2"/>
                  <c:y val="-7.3783117769551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C3-4F89-ADBD-2D3258E1D8F6}"/>
                </c:ext>
              </c:extLst>
            </c:dLbl>
            <c:dLbl>
              <c:idx val="1"/>
              <c:layout>
                <c:manualLayout>
                  <c:x val="-3.4382012871530497E-2"/>
                  <c:y val="-6.051547323997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C3-4F89-ADBD-2D3258E1D8F6}"/>
                </c:ext>
              </c:extLst>
            </c:dLbl>
            <c:dLbl>
              <c:idx val="2"/>
              <c:layout>
                <c:manualLayout>
                  <c:x val="-3.7048651504418599E-2"/>
                  <c:y val="-6.7704332308193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C3-4F89-ADBD-2D3258E1D8F6}"/>
                </c:ext>
              </c:extLst>
            </c:dLbl>
            <c:dLbl>
              <c:idx val="3"/>
              <c:layout>
                <c:manualLayout>
                  <c:x val="-2.8828871391076101E-2"/>
                  <c:y val="-7.1826441806178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5C3-4F89-ADBD-2D3258E1D8F6}"/>
                </c:ext>
              </c:extLst>
            </c:dLbl>
            <c:dLbl>
              <c:idx val="4"/>
              <c:layout>
                <c:manualLayout>
                  <c:x val="-3.66912335958006E-2"/>
                  <c:y val="-6.1559562291390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5C3-4F89-ADBD-2D3258E1D8F6}"/>
                </c:ext>
              </c:extLst>
            </c:dLbl>
            <c:dLbl>
              <c:idx val="5"/>
              <c:layout>
                <c:manualLayout>
                  <c:x val="-3.9784069820213298E-2"/>
                  <c:y val="-5.5247837855159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5C3-4F89-ADBD-2D3258E1D8F6}"/>
                </c:ext>
              </c:extLst>
            </c:dLbl>
            <c:dLbl>
              <c:idx val="6"/>
              <c:layout>
                <c:manualLayout>
                  <c:x val="1.2695946606388101E-2"/>
                  <c:y val="-4.491683427989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5C3-4F89-ADBD-2D3258E1D8F6}"/>
                </c:ext>
              </c:extLst>
            </c:dLbl>
            <c:dLbl>
              <c:idx val="7"/>
              <c:layout>
                <c:manualLayout>
                  <c:x val="-6.5887804791852495E-2"/>
                  <c:y val="-6.188622902566599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 19,301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5C3-4F89-ADBD-2D3258E1D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H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'EXTRACONTINETALES 2009-2016'!$C$4:$J$4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'EXTRACONTINETALES 2009-2016'!$C$5:$J$5</c:f>
              <c:numCache>
                <c:formatCode>_(* #,##0_);_(* \(#,##0\);_(* "-"_);_(@_)</c:formatCode>
                <c:ptCount val="8"/>
                <c:pt idx="0">
                  <c:v>301</c:v>
                </c:pt>
                <c:pt idx="1">
                  <c:v>485</c:v>
                </c:pt>
                <c:pt idx="2">
                  <c:v>142</c:v>
                </c:pt>
                <c:pt idx="3">
                  <c:v>575</c:v>
                </c:pt>
                <c:pt idx="4">
                  <c:v>983</c:v>
                </c:pt>
                <c:pt idx="5">
                  <c:v>1129</c:v>
                </c:pt>
                <c:pt idx="6">
                  <c:v>4586</c:v>
                </c:pt>
                <c:pt idx="7">
                  <c:v>19301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5C3-4F89-ADBD-2D3258E1D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4885504"/>
        <c:axId val="1164882784"/>
      </c:lineChart>
      <c:catAx>
        <c:axId val="116488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s-HN"/>
          </a:p>
        </c:txPr>
        <c:crossAx val="1164882784"/>
        <c:crosses val="autoZero"/>
        <c:auto val="1"/>
        <c:lblAlgn val="ctr"/>
        <c:lblOffset val="100"/>
        <c:noMultiLvlLbl val="0"/>
      </c:catAx>
      <c:valAx>
        <c:axId val="1164882784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es-HN"/>
          </a:p>
        </c:txPr>
        <c:crossAx val="11648855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 smtClean="0"/>
              <a:t>MAIN  NATIONALITIES OF EXTRACONTINENTAL MIGRANTS FROM ASIA AND AFRICA WHO ENTERED THE COUNTRY THROUGH THE DARIEN, 2009-2016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effectLst>
              <a:outerShdw blurRad="101600" dist="38100" dir="2700000" sx="102000" sy="102000" algn="tl" rotWithShape="0">
                <a:prstClr val="black">
                  <a:alpha val="42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effectLst>
                <a:outerShdw blurRad="101600" dist="38100" dir="2700000" sx="102000" sy="102000" algn="tl" rotWithShape="0">
                  <a:prstClr val="black">
                    <a:alpha val="42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ADA-4BB5-AF5F-DEE2B6CA4B3D}"/>
              </c:ext>
            </c:extLst>
          </c:dPt>
          <c:cat>
            <c:strRef>
              <c:f>'EXTRACONTINETALES 2009-2016'!$A$6:$A$22</c:f>
              <c:strCache>
                <c:ptCount val="17"/>
                <c:pt idx="0">
                  <c:v>CONGO (Pres.)</c:v>
                </c:pt>
                <c:pt idx="1">
                  <c:v>NEPAL</c:v>
                </c:pt>
                <c:pt idx="2">
                  <c:v>BANGLADESH</c:v>
                </c:pt>
                <c:pt idx="3">
                  <c:v>SOMALIA</c:v>
                </c:pt>
                <c:pt idx="4">
                  <c:v>GHANA</c:v>
                </c:pt>
                <c:pt idx="5">
                  <c:v>HAITI (Pres.)</c:v>
                </c:pt>
                <c:pt idx="6">
                  <c:v>CHINA</c:v>
                </c:pt>
                <c:pt idx="7">
                  <c:v>SENEGAL</c:v>
                </c:pt>
                <c:pt idx="8">
                  <c:v>PAKISTÁN</c:v>
                </c:pt>
                <c:pt idx="9">
                  <c:v>ERITREA</c:v>
                </c:pt>
                <c:pt idx="10">
                  <c:v>GUINEA</c:v>
                </c:pt>
                <c:pt idx="11">
                  <c:v>MALI</c:v>
                </c:pt>
                <c:pt idx="12">
                  <c:v>CAMERUN</c:v>
                </c:pt>
                <c:pt idx="13">
                  <c:v>ETIOPÍA</c:v>
                </c:pt>
                <c:pt idx="14">
                  <c:v>SIRILANKA</c:v>
                </c:pt>
                <c:pt idx="15">
                  <c:v>INDIA</c:v>
                </c:pt>
                <c:pt idx="16">
                  <c:v>OTROS</c:v>
                </c:pt>
              </c:strCache>
            </c:strRef>
          </c:cat>
          <c:val>
            <c:numRef>
              <c:f>'EXTRACONTINETALES 2009-2016'!$B$6:$B$22</c:f>
              <c:numCache>
                <c:formatCode>_(* #,##0_);_(* \(#,##0\);_(* "-"_);_(@_)</c:formatCode>
                <c:ptCount val="17"/>
                <c:pt idx="0">
                  <c:v>16537</c:v>
                </c:pt>
                <c:pt idx="1">
                  <c:v>4445</c:v>
                </c:pt>
                <c:pt idx="2">
                  <c:v>2005</c:v>
                </c:pt>
                <c:pt idx="3">
                  <c:v>1166</c:v>
                </c:pt>
                <c:pt idx="4">
                  <c:v>930</c:v>
                </c:pt>
                <c:pt idx="5">
                  <c:v>512</c:v>
                </c:pt>
                <c:pt idx="6">
                  <c:v>505</c:v>
                </c:pt>
                <c:pt idx="7">
                  <c:v>394</c:v>
                </c:pt>
                <c:pt idx="8">
                  <c:v>379</c:v>
                </c:pt>
                <c:pt idx="9">
                  <c:v>316</c:v>
                </c:pt>
                <c:pt idx="10">
                  <c:v>217</c:v>
                </c:pt>
                <c:pt idx="11">
                  <c:v>208</c:v>
                </c:pt>
                <c:pt idx="12">
                  <c:v>179</c:v>
                </c:pt>
                <c:pt idx="13">
                  <c:v>130</c:v>
                </c:pt>
                <c:pt idx="14">
                  <c:v>111</c:v>
                </c:pt>
                <c:pt idx="15">
                  <c:v>83</c:v>
                </c:pt>
                <c:pt idx="16">
                  <c:v>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A-4BB5-AF5F-DEE2B6CA4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40808"/>
        <c:axId val="84732016"/>
      </c:barChart>
      <c:catAx>
        <c:axId val="103340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s-HN"/>
          </a:p>
        </c:txPr>
        <c:crossAx val="84732016"/>
        <c:crosses val="autoZero"/>
        <c:auto val="1"/>
        <c:lblAlgn val="ctr"/>
        <c:lblOffset val="100"/>
        <c:noMultiLvlLbl val="0"/>
      </c:catAx>
      <c:valAx>
        <c:axId val="84732016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HN"/>
          </a:p>
        </c:txPr>
        <c:crossAx val="103340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6BEBA-5E4F-4F43-B0EA-64191319048A}" type="doc">
      <dgm:prSet loTypeId="urn:microsoft.com/office/officeart/2005/8/layout/cycle2" loCatId="cycle" qsTypeId="urn:microsoft.com/office/officeart/2009/2/quickstyle/3d8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718A9B0-92D5-4DE0-AFCD-AA7C48E6CB78}">
      <dgm:prSet phldrT="[Text]" custT="1"/>
      <dgm:spPr/>
      <dgm:t>
        <a:bodyPr/>
        <a:lstStyle/>
        <a:p>
          <a:r>
            <a:rPr lang="en-GB" sz="180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YELLOW FEVER 3,332</a:t>
          </a:r>
          <a:endParaRPr lang="en-GB" sz="1800" noProof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9870A5-2096-4FB0-8342-3C621F012929}" type="parTrans" cxnId="{5368CA39-4BA1-4BF5-84E1-2396F1B5BC4C}">
      <dgm:prSet/>
      <dgm:spPr/>
      <dgm:t>
        <a:bodyPr/>
        <a:lstStyle/>
        <a:p>
          <a:endParaRPr lang="en-US" sz="2000"/>
        </a:p>
      </dgm:t>
    </dgm:pt>
    <dgm:pt modelId="{23CBA429-0D8C-497C-B378-ADDDB7EA2A7F}" type="sibTrans" cxnId="{5368CA39-4BA1-4BF5-84E1-2396F1B5BC4C}">
      <dgm:prSet custT="1"/>
      <dgm:spPr>
        <a:solidFill>
          <a:schemeClr val="accent4"/>
        </a:solidFill>
      </dgm:spPr>
      <dgm:t>
        <a:bodyPr/>
        <a:lstStyle/>
        <a:p>
          <a:endParaRPr lang="en-US" sz="1600" dirty="0"/>
        </a:p>
      </dgm:t>
    </dgm:pt>
    <dgm:pt modelId="{3A2FA6C9-8527-40DB-AB45-8C18403A608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MR </a:t>
          </a:r>
          <a:r>
            <a:rPr lang="en-GB" sz="16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(MEASLES, RUBELLA</a:t>
          </a:r>
          <a:r>
            <a:rPr lang="en-GB" sz="1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>
            <a:lnSpc>
              <a:spcPct val="90000"/>
            </a:lnSpc>
          </a:pPr>
          <a:r>
            <a:rPr lang="en-GB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2,354</a:t>
          </a:r>
          <a:endParaRPr lang="en-GB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D89E8-C35E-496F-93B8-181CAE30BBA7}" type="parTrans" cxnId="{767EFE9E-F9D3-48FA-902C-61C1668196C8}">
      <dgm:prSet/>
      <dgm:spPr/>
      <dgm:t>
        <a:bodyPr/>
        <a:lstStyle/>
        <a:p>
          <a:endParaRPr lang="en-US" sz="2000"/>
        </a:p>
      </dgm:t>
    </dgm:pt>
    <dgm:pt modelId="{292574C0-8698-4542-9057-91B1A7ABF1E1}" type="sibTrans" cxnId="{767EFE9E-F9D3-48FA-902C-61C1668196C8}">
      <dgm:prSet custT="1"/>
      <dgm:spPr>
        <a:solidFill>
          <a:schemeClr val="accent4"/>
        </a:solidFill>
      </dgm:spPr>
      <dgm:t>
        <a:bodyPr/>
        <a:lstStyle/>
        <a:p>
          <a:endParaRPr lang="en-US" sz="1600" dirty="0"/>
        </a:p>
      </dgm:t>
    </dgm:pt>
    <dgm:pt modelId="{6C17E7D2-E3E9-46CF-8A7D-69AC54C1F1C5}">
      <dgm:prSet phldrT="[Text]" custT="1"/>
      <dgm:spPr/>
      <dgm:t>
        <a:bodyPr/>
        <a:lstStyle/>
        <a:p>
          <a:r>
            <a:rPr lang="en-GB" sz="180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TOXOID</a:t>
          </a:r>
        </a:p>
        <a:p>
          <a:r>
            <a:rPr lang="en-GB" sz="180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166</a:t>
          </a:r>
          <a:endParaRPr lang="en-GB" sz="1800" noProof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7E94D5-DE56-4DBD-BEE0-887CC6A49D93}" type="parTrans" cxnId="{545D4BFD-FC8A-4EFE-86D0-011A79905770}">
      <dgm:prSet/>
      <dgm:spPr/>
      <dgm:t>
        <a:bodyPr/>
        <a:lstStyle/>
        <a:p>
          <a:endParaRPr lang="en-US" sz="2000"/>
        </a:p>
      </dgm:t>
    </dgm:pt>
    <dgm:pt modelId="{945B34C9-740D-47CD-BC1C-71CCD8AFD36A}" type="sibTrans" cxnId="{545D4BFD-FC8A-4EFE-86D0-011A79905770}">
      <dgm:prSet custT="1"/>
      <dgm:spPr>
        <a:solidFill>
          <a:schemeClr val="accent4"/>
        </a:solidFill>
      </dgm:spPr>
      <dgm:t>
        <a:bodyPr/>
        <a:lstStyle/>
        <a:p>
          <a:endParaRPr lang="en-US" sz="1600" dirty="0"/>
        </a:p>
      </dgm:t>
    </dgm:pt>
    <dgm:pt modelId="{BF71A08E-E3AB-4E9F-BEB2-C8423D8A042A}">
      <dgm:prSet phldrT="[Text]" custT="1"/>
      <dgm:spPr/>
      <dgm:t>
        <a:bodyPr/>
        <a:lstStyle/>
        <a:p>
          <a:r>
            <a:rPr lang="en-GB" sz="180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HEPATITIS  A</a:t>
          </a:r>
        </a:p>
        <a:p>
          <a:r>
            <a:rPr lang="en-GB" sz="180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895</a:t>
          </a:r>
          <a:endParaRPr lang="en-GB" sz="1800" noProof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BDDEEC-68FF-420F-A4F0-4E255B28E58B}" type="parTrans" cxnId="{5F7DC834-7AE2-4AB0-A6D0-F39A7C474EE1}">
      <dgm:prSet/>
      <dgm:spPr/>
      <dgm:t>
        <a:bodyPr/>
        <a:lstStyle/>
        <a:p>
          <a:endParaRPr lang="en-US" sz="2000"/>
        </a:p>
      </dgm:t>
    </dgm:pt>
    <dgm:pt modelId="{C165DFA8-BFEE-4744-8317-6E4E77C42D57}" type="sibTrans" cxnId="{5F7DC834-7AE2-4AB0-A6D0-F39A7C474EE1}">
      <dgm:prSet custT="1"/>
      <dgm:spPr>
        <a:solidFill>
          <a:schemeClr val="accent4"/>
        </a:solidFill>
      </dgm:spPr>
      <dgm:t>
        <a:bodyPr/>
        <a:lstStyle/>
        <a:p>
          <a:endParaRPr lang="en-US" sz="1600" dirty="0"/>
        </a:p>
      </dgm:t>
    </dgm:pt>
    <dgm:pt modelId="{2C8DF747-C114-43E9-AF42-A422D5AFDF67}">
      <dgm:prSet phldrT="[Text]" custT="1"/>
      <dgm:spPr/>
      <dgm:t>
        <a:bodyPr/>
        <a:lstStyle/>
        <a:p>
          <a:r>
            <a:rPr lang="en-GB" sz="180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INFLUENZA </a:t>
          </a:r>
        </a:p>
        <a:p>
          <a:r>
            <a:rPr lang="en-GB" sz="180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3,805</a:t>
          </a:r>
          <a:endParaRPr lang="en-GB" sz="1800" noProof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86960A-DA14-4567-861A-DDD42897BB65}" type="parTrans" cxnId="{394F3CE3-EC1E-4907-A867-BA695FF109C7}">
      <dgm:prSet/>
      <dgm:spPr/>
      <dgm:t>
        <a:bodyPr/>
        <a:lstStyle/>
        <a:p>
          <a:endParaRPr lang="en-US" sz="2000"/>
        </a:p>
      </dgm:t>
    </dgm:pt>
    <dgm:pt modelId="{285DACE3-FE1A-4406-B076-0175FB2CAAE7}" type="sibTrans" cxnId="{394F3CE3-EC1E-4907-A867-BA695FF109C7}">
      <dgm:prSet custT="1"/>
      <dgm:spPr>
        <a:solidFill>
          <a:schemeClr val="accent4"/>
        </a:solidFill>
      </dgm:spPr>
      <dgm:t>
        <a:bodyPr/>
        <a:lstStyle/>
        <a:p>
          <a:endParaRPr lang="en-US" sz="1600" dirty="0"/>
        </a:p>
      </dgm:t>
    </dgm:pt>
    <dgm:pt modelId="{BF53DF5C-4E5D-4472-9FB4-F0AA7FD325F4}" type="pres">
      <dgm:prSet presAssocID="{BB56BEBA-5E4F-4F43-B0EA-6419131904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6581F4D5-A357-48FF-A6F1-947F77FA74FD}" type="pres">
      <dgm:prSet presAssocID="{B718A9B0-92D5-4DE0-AFCD-AA7C48E6CB78}" presName="node" presStyleLbl="node1" presStyleIdx="0" presStyleCnt="5" custRadScaleRad="98782" custRadScaleInc="-3894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1B2B781A-2EC9-4BDE-90E0-45E67303A707}" type="pres">
      <dgm:prSet presAssocID="{23CBA429-0D8C-497C-B378-ADDDB7EA2A7F}" presName="sibTrans" presStyleLbl="sibTrans2D1" presStyleIdx="0" presStyleCnt="5"/>
      <dgm:spPr/>
      <dgm:t>
        <a:bodyPr/>
        <a:lstStyle/>
        <a:p>
          <a:endParaRPr lang="es-PA"/>
        </a:p>
      </dgm:t>
    </dgm:pt>
    <dgm:pt modelId="{D4CD6140-0E1D-4149-8FDC-351F876EB0F9}" type="pres">
      <dgm:prSet presAssocID="{23CBA429-0D8C-497C-B378-ADDDB7EA2A7F}" presName="connectorText" presStyleLbl="sibTrans2D1" presStyleIdx="0" presStyleCnt="5"/>
      <dgm:spPr/>
      <dgm:t>
        <a:bodyPr/>
        <a:lstStyle/>
        <a:p>
          <a:endParaRPr lang="es-PA"/>
        </a:p>
      </dgm:t>
    </dgm:pt>
    <dgm:pt modelId="{0D38C600-1E9E-427B-9D4E-6F228206D50F}" type="pres">
      <dgm:prSet presAssocID="{3A2FA6C9-8527-40DB-AB45-8C18403A6087}" presName="node" presStyleLbl="node1" presStyleIdx="1" presStyleCnt="5" custRadScaleRad="72159" custRadScaleInc="-5918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6FC7D81-5DBC-4CE8-8F7E-D235093B96DB}" type="pres">
      <dgm:prSet presAssocID="{292574C0-8698-4542-9057-91B1A7ABF1E1}" presName="sibTrans" presStyleLbl="sibTrans2D1" presStyleIdx="1" presStyleCnt="5"/>
      <dgm:spPr/>
      <dgm:t>
        <a:bodyPr/>
        <a:lstStyle/>
        <a:p>
          <a:endParaRPr lang="es-PA"/>
        </a:p>
      </dgm:t>
    </dgm:pt>
    <dgm:pt modelId="{04A9F0CB-6DF1-4831-8AFC-2F8DD612F752}" type="pres">
      <dgm:prSet presAssocID="{292574C0-8698-4542-9057-91B1A7ABF1E1}" presName="connectorText" presStyleLbl="sibTrans2D1" presStyleIdx="1" presStyleCnt="5"/>
      <dgm:spPr/>
      <dgm:t>
        <a:bodyPr/>
        <a:lstStyle/>
        <a:p>
          <a:endParaRPr lang="es-PA"/>
        </a:p>
      </dgm:t>
    </dgm:pt>
    <dgm:pt modelId="{006F6A5A-62D2-4925-998D-1E590329316E}" type="pres">
      <dgm:prSet presAssocID="{6C17E7D2-E3E9-46CF-8A7D-69AC54C1F1C5}" presName="node" presStyleLbl="node1" presStyleIdx="2" presStyleCnt="5" custRadScaleRad="101166" custRadScaleInc="-91130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6BCA21F-9306-4E06-97A4-2E7FC30CBCFD}" type="pres">
      <dgm:prSet presAssocID="{945B34C9-740D-47CD-BC1C-71CCD8AFD36A}" presName="sibTrans" presStyleLbl="sibTrans2D1" presStyleIdx="2" presStyleCnt="5" custLinFactY="20265" custLinFactNeighborX="-12163" custLinFactNeighborY="100000"/>
      <dgm:spPr/>
      <dgm:t>
        <a:bodyPr/>
        <a:lstStyle/>
        <a:p>
          <a:endParaRPr lang="es-PA"/>
        </a:p>
      </dgm:t>
    </dgm:pt>
    <dgm:pt modelId="{8B96EA87-18CB-46AA-A242-296E529A9973}" type="pres">
      <dgm:prSet presAssocID="{945B34C9-740D-47CD-BC1C-71CCD8AFD36A}" presName="connectorText" presStyleLbl="sibTrans2D1" presStyleIdx="2" presStyleCnt="5"/>
      <dgm:spPr/>
      <dgm:t>
        <a:bodyPr/>
        <a:lstStyle/>
        <a:p>
          <a:endParaRPr lang="es-PA"/>
        </a:p>
      </dgm:t>
    </dgm:pt>
    <dgm:pt modelId="{23DFBB55-6956-460A-8A8C-9CC066E7E068}" type="pres">
      <dgm:prSet presAssocID="{BF71A08E-E3AB-4E9F-BEB2-C8423D8A042A}" presName="node" presStyleLbl="node1" presStyleIdx="3" presStyleCnt="5" custRadScaleRad="107088" custRadScaleInc="4349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1DF07B3-0546-49A0-A61C-8F9AD5C72ACE}" type="pres">
      <dgm:prSet presAssocID="{C165DFA8-BFEE-4744-8317-6E4E77C42D57}" presName="sibTrans" presStyleLbl="sibTrans2D1" presStyleIdx="3" presStyleCnt="5"/>
      <dgm:spPr/>
      <dgm:t>
        <a:bodyPr/>
        <a:lstStyle/>
        <a:p>
          <a:endParaRPr lang="es-PA"/>
        </a:p>
      </dgm:t>
    </dgm:pt>
    <dgm:pt modelId="{04FE0D7E-2AD1-4D8B-8E97-D55CC495B566}" type="pres">
      <dgm:prSet presAssocID="{C165DFA8-BFEE-4744-8317-6E4E77C42D57}" presName="connectorText" presStyleLbl="sibTrans2D1" presStyleIdx="3" presStyleCnt="5"/>
      <dgm:spPr/>
      <dgm:t>
        <a:bodyPr/>
        <a:lstStyle/>
        <a:p>
          <a:endParaRPr lang="es-PA"/>
        </a:p>
      </dgm:t>
    </dgm:pt>
    <dgm:pt modelId="{F3AE4A2A-1EF4-44A7-8F95-9FD613960FB3}" type="pres">
      <dgm:prSet presAssocID="{2C8DF747-C114-43E9-AF42-A422D5AFDF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B5F82FF0-1B2A-44CC-93DF-9152B2CA383A}" type="pres">
      <dgm:prSet presAssocID="{285DACE3-FE1A-4406-B076-0175FB2CAAE7}" presName="sibTrans" presStyleLbl="sibTrans2D1" presStyleIdx="4" presStyleCnt="5"/>
      <dgm:spPr/>
      <dgm:t>
        <a:bodyPr/>
        <a:lstStyle/>
        <a:p>
          <a:endParaRPr lang="es-PA"/>
        </a:p>
      </dgm:t>
    </dgm:pt>
    <dgm:pt modelId="{6628E1B4-17D5-4A61-9C2B-90789457FC4E}" type="pres">
      <dgm:prSet presAssocID="{285DACE3-FE1A-4406-B076-0175FB2CAAE7}" presName="connectorText" presStyleLbl="sibTrans2D1" presStyleIdx="4" presStyleCnt="5"/>
      <dgm:spPr/>
      <dgm:t>
        <a:bodyPr/>
        <a:lstStyle/>
        <a:p>
          <a:endParaRPr lang="es-PA"/>
        </a:p>
      </dgm:t>
    </dgm:pt>
  </dgm:ptLst>
  <dgm:cxnLst>
    <dgm:cxn modelId="{D91962C6-670B-4E70-BB8F-DAEA5A9BA68C}" type="presOf" srcId="{C165DFA8-BFEE-4744-8317-6E4E77C42D57}" destId="{21DF07B3-0546-49A0-A61C-8F9AD5C72ACE}" srcOrd="0" destOrd="0" presId="urn:microsoft.com/office/officeart/2005/8/layout/cycle2"/>
    <dgm:cxn modelId="{77D308A7-A52C-42DD-A7AC-DAB754079E45}" type="presOf" srcId="{23CBA429-0D8C-497C-B378-ADDDB7EA2A7F}" destId="{D4CD6140-0E1D-4149-8FDC-351F876EB0F9}" srcOrd="1" destOrd="0" presId="urn:microsoft.com/office/officeart/2005/8/layout/cycle2"/>
    <dgm:cxn modelId="{647C3874-0B06-40DF-B474-3782B3864814}" type="presOf" srcId="{945B34C9-740D-47CD-BC1C-71CCD8AFD36A}" destId="{36BCA21F-9306-4E06-97A4-2E7FC30CBCFD}" srcOrd="0" destOrd="0" presId="urn:microsoft.com/office/officeart/2005/8/layout/cycle2"/>
    <dgm:cxn modelId="{D33E54EC-7077-47F9-928F-C72655F56F26}" type="presOf" srcId="{285DACE3-FE1A-4406-B076-0175FB2CAAE7}" destId="{6628E1B4-17D5-4A61-9C2B-90789457FC4E}" srcOrd="1" destOrd="0" presId="urn:microsoft.com/office/officeart/2005/8/layout/cycle2"/>
    <dgm:cxn modelId="{A91E804B-73C0-4510-B335-06ECCF23594E}" type="presOf" srcId="{6C17E7D2-E3E9-46CF-8A7D-69AC54C1F1C5}" destId="{006F6A5A-62D2-4925-998D-1E590329316E}" srcOrd="0" destOrd="0" presId="urn:microsoft.com/office/officeart/2005/8/layout/cycle2"/>
    <dgm:cxn modelId="{5368CA39-4BA1-4BF5-84E1-2396F1B5BC4C}" srcId="{BB56BEBA-5E4F-4F43-B0EA-64191319048A}" destId="{B718A9B0-92D5-4DE0-AFCD-AA7C48E6CB78}" srcOrd="0" destOrd="0" parTransId="{319870A5-2096-4FB0-8342-3C621F012929}" sibTransId="{23CBA429-0D8C-497C-B378-ADDDB7EA2A7F}"/>
    <dgm:cxn modelId="{E10B3973-1D9F-4395-8A7F-791486BF2EBC}" type="presOf" srcId="{292574C0-8698-4542-9057-91B1A7ABF1E1}" destId="{04A9F0CB-6DF1-4831-8AFC-2F8DD612F752}" srcOrd="1" destOrd="0" presId="urn:microsoft.com/office/officeart/2005/8/layout/cycle2"/>
    <dgm:cxn modelId="{23E42A14-EEA3-41F2-B6AD-3CA845561E4D}" type="presOf" srcId="{292574C0-8698-4542-9057-91B1A7ABF1E1}" destId="{26FC7D81-5DBC-4CE8-8F7E-D235093B96DB}" srcOrd="0" destOrd="0" presId="urn:microsoft.com/office/officeart/2005/8/layout/cycle2"/>
    <dgm:cxn modelId="{86DB9040-378A-4E4C-8DD3-FC61AE26CBFD}" type="presOf" srcId="{285DACE3-FE1A-4406-B076-0175FB2CAAE7}" destId="{B5F82FF0-1B2A-44CC-93DF-9152B2CA383A}" srcOrd="0" destOrd="0" presId="urn:microsoft.com/office/officeart/2005/8/layout/cycle2"/>
    <dgm:cxn modelId="{394F3CE3-EC1E-4907-A867-BA695FF109C7}" srcId="{BB56BEBA-5E4F-4F43-B0EA-64191319048A}" destId="{2C8DF747-C114-43E9-AF42-A422D5AFDF67}" srcOrd="4" destOrd="0" parTransId="{2F86960A-DA14-4567-861A-DDD42897BB65}" sibTransId="{285DACE3-FE1A-4406-B076-0175FB2CAAE7}"/>
    <dgm:cxn modelId="{54AA0FFA-5900-485B-8DFC-5DBE42917FBD}" type="presOf" srcId="{3A2FA6C9-8527-40DB-AB45-8C18403A6087}" destId="{0D38C600-1E9E-427B-9D4E-6F228206D50F}" srcOrd="0" destOrd="0" presId="urn:microsoft.com/office/officeart/2005/8/layout/cycle2"/>
    <dgm:cxn modelId="{77306017-0099-4116-8585-A8BCC89B3E4B}" type="presOf" srcId="{2C8DF747-C114-43E9-AF42-A422D5AFDF67}" destId="{F3AE4A2A-1EF4-44A7-8F95-9FD613960FB3}" srcOrd="0" destOrd="0" presId="urn:microsoft.com/office/officeart/2005/8/layout/cycle2"/>
    <dgm:cxn modelId="{545D4BFD-FC8A-4EFE-86D0-011A79905770}" srcId="{BB56BEBA-5E4F-4F43-B0EA-64191319048A}" destId="{6C17E7D2-E3E9-46CF-8A7D-69AC54C1F1C5}" srcOrd="2" destOrd="0" parTransId="{657E94D5-DE56-4DBD-BEE0-887CC6A49D93}" sibTransId="{945B34C9-740D-47CD-BC1C-71CCD8AFD36A}"/>
    <dgm:cxn modelId="{767EFE9E-F9D3-48FA-902C-61C1668196C8}" srcId="{BB56BEBA-5E4F-4F43-B0EA-64191319048A}" destId="{3A2FA6C9-8527-40DB-AB45-8C18403A6087}" srcOrd="1" destOrd="0" parTransId="{EE1D89E8-C35E-496F-93B8-181CAE30BBA7}" sibTransId="{292574C0-8698-4542-9057-91B1A7ABF1E1}"/>
    <dgm:cxn modelId="{ED2F97E8-A625-4056-A2CA-90EDB8531EB5}" type="presOf" srcId="{23CBA429-0D8C-497C-B378-ADDDB7EA2A7F}" destId="{1B2B781A-2EC9-4BDE-90E0-45E67303A707}" srcOrd="0" destOrd="0" presId="urn:microsoft.com/office/officeart/2005/8/layout/cycle2"/>
    <dgm:cxn modelId="{8AD4169D-75B0-40FE-92C5-AF294F6648F7}" type="presOf" srcId="{BB56BEBA-5E4F-4F43-B0EA-64191319048A}" destId="{BF53DF5C-4E5D-4472-9FB4-F0AA7FD325F4}" srcOrd="0" destOrd="0" presId="urn:microsoft.com/office/officeart/2005/8/layout/cycle2"/>
    <dgm:cxn modelId="{A0ED591C-7501-4CF7-A4FD-D6EEDABCA7A4}" type="presOf" srcId="{945B34C9-740D-47CD-BC1C-71CCD8AFD36A}" destId="{8B96EA87-18CB-46AA-A242-296E529A9973}" srcOrd="1" destOrd="0" presId="urn:microsoft.com/office/officeart/2005/8/layout/cycle2"/>
    <dgm:cxn modelId="{7EAC66D6-BDFF-4A98-8ACC-5786C9C72EF3}" type="presOf" srcId="{BF71A08E-E3AB-4E9F-BEB2-C8423D8A042A}" destId="{23DFBB55-6956-460A-8A8C-9CC066E7E068}" srcOrd="0" destOrd="0" presId="urn:microsoft.com/office/officeart/2005/8/layout/cycle2"/>
    <dgm:cxn modelId="{DE709D56-9A2B-48BA-8DA1-87B5790A3354}" type="presOf" srcId="{C165DFA8-BFEE-4744-8317-6E4E77C42D57}" destId="{04FE0D7E-2AD1-4D8B-8E97-D55CC495B566}" srcOrd="1" destOrd="0" presId="urn:microsoft.com/office/officeart/2005/8/layout/cycle2"/>
    <dgm:cxn modelId="{F2D63B1E-C236-46E3-AFC1-3B483BA7A858}" type="presOf" srcId="{B718A9B0-92D5-4DE0-AFCD-AA7C48E6CB78}" destId="{6581F4D5-A357-48FF-A6F1-947F77FA74FD}" srcOrd="0" destOrd="0" presId="urn:microsoft.com/office/officeart/2005/8/layout/cycle2"/>
    <dgm:cxn modelId="{5F7DC834-7AE2-4AB0-A6D0-F39A7C474EE1}" srcId="{BB56BEBA-5E4F-4F43-B0EA-64191319048A}" destId="{BF71A08E-E3AB-4E9F-BEB2-C8423D8A042A}" srcOrd="3" destOrd="0" parTransId="{B9BDDEEC-68FF-420F-A4F0-4E255B28E58B}" sibTransId="{C165DFA8-BFEE-4744-8317-6E4E77C42D57}"/>
    <dgm:cxn modelId="{81518403-6897-4D6A-B634-359339B0E748}" type="presParOf" srcId="{BF53DF5C-4E5D-4472-9FB4-F0AA7FD325F4}" destId="{6581F4D5-A357-48FF-A6F1-947F77FA74FD}" srcOrd="0" destOrd="0" presId="urn:microsoft.com/office/officeart/2005/8/layout/cycle2"/>
    <dgm:cxn modelId="{E84C2F9D-C8B0-4BE8-9E62-28E51D6913A4}" type="presParOf" srcId="{BF53DF5C-4E5D-4472-9FB4-F0AA7FD325F4}" destId="{1B2B781A-2EC9-4BDE-90E0-45E67303A707}" srcOrd="1" destOrd="0" presId="urn:microsoft.com/office/officeart/2005/8/layout/cycle2"/>
    <dgm:cxn modelId="{03231A26-28E5-4FF1-870F-12F2C41BA219}" type="presParOf" srcId="{1B2B781A-2EC9-4BDE-90E0-45E67303A707}" destId="{D4CD6140-0E1D-4149-8FDC-351F876EB0F9}" srcOrd="0" destOrd="0" presId="urn:microsoft.com/office/officeart/2005/8/layout/cycle2"/>
    <dgm:cxn modelId="{66C6AFCE-6B1E-45D2-82B4-CDAF585C127A}" type="presParOf" srcId="{BF53DF5C-4E5D-4472-9FB4-F0AA7FD325F4}" destId="{0D38C600-1E9E-427B-9D4E-6F228206D50F}" srcOrd="2" destOrd="0" presId="urn:microsoft.com/office/officeart/2005/8/layout/cycle2"/>
    <dgm:cxn modelId="{AA7F71F2-3A29-483C-815B-4B3E176C7179}" type="presParOf" srcId="{BF53DF5C-4E5D-4472-9FB4-F0AA7FD325F4}" destId="{26FC7D81-5DBC-4CE8-8F7E-D235093B96DB}" srcOrd="3" destOrd="0" presId="urn:microsoft.com/office/officeart/2005/8/layout/cycle2"/>
    <dgm:cxn modelId="{DEFF2224-BF1F-494F-8007-A9AAB928B687}" type="presParOf" srcId="{26FC7D81-5DBC-4CE8-8F7E-D235093B96DB}" destId="{04A9F0CB-6DF1-4831-8AFC-2F8DD612F752}" srcOrd="0" destOrd="0" presId="urn:microsoft.com/office/officeart/2005/8/layout/cycle2"/>
    <dgm:cxn modelId="{2E6E1523-EE23-45DA-A5A5-B2B2363364EE}" type="presParOf" srcId="{BF53DF5C-4E5D-4472-9FB4-F0AA7FD325F4}" destId="{006F6A5A-62D2-4925-998D-1E590329316E}" srcOrd="4" destOrd="0" presId="urn:microsoft.com/office/officeart/2005/8/layout/cycle2"/>
    <dgm:cxn modelId="{83675801-4F11-4C52-A3CB-01CCA87263B3}" type="presParOf" srcId="{BF53DF5C-4E5D-4472-9FB4-F0AA7FD325F4}" destId="{36BCA21F-9306-4E06-97A4-2E7FC30CBCFD}" srcOrd="5" destOrd="0" presId="urn:microsoft.com/office/officeart/2005/8/layout/cycle2"/>
    <dgm:cxn modelId="{B566EA05-54A9-4173-871E-A4C586ABF74F}" type="presParOf" srcId="{36BCA21F-9306-4E06-97A4-2E7FC30CBCFD}" destId="{8B96EA87-18CB-46AA-A242-296E529A9973}" srcOrd="0" destOrd="0" presId="urn:microsoft.com/office/officeart/2005/8/layout/cycle2"/>
    <dgm:cxn modelId="{2B87622B-CB7C-42BF-9D2D-1F4233D83C07}" type="presParOf" srcId="{BF53DF5C-4E5D-4472-9FB4-F0AA7FD325F4}" destId="{23DFBB55-6956-460A-8A8C-9CC066E7E068}" srcOrd="6" destOrd="0" presId="urn:microsoft.com/office/officeart/2005/8/layout/cycle2"/>
    <dgm:cxn modelId="{2A29393D-218D-490E-9E0C-3A532878EDE2}" type="presParOf" srcId="{BF53DF5C-4E5D-4472-9FB4-F0AA7FD325F4}" destId="{21DF07B3-0546-49A0-A61C-8F9AD5C72ACE}" srcOrd="7" destOrd="0" presId="urn:microsoft.com/office/officeart/2005/8/layout/cycle2"/>
    <dgm:cxn modelId="{24A1DB56-5923-4B1F-8832-4D51A0EC8EC4}" type="presParOf" srcId="{21DF07B3-0546-49A0-A61C-8F9AD5C72ACE}" destId="{04FE0D7E-2AD1-4D8B-8E97-D55CC495B566}" srcOrd="0" destOrd="0" presId="urn:microsoft.com/office/officeart/2005/8/layout/cycle2"/>
    <dgm:cxn modelId="{94E68FD5-ADF4-409F-94A2-0B0314F9C22F}" type="presParOf" srcId="{BF53DF5C-4E5D-4472-9FB4-F0AA7FD325F4}" destId="{F3AE4A2A-1EF4-44A7-8F95-9FD613960FB3}" srcOrd="8" destOrd="0" presId="urn:microsoft.com/office/officeart/2005/8/layout/cycle2"/>
    <dgm:cxn modelId="{C2D31702-3BBA-4456-84D5-3E8D92EF35EA}" type="presParOf" srcId="{BF53DF5C-4E5D-4472-9FB4-F0AA7FD325F4}" destId="{B5F82FF0-1B2A-44CC-93DF-9152B2CA383A}" srcOrd="9" destOrd="0" presId="urn:microsoft.com/office/officeart/2005/8/layout/cycle2"/>
    <dgm:cxn modelId="{0C7D13C9-0972-4D53-A8BD-9C716E5830E7}" type="presParOf" srcId="{B5F82FF0-1B2A-44CC-93DF-9152B2CA383A}" destId="{6628E1B4-17D5-4A61-9C2B-90789457FC4E}" srcOrd="0" destOrd="0" presId="urn:microsoft.com/office/officeart/2005/8/layout/cycle2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1F4D5-A357-48FF-A6F1-947F77FA74FD}">
      <dsp:nvSpPr>
        <dsp:cNvPr id="0" name=""/>
        <dsp:cNvSpPr/>
      </dsp:nvSpPr>
      <dsp:spPr>
        <a:xfrm>
          <a:off x="2722353" y="106359"/>
          <a:ext cx="1959086" cy="19590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YELLOW FEVER 3,332</a:t>
          </a:r>
          <a:endParaRPr lang="en-GB" sz="1800" kern="1200" noProof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9255" y="393261"/>
        <a:ext cx="1385282" cy="1385282"/>
      </dsp:txXfrm>
    </dsp:sp>
    <dsp:sp modelId="{1B2B781A-2EC9-4BDE-90E0-45E67303A707}">
      <dsp:nvSpPr>
        <dsp:cNvPr id="0" name=""/>
        <dsp:cNvSpPr/>
      </dsp:nvSpPr>
      <dsp:spPr>
        <a:xfrm rot="1928775">
          <a:off x="4589025" y="1378838"/>
          <a:ext cx="210173" cy="66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593858" y="1494302"/>
        <a:ext cx="147121" cy="396715"/>
      </dsp:txXfrm>
    </dsp:sp>
    <dsp:sp modelId="{0D38C600-1E9E-427B-9D4E-6F228206D50F}">
      <dsp:nvSpPr>
        <dsp:cNvPr id="0" name=""/>
        <dsp:cNvSpPr/>
      </dsp:nvSpPr>
      <dsp:spPr>
        <a:xfrm>
          <a:off x="4716856" y="1359753"/>
          <a:ext cx="1959086" cy="19590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MR </a:t>
          </a:r>
          <a:r>
            <a:rPr lang="en-GB" sz="1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(MEASLES, RUBELLA</a:t>
          </a:r>
          <a:r>
            <a:rPr lang="en-GB" sz="1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2,354</a:t>
          </a:r>
          <a:endParaRPr lang="en-GB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3758" y="1646655"/>
        <a:ext cx="1385282" cy="1385282"/>
      </dsp:txXfrm>
    </dsp:sp>
    <dsp:sp modelId="{26FC7D81-5DBC-4CE8-8F7E-D235093B96DB}">
      <dsp:nvSpPr>
        <dsp:cNvPr id="0" name=""/>
        <dsp:cNvSpPr/>
      </dsp:nvSpPr>
      <dsp:spPr>
        <a:xfrm rot="3895880">
          <a:off x="6092855" y="3033157"/>
          <a:ext cx="165505" cy="66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107162" y="3142908"/>
        <a:ext cx="115854" cy="396715"/>
      </dsp:txXfrm>
    </dsp:sp>
    <dsp:sp modelId="{006F6A5A-62D2-4925-998D-1E590329316E}">
      <dsp:nvSpPr>
        <dsp:cNvPr id="0" name=""/>
        <dsp:cNvSpPr/>
      </dsp:nvSpPr>
      <dsp:spPr>
        <a:xfrm>
          <a:off x="5679241" y="3417153"/>
          <a:ext cx="1959086" cy="19590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TOXOID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166</a:t>
          </a:r>
          <a:endParaRPr lang="en-GB" sz="1800" kern="1200" noProof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66143" y="3704055"/>
        <a:ext cx="1385282" cy="1385282"/>
      </dsp:txXfrm>
    </dsp:sp>
    <dsp:sp modelId="{36BCA21F-9306-4E06-97A4-2E7FC30CBCFD}">
      <dsp:nvSpPr>
        <dsp:cNvPr id="0" name=""/>
        <dsp:cNvSpPr/>
      </dsp:nvSpPr>
      <dsp:spPr>
        <a:xfrm rot="10229612">
          <a:off x="3623473" y="5228247"/>
          <a:ext cx="1357616" cy="66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0800000">
        <a:off x="3820468" y="5344105"/>
        <a:ext cx="1159259" cy="396715"/>
      </dsp:txXfrm>
    </dsp:sp>
    <dsp:sp modelId="{23DFBB55-6956-460A-8A8C-9CC066E7E068}">
      <dsp:nvSpPr>
        <dsp:cNvPr id="0" name=""/>
        <dsp:cNvSpPr/>
      </dsp:nvSpPr>
      <dsp:spPr>
        <a:xfrm>
          <a:off x="1220697" y="4163775"/>
          <a:ext cx="1959086" cy="19590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HEPATITIS  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895</a:t>
          </a:r>
          <a:endParaRPr lang="en-GB" sz="1800" kern="1200" noProof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7599" y="4450677"/>
        <a:ext cx="1385282" cy="1385282"/>
      </dsp:txXfrm>
    </dsp:sp>
    <dsp:sp modelId="{21DF07B3-0546-49A0-A61C-8F9AD5C72ACE}">
      <dsp:nvSpPr>
        <dsp:cNvPr id="0" name=""/>
        <dsp:cNvSpPr/>
      </dsp:nvSpPr>
      <dsp:spPr>
        <a:xfrm rot="15809133">
          <a:off x="1932143" y="3603160"/>
          <a:ext cx="259950" cy="66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0800000">
        <a:off x="1975559" y="3774139"/>
        <a:ext cx="181965" cy="396715"/>
      </dsp:txXfrm>
    </dsp:sp>
    <dsp:sp modelId="{F3AE4A2A-1EF4-44A7-8F95-9FD613960FB3}">
      <dsp:nvSpPr>
        <dsp:cNvPr id="0" name=""/>
        <dsp:cNvSpPr/>
      </dsp:nvSpPr>
      <dsp:spPr>
        <a:xfrm>
          <a:off x="942784" y="1730031"/>
          <a:ext cx="1959086" cy="19590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INFLUENZA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3,805</a:t>
          </a:r>
          <a:endParaRPr lang="en-GB" sz="1800" kern="1200" noProof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9686" y="2016933"/>
        <a:ext cx="1385282" cy="1385282"/>
      </dsp:txXfrm>
    </dsp:sp>
    <dsp:sp modelId="{B5F82FF0-1B2A-44CC-93DF-9152B2CA383A}">
      <dsp:nvSpPr>
        <dsp:cNvPr id="0" name=""/>
        <dsp:cNvSpPr/>
      </dsp:nvSpPr>
      <dsp:spPr>
        <a:xfrm rot="19057367">
          <a:off x="2687905" y="1571691"/>
          <a:ext cx="238442" cy="661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697250" y="1728036"/>
        <a:ext cx="166909" cy="396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651BD-B70D-4EA1-A411-51EFF782D7D5}" type="datetimeFigureOut">
              <a:rPr lang="es-ES" smtClean="0"/>
              <a:pPr/>
              <a:t>18/11/2016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66421-2F1D-41C6-A61F-171441E89C2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178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E9DA-3257-45AF-A7B4-891C2FFEA459}" type="datetimeFigureOut">
              <a:rPr lang="es-ES"/>
              <a:pPr>
                <a:defRPr/>
              </a:pPr>
              <a:t>18/11/2016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98D8B8-D275-4FF7-9336-C7931526B739}" type="slidenum">
              <a:rPr lang="es-ES" altLang="es-PA"/>
              <a:pPr>
                <a:defRPr/>
              </a:pPr>
              <a:t>‹Nº›</a:t>
            </a:fld>
            <a:endParaRPr lang="es-ES" altLang="es-PA" dirty="0"/>
          </a:p>
        </p:txBody>
      </p:sp>
    </p:spTree>
    <p:extLst>
      <p:ext uri="{BB962C8B-B14F-4D97-AF65-F5344CB8AC3E}">
        <p14:creationId xmlns:p14="http://schemas.microsoft.com/office/powerpoint/2010/main" val="134236451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F658-7B62-44E4-9FC5-7AAEE5542AEF}" type="datetimeFigureOut">
              <a:rPr lang="es-ES"/>
              <a:pPr>
                <a:defRPr/>
              </a:pPr>
              <a:t>18/11/2016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41EBDF0-73B6-454A-81FE-6EA0FFC3BE09}" type="slidenum">
              <a:rPr lang="es-ES" altLang="es-PA"/>
              <a:pPr>
                <a:defRPr/>
              </a:pPr>
              <a:t>‹Nº›</a:t>
            </a:fld>
            <a:endParaRPr lang="es-ES" altLang="es-PA" dirty="0"/>
          </a:p>
        </p:txBody>
      </p:sp>
    </p:spTree>
    <p:extLst>
      <p:ext uri="{BB962C8B-B14F-4D97-AF65-F5344CB8AC3E}">
        <p14:creationId xmlns:p14="http://schemas.microsoft.com/office/powerpoint/2010/main" val="4266900988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0F49-9133-4F81-A1B4-E6EE24C9253D}" type="datetimeFigureOut">
              <a:rPr lang="es-ES"/>
              <a:pPr>
                <a:defRPr/>
              </a:pPr>
              <a:t>18/11/2016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4C58CC3-DA4C-4B01-ABF7-2EF0D923DB76}" type="slidenum">
              <a:rPr lang="es-ES" altLang="es-PA"/>
              <a:pPr>
                <a:defRPr/>
              </a:pPr>
              <a:t>‹Nº›</a:t>
            </a:fld>
            <a:endParaRPr lang="es-ES" altLang="es-PA" dirty="0"/>
          </a:p>
        </p:txBody>
      </p:sp>
    </p:spTree>
    <p:extLst>
      <p:ext uri="{BB962C8B-B14F-4D97-AF65-F5344CB8AC3E}">
        <p14:creationId xmlns:p14="http://schemas.microsoft.com/office/powerpoint/2010/main" val="395543439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5CB8-9C7C-4E8A-A3ED-7A092C59BE55}" type="datetimeFigureOut">
              <a:rPr lang="es-ES"/>
              <a:pPr>
                <a:defRPr/>
              </a:pPr>
              <a:t>18/11/2016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184834-88D4-4036-8AF9-722504AD35E7}" type="slidenum">
              <a:rPr lang="es-ES" altLang="es-PA"/>
              <a:pPr>
                <a:defRPr/>
              </a:pPr>
              <a:t>‹Nº›</a:t>
            </a:fld>
            <a:endParaRPr lang="es-ES" altLang="es-PA" dirty="0"/>
          </a:p>
        </p:txBody>
      </p:sp>
    </p:spTree>
    <p:extLst>
      <p:ext uri="{BB962C8B-B14F-4D97-AF65-F5344CB8AC3E}">
        <p14:creationId xmlns:p14="http://schemas.microsoft.com/office/powerpoint/2010/main" val="1447642245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8EE4-9A80-44F6-A6E3-5854B22C2A9F}" type="datetimeFigureOut">
              <a:rPr lang="es-ES"/>
              <a:pPr>
                <a:defRPr/>
              </a:pPr>
              <a:t>18/11/2016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4A242-6D77-4EB1-850E-5CC86726F651}" type="slidenum">
              <a:rPr lang="es-ES" altLang="es-PA"/>
              <a:pPr>
                <a:defRPr/>
              </a:pPr>
              <a:t>‹Nº›</a:t>
            </a:fld>
            <a:endParaRPr lang="es-ES" altLang="es-PA" dirty="0"/>
          </a:p>
        </p:txBody>
      </p:sp>
    </p:spTree>
    <p:extLst>
      <p:ext uri="{BB962C8B-B14F-4D97-AF65-F5344CB8AC3E}">
        <p14:creationId xmlns:p14="http://schemas.microsoft.com/office/powerpoint/2010/main" val="1966799265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8416-DFE7-4287-A292-212EDCFF2D5D}" type="datetimeFigureOut">
              <a:rPr lang="es-ES"/>
              <a:pPr>
                <a:defRPr/>
              </a:pPr>
              <a:t>18/11/2016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D895DF-B0BB-4259-A8A1-41B9BC32AD66}" type="slidenum">
              <a:rPr lang="es-ES" altLang="es-PA"/>
              <a:pPr>
                <a:defRPr/>
              </a:pPr>
              <a:t>‹Nº›</a:t>
            </a:fld>
            <a:endParaRPr lang="es-ES" altLang="es-PA" dirty="0"/>
          </a:p>
        </p:txBody>
      </p:sp>
    </p:spTree>
    <p:extLst>
      <p:ext uri="{BB962C8B-B14F-4D97-AF65-F5344CB8AC3E}">
        <p14:creationId xmlns:p14="http://schemas.microsoft.com/office/powerpoint/2010/main" val="418427742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6C43E-A94F-45D7-B9EA-9A66A5DF96F2}" type="datetimeFigureOut">
              <a:rPr lang="es-ES"/>
              <a:pPr>
                <a:defRPr/>
              </a:pPr>
              <a:t>18/11/2016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1B417DD-BB46-45A6-816D-B3E426D1A04E}" type="slidenum">
              <a:rPr lang="es-ES" altLang="es-PA"/>
              <a:pPr>
                <a:defRPr/>
              </a:pPr>
              <a:t>‹Nº›</a:t>
            </a:fld>
            <a:endParaRPr lang="es-ES" altLang="es-PA" dirty="0"/>
          </a:p>
        </p:txBody>
      </p:sp>
    </p:spTree>
    <p:extLst>
      <p:ext uri="{BB962C8B-B14F-4D97-AF65-F5344CB8AC3E}">
        <p14:creationId xmlns:p14="http://schemas.microsoft.com/office/powerpoint/2010/main" val="1899359474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7" y="27307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5266-0BAF-45E5-A8C8-1305DB91FD90}" type="datetimeFigureOut">
              <a:rPr lang="es-ES"/>
              <a:pPr>
                <a:defRPr/>
              </a:pPr>
              <a:t>18/11/2016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4294ECB-D18B-4366-BE24-C78D0600F26D}" type="slidenum">
              <a:rPr lang="es-ES" altLang="es-PA"/>
              <a:pPr>
                <a:defRPr/>
              </a:pPr>
              <a:t>‹Nº›</a:t>
            </a:fld>
            <a:endParaRPr lang="es-ES" altLang="es-PA" dirty="0"/>
          </a:p>
        </p:txBody>
      </p:sp>
    </p:spTree>
    <p:extLst>
      <p:ext uri="{BB962C8B-B14F-4D97-AF65-F5344CB8AC3E}">
        <p14:creationId xmlns:p14="http://schemas.microsoft.com/office/powerpoint/2010/main" val="357889160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A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F0FE-306B-4F97-83BA-D636DB7D1C00}" type="datetimeFigureOut">
              <a:rPr lang="es-ES"/>
              <a:pPr>
                <a:defRPr/>
              </a:pPr>
              <a:t>18/11/2016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9DCDCAB-157F-4D9C-B767-ED17A5FEDB68}" type="slidenum">
              <a:rPr lang="es-ES" altLang="es-PA"/>
              <a:pPr>
                <a:defRPr/>
              </a:pPr>
              <a:t>‹Nº›</a:t>
            </a:fld>
            <a:endParaRPr lang="es-ES" altLang="es-PA" dirty="0"/>
          </a:p>
        </p:txBody>
      </p:sp>
    </p:spTree>
    <p:extLst>
      <p:ext uri="{BB962C8B-B14F-4D97-AF65-F5344CB8AC3E}">
        <p14:creationId xmlns:p14="http://schemas.microsoft.com/office/powerpoint/2010/main" val="3935326841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7CA6-E342-4F3D-802D-073E02DD87A1}" type="datetimeFigureOut">
              <a:rPr lang="es-ES"/>
              <a:pPr>
                <a:defRPr/>
              </a:pPr>
              <a:t>18/11/2016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253FB7A-5586-4DD6-ACD0-E38FE99CE6AD}" type="slidenum">
              <a:rPr lang="es-ES" altLang="es-PA"/>
              <a:pPr>
                <a:defRPr/>
              </a:pPr>
              <a:t>‹Nº›</a:t>
            </a:fld>
            <a:endParaRPr lang="es-ES" altLang="es-PA" dirty="0"/>
          </a:p>
        </p:txBody>
      </p:sp>
    </p:spTree>
    <p:extLst>
      <p:ext uri="{BB962C8B-B14F-4D97-AF65-F5344CB8AC3E}">
        <p14:creationId xmlns:p14="http://schemas.microsoft.com/office/powerpoint/2010/main" val="3847152685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4BD14-538B-4FFB-A7A8-5EE3E0815A70}" type="datetimeFigureOut">
              <a:rPr lang="es-ES"/>
              <a:pPr>
                <a:defRPr/>
              </a:pPr>
              <a:t>18/11/2016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E2FB38F-350A-44B6-AF1B-69BCB232EE79}" type="slidenum">
              <a:rPr lang="es-ES" altLang="es-PA"/>
              <a:pPr>
                <a:defRPr/>
              </a:pPr>
              <a:t>‹Nº›</a:t>
            </a:fld>
            <a:endParaRPr lang="es-ES" altLang="es-PA" dirty="0"/>
          </a:p>
        </p:txBody>
      </p:sp>
    </p:spTree>
    <p:extLst>
      <p:ext uri="{BB962C8B-B14F-4D97-AF65-F5344CB8AC3E}">
        <p14:creationId xmlns:p14="http://schemas.microsoft.com/office/powerpoint/2010/main" val="587363621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17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7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99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64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26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34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1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83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59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15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011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99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34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4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02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96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6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24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20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13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05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6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18/11/2016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A" smtClean="0"/>
              <a:t>Haga clic para modificar el estilo de título del patrón</a:t>
            </a:r>
            <a:endParaRPr lang="es-PA" altLang="es-PA" smtClean="0"/>
          </a:p>
        </p:txBody>
      </p:sp>
      <p:sp>
        <p:nvSpPr>
          <p:cNvPr id="1433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A" smtClean="0"/>
              <a:t>Haga clic para modificar el estilo de texto del patrón</a:t>
            </a:r>
          </a:p>
          <a:p>
            <a:pPr lvl="1"/>
            <a:r>
              <a:rPr lang="es-ES" altLang="es-PA" smtClean="0"/>
              <a:t>Segundo nivel</a:t>
            </a:r>
          </a:p>
          <a:p>
            <a:pPr lvl="2"/>
            <a:r>
              <a:rPr lang="es-ES" altLang="es-PA" smtClean="0"/>
              <a:t>Tercer nivel</a:t>
            </a:r>
          </a:p>
          <a:p>
            <a:pPr lvl="3"/>
            <a:r>
              <a:rPr lang="es-ES" altLang="es-PA" smtClean="0"/>
              <a:t>Cuarto nivel</a:t>
            </a:r>
          </a:p>
          <a:p>
            <a:pPr lvl="4"/>
            <a:r>
              <a:rPr lang="es-ES" altLang="es-PA" smtClean="0"/>
              <a:t>Quinto nivel</a:t>
            </a:r>
            <a:endParaRPr lang="es-PA" altLang="es-PA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58DCE4-F799-472B-AE50-5F2E5790594F}" type="datetimeFigureOut">
              <a:rPr lang="es-ES"/>
              <a:pPr>
                <a:defRPr/>
              </a:pPr>
              <a:t>18/11/2016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10042E-6AAB-48B7-8219-4D7EB6B2F508}" type="slidenum">
              <a:rPr lang="es-ES" altLang="es-PA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PA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79D0-F0FF-4D3C-BADA-EA62913A6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6EFA-44CB-4AC0-80F7-1BFD950346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0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38A27-3572-4CF2-A2B4-CA8943D424D8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11/18/2016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F43B-6B9B-43E6-9658-C98232A3A106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2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34118" y="102216"/>
            <a:ext cx="915105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Arial Black" panose="020B0A04020102020204" pitchFamily="34" charset="0"/>
              </a:rPr>
              <a:t>REPUBLIC OF PANAMA</a:t>
            </a:r>
            <a:endParaRPr kumimoji="0" lang="en-GB" sz="2800" b="1" i="0" u="none" strike="noStrike" kern="1200" normalizeH="0" baseline="0" dirty="0">
              <a:ln w="12700" cmpd="sng">
                <a:solidFill>
                  <a:schemeClr val="accent4"/>
                </a:solidFill>
                <a:prstDash val="solid"/>
              </a:ln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1" name="13 Rectángulo"/>
          <p:cNvSpPr/>
          <p:nvPr/>
        </p:nvSpPr>
        <p:spPr>
          <a:xfrm>
            <a:off x="41176" y="6011552"/>
            <a:ext cx="9144000" cy="763753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GB" sz="2400" b="1" dirty="0"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5" y="667993"/>
            <a:ext cx="9104811" cy="5329756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1435120" y="1124744"/>
            <a:ext cx="7580239" cy="57606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THE HEALTH OF EXTRAREGIONAL MIGRANTS</a:t>
            </a:r>
            <a:r>
              <a:rPr lang="en-GB" dirty="0" smtClean="0"/>
              <a:t>: </a:t>
            </a:r>
            <a:r>
              <a:rPr lang="en-GB" sz="1600" dirty="0" smtClean="0"/>
              <a:t>A COMPREHENSIVE APPROACH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94107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 Rectángulo"/>
          <p:cNvSpPr>
            <a:spLocks noChangeArrowheads="1"/>
          </p:cNvSpPr>
          <p:nvPr/>
        </p:nvSpPr>
        <p:spPr bwMode="auto">
          <a:xfrm>
            <a:off x="107504" y="812349"/>
            <a:ext cx="9144000" cy="591185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3116" y="332657"/>
            <a:ext cx="7886700" cy="1805256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/>
              <a:t>Main </a:t>
            </a:r>
            <a:r>
              <a:rPr lang="en-GB" sz="4800" b="1" dirty="0"/>
              <a:t>Pathologies Identified in </a:t>
            </a:r>
            <a:r>
              <a:rPr lang="en-GB" sz="4800" b="1" dirty="0" smtClean="0"/>
              <a:t>Extraregional </a:t>
            </a:r>
            <a:r>
              <a:rPr lang="en-GB" sz="4800" b="1" dirty="0"/>
              <a:t>Migrants (INMIR):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28650" y="2740025"/>
            <a:ext cx="7886700" cy="4351338"/>
          </a:xfrm>
        </p:spPr>
        <p:txBody>
          <a:bodyPr/>
          <a:lstStyle/>
          <a:p>
            <a:r>
              <a:rPr lang="en-GB" sz="3600" dirty="0"/>
              <a:t>Minor trauma;</a:t>
            </a:r>
          </a:p>
          <a:p>
            <a:r>
              <a:rPr lang="en-GB" sz="3600" dirty="0"/>
              <a:t>Dermatitis/piodermitis;</a:t>
            </a:r>
          </a:p>
          <a:p>
            <a:r>
              <a:rPr lang="en-GB" sz="3600" dirty="0"/>
              <a:t>Diarrhea/dehydration;</a:t>
            </a:r>
          </a:p>
          <a:p>
            <a:r>
              <a:rPr lang="en-GB" sz="3600" dirty="0"/>
              <a:t>Influenza-like </a:t>
            </a:r>
            <a:r>
              <a:rPr lang="en-GB" sz="3600" dirty="0" smtClean="0"/>
              <a:t>syndrome.</a:t>
            </a:r>
            <a:endParaRPr lang="en-GB" sz="36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358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Imagen 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07"/>
          <a:stretch>
            <a:fillRect/>
          </a:stretch>
        </p:blipFill>
        <p:spPr bwMode="auto">
          <a:xfrm>
            <a:off x="0" y="949325"/>
            <a:ext cx="9901238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lecha doblada hacia arriba 15"/>
          <p:cNvSpPr/>
          <p:nvPr/>
        </p:nvSpPr>
        <p:spPr>
          <a:xfrm rot="10800000" flipV="1">
            <a:off x="2555776" y="3173405"/>
            <a:ext cx="6056906" cy="3436949"/>
          </a:xfrm>
          <a:prstGeom prst="bentUpArrow">
            <a:avLst>
              <a:gd name="adj1" fmla="val 48850"/>
              <a:gd name="adj2" fmla="val 42736"/>
              <a:gd name="adj3" fmla="val 0"/>
            </a:avLst>
          </a:prstGeom>
          <a:solidFill>
            <a:srgbClr val="68000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white"/>
                </a:solidFill>
              </a:rPr>
              <a:t>reeee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Flecha doblada 17"/>
          <p:cNvSpPr/>
          <p:nvPr/>
        </p:nvSpPr>
        <p:spPr>
          <a:xfrm flipH="1">
            <a:off x="35224" y="967915"/>
            <a:ext cx="4775408" cy="2827448"/>
          </a:xfrm>
          <a:prstGeom prst="bentArrow">
            <a:avLst>
              <a:gd name="adj1" fmla="val 56625"/>
              <a:gd name="adj2" fmla="val 50000"/>
              <a:gd name="adj3" fmla="val 29866"/>
              <a:gd name="adj4" fmla="val 17679"/>
            </a:avLst>
          </a:prstGeom>
          <a:solidFill>
            <a:schemeClr val="accent6">
              <a:lumMod val="75000"/>
            </a:schemeClr>
          </a:solidFill>
          <a:ln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Flecha izquierda 18"/>
          <p:cNvSpPr/>
          <p:nvPr/>
        </p:nvSpPr>
        <p:spPr>
          <a:xfrm>
            <a:off x="8332867" y="4771539"/>
            <a:ext cx="810560" cy="2086462"/>
          </a:xfrm>
          <a:prstGeom prst="leftArrow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0" name="Rectangle 23"/>
          <p:cNvSpPr>
            <a:spLocks/>
          </p:cNvSpPr>
          <p:nvPr/>
        </p:nvSpPr>
        <p:spPr>
          <a:xfrm>
            <a:off x="3967064" y="3678423"/>
            <a:ext cx="1686205" cy="540000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PEÑITA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531</a:t>
            </a:r>
            <a:endParaRPr lang="en-GB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28"/>
          <p:cNvSpPr>
            <a:spLocks/>
          </p:cNvSpPr>
          <p:nvPr/>
        </p:nvSpPr>
        <p:spPr>
          <a:xfrm>
            <a:off x="3221137" y="2837875"/>
            <a:ext cx="1608097" cy="519575"/>
          </a:xfrm>
          <a:prstGeom prst="rect">
            <a:avLst/>
          </a:prstGeom>
          <a:solidFill>
            <a:srgbClr val="FFC0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MASHDI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344</a:t>
            </a:r>
            <a:endParaRPr lang="en-GB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3281683" y="1991613"/>
            <a:ext cx="1515146" cy="533781"/>
          </a:xfrm>
          <a:prstGeom prst="rect">
            <a:avLst/>
          </a:prstGeom>
          <a:solidFill>
            <a:srgbClr val="FFC000"/>
          </a:solidFill>
          <a:ln w="3175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NICANOR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1,537</a:t>
            </a:r>
            <a:endParaRPr lang="en-GB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arallelogram 30"/>
          <p:cNvSpPr>
            <a:spLocks noChangeAspect="1"/>
          </p:cNvSpPr>
          <p:nvPr/>
        </p:nvSpPr>
        <p:spPr>
          <a:xfrm>
            <a:off x="1821416" y="1916383"/>
            <a:ext cx="1161046" cy="588364"/>
          </a:xfrm>
          <a:prstGeom prst="parallelogram">
            <a:avLst/>
          </a:prstGeom>
          <a:solidFill>
            <a:srgbClr val="FFFF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PANAMA CITY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be 30"/>
          <p:cNvSpPr>
            <a:spLocks noChangeAspect="1"/>
          </p:cNvSpPr>
          <p:nvPr/>
        </p:nvSpPr>
        <p:spPr>
          <a:xfrm>
            <a:off x="396156" y="1951714"/>
            <a:ext cx="1209522" cy="550233"/>
          </a:xfrm>
          <a:prstGeom prst="parallelogram">
            <a:avLst/>
          </a:prstGeom>
          <a:solidFill>
            <a:srgbClr val="FFFF00"/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CANOAS</a:t>
            </a:r>
            <a:endParaRPr lang="en-GB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315325" y="5680075"/>
            <a:ext cx="9302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prstClr val="white"/>
                </a:solidFill>
                <a:latin typeface="Calibri"/>
                <a:cs typeface="+mn-cs"/>
              </a:rPr>
              <a:t>ENTRADA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solidFill>
                  <a:prstClr val="white"/>
                </a:solidFill>
                <a:latin typeface="Calibri"/>
                <a:cs typeface="+mn-cs"/>
              </a:rPr>
              <a:t>   INMIR</a:t>
            </a:r>
            <a:endParaRPr lang="en-GB" sz="14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46" name="Conector recto de flecha 45"/>
          <p:cNvCxnSpPr/>
          <p:nvPr/>
        </p:nvCxnSpPr>
        <p:spPr>
          <a:xfrm flipH="1" flipV="1">
            <a:off x="1536700" y="2227263"/>
            <a:ext cx="306388" cy="7937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 flipH="1">
            <a:off x="2908300" y="2198688"/>
            <a:ext cx="352425" cy="11112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0686" name="Imagen 10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968375"/>
            <a:ext cx="41529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38 Elipse"/>
          <p:cNvSpPr/>
          <p:nvPr/>
        </p:nvSpPr>
        <p:spPr>
          <a:xfrm rot="562525">
            <a:off x="5070475" y="1206500"/>
            <a:ext cx="700088" cy="1636713"/>
          </a:xfrm>
          <a:prstGeom prst="ellips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kern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115" name="Conector recto de flecha 114"/>
          <p:cNvCxnSpPr/>
          <p:nvPr/>
        </p:nvCxnSpPr>
        <p:spPr>
          <a:xfrm flipH="1" flipV="1">
            <a:off x="4160838" y="4235450"/>
            <a:ext cx="7937" cy="27305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Conector recto de flecha 119"/>
          <p:cNvCxnSpPr/>
          <p:nvPr/>
        </p:nvCxnSpPr>
        <p:spPr>
          <a:xfrm flipV="1">
            <a:off x="4124325" y="2501900"/>
            <a:ext cx="0" cy="29210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1" name="Rectangle 128"/>
          <p:cNvSpPr/>
          <p:nvPr/>
        </p:nvSpPr>
        <p:spPr>
          <a:xfrm>
            <a:off x="5035180" y="4178930"/>
            <a:ext cx="3713284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TOTAL NUMBER OF INMIR: 2,412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IN TRANSIT: APPROX. </a:t>
            </a:r>
            <a:r>
              <a:rPr lang="en-GB" sz="1600" b="1" kern="0" dirty="0" smtClean="0">
                <a:solidFill>
                  <a:srgbClr val="FF0000"/>
                </a:solidFill>
                <a:latin typeface="Arial" panose="020B0604020202020204" pitchFamily="34" charset="0"/>
              </a:rPr>
              <a:t>1,491</a:t>
            </a:r>
            <a:endParaRPr lang="en-GB" sz="16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EXIT TO PANAMA: 100</a:t>
            </a:r>
            <a:endParaRPr lang="en-GB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122" name="Conector recto de flecha 121"/>
          <p:cNvCxnSpPr/>
          <p:nvPr/>
        </p:nvCxnSpPr>
        <p:spPr>
          <a:xfrm flipV="1">
            <a:off x="4168775" y="3368675"/>
            <a:ext cx="0" cy="29210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0694" name="Picture 4" descr="https://upload.wikimedia.org/wikipedia/commons/thumb/4/42/Flag_of_the_President_of_Colombia.svg/200px-Flag_of_the_President_of_Colombia.sv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6488" y="3038475"/>
            <a:ext cx="265112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95" name="Picture 2" descr="Resultado de imag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138" y="1066800"/>
            <a:ext cx="268287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7 CuadroTexto"/>
          <p:cNvSpPr txBox="1"/>
          <p:nvPr/>
        </p:nvSpPr>
        <p:spPr>
          <a:xfrm>
            <a:off x="665163" y="190500"/>
            <a:ext cx="24145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10" dirty="0" smtClean="0">
                <a:solidFill>
                  <a:prstClr val="black"/>
                </a:solidFill>
                <a:effectLst>
                  <a:outerShdw dist="35921" dir="2700000" algn="ctr" rotWithShape="0">
                    <a:srgbClr val="000000"/>
                  </a:outerShdw>
                </a:effectLst>
              </a:rPr>
              <a:t>OPERATION “CONTROLLED MIGRATION FLOW”</a:t>
            </a:r>
            <a:endParaRPr lang="en-GB" sz="1400" b="1" kern="10" dirty="0">
              <a:solidFill>
                <a:prstClr val="black"/>
              </a:solidFill>
              <a:effectLst>
                <a:outerShdw dist="35921" dir="2700000" algn="ctr" rotWithShape="0">
                  <a:srgbClr val="000000"/>
                </a:outerShdw>
              </a:effectLst>
            </a:endParaRPr>
          </a:p>
        </p:txBody>
      </p:sp>
      <p:sp>
        <p:nvSpPr>
          <p:cNvPr id="41" name="8 Rectángulo"/>
          <p:cNvSpPr/>
          <p:nvPr/>
        </p:nvSpPr>
        <p:spPr>
          <a:xfrm>
            <a:off x="3057586" y="118872"/>
            <a:ext cx="3727074" cy="5143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kern="0" dirty="0" smtClean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OPERATIONAL APPROACH</a:t>
            </a:r>
            <a:endParaRPr lang="en-GB" sz="1800" b="1" kern="0" dirty="0">
              <a:solidFill>
                <a:prstClr val="black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70702" name="Imagen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513" y="25019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03" name="Picture 6" descr="http://www.senafront.gob.pa/image/batallones/occidenta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2428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ángulo 44"/>
          <p:cNvSpPr/>
          <p:nvPr/>
        </p:nvSpPr>
        <p:spPr>
          <a:xfrm>
            <a:off x="3246438" y="5740400"/>
            <a:ext cx="5010150" cy="8651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rgbClr val="0D3B1C"/>
              </a:solidFill>
            </a:endParaRPr>
          </a:p>
        </p:txBody>
      </p:sp>
      <p:sp>
        <p:nvSpPr>
          <p:cNvPr id="29" name="Cube 21"/>
          <p:cNvSpPr>
            <a:spLocks/>
          </p:cNvSpPr>
          <p:nvPr/>
        </p:nvSpPr>
        <p:spPr>
          <a:xfrm>
            <a:off x="3517451" y="5379524"/>
            <a:ext cx="1152126" cy="54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 VIGIA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637</a:t>
            </a:r>
            <a:endParaRPr lang="en-GB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1"/>
          <p:cNvSpPr>
            <a:spLocks/>
          </p:cNvSpPr>
          <p:nvPr/>
        </p:nvSpPr>
        <p:spPr>
          <a:xfrm>
            <a:off x="5859700" y="5972955"/>
            <a:ext cx="1075758" cy="556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BLANCA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approx.</a:t>
            </a:r>
            <a:endParaRPr lang="en-GB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1"/>
          <p:cNvSpPr>
            <a:spLocks/>
          </p:cNvSpPr>
          <p:nvPr/>
        </p:nvSpPr>
        <p:spPr>
          <a:xfrm>
            <a:off x="6999530" y="5968617"/>
            <a:ext cx="1091232" cy="5702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BLANCA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approx.</a:t>
            </a:r>
            <a:endParaRPr lang="en-GB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/>
          </p:cNvSpPr>
          <p:nvPr/>
        </p:nvSpPr>
        <p:spPr>
          <a:xfrm>
            <a:off x="3522910" y="5972602"/>
            <a:ext cx="1152126" cy="54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MARRAGANTI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367</a:t>
            </a:r>
            <a:endParaRPr lang="en-GB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1"/>
          <p:cNvSpPr>
            <a:spLocks/>
          </p:cNvSpPr>
          <p:nvPr/>
        </p:nvSpPr>
        <p:spPr>
          <a:xfrm>
            <a:off x="4729026" y="5977269"/>
            <a:ext cx="1084685" cy="54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CHIQUITO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endParaRPr lang="en-GB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50247" y="3675617"/>
            <a:ext cx="1467204" cy="5150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32025" y="3686175"/>
            <a:ext cx="114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 smtClean="0">
                <a:solidFill>
                  <a:sysClr val="windowText" lastClr="000000"/>
                </a:solidFill>
              </a:rPr>
              <a:t>ETAH LAJA BLANCA</a:t>
            </a:r>
            <a:endParaRPr lang="en-GB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429000" y="3795713"/>
            <a:ext cx="6842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 smtClean="0">
                <a:solidFill>
                  <a:srgbClr val="FFFF00"/>
                </a:solidFill>
              </a:rPr>
              <a:t>-------</a:t>
            </a:r>
            <a:endParaRPr lang="en-GB" kern="0" dirty="0">
              <a:solidFill>
                <a:srgbClr val="FFFF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 rot="593409">
            <a:off x="5019675" y="1131888"/>
            <a:ext cx="787400" cy="1938337"/>
          </a:xfrm>
          <a:prstGeom prst="ellipse">
            <a:avLst/>
          </a:prstGeom>
          <a:noFill/>
          <a:ln w="120650" cap="rnd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ángulo 5"/>
          <p:cNvSpPr/>
          <p:nvPr/>
        </p:nvSpPr>
        <p:spPr>
          <a:xfrm>
            <a:off x="3486150" y="4578350"/>
            <a:ext cx="1196975" cy="68738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 smtClean="0"/>
              <a:t>Lajas Blancas</a:t>
            </a:r>
          </a:p>
          <a:p>
            <a:pPr algn="ctr">
              <a:defRPr/>
            </a:pPr>
            <a:r>
              <a:rPr lang="en-GB" sz="1600" dirty="0" smtClean="0"/>
              <a:t>Checkpoint</a:t>
            </a:r>
            <a:endParaRPr lang="en-GB" sz="1600" dirty="0"/>
          </a:p>
        </p:txBody>
      </p:sp>
      <p:sp>
        <p:nvSpPr>
          <p:cNvPr id="8" name="Pentágono 7"/>
          <p:cNvSpPr/>
          <p:nvPr/>
        </p:nvSpPr>
        <p:spPr>
          <a:xfrm>
            <a:off x="8332788" y="1989138"/>
            <a:ext cx="279400" cy="352425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8399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347 L -0.02205 -0.04514 L -0.0493 -0.06736 L -0.09774 -0.08958 L -0.14184 -0.06736 L -0.16753 -0.0331 L -0.22361 -0.00069 L -0.25989 -0.00671 L -0.29323 -0.02083 L -0.33715 -0.05324 L -0.33715 -0.05324 " pathEditMode="relative" ptsTypes="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Mostrando IMG_83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267744" y="94511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HUMANITARIAN AID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650305"/>
            <a:ext cx="4416423" cy="289971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650305"/>
            <a:ext cx="4405936" cy="289971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74" y="3550024"/>
            <a:ext cx="4371644" cy="319134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877" y="3550024"/>
            <a:ext cx="4450717" cy="31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114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Mostrando IMG_83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123728" y="94511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HUMANITARIAN AID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4" y="615126"/>
            <a:ext cx="4644008" cy="3278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813" y="622632"/>
            <a:ext cx="4341058" cy="327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85" y="3936120"/>
            <a:ext cx="4643919" cy="2893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003" y="3916194"/>
            <a:ext cx="4345867" cy="291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889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Diagram 136"/>
          <p:cNvGraphicFramePr/>
          <p:nvPr>
            <p:extLst>
              <p:ext uri="{D42A27DB-BD31-4B8C-83A1-F6EECF244321}">
                <p14:modId xmlns:p14="http://schemas.microsoft.com/office/powerpoint/2010/main" val="162909949"/>
              </p:ext>
            </p:extLst>
          </p:nvPr>
        </p:nvGraphicFramePr>
        <p:xfrm>
          <a:off x="-1086679" y="291548"/>
          <a:ext cx="8600662" cy="648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8" name="Group 137"/>
          <p:cNvGrpSpPr/>
          <p:nvPr/>
        </p:nvGrpSpPr>
        <p:grpSpPr>
          <a:xfrm rot="2697285">
            <a:off x="2011813" y="2962356"/>
            <a:ext cx="1944632" cy="1890655"/>
            <a:chOff x="3612059" y="225"/>
            <a:chExt cx="1458390" cy="947953"/>
          </a:xfrm>
          <a:blipFill dpi="0" rotWithShape="1">
            <a:blip r:embed="rId7">
              <a:alphaModFix amt="38000"/>
            </a:blip>
            <a:srcRect/>
            <a:stretch>
              <a:fillRect/>
            </a:stretch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Above"/>
            <a:lightRig rig="flood" dir="t">
              <a:rot lat="0" lon="0" rev="13800000"/>
            </a:lightRig>
          </a:scene3d>
        </p:grpSpPr>
        <p:sp>
          <p:nvSpPr>
            <p:cNvPr id="139" name="Rounded Rectangle 138"/>
            <p:cNvSpPr/>
            <p:nvPr/>
          </p:nvSpPr>
          <p:spPr>
            <a:xfrm>
              <a:off x="3612059" y="225"/>
              <a:ext cx="1458390" cy="947953"/>
            </a:xfrm>
            <a:prstGeom prst="roundRect">
              <a:avLst/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40" name="Rounded Rectangle 4"/>
            <p:cNvSpPr/>
            <p:nvPr/>
          </p:nvSpPr>
          <p:spPr>
            <a:xfrm>
              <a:off x="3678349" y="46500"/>
              <a:ext cx="1365840" cy="855403"/>
            </a:xfrm>
            <a:prstGeom prst="rect">
              <a:avLst/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14213" y="53664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   </a:t>
            </a:r>
            <a:endParaRPr lang="en-GB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488668"/>
            <a:ext cx="596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b="1" dirty="0" smtClean="0">
                <a:solidFill>
                  <a:prstClr val="black"/>
                </a:solidFill>
                <a:cs typeface="Arial" panose="020B0604020202020204" pitchFamily="34" charset="0"/>
              </a:rPr>
              <a:t>TOTAL NUMBER OF IMMUNIZATIONS DURING THE ACTIVITY</a:t>
            </a:r>
            <a:endParaRPr lang="en-GB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49395" y="594185"/>
            <a:ext cx="40062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defRPr/>
            </a:pPr>
            <a:r>
              <a:rPr lang="en-GB" sz="2000" b="1" u="sng" kern="0" dirty="0" smtClean="0">
                <a:solidFill>
                  <a:sysClr val="windowText" lastClr="000000"/>
                </a:solidFill>
              </a:rPr>
              <a:t>MOST COMMON DISEASES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</a:rPr>
              <a:t>DIARRHEA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</a:rPr>
              <a:t>VOMITING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</a:rPr>
              <a:t>DERMATITIS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</a:rPr>
              <a:t>FUNGAL INFECTION ON THE FEET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r>
              <a:rPr lang="en-GB" sz="2000" kern="0" dirty="0" smtClean="0">
                <a:solidFill>
                  <a:sysClr val="windowText" lastClr="000000"/>
                </a:solidFill>
              </a:rPr>
              <a:t>DEHYDRATION</a:t>
            </a:r>
          </a:p>
          <a:p>
            <a:pPr marL="342900" indent="-342900" defTabSz="914400">
              <a:buFont typeface="Wingdings" panose="05000000000000000000" pitchFamily="2" charset="2"/>
              <a:buChar char="ü"/>
              <a:defRPr/>
            </a:pPr>
            <a:endParaRPr lang="en-GB" sz="2000" kern="0" dirty="0" smtClean="0">
              <a:solidFill>
                <a:sysClr val="windowText" lastClr="000000"/>
              </a:solidFill>
            </a:endParaRPr>
          </a:p>
          <a:p>
            <a:pPr defTabSz="914400">
              <a:defRPr/>
            </a:pPr>
            <a:endParaRPr lang="en-GB" sz="20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959" y="4831979"/>
            <a:ext cx="2746831" cy="19106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coolSlant"/>
            <a:extrusionClr>
              <a:srgbClr val="FFFFFF"/>
            </a:extrusionClr>
          </a:sp3d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0618" y="2551719"/>
            <a:ext cx="2104089" cy="19665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coolSlant"/>
            <a:extrusionClr>
              <a:srgbClr val="FFFFFF"/>
            </a:extrusionClr>
          </a:sp3d>
        </p:spPr>
      </p:pic>
      <p:sp>
        <p:nvSpPr>
          <p:cNvPr id="18" name="3 CuadroTexto"/>
          <p:cNvSpPr txBox="1">
            <a:spLocks noChangeArrowheads="1"/>
          </p:cNvSpPr>
          <p:nvPr/>
        </p:nvSpPr>
        <p:spPr bwMode="auto">
          <a:xfrm>
            <a:off x="991630" y="132520"/>
            <a:ext cx="6964746" cy="461665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s-ES" sz="2400" b="1" kern="0" dirty="0" smtClean="0">
                <a:solidFill>
                  <a:srgbClr val="9BBB5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MEDICAL AND IMMUNIZATION DAY</a:t>
            </a:r>
            <a:endParaRPr lang="en-GB" altLang="es-ES" sz="2400" b="1" kern="0" dirty="0">
              <a:solidFill>
                <a:srgbClr val="9BBB59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1031386" y="664671"/>
            <a:ext cx="7772378" cy="3774"/>
          </a:xfrm>
          <a:prstGeom prst="line">
            <a:avLst/>
          </a:prstGeom>
          <a:ln w="28575" cmpd="tri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338085" y="3520344"/>
            <a:ext cx="129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GB" sz="24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</a:p>
          <a:p>
            <a:pPr algn="ctr" defTabSz="914400">
              <a:defRPr/>
            </a:pPr>
            <a:r>
              <a:rPr lang="en-GB" sz="24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10,456</a:t>
            </a:r>
            <a:endParaRPr lang="en-GB" sz="24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Mostrando IMG-20160915-WA0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19872" y="260648"/>
            <a:ext cx="273630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EVACUATIONS  </a:t>
            </a:r>
            <a:endParaRPr kumimoji="0" lang="en-GB" sz="24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68" y="877346"/>
            <a:ext cx="4307959" cy="28189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" b="-2784"/>
          <a:stretch/>
        </p:blipFill>
        <p:spPr>
          <a:xfrm>
            <a:off x="264403" y="3696291"/>
            <a:ext cx="4410990" cy="3031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568" y="3696291"/>
            <a:ext cx="4307959" cy="2941940"/>
          </a:xfrm>
          <a:prstGeom prst="rect">
            <a:avLst/>
          </a:prstGeom>
        </p:spPr>
      </p:pic>
      <p:pic>
        <p:nvPicPr>
          <p:cNvPr id="13" name="Imagen 12" descr="C:\Users\Heiner\AppData\Local\Microsoft\Windows\INetCache\Content.Word\20160902_12035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33167" y="107332"/>
            <a:ext cx="2804385" cy="4344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655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715924" y="836712"/>
            <a:ext cx="4301354" cy="3007339"/>
            <a:chOff x="4750176" y="3792194"/>
            <a:chExt cx="4315274" cy="3021182"/>
          </a:xfrm>
        </p:grpSpPr>
        <p:sp>
          <p:nvSpPr>
            <p:cNvPr id="15" name="TextBox 14"/>
            <p:cNvSpPr txBox="1"/>
            <p:nvPr/>
          </p:nvSpPr>
          <p:spPr>
            <a:xfrm>
              <a:off x="5014213" y="536647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0176" y="3792194"/>
              <a:ext cx="4315274" cy="3021182"/>
            </a:xfrm>
            <a:prstGeom prst="rect">
              <a:avLst/>
            </a:prstGeom>
          </p:spPr>
        </p:pic>
      </p:grpSp>
      <p:sp>
        <p:nvSpPr>
          <p:cNvPr id="11" name="CuadroTexto 10"/>
          <p:cNvSpPr txBox="1"/>
          <p:nvPr/>
        </p:nvSpPr>
        <p:spPr>
          <a:xfrm>
            <a:off x="1835696" y="116138"/>
            <a:ext cx="538272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AID</a:t>
            </a:r>
            <a:endParaRPr kumimoji="0" lang="en-GB" sz="24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46" y="892866"/>
            <a:ext cx="4630342" cy="2957794"/>
          </a:xfrm>
          <a:prstGeom prst="rect">
            <a:avLst/>
          </a:prstGeom>
        </p:spPr>
      </p:pic>
      <p:pic>
        <p:nvPicPr>
          <p:cNvPr id="12" name="Imagen 11" descr="C:\Users\Heiner\AppData\Local\Microsoft\Windows\INetCache\Content.Word\20160902_12043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91481" y="3223860"/>
            <a:ext cx="2998996" cy="425259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C:\Users\Heiner\AppData\Local\Microsoft\Windows\INetCache\Content.Word\20160905_14464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46" y="3844051"/>
            <a:ext cx="4630342" cy="300560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53577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peraciones.soporte-PC\Downloads\albergue Sinaproc Hospital de Meteti (26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835696" y="22385"/>
            <a:ext cx="5968743" cy="1200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Temporary Humanitarian Assistance Station </a:t>
            </a:r>
            <a:r>
              <a:rPr lang="en-GB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(ETAH) </a:t>
            </a:r>
          </a:p>
          <a:p>
            <a:pPr algn="ctr"/>
            <a:r>
              <a:rPr lang="en-GB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Nicanor (Darien, Panama)</a:t>
            </a:r>
            <a:endParaRPr lang="en-GB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875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Mostrando IMG-20160915-WA00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666425" y="140285"/>
            <a:ext cx="361322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CONTROL ACTIONS</a:t>
            </a:r>
            <a:endParaRPr lang="en-GB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29" y="3944680"/>
            <a:ext cx="4300811" cy="27448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30" y="1136654"/>
            <a:ext cx="4300811" cy="265916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681" y="3944680"/>
            <a:ext cx="4300811" cy="27448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681" y="1125602"/>
            <a:ext cx="4300810" cy="2670221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569211" y="6208115"/>
            <a:ext cx="149062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tencil" panose="040409050D0802020404" pitchFamily="82" charset="0"/>
              </a:rPr>
              <a:t> RECOUNT</a:t>
            </a:r>
            <a:endParaRPr lang="en-GB" dirty="0">
              <a:latin typeface="Stencil" panose="040409050D0802020404" pitchFamily="8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230409" y="3356992"/>
            <a:ext cx="31353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tencil" panose="040409050D0802020404" pitchFamily="82" charset="0"/>
              </a:rPr>
              <a:t>  DISTRIBUTION OF MIGRANTS</a:t>
            </a:r>
            <a:endParaRPr lang="en-GB" sz="1600" dirty="0">
              <a:latin typeface="Stencil" panose="040409050D0802020404" pitchFamily="82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332011" y="6214081"/>
            <a:ext cx="305641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tencil" panose="040409050D0802020404" pitchFamily="82" charset="0"/>
              </a:rPr>
              <a:t>CONTROLLING THE AREA</a:t>
            </a:r>
            <a:endParaRPr lang="en-GB" dirty="0">
              <a:latin typeface="Stencil" panose="040409050D0802020404" pitchFamily="8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23528" y="3392619"/>
            <a:ext cx="3943944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Stencil" panose="040409050D0802020404" pitchFamily="82" charset="0"/>
              </a:rPr>
              <a:t>REORGANIZING THE DIFFERENT AREAS</a:t>
            </a:r>
            <a:endParaRPr lang="en-GB" sz="1600" dirty="0">
              <a:latin typeface="Stencil" panose="040409050D0802020404" pitchFamily="82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857456" y="213894"/>
            <a:ext cx="2010097" cy="338554"/>
          </a:xfrm>
          <a:prstGeom prst="rect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ETAH NICANOR</a:t>
            </a:r>
          </a:p>
        </p:txBody>
      </p:sp>
    </p:spTree>
    <p:extLst>
      <p:ext uri="{BB962C8B-B14F-4D97-AF65-F5344CB8AC3E}">
        <p14:creationId xmlns:p14="http://schemas.microsoft.com/office/powerpoint/2010/main" val="651646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riángulo isósceles 60"/>
          <p:cNvSpPr/>
          <p:nvPr/>
        </p:nvSpPr>
        <p:spPr>
          <a:xfrm rot="10400353">
            <a:off x="3384844" y="910011"/>
            <a:ext cx="1040145" cy="2831121"/>
          </a:xfrm>
          <a:custGeom>
            <a:avLst/>
            <a:gdLst>
              <a:gd name="connsiteX0" fmla="*/ 0 w 990868"/>
              <a:gd name="connsiteY0" fmla="*/ 2133513 h 2133513"/>
              <a:gd name="connsiteX1" fmla="*/ 990868 w 990868"/>
              <a:gd name="connsiteY1" fmla="*/ 0 h 2133513"/>
              <a:gd name="connsiteX2" fmla="*/ 990868 w 990868"/>
              <a:gd name="connsiteY2" fmla="*/ 2133513 h 2133513"/>
              <a:gd name="connsiteX3" fmla="*/ 0 w 990868"/>
              <a:gd name="connsiteY3" fmla="*/ 2133513 h 2133513"/>
              <a:gd name="connsiteX0" fmla="*/ 0 w 1182075"/>
              <a:gd name="connsiteY0" fmla="*/ 2111185 h 2111185"/>
              <a:gd name="connsiteX1" fmla="*/ 1182075 w 1182075"/>
              <a:gd name="connsiteY1" fmla="*/ 0 h 2111185"/>
              <a:gd name="connsiteX2" fmla="*/ 990868 w 1182075"/>
              <a:gd name="connsiteY2" fmla="*/ 2111185 h 2111185"/>
              <a:gd name="connsiteX3" fmla="*/ 0 w 1182075"/>
              <a:gd name="connsiteY3" fmla="*/ 2111185 h 2111185"/>
              <a:gd name="connsiteX0" fmla="*/ 0 w 1182075"/>
              <a:gd name="connsiteY0" fmla="*/ 2111185 h 2158986"/>
              <a:gd name="connsiteX1" fmla="*/ 1182075 w 1182075"/>
              <a:gd name="connsiteY1" fmla="*/ 0 h 2158986"/>
              <a:gd name="connsiteX2" fmla="*/ 985285 w 1182075"/>
              <a:gd name="connsiteY2" fmla="*/ 2158986 h 2158986"/>
              <a:gd name="connsiteX3" fmla="*/ 0 w 1182075"/>
              <a:gd name="connsiteY3" fmla="*/ 2111185 h 2158986"/>
              <a:gd name="connsiteX0" fmla="*/ 0 w 1012062"/>
              <a:gd name="connsiteY0" fmla="*/ 0 h 2886696"/>
              <a:gd name="connsiteX1" fmla="*/ 1012062 w 1012062"/>
              <a:gd name="connsiteY1" fmla="*/ 727710 h 2886696"/>
              <a:gd name="connsiteX2" fmla="*/ 815272 w 1012062"/>
              <a:gd name="connsiteY2" fmla="*/ 2886696 h 2886696"/>
              <a:gd name="connsiteX3" fmla="*/ 0 w 1012062"/>
              <a:gd name="connsiteY3" fmla="*/ 0 h 2886696"/>
              <a:gd name="connsiteX0" fmla="*/ 0 w 843185"/>
              <a:gd name="connsiteY0" fmla="*/ 0 h 2673160"/>
              <a:gd name="connsiteX1" fmla="*/ 843185 w 843185"/>
              <a:gd name="connsiteY1" fmla="*/ 514174 h 2673160"/>
              <a:gd name="connsiteX2" fmla="*/ 646395 w 843185"/>
              <a:gd name="connsiteY2" fmla="*/ 2673160 h 2673160"/>
              <a:gd name="connsiteX3" fmla="*/ 0 w 843185"/>
              <a:gd name="connsiteY3" fmla="*/ 0 h 267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185" h="2673160">
                <a:moveTo>
                  <a:pt x="0" y="0"/>
                </a:moveTo>
                <a:lnTo>
                  <a:pt x="843185" y="514174"/>
                </a:lnTo>
                <a:lnTo>
                  <a:pt x="646395" y="2673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3" name="Grupo 62"/>
          <p:cNvGrpSpPr/>
          <p:nvPr/>
        </p:nvGrpSpPr>
        <p:grpSpPr>
          <a:xfrm>
            <a:off x="475465" y="156644"/>
            <a:ext cx="8645434" cy="575097"/>
            <a:chOff x="554038" y="171028"/>
            <a:chExt cx="8499475" cy="575097"/>
          </a:xfrm>
        </p:grpSpPr>
        <p:sp>
          <p:nvSpPr>
            <p:cNvPr id="64" name="9 Rectángulo redondeado"/>
            <p:cNvSpPr/>
            <p:nvPr/>
          </p:nvSpPr>
          <p:spPr bwMode="auto">
            <a:xfrm>
              <a:off x="554038" y="674688"/>
              <a:ext cx="8499475" cy="71437"/>
            </a:xfrm>
            <a:prstGeom prst="roundRect">
              <a:avLst/>
            </a:prstGeom>
            <a:gradFill flip="none" rotWithShape="1">
              <a:gsLst>
                <a:gs pos="0">
                  <a:srgbClr val="70AD47">
                    <a:lumMod val="50000"/>
                    <a:shade val="30000"/>
                    <a:satMod val="115000"/>
                    <a:alpha val="0"/>
                  </a:srgbClr>
                </a:gs>
                <a:gs pos="50000">
                  <a:srgbClr val="70AD47">
                    <a:lumMod val="50000"/>
                    <a:shade val="67500"/>
                    <a:satMod val="115000"/>
                  </a:srgbClr>
                </a:gs>
                <a:gs pos="100000">
                  <a:srgbClr val="70AD47">
                    <a:lumMod val="50000"/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tángulo 65"/>
            <p:cNvSpPr/>
            <p:nvPr/>
          </p:nvSpPr>
          <p:spPr>
            <a:xfrm>
              <a:off x="764020" y="171028"/>
              <a:ext cx="4132851" cy="37923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1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475465" y="144405"/>
            <a:ext cx="596874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AND SUPPORT</a:t>
            </a:r>
            <a:endParaRPr lang="en-GB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1" y="982601"/>
            <a:ext cx="4454368" cy="26888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029" y="982600"/>
            <a:ext cx="4277711" cy="26888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03" y="3791902"/>
            <a:ext cx="4454368" cy="28277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123" y="3791901"/>
            <a:ext cx="4277711" cy="282778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75539" y="3336484"/>
            <a:ext cx="3320397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Stencil" panose="040409050D0802020404" pitchFamily="82" charset="0"/>
              </a:rPr>
              <a:t>SPRAYING OF THE AREA</a:t>
            </a:r>
            <a:endParaRPr lang="en-GB" sz="1600" dirty="0">
              <a:latin typeface="Stencil" panose="040409050D0802020404" pitchFamily="8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03358" y="3288150"/>
            <a:ext cx="2434855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Stencil" panose="040409050D0802020404" pitchFamily="82" charset="0"/>
              </a:rPr>
              <a:t>   SPRAYING OF TENTS</a:t>
            </a:r>
            <a:endParaRPr lang="en-GB" sz="1600" dirty="0">
              <a:latin typeface="Stencil" panose="040409050D0802020404" pitchFamily="8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3528" y="6281134"/>
            <a:ext cx="4043023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Stencil" panose="040409050D0802020404" pitchFamily="82" charset="0"/>
              </a:rPr>
              <a:t>Controlling MIGRANT POPULATIONS</a:t>
            </a:r>
            <a:endParaRPr lang="en-GB" sz="1600" dirty="0">
              <a:latin typeface="Stencil" panose="040409050D0802020404" pitchFamily="8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572000" y="6237312"/>
            <a:ext cx="4608511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Stencil" panose="040409050D0802020404" pitchFamily="82" charset="0"/>
              </a:rPr>
              <a:t>FRIENDLY FORCES SUPPORTING THE MISSION</a:t>
            </a:r>
            <a:endParaRPr lang="en-GB" sz="1600" dirty="0">
              <a:latin typeface="Stencil" panose="040409050D0802020404" pitchFamily="82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91385" y="1073888"/>
            <a:ext cx="8676168" cy="5545800"/>
            <a:chOff x="191385" y="1073888"/>
            <a:chExt cx="8676168" cy="5545800"/>
          </a:xfrm>
        </p:grpSpPr>
        <p:cxnSp>
          <p:nvCxnSpPr>
            <p:cNvPr id="11" name="Conector recto de flecha 10"/>
            <p:cNvCxnSpPr/>
            <p:nvPr/>
          </p:nvCxnSpPr>
          <p:spPr>
            <a:xfrm>
              <a:off x="191385" y="3724603"/>
              <a:ext cx="867616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>
              <a:off x="4582633" y="1073888"/>
              <a:ext cx="37412" cy="55458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CuadroTexto 4"/>
          <p:cNvSpPr txBox="1"/>
          <p:nvPr/>
        </p:nvSpPr>
        <p:spPr>
          <a:xfrm>
            <a:off x="6857456" y="213894"/>
            <a:ext cx="2010097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ETAH NICANOR</a:t>
            </a:r>
            <a:endParaRPr lang="en-GB" sz="16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79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0" y="582613"/>
            <a:ext cx="9144000" cy="591185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22225"/>
            <a:ext cx="9144000" cy="1119188"/>
          </a:xfr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cap="flat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dirty="0" smtClean="0">
                <a:latin typeface="Arial Narrow" charset="0"/>
                <a:ea typeface="MS PGothic" charset="0"/>
              </a:rPr>
              <a:t>Management of Irregular Migration Flows</a:t>
            </a:r>
            <a:endParaRPr lang="en-GB" sz="2800" b="1" dirty="0">
              <a:solidFill>
                <a:srgbClr val="000000"/>
              </a:solidFill>
              <a:latin typeface="Arial Narrow" charset="0"/>
              <a:ea typeface="MS PGothic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10420" y="1161568"/>
            <a:ext cx="6245897" cy="77297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Aimed at counteracting</a:t>
            </a:r>
            <a:endParaRPr lang="en-GB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0075" y="2316164"/>
            <a:ext cx="3324225" cy="452437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Offer</a:t>
            </a:r>
            <a:endParaRPr lang="en-GB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00076" y="4135438"/>
            <a:ext cx="3326606" cy="80573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Arial Narrow" charset="0"/>
                <a:ea typeface="ＭＳ Ｐゴシック" charset="0"/>
              </a:rPr>
              <a:t>Transport, guidance and shelter</a:t>
            </a:r>
            <a:endParaRPr lang="en-GB" sz="2000" b="1" dirty="0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848226" y="2316164"/>
            <a:ext cx="3221831" cy="452437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Demand</a:t>
            </a:r>
            <a:endParaRPr lang="en-GB" sz="2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848226" y="3671889"/>
            <a:ext cx="3221831" cy="484187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Cubans, Extracontinentals</a:t>
            </a:r>
            <a:endParaRPr lang="en-GB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603897" y="5132388"/>
            <a:ext cx="3457575" cy="117475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>
                <a:solidFill>
                  <a:srgbClr val="000000"/>
                </a:solidFill>
                <a:latin typeface="Arial Narrow" charset="0"/>
                <a:ea typeface="ＭＳ Ｐゴシック" charset="0"/>
              </a:rPr>
              <a:t>t</a:t>
            </a:r>
            <a:r>
              <a:rPr lang="en-GB" sz="2400" b="1" dirty="0" smtClean="0">
                <a:solidFill>
                  <a:srgbClr val="000000"/>
                </a:solidFill>
                <a:latin typeface="Arial Narrow" charset="0"/>
                <a:ea typeface="ＭＳ Ｐゴシック" charset="0"/>
              </a:rPr>
              <a:t>he actions of human trafficking networks</a:t>
            </a:r>
            <a:endParaRPr lang="en-GB" sz="2400" b="1" dirty="0">
              <a:solidFill>
                <a:srgbClr val="000000"/>
              </a:solidFill>
              <a:latin typeface="Arial Narrow" charset="0"/>
              <a:ea typeface="ＭＳ Ｐゴシック" charset="0"/>
            </a:endParaRPr>
          </a:p>
        </p:txBody>
      </p:sp>
      <p:cxnSp>
        <p:nvCxnSpPr>
          <p:cNvPr id="22" name="Conector recto de flecha 21"/>
          <p:cNvCxnSpPr>
            <a:stCxn id="6" idx="2"/>
            <a:endCxn id="20" idx="0"/>
          </p:cNvCxnSpPr>
          <p:nvPr/>
        </p:nvCxnSpPr>
        <p:spPr>
          <a:xfrm>
            <a:off x="2262188" y="2768601"/>
            <a:ext cx="1787" cy="80486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3910013" y="2205039"/>
            <a:ext cx="422672" cy="11112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V="1">
            <a:off x="4336256" y="1966913"/>
            <a:ext cx="0" cy="18891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4332685" y="2205038"/>
            <a:ext cx="515540" cy="17621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6365081" y="2800350"/>
            <a:ext cx="1191" cy="87153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/>
          <p:cNvSpPr/>
          <p:nvPr/>
        </p:nvSpPr>
        <p:spPr>
          <a:xfrm>
            <a:off x="4848226" y="4176713"/>
            <a:ext cx="3221831" cy="411162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Destination: USA</a:t>
            </a:r>
            <a:endParaRPr lang="en-GB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3" name="Conector recto de flecha 42"/>
          <p:cNvCxnSpPr/>
          <p:nvPr/>
        </p:nvCxnSpPr>
        <p:spPr>
          <a:xfrm>
            <a:off x="4336256" y="2205039"/>
            <a:ext cx="0" cy="293528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600076" y="3573462"/>
            <a:ext cx="3327797" cy="647625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Organized Crime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NETWORKS AND COYOTES</a:t>
            </a:r>
            <a:endParaRPr lang="en-GB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20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53" b="8753"/>
          <a:stretch>
            <a:fillRect/>
          </a:stretch>
        </p:blipFill>
        <p:spPr bwMode="auto">
          <a:xfrm>
            <a:off x="12414" y="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3 Rectángulo"/>
          <p:cNvSpPr/>
          <p:nvPr/>
        </p:nvSpPr>
        <p:spPr>
          <a:xfrm>
            <a:off x="12414" y="5923154"/>
            <a:ext cx="9144000" cy="934846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GB" sz="2400" b="1" dirty="0"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 flipH="1">
            <a:off x="683568" y="5039464"/>
            <a:ext cx="8280918" cy="5497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 MIGRATION UNDER MORE HUMANE CONDITIONS – LET’S TAKE ACTION NOW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892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203598" y="1274763"/>
            <a:ext cx="8546306" cy="5583237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1025525"/>
          </a:xfr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cap="flat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Arial Narrow" charset="0"/>
                <a:ea typeface="MS PGothic" charset="0"/>
              </a:rPr>
              <a:t>MANAGEMENT OF IRREGULAR MIGRATION FLOWS</a:t>
            </a:r>
            <a:endParaRPr lang="en-GB" sz="2400" b="1" dirty="0">
              <a:solidFill>
                <a:srgbClr val="000000"/>
              </a:solidFill>
              <a:latin typeface="Arial Narrow" charset="0"/>
              <a:ea typeface="MS PGothic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6991350" y="1039813"/>
            <a:ext cx="2152650" cy="8255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Font typeface="Arial" charset="0"/>
              <a:buNone/>
              <a:defRPr/>
            </a:pPr>
            <a:r>
              <a:rPr lang="en-GB" sz="1400" b="1" u="sng" dirty="0" smtClean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Salubridad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1400" b="1" dirty="0" smtClean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Atención medica primaria</a:t>
            </a:r>
            <a:endParaRPr lang="en-GB" sz="1400" b="1" dirty="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1925" y="1039813"/>
            <a:ext cx="2381250" cy="82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u="sng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Security</a:t>
            </a:r>
          </a:p>
          <a:p>
            <a:pPr algn="ctr">
              <a:defRPr/>
            </a:pPr>
            <a:r>
              <a:rPr lang="en-GB" sz="1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Biometric System</a:t>
            </a:r>
            <a:endParaRPr lang="en-GB" sz="1400" b="1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399610" y="1039813"/>
            <a:ext cx="2744390" cy="82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u="sng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Humanitarian Aid</a:t>
            </a:r>
          </a:p>
          <a:p>
            <a:pPr algn="ctr">
              <a:defRPr/>
            </a:pPr>
            <a:r>
              <a:rPr lang="en-GB" sz="1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Rescues, food</a:t>
            </a:r>
            <a:endParaRPr lang="en-GB" sz="1400" b="1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01381" name="Picture 5" descr="C:\Users\Albergue\Desktop\MASTY- Albergue en Meteti Darien\MASTY Albergue en Meteti Darien\P10403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881188"/>
            <a:ext cx="23812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4" descr="C:\Users\Albergue\Desktop\MASTY- Albergue en Meteti Darien\MASTY Albergue en Meteti Darien\P10403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3500438"/>
            <a:ext cx="23812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2" descr="C:\Users\Albergue\Desktop\MASTY- Albergue en Meteti Darien\MASTY Albergue en Meteti Darien\P10403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28" y="5095876"/>
            <a:ext cx="243244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Imagen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0" y="3500439"/>
            <a:ext cx="238125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Imagen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0" y="5095876"/>
            <a:ext cx="23812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Imagen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610" y="5095876"/>
            <a:ext cx="274439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7" name="Imagen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610" y="3500438"/>
            <a:ext cx="274439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Imagen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0" y="1881188"/>
            <a:ext cx="23812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3409950" y="1052736"/>
            <a:ext cx="2381250" cy="825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b="1" u="sng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Health</a:t>
            </a:r>
          </a:p>
          <a:p>
            <a:pPr algn="ctr">
              <a:defRPr/>
            </a:pPr>
            <a:r>
              <a:rPr lang="en-GB" sz="1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Primary health care</a:t>
            </a:r>
            <a:endParaRPr lang="en-GB" sz="1400" b="1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01391" name="Imagen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610" y="1879600"/>
            <a:ext cx="273367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166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3 Rectángulo"/>
          <p:cNvSpPr/>
          <p:nvPr/>
        </p:nvSpPr>
        <p:spPr>
          <a:xfrm>
            <a:off x="12414" y="6060477"/>
            <a:ext cx="9144000" cy="836712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ES" sz="2400" b="1" dirty="0"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5" name="Título 3"/>
          <p:cNvSpPr>
            <a:spLocks noGrp="1"/>
          </p:cNvSpPr>
          <p:nvPr>
            <p:ph type="title" idx="4294967295"/>
          </p:nvPr>
        </p:nvSpPr>
        <p:spPr>
          <a:xfrm>
            <a:off x="0" y="5556"/>
            <a:ext cx="9144000" cy="399108"/>
          </a:xfrm>
          <a:solidFill>
            <a:schemeClr val="bg1"/>
          </a:solidFill>
          <a:ln cap="flat">
            <a:noFill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GB" sz="1400" b="1" dirty="0" smtClean="0">
                <a:latin typeface="Arial Narrow" charset="0"/>
                <a:ea typeface="MS PGothic" charset="0"/>
              </a:rPr>
              <a:t>EXTRACONTINENTAL IRREGULAR MIGRANTS WHO ENTERED THE COUNTRY THROUGH THE DARIEN IN 2016</a:t>
            </a:r>
            <a:endParaRPr lang="en-GB" sz="1400" b="1" dirty="0">
              <a:solidFill>
                <a:srgbClr val="000000"/>
              </a:solidFill>
              <a:latin typeface="Arial Narrow" charset="0"/>
              <a:ea typeface="MS PGothic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88" y="319770"/>
            <a:ext cx="8212024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304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/>
          <p:nvPr>
            <p:extLst>
              <p:ext uri="{D42A27DB-BD31-4B8C-83A1-F6EECF244321}">
                <p14:modId xmlns:p14="http://schemas.microsoft.com/office/powerpoint/2010/main" val="362893655"/>
              </p:ext>
            </p:extLst>
          </p:nvPr>
        </p:nvGraphicFramePr>
        <p:xfrm>
          <a:off x="285721" y="285728"/>
          <a:ext cx="8429684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3 Rectángulo"/>
          <p:cNvSpPr/>
          <p:nvPr/>
        </p:nvSpPr>
        <p:spPr>
          <a:xfrm>
            <a:off x="12414" y="6060477"/>
            <a:ext cx="9144000" cy="836712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GB" sz="2400" b="1" dirty="0"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03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3 Rectángulo"/>
          <p:cNvSpPr/>
          <p:nvPr/>
        </p:nvSpPr>
        <p:spPr>
          <a:xfrm>
            <a:off x="0" y="5995447"/>
            <a:ext cx="9144000" cy="836712"/>
          </a:xfrm>
          <a:prstGeom prst="rect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ES" sz="2400" b="1" dirty="0"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graphicFrame>
        <p:nvGraphicFramePr>
          <p:cNvPr id="7" name="3 Gráfico"/>
          <p:cNvGraphicFramePr/>
          <p:nvPr>
            <p:extLst>
              <p:ext uri="{D42A27DB-BD31-4B8C-83A1-F6EECF244321}">
                <p14:modId xmlns:p14="http://schemas.microsoft.com/office/powerpoint/2010/main" val="4038663611"/>
              </p:ext>
            </p:extLst>
          </p:nvPr>
        </p:nvGraphicFramePr>
        <p:xfrm>
          <a:off x="500034" y="571480"/>
          <a:ext cx="8215342" cy="485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0575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b="1" dirty="0" smtClean="0"/>
              <a:t>HUMANITARIAN AID</a:t>
            </a:r>
            <a:endParaRPr lang="en-GB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contenido 3"/>
          <p:cNvSpPr txBox="1">
            <a:spLocks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Food and shelter;</a:t>
            </a:r>
          </a:p>
          <a:p>
            <a:r>
              <a:rPr lang="en-GB" dirty="0" smtClean="0"/>
              <a:t>Essential hygienic services;</a:t>
            </a:r>
          </a:p>
          <a:p>
            <a:r>
              <a:rPr lang="en-GB" dirty="0" smtClean="0"/>
              <a:t>Health care;</a:t>
            </a:r>
          </a:p>
          <a:p>
            <a:r>
              <a:rPr lang="en-GB" dirty="0" smtClean="0"/>
              <a:t>Immunization (Yellow Fever, Influenza, MMR-MR); </a:t>
            </a:r>
          </a:p>
          <a:p>
            <a:r>
              <a:rPr lang="en-GB" dirty="0" smtClean="0"/>
              <a:t>Internal transfer to the border with Costa Rica.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042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6 Rectángulo"/>
          <p:cNvSpPr>
            <a:spLocks noChangeArrowheads="1"/>
          </p:cNvSpPr>
          <p:nvPr/>
        </p:nvSpPr>
        <p:spPr bwMode="auto">
          <a:xfrm>
            <a:off x="0" y="44624"/>
            <a:ext cx="9144000" cy="591185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929497"/>
              </p:ext>
            </p:extLst>
          </p:nvPr>
        </p:nvGraphicFramePr>
        <p:xfrm>
          <a:off x="107504" y="264741"/>
          <a:ext cx="8903164" cy="6477958"/>
        </p:xfrm>
        <a:graphic>
          <a:graphicData uri="http://schemas.openxmlformats.org/drawingml/2006/table">
            <a:tbl>
              <a:tblPr/>
              <a:tblGrid>
                <a:gridCol w="1840185">
                  <a:extLst>
                    <a:ext uri="{9D8B030D-6E8A-4147-A177-3AD203B41FA5}">
                      <a16:colId xmlns:a16="http://schemas.microsoft.com/office/drawing/2014/main" val="586678147"/>
                    </a:ext>
                  </a:extLst>
                </a:gridCol>
                <a:gridCol w="2524146">
                  <a:extLst>
                    <a:ext uri="{9D8B030D-6E8A-4147-A177-3AD203B41FA5}">
                      <a16:colId xmlns:a16="http://schemas.microsoft.com/office/drawing/2014/main" val="3796166357"/>
                    </a:ext>
                  </a:extLst>
                </a:gridCol>
                <a:gridCol w="781670">
                  <a:extLst>
                    <a:ext uri="{9D8B030D-6E8A-4147-A177-3AD203B41FA5}">
                      <a16:colId xmlns:a16="http://schemas.microsoft.com/office/drawing/2014/main" val="4247425202"/>
                    </a:ext>
                  </a:extLst>
                </a:gridCol>
                <a:gridCol w="1844255">
                  <a:extLst>
                    <a:ext uri="{9D8B030D-6E8A-4147-A177-3AD203B41FA5}">
                      <a16:colId xmlns:a16="http://schemas.microsoft.com/office/drawing/2014/main" val="3214792320"/>
                    </a:ext>
                  </a:extLst>
                </a:gridCol>
                <a:gridCol w="1912908">
                  <a:extLst>
                    <a:ext uri="{9D8B030D-6E8A-4147-A177-3AD203B41FA5}">
                      <a16:colId xmlns:a16="http://schemas.microsoft.com/office/drawing/2014/main" val="806158601"/>
                    </a:ext>
                  </a:extLst>
                </a:gridCol>
              </a:tblGrid>
              <a:tr h="23950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Republic of Panama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677521"/>
                  </a:ext>
                </a:extLst>
              </a:tr>
              <a:tr h="23950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Ministry of Health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87553"/>
                  </a:ext>
                </a:extLst>
              </a:tr>
              <a:tr h="23950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  <a:r>
                        <a:rPr lang="en-GB" sz="12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Team</a:t>
                      </a:r>
                      <a:endParaRPr lang="en-GB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505520"/>
                  </a:ext>
                </a:extLst>
              </a:tr>
              <a:tr h="23950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30278"/>
                  </a:ext>
                </a:extLst>
              </a:tr>
              <a:tr h="56284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Subject: Health care for immigrants</a:t>
                      </a:r>
                      <a:r>
                        <a:rPr lang="en-GB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temporary reception centres in the Province of </a:t>
                      </a: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Darién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641828"/>
                  </a:ext>
                </a:extLst>
              </a:tr>
              <a:tr h="2395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Period: August 12-</a:t>
                      </a:r>
                      <a:r>
                        <a:rPr lang="en-GB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</a:t>
                      </a: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</a:t>
                      </a:r>
                      <a:r>
                        <a:rPr lang="en-GB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702776"/>
                  </a:ext>
                </a:extLst>
              </a:tr>
              <a:tr h="239509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072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247415"/>
                  </a:ext>
                </a:extLst>
              </a:tr>
              <a:tr h="8023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                  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  <a:r>
                        <a:rPr lang="en-GB" sz="1200" b="0" i="0" u="none" strike="noStrike" baseline="3000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620307"/>
                  </a:ext>
                </a:extLst>
              </a:tr>
              <a:tr h="227533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 days of services</a:t>
                      </a:r>
                      <a:endParaRPr lang="en-GB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11 days of services</a:t>
                      </a:r>
                      <a:r>
                        <a:rPr lang="en-GB" sz="1050" b="0" i="0" u="none" strike="noStrike" baseline="3000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</a:t>
                      </a:r>
                      <a:endParaRPr lang="en-GB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363585"/>
                  </a:ext>
                </a:extLst>
              </a:tr>
              <a:tr h="347288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numbers, by month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n-GB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numbers, by month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89194"/>
                  </a:ext>
                </a:extLst>
              </a:tr>
              <a:tr h="2395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Medicine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served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4709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2063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2646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808900"/>
                  </a:ext>
                </a:extLst>
              </a:tr>
              <a:tr h="251484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Transfers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293217"/>
                  </a:ext>
                </a:extLst>
              </a:tr>
              <a:tr h="23950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Infirmary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Subcutaneous</a:t>
                      </a:r>
                      <a:r>
                        <a:rPr lang="en-GB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medication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392465"/>
                  </a:ext>
                </a:extLst>
              </a:tr>
              <a:tr h="239509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Endovenous</a:t>
                      </a:r>
                      <a:r>
                        <a:rPr lang="en-GB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medication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559486"/>
                  </a:ext>
                </a:extLst>
              </a:tr>
              <a:tr h="239509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Intramuscular</a:t>
                      </a:r>
                      <a:r>
                        <a:rPr lang="en-GB" sz="12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medication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434818"/>
                  </a:ext>
                </a:extLst>
              </a:tr>
              <a:tr h="239509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Intravenous infusion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295176"/>
                  </a:ext>
                </a:extLst>
              </a:tr>
              <a:tr h="239509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Taking blood pressure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4121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1866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2255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841667"/>
                  </a:ext>
                </a:extLst>
              </a:tr>
              <a:tr h="239509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Taking temperature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653751"/>
                  </a:ext>
                </a:extLst>
              </a:tr>
              <a:tr h="251484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Healing wounds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724475"/>
                  </a:ext>
                </a:extLst>
              </a:tr>
              <a:tr h="2395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Pharmacy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served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3884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1529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2355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942543"/>
                  </a:ext>
                </a:extLst>
              </a:tr>
              <a:tr h="239509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Prescriptions provided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3955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1898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2057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3456946"/>
                  </a:ext>
                </a:extLst>
              </a:tr>
              <a:tr h="251484"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Prescription drugs delivered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11115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4981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6134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69" marR="7969" marT="7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375773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5352353"/>
            <a:ext cx="2133600" cy="365125"/>
          </a:xfrm>
        </p:spPr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033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6 Rectángulo"/>
          <p:cNvSpPr>
            <a:spLocks noChangeArrowheads="1"/>
          </p:cNvSpPr>
          <p:nvPr/>
        </p:nvSpPr>
        <p:spPr bwMode="auto">
          <a:xfrm>
            <a:off x="0" y="582613"/>
            <a:ext cx="9144000" cy="591185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Immunizations Conducted in 2016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208628"/>
            <a:ext cx="7886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763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485</Words>
  <Application>Microsoft Office PowerPoint</Application>
  <PresentationFormat>Presentación en pantalla (4:3)</PresentationFormat>
  <Paragraphs>190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20</vt:i4>
      </vt:variant>
    </vt:vector>
  </HeadingPairs>
  <TitlesOfParts>
    <vt:vector size="35" baseType="lpstr">
      <vt:lpstr>MS PGothic</vt:lpstr>
      <vt:lpstr>MS PGothic</vt:lpstr>
      <vt:lpstr>Agency FB</vt:lpstr>
      <vt:lpstr>Arial</vt:lpstr>
      <vt:lpstr>Arial Black</vt:lpstr>
      <vt:lpstr>Arial Narrow</vt:lpstr>
      <vt:lpstr>Calibri</vt:lpstr>
      <vt:lpstr>Calibri Light</vt:lpstr>
      <vt:lpstr>Stencil</vt:lpstr>
      <vt:lpstr>Times New Roman</vt:lpstr>
      <vt:lpstr>Wingdings</vt:lpstr>
      <vt:lpstr>Tema de Office</vt:lpstr>
      <vt:lpstr>9_Tema de Office</vt:lpstr>
      <vt:lpstr>Office Theme</vt:lpstr>
      <vt:lpstr>3_Tema de Office</vt:lpstr>
      <vt:lpstr>Presentación de PowerPoint</vt:lpstr>
      <vt:lpstr>Management of Irregular Migration Flows</vt:lpstr>
      <vt:lpstr>MANAGEMENT OF IRREGULAR MIGRATION FLOWS</vt:lpstr>
      <vt:lpstr>EXTRACONTINENTAL IRREGULAR MIGRANTS WHO ENTERED THE COUNTRY THROUGH THE DARIEN IN 2016</vt:lpstr>
      <vt:lpstr>Presentación de PowerPoint</vt:lpstr>
      <vt:lpstr>Presentación de PowerPoint</vt:lpstr>
      <vt:lpstr>HUMANITARIAN AID</vt:lpstr>
      <vt:lpstr>Presentación de PowerPoint</vt:lpstr>
      <vt:lpstr>Immunizations Conducted in 2016</vt:lpstr>
      <vt:lpstr>Main Pathologies Identified in Extraregional Migrants (INMIR):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operaciones</dc:creator>
  <cp:lastModifiedBy>Simonspro</cp:lastModifiedBy>
  <cp:revision>85</cp:revision>
  <cp:lastPrinted>2016-10-24T15:57:36Z</cp:lastPrinted>
  <dcterms:created xsi:type="dcterms:W3CDTF">2016-08-15T02:01:19Z</dcterms:created>
  <dcterms:modified xsi:type="dcterms:W3CDTF">2016-11-18T15:46:58Z</dcterms:modified>
</cp:coreProperties>
</file>