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6" r:id="rId3"/>
    <p:sldId id="314" r:id="rId4"/>
    <p:sldId id="323" r:id="rId5"/>
    <p:sldId id="264" r:id="rId6"/>
    <p:sldId id="322" r:id="rId7"/>
    <p:sldId id="304" r:id="rId8"/>
    <p:sldId id="301" r:id="rId9"/>
    <p:sldId id="302" r:id="rId10"/>
    <p:sldId id="321" r:id="rId11"/>
    <p:sldId id="281" r:id="rId12"/>
    <p:sldId id="31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9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D55D7-B26F-4ED7-AD7E-2E0479E2637E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DE12E-8FD9-4BC7-A62B-30A5A1A6BD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3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009A1-4069-4EFA-A42E-74AAB740460A}" type="datetimeFigureOut">
              <a:rPr lang="es-NI" smtClean="0"/>
              <a:t>05/06/2016</a:t>
            </a:fld>
            <a:endParaRPr lang="es-NI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50931-245D-4D66-BADB-159209ABE63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77796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96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7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1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82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9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39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71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1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0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93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3CC7F-0CE6-4D94-95A3-D553A2C03669}" type="datetimeFigureOut">
              <a:rPr lang="en-GB" smtClean="0"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42200-3788-4281-9F74-B762C980B1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50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idalgoa@ilo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67840"/>
            <a:ext cx="8280920" cy="2885296"/>
          </a:xfrm>
        </p:spPr>
        <p:txBody>
          <a:bodyPr>
            <a:normAutofit/>
          </a:bodyPr>
          <a:lstStyle/>
          <a:p>
            <a:r>
              <a:rPr lang="es-CR" b="1" dirty="0" smtClean="0">
                <a:solidFill>
                  <a:srgbClr val="002060"/>
                </a:solidFill>
              </a:rPr>
              <a:t/>
            </a:r>
            <a:br>
              <a:rPr lang="es-CR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76652"/>
              </p:ext>
            </p:extLst>
          </p:nvPr>
        </p:nvGraphicFramePr>
        <p:xfrm>
          <a:off x="755576" y="2204865"/>
          <a:ext cx="7704856" cy="1872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1872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3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Migración y desarrollo</a:t>
                      </a:r>
                      <a:endParaRPr lang="en-GB" sz="4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60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0152" y="53732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i="1" dirty="0" smtClean="0"/>
              <a:t>Adriana Hidalgo, OIT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180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101497"/>
              </p:ext>
            </p:extLst>
          </p:nvPr>
        </p:nvGraphicFramePr>
        <p:xfrm>
          <a:off x="1691680" y="1412776"/>
          <a:ext cx="5256584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s-CR" sz="2600" dirty="0" smtClean="0"/>
                        <a:t>Diferentes</a:t>
                      </a:r>
                      <a:r>
                        <a:rPr lang="es-CR" sz="2600" baseline="0" dirty="0" smtClean="0"/>
                        <a:t> niveles de la responsabilidad</a:t>
                      </a:r>
                      <a:endParaRPr lang="es-CR" sz="2600" dirty="0" smtClean="0"/>
                    </a:p>
                  </a:txBody>
                  <a:tcPr/>
                </a:tc>
              </a:tr>
              <a:tr h="1110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DIMENSIONES</a:t>
                      </a: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ESPACIALES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Nacional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Regional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Internacional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Global</a:t>
                      </a:r>
                    </a:p>
                  </a:txBody>
                  <a:tcPr/>
                </a:tc>
              </a:tr>
              <a:tr h="1110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FASES</a:t>
                      </a: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MIGRATORIAS</a:t>
                      </a:r>
                      <a:endParaRPr lang="es-CR" sz="20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Preparación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Reclutamiento (trabajadores)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Traslado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Llegada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Retorno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305747"/>
              </p:ext>
            </p:extLst>
          </p:nvPr>
        </p:nvGraphicFramePr>
        <p:xfrm>
          <a:off x="755576" y="1080120"/>
          <a:ext cx="7372387" cy="5342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2387"/>
              </a:tblGrid>
              <a:tr h="474028">
                <a:tc>
                  <a:txBody>
                    <a:bodyPr/>
                    <a:lstStyle/>
                    <a:p>
                      <a:pPr algn="ctr"/>
                      <a:r>
                        <a:rPr lang="es-CR" sz="2600" dirty="0" smtClean="0"/>
                        <a:t>GOBERNANZA</a:t>
                      </a:r>
                      <a:r>
                        <a:rPr lang="es-CR" sz="2600" baseline="0" dirty="0" smtClean="0"/>
                        <a:t> DE LAS MIGRACIONES</a:t>
                      </a:r>
                      <a:endParaRPr lang="es-CR" sz="2600" dirty="0" smtClean="0"/>
                    </a:p>
                  </a:txBody>
                  <a:tcPr/>
                </a:tc>
              </a:tr>
              <a:tr h="4854564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NI" sz="2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Debilidad de los mercados</a:t>
                      </a:r>
                      <a:r>
                        <a:rPr lang="es-NI" sz="2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de trabajo, v</a:t>
                      </a:r>
                      <a:r>
                        <a:rPr lang="es-NI" sz="2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iolencia social en los países, fenómenos naturales que impactan a las poblaciones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NI" sz="2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puede dejarse la responsabilidad de aliviar el desempleo, inequidades, etc., a los países de destino, volatilidad política</a:t>
                      </a:r>
                      <a:endParaRPr lang="es-NI" sz="2000" kern="12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NI" sz="2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Acceso a la justicia administrativa y judicial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NI" sz="2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Coordinación interinstitucional en cada país y entre países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PA" sz="2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migración laboral debiera ser integrada en las políticas nacionales de empleo, en el mercado laboral y en las de pobreza y desarrollo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PA" sz="2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migración internacional debiera ser parte integral de las estrategias nacionales regionales y globales para le crecimiento económico en el mundo.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2200" kern="12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4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5595" y="1988840"/>
            <a:ext cx="8229600" cy="4525963"/>
          </a:xfrm>
        </p:spPr>
        <p:txBody>
          <a:bodyPr>
            <a:normAutofit/>
          </a:bodyPr>
          <a:lstStyle/>
          <a:p>
            <a:r>
              <a:rPr lang="es-CR" sz="2800" b="1" dirty="0">
                <a:solidFill>
                  <a:schemeClr val="tx2">
                    <a:lumMod val="75000"/>
                  </a:schemeClr>
                </a:solidFill>
              </a:rPr>
              <a:t>Adriana Hidalgo, Coordinadora </a:t>
            </a:r>
            <a:r>
              <a:rPr lang="es-CR" sz="2800" b="1" dirty="0" smtClean="0">
                <a:solidFill>
                  <a:schemeClr val="tx2">
                    <a:lumMod val="75000"/>
                  </a:schemeClr>
                </a:solidFill>
              </a:rPr>
              <a:t>Programa Técnico de Migración </a:t>
            </a:r>
            <a:r>
              <a:rPr lang="es-CR" sz="2800" b="1" dirty="0" smtClean="0">
                <a:solidFill>
                  <a:schemeClr val="tx2">
                    <a:lumMod val="75000"/>
                  </a:schemeClr>
                </a:solidFill>
              </a:rPr>
              <a:t>Laboral, OIT, </a:t>
            </a:r>
            <a:r>
              <a:rPr lang="es-CR" sz="28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hidalgoa@ilo.org</a:t>
            </a:r>
            <a:endParaRPr lang="es-C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CR" sz="2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CR" sz="2800" b="1" dirty="0">
                <a:solidFill>
                  <a:schemeClr val="tx2">
                    <a:lumMod val="75000"/>
                  </a:schemeClr>
                </a:solidFill>
              </a:rPr>
              <a:t>Tel. (506) </a:t>
            </a:r>
            <a:r>
              <a:rPr lang="es-CR" sz="2800" b="1" dirty="0" smtClean="0">
                <a:solidFill>
                  <a:schemeClr val="tx2">
                    <a:lumMod val="75000"/>
                  </a:schemeClr>
                </a:solidFill>
              </a:rPr>
              <a:t>2207-8713</a:t>
            </a:r>
            <a:endParaRPr lang="es-CR" sz="2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CR" sz="2800" b="1" i="1" dirty="0">
                <a:solidFill>
                  <a:schemeClr val="tx2">
                    <a:lumMod val="75000"/>
                  </a:schemeClr>
                </a:solidFill>
              </a:rPr>
              <a:t>Web:  http://www.ilo.org/sanjose</a:t>
            </a:r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s-CR" dirty="0"/>
          </a:p>
          <a:p>
            <a:pPr lvl="1"/>
            <a:endParaRPr lang="es-NI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2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67840"/>
            <a:ext cx="8280920" cy="2885296"/>
          </a:xfrm>
        </p:spPr>
        <p:txBody>
          <a:bodyPr>
            <a:normAutofit/>
          </a:bodyPr>
          <a:lstStyle/>
          <a:p>
            <a:r>
              <a:rPr lang="es-CR" b="1" dirty="0" smtClean="0">
                <a:solidFill>
                  <a:srgbClr val="002060"/>
                </a:solidFill>
              </a:rPr>
              <a:t/>
            </a:r>
            <a:br>
              <a:rPr lang="es-CR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9556" y="1772816"/>
            <a:ext cx="8189266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s-CR" sz="2800" b="1" dirty="0" smtClean="0">
                <a:solidFill>
                  <a:schemeClr val="accent2">
                    <a:lumMod val="50000"/>
                  </a:schemeClr>
                </a:solidFill>
                <a:cs typeface="Times New Roman"/>
              </a:rPr>
              <a:t>Marco Multilateral de la OIT sobre migraciones Laborales, art. 15:</a:t>
            </a:r>
          </a:p>
          <a:p>
            <a:pPr>
              <a:lnSpc>
                <a:spcPct val="115000"/>
              </a:lnSpc>
            </a:pPr>
            <a:endParaRPr lang="es-CR" sz="2200" b="1" dirty="0">
              <a:solidFill>
                <a:schemeClr val="tx2">
                  <a:lumMod val="75000"/>
                </a:schemeClr>
              </a:solidFill>
              <a:cs typeface="Times New Roman"/>
            </a:endParaRPr>
          </a:p>
          <a:p>
            <a:pPr marL="457200" indent="-457200">
              <a:lnSpc>
                <a:spcPct val="115000"/>
              </a:lnSpc>
              <a:buFontTx/>
              <a:buChar char="-"/>
            </a:pPr>
            <a:r>
              <a:rPr lang="es-CR" sz="2200" b="1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Se debería reconocer y aprovechar al máximo la contribución de las migraciones laborales al empleo, </a:t>
            </a:r>
            <a:r>
              <a:rPr lang="es-CR" sz="2200" b="1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el crecimiento económico, el desarrollo y la mitigación de la pobreza, en beneficio tanto de los países de origen como de destino. </a:t>
            </a:r>
          </a:p>
          <a:p>
            <a:pPr marL="457200" indent="-457200">
              <a:lnSpc>
                <a:spcPct val="115000"/>
              </a:lnSpc>
              <a:buFontTx/>
              <a:buChar char="-"/>
            </a:pPr>
            <a:r>
              <a:rPr lang="es-PA" sz="2200" b="1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Promueven el desarrollo y contribuyen a mitigar la pobreza </a:t>
            </a:r>
            <a:r>
              <a:rPr lang="es-PA" sz="2200" b="1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en los países de origen</a:t>
            </a:r>
          </a:p>
        </p:txBody>
      </p:sp>
    </p:spTree>
    <p:extLst>
      <p:ext uri="{BB962C8B-B14F-4D97-AF65-F5344CB8AC3E}">
        <p14:creationId xmlns:p14="http://schemas.microsoft.com/office/powerpoint/2010/main" val="17649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712473"/>
              </p:ext>
            </p:extLst>
          </p:nvPr>
        </p:nvGraphicFramePr>
        <p:xfrm>
          <a:off x="539553" y="1412776"/>
          <a:ext cx="813690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es-CR" sz="2600" dirty="0" smtClean="0"/>
                        <a:t>Concepto</a:t>
                      </a:r>
                      <a:r>
                        <a:rPr lang="es-CR" sz="2600" baseline="0" dirty="0" smtClean="0"/>
                        <a:t> de </a:t>
                      </a:r>
                      <a:r>
                        <a:rPr lang="es-CR" sz="2600" dirty="0" smtClean="0"/>
                        <a:t>Desarrollo</a:t>
                      </a:r>
                      <a:endParaRPr lang="es-CR" sz="2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R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Derecho comprensivo</a:t>
                      </a:r>
                      <a:r>
                        <a:rPr lang="es-CR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 disfrutar plenamente del conjunto de derechos humanos </a:t>
                      </a:r>
                      <a:endParaRPr lang="es-CR" sz="24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Desarrolo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desde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óptica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de los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derechos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implica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reconocer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quienes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protagonizan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nexo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migración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tanto</a:t>
                      </a:r>
                      <a:r>
                        <a:rPr lang="en-GB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sujetos</a:t>
                      </a:r>
                      <a:r>
                        <a:rPr lang="en-GB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lang="en-GB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lo </a:t>
                      </a:r>
                      <a:r>
                        <a:rPr lang="en-GB" sz="24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construyen</a:t>
                      </a:r>
                      <a:r>
                        <a:rPr lang="en-GB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4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deciden</a:t>
                      </a:r>
                      <a:r>
                        <a:rPr lang="en-GB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sobre</a:t>
                      </a:r>
                      <a:r>
                        <a:rPr lang="en-GB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él</a:t>
                      </a:r>
                      <a:r>
                        <a:rPr lang="en-GB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y se </a:t>
                      </a:r>
                      <a:r>
                        <a:rPr lang="en-GB" sz="24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benefician</a:t>
                      </a:r>
                      <a:endParaRPr lang="en-GB" sz="24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R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Canales donde se viabilice la participación de las personas migrantes en esos tres ámbitos</a:t>
                      </a:r>
                      <a:endParaRPr lang="es-CR" sz="24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Beneficiarios del desarrollo: sus condiciones de vida y de trabajo han de entenderse como parte de los procesos globales de desarrollo </a:t>
                      </a:r>
                    </a:p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R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INSTRAW, ONU, 2008.</a:t>
                      </a:r>
                      <a:endParaRPr lang="es-CR" sz="1200" b="1" i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6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739050"/>
              </p:ext>
            </p:extLst>
          </p:nvPr>
        </p:nvGraphicFramePr>
        <p:xfrm>
          <a:off x="827584" y="1628801"/>
          <a:ext cx="7416824" cy="453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164286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/>
                        <a:t>Contribución</a:t>
                      </a:r>
                      <a:r>
                        <a:rPr lang="en-GB" sz="3200" baseline="0" dirty="0" smtClean="0"/>
                        <a:t> al </a:t>
                      </a:r>
                      <a:r>
                        <a:rPr lang="en-GB" sz="3200" baseline="0" dirty="0" err="1" smtClean="0"/>
                        <a:t>desarrollo</a:t>
                      </a:r>
                      <a:r>
                        <a:rPr lang="en-GB" sz="3200" baseline="0" dirty="0" smtClean="0"/>
                        <a:t>:</a:t>
                      </a:r>
                    </a:p>
                    <a:p>
                      <a:pPr algn="ctr"/>
                      <a:r>
                        <a:rPr lang="en-GB" sz="3200" baseline="0" dirty="0" err="1" smtClean="0"/>
                        <a:t>Realización</a:t>
                      </a:r>
                      <a:r>
                        <a:rPr lang="en-GB" sz="3200" baseline="0" dirty="0" smtClean="0"/>
                        <a:t> de los </a:t>
                      </a:r>
                      <a:r>
                        <a:rPr lang="en-GB" sz="3200" baseline="0" dirty="0" err="1" smtClean="0"/>
                        <a:t>derechos</a:t>
                      </a:r>
                      <a:r>
                        <a:rPr lang="en-GB" sz="3200" baseline="0" dirty="0" smtClean="0"/>
                        <a:t> </a:t>
                      </a:r>
                      <a:r>
                        <a:rPr lang="en-GB" sz="3200" baseline="0" dirty="0" err="1" smtClean="0"/>
                        <a:t>fundamentales</a:t>
                      </a:r>
                      <a:endParaRPr lang="en-GB" sz="3200" baseline="0" dirty="0" smtClean="0"/>
                    </a:p>
                  </a:txBody>
                  <a:tcPr/>
                </a:tc>
              </a:tr>
              <a:tr h="1746687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s-CR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s-CR" sz="4000" dirty="0" smtClean="0">
                          <a:solidFill>
                            <a:srgbClr val="002060"/>
                          </a:solidFill>
                        </a:rPr>
                        <a:t>Países de origen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s-CR" sz="4000" dirty="0" smtClean="0">
                          <a:solidFill>
                            <a:srgbClr val="002060"/>
                          </a:solidFill>
                        </a:rPr>
                        <a:t>Países</a:t>
                      </a:r>
                      <a:r>
                        <a:rPr lang="es-CR" sz="4000" baseline="0" dirty="0" smtClean="0">
                          <a:solidFill>
                            <a:srgbClr val="002060"/>
                          </a:solidFill>
                        </a:rPr>
                        <a:t> de destino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s-CR" sz="4000" smtClean="0">
                          <a:solidFill>
                            <a:srgbClr val="002060"/>
                          </a:solidFill>
                        </a:rPr>
                        <a:t>Personas migrantes/trabajadoras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s-CR" sz="400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404664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9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860830"/>
              </p:ext>
            </p:extLst>
          </p:nvPr>
        </p:nvGraphicFramePr>
        <p:xfrm>
          <a:off x="251520" y="764704"/>
          <a:ext cx="741682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7265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Contribución</a:t>
                      </a:r>
                      <a:r>
                        <a:rPr lang="en-GB" sz="2800" baseline="0" dirty="0" smtClean="0"/>
                        <a:t> al </a:t>
                      </a:r>
                      <a:r>
                        <a:rPr lang="en-GB" sz="2800" baseline="0" dirty="0" err="1" smtClean="0"/>
                        <a:t>desarrollo</a:t>
                      </a:r>
                      <a:endParaRPr lang="en-GB" sz="2800" baseline="0" dirty="0" smtClean="0"/>
                    </a:p>
                    <a:p>
                      <a:pPr algn="ctr"/>
                      <a:r>
                        <a:rPr lang="es-CR" sz="2800" b="1" dirty="0" smtClean="0">
                          <a:solidFill>
                            <a:srgbClr val="002060"/>
                          </a:solidFill>
                        </a:rPr>
                        <a:t>Países de destino</a:t>
                      </a:r>
                      <a:endParaRPr lang="en-GB" sz="2800" dirty="0"/>
                    </a:p>
                  </a:txBody>
                  <a:tcPr/>
                </a:tc>
              </a:tr>
              <a:tr h="207939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R" sz="2400" dirty="0" smtClean="0">
                          <a:solidFill>
                            <a:srgbClr val="002060"/>
                          </a:solidFill>
                        </a:rPr>
                        <a:t>mano de</a:t>
                      </a:r>
                      <a:r>
                        <a:rPr lang="es-CR" sz="2400" baseline="0" dirty="0" smtClean="0">
                          <a:solidFill>
                            <a:srgbClr val="002060"/>
                          </a:solidFill>
                        </a:rPr>
                        <a:t> obra (respuesta a escasez)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R" sz="2400" dirty="0" smtClean="0">
                          <a:solidFill>
                            <a:srgbClr val="002060"/>
                          </a:solidFill>
                        </a:rPr>
                        <a:t>activación de</a:t>
                      </a:r>
                      <a:r>
                        <a:rPr lang="es-CR" sz="2400" baseline="0" dirty="0" smtClean="0">
                          <a:solidFill>
                            <a:srgbClr val="002060"/>
                          </a:solidFill>
                        </a:rPr>
                        <a:t> sectores tradicionales como agricultura y servicios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R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contribución a la producción de bienes y servicios y consumidores de los mismos aumentando la demanda interna (creación de empleos)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R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desarrollo </a:t>
                      </a:r>
                      <a:r>
                        <a:rPr lang="es-CR" sz="24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emprendedurismo</a:t>
                      </a:r>
                      <a:r>
                        <a:rPr lang="es-CR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(creación de empleo)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R" sz="2400" baseline="0" dirty="0" smtClean="0">
                          <a:solidFill>
                            <a:srgbClr val="002060"/>
                          </a:solidFill>
                        </a:rPr>
                        <a:t>contribuyentes a los sistemas de seguridad social (sostenibilidad de los sistemas)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R" sz="2400" baseline="0" dirty="0" smtClean="0">
                          <a:solidFill>
                            <a:srgbClr val="002060"/>
                          </a:solidFill>
                        </a:rPr>
                        <a:t>satisfacción de demanda de trabajadores cualificados en </a:t>
                      </a:r>
                      <a:r>
                        <a:rPr lang="es-CR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las nuevas industrias de alta tecnología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R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aporte de competencias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R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contribuidores al pago de impuestos.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7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683627"/>
              </p:ext>
            </p:extLst>
          </p:nvPr>
        </p:nvGraphicFramePr>
        <p:xfrm>
          <a:off x="827584" y="2204864"/>
          <a:ext cx="7416824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7265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Contribución</a:t>
                      </a:r>
                      <a:r>
                        <a:rPr lang="en-GB" sz="2800" baseline="0" dirty="0" smtClean="0"/>
                        <a:t> al </a:t>
                      </a:r>
                      <a:r>
                        <a:rPr lang="en-GB" sz="2800" baseline="0" dirty="0" err="1" smtClean="0"/>
                        <a:t>desarrollo</a:t>
                      </a:r>
                      <a:endParaRPr lang="en-GB" sz="2800" baseline="0" dirty="0" smtClean="0"/>
                    </a:p>
                    <a:p>
                      <a:pPr algn="ctr"/>
                      <a:r>
                        <a:rPr lang="es-CR" sz="2800" b="1" dirty="0" smtClean="0">
                          <a:solidFill>
                            <a:srgbClr val="002060"/>
                          </a:solidFill>
                        </a:rPr>
                        <a:t>Países de origen</a:t>
                      </a:r>
                      <a:endParaRPr lang="en-GB" sz="2800" dirty="0"/>
                    </a:p>
                  </a:txBody>
                  <a:tcPr/>
                </a:tc>
              </a:tr>
              <a:tr h="1746687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s-CR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s-CR" sz="2400" dirty="0" smtClean="0">
                          <a:solidFill>
                            <a:srgbClr val="002060"/>
                          </a:solidFill>
                        </a:rPr>
                        <a:t>flujos de remesas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s-CR" sz="2400" dirty="0" smtClean="0">
                          <a:solidFill>
                            <a:srgbClr val="002060"/>
                          </a:solidFill>
                        </a:rPr>
                        <a:t>transferencia de inversiones y de tecnología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s-CR" sz="2400" dirty="0" smtClean="0">
                          <a:solidFill>
                            <a:srgbClr val="002060"/>
                          </a:solidFill>
                        </a:rPr>
                        <a:t>cualificaciones al</a:t>
                      </a:r>
                      <a:r>
                        <a:rPr lang="es-CR" sz="2400" baseline="0" dirty="0" smtClean="0">
                          <a:solidFill>
                            <a:srgbClr val="002060"/>
                          </a:solidFill>
                        </a:rPr>
                        <a:t> retorno e los migrantes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s-CR" sz="2400" baseline="0" dirty="0" smtClean="0">
                          <a:solidFill>
                            <a:srgbClr val="002060"/>
                          </a:solidFill>
                        </a:rPr>
                        <a:t>relaciones con las comunidades trasnacionales (diáspora)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s-CR" sz="2400" baseline="0" dirty="0" smtClean="0">
                          <a:solidFill>
                            <a:srgbClr val="002060"/>
                          </a:solidFill>
                        </a:rPr>
                        <a:t>creación de microempresas=creación de empleo</a:t>
                      </a:r>
                      <a:endParaRPr lang="es-CR" sz="240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404664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2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693896"/>
              </p:ext>
            </p:extLst>
          </p:nvPr>
        </p:nvGraphicFramePr>
        <p:xfrm>
          <a:off x="467544" y="404664"/>
          <a:ext cx="8352928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864095">
                <a:tc>
                  <a:txBody>
                    <a:bodyPr/>
                    <a:lstStyle/>
                    <a:p>
                      <a:pPr algn="ctr"/>
                      <a:r>
                        <a:rPr lang="es-CR" sz="2600" dirty="0" smtClean="0"/>
                        <a:t>DIMENSIÓN HUMANA DE LA MIGRACIÓN: </a:t>
                      </a:r>
                    </a:p>
                    <a:p>
                      <a:pPr algn="ctr"/>
                      <a:r>
                        <a:rPr lang="es-CR" sz="2600" dirty="0" smtClean="0"/>
                        <a:t>LAS PERSONAS/ LAS Y LOS TRABAJADORES</a:t>
                      </a:r>
                      <a:endParaRPr lang="en-GB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es-CR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responsabilidad en la protección de los derechos humanos de las personas migrantes es la misma para todos los países</a:t>
                      </a:r>
                      <a:endParaRPr lang="es-CR" sz="24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Partiendo de que</a:t>
                      </a:r>
                      <a:r>
                        <a:rPr lang="es-ES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la migración es fundamentalmente laboral, la protección de los derechos laborales y los que se le hayan vinculados de manera </a:t>
                      </a:r>
                      <a:r>
                        <a:rPr lang="es-ES" sz="24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intrínsica</a:t>
                      </a:r>
                      <a:r>
                        <a:rPr lang="es-ES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resultan fundamentales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 responsabilidad es para con sus connacionales que se encuentran fuera de su país, como para los inmigrantes que se encuentran en su país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Particular importancia inmigrantes en Centroamérica: no solo son países de origen de la migración pero de destino y de tránsito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24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Inversión de remesas, repatriación, convenios de protección de nacionales en el exterior, consulados y agregados laborales</a:t>
                      </a:r>
                      <a:endParaRPr lang="es-ES" sz="24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29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087872"/>
              </p:ext>
            </p:extLst>
          </p:nvPr>
        </p:nvGraphicFramePr>
        <p:xfrm>
          <a:off x="1907704" y="1484784"/>
          <a:ext cx="5402628" cy="433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628"/>
              </a:tblGrid>
              <a:tr h="493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2400" dirty="0" smtClean="0">
                          <a:solidFill>
                            <a:schemeClr val="bg1"/>
                          </a:solidFill>
                        </a:rPr>
                        <a:t>Responsabilidades</a:t>
                      </a:r>
                      <a:endParaRPr lang="es-CR" sz="180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0981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CR" sz="2000" b="1" dirty="0" smtClean="0">
                          <a:solidFill>
                            <a:srgbClr val="002060"/>
                          </a:solidFill>
                        </a:rPr>
                        <a:t>Migración LABORAL: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s-CR" sz="2000" b="1" dirty="0" smtClean="0">
                          <a:solidFill>
                            <a:srgbClr val="002060"/>
                          </a:solidFill>
                        </a:rPr>
                        <a:t>Empleadores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s-CR" sz="2000" b="1" dirty="0" smtClean="0">
                          <a:solidFill>
                            <a:srgbClr val="002060"/>
                          </a:solidFill>
                        </a:rPr>
                        <a:t>Trabajadores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s-CR" sz="2000" b="1" dirty="0" smtClean="0">
                          <a:solidFill>
                            <a:srgbClr val="002060"/>
                          </a:solidFill>
                        </a:rPr>
                        <a:t>gobierno</a:t>
                      </a:r>
                      <a:endParaRPr lang="es-CR" sz="2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Trabajo</a:t>
                      </a:r>
                      <a:r>
                        <a:rPr lang="es-ES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decente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Seguridad</a:t>
                      </a:r>
                      <a:r>
                        <a:rPr lang="es-CR" sz="2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social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Protección por riesgos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Garantías laborales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Productivo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Libertad de asociación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Reconocimiento/homologación de competencias</a:t>
                      </a:r>
                      <a:endParaRPr lang="es-CR" sz="20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8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962017"/>
              </p:ext>
            </p:extLst>
          </p:nvPr>
        </p:nvGraphicFramePr>
        <p:xfrm>
          <a:off x="1979712" y="1412776"/>
          <a:ext cx="489654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s-CR" sz="2600" dirty="0" smtClean="0"/>
                        <a:t>Diferentes</a:t>
                      </a:r>
                      <a:r>
                        <a:rPr lang="es-CR" sz="2600" baseline="0" dirty="0" smtClean="0"/>
                        <a:t> niveles de la responsabilidad</a:t>
                      </a:r>
                      <a:endParaRPr lang="es-CR" sz="2600" dirty="0" smtClean="0"/>
                    </a:p>
                  </a:txBody>
                  <a:tcPr/>
                </a:tc>
              </a:tr>
              <a:tr h="1110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ACTORES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Gubernamental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Representaciones</a:t>
                      </a: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de empleadores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Representaciones de trabajadores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Sociedad</a:t>
                      </a: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civil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Organismos de integración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Otros actores estratégicos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CR" sz="20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PAÍSES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Países de origen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Países de tránsito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R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Países de destino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6" y="0"/>
            <a:ext cx="13119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3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</TotalTime>
  <Words>629</Words>
  <Application>Microsoft Office PowerPoint</Application>
  <PresentationFormat>Presentación en pantalla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Office Theme</vt:lpstr>
      <vt:lpstr> 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convenios de la OIT sobre trabajadores migrantes</dc:title>
  <dc:creator>ILO</dc:creator>
  <cp:lastModifiedBy>Nils</cp:lastModifiedBy>
  <cp:revision>74</cp:revision>
  <cp:lastPrinted>2015-08-04T22:57:33Z</cp:lastPrinted>
  <dcterms:created xsi:type="dcterms:W3CDTF">2013-06-17T22:36:34Z</dcterms:created>
  <dcterms:modified xsi:type="dcterms:W3CDTF">2016-06-06T21:10:02Z</dcterms:modified>
</cp:coreProperties>
</file>