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9" r:id="rId3"/>
    <p:sldId id="313" r:id="rId4"/>
    <p:sldId id="312" r:id="rId5"/>
    <p:sldId id="301" r:id="rId6"/>
    <p:sldId id="308" r:id="rId7"/>
    <p:sldId id="310" r:id="rId8"/>
    <p:sldId id="304" r:id="rId9"/>
    <p:sldId id="305" r:id="rId10"/>
    <p:sldId id="306" r:id="rId11"/>
    <p:sldId id="307" r:id="rId12"/>
    <p:sldId id="314" r:id="rId13"/>
    <p:sldId id="311" r:id="rId14"/>
    <p:sldId id="316" r:id="rId15"/>
    <p:sldId id="317" r:id="rId16"/>
    <p:sldId id="315" r:id="rId1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94190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3DA0-6E44-4045-BE98-8BF4411DEE19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C17B-51AF-4BF4-9211-00B74A798D0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5845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A025CB-822A-4CCC-993C-E3C846318254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578676-EDA0-4CA9-850C-BD1CF95ECCA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5767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ea typeface="ＭＳ Ｐゴシック" panose="020B0600070205080204" pitchFamily="34" charset="-128"/>
            </a:endParaRPr>
          </a:p>
          <a:p>
            <a:endParaRPr lang="es-MX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540FD5-BB90-4E4C-B946-FDE2617E9AC1}" type="slidenum">
              <a:rPr lang="en-US" altLang="es-MX" smtClean="0"/>
              <a:pPr/>
              <a:t>3</a:t>
            </a:fld>
            <a:endParaRPr lang="en-US" altLang="es-MX" smtClean="0"/>
          </a:p>
        </p:txBody>
      </p:sp>
    </p:spTree>
    <p:extLst>
      <p:ext uri="{BB962C8B-B14F-4D97-AF65-F5344CB8AC3E}">
        <p14:creationId xmlns:p14="http://schemas.microsoft.com/office/powerpoint/2010/main" xmlns="" val="65189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35CA64-9960-4DA7-8A7E-DD135D9F5A63}" type="datetimeFigureOut">
              <a:rPr lang="es-MX" smtClean="0"/>
              <a:pPr/>
              <a:t>16/08/2005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3A462D-A040-4A67-9580-1D6E8010883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uiza.carvalho@unwomen.org" TargetMode="External"/><Relationship Id="rId2" Type="http://schemas.openxmlformats.org/officeDocument/2006/relationships/hyperlink" Target="mailto:Juliette.bonnafe@unwome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944724"/>
            <a:ext cx="6984776" cy="1080120"/>
          </a:xfrm>
        </p:spPr>
        <p:txBody>
          <a:bodyPr>
            <a:noAutofit/>
          </a:bodyPr>
          <a:lstStyle/>
          <a:p>
            <a:r>
              <a:rPr lang="es-MX" sz="1400" b="1" dirty="0"/>
              <a:t>CONFERENCIA REGIONAL SOBRE MIGRACIÓN (CRM)</a:t>
            </a:r>
            <a:r>
              <a:rPr lang="es-MX" sz="1400" b="1" i="1" dirty="0"/>
              <a:t/>
            </a:r>
            <a:br>
              <a:rPr lang="es-MX" sz="1400" b="1" i="1" dirty="0"/>
            </a:br>
            <a:r>
              <a:rPr lang="es-MX" sz="1400" b="1" dirty="0"/>
              <a:t>Reunión del Grupo Regional de Consulta Sobre Migración (GRCM)</a:t>
            </a:r>
            <a:r>
              <a:rPr lang="es-MX" sz="1400" b="1" i="1" dirty="0"/>
              <a:t/>
            </a:r>
            <a:br>
              <a:rPr lang="es-MX" sz="1400" b="1" i="1" dirty="0"/>
            </a:br>
            <a:r>
              <a:rPr lang="es-MX" sz="1400" b="1" dirty="0"/>
              <a:t> </a:t>
            </a:r>
            <a:r>
              <a:rPr lang="es-MX" sz="1400" b="1" i="1" dirty="0"/>
              <a:t/>
            </a:r>
            <a:br>
              <a:rPr lang="es-MX" sz="1400" b="1" i="1" dirty="0"/>
            </a:br>
            <a:r>
              <a:rPr lang="es-MX" sz="1400" b="1" dirty="0"/>
              <a:t>La migración: una responsabilidad compartida</a:t>
            </a:r>
            <a:r>
              <a:rPr lang="es-MX" sz="1400" b="1" i="1" dirty="0"/>
              <a:t/>
            </a:r>
            <a:br>
              <a:rPr lang="es-MX" sz="1400" b="1" i="1" dirty="0"/>
            </a:br>
            <a:r>
              <a:rPr lang="es-MX" sz="1400" b="1" dirty="0"/>
              <a:t> </a:t>
            </a:r>
            <a:r>
              <a:rPr lang="es-MX" sz="1400" b="1" i="1" dirty="0"/>
              <a:t/>
            </a:r>
            <a:br>
              <a:rPr lang="es-MX" sz="1400" b="1" i="1" dirty="0"/>
            </a:br>
            <a:endParaRPr lang="es-MX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1540" y="2378714"/>
            <a:ext cx="7920880" cy="936104"/>
          </a:xfrm>
        </p:spPr>
        <p:txBody>
          <a:bodyPr>
            <a:normAutofit fontScale="55000" lnSpcReduction="20000"/>
          </a:bodyPr>
          <a:lstStyle/>
          <a:p>
            <a:r>
              <a:rPr lang="es-MX" sz="3200" dirty="0"/>
              <a:t/>
            </a:r>
            <a:br>
              <a:rPr lang="es-MX" sz="3200" dirty="0"/>
            </a:br>
            <a:r>
              <a:rPr lang="es-MX" sz="3200" b="1" dirty="0"/>
              <a:t>Migración regional, género y la importancia de la CEDAW y su Recomendación General 26 como herramientas de protección de las mujeres migrantes</a:t>
            </a:r>
            <a:endParaRPr lang="es-MX" sz="3200" dirty="0">
              <a:latin typeface="Calibri" panose="020F0502020204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517232"/>
            <a:ext cx="2888429" cy="1155372"/>
          </a:xfrm>
          <a:prstGeom prst="rect">
            <a:avLst/>
          </a:prstGeom>
          <a:effectLst/>
        </p:spPr>
      </p:pic>
      <p:pic>
        <p:nvPicPr>
          <p:cNvPr id="1026" name="Picture 2" descr="C:\Users\Maud Ritz\Documents\WMW\Publicaciones\Fotos Moysés\TRABAJADORAS-DOMESTICAS-MZS-20140504MZS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949" y="3284984"/>
            <a:ext cx="2944219" cy="19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72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388" y="1219200"/>
            <a:ext cx="8785225" cy="527685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457200" indent="-457200" eaLnBrk="1" hangingPunct="1">
              <a:buFont typeface="Symbol" panose="05050102010706020507" pitchFamily="18" charset="2"/>
              <a:buAutoNum type="arabicPeriod"/>
            </a:pP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Reconoce la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complejidad del fenómeno migratorio 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en contextos de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globalización.</a:t>
            </a:r>
          </a:p>
          <a:p>
            <a:pPr marL="457200" indent="-457200" eaLnBrk="1" hangingPunct="1">
              <a:buFont typeface="Symbol" panose="05050102010706020507" pitchFamily="18" charset="2"/>
              <a:buNone/>
            </a:pPr>
            <a:endParaRPr lang="es-MX" altLang="es-MX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2.   Establece la condición de respetar, proteger y facilitar el ejercicio de los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derechos de las mujeres 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en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cualquiera de las etapas del ciclo migratorio. </a:t>
            </a:r>
          </a:p>
          <a:p>
            <a:pPr marL="457200" indent="-457200" eaLnBrk="1" hangingPunct="1">
              <a:buFont typeface="Symbol" panose="05050102010706020507" pitchFamily="18" charset="2"/>
              <a:buAutoNum type="arabicPeriod"/>
            </a:pPr>
            <a:endParaRPr lang="es-MX" altLang="es-MX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3.  Reconoce los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aportes sociales y económicos 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de las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trabajadoras migrantes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 </a:t>
            </a:r>
          </a:p>
          <a:p>
            <a:pPr marL="0" indent="0" eaLnBrk="1" hangingPunct="1">
              <a:buNone/>
            </a:pPr>
            <a:endParaRPr lang="es-MX" altLang="es-MX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4.   Visibiliza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el papel de las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mujeres como trabajadoras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, muchas veces no reconocidas por la falta de valoración social del tipo de trabajo que desempeñan.</a:t>
            </a:r>
          </a:p>
          <a:p>
            <a:pPr marL="457200" indent="-457200" eaLnBrk="1" hangingPunct="1">
              <a:buFont typeface="Symbol" panose="05050102010706020507" pitchFamily="18" charset="2"/>
              <a:buAutoNum type="arabicPeriod"/>
            </a:pPr>
            <a:endParaRPr lang="es-MX" altLang="es-MX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5.  Establece que la </a:t>
            </a:r>
            <a:r>
              <a:rPr lang="es-MX" altLang="es-MX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migración no es independiente del género </a:t>
            </a: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ya que las mujeres resultan afectadas de forma distinta a los hombres en el proceso migratorio.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885825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26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Ejes de análisis de la Recomendación General 26 de la CEDAW . (1/2)  </a:t>
            </a:r>
          </a:p>
        </p:txBody>
      </p:sp>
    </p:spTree>
    <p:extLst>
      <p:ext uri="{BB962C8B-B14F-4D97-AF65-F5344CB8AC3E}">
        <p14:creationId xmlns:p14="http://schemas.microsoft.com/office/powerpoint/2010/main" xmlns="" val="18550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388" y="1219200"/>
            <a:ext cx="8785225" cy="527685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Considera el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enfoque de derechos y de género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, y las formas interrelacionadas de discriminación. </a:t>
            </a: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endParaRPr lang="es-MX" altLang="es-MX" sz="20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Señala que la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discriminación y la violación de derechos 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se presentan en el interior de la familia, en el trabajo, en las interacciones sociales. </a:t>
            </a: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endParaRPr lang="es-MX" altLang="es-MX" sz="20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Discriminación y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violación de derechos se producen tanto en países de destino como en los de origen y de tránsito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, por lo que distingue las responsabilidades de los países para la atención de cada caso.</a:t>
            </a: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endParaRPr lang="es-MX" altLang="es-MX" sz="20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No sólo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promueve los derechos humanos de las trabajadoras migrantes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, sino que busca garantizar su pleno ejercicio y disfrute de facto. </a:t>
            </a: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endParaRPr lang="es-MX" altLang="es-MX" sz="20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Candara" panose="020E0502030303020204" pitchFamily="34" charset="0"/>
              <a:buAutoNum type="arabicPeriod" startAt="6"/>
            </a:pP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Los principios de la CEDAW de no discriminación y obligación del Estado llaman a </a:t>
            </a:r>
            <a:r>
              <a:rPr lang="es-MX" altLang="es-MX" sz="2000" b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acción punitiva contra quienes violen los derechos </a:t>
            </a:r>
            <a:r>
              <a:rPr lang="es-MX" altLang="es-MX" sz="2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de las trabajadoras migrantes.  </a:t>
            </a:r>
            <a:endParaRPr lang="es-MX" altLang="es-MX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885825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26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Ejes de análisis de la Recomendación General 26 de la CEDAW . (2/2)  </a:t>
            </a:r>
          </a:p>
        </p:txBody>
      </p:sp>
    </p:spTree>
    <p:extLst>
      <p:ext uri="{BB962C8B-B14F-4D97-AF65-F5344CB8AC3E}">
        <p14:creationId xmlns:p14="http://schemas.microsoft.com/office/powerpoint/2010/main" xmlns="" val="36105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aporte</a:t>
            </a:r>
            <a:r>
              <a:rPr lang="en-US" dirty="0" smtClean="0"/>
              <a:t> de ONU </a:t>
            </a:r>
            <a:r>
              <a:rPr lang="en-US" dirty="0" err="1" smtClean="0"/>
              <a:t>Mujeres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8712968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Investigaci</a:t>
            </a:r>
            <a:r>
              <a:rPr lang="es-ES" b="1" dirty="0" err="1"/>
              <a:t>ón</a:t>
            </a:r>
            <a:r>
              <a:rPr lang="es-ES" b="1" dirty="0"/>
              <a:t> conjunta Corte Centroamericana de Justicia- UNFPA- ONU Mujeres sobre la violencia contra las mujeres y niñas en la ruta migratoria del Triangulo Norte. </a:t>
            </a:r>
            <a:endParaRPr lang="es-ES" b="1" dirty="0" smtClean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Diseño del protocolo para prevenir y atender la violencia contra las mujeres en los consulados de México en el exterior.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Proyecto </a:t>
            </a:r>
            <a:r>
              <a:rPr lang="en-US" b="1" dirty="0"/>
              <a:t>ONU </a:t>
            </a:r>
            <a:r>
              <a:rPr lang="en-US" b="1" dirty="0" err="1"/>
              <a:t>Mujeres</a:t>
            </a:r>
            <a:r>
              <a:rPr lang="en-US" b="1" dirty="0"/>
              <a:t> </a:t>
            </a:r>
            <a:r>
              <a:rPr lang="en-US" b="1" dirty="0" err="1"/>
              <a:t>financiado</a:t>
            </a:r>
            <a:r>
              <a:rPr lang="en-US" b="1" dirty="0"/>
              <a:t> UE </a:t>
            </a:r>
            <a:r>
              <a:rPr lang="en-US" b="1" dirty="0" err="1"/>
              <a:t>sobre</a:t>
            </a:r>
            <a:r>
              <a:rPr lang="en-US" b="1" dirty="0"/>
              <a:t> </a:t>
            </a:r>
            <a:r>
              <a:rPr lang="en-US" b="1" dirty="0" err="1"/>
              <a:t>Trabajadoras</a:t>
            </a:r>
            <a:r>
              <a:rPr lang="en-US" b="1" dirty="0"/>
              <a:t> </a:t>
            </a:r>
            <a:r>
              <a:rPr lang="en-US" b="1" dirty="0" err="1" smtClean="0"/>
              <a:t>migrantes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Proyecto en M</a:t>
            </a:r>
            <a:r>
              <a:rPr lang="es-ES" dirty="0" err="1" smtClean="0"/>
              <a:t>éxico</a:t>
            </a:r>
            <a:r>
              <a:rPr lang="es-ES" dirty="0" smtClean="0"/>
              <a:t>, Filipinas y Moldavia</a:t>
            </a:r>
          </a:p>
          <a:p>
            <a:endParaRPr lang="es-ES" dirty="0" smtClean="0"/>
          </a:p>
          <a:p>
            <a:r>
              <a:rPr lang="es-ES" dirty="0" smtClean="0"/>
              <a:t>Análisis de datos y leyes a la luz de la R26 de la CEDAW</a:t>
            </a:r>
          </a:p>
          <a:p>
            <a:endParaRPr lang="es-ES" dirty="0" smtClean="0"/>
          </a:p>
          <a:p>
            <a:r>
              <a:rPr lang="es-ES" dirty="0" smtClean="0"/>
              <a:t>Metodologías aplicables en los marcos nacionales, y se podría constituir un enfoque regional transformador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908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contenido 1"/>
          <p:cNvSpPr>
            <a:spLocks noGrp="1"/>
          </p:cNvSpPr>
          <p:nvPr>
            <p:ph idx="1"/>
          </p:nvPr>
        </p:nvSpPr>
        <p:spPr>
          <a:xfrm>
            <a:off x="4800600" y="381000"/>
            <a:ext cx="4114800" cy="5745163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endParaRPr lang="es-ES_tradnl" altLang="es-MX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0483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3" y="129381"/>
            <a:ext cx="45148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9373" y="136101"/>
            <a:ext cx="4603853" cy="59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48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603" y="0"/>
            <a:ext cx="4713463" cy="6126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09106" y="0"/>
            <a:ext cx="4434894" cy="62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76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6632"/>
            <a:ext cx="4780321" cy="6336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619" y="104274"/>
            <a:ext cx="4875799" cy="63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14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Juliette </a:t>
            </a:r>
            <a:r>
              <a:rPr lang="en-US" dirty="0" err="1"/>
              <a:t>Bonnaf</a:t>
            </a:r>
            <a:r>
              <a:rPr lang="es-ES" dirty="0"/>
              <a:t>é, Responsable de Programas en ONU Mujeres México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Juliette.bonnafe@unwomen.org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err="1" smtClean="0"/>
              <a:t>Luiza</a:t>
            </a:r>
            <a:r>
              <a:rPr lang="en-US" dirty="0" smtClean="0"/>
              <a:t> </a:t>
            </a:r>
            <a:r>
              <a:rPr lang="en-US" dirty="0" err="1" smtClean="0"/>
              <a:t>Carvalho</a:t>
            </a:r>
            <a:r>
              <a:rPr lang="en-US" dirty="0" smtClean="0"/>
              <a:t>, </a:t>
            </a:r>
            <a:r>
              <a:rPr lang="en-US" dirty="0" err="1" smtClean="0"/>
              <a:t>Directora</a:t>
            </a:r>
            <a:r>
              <a:rPr lang="en-US" dirty="0" smtClean="0"/>
              <a:t> Regional de ONU </a:t>
            </a:r>
            <a:r>
              <a:rPr lang="en-US" dirty="0" err="1" smtClean="0"/>
              <a:t>Mujeres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Luiza.carvalho@unwomen.org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28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 txBox="1">
            <a:spLocks/>
          </p:cNvSpPr>
          <p:nvPr/>
        </p:nvSpPr>
        <p:spPr bwMode="auto">
          <a:xfrm>
            <a:off x="395288" y="1484313"/>
            <a:ext cx="8353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s-ES_tradnl" altLang="es-MX" sz="1600">
              <a:latin typeface="Calibri" panose="020F0502020204030204" pitchFamily="34" charset="0"/>
            </a:endParaRPr>
          </a:p>
        </p:txBody>
      </p:sp>
      <p:sp>
        <p:nvSpPr>
          <p:cNvPr id="11267" name="1 Título"/>
          <p:cNvSpPr txBox="1">
            <a:spLocks/>
          </p:cNvSpPr>
          <p:nvPr/>
        </p:nvSpPr>
        <p:spPr bwMode="auto">
          <a:xfrm>
            <a:off x="2987675" y="238125"/>
            <a:ext cx="6697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3600">
                <a:solidFill>
                  <a:srgbClr val="FFFFFF"/>
                </a:solidFill>
                <a:latin typeface="Calibri" panose="020F0502020204030204" pitchFamily="34" charset="0"/>
              </a:rPr>
              <a:t>Agenda post-2015</a:t>
            </a:r>
          </a:p>
        </p:txBody>
      </p:sp>
      <p:sp>
        <p:nvSpPr>
          <p:cNvPr id="11268" name="2 Marcador de contenido"/>
          <p:cNvSpPr txBox="1">
            <a:spLocks/>
          </p:cNvSpPr>
          <p:nvPr/>
        </p:nvSpPr>
        <p:spPr bwMode="auto">
          <a:xfrm>
            <a:off x="619125" y="1557338"/>
            <a:ext cx="7993063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3200">
                <a:latin typeface="Calibri" panose="020F0502020204030204" pitchFamily="34" charset="0"/>
              </a:rPr>
              <a:t>De los Objetivos de Desarrollo del Milenio (ODM) a los Objetivos de Desarrollo Sustentable (ODS):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s-MX" altLang="es-MX" sz="320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 typeface="Calibri" panose="020F0502020204030204" pitchFamily="34" charset="0"/>
              <a:buChar char="‒"/>
            </a:pPr>
            <a:r>
              <a:rPr lang="es-MX" altLang="es-MX" sz="3200">
                <a:latin typeface="Calibri" panose="020F0502020204030204" pitchFamily="34" charset="0"/>
              </a:rPr>
              <a:t>Por primera vez en el debate, la migración fue reconocida formalmente como un factor importante en el desarrollo </a:t>
            </a:r>
          </a:p>
        </p:txBody>
      </p:sp>
    </p:spTree>
    <p:extLst>
      <p:ext uri="{BB962C8B-B14F-4D97-AF65-F5344CB8AC3E}">
        <p14:creationId xmlns:p14="http://schemas.microsoft.com/office/powerpoint/2010/main" xmlns="" val="34096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07950" y="765175"/>
            <a:ext cx="7135813" cy="744538"/>
          </a:xfrm>
        </p:spPr>
        <p:txBody>
          <a:bodyPr>
            <a:normAutofit fontScale="90000"/>
          </a:bodyPr>
          <a:lstStyle/>
          <a:p>
            <a:r>
              <a:rPr lang="es-MX" altLang="es-MX" sz="2800" b="1" dirty="0" smtClean="0">
                <a:ea typeface="ＭＳ Ｐゴシック" panose="020B0600070205080204" pitchFamily="34" charset="-128"/>
              </a:rPr>
              <a:t/>
            </a:r>
            <a:br>
              <a:rPr lang="es-MX" altLang="es-MX" sz="2800" b="1" dirty="0" smtClean="0">
                <a:ea typeface="ＭＳ Ｐゴシック" panose="020B0600070205080204" pitchFamily="34" charset="-128"/>
              </a:rPr>
            </a:br>
            <a: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ODS8: Fomentar el crecimiento económico</a:t>
            </a:r>
            <a:b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sostenido, inclusivo y sostenible, el empleo pleno</a:t>
            </a:r>
            <a:b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y productivo, y el trabajo decente para todos.</a:t>
            </a:r>
            <a:br>
              <a:rPr lang="es-MX" altLang="es-MX" sz="24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endParaRPr lang="es-MX" altLang="es-MX" sz="2400" b="1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133600"/>
            <a:ext cx="8991600" cy="42148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MX" altLang="es-MX" b="1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MX" altLang="es-MX" b="1" dirty="0" smtClean="0">
                <a:ea typeface="ＭＳ Ｐゴシック" panose="020B0600070205080204" pitchFamily="34" charset="-128"/>
              </a:rPr>
              <a:t>Metas con perspectiva de género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altLang="es-MX" dirty="0" smtClean="0">
                <a:ea typeface="ＭＳ Ｐゴシック" panose="020B0600070205080204" pitchFamily="34" charset="-128"/>
              </a:rPr>
              <a:t>Lograr el empleo pleno y productivo y garantizar un trabajo decente para todos los hombres y mujeres y la igualdad de remuneración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altLang="es-MX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altLang="es-MX" dirty="0" smtClean="0">
                <a:ea typeface="ＭＳ Ｐゴシック" panose="020B0600070205080204" pitchFamily="34" charset="-128"/>
              </a:rPr>
              <a:t>Adoptar medidas inmediatas y eficaces para erradicar el trabajo forzoso, poner fin a las formas modernas de esclavitud y la trata de seres humanos.</a:t>
            </a:r>
          </a:p>
          <a:p>
            <a:pPr>
              <a:buFont typeface="Wingdings" panose="05000000000000000000" pitchFamily="2" charset="2"/>
              <a:buNone/>
            </a:pPr>
            <a:endParaRPr lang="es-MX" altLang="es-MX" b="1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s-MX" altLang="es-MX" dirty="0" smtClean="0">
              <a:ea typeface="ＭＳ Ｐゴシック" panose="020B0600070205080204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98361" y="493796"/>
            <a:ext cx="1715785" cy="1286353"/>
          </a:xfrm>
          <a:prstGeom prst="roundRect">
            <a:avLst>
              <a:gd name="adj" fmla="val 1000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02498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s-ES_tradnl" dirty="0" smtClean="0"/>
              <a:t>10.7</a:t>
            </a:r>
            <a:r>
              <a:rPr lang="es-ES_tradnl" dirty="0"/>
              <a:t>	Facilitar la migración y la movilidad ordenadas, seguras, regulares y responsables de las personas, entre otras cosas mediante la aplicación de políticas migratorias planificadas y bien gestionadas </a:t>
            </a:r>
            <a:endParaRPr lang="es-ES_tradnl" dirty="0" smtClean="0"/>
          </a:p>
          <a:p>
            <a:pPr marL="109728" indent="0">
              <a:buNone/>
            </a:pPr>
            <a:endParaRPr lang="es-ES_tradnl" dirty="0"/>
          </a:p>
          <a:p>
            <a:pPr>
              <a:buFont typeface="Wingdings" charset="2"/>
              <a:buChar char="Ø"/>
            </a:pPr>
            <a:r>
              <a:rPr lang="es-ES_tradnl" dirty="0"/>
              <a:t>10.c	Para 2030, reducir a menos del 3% los costos de transacción de las remesas de los migrantes y eliminar los canales de envío de remesas con un costo superior al 5% 	</a:t>
            </a:r>
            <a:endParaRPr lang="es-MX" dirty="0"/>
          </a:p>
          <a:p>
            <a:pPr marL="109728" indent="0">
              <a:buNone/>
            </a:pPr>
            <a:endParaRPr lang="es-MX" dirty="0"/>
          </a:p>
          <a:p>
            <a:pPr marL="109728" indent="0">
              <a:buNone/>
            </a:pPr>
            <a:r>
              <a:rPr lang="es-ES_tradnl" dirty="0"/>
              <a:t> </a:t>
            </a:r>
            <a:endParaRPr lang="es-MX" dirty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860" y="260648"/>
            <a:ext cx="6912768" cy="1143000"/>
          </a:xfrm>
        </p:spPr>
        <p:txBody>
          <a:bodyPr>
            <a:normAutofit/>
          </a:bodyPr>
          <a:lstStyle/>
          <a:p>
            <a:r>
              <a:rPr lang="en-US" sz="2800" dirty="0" err="1"/>
              <a:t>Objetivo</a:t>
            </a:r>
            <a:r>
              <a:rPr lang="en-US" sz="2800" dirty="0"/>
              <a:t> 10: </a:t>
            </a:r>
            <a:r>
              <a:rPr lang="en-US" sz="2800" dirty="0" err="1"/>
              <a:t>Reducir</a:t>
            </a:r>
            <a:r>
              <a:rPr lang="en-US" sz="2800" dirty="0"/>
              <a:t> la </a:t>
            </a:r>
            <a:r>
              <a:rPr lang="en-US" sz="2800" dirty="0" err="1"/>
              <a:t>desigualdad</a:t>
            </a:r>
            <a:r>
              <a:rPr lang="en-US" sz="2800" dirty="0"/>
              <a:t> en y entre los </a:t>
            </a:r>
            <a:r>
              <a:rPr lang="en-US" sz="2800" dirty="0" err="1"/>
              <a:t>países</a:t>
            </a:r>
            <a:endParaRPr lang="es-MX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7360" y="47667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9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 fontScale="90000"/>
          </a:bodyPr>
          <a:lstStyle/>
          <a:p>
            <a:r>
              <a:rPr lang="es-ES_tradnl" altLang="es-MX" dirty="0" smtClean="0">
                <a:ea typeface="ＭＳ Ｐゴシック" panose="020B0600070205080204" pitchFamily="34" charset="-128"/>
              </a:rPr>
              <a:t>Integrar las mujeres migrantes en el marco de la responsabilidad compartida </a:t>
            </a:r>
            <a:r>
              <a:rPr lang="es-ES_tradnl" altLang="es-MX" smtClean="0">
                <a:ea typeface="ＭＳ Ｐゴシック" panose="020B0600070205080204" pitchFamily="34" charset="-128"/>
              </a:rPr>
              <a:t>regional </a:t>
            </a:r>
            <a:endParaRPr lang="es-ES_tradnl" altLang="es-MX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1000" y="5334000"/>
            <a:ext cx="8001000" cy="99060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s-ES_tradnl" altLang="es-MX" sz="2000" b="1" smtClean="0">
                <a:solidFill>
                  <a:srgbClr val="2D83F4"/>
                </a:solidFill>
                <a:ea typeface="ＭＳ Ｐゴシック" panose="020B0600070205080204" pitchFamily="34" charset="-128"/>
              </a:rPr>
              <a:t>Las desigualdades que existen en las experiencias migratorias, laborales y de vida entre hombres y mujeres es resultado de las relaciones y roles de género.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62000" y="1828800"/>
            <a:ext cx="7696200" cy="3048000"/>
          </a:xfrm>
        </p:spPr>
        <p:txBody>
          <a:bodyPr>
            <a:normAutofit lnSpcReduction="10000"/>
          </a:bodyPr>
          <a:lstStyle/>
          <a:p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r>
              <a:rPr lang="es-ES_tradnl" altLang="es-MX" sz="2200" dirty="0" smtClean="0">
                <a:ea typeface="ＭＳ Ｐゴシック" panose="020B0600070205080204" pitchFamily="34" charset="-128"/>
              </a:rPr>
              <a:t>Mayor presencia de mujeres y niños/as en las últimas décadas</a:t>
            </a:r>
          </a:p>
          <a:p>
            <a:pPr>
              <a:buFont typeface="Symbol" panose="05050102010706020507" pitchFamily="18" charset="2"/>
              <a:buNone/>
            </a:pPr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r>
              <a:rPr lang="es-ES_tradnl" altLang="es-MX" sz="2200" dirty="0" smtClean="0">
                <a:ea typeface="ＭＳ Ｐゴシック" panose="020B0600070205080204" pitchFamily="34" charset="-128"/>
              </a:rPr>
              <a:t>Migran de forma asociada o independiente</a:t>
            </a:r>
          </a:p>
          <a:p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r>
              <a:rPr lang="es-ES_tradnl" altLang="es-MX" sz="2200" dirty="0" err="1" smtClean="0">
                <a:ea typeface="ＭＳ Ｐゴシック" panose="020B0600070205080204" pitchFamily="34" charset="-128"/>
              </a:rPr>
              <a:t>Contribuci</a:t>
            </a:r>
            <a:r>
              <a:rPr lang="es-ES" altLang="es-MX" sz="2200" dirty="0" err="1" smtClean="0">
                <a:ea typeface="ＭＳ Ｐゴシック" panose="020B0600070205080204" pitchFamily="34" charset="-128"/>
              </a:rPr>
              <a:t>ón</a:t>
            </a:r>
            <a:r>
              <a:rPr lang="es-ES" altLang="es-MX" sz="2200" dirty="0" smtClean="0">
                <a:ea typeface="ＭＳ Ｐゴシック" panose="020B0600070205080204" pitchFamily="34" charset="-128"/>
              </a:rPr>
              <a:t> al desarrollo</a:t>
            </a:r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pPr>
              <a:buFont typeface="Symbol" panose="05050102010706020507" pitchFamily="18" charset="2"/>
              <a:buNone/>
            </a:pPr>
            <a:endParaRPr lang="es-ES_tradnl" altLang="es-MX" sz="2200" dirty="0" smtClean="0">
              <a:ea typeface="ＭＳ Ｐゴシック" panose="020B0600070205080204" pitchFamily="34" charset="-128"/>
            </a:endParaRPr>
          </a:p>
          <a:p>
            <a:r>
              <a:rPr lang="es-ES_tradnl" altLang="es-MX" sz="2200" dirty="0" smtClean="0">
                <a:ea typeface="ＭＳ Ｐゴシック" panose="020B0600070205080204" pitchFamily="34" charset="-128"/>
              </a:rPr>
              <a:t>Especificidad de las mujeres en la </a:t>
            </a:r>
            <a:r>
              <a:rPr lang="es-ES_tradnl" altLang="es-MX" sz="2200" dirty="0" err="1" smtClean="0">
                <a:ea typeface="ＭＳ Ｐゴシック" panose="020B0600070205080204" pitchFamily="34" charset="-128"/>
              </a:rPr>
              <a:t>migraci</a:t>
            </a:r>
            <a:r>
              <a:rPr lang="es-ES" altLang="es-MX" sz="2200" dirty="0" err="1" smtClean="0">
                <a:ea typeface="ＭＳ Ｐゴシック" panose="020B0600070205080204" pitchFamily="34" charset="-128"/>
              </a:rPr>
              <a:t>ón</a:t>
            </a:r>
            <a:r>
              <a:rPr lang="es-ES_tradnl" altLang="es-MX" sz="2200" dirty="0" smtClean="0">
                <a:ea typeface="ＭＳ Ｐゴシック" panose="020B0600070205080204" pitchFamily="34" charset="-128"/>
              </a:rPr>
              <a:t> </a:t>
            </a:r>
          </a:p>
          <a:p>
            <a:endParaRPr lang="es-ES_tradnl" altLang="es-MX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47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 txBox="1">
            <a:spLocks/>
          </p:cNvSpPr>
          <p:nvPr/>
        </p:nvSpPr>
        <p:spPr bwMode="auto">
          <a:xfrm>
            <a:off x="1350963" y="333375"/>
            <a:ext cx="67691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4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Estudio ONU Mujeres en frontera sur de M</a:t>
            </a:r>
            <a:r>
              <a:rPr lang="es-ES" altLang="es-MX" sz="40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éxico</a:t>
            </a:r>
            <a:endParaRPr lang="es-MX" altLang="es-MX" sz="4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95536" y="2564904"/>
            <a:ext cx="8367464" cy="3673127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</a:pP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Condición de las mujeres: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mayor </a:t>
            </a:r>
            <a:r>
              <a:rPr lang="es-ES_tradnl" altLang="es-MX" sz="2200" b="1" dirty="0" smtClean="0">
                <a:solidFill>
                  <a:srgbClr val="2D83F4"/>
                </a:solidFill>
                <a:latin typeface="Candara" panose="020E0502030303020204" pitchFamily="34" charset="0"/>
              </a:rPr>
              <a:t>adversidad y vulnerabilidad</a:t>
            </a:r>
            <a:r>
              <a:rPr lang="es-ES_tradnl" altLang="es-MX" sz="2200" dirty="0" smtClean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endParaRPr lang="es-ES_tradnl" altLang="es-MX" sz="22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una gran mayoría en </a:t>
            </a:r>
            <a:r>
              <a:rPr lang="es-ES_tradnl" altLang="es-MX" sz="2200" b="1" dirty="0">
                <a:solidFill>
                  <a:srgbClr val="2D83F4"/>
                </a:solidFill>
                <a:latin typeface="Candara" panose="020E0502030303020204" pitchFamily="34" charset="0"/>
              </a:rPr>
              <a:t>condición irregular</a:t>
            </a:r>
            <a:r>
              <a:rPr lang="es-ES_tradnl" altLang="es-MX" sz="2200" b="1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(sin documentos de estancia legal o con permisos de trabajo)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ocupadas en la </a:t>
            </a:r>
            <a:r>
              <a:rPr lang="es-ES_tradnl" altLang="es-MX" sz="2200" b="1" dirty="0">
                <a:solidFill>
                  <a:srgbClr val="2D83F4"/>
                </a:solidFill>
                <a:latin typeface="Candara" panose="020E0502030303020204" pitchFamily="34" charset="0"/>
              </a:rPr>
              <a:t>economía informal</a:t>
            </a: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, en trabajos precarios, salarios muy bajos y de escasa calificación,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en </a:t>
            </a:r>
            <a:r>
              <a:rPr lang="es-ES_tradnl" altLang="es-MX" sz="2200" b="1" dirty="0">
                <a:solidFill>
                  <a:srgbClr val="2D83F4"/>
                </a:solidFill>
                <a:latin typeface="Candara" panose="020E0502030303020204" pitchFamily="34" charset="0"/>
              </a:rPr>
              <a:t>sectores in-visibilizados </a:t>
            </a:r>
            <a:r>
              <a:rPr lang="es-ES_tradnl" altLang="es-MX" sz="2200" dirty="0">
                <a:solidFill>
                  <a:schemeClr val="tx2"/>
                </a:solidFill>
                <a:latin typeface="Candara" panose="020E0502030303020204" pitchFamily="34" charset="0"/>
              </a:rPr>
              <a:t>o considerados socialmente “femeninos” ( empleo del hogar, trabajo de cuidado de personas , venta ambulante, el trabajo agrícola, trabajo en la industria del sexo. </a:t>
            </a:r>
            <a:endParaRPr lang="es-MX" altLang="es-MX" sz="11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1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 txBox="1">
            <a:spLocks/>
          </p:cNvSpPr>
          <p:nvPr/>
        </p:nvSpPr>
        <p:spPr bwMode="auto">
          <a:xfrm>
            <a:off x="395288" y="1484313"/>
            <a:ext cx="8353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s-ES_tradnl" altLang="es-MX" sz="1600">
              <a:latin typeface="Calibri" panose="020F0502020204030204" pitchFamily="34" charset="0"/>
            </a:endParaRPr>
          </a:p>
        </p:txBody>
      </p:sp>
      <p:sp>
        <p:nvSpPr>
          <p:cNvPr id="13315" name="2 Marcador de contenido"/>
          <p:cNvSpPr txBox="1">
            <a:spLocks/>
          </p:cNvSpPr>
          <p:nvPr/>
        </p:nvSpPr>
        <p:spPr bwMode="auto">
          <a:xfrm>
            <a:off x="611188" y="1700213"/>
            <a:ext cx="799306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s-ES_tradnl" altLang="es-MX" sz="2000">
              <a:latin typeface="Calibri" panose="020F0502020204030204" pitchFamily="34" charset="0"/>
            </a:endParaRPr>
          </a:p>
        </p:txBody>
      </p:sp>
      <p:sp>
        <p:nvSpPr>
          <p:cNvPr id="13316" name="2 Marcador de contenido"/>
          <p:cNvSpPr txBox="1">
            <a:spLocks/>
          </p:cNvSpPr>
          <p:nvPr/>
        </p:nvSpPr>
        <p:spPr bwMode="auto">
          <a:xfrm>
            <a:off x="547688" y="1557338"/>
            <a:ext cx="83534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s-ES_tradnl" altLang="es-MX" b="1" dirty="0"/>
              <a:t>	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s-ES_tradnl" altLang="es-MX" sz="3600" b="1" dirty="0"/>
              <a:t>  Regular el trabajo de las mujeres migrantes, así como garantizar sus derechos de acuerdo a los estándares internacionales es un tema de </a:t>
            </a:r>
            <a:r>
              <a:rPr lang="es-ES_tradnl" altLang="es-MX" sz="3600" b="1" dirty="0" smtClean="0"/>
              <a:t>igualdad </a:t>
            </a:r>
            <a:r>
              <a:rPr lang="es-ES_tradnl" altLang="es-MX" sz="3600" b="1" dirty="0"/>
              <a:t>clave en todos los aspectos del desarrollo</a:t>
            </a:r>
            <a:r>
              <a:rPr lang="es-ES_tradnl" altLang="es-MX" sz="3600" dirty="0"/>
              <a:t>. </a:t>
            </a:r>
            <a:endParaRPr lang="es-MX" altLang="es-MX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288" y="1916113"/>
            <a:ext cx="8497887" cy="4826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Convención sobre la Protección de los Derechos de Todos los Trabajadores Migrantes y de sus Familias (CTM) –</a:t>
            </a:r>
            <a:r>
              <a:rPr lang="es-MX" altLang="es-MX" sz="2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Adoptada por la ONU en 1990 y ratificada entros otros por Belice, El Salvador, Guatemala, Honduras, México y Nicaruagua.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MX" altLang="es-MX" sz="2000" dirty="0" smtClean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Convenio 189 de la Organización Internacional del Trabajo (OIT) – </a:t>
            </a:r>
            <a:r>
              <a:rPr lang="es-MX" altLang="es-MX" sz="2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Sobre el trabajo doméstico.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es-MX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Convención de los Trabajadores Migrantes con la Convención sobre la Eliminación de Todas las Formas de Discriminación contra la Mujer (CEDAW) y su Recomendación General no. 26 sobre trabajadoras migrante </a:t>
            </a:r>
            <a:r>
              <a:rPr lang="es-ES_tradnl" altLang="es-MX" sz="20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– buscan soluciones profundas a la discriminación y la exclusión basadas en el género que, en combinación con otras dimensiones (etnia, situación económica, nacionalidad, edad, ocupación) limitan el ejercicio de los derechos de las mujeres trabajadoras migrantes. </a:t>
            </a:r>
            <a:endParaRPr lang="es-MX" altLang="es-MX" sz="2000" dirty="0" smtClean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20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11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1800" dirty="0" smtClean="0">
              <a:solidFill>
                <a:srgbClr val="0293E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18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MX" altLang="es-MX" sz="17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s-MX" sz="2900" smtClean="0">
                <a:ea typeface="ＭＳ Ｐゴシック" panose="020B0600070205080204" pitchFamily="34" charset="-128"/>
              </a:rPr>
              <a:t>INSTRUMENTOS INTERNACIONALES DE PROTECCIÓN DE LOS DERECHOS DE LAS TRABAJADORAS MIGRANTES </a:t>
            </a:r>
            <a:endParaRPr lang="es-MX" altLang="es-MX" sz="320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7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Recomendación General No. 26 de la CEDAW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524000"/>
            <a:ext cx="7408863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s-ES_tradnl" altLang="es-MX" smtClean="0">
                <a:ea typeface="ＭＳ Ｐゴシック" panose="020B0600070205080204" pitchFamily="34" charset="-128"/>
              </a:rPr>
              <a:t>Se dirige a la </a:t>
            </a:r>
            <a:r>
              <a:rPr lang="es-ES_tradnl" altLang="es-MX" b="1" smtClean="0">
                <a:ea typeface="ＭＳ Ｐゴシック" panose="020B0600070205080204" pitchFamily="34" charset="-128"/>
              </a:rPr>
              <a:t>situación de las trabajadoras migrantes </a:t>
            </a:r>
            <a:r>
              <a:rPr lang="es-ES_tradnl" altLang="es-MX" smtClean="0">
                <a:ea typeface="ＭＳ Ｐゴシック" panose="020B0600070205080204" pitchFamily="34" charset="-128"/>
              </a:rPr>
              <a:t>que desempeñan </a:t>
            </a:r>
            <a:r>
              <a:rPr lang="es-ES_tradnl" altLang="es-MX" b="1" smtClean="0">
                <a:ea typeface="ＭＳ Ｐゴシック" panose="020B0600070205080204" pitchFamily="34" charset="-128"/>
              </a:rPr>
              <a:t>empleos mal remunerados</a:t>
            </a:r>
            <a:r>
              <a:rPr lang="es-ES_tradnl" altLang="es-MX" smtClean="0">
                <a:ea typeface="ＭＳ Ｐゴシック" panose="020B0600070205080204" pitchFamily="34" charset="-128"/>
              </a:rPr>
              <a:t>, pueden correr </a:t>
            </a:r>
            <a:r>
              <a:rPr lang="es-ES_tradnl" altLang="es-MX" b="1" smtClean="0">
                <a:ea typeface="ＭＳ Ｐゴシック" panose="020B0600070205080204" pitchFamily="34" charset="-128"/>
              </a:rPr>
              <a:t>riesgos de sufrir abusos y discriminaciones </a:t>
            </a:r>
            <a:r>
              <a:rPr lang="es-ES_tradnl" altLang="es-MX" smtClean="0">
                <a:ea typeface="ＭＳ Ｐゴシック" panose="020B0600070205080204" pitchFamily="34" charset="-128"/>
              </a:rPr>
              <a:t>y tienen alta probabilidad de </a:t>
            </a:r>
            <a:r>
              <a:rPr lang="es-ES_tradnl" altLang="es-MX" b="1" smtClean="0">
                <a:ea typeface="ＭＳ Ｐゴシック" panose="020B0600070205080204" pitchFamily="34" charset="-128"/>
              </a:rPr>
              <a:t>no cumplir con los requisitos para obtener residencia permanente </a:t>
            </a:r>
            <a:r>
              <a:rPr lang="es-ES_tradnl" altLang="es-MX" smtClean="0">
                <a:ea typeface="ＭＳ Ｐゴシック" panose="020B0600070205080204" pitchFamily="34" charset="-128"/>
              </a:rPr>
              <a:t>o la </a:t>
            </a:r>
            <a:r>
              <a:rPr lang="es-ES_tradnl" altLang="es-MX" b="1" smtClean="0">
                <a:ea typeface="ＭＳ Ｐゴシック" panose="020B0600070205080204" pitchFamily="34" charset="-128"/>
              </a:rPr>
              <a:t>ciudadanía</a:t>
            </a:r>
            <a:r>
              <a:rPr lang="es-ES_tradnl" altLang="es-MX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s-ES_tradnl" altLang="es-MX" smtClean="0">
                <a:ea typeface="ＭＳ Ｐゴシック" panose="020B0600070205080204" pitchFamily="34" charset="-128"/>
              </a:rPr>
              <a:t>Se enfoca a mujeres que: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AutoNum type="alphaLcParenR"/>
            </a:pPr>
            <a:r>
              <a:rPr lang="es-ES_tradnl" altLang="es-MX" smtClean="0">
                <a:ea typeface="ＭＳ Ｐゴシック" panose="020B0600070205080204" pitchFamily="34" charset="-128"/>
              </a:rPr>
              <a:t>Migran en forma independiente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AutoNum type="alphaLcParenR"/>
            </a:pPr>
            <a:r>
              <a:rPr lang="es-ES_tradnl" altLang="es-MX" smtClean="0">
                <a:ea typeface="ＭＳ Ｐゴシック" panose="020B0600070205080204" pitchFamily="34" charset="-128"/>
              </a:rPr>
              <a:t>Se reúnen con sus maridos u otros familiares que también son trabajadores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AutoNum type="alphaLcParenR"/>
            </a:pPr>
            <a:r>
              <a:rPr lang="es-ES_tradnl" altLang="es-MX" smtClean="0">
                <a:ea typeface="ＭＳ Ｐゴシック" panose="020B0600070205080204" pitchFamily="34" charset="-128"/>
              </a:rPr>
              <a:t>Trabajadoras migrantes en situación irregular que pueden estar en alguna de las categorías anteriores. 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s-ES_tradnl" altLang="es-MX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3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893</Words>
  <Application>Microsoft Office PowerPoint</Application>
  <PresentationFormat>Presentación en pantalla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Forma de onda</vt:lpstr>
      <vt:lpstr>CONFERENCIA REGIONAL SOBRE MIGRACIÓN (CRM) Reunión del Grupo Regional de Consulta Sobre Migración (GRCM)   La migración: una responsabilidad compartida   </vt:lpstr>
      <vt:lpstr>Diapositiva 2</vt:lpstr>
      <vt:lpstr> ODS8: Fomentar el crecimiento económico sostenido, inclusivo y sostenible, el empleo pleno y productivo, y el trabajo decente para todos. </vt:lpstr>
      <vt:lpstr>Objetivo 10: Reducir la desigualdad en y entre los países</vt:lpstr>
      <vt:lpstr>Integrar las mujeres migrantes en el marco de la responsabilidad compartida regional </vt:lpstr>
      <vt:lpstr>Diapositiva 6</vt:lpstr>
      <vt:lpstr>Diapositiva 7</vt:lpstr>
      <vt:lpstr>INSTRUMENTOS INTERNACIONALES DE PROTECCIÓN DE LOS DERECHOS DE LAS TRABAJADORAS MIGRANTES </vt:lpstr>
      <vt:lpstr>Recomendación General No. 26 de la CEDAW </vt:lpstr>
      <vt:lpstr>Ejes de análisis de la Recomendación General 26 de la CEDAW . (1/2)  </vt:lpstr>
      <vt:lpstr>Ejes de análisis de la Recomendación General 26 de la CEDAW . (2/2)  </vt:lpstr>
      <vt:lpstr>El aporte de ONU Mujeres</vt:lpstr>
      <vt:lpstr>Diapositiva 13</vt:lpstr>
      <vt:lpstr>Diapositiva 14</vt:lpstr>
      <vt:lpstr>Diapositiva 15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and Protecting Women Migrant Workers’ labour and Human Rights</dc:title>
  <dc:creator>Maud Ritz</dc:creator>
  <cp:lastModifiedBy>IT</cp:lastModifiedBy>
  <cp:revision>98</cp:revision>
  <cp:lastPrinted>2016-06-03T19:37:28Z</cp:lastPrinted>
  <dcterms:created xsi:type="dcterms:W3CDTF">2014-07-01T19:39:02Z</dcterms:created>
  <dcterms:modified xsi:type="dcterms:W3CDTF">2005-08-16T20:09:04Z</dcterms:modified>
</cp:coreProperties>
</file>