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handoutMasterIdLst>
    <p:handoutMasterId r:id="rId17"/>
  </p:handoutMasterIdLst>
  <p:sldIdLst>
    <p:sldId id="256" r:id="rId2"/>
    <p:sldId id="266" r:id="rId3"/>
    <p:sldId id="287" r:id="rId4"/>
    <p:sldId id="286" r:id="rId5"/>
    <p:sldId id="277" r:id="rId6"/>
    <p:sldId id="285" r:id="rId7"/>
    <p:sldId id="273" r:id="rId8"/>
    <p:sldId id="278" r:id="rId9"/>
    <p:sldId id="284" r:id="rId10"/>
    <p:sldId id="281" r:id="rId11"/>
    <p:sldId id="282" r:id="rId12"/>
    <p:sldId id="283" r:id="rId13"/>
    <p:sldId id="260" r:id="rId14"/>
    <p:sldId id="259" r:id="rId15"/>
    <p:sldId id="288" r:id="rId16"/>
  </p:sldIdLst>
  <p:sldSz cx="9144000" cy="6858000" type="screen4x3"/>
  <p:notesSz cx="6858000" cy="9144000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71" autoAdjust="0"/>
  </p:normalViewPr>
  <p:slideViewPr>
    <p:cSldViewPr>
      <p:cViewPr>
        <p:scale>
          <a:sx n="77" d="100"/>
          <a:sy n="77" d="100"/>
        </p:scale>
        <p:origin x="-1176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520F090-F5BA-4531-910B-E3209ADCA045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918757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/>
              </a:p>
            </p:txBody>
          </p:sp>
        </p:grpSp>
      </p:grpSp>
      <p:sp>
        <p:nvSpPr>
          <p:cNvPr id="3793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_tradnl"/>
              <a:t>Click to edit Master title style</a:t>
            </a:r>
          </a:p>
        </p:txBody>
      </p:sp>
      <p:sp>
        <p:nvSpPr>
          <p:cNvPr id="3793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s-ES_tradnl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31E8B-3839-4D80-94D4-CA835F38504C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2AF80-12C3-4E5E-9661-60AFF76B9DFF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8D5889-A41B-46E1-AC7C-41966A1FCA34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ED02A-A6CA-451D-82E7-1DD5E2C201D8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2AC01-F83D-4AC5-9600-7C8D93399AB7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35BDD-E071-448E-9212-EAAF41F24990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17C0F-29A1-4B4C-86F1-9BC36A47BDF2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D5531-DF3C-430C-9E3D-B9628CD5B07A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2242F-E4FF-430D-87EC-E8E9240D5E8D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00E99-6150-4E17-AD29-EC19FD3EA399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84239-34E4-47B9-90ED-ACD745FC5049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3686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3686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3686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36870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3687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36872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36873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3687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36875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3687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36877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3687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36879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3688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3688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3688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36883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3688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36885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3688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3688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3688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36889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3689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3689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36892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3689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36894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3689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3689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3689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3689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3689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3690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3690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3690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3690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3690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/>
              </a:p>
            </p:txBody>
          </p:sp>
        </p:grpSp>
      </p:grpSp>
      <p:sp>
        <p:nvSpPr>
          <p:cNvPr id="3690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title style</a:t>
            </a:r>
          </a:p>
        </p:txBody>
      </p:sp>
      <p:sp>
        <p:nvSpPr>
          <p:cNvPr id="3690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</a:p>
        </p:txBody>
      </p:sp>
      <p:sp>
        <p:nvSpPr>
          <p:cNvPr id="3690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690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691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03E311A3-1185-469E-AC6C-94BEC5ADC432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6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600200"/>
            <a:ext cx="82296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s-ES_tradnl" sz="4000" b="1" u="sng" dirty="0" smtClean="0"/>
              <a:t>Fortalezas y Limitaciones </a:t>
            </a:r>
            <a:br>
              <a:rPr lang="es-ES_tradnl" sz="4000" b="1" u="sng" dirty="0" smtClean="0"/>
            </a:br>
            <a:r>
              <a:rPr lang="es-ES_tradnl" sz="4000" dirty="0" smtClean="0"/>
              <a:t>de las Políticas de acogida de personas refugiadas y solicitantes de la condición </a:t>
            </a:r>
            <a:r>
              <a:rPr lang="es-ES_tradnl" sz="4000" dirty="0" smtClean="0">
                <a:solidFill>
                  <a:schemeClr val="tx1"/>
                </a:solidFill>
              </a:rPr>
              <a:t>de refugiado</a:t>
            </a:r>
            <a:r>
              <a:rPr lang="es-ES_tradnl" sz="4000" dirty="0" smtClean="0"/>
              <a:t/>
            </a:r>
            <a:br>
              <a:rPr lang="es-ES_tradnl" sz="4000" dirty="0" smtClean="0"/>
            </a:br>
            <a:endParaRPr lang="es-ES_tradnl" sz="4000" b="1" u="sng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19600"/>
            <a:ext cx="6400800" cy="1828800"/>
          </a:xfrm>
        </p:spPr>
        <p:txBody>
          <a:bodyPr/>
          <a:lstStyle/>
          <a:p>
            <a:pPr eaLnBrk="1" hangingPunct="1">
              <a:defRPr/>
            </a:pPr>
            <a:endParaRPr lang="es-ES_tradnl" dirty="0" smtClean="0"/>
          </a:p>
          <a:p>
            <a:pPr eaLnBrk="1" hangingPunct="1">
              <a:defRPr/>
            </a:pPr>
            <a:r>
              <a:rPr lang="es-ES_tradnl" dirty="0" smtClean="0"/>
              <a:t>Asociación de Consultores y Asesores Internacionales</a:t>
            </a:r>
          </a:p>
          <a:p>
            <a:pPr eaLnBrk="1" hangingPunct="1">
              <a:defRPr/>
            </a:pPr>
            <a:r>
              <a:rPr lang="es-ES_tradnl" dirty="0" smtClean="0"/>
              <a:t>ACAI</a:t>
            </a:r>
          </a:p>
        </p:txBody>
      </p:sp>
      <p:pic>
        <p:nvPicPr>
          <p:cNvPr id="5" name="Picture 3" descr="LOGO ACA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3733800"/>
            <a:ext cx="1295400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20813"/>
          </a:xfrm>
        </p:spPr>
        <p:txBody>
          <a:bodyPr/>
          <a:lstStyle/>
          <a:p>
            <a:pPr>
              <a:defRPr/>
            </a:pPr>
            <a:r>
              <a:rPr lang="es-ES" sz="4000" b="1" dirty="0" smtClean="0"/>
              <a:t>UNIDAD DE REFUGIADOS</a:t>
            </a:r>
            <a:endParaRPr lang="es-ES" sz="40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19200"/>
            <a:ext cx="8534400" cy="5410200"/>
          </a:xfrm>
        </p:spPr>
        <p:txBody>
          <a:bodyPr/>
          <a:lstStyle/>
          <a:p>
            <a:pPr>
              <a:defRPr/>
            </a:pPr>
            <a:r>
              <a:rPr lang="es-ES" sz="1900" dirty="0" smtClean="0">
                <a:solidFill>
                  <a:srgbClr val="FF9900"/>
                </a:solidFill>
              </a:rPr>
              <a:t>Instancia de Recepción de la Solicitud de la condición de Refugiado.</a:t>
            </a:r>
            <a:r>
              <a:rPr lang="es-ES" sz="1900" dirty="0" smtClean="0"/>
              <a:t> </a:t>
            </a:r>
          </a:p>
          <a:p>
            <a:pPr>
              <a:buFont typeface="Wingdings" pitchFamily="2" charset="2"/>
              <a:buNone/>
              <a:defRPr/>
            </a:pPr>
            <a:r>
              <a:rPr lang="es-ES" sz="1900" dirty="0" smtClean="0"/>
              <a:t>	Su creación es un acierto en tanto concentra todo lo relativo a los trámites de Refugiados. Sin embargo ha presentado </a:t>
            </a:r>
            <a:r>
              <a:rPr lang="es-ES" sz="1900" u="sng" dirty="0" smtClean="0"/>
              <a:t>deficiencias en la gestión</a:t>
            </a:r>
            <a:r>
              <a:rPr lang="es-ES" sz="1900" dirty="0" smtClean="0"/>
              <a:t>.</a:t>
            </a:r>
          </a:p>
          <a:p>
            <a:pPr>
              <a:buFont typeface="Wingdings" pitchFamily="2" charset="2"/>
              <a:buNone/>
              <a:defRPr/>
            </a:pPr>
            <a:endParaRPr lang="es-ES" sz="1900" dirty="0" smtClean="0"/>
          </a:p>
          <a:p>
            <a:pPr>
              <a:buFont typeface="Wingdings" pitchFamily="2" charset="2"/>
              <a:buNone/>
              <a:defRPr/>
            </a:pPr>
            <a:r>
              <a:rPr lang="es-ES" sz="1900" dirty="0" smtClean="0"/>
              <a:t>Desafíos: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es-ES" sz="1900" dirty="0" smtClean="0"/>
              <a:t>Mejorar de la calidad de la información a los usuarios. 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es-ES" sz="1900" dirty="0" smtClean="0"/>
              <a:t>Más Recurso Humano en Procesos de Elegibilidad (creación urgente de Plazas de Gobierno)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es-ES" sz="1900" dirty="0" smtClean="0"/>
              <a:t>Fortalecer técnicas de Entrevistas, emisión fundamentada de resoluciones.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es-ES" sz="1900" dirty="0" smtClean="0"/>
              <a:t>NO a la Rotación de Personal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es-ES" sz="1900" dirty="0" smtClean="0"/>
              <a:t>Disminución en los tiempos de respuesta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es-ES" sz="1900" dirty="0" smtClean="0"/>
              <a:t>NO a la vulneración de Derechos mediante la implementación de directrices administrativas ( Ej. se supeditan ciertos trámites a horarios preestablecidos en detrimento del Derecho de petición, de apelación, entre otros).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20813"/>
          </a:xfrm>
        </p:spPr>
        <p:txBody>
          <a:bodyPr/>
          <a:lstStyle/>
          <a:p>
            <a:pPr>
              <a:defRPr/>
            </a:pPr>
            <a:r>
              <a:rPr lang="es-ES" sz="4000" b="1" dirty="0" smtClean="0"/>
              <a:t>COMISION DE VISAS Y REFUGIO</a:t>
            </a:r>
            <a:endParaRPr lang="es-ES" sz="40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9325"/>
          </a:xfrm>
        </p:spPr>
        <p:txBody>
          <a:bodyPr/>
          <a:lstStyle/>
          <a:p>
            <a:pPr>
              <a:defRPr/>
            </a:pPr>
            <a:r>
              <a:rPr lang="es-ES" sz="2800" dirty="0" smtClean="0"/>
              <a:t>Órgano de Decisión a una solicitud de la condición de Refugiado: </a:t>
            </a:r>
          </a:p>
          <a:p>
            <a:pPr>
              <a:buFont typeface="Wingdings" pitchFamily="2" charset="2"/>
              <a:buNone/>
              <a:defRPr/>
            </a:pPr>
            <a:endParaRPr lang="es-ES" sz="2800" dirty="0" smtClean="0"/>
          </a:p>
          <a:p>
            <a:pPr>
              <a:buFont typeface="Wingdings" pitchFamily="2" charset="2"/>
              <a:buNone/>
              <a:defRPr/>
            </a:pPr>
            <a:r>
              <a:rPr lang="es-ES" sz="2800" dirty="0" smtClean="0"/>
              <a:t>Desafíos:</a:t>
            </a:r>
          </a:p>
          <a:p>
            <a:pPr algn="just">
              <a:buFont typeface="Wingdings" pitchFamily="2" charset="2"/>
              <a:buChar char="ü"/>
              <a:defRPr/>
            </a:pPr>
            <a:r>
              <a:rPr lang="es-ES" sz="2800" dirty="0" smtClean="0"/>
              <a:t> Más reuniones periódicas para el conocimiento, discusión y </a:t>
            </a:r>
            <a:r>
              <a:rPr lang="es-ES" sz="2800" i="1" u="sng" dirty="0" smtClean="0"/>
              <a:t>deliberación</a:t>
            </a:r>
            <a:r>
              <a:rPr lang="es-ES" sz="2800" dirty="0" smtClean="0"/>
              <a:t> de los casos; </a:t>
            </a:r>
          </a:p>
          <a:p>
            <a:pPr algn="just">
              <a:buFont typeface="Wingdings" pitchFamily="2" charset="2"/>
              <a:buChar char="ü"/>
              <a:defRPr/>
            </a:pPr>
            <a:r>
              <a:rPr lang="es-ES" sz="2800" dirty="0" smtClean="0"/>
              <a:t>Disminuir periodos de respuesta: sobrepasan los 8 meses; </a:t>
            </a:r>
          </a:p>
          <a:p>
            <a:pPr algn="just">
              <a:buFont typeface="Wingdings" pitchFamily="2" charset="2"/>
              <a:buChar char="ü"/>
              <a:defRPr/>
            </a:pPr>
            <a:r>
              <a:rPr lang="es-ES" sz="2800" dirty="0" smtClean="0"/>
              <a:t>Mayor fundamentación en las resoluciones;</a:t>
            </a:r>
          </a:p>
          <a:p>
            <a:pPr algn="just">
              <a:buFont typeface="Wingdings" pitchFamily="2" charset="2"/>
              <a:buChar char="ü"/>
              <a:defRPr/>
            </a:pPr>
            <a:r>
              <a:rPr lang="es-ES" sz="2800" dirty="0" smtClean="0"/>
              <a:t>Reiterar necesidad de decisiones de carácter técnico y no políticas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ES" sz="4000" b="1" dirty="0" smtClean="0"/>
              <a:t>TRIBUNAL ADMINISTRATIVO MIGRATORIO</a:t>
            </a:r>
            <a:endParaRPr lang="es-ES" sz="40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s-ES" sz="2400" dirty="0" smtClean="0"/>
              <a:t>Órgano de Segunda instancia para la Apelación: </a:t>
            </a:r>
          </a:p>
          <a:p>
            <a:pPr>
              <a:buFont typeface="Wingdings" pitchFamily="2" charset="2"/>
              <a:buNone/>
              <a:defRPr/>
            </a:pPr>
            <a:endParaRPr lang="es-ES" sz="2400" dirty="0" smtClean="0"/>
          </a:p>
          <a:p>
            <a:pPr>
              <a:buFont typeface="Wingdings" pitchFamily="2" charset="2"/>
              <a:buNone/>
              <a:defRPr/>
            </a:pPr>
            <a:r>
              <a:rPr lang="es-ES" sz="2400" dirty="0" smtClean="0"/>
              <a:t>Desafíos:</a:t>
            </a:r>
          </a:p>
          <a:p>
            <a:pPr algn="just">
              <a:buFont typeface="Wingdings" pitchFamily="2" charset="2"/>
              <a:buChar char="ü"/>
              <a:defRPr/>
            </a:pPr>
            <a:r>
              <a:rPr lang="es-ES" sz="2400" dirty="0" smtClean="0"/>
              <a:t>Mayor recurso humano de apoyo.</a:t>
            </a:r>
          </a:p>
          <a:p>
            <a:pPr algn="just">
              <a:buFont typeface="Wingdings" pitchFamily="2" charset="2"/>
              <a:buChar char="ü"/>
              <a:defRPr/>
            </a:pPr>
            <a:r>
              <a:rPr lang="es-ES" sz="2200" dirty="0" smtClean="0"/>
              <a:t>Urgente abolir la acumulación de casos pendientes de resolver (aprox. 500 casos solo de refugio)</a:t>
            </a:r>
          </a:p>
          <a:p>
            <a:pPr algn="just">
              <a:buFont typeface="Wingdings" pitchFamily="2" charset="2"/>
              <a:buChar char="ü"/>
              <a:defRPr/>
            </a:pPr>
            <a:r>
              <a:rPr lang="es-ES" sz="2200" dirty="0" smtClean="0"/>
              <a:t>Disminución de tiempos de respuesta (</a:t>
            </a:r>
            <a:r>
              <a:rPr lang="es-ES" sz="1800" dirty="0" smtClean="0"/>
              <a:t>casos con 24 meses de espera)</a:t>
            </a:r>
          </a:p>
          <a:p>
            <a:pPr algn="just">
              <a:buFont typeface="Wingdings" pitchFamily="2" charset="2"/>
              <a:buChar char="ü"/>
              <a:defRPr/>
            </a:pPr>
            <a:r>
              <a:rPr lang="es-ES" sz="2200" dirty="0" smtClean="0"/>
              <a:t>Fortalecerse en su capacidad de </a:t>
            </a:r>
            <a:r>
              <a:rPr lang="es-ES" sz="2200" i="1" u="sng" dirty="0" smtClean="0">
                <a:solidFill>
                  <a:srgbClr val="FF9900"/>
                </a:solidFill>
              </a:rPr>
              <a:t>ente contralor de la calidad</a:t>
            </a:r>
            <a:r>
              <a:rPr lang="es-ES" sz="2200" dirty="0" smtClean="0"/>
              <a:t> del Proceso de determinación de la condición de Refugiado </a:t>
            </a:r>
          </a:p>
          <a:p>
            <a:pPr algn="just">
              <a:buFont typeface="Wingdings" pitchFamily="2" charset="2"/>
              <a:buChar char="ü"/>
              <a:defRPr/>
            </a:pPr>
            <a:r>
              <a:rPr lang="es-ES" sz="2200" dirty="0" smtClean="0"/>
              <a:t>Sistematización de jurisprudencia migratoria de Refugiados.</a:t>
            </a:r>
          </a:p>
          <a:p>
            <a:pPr algn="just">
              <a:buFont typeface="Wingdings" pitchFamily="2" charset="2"/>
              <a:buChar char="ü"/>
              <a:defRPr/>
            </a:pPr>
            <a:r>
              <a:rPr lang="es-ES" sz="2200" dirty="0" smtClean="0"/>
              <a:t>Continuidad de la capacitación de sus miembros en DIR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pPr eaLnBrk="1" hangingPunct="1">
              <a:defRPr/>
            </a:pPr>
            <a:r>
              <a:rPr lang="es-ES_tradnl" b="1" dirty="0" smtClean="0"/>
              <a:t>Documentación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638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s-ES_tradnl" b="1" dirty="0" smtClean="0"/>
              <a:t>Documento provisional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s-ES_tradnl" sz="24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s-ES_tradnl" sz="2200" dirty="0" smtClean="0"/>
              <a:t>Art. 54  Reglamento de Refugiados.   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es-ES_tradnl" sz="2200" b="1" dirty="0" smtClean="0"/>
              <a:t>Derecho al Trabajo para Solicitantes con más de </a:t>
            </a:r>
            <a:r>
              <a:rPr lang="es-ES_tradnl" sz="2200" dirty="0" smtClean="0"/>
              <a:t>3 meses pendiente la resolución, la Dirección podrá emitir un permiso de trabajo.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s-ES_tradnl" sz="2200" dirty="0" smtClean="0"/>
              <a:t>	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s-ES_tradnl" sz="2200" dirty="0" smtClean="0"/>
              <a:t>	Hasta ahora no han otorgado ningún permiso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s-ES_tradnl" sz="2200" b="1" dirty="0" smtClean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s-ES_tradnl" b="1" dirty="0" smtClean="0"/>
              <a:t>Documentación definitiva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s-ES_tradnl" sz="2800" b="1" dirty="0" smtClean="0"/>
              <a:t>Altos costos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s-ES_tradnl" sz="2000" b="1" dirty="0" smtClean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es-ES_tradnl" sz="2200" b="1" dirty="0" smtClean="0"/>
              <a:t>Renovación Bi-anual </a:t>
            </a:r>
            <a:r>
              <a:rPr lang="es-ES_tradnl" sz="2200" dirty="0" smtClean="0"/>
              <a:t>del documento de refugio: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s-ES_tradnl" sz="2200" dirty="0" smtClean="0"/>
              <a:t>Artículo 57 del  Reglamento Refugiados. En algunos casos no se da.</a:t>
            </a:r>
            <a:endParaRPr lang="es-ES_tradnl" sz="2200" b="1" dirty="0" smtClean="0">
              <a:solidFill>
                <a:srgbClr val="FF99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es-ES_tradnl" sz="2200" dirty="0" smtClean="0"/>
              <a:t>Se supedita la renovación del documento de refugio a la afiliación a la CCSS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s-ES_tradnl" sz="2200" i="1" dirty="0" smtClean="0">
              <a:solidFill>
                <a:srgbClr val="FF99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s-ES_tradnl" sz="2200" dirty="0" smtClean="0"/>
              <a:t>	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s-ES_tradnl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 dirty="0" smtClean="0"/>
              <a:t>Registro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s-ES_tradnl" sz="2800" dirty="0" smtClean="0"/>
              <a:t>Contar con la recopilación de datos estadísticos confiables es fundamental para la planificación efectiva de los programas.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s-ES_tradnl" sz="2800" b="1" dirty="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s-ES_tradnl" sz="2800" b="1" dirty="0" smtClean="0"/>
              <a:t>Desafíos: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es-ES_tradnl" sz="2800" dirty="0" smtClean="0"/>
              <a:t>No se cuentan con informes de ningunas de las estructuras que abordan el tema de refugio.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es-ES_tradnl" sz="2800" dirty="0" smtClean="0"/>
              <a:t>Importante que la información incluya variables o indicadores al menos edad, género y nacionalidad.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es-ES" sz="2800" dirty="0" smtClean="0"/>
              <a:t>Diferenciación entre refugiados, residentes y solicitantes de la condición de refugio.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es-ES" sz="2800" dirty="0" smtClean="0"/>
              <a:t>Avanzar al análisis de información cualitativa.</a:t>
            </a:r>
            <a:endParaRPr lang="es-ES_tradnl" sz="2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s-ES_tradnl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30725"/>
          </a:xfrm>
        </p:spPr>
        <p:txBody>
          <a:bodyPr/>
          <a:lstStyle/>
          <a:p>
            <a:pPr>
              <a:defRPr/>
            </a:pPr>
            <a:endParaRPr lang="es-ES" dirty="0" smtClean="0"/>
          </a:p>
          <a:p>
            <a:pPr>
              <a:defRPr/>
            </a:pPr>
            <a:endParaRPr lang="es-ES" dirty="0" smtClean="0"/>
          </a:p>
          <a:p>
            <a:pPr>
              <a:defRPr/>
            </a:pPr>
            <a:endParaRPr lang="es-ES" dirty="0" smtClean="0"/>
          </a:p>
          <a:p>
            <a:pPr algn="ctr">
              <a:buFont typeface="Wingdings" pitchFamily="2" charset="2"/>
              <a:buNone/>
              <a:defRPr/>
            </a:pPr>
            <a:r>
              <a:rPr lang="es-ES" sz="4000" dirty="0" smtClean="0"/>
              <a:t>¡MUCHAS GRACIAS!</a:t>
            </a:r>
            <a:endParaRPr lang="es-E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229600" cy="712788"/>
          </a:xfrm>
        </p:spPr>
        <p:txBody>
          <a:bodyPr/>
          <a:lstStyle/>
          <a:p>
            <a:pPr>
              <a:defRPr/>
            </a:pPr>
            <a:r>
              <a:rPr lang="es-ES_tradnl" sz="4000" smtClean="0"/>
              <a:t/>
            </a:r>
            <a:br>
              <a:rPr lang="es-ES_tradnl" sz="4000" smtClean="0"/>
            </a:br>
            <a:r>
              <a:rPr lang="es-ES_tradnl" sz="4000" smtClean="0"/>
              <a:t/>
            </a:r>
            <a:br>
              <a:rPr lang="es-ES_tradnl" sz="4000" smtClean="0"/>
            </a:br>
            <a:r>
              <a:rPr lang="es-ES_tradnl" sz="4000" smtClean="0"/>
              <a:t>Marco Normativo: Refugiados</a:t>
            </a:r>
            <a:br>
              <a:rPr lang="es-ES_tradnl" sz="4000" smtClean="0"/>
            </a:br>
            <a:r>
              <a:rPr lang="es-ES_tradnl" sz="4000" smtClean="0"/>
              <a:t/>
            </a:r>
            <a:br>
              <a:rPr lang="es-ES_tradnl" sz="4000" smtClean="0"/>
            </a:br>
            <a:endParaRPr lang="es-ES_tradnl" sz="4000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686800" cy="51816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s-ES_tradnl" b="1" dirty="0" smtClean="0"/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s-ES_tradnl" sz="2000" b="1" dirty="0" smtClean="0"/>
              <a:t>Convención</a:t>
            </a:r>
            <a:r>
              <a:rPr lang="es-ES_tradnl" sz="2000" dirty="0" smtClean="0"/>
              <a:t> sobre el Estatuto de Refugiados 1951 y su </a:t>
            </a:r>
            <a:r>
              <a:rPr lang="es-ES_tradnl" sz="2000" b="1" dirty="0" smtClean="0"/>
              <a:t>Protocolo de 1967 </a:t>
            </a:r>
            <a:r>
              <a:rPr lang="es-ES_tradnl" sz="1800" b="1" i="1" dirty="0" smtClean="0"/>
              <a:t>( </a:t>
            </a:r>
            <a:r>
              <a:rPr lang="es-ES" sz="1800" i="1" dirty="0" smtClean="0"/>
              <a:t>Ley de la República No. 6079 de Agosto 1978).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ES" sz="2000" dirty="0" smtClean="0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s-ES_tradnl" sz="2000" b="1" dirty="0" smtClean="0"/>
              <a:t>Ley de General de Migración y Extranjería </a:t>
            </a:r>
            <a:r>
              <a:rPr lang="es-ES_tradnl" sz="2000" dirty="0" smtClean="0"/>
              <a:t>No. 8764 ( </a:t>
            </a:r>
            <a:r>
              <a:rPr lang="es-ES_tradnl" sz="1600" b="1" i="1" dirty="0" smtClean="0"/>
              <a:t>1º Marzo  2010)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s-ES_tradnl" sz="1600" i="1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s-ES_tradnl" sz="1600" i="1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ES_tradnl" sz="2000" dirty="0" smtClean="0"/>
              <a:t>	a) Modifica el Proceso de Determinación de la condición de Refugiado y crea nuevas estructuras: 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s-ES_tradnl" sz="20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ES_tradnl" sz="2000" dirty="0" smtClean="0"/>
              <a:t>	</a:t>
            </a:r>
            <a:r>
              <a:rPr lang="es-ES_tradnl" sz="1800" b="1" dirty="0" smtClean="0">
                <a:solidFill>
                  <a:srgbClr val="FF9900"/>
                </a:solidFill>
              </a:rPr>
              <a:t>Unidad de Refugiados: DGME </a:t>
            </a:r>
            <a:r>
              <a:rPr lang="es-ES_tradnl" sz="1800" b="1" i="1" dirty="0" smtClean="0">
                <a:solidFill>
                  <a:srgbClr val="FF9900"/>
                </a:solidFill>
              </a:rPr>
              <a:t>(1º  marzo 2010)</a:t>
            </a:r>
            <a:r>
              <a:rPr lang="es-ES_tradnl" sz="1800" b="1" dirty="0" smtClean="0">
                <a:solidFill>
                  <a:srgbClr val="FF9900"/>
                </a:solidFill>
              </a:rPr>
              <a:t>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ES_tradnl" sz="1800" b="1" dirty="0" smtClean="0">
                <a:solidFill>
                  <a:srgbClr val="FF9900"/>
                </a:solidFill>
              </a:rPr>
              <a:t>	Comisión Visas y Refugio: Cancillería, Trabajo y Seguridad </a:t>
            </a:r>
            <a:r>
              <a:rPr lang="es-ES_tradnl" sz="1800" b="1" i="1" dirty="0" smtClean="0">
                <a:solidFill>
                  <a:srgbClr val="FF9900"/>
                </a:solidFill>
              </a:rPr>
              <a:t>(Junio 2010)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ES_tradnl" sz="1800" b="1" dirty="0" smtClean="0">
                <a:solidFill>
                  <a:srgbClr val="FF9900"/>
                </a:solidFill>
              </a:rPr>
              <a:t>	Tribunal Administrativo Migratorio (mayo del 2011)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s-ES_tradnl" sz="1600" b="1" dirty="0" smtClean="0">
              <a:solidFill>
                <a:srgbClr val="FF99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ES_tradnl" sz="1600" b="1" dirty="0" smtClean="0"/>
              <a:t>	</a:t>
            </a:r>
            <a:endParaRPr lang="es-ES_tradnl" sz="1600" b="1" dirty="0" smtClean="0">
              <a:solidFill>
                <a:srgbClr val="FF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s-ES_tradnl" smtClean="0">
                <a:effectLst/>
              </a:rPr>
              <a:t>Marco Normativo: Refugiados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87925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  <a:defRPr/>
            </a:pPr>
            <a:endParaRPr lang="es-ES_tradnl" sz="1600" b="1" dirty="0" smtClean="0"/>
          </a:p>
          <a:p>
            <a:pPr marL="609600" indent="-609600" algn="just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ES_tradnl" sz="2400" b="1" dirty="0" smtClean="0"/>
              <a:t>Ley de Migración y Extranjería (2)...</a:t>
            </a:r>
          </a:p>
          <a:p>
            <a:pPr marL="609600" indent="-609600" algn="just">
              <a:lnSpc>
                <a:spcPct val="90000"/>
              </a:lnSpc>
              <a:buFont typeface="Wingdings" pitchFamily="2" charset="2"/>
              <a:buNone/>
              <a:defRPr/>
            </a:pPr>
            <a:endParaRPr lang="es-ES_tradnl" sz="2400" b="1" dirty="0" smtClean="0"/>
          </a:p>
          <a:p>
            <a:pPr marL="609600" indent="-609600" algn="just">
              <a:lnSpc>
                <a:spcPct val="90000"/>
              </a:lnSpc>
              <a:buFont typeface="Wingdings" pitchFamily="2" charset="2"/>
              <a:buAutoNum type="alphaLcParenR" startAt="2"/>
              <a:defRPr/>
            </a:pPr>
            <a:r>
              <a:rPr lang="es-ES_tradnl" sz="2000" b="1" dirty="0" smtClean="0"/>
              <a:t> </a:t>
            </a:r>
            <a:r>
              <a:rPr lang="es-ES_tradnl" sz="2000" b="1" dirty="0" smtClean="0">
                <a:solidFill>
                  <a:srgbClr val="FF9900"/>
                </a:solidFill>
              </a:rPr>
              <a:t>Aspectos Positivos ( +) :</a:t>
            </a:r>
            <a:r>
              <a:rPr lang="es-ES_tradnl" sz="1600" b="1" dirty="0" smtClean="0"/>
              <a:t> </a:t>
            </a:r>
          </a:p>
          <a:p>
            <a:pPr marL="609600" indent="-609600" algn="just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ES_tradnl" sz="1600" b="1" dirty="0" smtClean="0"/>
              <a:t>	</a:t>
            </a:r>
            <a:r>
              <a:rPr lang="es-ES_tradnl" sz="2000" b="1" dirty="0" smtClean="0"/>
              <a:t>i. </a:t>
            </a:r>
            <a:r>
              <a:rPr lang="es-ES_tradnl" sz="2000" dirty="0" smtClean="0"/>
              <a:t>Enfoque de respeto a los </a:t>
            </a:r>
            <a:r>
              <a:rPr lang="es-ES_tradnl" sz="2000" dirty="0" err="1" smtClean="0"/>
              <a:t>DDHHs</a:t>
            </a:r>
            <a:r>
              <a:rPr lang="es-ES_tradnl" sz="2000" dirty="0" smtClean="0"/>
              <a:t> y Promoción de la Integración de los migrantes como factor de desarrollo (arts. 3, 5, y </a:t>
            </a:r>
            <a:r>
              <a:rPr lang="es-ES_tradnl" sz="2000" dirty="0" err="1" smtClean="0"/>
              <a:t>ss</a:t>
            </a:r>
            <a:r>
              <a:rPr lang="es-ES_tradnl" sz="2000" dirty="0" smtClean="0"/>
              <a:t>). </a:t>
            </a:r>
            <a:endParaRPr lang="es-ES_tradnl" sz="2000" b="1" dirty="0" smtClean="0">
              <a:solidFill>
                <a:srgbClr val="FF9900"/>
              </a:solidFill>
            </a:endParaRPr>
          </a:p>
          <a:p>
            <a:pPr marL="609600" indent="-609600" algn="just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ES_tradnl" sz="2000" b="1" dirty="0" smtClean="0"/>
              <a:t>	</a:t>
            </a:r>
          </a:p>
          <a:p>
            <a:pPr marL="609600" indent="-609600" algn="just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ES_tradnl" sz="2000" b="1" dirty="0" smtClean="0"/>
              <a:t>	</a:t>
            </a:r>
            <a:r>
              <a:rPr lang="es-ES_tradnl" sz="2000" b="1" dirty="0" err="1" smtClean="0"/>
              <a:t>ii</a:t>
            </a:r>
            <a:r>
              <a:rPr lang="es-ES_tradnl" sz="2000" b="1" dirty="0" smtClean="0"/>
              <a:t>. Incorpora Bloque Humanitario / Categorías Especiales: Refugiados, Asilados, Víctimas de Trata, Apátridas (Art. 94).</a:t>
            </a:r>
          </a:p>
          <a:p>
            <a:pPr marL="609600" indent="-609600" algn="just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ES_tradnl" sz="2000" b="1" dirty="0" smtClean="0"/>
              <a:t>	</a:t>
            </a:r>
          </a:p>
          <a:p>
            <a:pPr marL="609600" indent="-609600" algn="just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ES_tradnl" sz="2000" b="1" dirty="0" smtClean="0"/>
              <a:t>	</a:t>
            </a:r>
            <a:r>
              <a:rPr lang="es-ES_tradnl" sz="2000" b="1" dirty="0" err="1" smtClean="0"/>
              <a:t>iii</a:t>
            </a:r>
            <a:r>
              <a:rPr lang="es-ES_tradnl" sz="2000" b="1" dirty="0" smtClean="0"/>
              <a:t>. Incorpora Definición Clásica de Refugiado </a:t>
            </a:r>
            <a:r>
              <a:rPr lang="es-ES_tradnl" sz="2000" b="1" i="1" dirty="0" smtClean="0">
                <a:solidFill>
                  <a:srgbClr val="FF9900"/>
                </a:solidFill>
              </a:rPr>
              <a:t>+ Género</a:t>
            </a:r>
            <a:r>
              <a:rPr lang="es-ES_tradnl" sz="2000" b="1" dirty="0" smtClean="0"/>
              <a:t> como causal para extender la Protección Internacional (Art. 106). </a:t>
            </a:r>
          </a:p>
          <a:p>
            <a:pPr marL="609600" indent="-609600" algn="just">
              <a:lnSpc>
                <a:spcPct val="90000"/>
              </a:lnSpc>
              <a:buFont typeface="Wingdings" pitchFamily="2" charset="2"/>
              <a:buNone/>
              <a:defRPr/>
            </a:pPr>
            <a:endParaRPr lang="es-ES_tradnl" sz="2000" b="1" dirty="0" smtClean="0"/>
          </a:p>
          <a:p>
            <a:pPr marL="609600" indent="-609600" algn="just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ES_tradnl" sz="2000" b="1" dirty="0" smtClean="0"/>
              <a:t>	</a:t>
            </a:r>
            <a:r>
              <a:rPr lang="es-ES_tradnl" sz="2000" b="1" dirty="0" err="1" smtClean="0"/>
              <a:t>iv</a:t>
            </a:r>
            <a:r>
              <a:rPr lang="es-ES_tradnl" sz="2000" b="1" dirty="0" smtClean="0"/>
              <a:t>. Provisiones sobre Documentación y Derecho al Trabajo (Art.108)</a:t>
            </a:r>
          </a:p>
          <a:p>
            <a:pPr marL="609600" indent="-609600" algn="just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ES_tradnl" sz="2000" b="1" dirty="0" smtClean="0"/>
              <a:t>	</a:t>
            </a:r>
          </a:p>
          <a:p>
            <a:pPr marL="609600" indent="-609600">
              <a:lnSpc>
                <a:spcPct val="90000"/>
              </a:lnSpc>
              <a:defRPr/>
            </a:pPr>
            <a:endParaRPr lang="es-ES_tradnl" sz="2000" dirty="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887413"/>
          </a:xfrm>
        </p:spPr>
        <p:txBody>
          <a:bodyPr/>
          <a:lstStyle/>
          <a:p>
            <a:pPr>
              <a:defRPr/>
            </a:pPr>
            <a:r>
              <a:rPr lang="es-ES_tradnl" sz="4000" smtClean="0"/>
              <a:t>Marco Normativo: Refugiados</a:t>
            </a:r>
            <a:br>
              <a:rPr lang="es-ES_tradnl" sz="4000" smtClean="0"/>
            </a:br>
            <a:endParaRPr lang="es-ES_tradnl" sz="400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s-ES_tradnl" sz="2400" b="1" dirty="0" smtClean="0"/>
              <a:t>Reglamento de Personas Refugiadas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ES_tradnl" sz="1800" dirty="0" smtClean="0"/>
              <a:t>	</a:t>
            </a:r>
            <a:r>
              <a:rPr lang="es-ES_tradnl" sz="1800" b="1" i="1" dirty="0" smtClean="0"/>
              <a:t>(1º de noviembre 2011)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ES_tradnl" sz="2400" dirty="0" smtClean="0">
                <a:solidFill>
                  <a:srgbClr val="FF9900"/>
                </a:solidFill>
                <a:effectLst/>
              </a:rPr>
              <a:t>Aspectos Positivos (+):</a:t>
            </a:r>
            <a:r>
              <a:rPr lang="es-ES_tradnl" dirty="0" smtClean="0">
                <a:effectLst/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ES_tradnl" sz="2000" dirty="0" smtClean="0">
                <a:effectLst/>
              </a:rPr>
              <a:t>Promueve un Enfoque diferenciado de atención: Personas Menores no Acompañadas, Víctimas de Trata, Mujeres en Riesgo. Art. 10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s-ES_tradnl" sz="2000" dirty="0" smtClean="0">
              <a:effectLst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ES_tradnl" sz="2000" dirty="0" smtClean="0">
                <a:effectLst/>
              </a:rPr>
              <a:t>Derecho al Trabajo para Solicitantes de la Condición de Refugiados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s-ES_tradnl" sz="2000" dirty="0" smtClean="0">
              <a:effectLst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ES_tradnl" sz="2000" dirty="0" smtClean="0">
                <a:effectLst/>
              </a:rPr>
              <a:t>Documentación sin alusión a la condición de Refugiado de su portador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s-ES_tradnl" sz="2000" dirty="0" smtClean="0">
              <a:effectLst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ES_tradnl" sz="2000" dirty="0" smtClean="0">
                <a:effectLst/>
              </a:rPr>
              <a:t>Posibilidad de Renovación del documento cada 2 años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s-ES_tradnl" sz="2000" dirty="0" smtClean="0">
              <a:effectLst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ES_tradnl" sz="2000" dirty="0" smtClean="0">
                <a:effectLst/>
              </a:rPr>
              <a:t>Eliminación de requisito de Afiliación con la CCSS en primera emisión y exonera de este requisito a las Personas menores de Edad.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CR" b="1" dirty="0" smtClean="0">
                <a:solidFill>
                  <a:schemeClr val="tx1"/>
                </a:solidFill>
                <a:cs typeface="Arial" charset="0"/>
              </a:rPr>
              <a:t>Perfil de Personas Refugiadas en CR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es-ES" sz="2400" dirty="0" smtClean="0"/>
              <a:t>Según el ACNUR en CR hay aprox. 12.000 personas refugiadas y solicitantes de la condición</a:t>
            </a:r>
          </a:p>
          <a:p>
            <a:pPr algn="just">
              <a:defRPr/>
            </a:pPr>
            <a:r>
              <a:rPr lang="es-ES" sz="2400" dirty="0" smtClean="0"/>
              <a:t>85% son de nacionalidad colombiana</a:t>
            </a:r>
          </a:p>
          <a:p>
            <a:pPr algn="just">
              <a:defRPr/>
            </a:pPr>
            <a:r>
              <a:rPr lang="es-ES" sz="2400" dirty="0" smtClean="0"/>
              <a:t>Últimos años mayor presencia de venezolanos, cubanos, extra regionales (Eritrea, Somalia, Sierra Leona, Bangladesh, Pakistán, entre otros).</a:t>
            </a:r>
          </a:p>
          <a:p>
            <a:pPr algn="just">
              <a:defRPr/>
            </a:pPr>
            <a:r>
              <a:rPr lang="es-ES" sz="2400" dirty="0" smtClean="0"/>
              <a:t>Desde el 2009 se ha incrementado el ingreso de Centroamericanos (El Salvador, Honduras y Guatemala) que sufren de desplazamiento forzoso por ser víctimas del crimen organizado.</a:t>
            </a:r>
            <a:r>
              <a:rPr lang="es-ES" dirty="0" smtClean="0"/>
              <a:t> </a:t>
            </a:r>
          </a:p>
          <a:p>
            <a:pPr algn="just">
              <a:defRPr/>
            </a:pPr>
            <a:r>
              <a:rPr lang="es-ES" sz="2400" dirty="0" smtClean="0"/>
              <a:t>Ingresan entre 70 y 90 solicitantes por mes (se estima una tasa de reconocimiento entre un 15% - 20%)</a:t>
            </a:r>
          </a:p>
          <a:p>
            <a:pPr algn="just">
              <a:defRPr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 b="1" dirty="0" smtClean="0"/>
              <a:t>PROTECCION</a:t>
            </a:r>
            <a:endParaRPr lang="es-ES_tradnl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s-ES_tradnl" sz="2200" b="1" i="1" dirty="0" smtClean="0">
                <a:solidFill>
                  <a:srgbClr val="FF9900"/>
                </a:solidFill>
              </a:rPr>
              <a:t>“Espacio de Protección”: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s-ES_tradnl" sz="2200" b="1" i="1" dirty="0" smtClean="0">
              <a:solidFill>
                <a:srgbClr val="FF99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s-ES_tradnl" sz="2200" i="1" dirty="0" smtClean="0"/>
              <a:t>“...la</a:t>
            </a:r>
            <a:r>
              <a:rPr lang="es-ES_tradnl" sz="2200" dirty="0" smtClean="0"/>
              <a:t> </a:t>
            </a:r>
            <a:r>
              <a:rPr lang="es-ES_tradnl" sz="2200" b="1" i="1" dirty="0" smtClean="0"/>
              <a:t>medida en que exista un clima propicio que permite el respeto de los derechos internacionalmente reconocidos a los refugiados y sus necesidades de vida satisfechas en condiciones aceptables”.</a:t>
            </a:r>
            <a:r>
              <a:rPr lang="es-ES_tradnl" sz="2200" dirty="0" smtClean="0"/>
              <a:t> </a:t>
            </a:r>
            <a:endParaRPr lang="es-ES_tradnl" sz="2200" b="1" i="1" dirty="0" smtClean="0">
              <a:solidFill>
                <a:srgbClr val="FF99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s-ES_tradnl" sz="2200" b="1" i="1" dirty="0" smtClean="0">
              <a:solidFill>
                <a:srgbClr val="FF99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s-ES_tradnl" sz="2200" b="1" i="1" dirty="0" smtClean="0">
              <a:solidFill>
                <a:srgbClr val="FF99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s-ES_tradnl" sz="2200" b="1" i="1" dirty="0" smtClean="0">
                <a:solidFill>
                  <a:srgbClr val="FF9900"/>
                </a:solidFill>
              </a:rPr>
              <a:t>Se  han identificado muchos avances y fortalezas con la entrada en vigencia de la Ley y el Reglamento, sin embargo tenemos que </a:t>
            </a:r>
            <a:r>
              <a:rPr lang="es-ES_tradnl" sz="2200" b="1" i="1" u="sng" dirty="0" smtClean="0">
                <a:solidFill>
                  <a:srgbClr val="FF9900"/>
                </a:solidFill>
              </a:rPr>
              <a:t>desafiar algunas prácticas regresivas: </a:t>
            </a:r>
            <a:r>
              <a:rPr lang="es-ES_tradnl" sz="2200" b="1" i="1" dirty="0" smtClean="0">
                <a:solidFill>
                  <a:srgbClr val="FF9900"/>
                </a:solidFill>
              </a:rPr>
              <a:t>surgen nuevos retos.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s-ES_tradnl" sz="2200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ES" sz="4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Sociedad Civil en </a:t>
            </a:r>
            <a:br>
              <a:rPr lang="es-ES" sz="4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s-ES" sz="4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espacios relevantes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530725"/>
          </a:xfrm>
        </p:spPr>
        <p:txBody>
          <a:bodyPr/>
          <a:lstStyle/>
          <a:p>
            <a:pPr>
              <a:defRPr/>
            </a:pPr>
            <a:endParaRPr lang="es-ES" b="1" dirty="0" smtClean="0"/>
          </a:p>
          <a:p>
            <a:pPr>
              <a:defRPr/>
            </a:pPr>
            <a:r>
              <a:rPr lang="es-ES" b="1" dirty="0" smtClean="0"/>
              <a:t>Consejo Nacional de Migración </a:t>
            </a:r>
          </a:p>
          <a:p>
            <a:pPr>
              <a:buFont typeface="Wingdings" pitchFamily="2" charset="2"/>
              <a:buNone/>
              <a:defRPr/>
            </a:pPr>
            <a:r>
              <a:rPr lang="es-ES" dirty="0" smtClean="0"/>
              <a:t>		</a:t>
            </a:r>
            <a:r>
              <a:rPr lang="es-ES" sz="2000" dirty="0" smtClean="0"/>
              <a:t>Art. 10 LGME establece la participación de 2 representantes de las </a:t>
            </a:r>
            <a:r>
              <a:rPr lang="es-ES" sz="2000" dirty="0" err="1" smtClean="0"/>
              <a:t>ong´s</a:t>
            </a:r>
            <a:r>
              <a:rPr lang="es-ES" sz="2000" dirty="0" smtClean="0"/>
              <a:t>, vinculadas al tema migratorio con vos y voto.</a:t>
            </a:r>
          </a:p>
          <a:p>
            <a:pPr>
              <a:buFont typeface="Wingdings" pitchFamily="2" charset="2"/>
              <a:buNone/>
              <a:defRPr/>
            </a:pPr>
            <a:endParaRPr lang="es-ES" sz="2000" dirty="0" smtClean="0"/>
          </a:p>
          <a:p>
            <a:pPr>
              <a:buFont typeface="Wingdings" pitchFamily="2" charset="2"/>
              <a:buChar char="q"/>
              <a:defRPr/>
            </a:pPr>
            <a:r>
              <a:rPr lang="es-ES" b="1" dirty="0" smtClean="0"/>
              <a:t>Comisión Nacional para el Mejoramiento del Acceso a la Justicia (CONAMAJ)</a:t>
            </a:r>
          </a:p>
          <a:p>
            <a:pPr>
              <a:buFont typeface="Wingdings" pitchFamily="2" charset="2"/>
              <a:buNone/>
              <a:defRPr/>
            </a:pPr>
            <a:r>
              <a:rPr lang="es-ES" sz="2000" dirty="0" smtClean="0"/>
              <a:t>		Participación de 2 representantes de </a:t>
            </a:r>
            <a:r>
              <a:rPr lang="es-ES" sz="2000" dirty="0" err="1" smtClean="0"/>
              <a:t>ong´s</a:t>
            </a:r>
            <a:r>
              <a:rPr lang="es-ES" sz="2000" dirty="0" smtClean="0"/>
              <a:t>  vinculadas al tema migratorio  en el Subcomité de Migración y Refugio, con vos y voto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s-ES_tradnl" b="1" dirty="0" smtClean="0"/>
              <a:t>            Recepción        </a:t>
            </a:r>
            <a:r>
              <a:rPr lang="es-ES_tradnl" sz="3200" b="1" dirty="0" smtClean="0"/>
              <a:t>1…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562600"/>
          </a:xfrm>
        </p:spPr>
        <p:txBody>
          <a:bodyPr/>
          <a:lstStyle/>
          <a:p>
            <a:pPr marL="609600" indent="-609600"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ES_tradnl" sz="2200" dirty="0" smtClean="0"/>
              <a:t>Mayor cantidad de personas Colombianas y extra regionales ingresan por la zona sur del país evadiendo puestos fronterizos.</a:t>
            </a:r>
          </a:p>
          <a:p>
            <a:pPr marL="609600" indent="-609600"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ES_tradnl" sz="2200" dirty="0" smtClean="0"/>
              <a:t>Desafíos</a:t>
            </a:r>
          </a:p>
          <a:p>
            <a:pPr marL="609600" indent="-609600" algn="just" eaLnBrk="1" hangingPunct="1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es-ES_tradnl" sz="2200" dirty="0" smtClean="0"/>
              <a:t> Mejorar mecanismos de remisión formal de casos de frontera y aeropuertos a la Unidad de Refugiados sin descentralizar la determinación del estatuto. </a:t>
            </a:r>
            <a:r>
              <a:rPr lang="es-ES_tradnl" sz="2200" i="1" dirty="0" smtClean="0">
                <a:solidFill>
                  <a:srgbClr val="FF9900"/>
                </a:solidFill>
              </a:rPr>
              <a:t>NO a la pre-elegibilidad de casos!!!</a:t>
            </a:r>
            <a:r>
              <a:rPr lang="es-ES_tradnl" sz="2200" dirty="0" smtClean="0"/>
              <a:t> </a:t>
            </a:r>
          </a:p>
          <a:p>
            <a:pPr marL="609600" indent="-609600"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s-ES_tradnl" sz="2200" dirty="0" smtClean="0"/>
          </a:p>
          <a:p>
            <a:pPr marL="609600" indent="-609600"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ES_tradnl" sz="2200" dirty="0" smtClean="0"/>
              <a:t>Acceso al procedimiento de algunos casos se debilita en la Unidad de Refugiados, con la aplicación de la figura de </a:t>
            </a:r>
            <a:r>
              <a:rPr lang="es-ES_tradnl" sz="2200" b="1" u="sng" dirty="0" smtClean="0"/>
              <a:t>Solicitud Manifiestamente Infundada, Abusiva o Fraudulenta </a:t>
            </a:r>
            <a:r>
              <a:rPr lang="es-ES_tradnl" sz="2200" dirty="0" smtClean="0"/>
              <a:t>(trámite expedito).</a:t>
            </a:r>
          </a:p>
          <a:p>
            <a:pPr marL="609600" indent="-609600"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ES_tradnl" sz="2200" dirty="0" smtClean="0"/>
              <a:t>Desafío:</a:t>
            </a:r>
          </a:p>
          <a:p>
            <a:pPr marL="609600" indent="-609600" algn="just" eaLnBrk="1" hangingPunct="1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es-ES_tradnl" sz="2200" dirty="0" smtClean="0"/>
              <a:t>Cautela en su aplicación y necesidad de claridad en los criterios para la aplicación de esta figura.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pPr eaLnBrk="1" hangingPunct="1">
              <a:defRPr/>
            </a:pPr>
            <a:r>
              <a:rPr lang="es-ES_tradnl" b="1" dirty="0" smtClean="0"/>
              <a:t>             Recepción        </a:t>
            </a:r>
            <a:r>
              <a:rPr lang="es-ES_tradnl" sz="3600" b="1" dirty="0" smtClean="0"/>
              <a:t>…2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562600"/>
          </a:xfrm>
        </p:spPr>
        <p:txBody>
          <a:bodyPr/>
          <a:lstStyle/>
          <a:p>
            <a:pPr marL="609600" indent="-609600" algn="just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s-CR" sz="2800" b="1" dirty="0" smtClean="0"/>
              <a:t>ESME (Equipo de Situaciones Migratorias Especiales) </a:t>
            </a:r>
            <a:r>
              <a:rPr lang="es-CR" sz="2800" dirty="0" smtClean="0"/>
              <a:t> </a:t>
            </a:r>
          </a:p>
          <a:p>
            <a:pPr marL="609600" indent="-609600" algn="just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s-CR" sz="2800" b="1" dirty="0" smtClean="0"/>
              <a:t>ERI (Equipo de Respuesta Inmediata para la atención de Victimas de Trata). </a:t>
            </a:r>
            <a:endParaRPr lang="es-ES_tradnl" sz="2800" dirty="0" smtClean="0"/>
          </a:p>
          <a:p>
            <a:pPr marL="609600" indent="-609600"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s-CR" sz="2400" dirty="0" smtClean="0"/>
          </a:p>
          <a:p>
            <a:pPr marL="609600" indent="-609600"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CR" sz="2400" dirty="0" smtClean="0"/>
              <a:t>	</a:t>
            </a:r>
            <a:r>
              <a:rPr lang="es-CR" sz="2200" dirty="0" smtClean="0"/>
              <a:t>DGME han avanzado al incorporar un enfoque diferenciado (víctimas de trata, personas menores de edad no acompañadas o separadas, migrantes vulnerables) para determinar su condición migratoria, mediante la aplicación de esas instancias interdisciplinarias.</a:t>
            </a:r>
            <a:endParaRPr lang="es-ES" sz="2200" b="1" dirty="0" smtClean="0"/>
          </a:p>
          <a:p>
            <a:pPr marL="609600" indent="-609600"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s-ES_tradnl" sz="2200" dirty="0" smtClean="0"/>
          </a:p>
          <a:p>
            <a:pPr marL="609600" indent="-609600">
              <a:defRPr/>
            </a:pPr>
            <a:r>
              <a:rPr lang="es-GT" sz="2200" dirty="0" smtClean="0"/>
              <a:t>Importante replicar esta figura al interno de las Direcciones de Migración de la Región, para una mejor coordinación entre los países.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3446</TotalTime>
  <Words>663</Words>
  <Application>Microsoft Office PowerPoint</Application>
  <PresentationFormat>On-screen Show (4:3)</PresentationFormat>
  <Paragraphs>137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Beam</vt:lpstr>
      <vt:lpstr>Fortalezas y Limitaciones  de las Políticas de acogida de personas refugiadas y solicitantes de la condición de refugiado </vt:lpstr>
      <vt:lpstr>  Marco Normativo: Refugiados  </vt:lpstr>
      <vt:lpstr>Marco Normativo: Refugiados</vt:lpstr>
      <vt:lpstr>Marco Normativo: Refugiados </vt:lpstr>
      <vt:lpstr>Perfil de Personas Refugiadas en CR</vt:lpstr>
      <vt:lpstr>PROTECCION</vt:lpstr>
      <vt:lpstr>Sociedad Civil en  espacios relevantes</vt:lpstr>
      <vt:lpstr>            Recepción        1…</vt:lpstr>
      <vt:lpstr>             Recepción        …2</vt:lpstr>
      <vt:lpstr>UNIDAD DE REFUGIADOS</vt:lpstr>
      <vt:lpstr>COMISION DE VISAS Y REFUGIO</vt:lpstr>
      <vt:lpstr>TRIBUNAL ADMINISTRATIVO MIGRATORIO</vt:lpstr>
      <vt:lpstr>Documentación</vt:lpstr>
      <vt:lpstr>Registro</vt:lpstr>
      <vt:lpstr>PowerPoint Presentation</vt:lpstr>
    </vt:vector>
  </TitlesOfParts>
  <Company>UNHCR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PROTECCION</dc:title>
  <dc:creator>UNHCRUser</dc:creator>
  <cp:lastModifiedBy>CON Ana Paola</cp:lastModifiedBy>
  <cp:revision>232</cp:revision>
  <dcterms:created xsi:type="dcterms:W3CDTF">2012-01-16T21:33:58Z</dcterms:created>
  <dcterms:modified xsi:type="dcterms:W3CDTF">2017-03-03T20:59:37Z</dcterms:modified>
</cp:coreProperties>
</file>