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 id="262" r:id="rId5"/>
    <p:sldId id="258" r:id="rId6"/>
    <p:sldId id="263" r:id="rId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1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223603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3467937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387245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212910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73095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74935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263671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2708810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37215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307702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C7E6F27-970F-A74E-8FD5-FEE0A2313334}" type="datetimeFigureOut">
              <a:rPr lang="es-ES" smtClean="0"/>
              <a:pPr/>
              <a:t>28/08/2013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1081501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E6F27-970F-A74E-8FD5-FEE0A2313334}" type="datetimeFigureOut">
              <a:rPr lang="es-ES" smtClean="0"/>
              <a:pPr/>
              <a:t>28/08/2013</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E3C84-DFCC-3B45-A0FD-FE4DFE3EAE7F}" type="slidenum">
              <a:rPr lang="es-ES" smtClean="0"/>
              <a:pPr/>
              <a:t>‹Nº›</a:t>
            </a:fld>
            <a:endParaRPr lang="es-ES" dirty="0"/>
          </a:p>
        </p:txBody>
      </p:sp>
    </p:spTree>
    <p:extLst>
      <p:ext uri="{BB962C8B-B14F-4D97-AF65-F5344CB8AC3E}">
        <p14:creationId xmlns:p14="http://schemas.microsoft.com/office/powerpoint/2010/main" val="502019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199" y="526716"/>
            <a:ext cx="8419945" cy="1143000"/>
          </a:xfrm>
        </p:spPr>
        <p:txBody>
          <a:bodyPr>
            <a:noAutofit/>
          </a:bodyPr>
          <a:lstStyle/>
          <a:p>
            <a:r>
              <a:rPr lang="es-CR" sz="2400" b="1" dirty="0" smtClean="0"/>
              <a:t>REGIONAL GUIDELINES FOR THE PRELIMINARY I</a:t>
            </a:r>
            <a:r>
              <a:rPr lang="es-CR" sz="2400" b="1" dirty="0" smtClean="0"/>
              <a:t>DENTIFICATION OF PROFILES AND REFERENCE MECHANISMS OF VULNERABLE MIGRANT POPULATION </a:t>
            </a:r>
            <a:br>
              <a:rPr lang="es-CR" sz="2400" b="1" dirty="0" smtClean="0"/>
            </a:br>
            <a:r>
              <a:rPr lang="es-CR" sz="2400" b="1" i="1" u="sng" dirty="0" smtClean="0"/>
              <a:t>CRM- JUNE </a:t>
            </a:r>
            <a:r>
              <a:rPr lang="es-CR" sz="2400" b="1" i="1" u="sng" dirty="0" smtClean="0"/>
              <a:t>2013</a:t>
            </a:r>
            <a:r>
              <a:rPr lang="es-ES_tradnl" sz="2400" dirty="0"/>
              <a:t/>
            </a:r>
            <a:br>
              <a:rPr lang="es-ES_tradnl" sz="2400" dirty="0"/>
            </a:br>
            <a:endParaRPr lang="es-ES" sz="2400" dirty="0"/>
          </a:p>
        </p:txBody>
      </p:sp>
      <p:sp>
        <p:nvSpPr>
          <p:cNvPr id="3" name="Marcador de contenido 2"/>
          <p:cNvSpPr>
            <a:spLocks noGrp="1"/>
          </p:cNvSpPr>
          <p:nvPr>
            <p:ph idx="1"/>
          </p:nvPr>
        </p:nvSpPr>
        <p:spPr>
          <a:xfrm>
            <a:off x="457200" y="1868843"/>
            <a:ext cx="8229600" cy="4525963"/>
          </a:xfrm>
        </p:spPr>
        <p:txBody>
          <a:bodyPr>
            <a:normAutofit fontScale="77500" lnSpcReduction="20000"/>
          </a:bodyPr>
          <a:lstStyle/>
          <a:p>
            <a:pPr algn="just"/>
            <a:r>
              <a:rPr lang="en-US" dirty="0" smtClean="0"/>
              <a:t>The answers to migration flows should be implemented in the context of a comprehensive approach to migration management and state protection, in addition to considering the sovereign authority of States, safeguard the fundamental human rights of migrants and refugees, including their integrity, security, dignity, and well-being.</a:t>
            </a:r>
          </a:p>
          <a:p>
            <a:pPr algn="just"/>
            <a:endParaRPr lang="en-US" dirty="0" smtClean="0"/>
          </a:p>
          <a:p>
            <a:pPr algn="just"/>
            <a:r>
              <a:rPr lang="en-US" dirty="0" smtClean="0"/>
              <a:t>To ensure both imperatives, both national and regional measures must be established in order that each State provides regulatory and operational policies that take into account the different profiles of the people involved in migration processes. </a:t>
            </a:r>
          </a:p>
          <a:p>
            <a:endParaRPr lang="es-ES_tradnl" dirty="0"/>
          </a:p>
          <a:p>
            <a:endParaRPr lang="es-ES" dirty="0"/>
          </a:p>
        </p:txBody>
      </p:sp>
    </p:spTree>
    <p:extLst>
      <p:ext uri="{BB962C8B-B14F-4D97-AF65-F5344CB8AC3E}">
        <p14:creationId xmlns:p14="http://schemas.microsoft.com/office/powerpoint/2010/main" val="323551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41362"/>
          </a:xfrm>
        </p:spPr>
        <p:txBody>
          <a:bodyPr>
            <a:normAutofit fontScale="90000"/>
          </a:bodyPr>
          <a:lstStyle/>
          <a:p>
            <a:r>
              <a:rPr lang="es-ES" dirty="0" smtClean="0"/>
              <a:t>IDENTIFICATION AND PROTECTION</a:t>
            </a:r>
            <a:endParaRPr lang="es-ES" dirty="0"/>
          </a:p>
        </p:txBody>
      </p:sp>
      <p:sp>
        <p:nvSpPr>
          <p:cNvPr id="3" name="Marcador de contenido 2"/>
          <p:cNvSpPr>
            <a:spLocks noGrp="1"/>
          </p:cNvSpPr>
          <p:nvPr>
            <p:ph idx="1"/>
          </p:nvPr>
        </p:nvSpPr>
        <p:spPr>
          <a:xfrm>
            <a:off x="1" y="1109579"/>
            <a:ext cx="8996946" cy="5748421"/>
          </a:xfrm>
        </p:spPr>
        <p:txBody>
          <a:bodyPr>
            <a:normAutofit fontScale="47500" lnSpcReduction="20000"/>
          </a:bodyPr>
          <a:lstStyle/>
          <a:p>
            <a:pPr algn="just"/>
            <a:r>
              <a:rPr lang="en-US" sz="5100" dirty="0" smtClean="0"/>
              <a:t>The first step towards effective protection is to identify individuals or groups of people who, by their characteristics and/or conditions, are considered vulnerable.  Once identified, you can activate the protection and assistance procedures. </a:t>
            </a:r>
          </a:p>
          <a:p>
            <a:pPr algn="just"/>
            <a:endParaRPr lang="en-US" sz="5100" dirty="0" smtClean="0"/>
          </a:p>
          <a:p>
            <a:pPr algn="just"/>
            <a:r>
              <a:rPr lang="en-US" sz="5100" dirty="0" smtClean="0"/>
              <a:t>However, it is common that people with special conditions of vulnerability are not identified as such and – therefore, not receive special treatment. On the contrary, often they are re-victimized from the indiscriminate application of procedures such as detention, rejection, return or deportation.</a:t>
            </a:r>
          </a:p>
          <a:p>
            <a:pPr algn="just"/>
            <a:endParaRPr lang="en-US" sz="5100" dirty="0" smtClean="0"/>
          </a:p>
          <a:p>
            <a:pPr algn="just"/>
            <a:r>
              <a:rPr lang="en-US" sz="5100" dirty="0" smtClean="0"/>
              <a:t>In this context, the mechanisms to identify people profiles facilitate the care and management of migratory movements, especially large-scale arrivals, and ensure that people with special needs are quickly identified and their needs met (whether health, safety, protection, among others). </a:t>
            </a:r>
            <a:r>
              <a:rPr lang="en-US" sz="5100" dirty="0" smtClean="0"/>
              <a:t> </a:t>
            </a:r>
          </a:p>
          <a:p>
            <a:endParaRPr lang="en-US" dirty="0"/>
          </a:p>
        </p:txBody>
      </p:sp>
    </p:spTree>
    <p:extLst>
      <p:ext uri="{BB962C8B-B14F-4D97-AF65-F5344CB8AC3E}">
        <p14:creationId xmlns:p14="http://schemas.microsoft.com/office/powerpoint/2010/main" val="173296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n-US" dirty="0" smtClean="0"/>
              <a:t>Reception Mechanisms</a:t>
            </a:r>
            <a:endParaRPr lang="en-US" dirty="0"/>
          </a:p>
        </p:txBody>
      </p:sp>
      <p:sp>
        <p:nvSpPr>
          <p:cNvPr id="6" name="Marcador de contenido 5"/>
          <p:cNvSpPr>
            <a:spLocks noGrp="1"/>
          </p:cNvSpPr>
          <p:nvPr>
            <p:ph idx="1"/>
          </p:nvPr>
        </p:nvSpPr>
        <p:spPr/>
        <p:txBody>
          <a:bodyPr>
            <a:noAutofit/>
          </a:bodyPr>
          <a:lstStyle/>
          <a:p>
            <a:pPr algn="just"/>
            <a:r>
              <a:rPr lang="en-US" dirty="0" smtClean="0"/>
              <a:t>“</a:t>
            </a:r>
            <a:r>
              <a:rPr lang="en-US" b="1" dirty="0" smtClean="0"/>
              <a:t>Reception mechanisms</a:t>
            </a:r>
            <a:r>
              <a:rPr lang="en-US" dirty="0" smtClean="0"/>
              <a:t>” </a:t>
            </a:r>
            <a:r>
              <a:rPr lang="en-US" dirty="0" smtClean="0"/>
              <a:t>are the measures taken by the host country in order to meet the immediate needs of the newcomers. </a:t>
            </a:r>
            <a:r>
              <a:rPr lang="en-US" dirty="0" smtClean="0"/>
              <a:t> </a:t>
            </a:r>
          </a:p>
          <a:p>
            <a:pPr marL="0" indent="0" algn="just">
              <a:buNone/>
            </a:pPr>
            <a:endParaRPr lang="en-US" dirty="0" smtClean="0"/>
          </a:p>
          <a:p>
            <a:pPr algn="just"/>
            <a:r>
              <a:rPr lang="en-US" dirty="0" smtClean="0"/>
              <a:t>These measures are provided to all persons, regardless of status, to ensure their well-being until their referral to the applicable processes and procedures.  </a:t>
            </a:r>
            <a:endParaRPr lang="en-US" dirty="0"/>
          </a:p>
        </p:txBody>
      </p:sp>
    </p:spTree>
    <p:extLst>
      <p:ext uri="{BB962C8B-B14F-4D97-AF65-F5344CB8AC3E}">
        <p14:creationId xmlns:p14="http://schemas.microsoft.com/office/powerpoint/2010/main" val="386001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278" y="274638"/>
            <a:ext cx="8819721" cy="1143000"/>
          </a:xfrm>
        </p:spPr>
        <p:txBody>
          <a:bodyPr>
            <a:normAutofit/>
          </a:bodyPr>
          <a:lstStyle/>
          <a:p>
            <a:r>
              <a:rPr lang="en-US" dirty="0" smtClean="0"/>
              <a:t>Objectives of Reception Mechanisms</a:t>
            </a:r>
            <a:endParaRPr lang="en-US" dirty="0"/>
          </a:p>
        </p:txBody>
      </p:sp>
      <p:sp>
        <p:nvSpPr>
          <p:cNvPr id="3" name="Marcador de contenido 2"/>
          <p:cNvSpPr>
            <a:spLocks noGrp="1"/>
          </p:cNvSpPr>
          <p:nvPr>
            <p:ph idx="1"/>
          </p:nvPr>
        </p:nvSpPr>
        <p:spPr>
          <a:xfrm>
            <a:off x="457200" y="1512208"/>
            <a:ext cx="8229600" cy="5080659"/>
          </a:xfrm>
        </p:spPr>
        <p:txBody>
          <a:bodyPr>
            <a:normAutofit fontScale="55000" lnSpcReduction="20000"/>
          </a:bodyPr>
          <a:lstStyle/>
          <a:p>
            <a:pPr algn="just"/>
            <a:r>
              <a:rPr lang="en-US" sz="5100" dirty="0" smtClean="0"/>
              <a:t>Reception mechanisms in the period immediately after arrival generally have </a:t>
            </a:r>
            <a:r>
              <a:rPr lang="en-US" sz="5100" b="1" dirty="0" smtClean="0"/>
              <a:t>two major objectives</a:t>
            </a:r>
            <a:r>
              <a:rPr lang="en-US" sz="5100" dirty="0" smtClean="0"/>
              <a:t>: </a:t>
            </a:r>
          </a:p>
          <a:p>
            <a:pPr marL="0" indent="0" algn="just">
              <a:buNone/>
            </a:pPr>
            <a:endParaRPr lang="en-US" sz="5100" dirty="0" smtClean="0"/>
          </a:p>
          <a:p>
            <a:pPr lvl="1" algn="just"/>
            <a:r>
              <a:rPr lang="en-US" sz="5100" dirty="0" smtClean="0"/>
              <a:t>Addressing the </a:t>
            </a:r>
            <a:r>
              <a:rPr lang="en-US" sz="5100" b="1" dirty="0" smtClean="0"/>
              <a:t>psychosocial and material basic needs </a:t>
            </a:r>
            <a:r>
              <a:rPr lang="en-US" sz="5100" dirty="0" smtClean="0"/>
              <a:t>of all newcomers </a:t>
            </a:r>
            <a:r>
              <a:rPr lang="en-US" sz="5100" dirty="0" smtClean="0"/>
              <a:t>(e.g., accommodation, food, clothes and medical services); and</a:t>
            </a:r>
          </a:p>
          <a:p>
            <a:pPr marL="0" indent="0" algn="just">
              <a:buNone/>
            </a:pPr>
            <a:r>
              <a:rPr lang="en-US" sz="5100" dirty="0" smtClean="0"/>
              <a:t> </a:t>
            </a:r>
          </a:p>
          <a:p>
            <a:pPr lvl="1" algn="just"/>
            <a:r>
              <a:rPr lang="en-US" sz="5100" b="1" dirty="0" smtClean="0"/>
              <a:t>Distinguish different categories of people</a:t>
            </a:r>
            <a:r>
              <a:rPr lang="en-US" sz="5100" dirty="0" smtClean="0"/>
              <a:t>, including international protection seekers and people with specific needs.  </a:t>
            </a:r>
          </a:p>
          <a:p>
            <a:endParaRPr lang="es-ES" dirty="0"/>
          </a:p>
        </p:txBody>
      </p:sp>
    </p:spTree>
    <p:extLst>
      <p:ext uri="{BB962C8B-B14F-4D97-AF65-F5344CB8AC3E}">
        <p14:creationId xmlns:p14="http://schemas.microsoft.com/office/powerpoint/2010/main" val="3658439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6678"/>
            <a:ext cx="8229600" cy="1143000"/>
          </a:xfrm>
        </p:spPr>
        <p:txBody>
          <a:bodyPr>
            <a:normAutofit/>
          </a:bodyPr>
          <a:lstStyle/>
          <a:p>
            <a:r>
              <a:rPr lang="en-US" sz="3200" dirty="0" smtClean="0"/>
              <a:t>Questions for Analysis</a:t>
            </a:r>
            <a:endParaRPr lang="en-US" sz="3200" dirty="0"/>
          </a:p>
        </p:txBody>
      </p:sp>
      <p:sp>
        <p:nvSpPr>
          <p:cNvPr id="3" name="Marcador de contenido 2"/>
          <p:cNvSpPr>
            <a:spLocks noGrp="1"/>
          </p:cNvSpPr>
          <p:nvPr>
            <p:ph idx="1"/>
          </p:nvPr>
        </p:nvSpPr>
        <p:spPr>
          <a:xfrm>
            <a:off x="457200" y="742530"/>
            <a:ext cx="8229600" cy="5855369"/>
          </a:xfrm>
        </p:spPr>
        <p:txBody>
          <a:bodyPr>
            <a:normAutofit fontScale="32500" lnSpcReduction="20000"/>
          </a:bodyPr>
          <a:lstStyle/>
          <a:p>
            <a:pPr algn="just"/>
            <a:r>
              <a:rPr lang="en-US" sz="7400" dirty="0" smtClean="0"/>
              <a:t>Are all relevant stakeholders participating in the appropriate coordinated necessary  services as part of the reception mechanisms to address the immediate needs of all newcomers?. </a:t>
            </a:r>
          </a:p>
          <a:p>
            <a:pPr algn="just"/>
            <a:endParaRPr lang="en-US" sz="7400" dirty="0" smtClean="0"/>
          </a:p>
          <a:p>
            <a:pPr algn="just"/>
            <a:r>
              <a:rPr lang="en-US" sz="7400" dirty="0" smtClean="0"/>
              <a:t>Has the development of open shelters with due guarantees and conditions that meet human rights standards been encouraged</a:t>
            </a:r>
            <a:r>
              <a:rPr lang="en-US" sz="7400" dirty="0" smtClean="0"/>
              <a:t>?</a:t>
            </a:r>
          </a:p>
          <a:p>
            <a:pPr marL="0" indent="0" algn="just">
              <a:buNone/>
            </a:pPr>
            <a:endParaRPr lang="en-US" sz="7400" dirty="0" smtClean="0"/>
          </a:p>
          <a:p>
            <a:pPr algn="just"/>
            <a:r>
              <a:rPr lang="en-US" sz="7400" dirty="0" smtClean="0"/>
              <a:t>Has information been provided to all newcomers, e.g., about their rights and obligations in the host country, the reception mechanisms, services available and legal options (including asylum procedures or trafficking victims protection</a:t>
            </a:r>
            <a:r>
              <a:rPr lang="en-US" sz="7400" dirty="0" smtClean="0"/>
              <a:t>)?. </a:t>
            </a:r>
          </a:p>
          <a:p>
            <a:pPr algn="just"/>
            <a:endParaRPr lang="en-US" sz="7400" dirty="0" smtClean="0"/>
          </a:p>
          <a:p>
            <a:pPr algn="just"/>
            <a:r>
              <a:rPr lang="en-US" sz="7400" dirty="0" smtClean="0"/>
              <a:t>Is there respect that in cases of asylum seekers or persecuted persons consular notification </a:t>
            </a:r>
            <a:r>
              <a:rPr lang="en-US" sz="7400" dirty="0" smtClean="0"/>
              <a:t>is not the proper measure?</a:t>
            </a:r>
          </a:p>
          <a:p>
            <a:pPr algn="just"/>
            <a:endParaRPr lang="en-US" sz="7400" dirty="0" smtClean="0"/>
          </a:p>
          <a:p>
            <a:pPr algn="just"/>
            <a:endParaRPr lang="es-ES" sz="7400" dirty="0" smtClean="0"/>
          </a:p>
          <a:p>
            <a:pPr algn="just"/>
            <a:endParaRPr lang="es-ES" sz="7400" dirty="0" smtClean="0"/>
          </a:p>
          <a:p>
            <a:pPr marL="0" indent="0" algn="just">
              <a:buNone/>
            </a:pPr>
            <a:endParaRPr lang="es-ES" sz="7400" dirty="0"/>
          </a:p>
          <a:p>
            <a:pPr algn="just"/>
            <a:endParaRPr lang="es-ES" sz="7200" dirty="0" smtClean="0"/>
          </a:p>
          <a:p>
            <a:pPr algn="just"/>
            <a:endParaRPr lang="es-ES" dirty="0"/>
          </a:p>
          <a:p>
            <a:pPr marL="0" indent="0">
              <a:buNone/>
            </a:pPr>
            <a:endParaRPr lang="es-ES" dirty="0"/>
          </a:p>
        </p:txBody>
      </p:sp>
    </p:spTree>
    <p:extLst>
      <p:ext uri="{BB962C8B-B14F-4D97-AF65-F5344CB8AC3E}">
        <p14:creationId xmlns:p14="http://schemas.microsoft.com/office/powerpoint/2010/main" val="615566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smtClean="0"/>
              <a:t>Questions for Analysis </a:t>
            </a:r>
            <a:endParaRPr lang="en-US" dirty="0"/>
          </a:p>
        </p:txBody>
      </p:sp>
      <p:sp>
        <p:nvSpPr>
          <p:cNvPr id="3" name="Marcador de contenido 2"/>
          <p:cNvSpPr>
            <a:spLocks noGrp="1"/>
          </p:cNvSpPr>
          <p:nvPr>
            <p:ph idx="1"/>
          </p:nvPr>
        </p:nvSpPr>
        <p:spPr>
          <a:xfrm>
            <a:off x="457200" y="1417638"/>
            <a:ext cx="8229600" cy="5010871"/>
          </a:xfrm>
        </p:spPr>
        <p:txBody>
          <a:bodyPr>
            <a:normAutofit fontScale="70000" lnSpcReduction="20000"/>
          </a:bodyPr>
          <a:lstStyle/>
          <a:p>
            <a:pPr algn="just"/>
            <a:r>
              <a:rPr lang="en-US" dirty="0" smtClean="0"/>
              <a:t>Have agreements been reached and/or standard operating procedures on the roles and responsibilities of various government, nongovernment and international agencies involved in the organization of the reception</a:t>
            </a:r>
            <a:r>
              <a:rPr lang="en-US" dirty="0" smtClean="0"/>
              <a:t>?.</a:t>
            </a:r>
          </a:p>
          <a:p>
            <a:pPr marL="0" indent="0" algn="just">
              <a:buNone/>
            </a:pPr>
            <a:r>
              <a:rPr lang="en-US" dirty="0" smtClean="0"/>
              <a:t> </a:t>
            </a:r>
          </a:p>
          <a:p>
            <a:pPr algn="just"/>
            <a:r>
              <a:rPr lang="en-US" dirty="0" smtClean="0"/>
              <a:t>Have surveillance or monitoring mechanisms have been established to ensure protection-sensitive reception mechanisms?. </a:t>
            </a:r>
          </a:p>
          <a:p>
            <a:pPr algn="just">
              <a:buNone/>
            </a:pPr>
            <a:endParaRPr lang="en-US" dirty="0" smtClean="0"/>
          </a:p>
          <a:p>
            <a:pPr algn="just"/>
            <a:r>
              <a:rPr lang="en-US" dirty="0" smtClean="0"/>
              <a:t>Is there </a:t>
            </a:r>
            <a:r>
              <a:rPr lang="en-US" dirty="0" smtClean="0"/>
              <a:t>guarantee that the services provided address the immediate needs of the newcomers</a:t>
            </a:r>
            <a:r>
              <a:rPr lang="en-US" dirty="0" smtClean="0"/>
              <a:t>?. </a:t>
            </a:r>
          </a:p>
          <a:p>
            <a:pPr algn="just">
              <a:buNone/>
            </a:pPr>
            <a:endParaRPr lang="en-US" dirty="0" smtClean="0"/>
          </a:p>
          <a:p>
            <a:pPr algn="just"/>
            <a:r>
              <a:rPr lang="en-US" dirty="0" smtClean="0"/>
              <a:t>Is priority given to the arrest/ repatriation/ return / deportation over </a:t>
            </a:r>
            <a:r>
              <a:rPr lang="en-US" dirty="0" smtClean="0"/>
              <a:t>protection at reception</a:t>
            </a:r>
            <a:r>
              <a:rPr lang="en-US" dirty="0" smtClean="0"/>
              <a:t>? </a:t>
            </a:r>
          </a:p>
          <a:p>
            <a:pPr algn="just"/>
            <a:endParaRPr lang="en-US" dirty="0" smtClean="0"/>
          </a:p>
          <a:p>
            <a:pPr algn="ctr"/>
            <a:r>
              <a:rPr lang="en-US" dirty="0" smtClean="0"/>
              <a:t>Is the obligation of non-return in cases of people who may be at risk if returned to their country being respected?</a:t>
            </a:r>
          </a:p>
          <a:p>
            <a:pPr algn="just"/>
            <a:endParaRPr lang="en-US" dirty="0" smtClean="0"/>
          </a:p>
          <a:p>
            <a:pPr marL="0" indent="0">
              <a:buNone/>
            </a:pPr>
            <a:endParaRPr lang="en-US" dirty="0"/>
          </a:p>
        </p:txBody>
      </p:sp>
    </p:spTree>
    <p:extLst>
      <p:ext uri="{BB962C8B-B14F-4D97-AF65-F5344CB8AC3E}">
        <p14:creationId xmlns:p14="http://schemas.microsoft.com/office/powerpoint/2010/main" val="5415166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TotalTime>
  <Words>561</Words>
  <Application>Microsoft Office PowerPoint</Application>
  <PresentationFormat>Presentación en pantalla (4:3)</PresentationFormat>
  <Paragraphs>43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REGIONAL GUIDELINES FOR THE PRELIMINARY IDENTIFICATION OF PROFILES AND REFERENCE MECHANISMS OF VULNERABLE MIGRANT POPULATION  CRM- JUNE 2013 </vt:lpstr>
      <vt:lpstr>IDENTIFICATION AND PROTECTION</vt:lpstr>
      <vt:lpstr>Reception Mechanisms</vt:lpstr>
      <vt:lpstr>Objectives of Reception Mechanisms</vt:lpstr>
      <vt:lpstr>Questions for Analysis</vt:lpstr>
      <vt:lpstr>Questions for Analysis </vt:lpstr>
    </vt:vector>
  </TitlesOfParts>
  <Company>Obando y Peralta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Mecanismos de recepción</dc:title>
  <dc:creator>Luis Diego Obando Peralta</dc:creator>
  <cp:lastModifiedBy>Gabriela Lix Martínez</cp:lastModifiedBy>
  <cp:revision>43</cp:revision>
  <dcterms:created xsi:type="dcterms:W3CDTF">2013-08-28T13:10:13Z</dcterms:created>
  <dcterms:modified xsi:type="dcterms:W3CDTF">2013-08-28T16:17:21Z</dcterms:modified>
</cp:coreProperties>
</file>