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924" r:id="rId1"/>
  </p:sldMasterIdLst>
  <p:notesMasterIdLst>
    <p:notesMasterId r:id="rId17"/>
  </p:notesMasterIdLst>
  <p:handoutMasterIdLst>
    <p:handoutMasterId r:id="rId18"/>
  </p:handoutMasterIdLst>
  <p:sldIdLst>
    <p:sldId id="256" r:id="rId2"/>
    <p:sldId id="285" r:id="rId3"/>
    <p:sldId id="289" r:id="rId4"/>
    <p:sldId id="286" r:id="rId5"/>
    <p:sldId id="287" r:id="rId6"/>
    <p:sldId id="288" r:id="rId7"/>
    <p:sldId id="276" r:id="rId8"/>
    <p:sldId id="267" r:id="rId9"/>
    <p:sldId id="292" r:id="rId10"/>
    <p:sldId id="277" r:id="rId11"/>
    <p:sldId id="283" r:id="rId12"/>
    <p:sldId id="284" r:id="rId13"/>
    <p:sldId id="290" r:id="rId14"/>
    <p:sldId id="282" r:id="rId15"/>
    <p:sldId id="291" r:id="rId16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5D55370-6B1B-438E-AB90-3C6395DCAC56}">
          <p14:sldIdLst>
            <p14:sldId id="256"/>
            <p14:sldId id="285"/>
            <p14:sldId id="289"/>
            <p14:sldId id="286"/>
            <p14:sldId id="287"/>
          </p14:sldIdLst>
        </p14:section>
        <p14:section name="Untitled Section" id="{086B62CA-A919-411C-AD68-7AF36A18C80E}">
          <p14:sldIdLst>
            <p14:sldId id="288"/>
            <p14:sldId id="276"/>
            <p14:sldId id="267"/>
            <p14:sldId id="292"/>
            <p14:sldId id="277"/>
            <p14:sldId id="283"/>
            <p14:sldId id="284"/>
            <p14:sldId id="290"/>
            <p14:sldId id="282"/>
            <p14:sldId id="29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ina Bjorgvinsdottir" initials="SB" lastIdx="9" clrIdx="0">
    <p:extLst>
      <p:ext uri="{19B8F6BF-5375-455C-9EA6-DF929625EA0E}">
        <p15:presenceInfo xmlns:p15="http://schemas.microsoft.com/office/powerpoint/2012/main" userId="Steina Bjorgvinsdottir" providerId="None"/>
      </p:ext>
    </p:extLst>
  </p:cmAuthor>
  <p:cmAuthor id="2" name="Janis Ridsdel" initials="JR" lastIdx="7" clrIdx="1">
    <p:extLst>
      <p:ext uri="{19B8F6BF-5375-455C-9EA6-DF929625EA0E}">
        <p15:presenceInfo xmlns:p15="http://schemas.microsoft.com/office/powerpoint/2012/main" userId="S-1-5-21-2676355427-447894320-4283101651-57662" providerId="AD"/>
      </p:ext>
    </p:extLst>
  </p:cmAuthor>
  <p:cmAuthor id="3" name="Ana Belen Anguita Arjona" initials="ABAA" lastIdx="3" clrIdx="2">
    <p:extLst>
      <p:ext uri="{19B8F6BF-5375-455C-9EA6-DF929625EA0E}">
        <p15:presenceInfo xmlns:p15="http://schemas.microsoft.com/office/powerpoint/2012/main" userId="S-1-5-21-2676355427-447894320-4283101651-2473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679" autoAdjust="0"/>
    <p:restoredTop sz="71993" autoAdjust="0"/>
  </p:normalViewPr>
  <p:slideViewPr>
    <p:cSldViewPr>
      <p:cViewPr varScale="1">
        <p:scale>
          <a:sx n="56" d="100"/>
          <a:sy n="56" d="100"/>
        </p:scale>
        <p:origin x="138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D64112-5D00-4B85-8099-FE571F5DBB1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C9F4C26-8444-4064-BB7E-088A198BAF69}">
      <dgm:prSet custT="1"/>
      <dgm:spPr/>
      <dgm:t>
        <a:bodyPr/>
        <a:lstStyle/>
        <a:p>
          <a:pPr rtl="0"/>
          <a:r>
            <a:rPr lang="es-ES" sz="2000" dirty="0" smtClean="0"/>
            <a:t>Detección y registro</a:t>
          </a:r>
          <a:endParaRPr lang="en-GB" sz="2000" dirty="0"/>
        </a:p>
      </dgm:t>
    </dgm:pt>
    <dgm:pt modelId="{440C6E5C-6356-44F6-B931-46B778DB9439}" type="parTrans" cxnId="{2DD28CE1-697A-4F23-832B-52F8C8E7857C}">
      <dgm:prSet/>
      <dgm:spPr/>
      <dgm:t>
        <a:bodyPr/>
        <a:lstStyle/>
        <a:p>
          <a:endParaRPr lang="en-GB"/>
        </a:p>
      </dgm:t>
    </dgm:pt>
    <dgm:pt modelId="{32E2FC6B-A755-43B0-A24B-EA6A7DF8543C}" type="sibTrans" cxnId="{2DD28CE1-697A-4F23-832B-52F8C8E7857C}">
      <dgm:prSet/>
      <dgm:spPr/>
      <dgm:t>
        <a:bodyPr/>
        <a:lstStyle/>
        <a:p>
          <a:endParaRPr lang="en-GB"/>
        </a:p>
      </dgm:t>
    </dgm:pt>
    <dgm:pt modelId="{F27052CB-25D0-4717-9DE9-8B29031F6537}">
      <dgm:prSet custT="1"/>
      <dgm:spPr/>
      <dgm:t>
        <a:bodyPr/>
        <a:lstStyle/>
        <a:p>
          <a:pPr rtl="0"/>
          <a:r>
            <a:rPr lang="es-ES" sz="2000" dirty="0" smtClean="0"/>
            <a:t>Evaluación</a:t>
          </a:r>
          <a:endParaRPr lang="en-GB" sz="2000" dirty="0"/>
        </a:p>
      </dgm:t>
    </dgm:pt>
    <dgm:pt modelId="{CD97D0FB-D9AC-481D-B34E-89ACCABB0610}" type="parTrans" cxnId="{C29AB3BB-6A0C-4049-B3A9-E6D634A9B6A6}">
      <dgm:prSet/>
      <dgm:spPr/>
      <dgm:t>
        <a:bodyPr/>
        <a:lstStyle/>
        <a:p>
          <a:endParaRPr lang="en-GB"/>
        </a:p>
      </dgm:t>
    </dgm:pt>
    <dgm:pt modelId="{8A2BE273-3F42-4B3B-BEAB-911AF83619B6}" type="sibTrans" cxnId="{C29AB3BB-6A0C-4049-B3A9-E6D634A9B6A6}">
      <dgm:prSet/>
      <dgm:spPr/>
      <dgm:t>
        <a:bodyPr/>
        <a:lstStyle/>
        <a:p>
          <a:endParaRPr lang="en-GB"/>
        </a:p>
      </dgm:t>
    </dgm:pt>
    <dgm:pt modelId="{A0B36B65-16C9-4DD6-B04E-19DA7E0A3E6A}">
      <dgm:prSet custT="1"/>
      <dgm:spPr/>
      <dgm:t>
        <a:bodyPr/>
        <a:lstStyle/>
        <a:p>
          <a:pPr rtl="0"/>
          <a:r>
            <a:rPr lang="es-ES" sz="2000" dirty="0" smtClean="0"/>
            <a:t>Plan del caso</a:t>
          </a:r>
          <a:endParaRPr lang="en-GB" sz="2000" dirty="0"/>
        </a:p>
      </dgm:t>
    </dgm:pt>
    <dgm:pt modelId="{A8FF6B06-A79B-4307-9180-102FCB594CE5}" type="parTrans" cxnId="{F67B643A-B1C0-43A7-B2F3-DBF638BA9C4D}">
      <dgm:prSet/>
      <dgm:spPr/>
      <dgm:t>
        <a:bodyPr/>
        <a:lstStyle/>
        <a:p>
          <a:endParaRPr lang="en-GB"/>
        </a:p>
      </dgm:t>
    </dgm:pt>
    <dgm:pt modelId="{6047C2F8-0104-4C73-A206-1495D74BC2CE}" type="sibTrans" cxnId="{F67B643A-B1C0-43A7-B2F3-DBF638BA9C4D}">
      <dgm:prSet/>
      <dgm:spPr/>
      <dgm:t>
        <a:bodyPr/>
        <a:lstStyle/>
        <a:p>
          <a:endParaRPr lang="en-GB"/>
        </a:p>
      </dgm:t>
    </dgm:pt>
    <dgm:pt modelId="{161EC108-1C6D-4112-A9F6-2A5011A83387}">
      <dgm:prSet custT="1"/>
      <dgm:spPr/>
      <dgm:t>
        <a:bodyPr/>
        <a:lstStyle/>
        <a:p>
          <a:pPr rtl="0"/>
          <a:r>
            <a:rPr lang="es-ES" sz="2000" dirty="0" smtClean="0"/>
            <a:t>Implementación </a:t>
          </a:r>
          <a:endParaRPr lang="en-GB" sz="2000" dirty="0"/>
        </a:p>
      </dgm:t>
    </dgm:pt>
    <dgm:pt modelId="{5C59E796-6666-4C9D-90F8-2FDC1A6A047F}" type="parTrans" cxnId="{B147938B-78B6-4D79-B562-41D714CD3620}">
      <dgm:prSet/>
      <dgm:spPr/>
      <dgm:t>
        <a:bodyPr/>
        <a:lstStyle/>
        <a:p>
          <a:endParaRPr lang="en-GB"/>
        </a:p>
      </dgm:t>
    </dgm:pt>
    <dgm:pt modelId="{E2C8F58A-7E83-4B25-86C8-A9AC99B95CAB}" type="sibTrans" cxnId="{B147938B-78B6-4D79-B562-41D714CD3620}">
      <dgm:prSet/>
      <dgm:spPr/>
      <dgm:t>
        <a:bodyPr/>
        <a:lstStyle/>
        <a:p>
          <a:endParaRPr lang="en-GB"/>
        </a:p>
      </dgm:t>
    </dgm:pt>
    <dgm:pt modelId="{09AE8B29-9D4C-47BE-8A0F-6EBF97D1FB08}">
      <dgm:prSet/>
      <dgm:spPr/>
      <dgm:t>
        <a:bodyPr/>
        <a:lstStyle/>
        <a:p>
          <a:pPr rtl="0"/>
          <a:r>
            <a:rPr lang="es-ES" noProof="0" dirty="0" smtClean="0"/>
            <a:t>Segui-</a:t>
          </a:r>
        </a:p>
        <a:p>
          <a:pPr rtl="0"/>
          <a:r>
            <a:rPr lang="es-ES" noProof="0" dirty="0" smtClean="0"/>
            <a:t>miento</a:t>
          </a:r>
          <a:endParaRPr lang="es-ES" noProof="0" dirty="0"/>
        </a:p>
      </dgm:t>
    </dgm:pt>
    <dgm:pt modelId="{691ED425-F67E-4E45-8B5E-6006D47197CF}" type="parTrans" cxnId="{C76D6A0A-E138-47B1-84DE-CC234F5B4C80}">
      <dgm:prSet/>
      <dgm:spPr/>
      <dgm:t>
        <a:bodyPr/>
        <a:lstStyle/>
        <a:p>
          <a:endParaRPr lang="en-GB"/>
        </a:p>
      </dgm:t>
    </dgm:pt>
    <dgm:pt modelId="{5527707C-A349-444D-A486-ECDC1FF2D8EA}" type="sibTrans" cxnId="{C76D6A0A-E138-47B1-84DE-CC234F5B4C80}">
      <dgm:prSet/>
      <dgm:spPr/>
      <dgm:t>
        <a:bodyPr/>
        <a:lstStyle/>
        <a:p>
          <a:endParaRPr lang="en-GB"/>
        </a:p>
      </dgm:t>
    </dgm:pt>
    <dgm:pt modelId="{5BC72C47-79CF-4B1B-A666-4F0327A2AA70}">
      <dgm:prSet/>
      <dgm:spPr/>
      <dgm:t>
        <a:bodyPr/>
        <a:lstStyle/>
        <a:p>
          <a:pPr rtl="0"/>
          <a:r>
            <a:rPr lang="es-ES_tradnl" noProof="0" dirty="0" smtClean="0"/>
            <a:t>Cierre del caso</a:t>
          </a:r>
          <a:endParaRPr lang="es-ES_tradnl" noProof="0" dirty="0"/>
        </a:p>
      </dgm:t>
    </dgm:pt>
    <dgm:pt modelId="{B5CC37EF-504B-4DDC-97F1-FCF1310D57F6}" type="parTrans" cxnId="{79922477-600B-48B3-9300-BC8030A63BFE}">
      <dgm:prSet/>
      <dgm:spPr/>
      <dgm:t>
        <a:bodyPr/>
        <a:lstStyle/>
        <a:p>
          <a:endParaRPr lang="en-GB"/>
        </a:p>
      </dgm:t>
    </dgm:pt>
    <dgm:pt modelId="{0D7CD80E-CF2E-486B-8912-9428C72AE951}" type="sibTrans" cxnId="{79922477-600B-48B3-9300-BC8030A63BFE}">
      <dgm:prSet/>
      <dgm:spPr/>
      <dgm:t>
        <a:bodyPr/>
        <a:lstStyle/>
        <a:p>
          <a:endParaRPr lang="en-GB"/>
        </a:p>
      </dgm:t>
    </dgm:pt>
    <dgm:pt modelId="{5FA8AECF-7253-4F15-906E-B20309005EC5}" type="pres">
      <dgm:prSet presAssocID="{0CD64112-5D00-4B85-8099-FE571F5DBB10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8E3DD11-DC69-4BB4-B625-A4EE895EC39E}" type="pres">
      <dgm:prSet presAssocID="{0CD64112-5D00-4B85-8099-FE571F5DBB10}" presName="arrow" presStyleLbl="bgShp" presStyleIdx="0" presStyleCnt="1" custLinFactNeighborX="1122" custLinFactNeighborY="632"/>
      <dgm:spPr/>
    </dgm:pt>
    <dgm:pt modelId="{46ECB678-75F4-4229-A6CB-75C3E214AD79}" type="pres">
      <dgm:prSet presAssocID="{0CD64112-5D00-4B85-8099-FE571F5DBB10}" presName="linearProcess" presStyleCnt="0"/>
      <dgm:spPr/>
    </dgm:pt>
    <dgm:pt modelId="{36629EE8-6CE9-4CBF-8613-F06A1EA29D78}" type="pres">
      <dgm:prSet presAssocID="{8C9F4C26-8444-4064-BB7E-088A198BAF69}" presName="textNode" presStyleLbl="node1" presStyleIdx="0" presStyleCnt="6" custScaleX="12907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B81AF3F-6EE7-4C8E-AAAE-AEEEB683F4CC}" type="pres">
      <dgm:prSet presAssocID="{32E2FC6B-A755-43B0-A24B-EA6A7DF8543C}" presName="sibTrans" presStyleCnt="0"/>
      <dgm:spPr/>
    </dgm:pt>
    <dgm:pt modelId="{1CBE4614-4BE3-4E4A-81D0-FE86ECFA04E0}" type="pres">
      <dgm:prSet presAssocID="{F27052CB-25D0-4717-9DE9-8B29031F6537}" presName="textNode" presStyleLbl="node1" presStyleIdx="1" presStyleCnt="6" custScaleX="12709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9832F92-9696-446A-9351-BD3203D48D7B}" type="pres">
      <dgm:prSet presAssocID="{8A2BE273-3F42-4B3B-BEAB-911AF83619B6}" presName="sibTrans" presStyleCnt="0"/>
      <dgm:spPr/>
    </dgm:pt>
    <dgm:pt modelId="{522C44D5-D617-4134-959D-8E81A8CA27F4}" type="pres">
      <dgm:prSet presAssocID="{A0B36B65-16C9-4DD6-B04E-19DA7E0A3E6A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B1E2A04-65F2-4C05-92EE-36FAC95ECCE8}" type="pres">
      <dgm:prSet presAssocID="{6047C2F8-0104-4C73-A206-1495D74BC2CE}" presName="sibTrans" presStyleCnt="0"/>
      <dgm:spPr/>
    </dgm:pt>
    <dgm:pt modelId="{D4A1D74C-1D43-493B-9C64-426D9EC1F38C}" type="pres">
      <dgm:prSet presAssocID="{161EC108-1C6D-4112-A9F6-2A5011A83387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9487EBA-3EF9-42C8-8A17-06FC764B3F09}" type="pres">
      <dgm:prSet presAssocID="{E2C8F58A-7E83-4B25-86C8-A9AC99B95CAB}" presName="sibTrans" presStyleCnt="0"/>
      <dgm:spPr/>
    </dgm:pt>
    <dgm:pt modelId="{159162BE-C126-4896-A9A2-8D4280922DF6}" type="pres">
      <dgm:prSet presAssocID="{09AE8B29-9D4C-47BE-8A0F-6EBF97D1FB08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B1CE68D-7A28-458E-A424-64A317F4B766}" type="pres">
      <dgm:prSet presAssocID="{5527707C-A349-444D-A486-ECDC1FF2D8EA}" presName="sibTrans" presStyleCnt="0"/>
      <dgm:spPr/>
    </dgm:pt>
    <dgm:pt modelId="{B27195CA-6BEA-4A2F-B3A2-813A374E5504}" type="pres">
      <dgm:prSet presAssocID="{5BC72C47-79CF-4B1B-A666-4F0327A2AA70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147938B-78B6-4D79-B562-41D714CD3620}" srcId="{0CD64112-5D00-4B85-8099-FE571F5DBB10}" destId="{161EC108-1C6D-4112-A9F6-2A5011A83387}" srcOrd="3" destOrd="0" parTransId="{5C59E796-6666-4C9D-90F8-2FDC1A6A047F}" sibTransId="{E2C8F58A-7E83-4B25-86C8-A9AC99B95CAB}"/>
    <dgm:cxn modelId="{79922477-600B-48B3-9300-BC8030A63BFE}" srcId="{0CD64112-5D00-4B85-8099-FE571F5DBB10}" destId="{5BC72C47-79CF-4B1B-A666-4F0327A2AA70}" srcOrd="5" destOrd="0" parTransId="{B5CC37EF-504B-4DDC-97F1-FCF1310D57F6}" sibTransId="{0D7CD80E-CF2E-486B-8912-9428C72AE951}"/>
    <dgm:cxn modelId="{C29AB3BB-6A0C-4049-B3A9-E6D634A9B6A6}" srcId="{0CD64112-5D00-4B85-8099-FE571F5DBB10}" destId="{F27052CB-25D0-4717-9DE9-8B29031F6537}" srcOrd="1" destOrd="0" parTransId="{CD97D0FB-D9AC-481D-B34E-89ACCABB0610}" sibTransId="{8A2BE273-3F42-4B3B-BEAB-911AF83619B6}"/>
    <dgm:cxn modelId="{8C93C1C8-F4F7-461B-966E-314048C5F35E}" type="presOf" srcId="{F27052CB-25D0-4717-9DE9-8B29031F6537}" destId="{1CBE4614-4BE3-4E4A-81D0-FE86ECFA04E0}" srcOrd="0" destOrd="0" presId="urn:microsoft.com/office/officeart/2005/8/layout/hProcess9"/>
    <dgm:cxn modelId="{F67B643A-B1C0-43A7-B2F3-DBF638BA9C4D}" srcId="{0CD64112-5D00-4B85-8099-FE571F5DBB10}" destId="{A0B36B65-16C9-4DD6-B04E-19DA7E0A3E6A}" srcOrd="2" destOrd="0" parTransId="{A8FF6B06-A79B-4307-9180-102FCB594CE5}" sibTransId="{6047C2F8-0104-4C73-A206-1495D74BC2CE}"/>
    <dgm:cxn modelId="{C76D6A0A-E138-47B1-84DE-CC234F5B4C80}" srcId="{0CD64112-5D00-4B85-8099-FE571F5DBB10}" destId="{09AE8B29-9D4C-47BE-8A0F-6EBF97D1FB08}" srcOrd="4" destOrd="0" parTransId="{691ED425-F67E-4E45-8B5E-6006D47197CF}" sibTransId="{5527707C-A349-444D-A486-ECDC1FF2D8EA}"/>
    <dgm:cxn modelId="{9FADD82A-7A13-47C0-AAA7-1F0DFC46A68E}" type="presOf" srcId="{5BC72C47-79CF-4B1B-A666-4F0327A2AA70}" destId="{B27195CA-6BEA-4A2F-B3A2-813A374E5504}" srcOrd="0" destOrd="0" presId="urn:microsoft.com/office/officeart/2005/8/layout/hProcess9"/>
    <dgm:cxn modelId="{D2673F51-5BE5-40BF-8538-D7FDD3DF1ABB}" type="presOf" srcId="{0CD64112-5D00-4B85-8099-FE571F5DBB10}" destId="{5FA8AECF-7253-4F15-906E-B20309005EC5}" srcOrd="0" destOrd="0" presId="urn:microsoft.com/office/officeart/2005/8/layout/hProcess9"/>
    <dgm:cxn modelId="{54EE23C7-29F5-4C1F-B301-F3F39CA81EA7}" type="presOf" srcId="{A0B36B65-16C9-4DD6-B04E-19DA7E0A3E6A}" destId="{522C44D5-D617-4134-959D-8E81A8CA27F4}" srcOrd="0" destOrd="0" presId="urn:microsoft.com/office/officeart/2005/8/layout/hProcess9"/>
    <dgm:cxn modelId="{43257AE4-DB06-4BC8-804F-1B2ED12A3D3D}" type="presOf" srcId="{161EC108-1C6D-4112-A9F6-2A5011A83387}" destId="{D4A1D74C-1D43-493B-9C64-426D9EC1F38C}" srcOrd="0" destOrd="0" presId="urn:microsoft.com/office/officeart/2005/8/layout/hProcess9"/>
    <dgm:cxn modelId="{C985E8F0-A799-4B4C-A7F9-437E484E5E74}" type="presOf" srcId="{09AE8B29-9D4C-47BE-8A0F-6EBF97D1FB08}" destId="{159162BE-C126-4896-A9A2-8D4280922DF6}" srcOrd="0" destOrd="0" presId="urn:microsoft.com/office/officeart/2005/8/layout/hProcess9"/>
    <dgm:cxn modelId="{F2E45CFE-F61F-43D0-862E-54B993F00879}" type="presOf" srcId="{8C9F4C26-8444-4064-BB7E-088A198BAF69}" destId="{36629EE8-6CE9-4CBF-8613-F06A1EA29D78}" srcOrd="0" destOrd="0" presId="urn:microsoft.com/office/officeart/2005/8/layout/hProcess9"/>
    <dgm:cxn modelId="{2DD28CE1-697A-4F23-832B-52F8C8E7857C}" srcId="{0CD64112-5D00-4B85-8099-FE571F5DBB10}" destId="{8C9F4C26-8444-4064-BB7E-088A198BAF69}" srcOrd="0" destOrd="0" parTransId="{440C6E5C-6356-44F6-B931-46B778DB9439}" sibTransId="{32E2FC6B-A755-43B0-A24B-EA6A7DF8543C}"/>
    <dgm:cxn modelId="{903D0B2F-44CA-402B-B8BC-6EB23AD9B5F8}" type="presParOf" srcId="{5FA8AECF-7253-4F15-906E-B20309005EC5}" destId="{A8E3DD11-DC69-4BB4-B625-A4EE895EC39E}" srcOrd="0" destOrd="0" presId="urn:microsoft.com/office/officeart/2005/8/layout/hProcess9"/>
    <dgm:cxn modelId="{479F3100-77A2-477D-80AE-A1616241A5FF}" type="presParOf" srcId="{5FA8AECF-7253-4F15-906E-B20309005EC5}" destId="{46ECB678-75F4-4229-A6CB-75C3E214AD79}" srcOrd="1" destOrd="0" presId="urn:microsoft.com/office/officeart/2005/8/layout/hProcess9"/>
    <dgm:cxn modelId="{AE34DE4F-8EA2-4B61-8365-AA8C6C1E7713}" type="presParOf" srcId="{46ECB678-75F4-4229-A6CB-75C3E214AD79}" destId="{36629EE8-6CE9-4CBF-8613-F06A1EA29D78}" srcOrd="0" destOrd="0" presId="urn:microsoft.com/office/officeart/2005/8/layout/hProcess9"/>
    <dgm:cxn modelId="{C454375C-153D-4996-B7B7-0543259EFB92}" type="presParOf" srcId="{46ECB678-75F4-4229-A6CB-75C3E214AD79}" destId="{9B81AF3F-6EE7-4C8E-AAAE-AEEEB683F4CC}" srcOrd="1" destOrd="0" presId="urn:microsoft.com/office/officeart/2005/8/layout/hProcess9"/>
    <dgm:cxn modelId="{65F293ED-7C09-4626-AC9E-1F49F7041AC7}" type="presParOf" srcId="{46ECB678-75F4-4229-A6CB-75C3E214AD79}" destId="{1CBE4614-4BE3-4E4A-81D0-FE86ECFA04E0}" srcOrd="2" destOrd="0" presId="urn:microsoft.com/office/officeart/2005/8/layout/hProcess9"/>
    <dgm:cxn modelId="{0F0FF0AB-F443-41A5-8FBB-CF343BF6DFF8}" type="presParOf" srcId="{46ECB678-75F4-4229-A6CB-75C3E214AD79}" destId="{99832F92-9696-446A-9351-BD3203D48D7B}" srcOrd="3" destOrd="0" presId="urn:microsoft.com/office/officeart/2005/8/layout/hProcess9"/>
    <dgm:cxn modelId="{A9E4FF62-5698-4DBD-81E2-675354C051F5}" type="presParOf" srcId="{46ECB678-75F4-4229-A6CB-75C3E214AD79}" destId="{522C44D5-D617-4134-959D-8E81A8CA27F4}" srcOrd="4" destOrd="0" presId="urn:microsoft.com/office/officeart/2005/8/layout/hProcess9"/>
    <dgm:cxn modelId="{3FCB904A-37BF-4D8F-A7C2-572E49FA669F}" type="presParOf" srcId="{46ECB678-75F4-4229-A6CB-75C3E214AD79}" destId="{3B1E2A04-65F2-4C05-92EE-36FAC95ECCE8}" srcOrd="5" destOrd="0" presId="urn:microsoft.com/office/officeart/2005/8/layout/hProcess9"/>
    <dgm:cxn modelId="{5348D77D-C360-4F21-980A-BE7CA8F38ECE}" type="presParOf" srcId="{46ECB678-75F4-4229-A6CB-75C3E214AD79}" destId="{D4A1D74C-1D43-493B-9C64-426D9EC1F38C}" srcOrd="6" destOrd="0" presId="urn:microsoft.com/office/officeart/2005/8/layout/hProcess9"/>
    <dgm:cxn modelId="{8A6F98AC-91F7-427A-B54A-A76AC6C4A397}" type="presParOf" srcId="{46ECB678-75F4-4229-A6CB-75C3E214AD79}" destId="{79487EBA-3EF9-42C8-8A17-06FC764B3F09}" srcOrd="7" destOrd="0" presId="urn:microsoft.com/office/officeart/2005/8/layout/hProcess9"/>
    <dgm:cxn modelId="{708DA19F-F1C0-4016-94DD-0FBC761F4562}" type="presParOf" srcId="{46ECB678-75F4-4229-A6CB-75C3E214AD79}" destId="{159162BE-C126-4896-A9A2-8D4280922DF6}" srcOrd="8" destOrd="0" presId="urn:microsoft.com/office/officeart/2005/8/layout/hProcess9"/>
    <dgm:cxn modelId="{04E0E35A-56EB-4911-B964-EE5F08F7A17C}" type="presParOf" srcId="{46ECB678-75F4-4229-A6CB-75C3E214AD79}" destId="{3B1CE68D-7A28-458E-A424-64A317F4B766}" srcOrd="9" destOrd="0" presId="urn:microsoft.com/office/officeart/2005/8/layout/hProcess9"/>
    <dgm:cxn modelId="{3BA1CB7E-3CC4-45A1-A5CF-5DC5752F97F2}" type="presParOf" srcId="{46ECB678-75F4-4229-A6CB-75C3E214AD79}" destId="{B27195CA-6BEA-4A2F-B3A2-813A374E5504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E3DD11-DC69-4BB4-B625-A4EE895EC39E}">
      <dsp:nvSpPr>
        <dsp:cNvPr id="0" name=""/>
        <dsp:cNvSpPr/>
      </dsp:nvSpPr>
      <dsp:spPr>
        <a:xfrm>
          <a:off x="695705" y="0"/>
          <a:ext cx="6995160" cy="452596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629EE8-6CE9-4CBF-8613-F06A1EA29D78}">
      <dsp:nvSpPr>
        <dsp:cNvPr id="0" name=""/>
        <dsp:cNvSpPr/>
      </dsp:nvSpPr>
      <dsp:spPr>
        <a:xfrm>
          <a:off x="1976" y="1357788"/>
          <a:ext cx="1473262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Detección y registro</a:t>
          </a:r>
          <a:endParaRPr lang="en-GB" sz="2000" kern="1200" dirty="0"/>
        </a:p>
      </dsp:txBody>
      <dsp:txXfrm>
        <a:off x="73895" y="1429707"/>
        <a:ext cx="1329424" cy="1666547"/>
      </dsp:txXfrm>
    </dsp:sp>
    <dsp:sp modelId="{1CBE4614-4BE3-4E4A-81D0-FE86ECFA04E0}">
      <dsp:nvSpPr>
        <dsp:cNvPr id="0" name=""/>
        <dsp:cNvSpPr/>
      </dsp:nvSpPr>
      <dsp:spPr>
        <a:xfrm>
          <a:off x="1622512" y="1357788"/>
          <a:ext cx="1450560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Evaluación</a:t>
          </a:r>
          <a:endParaRPr lang="en-GB" sz="2000" kern="1200" dirty="0"/>
        </a:p>
      </dsp:txBody>
      <dsp:txXfrm>
        <a:off x="1693323" y="1428599"/>
        <a:ext cx="1308938" cy="1668763"/>
      </dsp:txXfrm>
    </dsp:sp>
    <dsp:sp modelId="{522C44D5-D617-4134-959D-8E81A8CA27F4}">
      <dsp:nvSpPr>
        <dsp:cNvPr id="0" name=""/>
        <dsp:cNvSpPr/>
      </dsp:nvSpPr>
      <dsp:spPr>
        <a:xfrm>
          <a:off x="3220345" y="1357788"/>
          <a:ext cx="1141364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Plan del caso</a:t>
          </a:r>
          <a:endParaRPr lang="en-GB" sz="2000" kern="1200" dirty="0"/>
        </a:p>
      </dsp:txBody>
      <dsp:txXfrm>
        <a:off x="3276062" y="1413505"/>
        <a:ext cx="1029930" cy="1698951"/>
      </dsp:txXfrm>
    </dsp:sp>
    <dsp:sp modelId="{D4A1D74C-1D43-493B-9C64-426D9EC1F38C}">
      <dsp:nvSpPr>
        <dsp:cNvPr id="0" name=""/>
        <dsp:cNvSpPr/>
      </dsp:nvSpPr>
      <dsp:spPr>
        <a:xfrm>
          <a:off x="4508983" y="1357788"/>
          <a:ext cx="1141364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Implementación </a:t>
          </a:r>
          <a:endParaRPr lang="en-GB" sz="2000" kern="1200" dirty="0"/>
        </a:p>
      </dsp:txBody>
      <dsp:txXfrm>
        <a:off x="4564700" y="1413505"/>
        <a:ext cx="1029930" cy="1698951"/>
      </dsp:txXfrm>
    </dsp:sp>
    <dsp:sp modelId="{159162BE-C126-4896-A9A2-8D4280922DF6}">
      <dsp:nvSpPr>
        <dsp:cNvPr id="0" name=""/>
        <dsp:cNvSpPr/>
      </dsp:nvSpPr>
      <dsp:spPr>
        <a:xfrm>
          <a:off x="5797620" y="1357788"/>
          <a:ext cx="1141364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noProof="0" dirty="0" smtClean="0"/>
            <a:t>Segui-</a:t>
          </a:r>
        </a:p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noProof="0" dirty="0" smtClean="0"/>
            <a:t>miento</a:t>
          </a:r>
          <a:endParaRPr lang="es-ES" sz="2300" kern="1200" noProof="0" dirty="0"/>
        </a:p>
      </dsp:txBody>
      <dsp:txXfrm>
        <a:off x="5853337" y="1413505"/>
        <a:ext cx="1029930" cy="1698951"/>
      </dsp:txXfrm>
    </dsp:sp>
    <dsp:sp modelId="{B27195CA-6BEA-4A2F-B3A2-813A374E5504}">
      <dsp:nvSpPr>
        <dsp:cNvPr id="0" name=""/>
        <dsp:cNvSpPr/>
      </dsp:nvSpPr>
      <dsp:spPr>
        <a:xfrm>
          <a:off x="7086258" y="1357788"/>
          <a:ext cx="1141364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300" kern="1200" noProof="0" dirty="0" smtClean="0"/>
            <a:t>Cierre del caso</a:t>
          </a:r>
          <a:endParaRPr lang="es-ES_tradnl" sz="2300" kern="1200" noProof="0" dirty="0"/>
        </a:p>
      </dsp:txBody>
      <dsp:txXfrm>
        <a:off x="7141975" y="1413505"/>
        <a:ext cx="1029930" cy="16989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5CF0DD-E195-4660-90CC-FA958B7F737C}" type="datetimeFigureOut">
              <a:rPr lang="en-GB" smtClean="0"/>
              <a:t>23/08/2016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E8B994-4C67-42C3-95B1-265ABB8E1D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2509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D6C033-8547-486E-A21D-0FED8A0AC417}" type="datetimeFigureOut">
              <a:rPr lang="en-GB" smtClean="0"/>
              <a:t>23/08/2016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42C2C4-E5EB-49EB-A2EE-4575EB0940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9399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2C2C4-E5EB-49EB-A2EE-4575EB09405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6275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2C2C4-E5EB-49EB-A2EE-4575EB09405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40449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 notes on next slide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5F813-58CE-4ABE-934C-60059B99E62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0313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5F813-58CE-4ABE-934C-60059B99E62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7977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2C2C4-E5EB-49EB-A2EE-4575EB09405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5045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2C2C4-E5EB-49EB-A2EE-4575EB09405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439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2C2C4-E5EB-49EB-A2EE-4575EB09405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952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2C2C4-E5EB-49EB-A2EE-4575EB09405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3091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2C2C4-E5EB-49EB-A2EE-4575EB09405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996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z="1200" dirty="0" smtClean="0"/>
          </a:p>
          <a:p>
            <a:endParaRPr lang="es-E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2C2C4-E5EB-49EB-A2EE-4575EB09405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70426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2C2C4-E5EB-49EB-A2EE-4575EB09405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65110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2C2C4-E5EB-49EB-A2EE-4575EB09405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6963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2C2C4-E5EB-49EB-A2EE-4575EB09405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8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E003B-1178-4557-87A0-5563F2842BFE}" type="datetimeFigureOut">
              <a:rPr lang="en-GB" smtClean="0"/>
              <a:t>23/08/2016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F3421-D26D-4A55-8ED5-AAE12AC6F12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E003B-1178-4557-87A0-5563F2842BFE}" type="datetimeFigureOut">
              <a:rPr lang="en-GB" smtClean="0"/>
              <a:t>23/08/2016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F3421-D26D-4A55-8ED5-AAE12AC6F12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E003B-1178-4557-87A0-5563F2842BFE}" type="datetimeFigureOut">
              <a:rPr lang="en-GB" smtClean="0"/>
              <a:t>23/08/2016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F3421-D26D-4A55-8ED5-AAE12AC6F12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E003B-1178-4557-87A0-5563F2842BFE}" type="datetimeFigureOut">
              <a:rPr lang="en-GB" smtClean="0"/>
              <a:t>23/08/2016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F3421-D26D-4A55-8ED5-AAE12AC6F12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E003B-1178-4557-87A0-5563F2842BFE}" type="datetimeFigureOut">
              <a:rPr lang="en-GB" smtClean="0"/>
              <a:t>23/08/2016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F3421-D26D-4A55-8ED5-AAE12AC6F12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E003B-1178-4557-87A0-5563F2842BFE}" type="datetimeFigureOut">
              <a:rPr lang="en-GB" smtClean="0"/>
              <a:t>23/08/2016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F3421-D26D-4A55-8ED5-AAE12AC6F12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E003B-1178-4557-87A0-5563F2842BFE}" type="datetimeFigureOut">
              <a:rPr lang="en-GB" smtClean="0"/>
              <a:t>23/08/2016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F3421-D26D-4A55-8ED5-AAE12AC6F12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E003B-1178-4557-87A0-5563F2842BFE}" type="datetimeFigureOut">
              <a:rPr lang="en-GB" smtClean="0"/>
              <a:t>23/08/2016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F3421-D26D-4A55-8ED5-AAE12AC6F12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E003B-1178-4557-87A0-5563F2842BFE}" type="datetimeFigureOut">
              <a:rPr lang="en-GB" smtClean="0"/>
              <a:t>23/08/2016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F3421-D26D-4A55-8ED5-AAE12AC6F12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E003B-1178-4557-87A0-5563F2842BFE}" type="datetimeFigureOut">
              <a:rPr lang="en-GB" smtClean="0"/>
              <a:t>23/08/2016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F3421-D26D-4A55-8ED5-AAE12AC6F12B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E003B-1178-4557-87A0-5563F2842BFE}" type="datetimeFigureOut">
              <a:rPr lang="en-GB" smtClean="0"/>
              <a:t>23/08/2016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0F3421-D26D-4A55-8ED5-AAE12AC6F12B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030F3421-D26D-4A55-8ED5-AAE12AC6F12B}" type="slidenum">
              <a:rPr lang="en-GB" smtClean="0"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FDE003B-1178-4557-87A0-5563F2842BFE}" type="datetimeFigureOut">
              <a:rPr lang="en-GB" smtClean="0"/>
              <a:t>23/08/2016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3OgdoQBMnE&amp;feature=youtu.be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nur.org/t3/recursos/bdl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://www.refworld.org/protectionmanual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nur.org/t3/recursos/bdl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://www.refworld.org/protectionmanual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7543800" cy="1656185"/>
          </a:xfrm>
        </p:spPr>
        <p:txBody>
          <a:bodyPr>
            <a:normAutofit fontScale="90000"/>
          </a:bodyPr>
          <a:lstStyle/>
          <a:p>
            <a:pPr algn="r"/>
            <a:r>
              <a:rPr lang="es-ES_tradnl" altLang="en-US" sz="3600" b="1" dirty="0" smtClean="0"/>
              <a:t/>
            </a:r>
            <a:br>
              <a:rPr lang="es-ES_tradnl" altLang="en-US" sz="3600" b="1" dirty="0" smtClean="0"/>
            </a:br>
            <a:r>
              <a:rPr lang="es-ES_tradnl" altLang="en-US" sz="3600" b="1" dirty="0" smtClean="0"/>
              <a:t/>
            </a:r>
            <a:br>
              <a:rPr lang="es-ES_tradnl" altLang="en-US" sz="3600" b="1" dirty="0" smtClean="0"/>
            </a:br>
            <a:r>
              <a:rPr lang="es-ES_tradnl" altLang="en-US" sz="3600" b="1" dirty="0" smtClean="0"/>
              <a:t>Niñas y Niños  solicitantes de Asilo</a:t>
            </a:r>
            <a:r>
              <a:rPr lang="es-ES_tradnl" altLang="en-US" sz="4400" dirty="0" smtClean="0"/>
              <a:t/>
            </a:r>
            <a:br>
              <a:rPr lang="es-ES_tradnl" altLang="en-US" sz="4400" dirty="0" smtClean="0"/>
            </a:br>
            <a:r>
              <a:rPr lang="en-US" altLang="en-US" sz="3300" dirty="0" smtClean="0"/>
              <a:t/>
            </a:r>
            <a:br>
              <a:rPr lang="en-US" altLang="en-US" sz="3300" dirty="0" smtClean="0"/>
            </a:br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en-US" sz="4800" b="1" dirty="0" smtClean="0"/>
              <a:t>  </a:t>
            </a:r>
            <a:endParaRPr lang="en-GB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301208"/>
            <a:ext cx="6461760" cy="1080120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solidFill>
                  <a:schemeClr val="tx2"/>
                </a:solidFill>
                <a:latin typeface="+mj-lt"/>
              </a:rPr>
              <a:t> </a:t>
            </a:r>
          </a:p>
          <a:p>
            <a:r>
              <a:rPr lang="en-US" b="1" i="1" dirty="0" smtClean="0">
                <a:solidFill>
                  <a:schemeClr val="tx2"/>
                </a:solidFill>
                <a:latin typeface="+mj-lt"/>
              </a:rPr>
              <a:t> </a:t>
            </a:r>
            <a:endParaRPr lang="en-US" dirty="0">
              <a:solidFill>
                <a:schemeClr val="tx2"/>
              </a:solidFill>
              <a:latin typeface="+mj-lt"/>
            </a:endParaRPr>
          </a:p>
          <a:p>
            <a:endParaRPr lang="en-US" i="1" dirty="0" smtClean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619672" y="4972687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596" y="2494745"/>
            <a:ext cx="6407451" cy="42029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5"/>
            <a:ext cx="1148614" cy="129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4972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3200" b="1" dirty="0" smtClean="0">
                <a:latin typeface="+mn-lt"/>
              </a:rPr>
              <a:t>El Principio del Interés Superior de Niñas y Niños  como garantía en el proceso de asilo</a:t>
            </a:r>
            <a:endParaRPr lang="es-ES_tradnl" sz="3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_tradnl" sz="2000" b="1" dirty="0" smtClean="0"/>
              <a:t>Art. 3, para 1 de CRC </a:t>
            </a:r>
            <a:r>
              <a:rPr lang="es-ES_tradnl" sz="2000" dirty="0" smtClean="0"/>
              <a:t>En todas las medidas concernientes a los niños que tomen las instituciones públicas o privadas de bienestar social, los tribunales, las autoridades administrativas o los órganos legislativos, una consideración primordial a que se atenderá será el interés superior del niño.</a:t>
            </a:r>
          </a:p>
          <a:p>
            <a:pPr marL="114300" indent="0" algn="just">
              <a:buNone/>
            </a:pPr>
            <a:endParaRPr lang="es-ES_tradnl" sz="2000" b="1" dirty="0" smtClean="0"/>
          </a:p>
          <a:p>
            <a:pPr algn="just"/>
            <a:r>
              <a:rPr lang="es-ES" sz="2000" b="1" dirty="0" smtClean="0"/>
              <a:t>Directrices </a:t>
            </a:r>
            <a:r>
              <a:rPr lang="es-ES" sz="2000" b="1" dirty="0"/>
              <a:t>de ACNUR para Solicitudes de asilo de </a:t>
            </a:r>
            <a:r>
              <a:rPr lang="es-ES" sz="2000" b="1" dirty="0" smtClean="0"/>
              <a:t>niños, 2009</a:t>
            </a:r>
            <a:r>
              <a:rPr lang="es-ES" sz="2000" dirty="0" smtClean="0"/>
              <a:t>.</a:t>
            </a:r>
            <a:r>
              <a:rPr lang="es-ES_tradnl" sz="2000" dirty="0" smtClean="0"/>
              <a:t> El interés superior de la niña </a:t>
            </a:r>
            <a:r>
              <a:rPr lang="en-GB" sz="2000" dirty="0" smtClean="0"/>
              <a:t>y/</a:t>
            </a:r>
            <a:r>
              <a:rPr lang="es-ES_tradnl" sz="2000" dirty="0" smtClean="0"/>
              <a:t>o el niños debe informar los aspectos sustantivos y procedimentales  de la determinación del estatuto de refugio en las solicitudes de niñas y niños.</a:t>
            </a:r>
          </a:p>
          <a:p>
            <a:pPr marL="114300" indent="0" algn="just">
              <a:buNone/>
            </a:pPr>
            <a:endParaRPr lang="es-ES_tradnl" sz="2000" i="1" dirty="0" smtClean="0"/>
          </a:p>
          <a:p>
            <a:pPr algn="just"/>
            <a:r>
              <a:rPr lang="es-ES_tradnl" sz="2000" b="1" dirty="0" smtClean="0"/>
              <a:t>Comentario General No 14, (2013) del Comité de los Derechos del Niño.  </a:t>
            </a:r>
            <a:r>
              <a:rPr lang="es-ES_tradnl" sz="2000" dirty="0" smtClean="0"/>
              <a:t>El concepto de interés superior es complejo y el sentido del mismo ha de determinarse caso por caso.</a:t>
            </a:r>
            <a:endParaRPr lang="es-ES_tradnl" sz="2000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7590" y="-99440"/>
            <a:ext cx="1036410" cy="11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15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620688"/>
            <a:ext cx="7668344" cy="648072"/>
          </a:xfrm>
        </p:spPr>
        <p:txBody>
          <a:bodyPr>
            <a:noAutofit/>
          </a:bodyPr>
          <a:lstStyle/>
          <a:p>
            <a:pPr algn="l"/>
            <a:r>
              <a:rPr lang="es-ES_tradnl" sz="3200" dirty="0" smtClean="0"/>
              <a:t>Como se implementa el proceso de IS</a:t>
            </a:r>
            <a:r>
              <a:rPr lang="en-US" sz="3200" dirty="0" smtClean="0"/>
              <a:t>?</a:t>
            </a:r>
            <a:br>
              <a:rPr lang="en-US" sz="3200" dirty="0" smtClean="0"/>
            </a:br>
            <a:r>
              <a:rPr lang="es-ES_tradnl" sz="3200" dirty="0" smtClean="0"/>
              <a:t>Directrices</a:t>
            </a:r>
            <a:r>
              <a:rPr lang="en-US" sz="3200" dirty="0" smtClean="0"/>
              <a:t> de ACNUR DIS 2008</a:t>
            </a:r>
            <a:br>
              <a:rPr lang="en-US" sz="3200" dirty="0" smtClean="0"/>
            </a:br>
            <a:endParaRPr lang="en-GB" sz="3200" dirty="0"/>
          </a:p>
        </p:txBody>
      </p:sp>
      <p:sp>
        <p:nvSpPr>
          <p:cNvPr id="5" name="Oval 4"/>
          <p:cNvSpPr/>
          <p:nvPr/>
        </p:nvSpPr>
        <p:spPr>
          <a:xfrm>
            <a:off x="395536" y="1988840"/>
            <a:ext cx="5328592" cy="4176464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3420072" y="1988840"/>
            <a:ext cx="5328592" cy="4176464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655676" y="2204864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/>
              <a:t>Evaluación del Interés Superior </a:t>
            </a:r>
            <a:br>
              <a:rPr lang="es-ES_tradnl" b="1" dirty="0" smtClean="0"/>
            </a:br>
            <a:r>
              <a:rPr lang="es-ES_tradnl" b="1" dirty="0" smtClean="0"/>
              <a:t>(EIS)</a:t>
            </a:r>
            <a:endParaRPr lang="es-ES_tradnl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860032" y="2212651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/>
              <a:t>Determinación del Interés Superior(DIS)</a:t>
            </a:r>
            <a:endParaRPr lang="es-ES_tradnl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900258" y="3261464"/>
            <a:ext cx="24482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en-US" sz="2000" dirty="0" err="1" smtClean="0">
                <a:cs typeface="Times New Roman" charset="0"/>
              </a:rPr>
              <a:t>Evaluación</a:t>
            </a:r>
            <a:r>
              <a:rPr lang="en-US" altLang="en-US" sz="2000" dirty="0" smtClean="0">
                <a:cs typeface="Times New Roman" charset="0"/>
              </a:rPr>
              <a:t> de </a:t>
            </a:r>
            <a:r>
              <a:rPr lang="en-US" altLang="en-US" sz="2000" dirty="0" err="1" smtClean="0">
                <a:cs typeface="Times New Roman" charset="0"/>
              </a:rPr>
              <a:t>Protección</a:t>
            </a:r>
            <a:r>
              <a:rPr lang="en-US" altLang="en-US" sz="2000" dirty="0" smtClean="0">
                <a:cs typeface="Times New Roman" charset="0"/>
              </a:rPr>
              <a:t>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en-US" sz="2000" dirty="0" err="1" smtClean="0">
                <a:cs typeface="Times New Roman" charset="0"/>
              </a:rPr>
              <a:t>Menos</a:t>
            </a:r>
            <a:r>
              <a:rPr lang="en-US" altLang="en-US" sz="2000" dirty="0" smtClean="0">
                <a:cs typeface="Times New Roman" charset="0"/>
              </a:rPr>
              <a:t> formal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en-US" sz="2000" dirty="0" err="1" smtClean="0">
                <a:cs typeface="Times New Roman" charset="0"/>
              </a:rPr>
              <a:t>Siempre</a:t>
            </a:r>
            <a:r>
              <a:rPr lang="en-US" altLang="en-US" sz="2000" dirty="0" smtClean="0">
                <a:cs typeface="Times New Roman" charset="0"/>
              </a:rPr>
              <a:t> que hay </a:t>
            </a:r>
            <a:r>
              <a:rPr lang="en-US" altLang="en-US" sz="2000" dirty="0" err="1" smtClean="0">
                <a:cs typeface="Times New Roman" charset="0"/>
              </a:rPr>
              <a:t>sospecha</a:t>
            </a:r>
            <a:r>
              <a:rPr lang="en-US" altLang="en-US" sz="2000" dirty="0" smtClean="0">
                <a:cs typeface="Times New Roman" charset="0"/>
              </a:rPr>
              <a:t> de </a:t>
            </a:r>
            <a:r>
              <a:rPr lang="en-US" altLang="en-US" sz="2000" dirty="0" err="1" smtClean="0">
                <a:cs typeface="Times New Roman" charset="0"/>
              </a:rPr>
              <a:t>riesgos</a:t>
            </a:r>
            <a:endParaRPr lang="en-US" altLang="en-US" sz="2000" dirty="0">
              <a:cs typeface="Times New Roman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24128" y="3140968"/>
            <a:ext cx="28083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000" dirty="0" err="1" smtClean="0">
                <a:cs typeface="Times New Roman" charset="0"/>
              </a:rPr>
              <a:t>Proceso</a:t>
            </a:r>
            <a:r>
              <a:rPr lang="en-GB" altLang="en-US" sz="2000" dirty="0" smtClean="0">
                <a:cs typeface="Times New Roman" charset="0"/>
              </a:rPr>
              <a:t> formal con </a:t>
            </a:r>
            <a:r>
              <a:rPr lang="en-GB" altLang="en-US" sz="2000" dirty="0" err="1" smtClean="0">
                <a:cs typeface="Times New Roman" charset="0"/>
              </a:rPr>
              <a:t>garantías</a:t>
            </a:r>
            <a:r>
              <a:rPr lang="en-GB" altLang="en-US" sz="2000" dirty="0" smtClean="0">
                <a:cs typeface="Times New Roman" charset="0"/>
              </a:rPr>
              <a:t> </a:t>
            </a:r>
            <a:r>
              <a:rPr lang="en-GB" altLang="en-US" sz="2000" dirty="0" err="1" smtClean="0">
                <a:cs typeface="Times New Roman" charset="0"/>
              </a:rPr>
              <a:t>procesales</a:t>
            </a:r>
            <a:r>
              <a:rPr lang="en-US" altLang="en-US" sz="2000" dirty="0">
                <a:cs typeface="Times New Roman" charset="0"/>
              </a:rPr>
              <a:t> </a:t>
            </a:r>
            <a:endParaRPr lang="en-US" altLang="en-US" sz="2000" dirty="0" smtClean="0">
              <a:cs typeface="Times New Roman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 err="1" smtClean="0">
                <a:cs typeface="Times New Roman" charset="0"/>
              </a:rPr>
              <a:t>Formato</a:t>
            </a:r>
            <a:r>
              <a:rPr lang="en-US" altLang="en-US" sz="2000" dirty="0" smtClean="0">
                <a:cs typeface="Times New Roman" charset="0"/>
              </a:rPr>
              <a:t> </a:t>
            </a:r>
            <a:r>
              <a:rPr lang="en-US" altLang="en-US" sz="2000" dirty="0" err="1" smtClean="0">
                <a:cs typeface="Times New Roman" charset="0"/>
              </a:rPr>
              <a:t>específico</a:t>
            </a:r>
            <a:endParaRPr lang="en-US" altLang="en-US" sz="2000" dirty="0" smtClean="0">
              <a:cs typeface="Times New Roman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u="sng" dirty="0" err="1" smtClean="0">
                <a:cs typeface="Times New Roman" charset="0"/>
              </a:rPr>
              <a:t>Decisión</a:t>
            </a:r>
            <a:r>
              <a:rPr lang="en-US" altLang="en-US" sz="2000" u="sng" dirty="0" smtClean="0">
                <a:cs typeface="Times New Roman" charset="0"/>
              </a:rPr>
              <a:t>  </a:t>
            </a:r>
            <a:r>
              <a:rPr lang="en-US" altLang="en-US" sz="2000" u="sng" dirty="0" err="1" smtClean="0">
                <a:cs typeface="Times New Roman" charset="0"/>
              </a:rPr>
              <a:t>por</a:t>
            </a:r>
            <a:r>
              <a:rPr lang="en-US" altLang="en-US" sz="2000" u="sng" dirty="0" smtClean="0">
                <a:cs typeface="Times New Roman" charset="0"/>
              </a:rPr>
              <a:t> un Panel</a:t>
            </a:r>
            <a:endParaRPr lang="en-US" altLang="en-US" sz="2000" dirty="0" smtClean="0">
              <a:cs typeface="Times New Roman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cs typeface="Times New Roman" charset="0"/>
              </a:rPr>
              <a:t>Se require </a:t>
            </a:r>
            <a:r>
              <a:rPr lang="en-US" altLang="en-US" sz="2000" dirty="0" err="1" smtClean="0">
                <a:cs typeface="Times New Roman" charset="0"/>
              </a:rPr>
              <a:t>en</a:t>
            </a:r>
            <a:r>
              <a:rPr lang="en-US" altLang="en-US" sz="2000" dirty="0" smtClean="0">
                <a:cs typeface="Times New Roman" charset="0"/>
              </a:rPr>
              <a:t> 5 </a:t>
            </a:r>
            <a:r>
              <a:rPr lang="en-US" altLang="en-US" sz="2000" dirty="0" err="1" smtClean="0">
                <a:cs typeface="Times New Roman" charset="0"/>
              </a:rPr>
              <a:t>situaciones</a:t>
            </a:r>
            <a:endParaRPr lang="en-GB" altLang="en-US" sz="2000" dirty="0">
              <a:cs typeface="Times New Roman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3495228" y="3175348"/>
            <a:ext cx="21602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cs typeface="Times New Roman" charset="0"/>
              </a:rPr>
              <a:t>Personal </a:t>
            </a:r>
            <a:r>
              <a:rPr lang="en-US" altLang="en-US" sz="2000" dirty="0" err="1" smtClean="0">
                <a:cs typeface="Times New Roman" charset="0"/>
              </a:rPr>
              <a:t>capacitado</a:t>
            </a:r>
            <a:endParaRPr lang="en-US" altLang="en-US" sz="2000" dirty="0" smtClean="0">
              <a:cs typeface="Times New Roman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>
                <a:cs typeface="Times New Roman" charset="0"/>
              </a:rPr>
              <a:t>Caso</a:t>
            </a:r>
            <a:r>
              <a:rPr lang="en-US" sz="2000" dirty="0" smtClean="0">
                <a:cs typeface="Times New Roman" charset="0"/>
              </a:rPr>
              <a:t> </a:t>
            </a:r>
            <a:r>
              <a:rPr lang="en-US" sz="2000" dirty="0" err="1" smtClean="0">
                <a:cs typeface="Times New Roman" charset="0"/>
              </a:rPr>
              <a:t>documentado</a:t>
            </a:r>
            <a:endParaRPr lang="en-US" sz="2000" dirty="0" smtClean="0">
              <a:cs typeface="Times New Roman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>
                <a:cs typeface="Times New Roman" charset="0"/>
              </a:rPr>
              <a:t>Opinión</a:t>
            </a:r>
            <a:r>
              <a:rPr lang="en-US" sz="2000" dirty="0" smtClean="0">
                <a:cs typeface="Times New Roman" charset="0"/>
              </a:rPr>
              <a:t> de la </a:t>
            </a:r>
            <a:r>
              <a:rPr lang="en-US" sz="2000" dirty="0" err="1" smtClean="0">
                <a:cs typeface="Times New Roman" charset="0"/>
              </a:rPr>
              <a:t>niña</a:t>
            </a:r>
            <a:r>
              <a:rPr lang="en-US" sz="2000" dirty="0" smtClean="0">
                <a:cs typeface="Times New Roman" charset="0"/>
              </a:rPr>
              <a:t> o </a:t>
            </a:r>
            <a:r>
              <a:rPr lang="en-US" sz="2000" dirty="0" err="1" smtClean="0">
                <a:cs typeface="Times New Roman" charset="0"/>
              </a:rPr>
              <a:t>niño</a:t>
            </a:r>
            <a:endParaRPr lang="en-GB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7590" y="0"/>
            <a:ext cx="1036410" cy="11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88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En situaciones de Refugio: </a:t>
            </a:r>
            <a:br>
              <a:rPr lang="es-ES_tradnl" dirty="0" smtClean="0"/>
            </a:br>
            <a:r>
              <a:rPr lang="es-ES_tradnl" sz="3600" dirty="0" smtClean="0"/>
              <a:t>Procedimiento del Interés  Superior= Gestión de Casos de Niñez en Riesgo</a:t>
            </a:r>
            <a:endParaRPr lang="es-ES_tradnl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446973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99592" y="5445224"/>
            <a:ext cx="6048672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PASOS  DEL PROCESO DE GESTIÓN DE CASOS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907704" y="2132856"/>
            <a:ext cx="2592288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EIS o DIS</a:t>
            </a:r>
            <a:endParaRPr lang="en-GB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627784" y="2502188"/>
            <a:ext cx="0" cy="3507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563888" y="2502188"/>
            <a:ext cx="0" cy="3507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68595" y="0"/>
            <a:ext cx="1036410" cy="11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44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1143000"/>
          </a:xfrm>
        </p:spPr>
        <p:txBody>
          <a:bodyPr/>
          <a:lstStyle/>
          <a:p>
            <a:r>
              <a:rPr lang="es-ES_tradnl" dirty="0" smtClean="0"/>
              <a:t>Cuándo se requiere DIS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097280"/>
            <a:ext cx="7620000" cy="5132040"/>
          </a:xfrm>
        </p:spPr>
        <p:txBody>
          <a:bodyPr>
            <a:noAutofit/>
          </a:bodyPr>
          <a:lstStyle/>
          <a:p>
            <a:r>
              <a:rPr lang="es-ES_tradnl" sz="2000" dirty="0" smtClean="0"/>
              <a:t>Para identificación de soluciones duraderas para niños refugiados no acompañados y separados, incluyendo reasentamiento y retorno voluntario.</a:t>
            </a:r>
          </a:p>
          <a:p>
            <a:endParaRPr lang="es-ES_tradnl" sz="2000" dirty="0" smtClean="0"/>
          </a:p>
          <a:p>
            <a:r>
              <a:rPr lang="es-ES_tradnl" sz="2000" dirty="0" smtClean="0"/>
              <a:t>En casos complejos, antes de la reunificación con sus progenitores o cuidadores principales.</a:t>
            </a:r>
          </a:p>
          <a:p>
            <a:endParaRPr lang="es-ES_tradnl" sz="2000" dirty="0" smtClean="0"/>
          </a:p>
          <a:p>
            <a:r>
              <a:rPr lang="es-ES_tradnl" sz="2000" dirty="0" smtClean="0"/>
              <a:t>Para implementar  medidas  de  cuidado  temporal para  niñas y niños   no  acompañados  y separados que se encuentran en  situaciones excepcionales.</a:t>
            </a:r>
          </a:p>
          <a:p>
            <a:endParaRPr lang="es-ES_tradnl" sz="2000" dirty="0" smtClean="0"/>
          </a:p>
          <a:p>
            <a:r>
              <a:rPr lang="es-ES_tradnl" sz="2000" dirty="0" smtClean="0"/>
              <a:t>Ante la posible separación de un niño de sus padres contra la voluntad de éstos. </a:t>
            </a:r>
          </a:p>
          <a:p>
            <a:endParaRPr lang="es-ES_tradnl" sz="2000" dirty="0" smtClean="0"/>
          </a:p>
          <a:p>
            <a:r>
              <a:rPr lang="es-ES_tradnl" sz="2000" dirty="0" smtClean="0"/>
              <a:t>Otros casos complejos como por ejemplo Violencia Sexual y de Género</a:t>
            </a:r>
            <a:endParaRPr lang="es-ES_tradnl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7590" y="0"/>
            <a:ext cx="1036410" cy="11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34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331" y="27856"/>
            <a:ext cx="7620000" cy="1143000"/>
          </a:xfrm>
        </p:spPr>
        <p:txBody>
          <a:bodyPr/>
          <a:lstStyle/>
          <a:p>
            <a:r>
              <a:rPr lang="es-ES_tradnl" sz="3500" b="1" dirty="0" smtClean="0"/>
              <a:t>Procedimientos </a:t>
            </a:r>
            <a:r>
              <a:rPr lang="es-ES_tradnl" sz="3500" b="1" smtClean="0"/>
              <a:t>adaptados a niñez </a:t>
            </a:r>
            <a:r>
              <a:rPr lang="en-US" sz="3500" b="1" dirty="0" smtClean="0"/>
              <a:t/>
            </a:r>
            <a:br>
              <a:rPr lang="en-US" sz="3500" b="1" dirty="0" smtClean="0"/>
            </a:br>
            <a:r>
              <a:rPr lang="en-US" sz="2000" dirty="0" smtClean="0">
                <a:hlinkClick r:id="rId3"/>
              </a:rPr>
              <a:t>https</a:t>
            </a:r>
            <a:r>
              <a:rPr lang="en-US" sz="2000" dirty="0">
                <a:hlinkClick r:id="rId3"/>
              </a:rPr>
              <a:t>://www.youtube.com/watch?v=93OgdoQBMnE&amp;feature=youtu.be</a:t>
            </a:r>
            <a:r>
              <a:rPr lang="en-US" sz="2000" dirty="0"/>
              <a:t> </a:t>
            </a:r>
            <a:r>
              <a:rPr lang="en-US" sz="3600" dirty="0"/>
              <a:t/>
            </a:r>
            <a:br>
              <a:rPr lang="en-US" sz="3600" dirty="0"/>
            </a:br>
            <a:endParaRPr lang="en-GB" sz="3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31" y="692696"/>
            <a:ext cx="7602868" cy="616530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en-US" sz="2000" b="1" dirty="0" err="1" smtClean="0"/>
              <a:t>Acceso</a:t>
            </a:r>
            <a:r>
              <a:rPr lang="en-US" sz="2000" b="1" dirty="0" smtClean="0"/>
              <a:t> al </a:t>
            </a:r>
            <a:r>
              <a:rPr lang="en-US" sz="2000" b="1" dirty="0" err="1" smtClean="0"/>
              <a:t>proceso</a:t>
            </a:r>
            <a:r>
              <a:rPr lang="en-US" sz="2000" b="1" dirty="0" smtClean="0"/>
              <a:t>:</a:t>
            </a:r>
            <a:endParaRPr lang="en-US" sz="2000" b="1" dirty="0"/>
          </a:p>
          <a:p>
            <a:pPr indent="-342900">
              <a:spcBef>
                <a:spcPts val="0"/>
              </a:spcBef>
              <a:buFontTx/>
              <a:buChar char="-"/>
              <a:defRPr/>
            </a:pPr>
            <a:r>
              <a:rPr lang="en-US" sz="2000" dirty="0" err="1" smtClean="0"/>
              <a:t>Espacios</a:t>
            </a:r>
            <a:r>
              <a:rPr lang="en-US" sz="2000" dirty="0" smtClean="0"/>
              <a:t> </a:t>
            </a:r>
            <a:r>
              <a:rPr lang="en-US" sz="2000" dirty="0" err="1" smtClean="0"/>
              <a:t>seguros</a:t>
            </a:r>
            <a:endParaRPr lang="en-US" sz="2000" dirty="0" smtClean="0"/>
          </a:p>
          <a:p>
            <a:pPr indent="-342900">
              <a:spcBef>
                <a:spcPts val="0"/>
              </a:spcBef>
              <a:buFontTx/>
              <a:buChar char="-"/>
              <a:defRPr/>
            </a:pPr>
            <a:r>
              <a:rPr lang="en-US" sz="2000" dirty="0" err="1" smtClean="0"/>
              <a:t>Profesionales</a:t>
            </a:r>
            <a:r>
              <a:rPr lang="en-US" sz="2000" dirty="0" smtClean="0"/>
              <a:t> </a:t>
            </a:r>
            <a:r>
              <a:rPr lang="en-US" sz="2000" dirty="0" err="1" smtClean="0"/>
              <a:t>capaces</a:t>
            </a:r>
            <a:r>
              <a:rPr lang="en-US" sz="2000" dirty="0" smtClean="0"/>
              <a:t> </a:t>
            </a:r>
          </a:p>
          <a:p>
            <a:pPr indent="-342900">
              <a:spcBef>
                <a:spcPts val="0"/>
              </a:spcBef>
              <a:buFontTx/>
              <a:buChar char="-"/>
              <a:defRPr/>
            </a:pPr>
            <a:r>
              <a:rPr lang="en-US" sz="2000" dirty="0" err="1" smtClean="0"/>
              <a:t>Informar</a:t>
            </a:r>
            <a:r>
              <a:rPr lang="en-US" sz="2000" dirty="0" smtClean="0"/>
              <a:t> a las </a:t>
            </a:r>
            <a:r>
              <a:rPr lang="en-US" sz="2000" dirty="0" err="1" smtClean="0"/>
              <a:t>niñas</a:t>
            </a:r>
            <a:r>
              <a:rPr lang="en-US" sz="2000" dirty="0" smtClean="0"/>
              <a:t> y </a:t>
            </a:r>
            <a:r>
              <a:rPr lang="en-US" sz="2000" dirty="0" err="1" smtClean="0"/>
              <a:t>niños</a:t>
            </a:r>
            <a:endParaRPr lang="en-US" sz="2000" dirty="0" smtClean="0"/>
          </a:p>
          <a:p>
            <a:pPr indent="-342900">
              <a:spcBef>
                <a:spcPts val="0"/>
              </a:spcBef>
              <a:buFontTx/>
              <a:buChar char="-"/>
              <a:defRPr/>
            </a:pPr>
            <a:r>
              <a:rPr lang="en-US" sz="2000" dirty="0" smtClean="0"/>
              <a:t>Dar </a:t>
            </a:r>
            <a:r>
              <a:rPr lang="en-US" sz="2000" dirty="0" err="1" smtClean="0"/>
              <a:t>prioridad</a:t>
            </a:r>
            <a:r>
              <a:rPr lang="en-US" sz="2000" dirty="0" smtClean="0"/>
              <a:t> </a:t>
            </a:r>
            <a:endParaRPr lang="en-US" sz="2000" dirty="0"/>
          </a:p>
          <a:p>
            <a:pPr indent="-342900">
              <a:spcBef>
                <a:spcPts val="0"/>
              </a:spcBef>
              <a:buFontTx/>
              <a:buChar char="-"/>
              <a:defRPr/>
            </a:pPr>
            <a:r>
              <a:rPr lang="en-US" sz="2000" dirty="0" err="1" smtClean="0"/>
              <a:t>Evaluación</a:t>
            </a:r>
            <a:r>
              <a:rPr lang="en-US" sz="2000" dirty="0" smtClean="0"/>
              <a:t> de </a:t>
            </a:r>
            <a:r>
              <a:rPr lang="en-US" sz="2000" dirty="0" err="1" smtClean="0"/>
              <a:t>edad</a:t>
            </a:r>
            <a:r>
              <a:rPr lang="en-US" sz="2000" dirty="0" smtClean="0"/>
              <a:t> (</a:t>
            </a:r>
            <a:r>
              <a:rPr lang="en-US" sz="2000" dirty="0" err="1" smtClean="0"/>
              <a:t>dignidad</a:t>
            </a:r>
            <a:r>
              <a:rPr lang="en-US" sz="2000" dirty="0" smtClean="0"/>
              <a:t>)</a:t>
            </a:r>
            <a:endParaRPr lang="en-US" sz="2000" dirty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2000" b="1" dirty="0" smtClean="0"/>
              <a:t>NSNA</a:t>
            </a:r>
            <a:endParaRPr lang="en-US" sz="2000" b="1" dirty="0"/>
          </a:p>
          <a:p>
            <a:pPr indent="-342900">
              <a:spcBef>
                <a:spcPts val="0"/>
              </a:spcBef>
              <a:buFontTx/>
              <a:buChar char="-"/>
              <a:defRPr/>
            </a:pPr>
            <a:r>
              <a:rPr lang="en-US" sz="2000" dirty="0" smtClean="0"/>
              <a:t>EIS-DIS</a:t>
            </a:r>
          </a:p>
          <a:p>
            <a:pPr indent="-342900">
              <a:spcBef>
                <a:spcPts val="0"/>
              </a:spcBef>
              <a:buFontTx/>
              <a:buChar char="-"/>
              <a:defRPr/>
            </a:pPr>
            <a:r>
              <a:rPr lang="en-US" sz="2000" dirty="0" err="1" smtClean="0"/>
              <a:t>Consentimiento</a:t>
            </a:r>
            <a:r>
              <a:rPr lang="en-US" sz="2000" dirty="0" smtClean="0"/>
              <a:t> de las </a:t>
            </a:r>
            <a:r>
              <a:rPr lang="en-US" sz="2000" dirty="0" err="1" smtClean="0"/>
              <a:t>niñas</a:t>
            </a:r>
            <a:r>
              <a:rPr lang="en-US" sz="2000" dirty="0" smtClean="0"/>
              <a:t> y </a:t>
            </a:r>
            <a:r>
              <a:rPr lang="en-US" sz="2000" dirty="0" err="1" smtClean="0"/>
              <a:t>niños</a:t>
            </a:r>
            <a:endParaRPr lang="en-US" sz="2000" dirty="0"/>
          </a:p>
          <a:p>
            <a:pPr indent="-342900">
              <a:spcBef>
                <a:spcPts val="0"/>
              </a:spcBef>
              <a:buFontTx/>
              <a:buChar char="-"/>
              <a:defRPr/>
            </a:pPr>
            <a:r>
              <a:rPr lang="en-US" sz="2000" dirty="0" err="1" smtClean="0"/>
              <a:t>Guarda</a:t>
            </a:r>
            <a:r>
              <a:rPr lang="en-US" sz="2000" dirty="0" smtClean="0"/>
              <a:t> y </a:t>
            </a:r>
            <a:r>
              <a:rPr lang="en-US" sz="2000" dirty="0" err="1" smtClean="0"/>
              <a:t>Representación</a:t>
            </a:r>
            <a:r>
              <a:rPr lang="en-US" sz="2000" dirty="0" smtClean="0"/>
              <a:t> legal</a:t>
            </a:r>
          </a:p>
          <a:p>
            <a:pPr indent="-342900">
              <a:spcBef>
                <a:spcPts val="0"/>
              </a:spcBef>
              <a:buFontTx/>
              <a:buChar char="-"/>
              <a:defRPr/>
            </a:pPr>
            <a:r>
              <a:rPr lang="en-US" sz="2000" dirty="0" err="1" smtClean="0"/>
              <a:t>Reunificación</a:t>
            </a:r>
            <a:r>
              <a:rPr lang="en-US" sz="2000" dirty="0" smtClean="0"/>
              <a:t> familiar y </a:t>
            </a:r>
            <a:r>
              <a:rPr lang="en-US" sz="2000" dirty="0" err="1" smtClean="0"/>
              <a:t>cuidado</a:t>
            </a:r>
            <a:r>
              <a:rPr lang="en-US" sz="2000" dirty="0" smtClean="0"/>
              <a:t> </a:t>
            </a:r>
            <a:r>
              <a:rPr lang="en-US" sz="2000" dirty="0" err="1" smtClean="0"/>
              <a:t>alternativo</a:t>
            </a:r>
            <a:endParaRPr lang="en-US" sz="2000" dirty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2000" b="1" dirty="0" err="1" smtClean="0"/>
              <a:t>Communicación</a:t>
            </a:r>
            <a:r>
              <a:rPr lang="en-US" sz="2000" b="1" dirty="0" smtClean="0"/>
              <a:t> con </a:t>
            </a:r>
            <a:r>
              <a:rPr lang="en-US" sz="2000" b="1" dirty="0" err="1" smtClean="0"/>
              <a:t>niñas</a:t>
            </a:r>
            <a:r>
              <a:rPr lang="en-US" sz="2000" b="1" dirty="0" smtClean="0"/>
              <a:t> y </a:t>
            </a:r>
            <a:r>
              <a:rPr lang="en-US" sz="2000" b="1" dirty="0" err="1" smtClean="0"/>
              <a:t>niños</a:t>
            </a:r>
            <a:endParaRPr lang="en-US" sz="2000" b="1" dirty="0"/>
          </a:p>
          <a:p>
            <a:pPr indent="-342900">
              <a:spcBef>
                <a:spcPts val="0"/>
              </a:spcBef>
              <a:buFontTx/>
              <a:buChar char="-"/>
              <a:defRPr/>
            </a:pPr>
            <a:r>
              <a:rPr lang="en-US" sz="2000" dirty="0" smtClean="0"/>
              <a:t>Derecho a </a:t>
            </a:r>
            <a:r>
              <a:rPr lang="en-US" sz="2000" dirty="0" err="1" smtClean="0"/>
              <a:t>expresar</a:t>
            </a:r>
            <a:r>
              <a:rPr lang="en-US" sz="2000" dirty="0" smtClean="0"/>
              <a:t> </a:t>
            </a:r>
            <a:r>
              <a:rPr lang="en-US" sz="2000" dirty="0" err="1" smtClean="0"/>
              <a:t>su</a:t>
            </a:r>
            <a:r>
              <a:rPr lang="en-US" sz="2000" dirty="0" smtClean="0"/>
              <a:t> </a:t>
            </a:r>
            <a:r>
              <a:rPr lang="en-US" sz="2000" dirty="0" err="1" smtClean="0"/>
              <a:t>opinión</a:t>
            </a:r>
            <a:endParaRPr lang="en-US" sz="2000" dirty="0" smtClean="0"/>
          </a:p>
          <a:p>
            <a:pPr indent="-342900">
              <a:spcBef>
                <a:spcPts val="0"/>
              </a:spcBef>
              <a:buFontTx/>
              <a:buChar char="-"/>
              <a:defRPr/>
            </a:pPr>
            <a:r>
              <a:rPr lang="en-US" sz="2000" dirty="0" err="1" smtClean="0"/>
              <a:t>Lenguaje</a:t>
            </a:r>
            <a:endParaRPr lang="en-US" sz="2000" dirty="0" smtClean="0"/>
          </a:p>
          <a:p>
            <a:pPr indent="-342900">
              <a:spcBef>
                <a:spcPts val="0"/>
              </a:spcBef>
              <a:buFontTx/>
              <a:buChar char="-"/>
              <a:defRPr/>
            </a:pPr>
            <a:r>
              <a:rPr lang="en-US" sz="2000" dirty="0" err="1" smtClean="0"/>
              <a:t>Género</a:t>
            </a:r>
            <a:r>
              <a:rPr lang="en-US" sz="2000" dirty="0" smtClean="0"/>
              <a:t>, y </a:t>
            </a:r>
            <a:r>
              <a:rPr lang="en-US" sz="2000" dirty="0" err="1" smtClean="0"/>
              <a:t>perfil</a:t>
            </a:r>
            <a:r>
              <a:rPr lang="en-US" sz="2000" dirty="0" smtClean="0"/>
              <a:t> </a:t>
            </a:r>
            <a:r>
              <a:rPr lang="en-US" sz="2000" dirty="0" err="1" smtClean="0"/>
              <a:t>socioc</a:t>
            </a:r>
            <a:r>
              <a:rPr lang="en-US" sz="2000" dirty="0" smtClean="0"/>
              <a:t>-cultural</a:t>
            </a:r>
          </a:p>
          <a:p>
            <a:pPr indent="-342900">
              <a:spcBef>
                <a:spcPts val="0"/>
              </a:spcBef>
              <a:buFontTx/>
              <a:buChar char="-"/>
              <a:defRPr/>
            </a:pPr>
            <a:r>
              <a:rPr lang="en-US" sz="2000" dirty="0" err="1" smtClean="0"/>
              <a:t>Otras</a:t>
            </a:r>
            <a:r>
              <a:rPr lang="en-US" sz="2000" dirty="0" smtClean="0"/>
              <a:t> </a:t>
            </a:r>
            <a:r>
              <a:rPr lang="en-US" sz="2000" dirty="0" err="1" smtClean="0"/>
              <a:t>estrategias</a:t>
            </a:r>
            <a:r>
              <a:rPr lang="en-US" sz="2000" dirty="0" smtClean="0"/>
              <a:t> </a:t>
            </a:r>
            <a:r>
              <a:rPr lang="en-US" sz="2000" dirty="0" err="1" smtClean="0"/>
              <a:t>comunicativas</a:t>
            </a:r>
            <a:r>
              <a:rPr lang="en-US" sz="2000" dirty="0" smtClean="0"/>
              <a:t> </a:t>
            </a:r>
            <a:endParaRPr lang="en-US" sz="2000" dirty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2000" b="1" dirty="0" smtClean="0"/>
              <a:t>Peso de la </a:t>
            </a:r>
            <a:r>
              <a:rPr lang="en-US" sz="2000" b="1" dirty="0" err="1" smtClean="0"/>
              <a:t>Prueba</a:t>
            </a:r>
            <a:r>
              <a:rPr lang="en-US" sz="2000" b="1" dirty="0" smtClean="0"/>
              <a:t> y </a:t>
            </a:r>
            <a:r>
              <a:rPr lang="en-US" sz="2000" b="1" dirty="0" err="1" smtClean="0"/>
              <a:t>credibilidad</a:t>
            </a:r>
            <a:endParaRPr lang="en-US" sz="2000" b="1" dirty="0" smtClean="0"/>
          </a:p>
          <a:p>
            <a:pPr indent="-342900">
              <a:spcBef>
                <a:spcPts val="0"/>
              </a:spcBef>
              <a:buFontTx/>
              <a:buChar char="-"/>
              <a:defRPr/>
            </a:pPr>
            <a:r>
              <a:rPr lang="en-US" sz="2000" dirty="0" err="1" smtClean="0"/>
              <a:t>Información</a:t>
            </a:r>
            <a:r>
              <a:rPr lang="en-US" sz="2000" dirty="0" smtClean="0"/>
              <a:t> de </a:t>
            </a:r>
            <a:r>
              <a:rPr lang="en-US" sz="2000" dirty="0" err="1" smtClean="0"/>
              <a:t>país</a:t>
            </a:r>
            <a:r>
              <a:rPr lang="en-US" sz="2000" dirty="0" smtClean="0"/>
              <a:t> </a:t>
            </a:r>
            <a:r>
              <a:rPr lang="en-US" sz="2000" dirty="0" err="1" smtClean="0"/>
              <a:t>limitada</a:t>
            </a:r>
            <a:endParaRPr lang="en-US" sz="2000" dirty="0" smtClean="0"/>
          </a:p>
          <a:p>
            <a:pPr indent="-342900">
              <a:spcBef>
                <a:spcPts val="0"/>
              </a:spcBef>
              <a:buFontTx/>
              <a:buChar char="-"/>
              <a:defRPr/>
            </a:pPr>
            <a:r>
              <a:rPr lang="en-US" sz="2000" dirty="0" err="1" smtClean="0"/>
              <a:t>Beneficio</a:t>
            </a:r>
            <a:r>
              <a:rPr lang="en-US" sz="2000" dirty="0" smtClean="0"/>
              <a:t> de la </a:t>
            </a:r>
            <a:r>
              <a:rPr lang="en-US" sz="2000" dirty="0" err="1" smtClean="0"/>
              <a:t>duda</a:t>
            </a:r>
            <a:endParaRPr lang="en-US" sz="2000" dirty="0" smtClean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GB" sz="2000" b="1" dirty="0" err="1" smtClean="0"/>
              <a:t>Explicar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los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siguientes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pasos</a:t>
            </a:r>
            <a:r>
              <a:rPr lang="en-GB" sz="2000" b="1" dirty="0" smtClean="0"/>
              <a:t> para reducer </a:t>
            </a:r>
            <a:r>
              <a:rPr lang="en-GB" sz="2000" b="1" dirty="0" err="1" smtClean="0"/>
              <a:t>estrés</a:t>
            </a:r>
            <a:r>
              <a:rPr lang="en-GB" sz="2000" b="1" dirty="0" smtClean="0"/>
              <a:t> y </a:t>
            </a:r>
            <a:r>
              <a:rPr lang="en-GB" sz="2000" b="1" dirty="0" err="1" smtClean="0"/>
              <a:t>daño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sicológico</a:t>
            </a:r>
            <a:endParaRPr lang="en-GB" sz="2000" b="1" dirty="0"/>
          </a:p>
          <a:p>
            <a:pPr marL="0" indent="0">
              <a:spcBef>
                <a:spcPts val="0"/>
              </a:spcBef>
              <a:buNone/>
              <a:defRPr/>
            </a:pPr>
            <a:endParaRPr lang="en-US" sz="2000" b="1" dirty="0" smtClean="0"/>
          </a:p>
          <a:p>
            <a:pPr marL="0" indent="0">
              <a:spcBef>
                <a:spcPts val="0"/>
              </a:spcBef>
              <a:buNone/>
              <a:defRPr/>
            </a:pPr>
            <a:endParaRPr lang="en-US" sz="2000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598" y="789745"/>
            <a:ext cx="4022042" cy="28592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769" y="3649017"/>
            <a:ext cx="3940668" cy="28574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3683" y="-93609"/>
            <a:ext cx="1036410" cy="11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37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ctr">
              <a:buNone/>
            </a:pPr>
            <a:endParaRPr lang="en-US" sz="4800" dirty="0" smtClean="0">
              <a:solidFill>
                <a:srgbClr val="0070C0"/>
              </a:solidFill>
            </a:endParaRPr>
          </a:p>
          <a:p>
            <a:pPr marL="114300" indent="0" algn="ctr">
              <a:buNone/>
            </a:pPr>
            <a:endParaRPr lang="en-US" sz="4800" dirty="0">
              <a:solidFill>
                <a:srgbClr val="0070C0"/>
              </a:solidFill>
            </a:endParaRPr>
          </a:p>
          <a:p>
            <a:pPr marL="114300" indent="0" algn="ctr">
              <a:buNone/>
            </a:pPr>
            <a:endParaRPr lang="en-US" sz="4800" dirty="0" smtClean="0">
              <a:solidFill>
                <a:srgbClr val="0070C0"/>
              </a:solidFill>
            </a:endParaRPr>
          </a:p>
          <a:p>
            <a:pPr marL="114300" indent="0" algn="ctr">
              <a:buNone/>
            </a:pPr>
            <a:r>
              <a:rPr lang="en-US" sz="4800" dirty="0">
                <a:solidFill>
                  <a:srgbClr val="0070C0"/>
                </a:solidFill>
              </a:rPr>
              <a:t> </a:t>
            </a:r>
            <a:r>
              <a:rPr lang="en-US" sz="4800" dirty="0" smtClean="0">
                <a:solidFill>
                  <a:srgbClr val="0070C0"/>
                </a:solidFill>
              </a:rPr>
              <a:t>   MUCHAS GRACIAS </a:t>
            </a:r>
            <a:endParaRPr lang="en-GB" sz="4800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600200"/>
            <a:ext cx="1760089" cy="198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83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3200" dirty="0" smtClean="0"/>
              <a:t>Marco Normativo y Directrices Clave para la Protección Internacional de la Niñez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5069160"/>
          </a:xfrm>
        </p:spPr>
        <p:txBody>
          <a:bodyPr>
            <a:normAutofit lnSpcReduction="10000"/>
          </a:bodyPr>
          <a:lstStyle/>
          <a:p>
            <a:r>
              <a:rPr lang="es-ES_tradnl" dirty="0"/>
              <a:t>Declaración Universal de Derechos Humanos </a:t>
            </a:r>
            <a:r>
              <a:rPr lang="es-ES_tradnl" dirty="0" smtClean="0"/>
              <a:t>1948 (artículo 14)</a:t>
            </a:r>
            <a:endParaRPr lang="es-ES_tradnl" dirty="0"/>
          </a:p>
          <a:p>
            <a:r>
              <a:rPr lang="es-ES_tradnl" dirty="0"/>
              <a:t>Convención </a:t>
            </a:r>
            <a:r>
              <a:rPr lang="es-ES" dirty="0"/>
              <a:t>Americana, (Art. </a:t>
            </a:r>
            <a:r>
              <a:rPr lang="es-ES" dirty="0" smtClean="0"/>
              <a:t>22.7) de Derechos Humanos</a:t>
            </a:r>
          </a:p>
          <a:p>
            <a:r>
              <a:rPr lang="es-ES_tradnl" dirty="0" smtClean="0"/>
              <a:t>Convención </a:t>
            </a:r>
            <a:r>
              <a:rPr lang="es-ES_tradnl" dirty="0"/>
              <a:t>sobre el Estatuto de los Refugiados 1951 y su Protocolo </a:t>
            </a:r>
            <a:r>
              <a:rPr lang="es-ES_tradnl" dirty="0" smtClean="0"/>
              <a:t>1961</a:t>
            </a:r>
            <a:r>
              <a:rPr lang="es-ES_tradnl" dirty="0"/>
              <a:t>)</a:t>
            </a:r>
          </a:p>
          <a:p>
            <a:r>
              <a:rPr lang="es-ES_tradnl" dirty="0"/>
              <a:t>Declaración de Cartagena sobre los Refugiados 1984</a:t>
            </a:r>
            <a:endParaRPr lang="es-ES" dirty="0"/>
          </a:p>
          <a:p>
            <a:r>
              <a:rPr lang="es-ES" dirty="0" smtClean="0"/>
              <a:t>Convención para la Eliminación </a:t>
            </a:r>
            <a:r>
              <a:rPr lang="es-ES" dirty="0"/>
              <a:t>de todas las Formas de </a:t>
            </a:r>
            <a:r>
              <a:rPr lang="es-ES" dirty="0" smtClean="0"/>
              <a:t>Discriminación </a:t>
            </a:r>
            <a:r>
              <a:rPr lang="es-ES" dirty="0"/>
              <a:t>contra la mujer, </a:t>
            </a:r>
            <a:r>
              <a:rPr lang="es-ES" dirty="0" smtClean="0"/>
              <a:t>1979 </a:t>
            </a:r>
            <a:endParaRPr lang="es-ES" dirty="0"/>
          </a:p>
          <a:p>
            <a:r>
              <a:rPr lang="es-ES" dirty="0"/>
              <a:t>Convención de los  Derechos de Niño 1989 y sus protocolos</a:t>
            </a:r>
            <a:r>
              <a:rPr lang="es-ES" dirty="0" smtClean="0"/>
              <a:t>. (art. 22)</a:t>
            </a:r>
            <a:endParaRPr lang="es-ES" dirty="0"/>
          </a:p>
          <a:p>
            <a:r>
              <a:rPr lang="es-ES" dirty="0"/>
              <a:t>Manual de Procedimientos y Criterios para Determinar la Condición de Refugiado 1992</a:t>
            </a:r>
            <a:r>
              <a:rPr lang="es-ES" dirty="0" smtClean="0"/>
              <a:t>.</a:t>
            </a:r>
          </a:p>
          <a:p>
            <a:pPr marL="114300" indent="0">
              <a:buNone/>
            </a:pPr>
            <a:r>
              <a:rPr lang="es-ES_tradnl" dirty="0" smtClean="0">
                <a:hlinkClick r:id="rId3"/>
              </a:rPr>
              <a:t>http</a:t>
            </a:r>
            <a:r>
              <a:rPr lang="es-ES_tradnl" dirty="0">
                <a:hlinkClick r:id="rId3"/>
              </a:rPr>
              <a:t>://www.acnur.org/t3/recursos/bdl/</a:t>
            </a:r>
            <a:r>
              <a:rPr lang="es-ES_tradnl" dirty="0"/>
              <a:t> </a:t>
            </a:r>
          </a:p>
          <a:p>
            <a:pPr marL="114300" indent="0">
              <a:buNone/>
            </a:pPr>
            <a:r>
              <a:rPr lang="es-ES_tradnl" dirty="0">
                <a:hlinkClick r:id="rId4"/>
              </a:rPr>
              <a:t>http://www.refworld.org/protectionmanual.html</a:t>
            </a:r>
            <a:endParaRPr lang="es-ES_tradnl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0"/>
            <a:ext cx="1038370" cy="117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1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3200" dirty="0" smtClean="0"/>
              <a:t>Marco Normativo y Directrices Clave para la Protección Internacional de la Niñez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9950"/>
            <a:ext cx="7620000" cy="5069160"/>
          </a:xfrm>
        </p:spPr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endParaRPr lang="es-ES" dirty="0" smtClean="0"/>
          </a:p>
          <a:p>
            <a:r>
              <a:rPr lang="es-ES" sz="2400" dirty="0" smtClean="0"/>
              <a:t>Conclusión del Comité Ejecutivo de ACNUR No 107, 2007</a:t>
            </a:r>
          </a:p>
          <a:p>
            <a:r>
              <a:rPr lang="es-ES" sz="2400" dirty="0" smtClean="0"/>
              <a:t>Directrices de ACNUR para la Determinación del Interés Superior del Niño 2008.</a:t>
            </a:r>
            <a:endParaRPr lang="es-ES" sz="2400" dirty="0"/>
          </a:p>
          <a:p>
            <a:r>
              <a:rPr lang="es-ES" sz="2400" dirty="0" smtClean="0"/>
              <a:t>Directrices de ACNUR para Solicitudes </a:t>
            </a:r>
            <a:r>
              <a:rPr lang="es-ES" sz="2400" dirty="0"/>
              <a:t>de asilo de niños bajo los artículos 1(A)2 y 1(F) de la Convención de 1951 y/o del Protocolo de 1967 sobre el Estatuto de los Refugiados, 2009</a:t>
            </a:r>
            <a:r>
              <a:rPr lang="es-ES" sz="2400" dirty="0" smtClean="0"/>
              <a:t>.</a:t>
            </a:r>
          </a:p>
          <a:p>
            <a:r>
              <a:rPr lang="es-ES" sz="2400" dirty="0" smtClean="0"/>
              <a:t>Opinión consultiva No 21 de la CIDH 2014 sobre los Derechos y Garantías de Niñas y Niños en el Contexto de la Migración y</a:t>
            </a:r>
            <a:r>
              <a:rPr lang="es-ES_tradnl" sz="2400" dirty="0" smtClean="0"/>
              <a:t>/o en necesidad de Protección Internacional – (incluidas garantías adicionales, unidad familiar, no devolución y no detención)</a:t>
            </a:r>
          </a:p>
          <a:p>
            <a:pPr marL="114300" indent="0">
              <a:buNone/>
            </a:pPr>
            <a:endParaRPr lang="es-ES" sz="2400" dirty="0" smtClean="0"/>
          </a:p>
          <a:p>
            <a:pPr marL="114300" indent="0">
              <a:buNone/>
            </a:pPr>
            <a:r>
              <a:rPr lang="es-ES_tradnl" sz="2400" dirty="0" smtClean="0">
                <a:hlinkClick r:id="rId3"/>
              </a:rPr>
              <a:t>http://www.acnur.org/t3/recursos/bdl</a:t>
            </a:r>
            <a:r>
              <a:rPr lang="es-ES_tradnl" dirty="0" smtClean="0">
                <a:hlinkClick r:id="rId3"/>
              </a:rPr>
              <a:t>/</a:t>
            </a:r>
            <a:r>
              <a:rPr lang="es-ES_tradnl" dirty="0" smtClean="0"/>
              <a:t> </a:t>
            </a:r>
          </a:p>
          <a:p>
            <a:pPr marL="114300" indent="0">
              <a:buNone/>
            </a:pPr>
            <a:r>
              <a:rPr lang="es-ES_tradnl" dirty="0" smtClean="0">
                <a:hlinkClick r:id="rId4"/>
              </a:rPr>
              <a:t>http</a:t>
            </a:r>
            <a:r>
              <a:rPr lang="es-ES_tradnl" dirty="0">
                <a:hlinkClick r:id="rId4"/>
              </a:rPr>
              <a:t>://www.refworld.org/protectionmanual.html</a:t>
            </a:r>
            <a:endParaRPr lang="es-ES_tradnl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12576"/>
            <a:ext cx="1038370" cy="117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23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3200" dirty="0">
                <a:solidFill>
                  <a:srgbClr val="1F497D"/>
                </a:solidFill>
              </a:rPr>
              <a:t>Participación de la CRM en las Convenciones clave de protección internacional de la Niñez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buClr>
                <a:srgbClr val="4F81BD"/>
              </a:buClr>
            </a:pPr>
            <a:r>
              <a:rPr lang="es-ES_tradnl" dirty="0">
                <a:solidFill>
                  <a:prstClr val="black"/>
                </a:solidFill>
              </a:rPr>
              <a:t>Parte en la Convención 1951 y su Protocolo 1967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2292349"/>
            <a:ext cx="3962400" cy="3833813"/>
          </a:xfrm>
        </p:spPr>
        <p:txBody>
          <a:bodyPr>
            <a:normAutofit lnSpcReduction="10000"/>
          </a:bodyPr>
          <a:lstStyle/>
          <a:p>
            <a:pPr lvl="0">
              <a:buClr>
                <a:srgbClr val="4F81BD"/>
              </a:buClr>
            </a:pPr>
            <a:r>
              <a:rPr lang="es-ES_tradnl" sz="2000" dirty="0">
                <a:solidFill>
                  <a:prstClr val="black"/>
                </a:solidFill>
              </a:rPr>
              <a:t>Belice</a:t>
            </a:r>
          </a:p>
          <a:p>
            <a:pPr lvl="0">
              <a:buClr>
                <a:srgbClr val="4F81BD"/>
              </a:buClr>
            </a:pPr>
            <a:r>
              <a:rPr lang="es-ES_tradnl" sz="2000" dirty="0">
                <a:solidFill>
                  <a:prstClr val="black"/>
                </a:solidFill>
              </a:rPr>
              <a:t>Canadá</a:t>
            </a:r>
          </a:p>
          <a:p>
            <a:pPr lvl="0">
              <a:buClr>
                <a:srgbClr val="4F81BD"/>
              </a:buClr>
            </a:pPr>
            <a:r>
              <a:rPr lang="es-ES_tradnl" sz="2000" dirty="0">
                <a:solidFill>
                  <a:prstClr val="black"/>
                </a:solidFill>
              </a:rPr>
              <a:t>Costa Rica</a:t>
            </a:r>
          </a:p>
          <a:p>
            <a:pPr lvl="0">
              <a:buClr>
                <a:srgbClr val="4F81BD"/>
              </a:buClr>
            </a:pPr>
            <a:r>
              <a:rPr lang="es-ES_tradnl" sz="2000" dirty="0">
                <a:solidFill>
                  <a:prstClr val="black"/>
                </a:solidFill>
              </a:rPr>
              <a:t>Nicaragua</a:t>
            </a:r>
          </a:p>
          <a:p>
            <a:pPr lvl="0">
              <a:buClr>
                <a:srgbClr val="4F81BD"/>
              </a:buClr>
            </a:pPr>
            <a:r>
              <a:rPr lang="es-ES_tradnl" sz="2000" dirty="0">
                <a:solidFill>
                  <a:prstClr val="black"/>
                </a:solidFill>
              </a:rPr>
              <a:t>Panamá</a:t>
            </a:r>
          </a:p>
          <a:p>
            <a:pPr lvl="0">
              <a:buClr>
                <a:srgbClr val="4F81BD"/>
              </a:buClr>
            </a:pPr>
            <a:r>
              <a:rPr lang="es-ES_tradnl" sz="2000" dirty="0">
                <a:solidFill>
                  <a:prstClr val="black"/>
                </a:solidFill>
              </a:rPr>
              <a:t>El Salvador</a:t>
            </a:r>
          </a:p>
          <a:p>
            <a:pPr lvl="0">
              <a:buClr>
                <a:srgbClr val="4F81BD"/>
              </a:buClr>
            </a:pPr>
            <a:r>
              <a:rPr lang="es-ES_tradnl" sz="2000" dirty="0">
                <a:solidFill>
                  <a:prstClr val="black"/>
                </a:solidFill>
              </a:rPr>
              <a:t>Honduras </a:t>
            </a:r>
          </a:p>
          <a:p>
            <a:pPr lvl="0">
              <a:buClr>
                <a:srgbClr val="4F81BD"/>
              </a:buClr>
            </a:pPr>
            <a:r>
              <a:rPr lang="es-ES_tradnl" sz="2000" dirty="0">
                <a:solidFill>
                  <a:prstClr val="black"/>
                </a:solidFill>
              </a:rPr>
              <a:t>Guatemala</a:t>
            </a:r>
          </a:p>
          <a:p>
            <a:pPr lvl="0">
              <a:buClr>
                <a:srgbClr val="4F81BD"/>
              </a:buClr>
            </a:pPr>
            <a:r>
              <a:rPr lang="es-ES_tradnl" sz="2000" dirty="0">
                <a:solidFill>
                  <a:prstClr val="black"/>
                </a:solidFill>
              </a:rPr>
              <a:t>México</a:t>
            </a:r>
          </a:p>
          <a:p>
            <a:pPr lvl="0">
              <a:buClr>
                <a:srgbClr val="4F81BD"/>
              </a:buClr>
            </a:pPr>
            <a:r>
              <a:rPr lang="es-ES_tradnl" sz="2000" dirty="0">
                <a:solidFill>
                  <a:prstClr val="black"/>
                </a:solidFill>
              </a:rPr>
              <a:t>República Dominicana</a:t>
            </a:r>
          </a:p>
          <a:p>
            <a:pPr lvl="0">
              <a:buClr>
                <a:srgbClr val="4F81BD"/>
              </a:buClr>
            </a:pPr>
            <a:r>
              <a:rPr lang="es-ES_tradnl" sz="2000" dirty="0">
                <a:solidFill>
                  <a:prstClr val="black"/>
                </a:solidFill>
              </a:rPr>
              <a:t>Estados Unidos sólo el Protocolo</a:t>
            </a:r>
          </a:p>
          <a:p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buClr>
                <a:srgbClr val="4F81BD"/>
              </a:buClr>
            </a:pPr>
            <a:r>
              <a:rPr lang="es-ES_tradnl">
                <a:solidFill>
                  <a:prstClr val="black"/>
                </a:solidFill>
              </a:rPr>
              <a:t>Declaración de Cartagena 1984 en legislación nacional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03812" y="2292350"/>
            <a:ext cx="3289176" cy="3951288"/>
          </a:xfrm>
        </p:spPr>
        <p:txBody>
          <a:bodyPr/>
          <a:lstStyle/>
          <a:p>
            <a:pPr lvl="0">
              <a:buClr>
                <a:srgbClr val="4F81BD"/>
              </a:buClr>
            </a:pPr>
            <a:r>
              <a:rPr lang="es-ES_tradnl" sz="2000" dirty="0">
                <a:solidFill>
                  <a:prstClr val="black"/>
                </a:solidFill>
              </a:rPr>
              <a:t>Nicaragua</a:t>
            </a:r>
          </a:p>
          <a:p>
            <a:pPr lvl="0">
              <a:buClr>
                <a:srgbClr val="4F81BD"/>
              </a:buClr>
            </a:pPr>
            <a:r>
              <a:rPr lang="es-ES_tradnl" sz="2000" dirty="0">
                <a:solidFill>
                  <a:prstClr val="black"/>
                </a:solidFill>
              </a:rPr>
              <a:t>México</a:t>
            </a:r>
          </a:p>
          <a:p>
            <a:pPr lvl="0">
              <a:buClr>
                <a:srgbClr val="4F81BD"/>
              </a:buClr>
            </a:pPr>
            <a:r>
              <a:rPr lang="es-ES_tradnl" sz="2000" dirty="0">
                <a:solidFill>
                  <a:prstClr val="black"/>
                </a:solidFill>
              </a:rPr>
              <a:t>Guatemala</a:t>
            </a:r>
          </a:p>
          <a:p>
            <a:pPr lvl="0">
              <a:buClr>
                <a:srgbClr val="4F81BD"/>
              </a:buClr>
            </a:pPr>
            <a:r>
              <a:rPr lang="es-ES_tradnl" sz="2000" dirty="0">
                <a:solidFill>
                  <a:prstClr val="black"/>
                </a:solidFill>
              </a:rPr>
              <a:t>Belice</a:t>
            </a:r>
          </a:p>
          <a:p>
            <a:pPr marL="114300" lvl="0" indent="0">
              <a:buClr>
                <a:srgbClr val="4F81BD"/>
              </a:buClr>
              <a:buNone/>
            </a:pPr>
            <a:r>
              <a:rPr lang="es-ES_tradnl" sz="2000" b="1" dirty="0">
                <a:solidFill>
                  <a:prstClr val="black"/>
                </a:solidFill>
              </a:rPr>
              <a:t>Convención Derechos Niño 1989</a:t>
            </a:r>
          </a:p>
          <a:p>
            <a:pPr lvl="0">
              <a:buClr>
                <a:srgbClr val="4F81BD"/>
              </a:buClr>
            </a:pPr>
            <a:r>
              <a:rPr lang="es-ES_tradnl" sz="2000" dirty="0">
                <a:solidFill>
                  <a:prstClr val="black"/>
                </a:solidFill>
              </a:rPr>
              <a:t>También todos los miembros a excepción de Estados Unidos que solo la firma.</a:t>
            </a:r>
            <a:r>
              <a:rPr lang="es-ES_tradnl" dirty="0">
                <a:solidFill>
                  <a:prstClr val="black"/>
                </a:solidFill>
              </a:rPr>
              <a:t> </a:t>
            </a:r>
          </a:p>
          <a:p>
            <a:pPr marL="114300" indent="0">
              <a:buNone/>
            </a:pP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630" y="0"/>
            <a:ext cx="1038370" cy="117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8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3200" dirty="0" smtClean="0"/>
              <a:t>Definición de Persona Refugiada</a:t>
            </a:r>
            <a:endParaRPr lang="en-GB" sz="32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401662"/>
            <a:ext cx="7620000" cy="4800600"/>
          </a:xfrm>
        </p:spPr>
        <p:txBody>
          <a:bodyPr>
            <a:normAutofit fontScale="92500" lnSpcReduction="10000"/>
          </a:bodyPr>
          <a:lstStyle/>
          <a:p>
            <a:r>
              <a:rPr lang="es-ES_tradnl" b="1" dirty="0" smtClean="0"/>
              <a:t>En la Convención 1951 y Protocolo 1967</a:t>
            </a:r>
          </a:p>
          <a:p>
            <a:pPr marL="114300" indent="0" algn="just">
              <a:buNone/>
            </a:pPr>
            <a:r>
              <a:rPr lang="es-ES" dirty="0" smtClean="0"/>
              <a:t>Que tiene fundados </a:t>
            </a:r>
            <a:r>
              <a:rPr lang="es-ES" dirty="0"/>
              <a:t>temores de ser </a:t>
            </a:r>
            <a:r>
              <a:rPr lang="es-ES" u="sng" dirty="0"/>
              <a:t>perseguida por motivos </a:t>
            </a:r>
            <a:r>
              <a:rPr lang="es-ES" dirty="0"/>
              <a:t>de raza, religión, nacionalidad, pertenencia </a:t>
            </a:r>
            <a:r>
              <a:rPr lang="es-ES" dirty="0" smtClean="0"/>
              <a:t>a un determinado </a:t>
            </a:r>
            <a:r>
              <a:rPr lang="es-ES" dirty="0"/>
              <a:t>grupo social u opiniones políticas, se encuentre </a:t>
            </a:r>
            <a:r>
              <a:rPr lang="es-ES" u="sng" dirty="0"/>
              <a:t>fuera del país de su nacionalidad </a:t>
            </a:r>
            <a:r>
              <a:rPr lang="es-ES" dirty="0"/>
              <a:t>y </a:t>
            </a:r>
            <a:r>
              <a:rPr lang="es-ES" dirty="0" smtClean="0"/>
              <a:t>no pueda </a:t>
            </a:r>
            <a:r>
              <a:rPr lang="es-ES" dirty="0"/>
              <a:t>o, a causa de dichos temores, no quiera acogerse a la protección de tal país; o </a:t>
            </a:r>
            <a:r>
              <a:rPr lang="es-ES" dirty="0" smtClean="0"/>
              <a:t>que, </a:t>
            </a:r>
            <a:r>
              <a:rPr lang="es-ES" u="sng" dirty="0" smtClean="0"/>
              <a:t>careciendo </a:t>
            </a:r>
            <a:r>
              <a:rPr lang="es-ES" u="sng" dirty="0"/>
              <a:t>de nacionalidad </a:t>
            </a:r>
            <a:r>
              <a:rPr lang="es-ES" dirty="0"/>
              <a:t>y </a:t>
            </a:r>
            <a:r>
              <a:rPr lang="es-ES" dirty="0" smtClean="0"/>
              <a:t>hallándose </a:t>
            </a:r>
            <a:r>
              <a:rPr lang="es-ES" dirty="0"/>
              <a:t>fuera del </a:t>
            </a:r>
            <a:r>
              <a:rPr lang="es-ES" dirty="0" smtClean="0"/>
              <a:t>país donde </a:t>
            </a:r>
            <a:r>
              <a:rPr lang="es-ES" dirty="0"/>
              <a:t>antes tuviera su residencia habitual, </a:t>
            </a:r>
            <a:r>
              <a:rPr lang="es-ES" u="sng" dirty="0"/>
              <a:t>no pueda o, a causa de dichos temores, no </a:t>
            </a:r>
            <a:r>
              <a:rPr lang="es-ES" u="sng" dirty="0" smtClean="0"/>
              <a:t>quiera egresar </a:t>
            </a:r>
            <a:r>
              <a:rPr lang="es-ES" u="sng" dirty="0"/>
              <a:t>a él</a:t>
            </a:r>
            <a:r>
              <a:rPr lang="es-ES" u="sng" dirty="0" smtClean="0"/>
              <a:t>.</a:t>
            </a:r>
          </a:p>
          <a:p>
            <a:pPr marL="114300" indent="0" algn="just">
              <a:buNone/>
            </a:pPr>
            <a:endParaRPr lang="es-ES" dirty="0" smtClean="0"/>
          </a:p>
          <a:p>
            <a:pPr algn="just"/>
            <a:r>
              <a:rPr lang="es-ES" b="1" dirty="0" smtClean="0"/>
              <a:t>En la Declaración de Cartagena 1984</a:t>
            </a:r>
          </a:p>
          <a:p>
            <a:pPr marL="114300" indent="0" algn="just">
              <a:buNone/>
            </a:pPr>
            <a:r>
              <a:rPr lang="es-ES" dirty="0" smtClean="0"/>
              <a:t>También </a:t>
            </a:r>
            <a:r>
              <a:rPr lang="es-ES" dirty="0"/>
              <a:t>a</a:t>
            </a:r>
            <a:r>
              <a:rPr lang="es-ES" dirty="0" smtClean="0"/>
              <a:t> </a:t>
            </a:r>
            <a:r>
              <a:rPr lang="es-ES" dirty="0"/>
              <a:t>las personas que han huido de sus países </a:t>
            </a:r>
            <a:r>
              <a:rPr lang="es-ES" u="sng" dirty="0"/>
              <a:t>porque su vida, seguridad o libertad han sido amenazadas por la violencia generalizada, </a:t>
            </a:r>
            <a:r>
              <a:rPr lang="es-ES" dirty="0"/>
              <a:t>la agresión extranjera, los conflictos internos, la violación masiva de los derechos humanos u otras circunstancias que hayan perturbado gravemente el orden </a:t>
            </a:r>
            <a:r>
              <a:rPr lang="es-ES" dirty="0" smtClean="0"/>
              <a:t>público.</a:t>
            </a:r>
            <a:endParaRPr lang="es-ES" b="1" dirty="0" smtClean="0"/>
          </a:p>
          <a:p>
            <a:pPr algn="just"/>
            <a:endParaRPr lang="es-ES_tradnl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0"/>
            <a:ext cx="1038370" cy="117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28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432"/>
            <a:ext cx="7620000" cy="1143000"/>
          </a:xfrm>
        </p:spPr>
        <p:txBody>
          <a:bodyPr/>
          <a:lstStyle/>
          <a:p>
            <a:r>
              <a:rPr lang="es-ES_tradnl" sz="3200" b="1" dirty="0" smtClean="0"/>
              <a:t>El principio de </a:t>
            </a:r>
            <a:r>
              <a:rPr lang="es-ES_tradnl" sz="3200" b="1" i="1" dirty="0" smtClean="0"/>
              <a:t>Non-</a:t>
            </a:r>
            <a:r>
              <a:rPr lang="es-ES_tradnl" sz="3200" b="1" i="1" dirty="0" err="1" smtClean="0"/>
              <a:t>Refoulment</a:t>
            </a:r>
            <a:endParaRPr lang="en-GB" sz="32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7620000" cy="5949280"/>
          </a:xfrm>
        </p:spPr>
        <p:txBody>
          <a:bodyPr>
            <a:noAutofit/>
          </a:bodyPr>
          <a:lstStyle/>
          <a:p>
            <a:pPr marL="114300" indent="0" algn="just">
              <a:buNone/>
            </a:pPr>
            <a:r>
              <a:rPr lang="es-ES_tradnl" b="1" dirty="0" smtClean="0"/>
              <a:t>Art. 33 Convención 1951</a:t>
            </a:r>
            <a:r>
              <a:rPr lang="es-ES" dirty="0" smtClean="0"/>
              <a:t>“Ningún Estado Contratante no podrá, por expulsión o devolución, poner en modo alguno a un refugiado en las fronteras de territorios donde su vida o su libertad peligre por causa de su raza, religión, nacionalidad, pertenencia a determinado grupo social, o de sus opiniones políticas”.</a:t>
            </a:r>
          </a:p>
          <a:p>
            <a:pPr marL="114300" indent="0" algn="just">
              <a:buNone/>
            </a:pPr>
            <a:r>
              <a:rPr lang="es-ES" b="1" dirty="0" smtClean="0"/>
              <a:t>Principio de Derecho Consuetudinario </a:t>
            </a:r>
            <a:r>
              <a:rPr lang="es-ES" dirty="0" smtClean="0"/>
              <a:t>que se aplica con independencia de la declaración del estatuto de refugio</a:t>
            </a:r>
            <a:endParaRPr lang="es-ES" b="1" dirty="0" smtClean="0"/>
          </a:p>
          <a:p>
            <a:pPr marL="114300" indent="0" algn="just">
              <a:buNone/>
            </a:pPr>
            <a:r>
              <a:rPr lang="es-ES" b="1" dirty="0" smtClean="0"/>
              <a:t>Recogido en otras Convenciones, </a:t>
            </a:r>
            <a:r>
              <a:rPr lang="es-ES" dirty="0" smtClean="0"/>
              <a:t>Art. 3 Convención contra la Tortura</a:t>
            </a:r>
            <a:r>
              <a:rPr lang="es-ES" sz="2000" b="1" dirty="0" smtClean="0"/>
              <a:t>.</a:t>
            </a:r>
            <a:endParaRPr lang="es-ES" sz="2000" b="1" dirty="0"/>
          </a:p>
          <a:p>
            <a:pPr marL="114300" indent="0">
              <a:buNone/>
            </a:pPr>
            <a:r>
              <a:rPr lang="es-ES" sz="2400" b="1" i="1" dirty="0" smtClean="0">
                <a:solidFill>
                  <a:srgbClr val="002060"/>
                </a:solidFill>
              </a:rPr>
              <a:t>Otras Garantías incluyen</a:t>
            </a:r>
            <a:r>
              <a:rPr lang="es-ES" sz="2400" i="1" dirty="0" smtClean="0">
                <a:solidFill>
                  <a:srgbClr val="002060"/>
                </a:solidFill>
              </a:rPr>
              <a:t>:</a:t>
            </a:r>
          </a:p>
          <a:p>
            <a:pPr>
              <a:buFontTx/>
              <a:buChar char="-"/>
            </a:pPr>
            <a:r>
              <a:rPr lang="es-ES" dirty="0" smtClean="0"/>
              <a:t>Entrevista personal</a:t>
            </a:r>
          </a:p>
          <a:p>
            <a:pPr>
              <a:buFontTx/>
              <a:buChar char="-"/>
            </a:pPr>
            <a:r>
              <a:rPr lang="es-ES" dirty="0" smtClean="0"/>
              <a:t>Decisiones fundamentadas</a:t>
            </a:r>
          </a:p>
          <a:p>
            <a:pPr>
              <a:buFontTx/>
              <a:buChar char="-"/>
            </a:pPr>
            <a:r>
              <a:rPr lang="es-ES" dirty="0" smtClean="0"/>
              <a:t>Confidencialidad</a:t>
            </a:r>
          </a:p>
          <a:p>
            <a:pPr>
              <a:buFontTx/>
              <a:buChar char="-"/>
            </a:pPr>
            <a:r>
              <a:rPr lang="es-ES" dirty="0" smtClean="0"/>
              <a:t>Apelación con plazos razona</a:t>
            </a:r>
            <a:r>
              <a:rPr lang="es-ES" sz="2400" dirty="0" smtClean="0"/>
              <a:t>bles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630" y="0"/>
            <a:ext cx="1038370" cy="117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54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3200" b="1" dirty="0" smtClean="0"/>
              <a:t>Por qué es importante un enfoque específico de Niñez?</a:t>
            </a:r>
            <a:endParaRPr lang="es-ES_tradnl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36192"/>
            <a:ext cx="3744416" cy="5321808"/>
          </a:xfrm>
        </p:spPr>
        <p:txBody>
          <a:bodyPr>
            <a:noAutofit/>
          </a:bodyPr>
          <a:lstStyle/>
          <a:p>
            <a:pPr algn="just"/>
            <a:r>
              <a:rPr lang="es-ES_tradnl" sz="2000" dirty="0" smtClean="0"/>
              <a:t>De los 21.1 millones de refugiados en el mundo, el </a:t>
            </a:r>
            <a:r>
              <a:rPr lang="es-ES_tradnl" sz="2000" b="1" dirty="0" smtClean="0"/>
              <a:t>51.1 % son niñas y niños</a:t>
            </a:r>
            <a:r>
              <a:rPr lang="es-ES_tradnl" sz="2000" dirty="0" smtClean="0"/>
              <a:t>.</a:t>
            </a:r>
          </a:p>
          <a:p>
            <a:pPr algn="just"/>
            <a:r>
              <a:rPr lang="es-ES_tradnl" sz="2000" dirty="0" smtClean="0"/>
              <a:t>Tanto la Convención del 1951, tradicionalmente interpretada </a:t>
            </a:r>
            <a:r>
              <a:rPr lang="es-ES_tradnl" sz="2000" b="1" dirty="0" smtClean="0"/>
              <a:t>a la luz de las experiencias de personas adultas</a:t>
            </a:r>
            <a:r>
              <a:rPr lang="es-ES_tradnl" sz="2000" dirty="0" smtClean="0"/>
              <a:t>.</a:t>
            </a:r>
          </a:p>
          <a:p>
            <a:pPr algn="just"/>
            <a:r>
              <a:rPr lang="es-ES_tradnl" sz="2000" dirty="0" smtClean="0"/>
              <a:t>Hay formas y manifestaciones específicas de persecución de niñas y niños.</a:t>
            </a:r>
          </a:p>
          <a:p>
            <a:pPr algn="just"/>
            <a:r>
              <a:rPr lang="es-ES" sz="2000" dirty="0"/>
              <a:t>Pueden </a:t>
            </a:r>
            <a:r>
              <a:rPr lang="es-ES" sz="2000" b="1" dirty="0"/>
              <a:t>que no sean capaces de articular sus solicitudes </a:t>
            </a:r>
            <a:r>
              <a:rPr lang="es-ES" sz="2000" dirty="0"/>
              <a:t>en la misma manera que las personas adultas, debido a su estado de desarrollo, conocimiento y-o experiencias. </a:t>
            </a:r>
          </a:p>
        </p:txBody>
      </p:sp>
      <p:sp>
        <p:nvSpPr>
          <p:cNvPr id="7" name="Rectangle 6"/>
          <p:cNvSpPr/>
          <p:nvPr/>
        </p:nvSpPr>
        <p:spPr>
          <a:xfrm>
            <a:off x="4419599" y="1417638"/>
            <a:ext cx="36576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A</a:t>
            </a:r>
            <a:r>
              <a:rPr lang="es-ES" sz="2000" dirty="0"/>
              <a:t> veces no reciben </a:t>
            </a:r>
            <a:r>
              <a:rPr lang="es-ES" sz="2000" b="1" dirty="0"/>
              <a:t>la ayuda o se les impide h</a:t>
            </a:r>
            <a:r>
              <a:rPr lang="es-ES" sz="2000" dirty="0"/>
              <a:t>acer dicha </a:t>
            </a:r>
            <a:r>
              <a:rPr lang="es-ES" sz="2000" dirty="0" smtClean="0"/>
              <a:t>solicitud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b="1" dirty="0" smtClean="0"/>
              <a:t>Declaración de San José, Mesa Redonda Alto Nivel 6-7 Julio 2016</a:t>
            </a:r>
          </a:p>
          <a:p>
            <a:endParaRPr lang="es-ES" sz="20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912" y="0"/>
            <a:ext cx="1038370" cy="1171739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644007" y="3284984"/>
            <a:ext cx="3312369" cy="3491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68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3200" b="1" dirty="0" smtClean="0"/>
              <a:t>Formas específicas de persecución de niñas y niños</a:t>
            </a:r>
            <a:endParaRPr lang="es-ES_tradnl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4169956" cy="5133168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s-ES_tradnl" sz="2900" dirty="0" smtClean="0">
                <a:ea typeface="MS PGothic" charset="0"/>
              </a:rPr>
              <a:t>Reclutamiento de niñas y niños</a:t>
            </a:r>
          </a:p>
          <a:p>
            <a:pPr>
              <a:defRPr/>
            </a:pPr>
            <a:r>
              <a:rPr lang="es-ES_tradnl" sz="2900" dirty="0" smtClean="0">
                <a:ea typeface="MS PGothic" charset="0"/>
              </a:rPr>
              <a:t>Tráfico de niñas y niños</a:t>
            </a:r>
          </a:p>
          <a:p>
            <a:pPr>
              <a:defRPr/>
            </a:pPr>
            <a:r>
              <a:rPr lang="es-ES_tradnl" sz="2900" dirty="0" smtClean="0">
                <a:ea typeface="MS PGothic" charset="0"/>
              </a:rPr>
              <a:t>Mutilación Genital Femenina</a:t>
            </a:r>
          </a:p>
          <a:p>
            <a:pPr>
              <a:defRPr/>
            </a:pPr>
            <a:r>
              <a:rPr lang="es-ES_tradnl" sz="2900" dirty="0" smtClean="0">
                <a:ea typeface="MS PGothic" charset="0"/>
              </a:rPr>
              <a:t>Matrimonio forzado o prematuro</a:t>
            </a:r>
          </a:p>
          <a:p>
            <a:pPr>
              <a:defRPr/>
            </a:pPr>
            <a:r>
              <a:rPr lang="es-ES_tradnl" sz="2900" dirty="0" smtClean="0">
                <a:ea typeface="MS PGothic" charset="0"/>
              </a:rPr>
              <a:t>Violencia doméstica</a:t>
            </a:r>
          </a:p>
          <a:p>
            <a:pPr>
              <a:defRPr/>
            </a:pPr>
            <a:r>
              <a:rPr lang="es-ES_tradnl" sz="2900" dirty="0" smtClean="0">
                <a:ea typeface="MS PGothic" charset="0"/>
              </a:rPr>
              <a:t>Trabajo infantil o trabajo forzado </a:t>
            </a:r>
          </a:p>
          <a:p>
            <a:pPr>
              <a:defRPr/>
            </a:pPr>
            <a:r>
              <a:rPr lang="es-ES_tradnl" sz="2900" dirty="0" smtClean="0">
                <a:ea typeface="MS PGothic" charset="0"/>
              </a:rPr>
              <a:t>Prostitución forzada y pornografía infantil</a:t>
            </a:r>
          </a:p>
          <a:p>
            <a:pPr>
              <a:defRPr/>
            </a:pPr>
            <a:r>
              <a:rPr lang="es-ES_tradnl" sz="2900" dirty="0" smtClean="0">
                <a:ea typeface="MS PGothic" charset="0"/>
              </a:rPr>
              <a:t>Violación de los derechos económicos, de supervivencia y desarrollo</a:t>
            </a:r>
          </a:p>
          <a:p>
            <a:pPr>
              <a:defRPr/>
            </a:pPr>
            <a:r>
              <a:rPr lang="es-ES_tradnl" sz="2900" dirty="0" smtClean="0">
                <a:ea typeface="MS PGothic" charset="0"/>
              </a:rPr>
              <a:t>Niñas y niños nacidos fuera de planes de control familiar estrictos </a:t>
            </a:r>
          </a:p>
          <a:p>
            <a:pPr>
              <a:defRPr/>
            </a:pPr>
            <a:r>
              <a:rPr lang="es-ES_tradnl" sz="2900" dirty="0" smtClean="0">
                <a:ea typeface="MS PGothic" charset="0"/>
              </a:rPr>
              <a:t>Discriminación de niñas y niños apátridas.</a:t>
            </a:r>
          </a:p>
          <a:p>
            <a:pPr>
              <a:defRPr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ea typeface="MS PGothic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156" y="1508744"/>
            <a:ext cx="3450044" cy="45801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7590" y="-22840"/>
            <a:ext cx="1036410" cy="11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10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Garantías adicionales para niñez y adolescencia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endParaRPr lang="es-ES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endParaRPr lang="es-ES" dirty="0" smtClean="0">
              <a:solidFill>
                <a:srgbClr val="002060"/>
              </a:solidFill>
            </a:endParaRPr>
          </a:p>
          <a:p>
            <a:pPr marL="114300" indent="0">
              <a:buNone/>
            </a:pPr>
            <a:endParaRPr lang="es-ES" dirty="0" smtClean="0">
              <a:solidFill>
                <a:srgbClr val="002060"/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1259632" y="1646603"/>
            <a:ext cx="5453372" cy="47077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7200" y="-7962"/>
            <a:ext cx="1036410" cy="11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27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Adjacenc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13738</TotalTime>
  <Words>1153</Words>
  <Application>Microsoft Office PowerPoint</Application>
  <PresentationFormat>On-screen Show (4:3)</PresentationFormat>
  <Paragraphs>158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MS PGothic</vt:lpstr>
      <vt:lpstr>Arial</vt:lpstr>
      <vt:lpstr>Calibri</vt:lpstr>
      <vt:lpstr>Cambria</vt:lpstr>
      <vt:lpstr>Times New Roman</vt:lpstr>
      <vt:lpstr>Adjacency</vt:lpstr>
      <vt:lpstr>  Niñas y Niños  solicitantes de Asilo     </vt:lpstr>
      <vt:lpstr>Marco Normativo y Directrices Clave para la Protección Internacional de la Niñez</vt:lpstr>
      <vt:lpstr>Marco Normativo y Directrices Clave para la Protección Internacional de la Niñez</vt:lpstr>
      <vt:lpstr>Participación de la CRM en las Convenciones clave de protección internacional de la Niñez</vt:lpstr>
      <vt:lpstr>Definición de Persona Refugiada</vt:lpstr>
      <vt:lpstr>El principio de Non-Refoulment</vt:lpstr>
      <vt:lpstr>Por qué es importante un enfoque específico de Niñez?</vt:lpstr>
      <vt:lpstr>Formas específicas de persecución de niñas y niños</vt:lpstr>
      <vt:lpstr>Garantías adicionales para niñez y adolescencia</vt:lpstr>
      <vt:lpstr>El Principio del Interés Superior de Niñas y Niños  como garantía en el proceso de asilo</vt:lpstr>
      <vt:lpstr>Como se implementa el proceso de IS? Directrices de ACNUR DIS 2008 </vt:lpstr>
      <vt:lpstr>En situaciones de Refugio:  Procedimiento del Interés  Superior= Gestión de Casos de Niñez en Riesgo</vt:lpstr>
      <vt:lpstr>Cuándo se requiere DIS</vt:lpstr>
      <vt:lpstr>Procedimientos adaptados a niñez  https://www.youtube.com/watch?v=93OgdoQBMnE&amp;feature=youtu.be  </vt:lpstr>
      <vt:lpstr>PowerPoint Presentation</vt:lpstr>
    </vt:vector>
  </TitlesOfParts>
  <Company>UNHCR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Identifying Fraud in Malaysia</dc:title>
  <dc:creator>Christian Dyrbing</dc:creator>
  <cp:lastModifiedBy>Ana Belen Anguita Arjona</cp:lastModifiedBy>
  <cp:revision>313</cp:revision>
  <cp:lastPrinted>2015-01-12T11:05:55Z</cp:lastPrinted>
  <dcterms:created xsi:type="dcterms:W3CDTF">2014-10-07T08:35:00Z</dcterms:created>
  <dcterms:modified xsi:type="dcterms:W3CDTF">2016-08-23T18:14:30Z</dcterms:modified>
</cp:coreProperties>
</file>