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2" r:id="rId6"/>
    <p:sldId id="268" r:id="rId7"/>
    <p:sldId id="267" r:id="rId8"/>
    <p:sldId id="260" r:id="rId9"/>
    <p:sldId id="263" r:id="rId10"/>
    <p:sldId id="261" r:id="rId11"/>
    <p:sldId id="264" r:id="rId12"/>
    <p:sldId id="265" r:id="rId13"/>
    <p:sldId id="266" r:id="rId14"/>
    <p:sldId id="262" r:id="rId15"/>
    <p:sldId id="269" r:id="rId16"/>
    <p:sldId id="270" r:id="rId17"/>
    <p:sldId id="271" r:id="rId18"/>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37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C381A-140A-42D6-A8B3-8B6D5ED7D718}" type="datetimeFigureOut">
              <a:rPr lang="es-GT" smtClean="0"/>
              <a:pPr/>
              <a:t>6/27/14</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05EA8-95E2-494A-92EB-F952955746A2}" type="slidenum">
              <a:rPr lang="es-GT" smtClean="0"/>
              <a:pPr/>
              <a:t>‹Nr.›</a:t>
            </a:fld>
            <a:endParaRPr lang="es-GT"/>
          </a:p>
        </p:txBody>
      </p:sp>
    </p:spTree>
    <p:extLst>
      <p:ext uri="{BB962C8B-B14F-4D97-AF65-F5344CB8AC3E}">
        <p14:creationId xmlns:p14="http://schemas.microsoft.com/office/powerpoint/2010/main" val="213384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a:t>
            </a:fld>
            <a:endParaRPr lang="es-G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10</a:t>
            </a:fld>
            <a:endParaRPr lang="es-G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11</a:t>
            </a:fld>
            <a:endParaRPr lang="es-G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12</a:t>
            </a:fld>
            <a:endParaRPr lang="es-G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13</a:t>
            </a:fld>
            <a:endParaRPr lang="es-G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14</a:t>
            </a:fld>
            <a:endParaRPr lang="es-G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15</a:t>
            </a:fld>
            <a:endParaRPr lang="es-G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16</a:t>
            </a:fld>
            <a:endParaRPr lang="es-G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17</a:t>
            </a:fld>
            <a:endParaRPr lang="es-G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2</a:t>
            </a:fld>
            <a:endParaRPr lang="es-G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3</a:t>
            </a:fld>
            <a:endParaRPr lang="es-G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GT" dirty="0" smtClean="0"/>
              <a:t>La Red Consular de Guatemala está conformada por 178 oficinas consulares, de las cuales 18 son consulados generales, 5 consulados, 2 agencias consulares, 37 secciones consulares de embajada y 116 consulados honorarios. En los Estados Unidos de América la red consular está conformada por 11 consulados generales y 1 consulado, localizados en las siguientes ciudades: Los Ángeles, San Francisco, Denver, Phoenix, Houston y McAllen, Nueva York, Providence, </a:t>
            </a:r>
            <a:r>
              <a:rPr lang="es-GT" dirty="0" err="1" smtClean="0"/>
              <a:t>Silver</a:t>
            </a:r>
            <a:r>
              <a:rPr lang="es-GT" dirty="0" smtClean="0"/>
              <a:t> Spring, Chicago, Atlanta y Miami. Tomando en consideración las necesidades reportadas en las oficinas consulares, el incremento en la demanda de servicios consulares y migratorios por la comunidad guatemalteca, así como, la eminente aprobación de la reforma migratoria, que permitirá a los más de ochocientos mil guatemaltecos en situación migratoria irregular obtener un permiso de trabajo y regularizar su condición migratoria. El Ministerio de Relaciones Exteriores considera de urgencia fortalecer su red consular en los Estados Unidos de América, para lo cual ha decido tomar las siguientes acciones: - Dotar de recurso humano, creación de nuevas plazas con rango diplomático,  para fortalecer el cumplimiento de las funciones de asistencia, atención y protección consular. - Dotar de recursos financieros para la contratación de personal local para funciones administrativas y operativas. - Dotar de recursos financieros para cubrir los gastos adicionales de funcionamiento, equipamiento y prestación de los  servicios  y programas consulares y migratorios para beneficio de la comunidad guatemalteca. - Apertura de dos nuevas sedes consulares, una en Seattle, Washington Estate y otra en Omaha, Nebraska. </a:t>
            </a:r>
            <a:endParaRPr lang="es-GT"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4</a:t>
            </a:fld>
            <a:endParaRPr lang="es-GT"/>
          </a:p>
        </p:txBody>
      </p:sp>
    </p:spTree>
    <p:extLst>
      <p:ext uri="{BB962C8B-B14F-4D97-AF65-F5344CB8AC3E}">
        <p14:creationId xmlns:p14="http://schemas.microsoft.com/office/powerpoint/2010/main" val="70911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5</a:t>
            </a:fld>
            <a:endParaRPr lang="es-G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6</a:t>
            </a:fld>
            <a:endParaRPr lang="es-G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7</a:t>
            </a:fld>
            <a:endParaRPr lang="es-G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8</a:t>
            </a:fld>
            <a:endParaRPr lang="es-G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8605EA8-95E2-494A-92EB-F952955746A2}" type="slidenum">
              <a:rPr lang="es-GT" smtClean="0"/>
              <a:pPr/>
              <a:t>9</a:t>
            </a:fld>
            <a:endParaRPr lang="es-G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143440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230955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254780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363774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292198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118217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406644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428838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89113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270850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BCEA84-7796-446A-B016-DA5AEC27F288}" type="datetimeFigureOut">
              <a:rPr lang="es-GT" smtClean="0"/>
              <a:pPr/>
              <a:t>6/27/14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D5F6AEFC-2454-4CB7-AA16-FDE5ACFAED17}" type="slidenum">
              <a:rPr lang="es-GT" smtClean="0"/>
              <a:pPr/>
              <a:t>‹Nr.›</a:t>
            </a:fld>
            <a:endParaRPr lang="es-GT"/>
          </a:p>
        </p:txBody>
      </p:sp>
    </p:spTree>
    <p:extLst>
      <p:ext uri="{BB962C8B-B14F-4D97-AF65-F5344CB8AC3E}">
        <p14:creationId xmlns:p14="http://schemas.microsoft.com/office/powerpoint/2010/main" val="915100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EA84-7796-446A-B016-DA5AEC27F288}" type="datetimeFigureOut">
              <a:rPr lang="es-GT" smtClean="0"/>
              <a:pPr/>
              <a:t>6/27/14</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AEFC-2454-4CB7-AA16-FDE5ACFAED17}" type="slidenum">
              <a:rPr lang="es-GT" smtClean="0"/>
              <a:pPr/>
              <a:t>‹Nr.›</a:t>
            </a:fld>
            <a:endParaRPr lang="es-GT"/>
          </a:p>
        </p:txBody>
      </p:sp>
    </p:spTree>
    <p:extLst>
      <p:ext uri="{BB962C8B-B14F-4D97-AF65-F5344CB8AC3E}">
        <p14:creationId xmlns:p14="http://schemas.microsoft.com/office/powerpoint/2010/main" val="388374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700808"/>
            <a:ext cx="7772400" cy="2808312"/>
          </a:xfrm>
        </p:spPr>
        <p:txBody>
          <a:bodyPr>
            <a:noAutofit/>
          </a:bodyPr>
          <a:lstStyle/>
          <a:p>
            <a:r>
              <a:rPr lang="en-GB" sz="3200" b="1" dirty="0" smtClean="0">
                <a:solidFill>
                  <a:schemeClr val="accent1">
                    <a:lumMod val="75000"/>
                  </a:schemeClr>
                </a:solidFill>
                <a:latin typeface="Biondi" panose="02000505030000020004" pitchFamily="2" charset="0"/>
              </a:rPr>
              <a:t/>
            </a:r>
            <a:br>
              <a:rPr lang="en-GB" sz="3200" b="1" dirty="0" smtClean="0">
                <a:solidFill>
                  <a:schemeClr val="accent1">
                    <a:lumMod val="75000"/>
                  </a:schemeClr>
                </a:solidFill>
                <a:latin typeface="Biondi" panose="02000505030000020004" pitchFamily="2" charset="0"/>
              </a:rPr>
            </a:br>
            <a:r>
              <a:rPr lang="en-GB" sz="3200" b="1" dirty="0" smtClean="0">
                <a:solidFill>
                  <a:schemeClr val="accent1">
                    <a:lumMod val="75000"/>
                  </a:schemeClr>
                </a:solidFill>
                <a:latin typeface="Biondi" panose="02000505030000020004" pitchFamily="2" charset="0"/>
              </a:rPr>
              <a:t/>
            </a:r>
            <a:br>
              <a:rPr lang="en-GB" sz="3200" b="1" dirty="0" smtClean="0">
                <a:solidFill>
                  <a:schemeClr val="accent1">
                    <a:lumMod val="75000"/>
                  </a:schemeClr>
                </a:solidFill>
                <a:latin typeface="Biondi" panose="02000505030000020004" pitchFamily="2" charset="0"/>
              </a:rPr>
            </a:br>
            <a:r>
              <a:rPr lang="en-GB" sz="3200" b="1" dirty="0" smtClean="0">
                <a:solidFill>
                  <a:schemeClr val="accent1">
                    <a:lumMod val="75000"/>
                  </a:schemeClr>
                </a:solidFill>
                <a:latin typeface="Arial" pitchFamily="34" charset="0"/>
                <a:cs typeface="Arial" pitchFamily="34" charset="0"/>
              </a:rPr>
              <a:t>ADVANCES AND NEW INITIATIVES RELATING TO </a:t>
            </a:r>
            <a:br>
              <a:rPr lang="en-GB" sz="3200" b="1" dirty="0" smtClean="0">
                <a:solidFill>
                  <a:schemeClr val="accent1">
                    <a:lumMod val="75000"/>
                  </a:schemeClr>
                </a:solidFill>
                <a:latin typeface="Arial" pitchFamily="34" charset="0"/>
                <a:cs typeface="Arial" pitchFamily="34" charset="0"/>
              </a:rPr>
            </a:br>
            <a:r>
              <a:rPr lang="en-GB" sz="3200" b="1" dirty="0" smtClean="0">
                <a:solidFill>
                  <a:schemeClr val="accent1">
                    <a:lumMod val="75000"/>
                  </a:schemeClr>
                </a:solidFill>
                <a:latin typeface="Arial" pitchFamily="34" charset="0"/>
                <a:cs typeface="Arial" pitchFamily="34" charset="0"/>
              </a:rPr>
              <a:t>CONSULAR MATTERS </a:t>
            </a:r>
            <a:r>
              <a:rPr lang="en-GB" sz="3200" b="1" dirty="0" smtClean="0">
                <a:solidFill>
                  <a:schemeClr val="accent1">
                    <a:lumMod val="75000"/>
                  </a:schemeClr>
                </a:solidFill>
                <a:latin typeface="Biondi" panose="02000505030000020004" pitchFamily="2" charset="0"/>
              </a:rPr>
              <a:t/>
            </a:r>
            <a:br>
              <a:rPr lang="en-GB" sz="3200" b="1" dirty="0" smtClean="0">
                <a:solidFill>
                  <a:schemeClr val="accent1">
                    <a:lumMod val="75000"/>
                  </a:schemeClr>
                </a:solidFill>
                <a:latin typeface="Biondi" panose="02000505030000020004" pitchFamily="2" charset="0"/>
              </a:rPr>
            </a:br>
            <a:r>
              <a:rPr lang="en-GB" sz="3200" b="1" dirty="0" smtClean="0">
                <a:solidFill>
                  <a:schemeClr val="accent1">
                    <a:lumMod val="75000"/>
                  </a:schemeClr>
                </a:solidFill>
                <a:latin typeface="Biondi" panose="02000505030000020004" pitchFamily="2" charset="0"/>
              </a:rPr>
              <a:t/>
            </a:r>
            <a:br>
              <a:rPr lang="en-GB" sz="3200" b="1" dirty="0" smtClean="0">
                <a:solidFill>
                  <a:schemeClr val="accent1">
                    <a:lumMod val="75000"/>
                  </a:schemeClr>
                </a:solidFill>
                <a:latin typeface="Biondi" panose="02000505030000020004" pitchFamily="2" charset="0"/>
              </a:rPr>
            </a:br>
            <a:endParaRPr lang="en-GB" sz="2400" b="1" dirty="0">
              <a:solidFill>
                <a:schemeClr val="accent1">
                  <a:lumMod val="75000"/>
                </a:schemeClr>
              </a:solidFill>
              <a:latin typeface="Biondi" panose="02000505030000020004" pitchFamily="2" charset="0"/>
            </a:endParaRPr>
          </a:p>
        </p:txBody>
      </p:sp>
    </p:spTree>
    <p:extLst>
      <p:ext uri="{BB962C8B-B14F-4D97-AF65-F5344CB8AC3E}">
        <p14:creationId xmlns:p14="http://schemas.microsoft.com/office/powerpoint/2010/main" val="3207884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800" b="1" dirty="0" smtClean="0">
                <a:solidFill>
                  <a:schemeClr val="accent1">
                    <a:lumMod val="75000"/>
                  </a:schemeClr>
                </a:solidFill>
                <a:latin typeface="Arial" pitchFamily="34" charset="0"/>
                <a:cs typeface="Arial" pitchFamily="34" charset="0"/>
              </a:rPr>
              <a:t>CONSULAR PROTECTION</a:t>
            </a:r>
            <a:endParaRPr lang="en-GB" sz="2800" dirty="0">
              <a:solidFill>
                <a:schemeClr val="accent1">
                  <a:lumMod val="75000"/>
                </a:schemeClr>
              </a:solidFill>
              <a:latin typeface="Biondi" panose="02000505030000020004" pitchFamily="2" charset="0"/>
            </a:endParaRPr>
          </a:p>
        </p:txBody>
      </p:sp>
      <p:sp>
        <p:nvSpPr>
          <p:cNvPr id="3" name="2 Marcador de contenido"/>
          <p:cNvSpPr>
            <a:spLocks noGrp="1"/>
          </p:cNvSpPr>
          <p:nvPr>
            <p:ph idx="1"/>
          </p:nvPr>
        </p:nvSpPr>
        <p:spPr>
          <a:xfrm>
            <a:off x="827584" y="1772816"/>
            <a:ext cx="7344816" cy="3960440"/>
          </a:xfrm>
        </p:spPr>
        <p:txBody>
          <a:bodyPr>
            <a:noAutofit/>
          </a:bodyPr>
          <a:lstStyle/>
          <a:p>
            <a:pPr marL="0" indent="0" algn="just">
              <a:buNone/>
            </a:pPr>
            <a:r>
              <a:rPr lang="en-GB" sz="2000" b="1" dirty="0" smtClean="0">
                <a:latin typeface="Arial" pitchFamily="34" charset="0"/>
                <a:cs typeface="Arial" pitchFamily="34" charset="0"/>
              </a:rPr>
              <a:t>Within the framework of the Cooperation Agreement between the Ministry of Foreign Affairs of Guatemala and the International Committee of the Red Cross, several training efforts have been implemented for officers of the National Institute of Forensic Science, the Public Prosecutor’s Office and the Ministry of Foreign Affairs on implementation of a data base to search for missing migrants abroad. The objective was to learn about this tool, which will be implemented in September 2014.</a:t>
            </a:r>
          </a:p>
          <a:p>
            <a:pPr marL="0" indent="0" algn="just">
              <a:buNone/>
            </a:pPr>
            <a:endParaRPr lang="en-GB" sz="2000" b="1" dirty="0">
              <a:latin typeface="Arial Rounded MT Bold" panose="020F0704030504030204" pitchFamily="34" charset="0"/>
            </a:endParaRPr>
          </a:p>
        </p:txBody>
      </p:sp>
    </p:spTree>
    <p:extLst>
      <p:ext uri="{BB962C8B-B14F-4D97-AF65-F5344CB8AC3E}">
        <p14:creationId xmlns:p14="http://schemas.microsoft.com/office/powerpoint/2010/main" val="873507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Autofit/>
          </a:bodyPr>
          <a:lstStyle/>
          <a:p>
            <a:r>
              <a:rPr lang="en-GB" sz="2400" b="1" dirty="0" smtClean="0">
                <a:solidFill>
                  <a:schemeClr val="accent1">
                    <a:lumMod val="75000"/>
                  </a:schemeClr>
                </a:solidFill>
                <a:latin typeface="Arial" pitchFamily="34" charset="0"/>
                <a:cs typeface="Arial" pitchFamily="34" charset="0"/>
              </a:rPr>
              <a:t>CONSULAR PROTECTION FOR MIGRANT BOYS, GIRLS AND ADOLESCENTS</a:t>
            </a:r>
            <a:endParaRPr lang="en-GB" sz="2400" b="1"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15616" y="1628800"/>
            <a:ext cx="7056784" cy="3528392"/>
          </a:xfrm>
        </p:spPr>
        <p:txBody>
          <a:bodyPr>
            <a:normAutofit lnSpcReduction="10000"/>
          </a:bodyPr>
          <a:lstStyle/>
          <a:p>
            <a:pPr marL="0" indent="0" algn="just">
              <a:buNone/>
            </a:pPr>
            <a:r>
              <a:rPr lang="en-GB" sz="2200" b="1" dirty="0" smtClean="0">
                <a:latin typeface="Arial" pitchFamily="34" charset="0"/>
                <a:cs typeface="Arial" pitchFamily="34" charset="0"/>
              </a:rPr>
              <a:t>The Ministry of Foreign Affairs, led by Rosa Leal de Pérez, First Lady of the </a:t>
            </a:r>
            <a:r>
              <a:rPr lang="en-GB" sz="2200" b="1" dirty="0" smtClean="0">
                <a:latin typeface="Arial" pitchFamily="34" charset="0"/>
                <a:cs typeface="Arial" pitchFamily="34" charset="0"/>
              </a:rPr>
              <a:t>Republic, </a:t>
            </a:r>
            <a:r>
              <a:rPr lang="en-GB" sz="2200" b="1" dirty="0" smtClean="0">
                <a:latin typeface="Arial" pitchFamily="34" charset="0"/>
                <a:cs typeface="Arial" pitchFamily="34" charset="0"/>
              </a:rPr>
              <a:t>and together with the Secretariat for Social Welfare of the President’s Office, the General Directorate of Migration, the Attorney General’s Office and other State institutions of Guatemala as well as civil society organizations and international organizations addressing the topic of migrant boys, girls and adolescents, has promoted and implemented a series of actions to benefit migrant boys, girls and adolescents. </a:t>
            </a:r>
          </a:p>
          <a:p>
            <a:endParaRPr lang="en-GB" b="1" dirty="0">
              <a:latin typeface="Arial" pitchFamily="34" charset="0"/>
              <a:cs typeface="Arial" pitchFamily="34" charset="0"/>
            </a:endParaRPr>
          </a:p>
        </p:txBody>
      </p:sp>
    </p:spTree>
    <p:extLst>
      <p:ext uri="{BB962C8B-B14F-4D97-AF65-F5344CB8AC3E}">
        <p14:creationId xmlns:p14="http://schemas.microsoft.com/office/powerpoint/2010/main" val="3112366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476672"/>
            <a:ext cx="7920880" cy="830997"/>
          </a:xfrm>
          <a:prstGeom prst="rect">
            <a:avLst/>
          </a:prstGeom>
        </p:spPr>
        <p:txBody>
          <a:bodyPr wrap="square">
            <a:spAutoFit/>
          </a:bodyPr>
          <a:lstStyle/>
          <a:p>
            <a:pPr algn="ctr"/>
            <a:r>
              <a:rPr lang="en-GB" sz="2400" b="1" dirty="0" smtClean="0">
                <a:solidFill>
                  <a:schemeClr val="accent1">
                    <a:lumMod val="75000"/>
                  </a:schemeClr>
                </a:solidFill>
                <a:latin typeface="Arial" pitchFamily="34" charset="0"/>
                <a:cs typeface="Arial" pitchFamily="34" charset="0"/>
              </a:rPr>
              <a:t>CONSULAR PROTECTION FOR MIGRANT BOYS, GIRLS AND ADOLESCENTS</a:t>
            </a:r>
            <a:endParaRPr lang="en-GB" sz="2400" dirty="0"/>
          </a:p>
        </p:txBody>
      </p:sp>
      <p:graphicFrame>
        <p:nvGraphicFramePr>
          <p:cNvPr id="6" name="5 Tabla"/>
          <p:cNvGraphicFramePr>
            <a:graphicFrameLocks noGrp="1"/>
          </p:cNvGraphicFramePr>
          <p:nvPr>
            <p:extLst>
              <p:ext uri="{D42A27DB-BD31-4B8C-83A1-F6EECF244321}">
                <p14:modId xmlns:p14="http://schemas.microsoft.com/office/powerpoint/2010/main" val="3684239299"/>
              </p:ext>
            </p:extLst>
          </p:nvPr>
        </p:nvGraphicFramePr>
        <p:xfrm>
          <a:off x="2483768" y="1268760"/>
          <a:ext cx="4212468" cy="4810656"/>
        </p:xfrm>
        <a:graphic>
          <a:graphicData uri="http://schemas.openxmlformats.org/drawingml/2006/table">
            <a:tbl>
              <a:tblPr firstRow="1" bandRow="1">
                <a:tableStyleId>{5C22544A-7EE6-4342-B048-85BDC9FD1C3A}</a:tableStyleId>
              </a:tblPr>
              <a:tblGrid>
                <a:gridCol w="4212468"/>
              </a:tblGrid>
              <a:tr h="375816">
                <a:tc>
                  <a:txBody>
                    <a:bodyPr/>
                    <a:lstStyle/>
                    <a:p>
                      <a:pPr algn="ctr"/>
                      <a:r>
                        <a:rPr lang="en-GB" sz="1500" noProof="0" dirty="0" smtClean="0"/>
                        <a:t>NATIONAL</a:t>
                      </a:r>
                      <a:r>
                        <a:rPr lang="en-GB" sz="1500" baseline="0" noProof="0" dirty="0" smtClean="0"/>
                        <a:t> ACTIONS</a:t>
                      </a:r>
                      <a:endParaRPr lang="en-GB" sz="1500" noProof="0" dirty="0"/>
                    </a:p>
                  </a:txBody>
                  <a:tcPr/>
                </a:tc>
              </a:tr>
              <a:tr h="148405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500" baseline="0" noProof="0" dirty="0" smtClean="0"/>
                        <a:t>Designing a Public Policy on Assistance and Consular Protection;</a:t>
                      </a:r>
                      <a:endParaRPr lang="en-GB" sz="1500" baseline="0" noProof="0" dirty="0" smtClean="0"/>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GB" sz="1500" baseline="0" noProof="0" dirty="0" smtClean="0"/>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500" baseline="0" noProof="0" dirty="0" smtClean="0"/>
                        <a:t>Designing a Protocol for Assistance and Protection of Migrant Boys, Girls and Adolescents and a Mechanism to Determine the Best Interest of the Child;</a:t>
                      </a:r>
                      <a:endParaRPr lang="en-GB" sz="1500" baseline="0" noProof="0" dirty="0" smtClean="0"/>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500" baseline="0" noProof="0" dirty="0" smtClean="0"/>
                        <a:t>Promoting a bilateral mechanism for consular notification and assistance in detention, shelter and reunification of migrant boys, girls and adolescents;</a:t>
                      </a: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500" baseline="0" noProof="0" dirty="0" smtClean="0"/>
                        <a:t>High-level work visit to the border region, facilities and shelters. </a:t>
                      </a: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GB" sz="1500" baseline="0" noProof="0" dirty="0" smtClean="0"/>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n-GB" sz="1500" baseline="0" noProof="0" dirty="0" smtClean="0"/>
                    </a:p>
                  </a:txBody>
                  <a:tcPr/>
                </a:tc>
              </a:tr>
            </a:tbl>
          </a:graphicData>
        </a:graphic>
      </p:graphicFrame>
    </p:spTree>
    <p:extLst>
      <p:ext uri="{BB962C8B-B14F-4D97-AF65-F5344CB8AC3E}">
        <p14:creationId xmlns:p14="http://schemas.microsoft.com/office/powerpoint/2010/main" val="4186528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556792"/>
            <a:ext cx="7931224" cy="4536504"/>
          </a:xfrm>
        </p:spPr>
        <p:txBody>
          <a:bodyPr>
            <a:normAutofit fontScale="47500" lnSpcReduction="20000"/>
          </a:bodyPr>
          <a:lstStyle/>
          <a:p>
            <a:pPr algn="just">
              <a:buFont typeface="Wingdings" panose="05000000000000000000" pitchFamily="2" charset="2"/>
              <a:buChar char="ü"/>
            </a:pPr>
            <a:r>
              <a:rPr lang="en-GB" dirty="0" smtClean="0">
                <a:latin typeface="Arial" pitchFamily="34" charset="0"/>
                <a:cs typeface="Arial" pitchFamily="34" charset="0"/>
              </a:rPr>
              <a:t>VISITS TO THE BORDER REGION: Visits have been made to Phoenix </a:t>
            </a:r>
            <a:r>
              <a:rPr lang="en-GB" dirty="0" smtClean="0">
                <a:latin typeface="Arial" pitchFamily="34" charset="0"/>
                <a:cs typeface="Arial" pitchFamily="34" charset="0"/>
              </a:rPr>
              <a:t>and</a:t>
            </a:r>
            <a:r>
              <a:rPr lang="en-GB" dirty="0" smtClean="0">
                <a:latin typeface="Arial" pitchFamily="34" charset="0"/>
                <a:cs typeface="Arial" pitchFamily="34" charset="0"/>
              </a:rPr>
              <a:t> Tucson, and McAllen y Brownsville in May, to observe the situation, speak with relevant authorities and visit shelters. </a:t>
            </a:r>
          </a:p>
          <a:p>
            <a:pPr algn="just">
              <a:buFont typeface="Wingdings" panose="05000000000000000000" pitchFamily="2" charset="2"/>
              <a:buChar char="ü"/>
            </a:pPr>
            <a:endParaRPr lang="en-GB" dirty="0" smtClean="0">
              <a:latin typeface="Arial" pitchFamily="34" charset="0"/>
              <a:cs typeface="Arial" pitchFamily="34" charset="0"/>
            </a:endParaRPr>
          </a:p>
          <a:p>
            <a:pPr algn="just">
              <a:buFont typeface="Wingdings" panose="05000000000000000000" pitchFamily="2" charset="2"/>
              <a:buChar char="ü"/>
            </a:pPr>
            <a:r>
              <a:rPr lang="en-GB" dirty="0" smtClean="0">
                <a:latin typeface="Arial" pitchFamily="34" charset="0"/>
                <a:cs typeface="Arial" pitchFamily="34" charset="0"/>
              </a:rPr>
              <a:t>COORDINATION WITH AUTHORITIES: We are working in close collaboration with authorities of the Border Patrol, Immigration, the Office for Refuge and Resettlement and Shelters. </a:t>
            </a:r>
          </a:p>
          <a:p>
            <a:pPr algn="just">
              <a:buFont typeface="Wingdings" panose="05000000000000000000" pitchFamily="2" charset="2"/>
              <a:buChar char="ü"/>
            </a:pPr>
            <a:endParaRPr lang="en-GB" dirty="0" smtClean="0">
              <a:latin typeface="Arial" pitchFamily="34" charset="0"/>
              <a:cs typeface="Arial" pitchFamily="34" charset="0"/>
            </a:endParaRPr>
          </a:p>
          <a:p>
            <a:pPr algn="just">
              <a:buFont typeface="Wingdings" panose="05000000000000000000" pitchFamily="2" charset="2"/>
              <a:buChar char="ü"/>
            </a:pPr>
            <a:r>
              <a:rPr lang="en-GB" dirty="0" smtClean="0">
                <a:latin typeface="Arial" pitchFamily="34" charset="0"/>
                <a:cs typeface="Arial" pitchFamily="34" charset="0"/>
              </a:rPr>
              <a:t>ON-GOING MONITORING ACTIONS: Consulates at the border continuously visit the stations </a:t>
            </a:r>
            <a:r>
              <a:rPr lang="en-GB" dirty="0" smtClean="0">
                <a:latin typeface="Arial" pitchFamily="34" charset="0"/>
                <a:cs typeface="Arial" pitchFamily="34" charset="0"/>
              </a:rPr>
              <a:t>of the Border Patrol, detention centres and shelters to coordinate actions with relevant authorities in order to provide assistance to Guatemalan nationals and ensure respect for their rights and due process and humane, dignified and respectful treatment and conditions</a:t>
            </a:r>
            <a:r>
              <a:rPr lang="en-GB" dirty="0" smtClean="0">
                <a:latin typeface="Arial" pitchFamily="34" charset="0"/>
                <a:cs typeface="Arial" pitchFamily="34" charset="0"/>
              </a:rPr>
              <a:t>.</a:t>
            </a:r>
          </a:p>
          <a:p>
            <a:pPr algn="just">
              <a:buFont typeface="Wingdings" panose="05000000000000000000" pitchFamily="2" charset="2"/>
              <a:buChar char="ü"/>
            </a:pPr>
            <a:endParaRPr lang="en-GB" dirty="0" smtClean="0">
              <a:latin typeface="Arial" pitchFamily="34" charset="0"/>
              <a:cs typeface="Arial" pitchFamily="34" charset="0"/>
            </a:endParaRPr>
          </a:p>
          <a:p>
            <a:pPr algn="just">
              <a:buFont typeface="Wingdings" panose="05000000000000000000" pitchFamily="2" charset="2"/>
              <a:buChar char="ü"/>
            </a:pPr>
            <a:r>
              <a:rPr lang="en-GB" dirty="0" smtClean="0">
                <a:latin typeface="Arial" pitchFamily="34" charset="0"/>
                <a:cs typeface="Arial" pitchFamily="34" charset="0"/>
              </a:rPr>
              <a:t>FAMILY NOTIFICATION: Families are informed about the detention </a:t>
            </a:r>
            <a:r>
              <a:rPr lang="en-GB" dirty="0" smtClean="0">
                <a:latin typeface="Arial" pitchFamily="34" charset="0"/>
                <a:cs typeface="Arial" pitchFamily="34" charset="0"/>
              </a:rPr>
              <a:t>of their relatives and guidance is provided in regard to processes of reunification in the United States or return to Guatemala. </a:t>
            </a:r>
          </a:p>
          <a:p>
            <a:pPr algn="just">
              <a:buFont typeface="Wingdings" panose="05000000000000000000" pitchFamily="2" charset="2"/>
              <a:buChar char="ü"/>
            </a:pPr>
            <a:endParaRPr lang="en-GB" dirty="0">
              <a:latin typeface="Arial" pitchFamily="34" charset="0"/>
              <a:cs typeface="Arial" pitchFamily="34" charset="0"/>
            </a:endParaRPr>
          </a:p>
          <a:p>
            <a:pPr algn="just">
              <a:buFont typeface="Wingdings" panose="05000000000000000000" pitchFamily="2" charset="2"/>
              <a:buChar char="ü"/>
            </a:pPr>
            <a:r>
              <a:rPr lang="en-GB" dirty="0" smtClean="0">
                <a:latin typeface="Arial" pitchFamily="34" charset="0"/>
                <a:cs typeface="Arial" pitchFamily="34" charset="0"/>
              </a:rPr>
              <a:t>GUIDANCE FOR DETAINED PERSONS: Detained persons are interviewed during visits to stations, detention centres and shelters, and guidance is provided about the situation they face and the process of reunification in the United States (for boys, girls and adolescents) or return to Guatemala.</a:t>
            </a:r>
            <a:endParaRPr lang="en-GB" dirty="0">
              <a:latin typeface="Arial" pitchFamily="34" charset="0"/>
              <a:cs typeface="Arial" pitchFamily="34" charset="0"/>
            </a:endParaRPr>
          </a:p>
        </p:txBody>
      </p:sp>
      <p:sp>
        <p:nvSpPr>
          <p:cNvPr id="4" name="3 Rectángulo"/>
          <p:cNvSpPr/>
          <p:nvPr/>
        </p:nvSpPr>
        <p:spPr>
          <a:xfrm>
            <a:off x="755576" y="404664"/>
            <a:ext cx="7560840" cy="830997"/>
          </a:xfrm>
          <a:prstGeom prst="rect">
            <a:avLst/>
          </a:prstGeom>
        </p:spPr>
        <p:txBody>
          <a:bodyPr wrap="square">
            <a:spAutoFit/>
          </a:bodyPr>
          <a:lstStyle/>
          <a:p>
            <a:pPr algn="ctr"/>
            <a:r>
              <a:rPr lang="en-GB" sz="2400" b="1" dirty="0" smtClean="0">
                <a:solidFill>
                  <a:schemeClr val="accent1">
                    <a:lumMod val="75000"/>
                  </a:schemeClr>
                </a:solidFill>
                <a:latin typeface="Arial" pitchFamily="34" charset="0"/>
                <a:cs typeface="Arial" pitchFamily="34" charset="0"/>
              </a:rPr>
              <a:t>CONSULAR PROTECTION FOR MIGRANT BOYS, GIRLS AND ADOLESCENTS</a:t>
            </a:r>
            <a:endParaRPr lang="en-GB" sz="2400" dirty="0"/>
          </a:p>
        </p:txBody>
      </p:sp>
    </p:spTree>
    <p:extLst>
      <p:ext uri="{BB962C8B-B14F-4D97-AF65-F5344CB8AC3E}">
        <p14:creationId xmlns:p14="http://schemas.microsoft.com/office/powerpoint/2010/main" val="354027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800" b="1" dirty="0" smtClean="0">
                <a:solidFill>
                  <a:schemeClr val="accent1">
                    <a:lumMod val="75000"/>
                  </a:schemeClr>
                </a:solidFill>
                <a:latin typeface="Arial" pitchFamily="34" charset="0"/>
                <a:cs typeface="Arial" pitchFamily="34" charset="0"/>
              </a:rPr>
              <a:t>Consular Assistance and Protection Programmes</a:t>
            </a:r>
            <a:endParaRPr lang="en-GB" sz="2800" b="1"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755576" y="1484784"/>
            <a:ext cx="7787208" cy="4277072"/>
          </a:xfrm>
        </p:spPr>
        <p:txBody>
          <a:bodyPr>
            <a:noAutofit/>
          </a:bodyPr>
          <a:lstStyle/>
          <a:p>
            <a:pPr marL="0" indent="0" algn="just">
              <a:buNone/>
            </a:pPr>
            <a:r>
              <a:rPr lang="en-GB" sz="1600" b="1" dirty="0" smtClean="0">
                <a:latin typeface="Arial" pitchFamily="34" charset="0"/>
                <a:cs typeface="Arial" pitchFamily="34" charset="0"/>
              </a:rPr>
              <a:t>The Ministry of Foreign Affairs prioritizes assistance and protection for the community of Guatemalans abroad, Guatemalans in transit toward their countries of destination, and assisted return to their communities of origin</a:t>
            </a:r>
            <a:r>
              <a:rPr lang="en-GB" sz="1600" b="1" dirty="0" smtClean="0">
                <a:latin typeface="Arial" pitchFamily="34" charset="0"/>
                <a:cs typeface="Arial" pitchFamily="34" charset="0"/>
              </a:rPr>
              <a:t>.</a:t>
            </a:r>
          </a:p>
          <a:p>
            <a:pPr marL="0" indent="0" algn="just">
              <a:buNone/>
            </a:pPr>
            <a:endParaRPr lang="en-GB" sz="1600" b="1" dirty="0" smtClean="0">
              <a:latin typeface="Arial" pitchFamily="34" charset="0"/>
              <a:cs typeface="Arial" pitchFamily="34" charset="0"/>
            </a:endParaRPr>
          </a:p>
          <a:p>
            <a:pPr marL="0" indent="0" algn="just">
              <a:buNone/>
            </a:pPr>
            <a:r>
              <a:rPr lang="en-GB" sz="1600" b="1" dirty="0" smtClean="0">
                <a:latin typeface="Arial" pitchFamily="34" charset="0"/>
                <a:cs typeface="Arial" pitchFamily="34" charset="0"/>
              </a:rPr>
              <a:t>In this regard, the following programmes continue to be strengthened: </a:t>
            </a:r>
          </a:p>
          <a:p>
            <a:pPr algn="just">
              <a:buFont typeface="Wingdings" panose="05000000000000000000" pitchFamily="2" charset="2"/>
              <a:buChar char="ü"/>
            </a:pPr>
            <a:r>
              <a:rPr lang="en-GB" sz="1600" b="1" dirty="0" smtClean="0">
                <a:latin typeface="Arial" pitchFamily="34" charset="0"/>
                <a:cs typeface="Arial" pitchFamily="34" charset="0"/>
              </a:rPr>
              <a:t>Programme for assistance to deceased and vulnerable Guatemalans abroad;</a:t>
            </a:r>
          </a:p>
          <a:p>
            <a:pPr algn="just">
              <a:buFont typeface="Wingdings" panose="05000000000000000000" pitchFamily="2" charset="2"/>
              <a:buChar char="ü"/>
            </a:pPr>
            <a:r>
              <a:rPr lang="en-GB" sz="1600" b="1" dirty="0" smtClean="0">
                <a:latin typeface="Arial" pitchFamily="34" charset="0"/>
                <a:cs typeface="Arial" pitchFamily="34" charset="0"/>
              </a:rPr>
              <a:t>Programme to search for missing Guatemalans abroad;</a:t>
            </a:r>
          </a:p>
          <a:p>
            <a:pPr algn="just">
              <a:buFont typeface="Wingdings" panose="05000000000000000000" pitchFamily="2" charset="2"/>
              <a:buChar char="ü"/>
            </a:pPr>
            <a:r>
              <a:rPr lang="en-GB" sz="1600" b="1" dirty="0" smtClean="0">
                <a:latin typeface="Arial" pitchFamily="34" charset="0"/>
                <a:cs typeface="Arial" pitchFamily="34" charset="0"/>
              </a:rPr>
              <a:t>Programme for humanitarian aid to Guatemalans returned from the United States by air and from Mexico by land; </a:t>
            </a:r>
          </a:p>
          <a:p>
            <a:pPr algn="just">
              <a:buFont typeface="Wingdings" panose="05000000000000000000" pitchFamily="2" charset="2"/>
              <a:buChar char="ü"/>
            </a:pPr>
            <a:r>
              <a:rPr lang="en-GB" sz="1600" b="1" dirty="0" smtClean="0">
                <a:latin typeface="Arial" pitchFamily="34" charset="0"/>
                <a:cs typeface="Arial" pitchFamily="34" charset="0"/>
              </a:rPr>
              <a:t>Mobile Consulates;</a:t>
            </a:r>
          </a:p>
          <a:p>
            <a:pPr algn="just">
              <a:buFont typeface="Wingdings" panose="05000000000000000000" pitchFamily="2" charset="2"/>
              <a:buChar char="ü"/>
            </a:pPr>
            <a:r>
              <a:rPr lang="en-GB" sz="1600" b="1" dirty="0" smtClean="0">
                <a:latin typeface="Arial" pitchFamily="34" charset="0"/>
                <a:cs typeface="Arial" pitchFamily="34" charset="0"/>
              </a:rPr>
              <a:t>Consular Saturdays;</a:t>
            </a:r>
          </a:p>
          <a:p>
            <a:pPr algn="just">
              <a:buFont typeface="Wingdings" panose="05000000000000000000" pitchFamily="2" charset="2"/>
              <a:buChar char="ü"/>
            </a:pPr>
            <a:r>
              <a:rPr lang="en-GB" sz="1600" b="1" dirty="0" smtClean="0">
                <a:latin typeface="Arial" pitchFamily="34" charset="0"/>
                <a:cs typeface="Arial" pitchFamily="34" charset="0"/>
              </a:rPr>
              <a:t>Programme for </a:t>
            </a:r>
            <a:r>
              <a:rPr lang="en-GB" sz="1600" b="1" dirty="0" smtClean="0">
                <a:latin typeface="Arial" pitchFamily="34" charset="0"/>
                <a:cs typeface="Arial" pitchFamily="34" charset="0"/>
              </a:rPr>
              <a:t>migration </a:t>
            </a:r>
            <a:r>
              <a:rPr lang="en-GB" sz="1600" b="1" dirty="0" smtClean="0">
                <a:latin typeface="Arial" pitchFamily="34" charset="0"/>
                <a:cs typeface="Arial" pitchFamily="34" charset="0"/>
              </a:rPr>
              <a:t>assistance and guidance;</a:t>
            </a:r>
          </a:p>
          <a:p>
            <a:pPr algn="just">
              <a:buFont typeface="Wingdings" panose="05000000000000000000" pitchFamily="2" charset="2"/>
              <a:buChar char="ü"/>
            </a:pPr>
            <a:r>
              <a:rPr lang="en-GB" sz="1600" b="1" dirty="0" smtClean="0">
                <a:latin typeface="Arial" pitchFamily="34" charset="0"/>
                <a:cs typeface="Arial" pitchFamily="34" charset="0"/>
              </a:rPr>
              <a:t>Videoconference programme.</a:t>
            </a:r>
          </a:p>
          <a:p>
            <a:pPr marL="0" indent="0" algn="just">
              <a:buNone/>
            </a:pPr>
            <a:endParaRPr lang="en-GB" sz="1600" b="1" dirty="0" smtClean="0">
              <a:latin typeface="Arial" pitchFamily="34" charset="0"/>
              <a:cs typeface="Arial" pitchFamily="34" charset="0"/>
            </a:endParaRPr>
          </a:p>
          <a:p>
            <a:pPr marL="0" indent="0" algn="just">
              <a:buNone/>
            </a:pPr>
            <a:endParaRPr lang="en-GB" sz="1600" b="1" dirty="0">
              <a:latin typeface="Arial" pitchFamily="34" charset="0"/>
              <a:cs typeface="Arial" pitchFamily="34" charset="0"/>
            </a:endParaRPr>
          </a:p>
        </p:txBody>
      </p:sp>
    </p:spTree>
    <p:extLst>
      <p:ext uri="{BB962C8B-B14F-4D97-AF65-F5344CB8AC3E}">
        <p14:creationId xmlns:p14="http://schemas.microsoft.com/office/powerpoint/2010/main" val="3676789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GB" sz="2200" b="1" cap="all" dirty="0" smtClean="0">
                <a:solidFill>
                  <a:schemeClr val="accent1">
                    <a:lumMod val="75000"/>
                  </a:schemeClr>
                </a:solidFill>
                <a:latin typeface="Arial" pitchFamily="34" charset="0"/>
                <a:cs typeface="Arial" pitchFamily="34" charset="0"/>
              </a:rPr>
              <a:t>PROGRAMME FOR HUMANITARIAN AID TO GUATEMALANS RETURNED FROM THE UNITED STATES BY AIR</a:t>
            </a:r>
            <a:r>
              <a:rPr lang="en-GB" sz="2400" b="1" dirty="0" smtClean="0">
                <a:latin typeface="Arial" pitchFamily="34" charset="0"/>
                <a:cs typeface="Arial" pitchFamily="34" charset="0"/>
              </a:rPr>
              <a:t/>
            </a:r>
            <a:br>
              <a:rPr lang="en-GB" sz="2400" b="1" dirty="0" smtClean="0">
                <a:latin typeface="Arial" pitchFamily="34" charset="0"/>
                <a:cs typeface="Arial" pitchFamily="34" charset="0"/>
              </a:rPr>
            </a:br>
            <a:endParaRPr lang="en-GB" sz="2400" b="1" dirty="0">
              <a:latin typeface="Arial" pitchFamily="34" charset="0"/>
              <a:cs typeface="Arial"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772816"/>
            <a:ext cx="771842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899592" y="1925960"/>
            <a:ext cx="722040" cy="42292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MONTH</a:t>
            </a:r>
            <a:endParaRPr lang="en-GB" sz="1400" dirty="0">
              <a:solidFill>
                <a:schemeClr val="bg1"/>
              </a:solidFill>
              <a:latin typeface="Arial Narrow"/>
              <a:cs typeface="Arial Narrow"/>
            </a:endParaRPr>
          </a:p>
        </p:txBody>
      </p:sp>
      <p:sp>
        <p:nvSpPr>
          <p:cNvPr id="6" name="1 Título"/>
          <p:cNvSpPr txBox="1">
            <a:spLocks/>
          </p:cNvSpPr>
          <p:nvPr/>
        </p:nvSpPr>
        <p:spPr>
          <a:xfrm>
            <a:off x="2843808" y="1844824"/>
            <a:ext cx="936104"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adults</a:t>
            </a:r>
            <a:endParaRPr lang="en-GB" sz="1400" dirty="0">
              <a:solidFill>
                <a:schemeClr val="bg1"/>
              </a:solidFill>
              <a:latin typeface="Arial Narrow"/>
              <a:cs typeface="Arial Narrow"/>
            </a:endParaRPr>
          </a:p>
        </p:txBody>
      </p:sp>
      <p:sp>
        <p:nvSpPr>
          <p:cNvPr id="7" name="1 Título"/>
          <p:cNvSpPr txBox="1">
            <a:spLocks/>
          </p:cNvSpPr>
          <p:nvPr/>
        </p:nvSpPr>
        <p:spPr>
          <a:xfrm>
            <a:off x="4499992" y="1844824"/>
            <a:ext cx="936104"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children</a:t>
            </a:r>
            <a:endParaRPr lang="en-GB" sz="1400" dirty="0">
              <a:solidFill>
                <a:schemeClr val="bg1"/>
              </a:solidFill>
              <a:latin typeface="Arial Narrow"/>
              <a:cs typeface="Arial Narrow"/>
            </a:endParaRPr>
          </a:p>
        </p:txBody>
      </p:sp>
      <p:sp>
        <p:nvSpPr>
          <p:cNvPr id="8" name="1 Título"/>
          <p:cNvSpPr txBox="1">
            <a:spLocks/>
          </p:cNvSpPr>
          <p:nvPr/>
        </p:nvSpPr>
        <p:spPr>
          <a:xfrm>
            <a:off x="2555776" y="2132856"/>
            <a:ext cx="720080"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male</a:t>
            </a:r>
            <a:endParaRPr lang="en-GB" sz="1400" dirty="0">
              <a:solidFill>
                <a:schemeClr val="bg1"/>
              </a:solidFill>
              <a:latin typeface="Arial Narrow"/>
              <a:cs typeface="Arial Narrow"/>
            </a:endParaRPr>
          </a:p>
        </p:txBody>
      </p:sp>
      <p:sp>
        <p:nvSpPr>
          <p:cNvPr id="9" name="1 Título"/>
          <p:cNvSpPr txBox="1">
            <a:spLocks/>
          </p:cNvSpPr>
          <p:nvPr/>
        </p:nvSpPr>
        <p:spPr>
          <a:xfrm>
            <a:off x="3347864" y="2132856"/>
            <a:ext cx="792088"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female</a:t>
            </a:r>
            <a:endParaRPr lang="en-GB" sz="1400" dirty="0">
              <a:solidFill>
                <a:schemeClr val="bg1"/>
              </a:solidFill>
              <a:latin typeface="Arial Narrow"/>
              <a:cs typeface="Arial Narrow"/>
            </a:endParaRPr>
          </a:p>
        </p:txBody>
      </p:sp>
      <p:sp>
        <p:nvSpPr>
          <p:cNvPr id="10" name="1 Título"/>
          <p:cNvSpPr txBox="1">
            <a:spLocks/>
          </p:cNvSpPr>
          <p:nvPr/>
        </p:nvSpPr>
        <p:spPr>
          <a:xfrm>
            <a:off x="5004048" y="2132856"/>
            <a:ext cx="792088"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female</a:t>
            </a:r>
            <a:endParaRPr lang="en-GB" sz="1400" dirty="0">
              <a:solidFill>
                <a:schemeClr val="bg1"/>
              </a:solidFill>
              <a:latin typeface="Arial Narrow"/>
              <a:cs typeface="Arial Narrow"/>
            </a:endParaRPr>
          </a:p>
        </p:txBody>
      </p:sp>
      <p:sp>
        <p:nvSpPr>
          <p:cNvPr id="11" name="1 Título"/>
          <p:cNvSpPr txBox="1">
            <a:spLocks/>
          </p:cNvSpPr>
          <p:nvPr/>
        </p:nvSpPr>
        <p:spPr>
          <a:xfrm>
            <a:off x="6660232" y="2132856"/>
            <a:ext cx="792088"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female</a:t>
            </a:r>
            <a:endParaRPr lang="en-GB" sz="1400" dirty="0">
              <a:solidFill>
                <a:schemeClr val="bg1"/>
              </a:solidFill>
              <a:latin typeface="Arial Narrow"/>
              <a:cs typeface="Arial Narrow"/>
            </a:endParaRPr>
          </a:p>
        </p:txBody>
      </p:sp>
      <p:sp>
        <p:nvSpPr>
          <p:cNvPr id="12" name="1 Título"/>
          <p:cNvSpPr txBox="1">
            <a:spLocks/>
          </p:cNvSpPr>
          <p:nvPr/>
        </p:nvSpPr>
        <p:spPr>
          <a:xfrm>
            <a:off x="4283968" y="2132856"/>
            <a:ext cx="720080"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male</a:t>
            </a:r>
            <a:endParaRPr lang="en-GB" sz="1400" dirty="0">
              <a:solidFill>
                <a:schemeClr val="bg1"/>
              </a:solidFill>
              <a:latin typeface="Arial Narrow"/>
              <a:cs typeface="Arial Narrow"/>
            </a:endParaRPr>
          </a:p>
        </p:txBody>
      </p:sp>
      <p:sp>
        <p:nvSpPr>
          <p:cNvPr id="13" name="1 Título"/>
          <p:cNvSpPr txBox="1">
            <a:spLocks/>
          </p:cNvSpPr>
          <p:nvPr/>
        </p:nvSpPr>
        <p:spPr>
          <a:xfrm>
            <a:off x="5868144" y="2132856"/>
            <a:ext cx="720080"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male</a:t>
            </a:r>
            <a:endParaRPr lang="en-GB" sz="1400" dirty="0">
              <a:solidFill>
                <a:schemeClr val="bg1"/>
              </a:solidFill>
              <a:latin typeface="Arial Narrow"/>
              <a:cs typeface="Arial Narrow"/>
            </a:endParaRPr>
          </a:p>
        </p:txBody>
      </p:sp>
      <p:sp>
        <p:nvSpPr>
          <p:cNvPr id="14" name="1 Título"/>
          <p:cNvSpPr txBox="1">
            <a:spLocks/>
          </p:cNvSpPr>
          <p:nvPr/>
        </p:nvSpPr>
        <p:spPr>
          <a:xfrm>
            <a:off x="7524328" y="1844824"/>
            <a:ext cx="1008112" cy="56768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Total no. deported</a:t>
            </a:r>
            <a:endParaRPr lang="en-GB" sz="1400" dirty="0">
              <a:solidFill>
                <a:schemeClr val="bg1"/>
              </a:solidFill>
              <a:latin typeface="Arial Narrow"/>
              <a:cs typeface="Arial Narrow"/>
            </a:endParaRPr>
          </a:p>
        </p:txBody>
      </p:sp>
      <p:sp>
        <p:nvSpPr>
          <p:cNvPr id="15" name="1 Título"/>
          <p:cNvSpPr txBox="1">
            <a:spLocks/>
          </p:cNvSpPr>
          <p:nvPr/>
        </p:nvSpPr>
        <p:spPr>
          <a:xfrm>
            <a:off x="1619672" y="1988840"/>
            <a:ext cx="864096" cy="288032"/>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flights</a:t>
            </a:r>
            <a:endParaRPr lang="en-GB" sz="1400" dirty="0">
              <a:solidFill>
                <a:schemeClr val="bg1"/>
              </a:solidFill>
              <a:latin typeface="Arial Narrow"/>
              <a:cs typeface="Arial Narrow"/>
            </a:endParaRPr>
          </a:p>
        </p:txBody>
      </p:sp>
      <p:sp>
        <p:nvSpPr>
          <p:cNvPr id="16" name="1 Título"/>
          <p:cNvSpPr txBox="1">
            <a:spLocks/>
          </p:cNvSpPr>
          <p:nvPr/>
        </p:nvSpPr>
        <p:spPr>
          <a:xfrm>
            <a:off x="827584" y="2492896"/>
            <a:ext cx="792088" cy="28803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JAN.</a:t>
            </a:r>
            <a:endParaRPr lang="en-GB" sz="1600" b="1" dirty="0">
              <a:latin typeface="Arial Narrow"/>
              <a:cs typeface="Arial Narrow"/>
            </a:endParaRPr>
          </a:p>
        </p:txBody>
      </p:sp>
      <p:sp>
        <p:nvSpPr>
          <p:cNvPr id="17" name="1 Título"/>
          <p:cNvSpPr txBox="1">
            <a:spLocks/>
          </p:cNvSpPr>
          <p:nvPr/>
        </p:nvSpPr>
        <p:spPr>
          <a:xfrm>
            <a:off x="827584" y="2852936"/>
            <a:ext cx="792088" cy="28803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FEB.</a:t>
            </a:r>
            <a:endParaRPr lang="en-GB" sz="1600" b="1" dirty="0">
              <a:latin typeface="Arial Narrow"/>
              <a:cs typeface="Arial Narrow"/>
            </a:endParaRPr>
          </a:p>
        </p:txBody>
      </p:sp>
      <p:sp>
        <p:nvSpPr>
          <p:cNvPr id="18" name="1 Título"/>
          <p:cNvSpPr txBox="1">
            <a:spLocks/>
          </p:cNvSpPr>
          <p:nvPr/>
        </p:nvSpPr>
        <p:spPr>
          <a:xfrm>
            <a:off x="827584" y="3284984"/>
            <a:ext cx="792088" cy="28803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MAR.</a:t>
            </a:r>
            <a:endParaRPr lang="en-GB" sz="1600" b="1" dirty="0">
              <a:latin typeface="Arial Narrow"/>
              <a:cs typeface="Arial Narrow"/>
            </a:endParaRPr>
          </a:p>
        </p:txBody>
      </p:sp>
      <p:sp>
        <p:nvSpPr>
          <p:cNvPr id="19" name="1 Título"/>
          <p:cNvSpPr txBox="1">
            <a:spLocks/>
          </p:cNvSpPr>
          <p:nvPr/>
        </p:nvSpPr>
        <p:spPr>
          <a:xfrm>
            <a:off x="827584" y="3717032"/>
            <a:ext cx="792088" cy="28803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APRIL</a:t>
            </a:r>
            <a:endParaRPr lang="en-GB" sz="1600" b="1" dirty="0">
              <a:latin typeface="Arial Narrow"/>
              <a:cs typeface="Arial Narrow"/>
            </a:endParaRPr>
          </a:p>
        </p:txBody>
      </p:sp>
      <p:sp>
        <p:nvSpPr>
          <p:cNvPr id="20" name="1 Título"/>
          <p:cNvSpPr txBox="1">
            <a:spLocks/>
          </p:cNvSpPr>
          <p:nvPr/>
        </p:nvSpPr>
        <p:spPr>
          <a:xfrm>
            <a:off x="827584" y="4077072"/>
            <a:ext cx="792088" cy="28803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MAY</a:t>
            </a:r>
            <a:endParaRPr lang="en-GB" sz="1600" b="1" dirty="0">
              <a:latin typeface="Arial Narrow"/>
              <a:cs typeface="Arial Narrow"/>
            </a:endParaRPr>
          </a:p>
        </p:txBody>
      </p:sp>
      <p:sp>
        <p:nvSpPr>
          <p:cNvPr id="21" name="1 Título"/>
          <p:cNvSpPr txBox="1">
            <a:spLocks/>
          </p:cNvSpPr>
          <p:nvPr/>
        </p:nvSpPr>
        <p:spPr>
          <a:xfrm>
            <a:off x="827584" y="4437112"/>
            <a:ext cx="792088" cy="28803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JUNE</a:t>
            </a:r>
            <a:endParaRPr lang="en-GB" sz="1600" b="1" dirty="0">
              <a:latin typeface="Arial Narrow"/>
              <a:cs typeface="Arial Narrow"/>
            </a:endParaRPr>
          </a:p>
        </p:txBody>
      </p:sp>
      <p:sp>
        <p:nvSpPr>
          <p:cNvPr id="22" name="1 Título"/>
          <p:cNvSpPr txBox="1">
            <a:spLocks/>
          </p:cNvSpPr>
          <p:nvPr/>
        </p:nvSpPr>
        <p:spPr>
          <a:xfrm>
            <a:off x="5940152" y="1844824"/>
            <a:ext cx="936104" cy="216024"/>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subtotal</a:t>
            </a:r>
            <a:endParaRPr lang="en-GB" sz="1400" dirty="0">
              <a:solidFill>
                <a:schemeClr val="bg1"/>
              </a:solidFill>
              <a:latin typeface="Arial Narrow"/>
              <a:cs typeface="Arial Narrow"/>
            </a:endParaRPr>
          </a:p>
        </p:txBody>
      </p:sp>
    </p:spTree>
    <p:extLst>
      <p:ext uri="{BB962C8B-B14F-4D97-AF65-F5344CB8AC3E}">
        <p14:creationId xmlns:p14="http://schemas.microsoft.com/office/powerpoint/2010/main" val="31352016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800" b="1" cap="all" dirty="0" smtClean="0">
                <a:solidFill>
                  <a:schemeClr val="accent1">
                    <a:lumMod val="75000"/>
                  </a:schemeClr>
                </a:solidFill>
                <a:latin typeface="Arial" pitchFamily="34" charset="0"/>
                <a:cs typeface="Arial" pitchFamily="34" charset="0"/>
              </a:rPr>
              <a:t>GUATEMALANS DEPORTED FROM THE UNITED STATES BY AIR</a:t>
            </a:r>
            <a:endParaRPr lang="en-GB" sz="2800" b="1" cap="all" dirty="0">
              <a:solidFill>
                <a:schemeClr val="accent1">
                  <a:lumMod val="75000"/>
                </a:schemeClr>
              </a:solidFill>
              <a:latin typeface="Arial" pitchFamily="34" charset="0"/>
              <a:cs typeface="Arial" pitchFamily="34" charset="0"/>
            </a:endParaRPr>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00808"/>
            <a:ext cx="2170364" cy="39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145251"/>
            <a:ext cx="560228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827584" y="1916832"/>
            <a:ext cx="722040" cy="42292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cap="all" dirty="0" smtClean="0">
                <a:solidFill>
                  <a:schemeClr val="bg1"/>
                </a:solidFill>
                <a:latin typeface="Arial Narrow"/>
                <a:cs typeface="Arial Narrow"/>
              </a:rPr>
              <a:t>YEAR</a:t>
            </a:r>
            <a:endParaRPr lang="en-GB" sz="1400" dirty="0">
              <a:solidFill>
                <a:schemeClr val="bg1"/>
              </a:solidFill>
              <a:latin typeface="Arial Narrow"/>
              <a:cs typeface="Arial Narrow"/>
            </a:endParaRPr>
          </a:p>
        </p:txBody>
      </p:sp>
      <p:sp>
        <p:nvSpPr>
          <p:cNvPr id="6" name="1 Título"/>
          <p:cNvSpPr txBox="1">
            <a:spLocks/>
          </p:cNvSpPr>
          <p:nvPr/>
        </p:nvSpPr>
        <p:spPr>
          <a:xfrm>
            <a:off x="1547664" y="1916832"/>
            <a:ext cx="1368152" cy="422920"/>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400" cap="all" dirty="0" smtClean="0">
                <a:solidFill>
                  <a:schemeClr val="bg1"/>
                </a:solidFill>
                <a:latin typeface="Arial Narrow"/>
                <a:cs typeface="Arial Narrow"/>
              </a:rPr>
              <a:t>DEPORTED </a:t>
            </a:r>
          </a:p>
          <a:p>
            <a:pPr algn="r"/>
            <a:r>
              <a:rPr lang="en-GB" sz="1400" cap="all" dirty="0" smtClean="0">
                <a:solidFill>
                  <a:schemeClr val="bg1"/>
                </a:solidFill>
                <a:latin typeface="Arial Narrow"/>
                <a:cs typeface="Arial Narrow"/>
              </a:rPr>
              <a:t>BY AIR</a:t>
            </a:r>
            <a:endParaRPr lang="en-GB" sz="1400" dirty="0">
              <a:solidFill>
                <a:schemeClr val="bg1"/>
              </a:solidFill>
              <a:latin typeface="Arial Narrow"/>
              <a:cs typeface="Arial Narrow"/>
            </a:endParaRPr>
          </a:p>
        </p:txBody>
      </p:sp>
      <p:sp>
        <p:nvSpPr>
          <p:cNvPr id="7" name="1 Título"/>
          <p:cNvSpPr txBox="1">
            <a:spLocks/>
          </p:cNvSpPr>
          <p:nvPr/>
        </p:nvSpPr>
        <p:spPr>
          <a:xfrm>
            <a:off x="3779912" y="2060848"/>
            <a:ext cx="4248472" cy="720080"/>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cap="all" dirty="0" smtClean="0">
                <a:latin typeface="Arial Narrow"/>
                <a:cs typeface="Arial Narrow"/>
              </a:rPr>
              <a:t>GUATEMALANS DEPORTED FROM THE </a:t>
            </a:r>
          </a:p>
          <a:p>
            <a:r>
              <a:rPr lang="en-GB" sz="1600" b="1" cap="all" dirty="0" smtClean="0">
                <a:latin typeface="Arial Narrow"/>
                <a:cs typeface="Arial Narrow"/>
              </a:rPr>
              <a:t>UNITED STATES BY AIR</a:t>
            </a:r>
            <a:endParaRPr lang="en-GB" sz="1600" b="1" dirty="0">
              <a:latin typeface="Arial Narrow"/>
              <a:cs typeface="Arial Narrow"/>
            </a:endParaRPr>
          </a:p>
        </p:txBody>
      </p:sp>
    </p:spTree>
    <p:extLst>
      <p:ext uri="{BB962C8B-B14F-4D97-AF65-F5344CB8AC3E}">
        <p14:creationId xmlns:p14="http://schemas.microsoft.com/office/powerpoint/2010/main" val="41375673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GB" sz="2400" b="1" cap="all" dirty="0" smtClean="0">
                <a:solidFill>
                  <a:schemeClr val="accent1">
                    <a:lumMod val="75000"/>
                  </a:schemeClr>
                </a:solidFill>
                <a:latin typeface="Arial" pitchFamily="34" charset="0"/>
                <a:cs typeface="Arial" pitchFamily="34" charset="0"/>
              </a:rPr>
              <a:t>Guatemalans returned from Mexico by land</a:t>
            </a:r>
            <a:endParaRPr lang="en-GB" sz="2400" b="1" cap="all" dirty="0">
              <a:solidFill>
                <a:schemeClr val="accent1">
                  <a:lumMod val="75000"/>
                </a:schemeClr>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295036178"/>
              </p:ext>
            </p:extLst>
          </p:nvPr>
        </p:nvGraphicFramePr>
        <p:xfrm>
          <a:off x="1979712" y="1988840"/>
          <a:ext cx="5976663" cy="3528390"/>
        </p:xfrm>
        <a:graphic>
          <a:graphicData uri="http://schemas.openxmlformats.org/drawingml/2006/table">
            <a:tbl>
              <a:tblPr firstRow="1" bandRow="1">
                <a:tableStyleId>{5C22544A-7EE6-4342-B048-85BDC9FD1C3A}</a:tableStyleId>
              </a:tblPr>
              <a:tblGrid>
                <a:gridCol w="1049743"/>
                <a:gridCol w="985384"/>
                <a:gridCol w="985384"/>
                <a:gridCol w="985384"/>
                <a:gridCol w="985384"/>
                <a:gridCol w="985384"/>
              </a:tblGrid>
              <a:tr h="373869">
                <a:tc rowSpan="2">
                  <a:txBody>
                    <a:bodyPr/>
                    <a:lstStyle/>
                    <a:p>
                      <a:pPr algn="ctr"/>
                      <a:r>
                        <a:rPr lang="en-GB" sz="1000" b="1" noProof="0" dirty="0" smtClean="0"/>
                        <a:t>MONTH</a:t>
                      </a:r>
                      <a:endParaRPr lang="en-GB" sz="1000" b="1" noProof="0" dirty="0"/>
                    </a:p>
                  </a:txBody>
                  <a:tcPr anchor="ctr"/>
                </a:tc>
                <a:tc gridSpan="2">
                  <a:txBody>
                    <a:bodyPr/>
                    <a:lstStyle/>
                    <a:p>
                      <a:pPr algn="ctr"/>
                      <a:r>
                        <a:rPr lang="en-GB" sz="1000" b="1" noProof="0" dirty="0" smtClean="0"/>
                        <a:t>ADULTS</a:t>
                      </a:r>
                      <a:endParaRPr lang="en-GB" sz="1000" b="1" noProof="0" dirty="0"/>
                    </a:p>
                  </a:txBody>
                  <a:tcPr anchor="ctr"/>
                </a:tc>
                <a:tc hMerge="1">
                  <a:txBody>
                    <a:bodyPr/>
                    <a:lstStyle/>
                    <a:p>
                      <a:pPr algn="ctr"/>
                      <a:endParaRPr lang="es-GT" sz="1400" dirty="0"/>
                    </a:p>
                  </a:txBody>
                  <a:tcPr anchor="ctr"/>
                </a:tc>
                <a:tc gridSpan="2">
                  <a:txBody>
                    <a:bodyPr/>
                    <a:lstStyle/>
                    <a:p>
                      <a:pPr algn="ctr"/>
                      <a:r>
                        <a:rPr lang="en-GB" sz="1000" b="1" noProof="0" dirty="0" smtClean="0"/>
                        <a:t>BOYS,</a:t>
                      </a:r>
                      <a:r>
                        <a:rPr lang="en-GB" sz="1000" b="1" baseline="0" noProof="0" dirty="0" smtClean="0"/>
                        <a:t> GIRLS AND ADOLESCENTS</a:t>
                      </a:r>
                      <a:endParaRPr lang="en-GB" sz="1000" b="1" noProof="0" dirty="0"/>
                    </a:p>
                  </a:txBody>
                  <a:tcPr anchor="ctr"/>
                </a:tc>
                <a:tc hMerge="1">
                  <a:txBody>
                    <a:bodyPr/>
                    <a:lstStyle/>
                    <a:p>
                      <a:pPr algn="ctr"/>
                      <a:endParaRPr lang="es-GT" sz="1400" dirty="0"/>
                    </a:p>
                  </a:txBody>
                  <a:tcPr anchor="ctr"/>
                </a:tc>
                <a:tc rowSpan="2">
                  <a:txBody>
                    <a:bodyPr/>
                    <a:lstStyle/>
                    <a:p>
                      <a:pPr algn="ctr"/>
                      <a:r>
                        <a:rPr lang="en-GB" sz="1000" b="1" noProof="0" dirty="0" smtClean="0"/>
                        <a:t>TOTAL IN 2014</a:t>
                      </a:r>
                      <a:endParaRPr lang="en-GB" sz="1000" b="1" noProof="0" dirty="0"/>
                    </a:p>
                  </a:txBody>
                  <a:tcPr anchor="ctr"/>
                </a:tc>
              </a:tr>
              <a:tr h="373869">
                <a:tc vMerge="1">
                  <a:txBody>
                    <a:bodyPr/>
                    <a:lstStyle/>
                    <a:p>
                      <a:pPr algn="ctr"/>
                      <a:endParaRPr lang="es-GT" sz="1400" dirty="0"/>
                    </a:p>
                  </a:txBody>
                  <a:tcPr anchor="ctr"/>
                </a:tc>
                <a:tc>
                  <a:txBody>
                    <a:bodyPr/>
                    <a:lstStyle/>
                    <a:p>
                      <a:pPr algn="ctr"/>
                      <a:r>
                        <a:rPr lang="en-GB" sz="1000" b="1" noProof="0" dirty="0" smtClean="0">
                          <a:solidFill>
                            <a:schemeClr val="bg1"/>
                          </a:solidFill>
                        </a:rPr>
                        <a:t>MEN</a:t>
                      </a:r>
                      <a:endParaRPr lang="en-GB" sz="1000" b="1" noProof="0" dirty="0">
                        <a:solidFill>
                          <a:schemeClr val="bg1"/>
                        </a:solidFill>
                      </a:endParaRPr>
                    </a:p>
                  </a:txBody>
                  <a:tcPr anchor="ctr">
                    <a:solidFill>
                      <a:schemeClr val="accent1"/>
                    </a:solidFill>
                  </a:tcPr>
                </a:tc>
                <a:tc>
                  <a:txBody>
                    <a:bodyPr/>
                    <a:lstStyle/>
                    <a:p>
                      <a:pPr algn="ctr"/>
                      <a:r>
                        <a:rPr lang="en-GB" sz="1000" b="1" noProof="0" dirty="0" smtClean="0">
                          <a:solidFill>
                            <a:schemeClr val="bg1"/>
                          </a:solidFill>
                        </a:rPr>
                        <a:t>WOMEN</a:t>
                      </a:r>
                      <a:endParaRPr lang="en-GB" sz="1000" b="1" noProof="0" dirty="0">
                        <a:solidFill>
                          <a:schemeClr val="bg1"/>
                        </a:solidFill>
                      </a:endParaRPr>
                    </a:p>
                  </a:txBody>
                  <a:tcPr anchor="ctr">
                    <a:solidFill>
                      <a:schemeClr val="accent1"/>
                    </a:solidFill>
                  </a:tcPr>
                </a:tc>
                <a:tc>
                  <a:txBody>
                    <a:bodyPr/>
                    <a:lstStyle/>
                    <a:p>
                      <a:pPr algn="ctr"/>
                      <a:r>
                        <a:rPr lang="en-GB" sz="1000" b="1" noProof="0" dirty="0" smtClean="0">
                          <a:solidFill>
                            <a:schemeClr val="bg1"/>
                          </a:solidFill>
                        </a:rPr>
                        <a:t>MEN</a:t>
                      </a:r>
                      <a:endParaRPr lang="en-GB" sz="1000" b="1" noProof="0" dirty="0">
                        <a:solidFill>
                          <a:schemeClr val="bg1"/>
                        </a:solidFill>
                      </a:endParaRPr>
                    </a:p>
                  </a:txBody>
                  <a:tcPr anchor="ctr">
                    <a:solidFill>
                      <a:schemeClr val="accent1"/>
                    </a:solidFill>
                  </a:tcPr>
                </a:tc>
                <a:tc>
                  <a:txBody>
                    <a:bodyPr/>
                    <a:lstStyle/>
                    <a:p>
                      <a:pPr algn="ctr"/>
                      <a:r>
                        <a:rPr lang="en-GB" sz="1000" b="1" noProof="0" dirty="0" smtClean="0">
                          <a:solidFill>
                            <a:schemeClr val="bg1"/>
                          </a:solidFill>
                        </a:rPr>
                        <a:t>WOMEN</a:t>
                      </a:r>
                      <a:endParaRPr lang="en-GB" sz="1000" b="1" noProof="0" dirty="0">
                        <a:solidFill>
                          <a:schemeClr val="bg1"/>
                        </a:solidFill>
                      </a:endParaRPr>
                    </a:p>
                  </a:txBody>
                  <a:tcPr anchor="ctr">
                    <a:solidFill>
                      <a:schemeClr val="accent1"/>
                    </a:solidFill>
                  </a:tcPr>
                </a:tc>
                <a:tc vMerge="1">
                  <a:txBody>
                    <a:bodyPr/>
                    <a:lstStyle/>
                    <a:p>
                      <a:pPr algn="ctr"/>
                      <a:endParaRPr lang="es-GT" sz="1400" dirty="0"/>
                    </a:p>
                  </a:txBody>
                  <a:tcPr anchor="ctr"/>
                </a:tc>
              </a:tr>
              <a:tr h="397236">
                <a:tc>
                  <a:txBody>
                    <a:bodyPr/>
                    <a:lstStyle/>
                    <a:p>
                      <a:r>
                        <a:rPr lang="en-GB" sz="1100" b="1" noProof="0" dirty="0" smtClean="0"/>
                        <a:t>JANUARY</a:t>
                      </a:r>
                      <a:endParaRPr lang="en-GB" sz="1100" b="1" noProof="0" dirty="0"/>
                    </a:p>
                  </a:txBody>
                  <a:tcPr>
                    <a:solidFill>
                      <a:schemeClr val="accent1">
                        <a:alpha val="50000"/>
                      </a:schemeClr>
                    </a:solidFill>
                  </a:tcPr>
                </a:tc>
                <a:tc>
                  <a:txBody>
                    <a:bodyPr/>
                    <a:lstStyle/>
                    <a:p>
                      <a:pPr algn="r"/>
                      <a:r>
                        <a:rPr lang="en-GB" sz="1100" b="0" noProof="0" dirty="0" smtClean="0"/>
                        <a:t>1,693</a:t>
                      </a:r>
                      <a:endParaRPr lang="en-GB" sz="1100" b="0" noProof="0" dirty="0"/>
                    </a:p>
                  </a:txBody>
                  <a:tcPr>
                    <a:solidFill>
                      <a:schemeClr val="accent1">
                        <a:alpha val="50000"/>
                      </a:schemeClr>
                    </a:solidFill>
                  </a:tcPr>
                </a:tc>
                <a:tc>
                  <a:txBody>
                    <a:bodyPr/>
                    <a:lstStyle/>
                    <a:p>
                      <a:pPr algn="r"/>
                      <a:r>
                        <a:rPr lang="en-GB" sz="1100" b="0" noProof="0" dirty="0" smtClean="0"/>
                        <a:t>225</a:t>
                      </a:r>
                      <a:endParaRPr lang="en-GB" sz="1100" b="0" noProof="0" dirty="0"/>
                    </a:p>
                  </a:txBody>
                  <a:tcPr>
                    <a:solidFill>
                      <a:schemeClr val="accent1">
                        <a:alpha val="50000"/>
                      </a:schemeClr>
                    </a:solidFill>
                  </a:tcPr>
                </a:tc>
                <a:tc>
                  <a:txBody>
                    <a:bodyPr/>
                    <a:lstStyle/>
                    <a:p>
                      <a:pPr algn="r"/>
                      <a:r>
                        <a:rPr lang="en-GB" sz="1100" b="0" noProof="0" dirty="0" smtClean="0"/>
                        <a:t>162</a:t>
                      </a:r>
                      <a:endParaRPr lang="en-GB" sz="1100" b="0" noProof="0" dirty="0"/>
                    </a:p>
                  </a:txBody>
                  <a:tcPr>
                    <a:solidFill>
                      <a:schemeClr val="accent1">
                        <a:alpha val="50000"/>
                      </a:schemeClr>
                    </a:solidFill>
                  </a:tcPr>
                </a:tc>
                <a:tc>
                  <a:txBody>
                    <a:bodyPr/>
                    <a:lstStyle/>
                    <a:p>
                      <a:pPr algn="r"/>
                      <a:r>
                        <a:rPr lang="en-GB" sz="1100" b="0" noProof="0" dirty="0" smtClean="0"/>
                        <a:t>40</a:t>
                      </a:r>
                      <a:endParaRPr lang="en-GB" sz="1100" b="0" noProof="0" dirty="0"/>
                    </a:p>
                  </a:txBody>
                  <a:tcPr>
                    <a:solidFill>
                      <a:schemeClr val="accent1">
                        <a:alpha val="50000"/>
                      </a:schemeClr>
                    </a:solidFill>
                  </a:tcPr>
                </a:tc>
                <a:tc>
                  <a:txBody>
                    <a:bodyPr/>
                    <a:lstStyle/>
                    <a:p>
                      <a:pPr algn="r"/>
                      <a:r>
                        <a:rPr lang="en-GB" sz="1100" b="0" noProof="0" dirty="0" smtClean="0"/>
                        <a:t>2,120</a:t>
                      </a:r>
                      <a:endParaRPr lang="en-GB" sz="1100" b="0" noProof="0" dirty="0"/>
                    </a:p>
                  </a:txBody>
                  <a:tcPr>
                    <a:solidFill>
                      <a:schemeClr val="accent1">
                        <a:alpha val="50000"/>
                      </a:schemeClr>
                    </a:solidFill>
                  </a:tcPr>
                </a:tc>
              </a:tr>
              <a:tr h="397236">
                <a:tc>
                  <a:txBody>
                    <a:bodyPr/>
                    <a:lstStyle/>
                    <a:p>
                      <a:r>
                        <a:rPr lang="en-GB" sz="1100" b="1" noProof="0" dirty="0" smtClean="0"/>
                        <a:t>FEBRUARY</a:t>
                      </a:r>
                      <a:endParaRPr lang="en-GB" sz="1100" b="1" noProof="0" dirty="0"/>
                    </a:p>
                  </a:txBody>
                  <a:tcPr>
                    <a:solidFill>
                      <a:schemeClr val="accent1">
                        <a:lumMod val="20000"/>
                        <a:lumOff val="80000"/>
                        <a:alpha val="50000"/>
                      </a:schemeClr>
                    </a:solidFill>
                  </a:tcPr>
                </a:tc>
                <a:tc>
                  <a:txBody>
                    <a:bodyPr/>
                    <a:lstStyle/>
                    <a:p>
                      <a:pPr algn="r"/>
                      <a:r>
                        <a:rPr lang="en-GB" sz="1100" b="0" noProof="0" dirty="0" smtClean="0"/>
                        <a:t>2,050</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291</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249</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61</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2,651</a:t>
                      </a:r>
                      <a:endParaRPr lang="en-GB" sz="1100" b="0" noProof="0" dirty="0"/>
                    </a:p>
                  </a:txBody>
                  <a:tcPr>
                    <a:solidFill>
                      <a:schemeClr val="accent1">
                        <a:lumMod val="20000"/>
                        <a:lumOff val="80000"/>
                        <a:alpha val="50000"/>
                      </a:schemeClr>
                    </a:solidFill>
                  </a:tcPr>
                </a:tc>
              </a:tr>
              <a:tr h="397236">
                <a:tc>
                  <a:txBody>
                    <a:bodyPr/>
                    <a:lstStyle/>
                    <a:p>
                      <a:r>
                        <a:rPr lang="en-GB" sz="1100" b="1" noProof="0" dirty="0" smtClean="0"/>
                        <a:t>MARCH</a:t>
                      </a:r>
                      <a:endParaRPr lang="en-GB" sz="1100" b="1" noProof="0" dirty="0"/>
                    </a:p>
                  </a:txBody>
                  <a:tcPr>
                    <a:solidFill>
                      <a:schemeClr val="accent1">
                        <a:alpha val="50000"/>
                      </a:schemeClr>
                    </a:solidFill>
                  </a:tcPr>
                </a:tc>
                <a:tc>
                  <a:txBody>
                    <a:bodyPr/>
                    <a:lstStyle/>
                    <a:p>
                      <a:pPr algn="r"/>
                      <a:r>
                        <a:rPr lang="en-GB" sz="1100" b="0" noProof="0" dirty="0" smtClean="0"/>
                        <a:t>2,726</a:t>
                      </a:r>
                      <a:endParaRPr lang="en-GB" sz="1100" b="0" noProof="0" dirty="0"/>
                    </a:p>
                  </a:txBody>
                  <a:tcPr>
                    <a:solidFill>
                      <a:schemeClr val="accent1">
                        <a:alpha val="50000"/>
                      </a:schemeClr>
                    </a:solidFill>
                  </a:tcPr>
                </a:tc>
                <a:tc>
                  <a:txBody>
                    <a:bodyPr/>
                    <a:lstStyle/>
                    <a:p>
                      <a:pPr algn="r"/>
                      <a:r>
                        <a:rPr lang="en-GB" sz="1100" b="0" noProof="0" dirty="0" smtClean="0"/>
                        <a:t>500</a:t>
                      </a:r>
                      <a:endParaRPr lang="en-GB" sz="1100" b="0" noProof="0" dirty="0"/>
                    </a:p>
                  </a:txBody>
                  <a:tcPr>
                    <a:solidFill>
                      <a:schemeClr val="accent1">
                        <a:alpha val="50000"/>
                      </a:schemeClr>
                    </a:solidFill>
                  </a:tcPr>
                </a:tc>
                <a:tc>
                  <a:txBody>
                    <a:bodyPr/>
                    <a:lstStyle/>
                    <a:p>
                      <a:pPr algn="r"/>
                      <a:r>
                        <a:rPr lang="en-GB" sz="1100" b="0" noProof="0" dirty="0" smtClean="0"/>
                        <a:t>252</a:t>
                      </a:r>
                      <a:endParaRPr lang="en-GB" sz="1100" b="0" noProof="0" dirty="0"/>
                    </a:p>
                  </a:txBody>
                  <a:tcPr>
                    <a:solidFill>
                      <a:schemeClr val="accent1">
                        <a:alpha val="50000"/>
                      </a:schemeClr>
                    </a:solidFill>
                  </a:tcPr>
                </a:tc>
                <a:tc>
                  <a:txBody>
                    <a:bodyPr/>
                    <a:lstStyle/>
                    <a:p>
                      <a:pPr algn="r"/>
                      <a:r>
                        <a:rPr lang="en-GB" sz="1100" b="0" noProof="0" dirty="0" smtClean="0"/>
                        <a:t>75</a:t>
                      </a:r>
                      <a:endParaRPr lang="en-GB" sz="1100" b="0" noProof="0" dirty="0"/>
                    </a:p>
                  </a:txBody>
                  <a:tcPr>
                    <a:solidFill>
                      <a:schemeClr val="accent1">
                        <a:alpha val="50000"/>
                      </a:schemeClr>
                    </a:solidFill>
                  </a:tcPr>
                </a:tc>
                <a:tc>
                  <a:txBody>
                    <a:bodyPr/>
                    <a:lstStyle/>
                    <a:p>
                      <a:pPr algn="r"/>
                      <a:r>
                        <a:rPr lang="en-GB" sz="1100" b="0" noProof="0" dirty="0" smtClean="0"/>
                        <a:t>3,553</a:t>
                      </a:r>
                      <a:endParaRPr lang="en-GB" sz="1100" b="0" noProof="0" dirty="0"/>
                    </a:p>
                  </a:txBody>
                  <a:tcPr>
                    <a:solidFill>
                      <a:schemeClr val="accent1">
                        <a:alpha val="50000"/>
                      </a:schemeClr>
                    </a:solidFill>
                  </a:tcPr>
                </a:tc>
              </a:tr>
              <a:tr h="397236">
                <a:tc>
                  <a:txBody>
                    <a:bodyPr/>
                    <a:lstStyle/>
                    <a:p>
                      <a:r>
                        <a:rPr lang="en-GB" sz="1100" b="1" noProof="0" dirty="0" smtClean="0"/>
                        <a:t>APRIL</a:t>
                      </a:r>
                      <a:endParaRPr lang="en-GB" sz="1100" b="1" noProof="0" dirty="0"/>
                    </a:p>
                  </a:txBody>
                  <a:tcPr>
                    <a:solidFill>
                      <a:schemeClr val="accent1">
                        <a:lumMod val="20000"/>
                        <a:lumOff val="80000"/>
                        <a:alpha val="50000"/>
                      </a:schemeClr>
                    </a:solidFill>
                  </a:tcPr>
                </a:tc>
                <a:tc>
                  <a:txBody>
                    <a:bodyPr/>
                    <a:lstStyle/>
                    <a:p>
                      <a:pPr algn="r"/>
                      <a:r>
                        <a:rPr lang="en-GB" sz="1100" b="0" noProof="0" dirty="0" smtClean="0"/>
                        <a:t>1,912</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369</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187</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79</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2,547</a:t>
                      </a:r>
                      <a:endParaRPr lang="en-GB" sz="1100" b="0" noProof="0" dirty="0"/>
                    </a:p>
                  </a:txBody>
                  <a:tcPr>
                    <a:solidFill>
                      <a:schemeClr val="accent1">
                        <a:lumMod val="20000"/>
                        <a:lumOff val="80000"/>
                        <a:alpha val="50000"/>
                      </a:schemeClr>
                    </a:solidFill>
                  </a:tcPr>
                </a:tc>
              </a:tr>
              <a:tr h="397236">
                <a:tc>
                  <a:txBody>
                    <a:bodyPr/>
                    <a:lstStyle/>
                    <a:p>
                      <a:r>
                        <a:rPr lang="en-GB" sz="1100" b="1" noProof="0" dirty="0" smtClean="0"/>
                        <a:t>MAY</a:t>
                      </a:r>
                      <a:endParaRPr lang="en-GB" sz="1100" b="1" noProof="0" dirty="0"/>
                    </a:p>
                  </a:txBody>
                  <a:tcPr>
                    <a:solidFill>
                      <a:schemeClr val="accent1">
                        <a:alpha val="50000"/>
                      </a:schemeClr>
                    </a:solidFill>
                  </a:tcPr>
                </a:tc>
                <a:tc>
                  <a:txBody>
                    <a:bodyPr/>
                    <a:lstStyle/>
                    <a:p>
                      <a:pPr algn="r"/>
                      <a:r>
                        <a:rPr lang="en-GB" sz="1100" b="0" noProof="0" dirty="0" smtClean="0"/>
                        <a:t>1,842</a:t>
                      </a:r>
                      <a:endParaRPr lang="en-GB" sz="1100" b="0" noProof="0" dirty="0"/>
                    </a:p>
                  </a:txBody>
                  <a:tcPr>
                    <a:solidFill>
                      <a:schemeClr val="accent1">
                        <a:alpha val="50000"/>
                      </a:schemeClr>
                    </a:solidFill>
                  </a:tcPr>
                </a:tc>
                <a:tc>
                  <a:txBody>
                    <a:bodyPr/>
                    <a:lstStyle/>
                    <a:p>
                      <a:pPr algn="r"/>
                      <a:r>
                        <a:rPr lang="en-GB" sz="1100" b="0" noProof="0" dirty="0" smtClean="0"/>
                        <a:t>327</a:t>
                      </a:r>
                      <a:endParaRPr lang="en-GB" sz="1100" b="0" noProof="0" dirty="0"/>
                    </a:p>
                  </a:txBody>
                  <a:tcPr>
                    <a:solidFill>
                      <a:schemeClr val="accent1">
                        <a:alpha val="50000"/>
                      </a:schemeClr>
                    </a:solidFill>
                  </a:tcPr>
                </a:tc>
                <a:tc>
                  <a:txBody>
                    <a:bodyPr/>
                    <a:lstStyle/>
                    <a:p>
                      <a:pPr algn="r"/>
                      <a:r>
                        <a:rPr lang="en-GB" sz="1100" b="0" noProof="0" dirty="0" smtClean="0"/>
                        <a:t>298</a:t>
                      </a:r>
                      <a:endParaRPr lang="en-GB" sz="1100" b="0" noProof="0" dirty="0"/>
                    </a:p>
                  </a:txBody>
                  <a:tcPr>
                    <a:solidFill>
                      <a:schemeClr val="accent1">
                        <a:alpha val="50000"/>
                      </a:schemeClr>
                    </a:solidFill>
                  </a:tcPr>
                </a:tc>
                <a:tc>
                  <a:txBody>
                    <a:bodyPr/>
                    <a:lstStyle/>
                    <a:p>
                      <a:pPr algn="r"/>
                      <a:r>
                        <a:rPr lang="en-GB" sz="1100" b="0" noProof="0" dirty="0" smtClean="0"/>
                        <a:t>121</a:t>
                      </a:r>
                      <a:endParaRPr lang="en-GB" sz="1100" b="0" noProof="0" dirty="0"/>
                    </a:p>
                  </a:txBody>
                  <a:tcPr>
                    <a:solidFill>
                      <a:schemeClr val="accent1">
                        <a:alpha val="50000"/>
                      </a:schemeClr>
                    </a:solidFill>
                  </a:tcPr>
                </a:tc>
                <a:tc>
                  <a:txBody>
                    <a:bodyPr/>
                    <a:lstStyle/>
                    <a:p>
                      <a:pPr algn="r"/>
                      <a:r>
                        <a:rPr lang="en-GB" sz="1100" b="0" noProof="0" dirty="0" smtClean="0"/>
                        <a:t>2,588</a:t>
                      </a:r>
                      <a:endParaRPr lang="en-GB" sz="1100" b="0" noProof="0" dirty="0"/>
                    </a:p>
                  </a:txBody>
                  <a:tcPr>
                    <a:solidFill>
                      <a:schemeClr val="accent1">
                        <a:alpha val="50000"/>
                      </a:schemeClr>
                    </a:solidFill>
                  </a:tcPr>
                </a:tc>
              </a:tr>
              <a:tr h="397236">
                <a:tc>
                  <a:txBody>
                    <a:bodyPr/>
                    <a:lstStyle/>
                    <a:p>
                      <a:r>
                        <a:rPr lang="en-GB" sz="1100" b="1" noProof="0" dirty="0" smtClean="0"/>
                        <a:t>JUNE</a:t>
                      </a:r>
                      <a:endParaRPr lang="en-GB" sz="1100" b="1" noProof="0" dirty="0"/>
                    </a:p>
                  </a:txBody>
                  <a:tcPr>
                    <a:solidFill>
                      <a:schemeClr val="accent1">
                        <a:lumMod val="20000"/>
                        <a:lumOff val="80000"/>
                        <a:alpha val="50000"/>
                      </a:schemeClr>
                    </a:solidFill>
                  </a:tcPr>
                </a:tc>
                <a:tc>
                  <a:txBody>
                    <a:bodyPr/>
                    <a:lstStyle/>
                    <a:p>
                      <a:pPr algn="r"/>
                      <a:r>
                        <a:rPr lang="en-GB" sz="1100" b="0" noProof="0" dirty="0" smtClean="0"/>
                        <a:t>109</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15</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2</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4</a:t>
                      </a:r>
                      <a:endParaRPr lang="en-GB" sz="1100" b="0" noProof="0" dirty="0"/>
                    </a:p>
                  </a:txBody>
                  <a:tcPr>
                    <a:solidFill>
                      <a:schemeClr val="accent1">
                        <a:lumMod val="20000"/>
                        <a:lumOff val="80000"/>
                        <a:alpha val="50000"/>
                      </a:schemeClr>
                    </a:solidFill>
                  </a:tcPr>
                </a:tc>
                <a:tc>
                  <a:txBody>
                    <a:bodyPr/>
                    <a:lstStyle/>
                    <a:p>
                      <a:pPr algn="r"/>
                      <a:r>
                        <a:rPr lang="en-GB" sz="1100" b="0" noProof="0" dirty="0" smtClean="0"/>
                        <a:t>130</a:t>
                      </a:r>
                      <a:endParaRPr lang="en-GB" sz="1100" b="0" noProof="0" dirty="0"/>
                    </a:p>
                  </a:txBody>
                  <a:tcPr>
                    <a:solidFill>
                      <a:schemeClr val="accent1">
                        <a:lumMod val="20000"/>
                        <a:lumOff val="80000"/>
                        <a:alpha val="50000"/>
                      </a:schemeClr>
                    </a:solidFill>
                  </a:tcPr>
                </a:tc>
              </a:tr>
              <a:tr h="397236">
                <a:tc>
                  <a:txBody>
                    <a:bodyPr/>
                    <a:lstStyle/>
                    <a:p>
                      <a:pPr algn="r"/>
                      <a:r>
                        <a:rPr lang="en-GB" sz="1100" b="1" noProof="0" dirty="0" smtClean="0"/>
                        <a:t>TOTAL</a:t>
                      </a:r>
                      <a:endParaRPr lang="en-GB" sz="1100" b="1" noProof="0" dirty="0"/>
                    </a:p>
                  </a:txBody>
                  <a:tcPr>
                    <a:solidFill>
                      <a:schemeClr val="accent1">
                        <a:alpha val="50000"/>
                      </a:schemeClr>
                    </a:solidFill>
                  </a:tcPr>
                </a:tc>
                <a:tc>
                  <a:txBody>
                    <a:bodyPr/>
                    <a:lstStyle/>
                    <a:p>
                      <a:pPr algn="r"/>
                      <a:r>
                        <a:rPr lang="en-GB" sz="1100" b="1" noProof="0" dirty="0" smtClean="0"/>
                        <a:t>10,332</a:t>
                      </a:r>
                      <a:endParaRPr lang="en-GB" sz="1100" b="1" noProof="0" dirty="0"/>
                    </a:p>
                  </a:txBody>
                  <a:tcPr>
                    <a:solidFill>
                      <a:schemeClr val="accent1">
                        <a:alpha val="50000"/>
                      </a:schemeClr>
                    </a:solidFill>
                  </a:tcPr>
                </a:tc>
                <a:tc>
                  <a:txBody>
                    <a:bodyPr/>
                    <a:lstStyle/>
                    <a:p>
                      <a:pPr algn="r"/>
                      <a:r>
                        <a:rPr lang="en-GB" sz="1100" b="1" noProof="0" dirty="0" smtClean="0"/>
                        <a:t>1,727</a:t>
                      </a:r>
                      <a:endParaRPr lang="en-GB" sz="1100" b="1" noProof="0" dirty="0"/>
                    </a:p>
                  </a:txBody>
                  <a:tcPr>
                    <a:solidFill>
                      <a:schemeClr val="accent1">
                        <a:alpha val="50000"/>
                      </a:schemeClr>
                    </a:solidFill>
                  </a:tcPr>
                </a:tc>
                <a:tc>
                  <a:txBody>
                    <a:bodyPr/>
                    <a:lstStyle/>
                    <a:p>
                      <a:pPr algn="r"/>
                      <a:r>
                        <a:rPr lang="en-GB" sz="1100" b="1" noProof="0" dirty="0" smtClean="0"/>
                        <a:t>1,150</a:t>
                      </a:r>
                      <a:endParaRPr lang="en-GB" sz="1100" b="1" noProof="0" dirty="0"/>
                    </a:p>
                  </a:txBody>
                  <a:tcPr>
                    <a:solidFill>
                      <a:schemeClr val="accent1">
                        <a:alpha val="50000"/>
                      </a:schemeClr>
                    </a:solidFill>
                  </a:tcPr>
                </a:tc>
                <a:tc>
                  <a:txBody>
                    <a:bodyPr/>
                    <a:lstStyle/>
                    <a:p>
                      <a:pPr algn="r"/>
                      <a:r>
                        <a:rPr lang="en-GB" sz="1100" b="1" noProof="0" dirty="0" smtClean="0"/>
                        <a:t>380</a:t>
                      </a:r>
                      <a:endParaRPr lang="en-GB" sz="1100" b="1" noProof="0" dirty="0"/>
                    </a:p>
                  </a:txBody>
                  <a:tcPr>
                    <a:solidFill>
                      <a:schemeClr val="accent1">
                        <a:alpha val="50000"/>
                      </a:schemeClr>
                    </a:solidFill>
                  </a:tcPr>
                </a:tc>
                <a:tc>
                  <a:txBody>
                    <a:bodyPr/>
                    <a:lstStyle/>
                    <a:p>
                      <a:pPr algn="r"/>
                      <a:r>
                        <a:rPr lang="en-GB" sz="1100" b="1" noProof="0" dirty="0" smtClean="0"/>
                        <a:t>13,589</a:t>
                      </a:r>
                      <a:endParaRPr lang="en-GB" sz="1100" b="1" noProof="0" dirty="0"/>
                    </a:p>
                  </a:txBody>
                  <a:tcPr>
                    <a:solidFill>
                      <a:schemeClr val="accent1">
                        <a:alpha val="50000"/>
                      </a:schemeClr>
                    </a:solidFill>
                  </a:tcPr>
                </a:tc>
              </a:tr>
            </a:tbl>
          </a:graphicData>
        </a:graphic>
      </p:graphicFrame>
    </p:spTree>
    <p:extLst>
      <p:ext uri="{BB962C8B-B14F-4D97-AF65-F5344CB8AC3E}">
        <p14:creationId xmlns:p14="http://schemas.microsoft.com/office/powerpoint/2010/main" val="3486070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n-GB" sz="2400" dirty="0" smtClean="0">
                <a:solidFill>
                  <a:schemeClr val="accent1">
                    <a:lumMod val="75000"/>
                  </a:schemeClr>
                </a:solidFill>
                <a:latin typeface="Biondi" panose="02000505030000020004" pitchFamily="2" charset="0"/>
              </a:rPr>
              <a:t> </a:t>
            </a:r>
            <a:r>
              <a:rPr lang="en-GB" sz="2400" b="1" dirty="0" smtClean="0">
                <a:solidFill>
                  <a:schemeClr val="accent1">
                    <a:lumMod val="75000"/>
                  </a:schemeClr>
                </a:solidFill>
                <a:latin typeface="Arial" pitchFamily="34" charset="0"/>
                <a:cs typeface="Arial" pitchFamily="34" charset="0"/>
              </a:rPr>
              <a:t>DOCUMENTING GUATEMALAN NATIONALS ABROAD</a:t>
            </a:r>
            <a:endParaRPr lang="en-GB" sz="2400" b="1"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1628800"/>
            <a:ext cx="6768752" cy="4320480"/>
          </a:xfrm>
        </p:spPr>
        <p:txBody>
          <a:bodyPr>
            <a:noAutofit/>
          </a:bodyPr>
          <a:lstStyle/>
          <a:p>
            <a:pPr marL="0" indent="0" algn="just">
              <a:buNone/>
            </a:pPr>
            <a:r>
              <a:rPr lang="en-GB" sz="2000" dirty="0" smtClean="0">
                <a:latin typeface="Arial" pitchFamily="34" charset="0"/>
                <a:cs typeface="Arial" pitchFamily="34" charset="0"/>
              </a:rPr>
              <a:t>Since August 24, </a:t>
            </a:r>
            <a:r>
              <a:rPr lang="en-GB" sz="2000" dirty="0" smtClean="0">
                <a:latin typeface="Arial" pitchFamily="34" charset="0"/>
                <a:cs typeface="Arial" pitchFamily="34" charset="0"/>
              </a:rPr>
              <a:t>2013 </a:t>
            </a:r>
            <a:r>
              <a:rPr lang="en-GB" sz="2000" dirty="0" smtClean="0">
                <a:latin typeface="Arial" pitchFamily="34" charset="0"/>
                <a:cs typeface="Arial" pitchFamily="34" charset="0"/>
              </a:rPr>
              <a:t>the DPI (personal identity card, Spanish acronym) is the only valid document for any procedure before Guatemalan authorities, including procedures before the Consul abroad that will have a legal effect in Guatemala.</a:t>
            </a:r>
          </a:p>
          <a:p>
            <a:pPr marL="0" indent="0" algn="just">
              <a:buNone/>
            </a:pPr>
            <a:endParaRPr lang="en-GB" sz="2000" dirty="0" smtClean="0">
              <a:latin typeface="Arial" pitchFamily="34" charset="0"/>
              <a:cs typeface="Arial" pitchFamily="34" charset="0"/>
            </a:endParaRPr>
          </a:p>
          <a:p>
            <a:pPr marL="0" indent="0" algn="just">
              <a:buNone/>
            </a:pPr>
            <a:r>
              <a:rPr lang="en-GB" sz="2000" dirty="0" smtClean="0">
                <a:latin typeface="Arial" pitchFamily="34" charset="0"/>
                <a:cs typeface="Arial" pitchFamily="34" charset="0"/>
              </a:rPr>
              <a:t>With the objective of facilitating access to the National Civil Registry of Guatemala (RENAP, Spanish acronym) to enable Guatemalan populations abroad to obtain their DPI, coordinated actions are being implemented to establish Temporary Identification Centres (CTI, Spanish acronym).</a:t>
            </a:r>
          </a:p>
          <a:p>
            <a:pPr marL="0" indent="0" algn="just">
              <a:buNone/>
            </a:pP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3285224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700809"/>
            <a:ext cx="7499176" cy="3960440"/>
          </a:xfrm>
        </p:spPr>
        <p:txBody>
          <a:bodyPr>
            <a:normAutofit/>
          </a:bodyPr>
          <a:lstStyle/>
          <a:p>
            <a:pPr marL="0" indent="0" algn="just">
              <a:buNone/>
            </a:pPr>
            <a:r>
              <a:rPr lang="en-GB" sz="2400" dirty="0" smtClean="0">
                <a:latin typeface="Arial" pitchFamily="34" charset="0"/>
                <a:cs typeface="Arial" pitchFamily="34" charset="0"/>
              </a:rPr>
              <a:t>The Temporary Identification Centre –</a:t>
            </a:r>
            <a:r>
              <a:rPr lang="en-GB" sz="2400" dirty="0">
                <a:latin typeface="Arial" pitchFamily="34" charset="0"/>
                <a:cs typeface="Arial" pitchFamily="34" charset="0"/>
              </a:rPr>
              <a:t> </a:t>
            </a:r>
            <a:r>
              <a:rPr lang="en-GB" sz="2400" dirty="0" smtClean="0">
                <a:latin typeface="Arial" pitchFamily="34" charset="0"/>
                <a:cs typeface="Arial" pitchFamily="34" charset="0"/>
              </a:rPr>
              <a:t>CTI – is a unit of RENAP </a:t>
            </a:r>
            <a:r>
              <a:rPr lang="en-GB" sz="2400" dirty="0" smtClean="0">
                <a:latin typeface="Arial" pitchFamily="34" charset="0"/>
                <a:cs typeface="Arial" pitchFamily="34" charset="0"/>
              </a:rPr>
              <a:t>provided with </a:t>
            </a:r>
            <a:r>
              <a:rPr lang="en-GB" sz="2400" dirty="0" smtClean="0">
                <a:latin typeface="Arial" pitchFamily="34" charset="0"/>
                <a:cs typeface="Arial" pitchFamily="34" charset="0"/>
              </a:rPr>
              <a:t>the required staff, furniture and equipment to record biographic and biometric data in order to issue the DPI. The unit is placed in a temporary strategic location, with accompaniment by the Ministry of Foreign Affairs, to facilitate access to this service and serve Guatemalan populations abroad. </a:t>
            </a:r>
            <a:endParaRPr lang="en-GB" sz="2400" dirty="0">
              <a:latin typeface="Arial" pitchFamily="34" charset="0"/>
              <a:cs typeface="Arial" pitchFamily="34" charset="0"/>
            </a:endParaRPr>
          </a:p>
        </p:txBody>
      </p:sp>
      <p:sp>
        <p:nvSpPr>
          <p:cNvPr id="4" name="1 Título"/>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accent1">
                    <a:lumMod val="75000"/>
                  </a:schemeClr>
                </a:solidFill>
                <a:latin typeface="Arial" pitchFamily="34" charset="0"/>
                <a:cs typeface="Arial" pitchFamily="34" charset="0"/>
              </a:rPr>
              <a:t>DOCUMENTING GUATEMALAN NATIONALS ABROAD</a:t>
            </a:r>
            <a:endParaRPr lang="en-GB" sz="2400"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912935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smtClean="0"/>
              <a:t> </a:t>
            </a:r>
            <a:r>
              <a:rPr lang="en-GB" sz="2700" b="1" dirty="0" smtClean="0">
                <a:solidFill>
                  <a:schemeClr val="accent1">
                    <a:lumMod val="75000"/>
                  </a:schemeClr>
                </a:solidFill>
                <a:latin typeface="Arial" pitchFamily="34" charset="0"/>
                <a:cs typeface="Arial" pitchFamily="34" charset="0"/>
              </a:rPr>
              <a:t>STRENGTHENING AND EXPANDING THE </a:t>
            </a:r>
            <a:br>
              <a:rPr lang="en-GB" sz="2700" b="1" dirty="0" smtClean="0">
                <a:solidFill>
                  <a:schemeClr val="accent1">
                    <a:lumMod val="75000"/>
                  </a:schemeClr>
                </a:solidFill>
                <a:latin typeface="Arial" pitchFamily="34" charset="0"/>
                <a:cs typeface="Arial" pitchFamily="34" charset="0"/>
              </a:rPr>
            </a:br>
            <a:r>
              <a:rPr lang="en-GB" sz="2700" b="1" dirty="0" smtClean="0">
                <a:solidFill>
                  <a:schemeClr val="accent1">
                    <a:lumMod val="75000"/>
                  </a:schemeClr>
                </a:solidFill>
                <a:latin typeface="Arial" pitchFamily="34" charset="0"/>
                <a:cs typeface="Arial" pitchFamily="34" charset="0"/>
              </a:rPr>
              <a:t>CONSULAR NETWORK</a:t>
            </a:r>
            <a:endParaRPr lang="en-GB" sz="2700" b="1"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971600" y="1484784"/>
            <a:ext cx="7560840" cy="4032448"/>
          </a:xfrm>
        </p:spPr>
        <p:txBody>
          <a:bodyPr>
            <a:noAutofit/>
          </a:bodyPr>
          <a:lstStyle/>
          <a:p>
            <a:pPr marL="0" indent="0" algn="just">
              <a:buNone/>
            </a:pPr>
            <a:r>
              <a:rPr lang="en-GB" sz="2200" dirty="0" smtClean="0">
                <a:latin typeface="Arial" pitchFamily="34" charset="0"/>
                <a:cs typeface="Arial" pitchFamily="34" charset="0"/>
              </a:rPr>
              <a:t>In view of the demand for consular and immigration services by the community of Guatemalans abroad, the consular network needs to be strengthened and its coverage needs to be expanded in the United States and Mexico.</a:t>
            </a:r>
          </a:p>
          <a:p>
            <a:pPr algn="just">
              <a:buNone/>
            </a:pPr>
            <a:endParaRPr lang="en-GB" sz="2200" dirty="0" smtClean="0">
              <a:latin typeface="Arial" pitchFamily="34" charset="0"/>
              <a:cs typeface="Arial" pitchFamily="34" charset="0"/>
            </a:endParaRPr>
          </a:p>
          <a:p>
            <a:pPr marL="0" indent="0" algn="just">
              <a:buNone/>
            </a:pPr>
            <a:r>
              <a:rPr lang="en-GB" sz="2200" dirty="0">
                <a:latin typeface="Arial" pitchFamily="34" charset="0"/>
                <a:cs typeface="Arial" pitchFamily="34" charset="0"/>
              </a:rPr>
              <a:t>A</a:t>
            </a:r>
            <a:r>
              <a:rPr lang="en-GB" sz="2200" dirty="0" smtClean="0">
                <a:latin typeface="Arial" pitchFamily="34" charset="0"/>
                <a:cs typeface="Arial" pitchFamily="34" charset="0"/>
              </a:rPr>
              <a:t>ctions </a:t>
            </a:r>
            <a:r>
              <a:rPr lang="en-GB" sz="2200" dirty="0" smtClean="0">
                <a:latin typeface="Arial" pitchFamily="34" charset="0"/>
                <a:cs typeface="Arial" pitchFamily="34" charset="0"/>
              </a:rPr>
              <a:t>that have been initiated include the allocation of additional human and financial resources to strengthen the capacity for assistance and consular protection. </a:t>
            </a:r>
          </a:p>
          <a:p>
            <a:pPr algn="just">
              <a:buNone/>
            </a:pP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268835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n-GB" sz="2400" b="1" dirty="0">
                <a:solidFill>
                  <a:schemeClr val="accent1">
                    <a:lumMod val="75000"/>
                  </a:schemeClr>
                </a:solidFill>
                <a:latin typeface="Arial" pitchFamily="34" charset="0"/>
                <a:cs typeface="Arial" pitchFamily="34" charset="0"/>
              </a:rPr>
              <a:t>STRENGTHENING AND EXPANDING THE </a:t>
            </a:r>
            <a:br>
              <a:rPr lang="en-GB" sz="2400" b="1" dirty="0">
                <a:solidFill>
                  <a:schemeClr val="accent1">
                    <a:lumMod val="75000"/>
                  </a:schemeClr>
                </a:solidFill>
                <a:latin typeface="Arial" pitchFamily="34" charset="0"/>
                <a:cs typeface="Arial" pitchFamily="34" charset="0"/>
              </a:rPr>
            </a:br>
            <a:r>
              <a:rPr lang="en-GB" sz="2400" b="1" dirty="0">
                <a:solidFill>
                  <a:schemeClr val="accent1">
                    <a:lumMod val="75000"/>
                  </a:schemeClr>
                </a:solidFill>
                <a:latin typeface="Arial" pitchFamily="34" charset="0"/>
                <a:cs typeface="Arial" pitchFamily="34" charset="0"/>
              </a:rPr>
              <a:t>CONSULAR NETWORK</a:t>
            </a:r>
            <a:endParaRPr lang="en-GB" sz="2400" dirty="0">
              <a:solidFill>
                <a:schemeClr val="accent1">
                  <a:lumMod val="75000"/>
                </a:schemeClr>
              </a:solidFill>
              <a:latin typeface="Biondi" panose="02000505030000020004" pitchFamily="2" charset="0"/>
            </a:endParaRPr>
          </a:p>
        </p:txBody>
      </p:sp>
      <p:sp>
        <p:nvSpPr>
          <p:cNvPr id="3" name="2 Marcador de texto"/>
          <p:cNvSpPr>
            <a:spLocks noGrp="1"/>
          </p:cNvSpPr>
          <p:nvPr>
            <p:ph type="body" idx="1"/>
          </p:nvPr>
        </p:nvSpPr>
        <p:spPr>
          <a:xfrm>
            <a:off x="827584" y="908720"/>
            <a:ext cx="4040188" cy="639762"/>
          </a:xfrm>
        </p:spPr>
        <p:txBody>
          <a:bodyPr>
            <a:noAutofit/>
          </a:bodyPr>
          <a:lstStyle/>
          <a:p>
            <a:pPr algn="ctr"/>
            <a:r>
              <a:rPr lang="en-GB" sz="2200" dirty="0" smtClean="0">
                <a:latin typeface="Arial" pitchFamily="34" charset="0"/>
                <a:cs typeface="Arial" pitchFamily="34" charset="0"/>
              </a:rPr>
              <a:t>United States</a:t>
            </a:r>
            <a:endParaRPr lang="en-GB" sz="2200" dirty="0">
              <a:latin typeface="Arial" pitchFamily="34" charset="0"/>
              <a:cs typeface="Arial" pitchFamily="34" charset="0"/>
            </a:endParaRPr>
          </a:p>
        </p:txBody>
      </p:sp>
      <p:sp>
        <p:nvSpPr>
          <p:cNvPr id="4" name="3 Marcador de contenido"/>
          <p:cNvSpPr>
            <a:spLocks noGrp="1"/>
          </p:cNvSpPr>
          <p:nvPr>
            <p:ph sz="half" idx="2"/>
          </p:nvPr>
        </p:nvSpPr>
        <p:spPr>
          <a:xfrm>
            <a:off x="1115616" y="1556792"/>
            <a:ext cx="4040188" cy="4239320"/>
          </a:xfrm>
        </p:spPr>
        <p:txBody>
          <a:bodyPr>
            <a:noAutofit/>
          </a:bodyPr>
          <a:lstStyle/>
          <a:p>
            <a:pPr marL="0" indent="0">
              <a:buNone/>
            </a:pPr>
            <a:r>
              <a:rPr lang="en-GB" sz="1600" b="1" dirty="0" smtClean="0">
                <a:latin typeface="Arial" pitchFamily="34" charset="0"/>
                <a:cs typeface="Arial" pitchFamily="34" charset="0"/>
              </a:rPr>
              <a:t>Phase I, </a:t>
            </a:r>
            <a:r>
              <a:rPr lang="en-GB" sz="1600" b="1" dirty="0" smtClean="0">
                <a:latin typeface="Arial" pitchFamily="34" charset="0"/>
                <a:cs typeface="Arial" pitchFamily="34" charset="0"/>
              </a:rPr>
              <a:t>September 2014</a:t>
            </a:r>
          </a:p>
          <a:p>
            <a:pPr>
              <a:buFont typeface="Wingdings" panose="05000000000000000000" pitchFamily="2" charset="2"/>
              <a:buChar char="ü"/>
            </a:pPr>
            <a:r>
              <a:rPr lang="en-GB" sz="1600" b="1" dirty="0" smtClean="0">
                <a:latin typeface="Arial" pitchFamily="34" charset="0"/>
                <a:cs typeface="Arial" pitchFamily="34" charset="0"/>
              </a:rPr>
              <a:t>San Bernardino, CA</a:t>
            </a:r>
          </a:p>
          <a:p>
            <a:pPr>
              <a:buFont typeface="Wingdings" panose="05000000000000000000" pitchFamily="2" charset="2"/>
              <a:buChar char="ü"/>
            </a:pPr>
            <a:r>
              <a:rPr lang="en-GB" sz="1600" b="1" dirty="0" smtClean="0">
                <a:latin typeface="Arial" pitchFamily="34" charset="0"/>
                <a:cs typeface="Arial" pitchFamily="34" charset="0"/>
              </a:rPr>
              <a:t>Tucson, AZ</a:t>
            </a:r>
          </a:p>
          <a:p>
            <a:pPr>
              <a:buFont typeface="Wingdings" panose="05000000000000000000" pitchFamily="2" charset="2"/>
              <a:buChar char="ü"/>
            </a:pPr>
            <a:r>
              <a:rPr lang="en-GB" sz="1600" b="1" dirty="0" smtClean="0">
                <a:latin typeface="Arial" pitchFamily="34" charset="0"/>
                <a:cs typeface="Arial" pitchFamily="34" charset="0"/>
              </a:rPr>
              <a:t>Del Río, TX</a:t>
            </a:r>
          </a:p>
          <a:p>
            <a:pPr marL="0" indent="0">
              <a:buNone/>
            </a:pPr>
            <a:r>
              <a:rPr lang="en-GB" sz="1600" b="1" dirty="0" smtClean="0">
                <a:latin typeface="Arial" pitchFamily="34" charset="0"/>
                <a:cs typeface="Arial" pitchFamily="34" charset="0"/>
              </a:rPr>
              <a:t>Phase II, </a:t>
            </a:r>
            <a:r>
              <a:rPr lang="en-GB" sz="1600" b="1" dirty="0" smtClean="0">
                <a:latin typeface="Arial" pitchFamily="34" charset="0"/>
                <a:cs typeface="Arial" pitchFamily="34" charset="0"/>
              </a:rPr>
              <a:t>December 2014</a:t>
            </a:r>
          </a:p>
          <a:p>
            <a:pPr>
              <a:buFont typeface="Wingdings" panose="05000000000000000000" pitchFamily="2" charset="2"/>
              <a:buChar char="ü"/>
            </a:pPr>
            <a:r>
              <a:rPr lang="en-GB" sz="1600" b="1" dirty="0" smtClean="0">
                <a:latin typeface="Arial" pitchFamily="34" charset="0"/>
                <a:cs typeface="Arial" pitchFamily="34" charset="0"/>
              </a:rPr>
              <a:t>San Paul, MN</a:t>
            </a:r>
          </a:p>
          <a:p>
            <a:pPr>
              <a:buFont typeface="Wingdings" panose="05000000000000000000" pitchFamily="2" charset="2"/>
              <a:buChar char="ü"/>
            </a:pPr>
            <a:r>
              <a:rPr lang="en-GB" sz="1600" b="1" dirty="0" smtClean="0">
                <a:latin typeface="Arial" pitchFamily="34" charset="0"/>
                <a:cs typeface="Arial" pitchFamily="34" charset="0"/>
              </a:rPr>
              <a:t>Omaha, NE</a:t>
            </a:r>
          </a:p>
          <a:p>
            <a:pPr>
              <a:buFont typeface="Wingdings" panose="05000000000000000000" pitchFamily="2" charset="2"/>
              <a:buChar char="ü"/>
            </a:pPr>
            <a:r>
              <a:rPr lang="en-GB" sz="1600" b="1" dirty="0" smtClean="0">
                <a:latin typeface="Arial" pitchFamily="34" charset="0"/>
                <a:cs typeface="Arial" pitchFamily="34" charset="0"/>
              </a:rPr>
              <a:t>Kansas City, MO </a:t>
            </a:r>
          </a:p>
          <a:p>
            <a:pPr marL="0" indent="0">
              <a:buNone/>
            </a:pPr>
            <a:r>
              <a:rPr lang="en-GB" sz="1600" b="1" dirty="0" smtClean="0">
                <a:latin typeface="Arial" pitchFamily="34" charset="0"/>
                <a:cs typeface="Arial" pitchFamily="34" charset="0"/>
              </a:rPr>
              <a:t>Phase III, </a:t>
            </a:r>
            <a:r>
              <a:rPr lang="en-GB" sz="1600" b="1" dirty="0" smtClean="0">
                <a:latin typeface="Arial" pitchFamily="34" charset="0"/>
                <a:cs typeface="Arial" pitchFamily="34" charset="0"/>
              </a:rPr>
              <a:t>April 2015</a:t>
            </a:r>
          </a:p>
          <a:p>
            <a:pPr>
              <a:buFont typeface="Wingdings" panose="05000000000000000000" pitchFamily="2" charset="2"/>
              <a:buChar char="ü"/>
            </a:pPr>
            <a:r>
              <a:rPr lang="en-GB" sz="1600" b="1" dirty="0" smtClean="0">
                <a:latin typeface="Arial" pitchFamily="34" charset="0"/>
                <a:cs typeface="Arial" pitchFamily="34" charset="0"/>
              </a:rPr>
              <a:t>Seattle, WA</a:t>
            </a:r>
          </a:p>
          <a:p>
            <a:pPr>
              <a:buFont typeface="Wingdings" panose="05000000000000000000" pitchFamily="2" charset="2"/>
              <a:buChar char="ü"/>
            </a:pPr>
            <a:r>
              <a:rPr lang="en-GB" sz="1600" b="1" dirty="0" smtClean="0">
                <a:latin typeface="Arial" pitchFamily="34" charset="0"/>
                <a:cs typeface="Arial" pitchFamily="34" charset="0"/>
              </a:rPr>
              <a:t>Oklahoma, OK</a:t>
            </a:r>
          </a:p>
          <a:p>
            <a:pPr>
              <a:buFont typeface="Wingdings" panose="05000000000000000000" pitchFamily="2" charset="2"/>
              <a:buChar char="ü"/>
            </a:pPr>
            <a:r>
              <a:rPr lang="en-GB" sz="1600" b="1" dirty="0" smtClean="0">
                <a:latin typeface="Arial" pitchFamily="34" charset="0"/>
                <a:cs typeface="Arial" pitchFamily="34" charset="0"/>
              </a:rPr>
              <a:t>Raleigh, NC</a:t>
            </a:r>
          </a:p>
          <a:p>
            <a:pPr marL="0" indent="0">
              <a:buNone/>
            </a:pPr>
            <a:r>
              <a:rPr lang="en-GB" sz="1600" b="1" dirty="0" smtClean="0">
                <a:latin typeface="Arial" pitchFamily="34" charset="0"/>
                <a:cs typeface="Arial" pitchFamily="34" charset="0"/>
              </a:rPr>
              <a:t>Phase IV, </a:t>
            </a:r>
            <a:r>
              <a:rPr lang="en-GB" sz="1600" b="1" dirty="0" smtClean="0">
                <a:latin typeface="Arial" pitchFamily="34" charset="0"/>
                <a:cs typeface="Arial" pitchFamily="34" charset="0"/>
              </a:rPr>
              <a:t>July 2015</a:t>
            </a:r>
          </a:p>
          <a:p>
            <a:pPr>
              <a:buFont typeface="Wingdings" panose="05000000000000000000" pitchFamily="2" charset="2"/>
              <a:buChar char="ü"/>
            </a:pPr>
            <a:r>
              <a:rPr lang="en-GB" sz="1600" b="1" dirty="0" smtClean="0">
                <a:latin typeface="Arial" pitchFamily="34" charset="0"/>
                <a:cs typeface="Arial" pitchFamily="34" charset="0"/>
              </a:rPr>
              <a:t>Columbus, OH</a:t>
            </a:r>
          </a:p>
          <a:p>
            <a:pPr>
              <a:buFont typeface="Wingdings" panose="05000000000000000000" pitchFamily="2" charset="2"/>
              <a:buChar char="ü"/>
            </a:pPr>
            <a:r>
              <a:rPr lang="en-GB" sz="1600" b="1" dirty="0" smtClean="0">
                <a:latin typeface="Arial" pitchFamily="34" charset="0"/>
                <a:cs typeface="Arial" pitchFamily="34" charset="0"/>
              </a:rPr>
              <a:t>Philadelphia, PA</a:t>
            </a:r>
          </a:p>
          <a:p>
            <a:pPr>
              <a:buFont typeface="Wingdings" panose="05000000000000000000" pitchFamily="2" charset="2"/>
              <a:buChar char="ü"/>
            </a:pPr>
            <a:r>
              <a:rPr lang="en-GB" sz="1600" b="1" dirty="0" smtClean="0">
                <a:latin typeface="Arial" pitchFamily="34" charset="0"/>
                <a:cs typeface="Arial" pitchFamily="34" charset="0"/>
              </a:rPr>
              <a:t>New Orleans, LA</a:t>
            </a:r>
          </a:p>
          <a:p>
            <a:endParaRPr lang="en-GB" sz="1600" b="1" dirty="0">
              <a:latin typeface="Arial" pitchFamily="34" charset="0"/>
              <a:cs typeface="Arial" pitchFamily="34" charset="0"/>
            </a:endParaRPr>
          </a:p>
        </p:txBody>
      </p:sp>
      <p:sp>
        <p:nvSpPr>
          <p:cNvPr id="5" name="4 Marcador de texto"/>
          <p:cNvSpPr>
            <a:spLocks noGrp="1"/>
          </p:cNvSpPr>
          <p:nvPr>
            <p:ph type="body" sz="quarter" idx="3"/>
          </p:nvPr>
        </p:nvSpPr>
        <p:spPr>
          <a:xfrm>
            <a:off x="4644008" y="1340768"/>
            <a:ext cx="4041775" cy="639762"/>
          </a:xfrm>
        </p:spPr>
        <p:txBody>
          <a:bodyPr>
            <a:normAutofit/>
          </a:bodyPr>
          <a:lstStyle/>
          <a:p>
            <a:pPr algn="ctr"/>
            <a:r>
              <a:rPr lang="en-GB" sz="2800" dirty="0" smtClean="0">
                <a:latin typeface="Arial" pitchFamily="34" charset="0"/>
                <a:cs typeface="Arial" pitchFamily="34" charset="0"/>
              </a:rPr>
              <a:t> </a:t>
            </a:r>
            <a:endParaRPr lang="en-GB" sz="2800" dirty="0">
              <a:latin typeface="Arial" pitchFamily="34" charset="0"/>
              <a:cs typeface="Arial" pitchFamily="34" charset="0"/>
            </a:endParaRPr>
          </a:p>
        </p:txBody>
      </p:sp>
      <p:sp>
        <p:nvSpPr>
          <p:cNvPr id="6" name="5 Marcador de contenido"/>
          <p:cNvSpPr>
            <a:spLocks noGrp="1"/>
          </p:cNvSpPr>
          <p:nvPr>
            <p:ph sz="quarter" idx="4"/>
          </p:nvPr>
        </p:nvSpPr>
        <p:spPr>
          <a:xfrm>
            <a:off x="5102225" y="1268760"/>
            <a:ext cx="4041775" cy="4824536"/>
          </a:xfrm>
        </p:spPr>
        <p:txBody>
          <a:bodyPr>
            <a:noAutofit/>
          </a:bodyPr>
          <a:lstStyle/>
          <a:p>
            <a:pPr marL="0" indent="0" algn="ctr">
              <a:buNone/>
            </a:pPr>
            <a:r>
              <a:rPr lang="en-GB" sz="2800" b="1" dirty="0" smtClean="0">
                <a:solidFill>
                  <a:prstClr val="black"/>
                </a:solidFill>
                <a:latin typeface="Arial" pitchFamily="34" charset="0"/>
                <a:cs typeface="Arial" pitchFamily="34" charset="0"/>
              </a:rPr>
              <a:t>Mexico</a:t>
            </a:r>
            <a:endParaRPr lang="en-GB" sz="1800" dirty="0" smtClean="0">
              <a:latin typeface="Arial" pitchFamily="34" charset="0"/>
              <a:cs typeface="Arial" pitchFamily="34" charset="0"/>
            </a:endParaRPr>
          </a:p>
          <a:p>
            <a:pPr marL="0" indent="0">
              <a:buNone/>
            </a:pPr>
            <a:r>
              <a:rPr lang="en-GB" sz="1800" b="1" dirty="0" smtClean="0">
                <a:latin typeface="Arial" pitchFamily="34" charset="0"/>
                <a:cs typeface="Arial" pitchFamily="34" charset="0"/>
              </a:rPr>
              <a:t>Phase I, </a:t>
            </a:r>
            <a:r>
              <a:rPr lang="en-GB" sz="1800" b="1" dirty="0" smtClean="0">
                <a:latin typeface="Arial" pitchFamily="34" charset="0"/>
                <a:cs typeface="Arial" pitchFamily="34" charset="0"/>
              </a:rPr>
              <a:t>second half </a:t>
            </a:r>
            <a:r>
              <a:rPr lang="en-GB" sz="1800" b="1" dirty="0" smtClean="0">
                <a:latin typeface="Arial" pitchFamily="34" charset="0"/>
                <a:cs typeface="Arial" pitchFamily="34" charset="0"/>
              </a:rPr>
              <a:t>of </a:t>
            </a:r>
            <a:r>
              <a:rPr lang="en-GB" sz="1800" b="1" dirty="0" smtClean="0">
                <a:latin typeface="Arial" pitchFamily="34" charset="0"/>
                <a:cs typeface="Arial" pitchFamily="34" charset="0"/>
              </a:rPr>
              <a:t>2014</a:t>
            </a:r>
          </a:p>
          <a:p>
            <a:pPr>
              <a:buFont typeface="Wingdings" panose="05000000000000000000" pitchFamily="2" charset="2"/>
              <a:buChar char="ü"/>
            </a:pPr>
            <a:r>
              <a:rPr lang="en-GB" sz="1800" b="1" dirty="0" smtClean="0">
                <a:latin typeface="Arial" pitchFamily="34" charset="0"/>
                <a:cs typeface="Arial" pitchFamily="34" charset="0"/>
              </a:rPr>
              <a:t>Monterrey, NL</a:t>
            </a:r>
          </a:p>
          <a:p>
            <a:pPr>
              <a:buFont typeface="Wingdings" panose="05000000000000000000" pitchFamily="2" charset="2"/>
              <a:buChar char="ü"/>
            </a:pPr>
            <a:r>
              <a:rPr lang="en-GB" sz="1800" b="1" dirty="0" smtClean="0">
                <a:latin typeface="Arial" pitchFamily="34" charset="0"/>
                <a:cs typeface="Arial" pitchFamily="34" charset="0"/>
              </a:rPr>
              <a:t>Mérida, Yucatán </a:t>
            </a:r>
          </a:p>
          <a:p>
            <a:pPr marL="0" indent="0">
              <a:buNone/>
            </a:pPr>
            <a:r>
              <a:rPr lang="en-GB" sz="1800" b="1" dirty="0" smtClean="0">
                <a:latin typeface="Arial" pitchFamily="34" charset="0"/>
                <a:cs typeface="Arial" pitchFamily="34" charset="0"/>
              </a:rPr>
              <a:t>Phase II, </a:t>
            </a:r>
            <a:r>
              <a:rPr lang="en-GB" sz="1800" b="1" dirty="0" smtClean="0">
                <a:latin typeface="Arial" pitchFamily="34" charset="0"/>
                <a:cs typeface="Arial" pitchFamily="34" charset="0"/>
              </a:rPr>
              <a:t>first half </a:t>
            </a:r>
            <a:r>
              <a:rPr lang="en-GB" sz="1800" b="1" dirty="0" smtClean="0">
                <a:latin typeface="Arial" pitchFamily="34" charset="0"/>
                <a:cs typeface="Arial" pitchFamily="34" charset="0"/>
              </a:rPr>
              <a:t>of </a:t>
            </a:r>
            <a:r>
              <a:rPr lang="en-GB" sz="1800" b="1" dirty="0" smtClean="0">
                <a:latin typeface="Arial" pitchFamily="34" charset="0"/>
                <a:cs typeface="Arial" pitchFamily="34" charset="0"/>
              </a:rPr>
              <a:t>2015</a:t>
            </a:r>
          </a:p>
          <a:p>
            <a:pPr>
              <a:buFont typeface="Wingdings" panose="05000000000000000000" pitchFamily="2" charset="2"/>
              <a:buChar char="ü"/>
            </a:pPr>
            <a:r>
              <a:rPr lang="en-GB" sz="1800" b="1" dirty="0" smtClean="0">
                <a:latin typeface="Arial" pitchFamily="34" charset="0"/>
                <a:cs typeface="Arial" pitchFamily="34" charset="0"/>
              </a:rPr>
              <a:t>Villa Hermosa, Tabasco</a:t>
            </a:r>
          </a:p>
          <a:p>
            <a:pPr>
              <a:buFont typeface="Wingdings" panose="05000000000000000000" pitchFamily="2" charset="2"/>
              <a:buChar char="ü"/>
            </a:pPr>
            <a:r>
              <a:rPr lang="en-GB" sz="1800" b="1" dirty="0" smtClean="0">
                <a:latin typeface="Arial" pitchFamily="34" charset="0"/>
                <a:cs typeface="Arial" pitchFamily="34" charset="0"/>
              </a:rPr>
              <a:t>San Luis Potosí, San Luis Potosí   </a:t>
            </a:r>
          </a:p>
          <a:p>
            <a:pPr algn="ctr">
              <a:buNone/>
            </a:pPr>
            <a:r>
              <a:rPr lang="en-GB" b="1" dirty="0" smtClean="0">
                <a:latin typeface="Arial" pitchFamily="34" charset="0"/>
                <a:cs typeface="Arial" pitchFamily="34" charset="0"/>
              </a:rPr>
              <a:t>Canada</a:t>
            </a:r>
            <a:r>
              <a:rPr lang="en-GB" sz="3600" b="1" dirty="0" smtClean="0">
                <a:latin typeface="Arial" pitchFamily="34" charset="0"/>
                <a:cs typeface="Arial" pitchFamily="34" charset="0"/>
              </a:rPr>
              <a:t> </a:t>
            </a:r>
          </a:p>
          <a:p>
            <a:pPr marL="0" indent="0">
              <a:buNone/>
            </a:pPr>
            <a:r>
              <a:rPr lang="en-GB" sz="1800" b="1" dirty="0" smtClean="0">
                <a:latin typeface="Arial" pitchFamily="34" charset="0"/>
                <a:cs typeface="Arial" pitchFamily="34" charset="0"/>
              </a:rPr>
              <a:t>Phase I, </a:t>
            </a:r>
            <a:r>
              <a:rPr lang="en-GB" sz="1800" b="1" dirty="0" smtClean="0">
                <a:latin typeface="Arial" pitchFamily="34" charset="0"/>
                <a:cs typeface="Arial" pitchFamily="34" charset="0"/>
              </a:rPr>
              <a:t>first half </a:t>
            </a:r>
            <a:r>
              <a:rPr lang="en-GB" sz="1800" b="1" dirty="0" smtClean="0">
                <a:latin typeface="Arial" pitchFamily="34" charset="0"/>
                <a:cs typeface="Arial" pitchFamily="34" charset="0"/>
              </a:rPr>
              <a:t>of </a:t>
            </a:r>
            <a:r>
              <a:rPr lang="en-GB" sz="1800" b="1" dirty="0" smtClean="0">
                <a:latin typeface="Arial" pitchFamily="34" charset="0"/>
                <a:cs typeface="Arial" pitchFamily="34" charset="0"/>
              </a:rPr>
              <a:t>2015</a:t>
            </a:r>
          </a:p>
          <a:p>
            <a:pPr>
              <a:buFont typeface="Wingdings" panose="05000000000000000000" pitchFamily="2" charset="2"/>
              <a:buChar char="ü"/>
            </a:pPr>
            <a:r>
              <a:rPr lang="en-GB" sz="1800" b="1" dirty="0" smtClean="0">
                <a:latin typeface="Arial" pitchFamily="34" charset="0"/>
                <a:cs typeface="Arial" pitchFamily="34" charset="0"/>
              </a:rPr>
              <a:t>Vancouver, BC</a:t>
            </a:r>
          </a:p>
          <a:p>
            <a:pPr marL="0" indent="0">
              <a:buNone/>
            </a:pPr>
            <a:r>
              <a:rPr lang="en-GB" sz="1800" b="1" dirty="0" smtClean="0">
                <a:latin typeface="Arial" pitchFamily="34" charset="0"/>
                <a:cs typeface="Arial" pitchFamily="34" charset="0"/>
              </a:rPr>
              <a:t>Phase II, </a:t>
            </a:r>
            <a:r>
              <a:rPr lang="en-GB" sz="1800" b="1" dirty="0" smtClean="0">
                <a:latin typeface="Arial" pitchFamily="34" charset="0"/>
                <a:cs typeface="Arial" pitchFamily="34" charset="0"/>
              </a:rPr>
              <a:t>second half </a:t>
            </a:r>
            <a:r>
              <a:rPr lang="en-GB" sz="1800" b="1" dirty="0" smtClean="0">
                <a:latin typeface="Arial" pitchFamily="34" charset="0"/>
                <a:cs typeface="Arial" pitchFamily="34" charset="0"/>
              </a:rPr>
              <a:t>of </a:t>
            </a:r>
            <a:r>
              <a:rPr lang="en-GB" sz="1800" b="1" dirty="0" smtClean="0">
                <a:latin typeface="Arial" pitchFamily="34" charset="0"/>
                <a:cs typeface="Arial" pitchFamily="34" charset="0"/>
              </a:rPr>
              <a:t>2015</a:t>
            </a:r>
          </a:p>
          <a:p>
            <a:pPr>
              <a:buFont typeface="Wingdings" panose="05000000000000000000" pitchFamily="2" charset="2"/>
              <a:buChar char="ü"/>
            </a:pPr>
            <a:r>
              <a:rPr lang="en-GB" sz="1800" b="1" dirty="0" smtClean="0">
                <a:latin typeface="Arial" pitchFamily="34" charset="0"/>
                <a:cs typeface="Arial" pitchFamily="34" charset="0"/>
              </a:rPr>
              <a:t>Toronto, ON</a:t>
            </a:r>
          </a:p>
          <a:p>
            <a:pPr marL="0" indent="0" algn="ctr">
              <a:buNone/>
            </a:pPr>
            <a:endParaRPr lang="en-GB" sz="1400" b="1" dirty="0" smtClean="0">
              <a:latin typeface="Arial" pitchFamily="34" charset="0"/>
              <a:cs typeface="Arial" pitchFamily="34" charset="0"/>
            </a:endParaRPr>
          </a:p>
          <a:p>
            <a:pPr marL="0" indent="0" algn="ctr">
              <a:buNone/>
            </a:pPr>
            <a:endParaRPr lang="en-GB" sz="3600" b="1" dirty="0">
              <a:latin typeface="Arial" pitchFamily="34" charset="0"/>
              <a:cs typeface="Arial" pitchFamily="34" charset="0"/>
            </a:endParaRPr>
          </a:p>
        </p:txBody>
      </p:sp>
    </p:spTree>
    <p:extLst>
      <p:ext uri="{BB962C8B-B14F-4D97-AF65-F5344CB8AC3E}">
        <p14:creationId xmlns:p14="http://schemas.microsoft.com/office/powerpoint/2010/main" val="23360158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a:stretch>
            <a:fillRect/>
          </a:stretch>
        </p:blipFill>
        <p:spPr bwMode="auto">
          <a:xfrm>
            <a:off x="-36512" y="342900"/>
            <a:ext cx="9001125" cy="6515100"/>
          </a:xfrm>
          <a:prstGeom prst="rect">
            <a:avLst/>
          </a:prstGeom>
          <a:noFill/>
          <a:ln w="9525">
            <a:noFill/>
            <a:miter lim="800000"/>
            <a:headEnd/>
            <a:tailEnd/>
          </a:ln>
        </p:spPr>
      </p:pic>
      <p:sp>
        <p:nvSpPr>
          <p:cNvPr id="3" name="2 CuadroTexto"/>
          <p:cNvSpPr txBox="1"/>
          <p:nvPr/>
        </p:nvSpPr>
        <p:spPr>
          <a:xfrm>
            <a:off x="395409" y="-27384"/>
            <a:ext cx="8101660" cy="707886"/>
          </a:xfrm>
          <a:prstGeom prst="rect">
            <a:avLst/>
          </a:prstGeom>
          <a:noFill/>
        </p:spPr>
        <p:txBody>
          <a:bodyPr wrap="square" rtlCol="0">
            <a:spAutoFit/>
          </a:bodyPr>
          <a:lstStyle/>
          <a:p>
            <a:pPr algn="ctr"/>
            <a:r>
              <a:rPr lang="en-GB" sz="2000" dirty="0" smtClean="0">
                <a:effectLst>
                  <a:outerShdw blurRad="38100" dist="38100" dir="2700000" algn="tl">
                    <a:srgbClr val="000000">
                      <a:alpha val="43137"/>
                    </a:srgbClr>
                  </a:outerShdw>
                </a:effectLst>
                <a:latin typeface="Berlin Sans FB" pitchFamily="34" charset="0"/>
              </a:rPr>
              <a:t>Accredited Consular Offices of Guatemala </a:t>
            </a:r>
          </a:p>
          <a:p>
            <a:pPr algn="ctr"/>
            <a:r>
              <a:rPr lang="en-GB" sz="2000" dirty="0" smtClean="0">
                <a:effectLst>
                  <a:outerShdw blurRad="38100" dist="38100" dir="2700000" algn="tl">
                    <a:srgbClr val="000000">
                      <a:alpha val="43137"/>
                    </a:srgbClr>
                  </a:outerShdw>
                </a:effectLst>
                <a:latin typeface="Berlin Sans FB" pitchFamily="34" charset="0"/>
              </a:rPr>
              <a:t>in the United States</a:t>
            </a:r>
            <a:endParaRPr lang="en-GB" sz="2000" dirty="0">
              <a:effectLst>
                <a:outerShdw blurRad="38100" dist="38100" dir="2700000" algn="tl">
                  <a:srgbClr val="000000">
                    <a:alpha val="43137"/>
                  </a:srgbClr>
                </a:outerShdw>
              </a:effectLst>
              <a:latin typeface="Berlin Sans FB" pitchFamily="34" charset="0"/>
            </a:endParaRPr>
          </a:p>
        </p:txBody>
      </p:sp>
      <p:sp>
        <p:nvSpPr>
          <p:cNvPr id="4" name="3 CuadroTexto"/>
          <p:cNvSpPr txBox="1"/>
          <p:nvPr/>
        </p:nvSpPr>
        <p:spPr>
          <a:xfrm>
            <a:off x="5580238" y="273534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Illinois</a:t>
            </a:r>
            <a:endParaRPr lang="en-GB" sz="1050" dirty="0">
              <a:latin typeface="Berlin Sans FB" pitchFamily="34" charset="0"/>
            </a:endParaRPr>
          </a:p>
        </p:txBody>
      </p:sp>
      <p:sp>
        <p:nvSpPr>
          <p:cNvPr id="5" name="4 CuadroTexto"/>
          <p:cNvSpPr txBox="1"/>
          <p:nvPr/>
        </p:nvSpPr>
        <p:spPr>
          <a:xfrm>
            <a:off x="6588350" y="227687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Ohio</a:t>
            </a:r>
            <a:endParaRPr lang="en-GB" sz="1050" dirty="0">
              <a:latin typeface="Berlin Sans FB" pitchFamily="34" charset="0"/>
            </a:endParaRPr>
          </a:p>
        </p:txBody>
      </p:sp>
      <p:sp>
        <p:nvSpPr>
          <p:cNvPr id="6" name="5 CuadroTexto"/>
          <p:cNvSpPr txBox="1"/>
          <p:nvPr/>
        </p:nvSpPr>
        <p:spPr>
          <a:xfrm>
            <a:off x="6156302" y="1844824"/>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Michigan</a:t>
            </a:r>
            <a:endParaRPr lang="en-GB" sz="1000" dirty="0">
              <a:latin typeface="Berlin Sans FB" pitchFamily="34" charset="0"/>
            </a:endParaRPr>
          </a:p>
        </p:txBody>
      </p:sp>
      <p:sp>
        <p:nvSpPr>
          <p:cNvPr id="7" name="6 CuadroTexto"/>
          <p:cNvSpPr txBox="1"/>
          <p:nvPr/>
        </p:nvSpPr>
        <p:spPr>
          <a:xfrm>
            <a:off x="4500117" y="980728"/>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Minnesota</a:t>
            </a:r>
            <a:endParaRPr lang="en-GB" sz="1050" dirty="0">
              <a:latin typeface="Berlin Sans FB" pitchFamily="34" charset="0"/>
            </a:endParaRPr>
          </a:p>
        </p:txBody>
      </p:sp>
      <p:sp>
        <p:nvSpPr>
          <p:cNvPr id="8" name="7 CuadroTexto"/>
          <p:cNvSpPr txBox="1"/>
          <p:nvPr/>
        </p:nvSpPr>
        <p:spPr>
          <a:xfrm>
            <a:off x="3564014" y="908720"/>
            <a:ext cx="864095"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North Dakota</a:t>
            </a:r>
            <a:endParaRPr lang="en-GB" sz="1100" dirty="0">
              <a:latin typeface="Berlin Sans FB" pitchFamily="34" charset="0"/>
            </a:endParaRPr>
          </a:p>
        </p:txBody>
      </p:sp>
      <p:sp>
        <p:nvSpPr>
          <p:cNvPr id="9" name="8 CuadroTexto"/>
          <p:cNvSpPr txBox="1"/>
          <p:nvPr/>
        </p:nvSpPr>
        <p:spPr>
          <a:xfrm>
            <a:off x="4860157" y="220486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Iowa</a:t>
            </a:r>
            <a:endParaRPr lang="en-GB" sz="1050" dirty="0">
              <a:latin typeface="Berlin Sans FB" pitchFamily="34" charset="0"/>
            </a:endParaRPr>
          </a:p>
        </p:txBody>
      </p:sp>
      <p:sp>
        <p:nvSpPr>
          <p:cNvPr id="10" name="9 CuadroTexto"/>
          <p:cNvSpPr txBox="1"/>
          <p:nvPr/>
        </p:nvSpPr>
        <p:spPr>
          <a:xfrm>
            <a:off x="4932165" y="3068960"/>
            <a:ext cx="720079"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Missouri</a:t>
            </a:r>
            <a:endParaRPr lang="en-GB" sz="1050" dirty="0">
              <a:latin typeface="Berlin Sans FB" pitchFamily="34" charset="0"/>
            </a:endParaRPr>
          </a:p>
        </p:txBody>
      </p:sp>
      <p:sp>
        <p:nvSpPr>
          <p:cNvPr id="11" name="10 CuadroTexto"/>
          <p:cNvSpPr txBox="1"/>
          <p:nvPr/>
        </p:nvSpPr>
        <p:spPr>
          <a:xfrm rot="20846564">
            <a:off x="6012286" y="2508284"/>
            <a:ext cx="864095" cy="2154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800" dirty="0" smtClean="0">
                <a:latin typeface="Berlin Sans FB" pitchFamily="34" charset="0"/>
              </a:rPr>
              <a:t>Indiana</a:t>
            </a:r>
            <a:endParaRPr lang="en-GB" sz="800" dirty="0">
              <a:latin typeface="Berlin Sans FB" pitchFamily="34" charset="0"/>
            </a:endParaRPr>
          </a:p>
        </p:txBody>
      </p:sp>
      <p:sp>
        <p:nvSpPr>
          <p:cNvPr id="12" name="11 CuadroTexto"/>
          <p:cNvSpPr txBox="1"/>
          <p:nvPr/>
        </p:nvSpPr>
        <p:spPr>
          <a:xfrm>
            <a:off x="5220197" y="162880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Wisconsin</a:t>
            </a:r>
            <a:endParaRPr lang="en-GB" sz="1050" dirty="0">
              <a:latin typeface="Berlin Sans FB" pitchFamily="34" charset="0"/>
            </a:endParaRPr>
          </a:p>
        </p:txBody>
      </p:sp>
      <p:sp>
        <p:nvSpPr>
          <p:cNvPr id="13" name="12 CuadroTexto"/>
          <p:cNvSpPr txBox="1"/>
          <p:nvPr/>
        </p:nvSpPr>
        <p:spPr>
          <a:xfrm>
            <a:off x="1656309" y="3645024"/>
            <a:ext cx="864096"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b="1" dirty="0" smtClean="0">
                <a:latin typeface="Berlin Sans FB" pitchFamily="34" charset="0"/>
              </a:rPr>
              <a:t>Arizona</a:t>
            </a:r>
            <a:endParaRPr lang="en-GB" sz="1050" b="1" dirty="0">
              <a:latin typeface="Berlin Sans FB" pitchFamily="34" charset="0"/>
            </a:endParaRPr>
          </a:p>
        </p:txBody>
      </p:sp>
      <p:sp>
        <p:nvSpPr>
          <p:cNvPr id="14" name="13 CuadroTexto"/>
          <p:cNvSpPr txBox="1"/>
          <p:nvPr/>
        </p:nvSpPr>
        <p:spPr>
          <a:xfrm>
            <a:off x="2627909" y="3717032"/>
            <a:ext cx="864095"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New Mexico</a:t>
            </a:r>
            <a:endParaRPr lang="en-GB" sz="1100" dirty="0">
              <a:latin typeface="Berlin Sans FB" pitchFamily="34" charset="0"/>
            </a:endParaRPr>
          </a:p>
        </p:txBody>
      </p:sp>
      <p:sp>
        <p:nvSpPr>
          <p:cNvPr id="15" name="14 CuadroTexto"/>
          <p:cNvSpPr txBox="1"/>
          <p:nvPr/>
        </p:nvSpPr>
        <p:spPr>
          <a:xfrm>
            <a:off x="8532565" y="1789366"/>
            <a:ext cx="864095" cy="415498"/>
          </a:xfrm>
          <a:prstGeom prst="rect">
            <a:avLst/>
          </a:prstGeom>
          <a:noFill/>
        </p:spPr>
        <p:txBody>
          <a:bodyPr wrap="square" rtlCol="0">
            <a:spAutoFit/>
          </a:bodyPr>
          <a:lstStyle/>
          <a:p>
            <a:r>
              <a:rPr lang="en-GB" sz="1000" dirty="0" smtClean="0">
                <a:latin typeface="Berlin Sans FB" pitchFamily="34" charset="0"/>
              </a:rPr>
              <a:t>Rhode</a:t>
            </a:r>
          </a:p>
          <a:p>
            <a:r>
              <a:rPr lang="en-GB" sz="1000" dirty="0" smtClean="0">
                <a:latin typeface="Berlin Sans FB" pitchFamily="34" charset="0"/>
              </a:rPr>
              <a:t>Island</a:t>
            </a:r>
            <a:endParaRPr lang="en-GB" sz="1000" dirty="0">
              <a:latin typeface="Berlin Sans FB" pitchFamily="34" charset="0"/>
            </a:endParaRPr>
          </a:p>
        </p:txBody>
      </p:sp>
      <p:sp>
        <p:nvSpPr>
          <p:cNvPr id="16" name="15 CuadroTexto"/>
          <p:cNvSpPr txBox="1"/>
          <p:nvPr/>
        </p:nvSpPr>
        <p:spPr>
          <a:xfrm>
            <a:off x="6876256" y="980728"/>
            <a:ext cx="1152253"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Massachusetts</a:t>
            </a:r>
            <a:endParaRPr lang="en-GB" sz="1050" dirty="0">
              <a:latin typeface="Berlin Sans FB" pitchFamily="34" charset="0"/>
            </a:endParaRPr>
          </a:p>
        </p:txBody>
      </p:sp>
      <p:sp>
        <p:nvSpPr>
          <p:cNvPr id="17" name="16 CuadroTexto"/>
          <p:cNvSpPr txBox="1"/>
          <p:nvPr/>
        </p:nvSpPr>
        <p:spPr>
          <a:xfrm>
            <a:off x="7740478" y="79112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Vermont</a:t>
            </a:r>
            <a:endParaRPr lang="en-GB" sz="1050" dirty="0">
              <a:latin typeface="Berlin Sans FB" pitchFamily="34" charset="0"/>
            </a:endParaRPr>
          </a:p>
        </p:txBody>
      </p:sp>
      <p:sp>
        <p:nvSpPr>
          <p:cNvPr id="18" name="17 CuadroTexto"/>
          <p:cNvSpPr txBox="1"/>
          <p:nvPr/>
        </p:nvSpPr>
        <p:spPr>
          <a:xfrm>
            <a:off x="7164413" y="4941168"/>
            <a:ext cx="864095"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Florida</a:t>
            </a:r>
            <a:endParaRPr lang="en-GB" sz="900" dirty="0">
              <a:latin typeface="Berlin Sans FB" pitchFamily="34" charset="0"/>
            </a:endParaRPr>
          </a:p>
        </p:txBody>
      </p:sp>
      <p:sp>
        <p:nvSpPr>
          <p:cNvPr id="19" name="18 CuadroTexto"/>
          <p:cNvSpPr txBox="1"/>
          <p:nvPr/>
        </p:nvSpPr>
        <p:spPr>
          <a:xfrm>
            <a:off x="6012286" y="414908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Alabama</a:t>
            </a:r>
            <a:endParaRPr lang="en-GB" sz="1050" dirty="0">
              <a:latin typeface="Berlin Sans FB" pitchFamily="34" charset="0"/>
            </a:endParaRPr>
          </a:p>
        </p:txBody>
      </p:sp>
      <p:sp>
        <p:nvSpPr>
          <p:cNvPr id="20" name="19 CuadroTexto"/>
          <p:cNvSpPr txBox="1"/>
          <p:nvPr/>
        </p:nvSpPr>
        <p:spPr>
          <a:xfrm rot="18535898">
            <a:off x="5449431" y="407652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Mississippi</a:t>
            </a:r>
            <a:endParaRPr lang="en-GB" sz="1050" dirty="0">
              <a:latin typeface="Berlin Sans FB" pitchFamily="34" charset="0"/>
            </a:endParaRPr>
          </a:p>
        </p:txBody>
      </p:sp>
      <p:sp>
        <p:nvSpPr>
          <p:cNvPr id="21" name="20 CuadroTexto"/>
          <p:cNvSpPr txBox="1"/>
          <p:nvPr/>
        </p:nvSpPr>
        <p:spPr>
          <a:xfrm>
            <a:off x="7956501" y="4797152"/>
            <a:ext cx="1041740"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1100" dirty="0" smtClean="0">
                <a:latin typeface="Berlin Sans FB" pitchFamily="34" charset="0"/>
              </a:rPr>
              <a:t>Puerto Rico</a:t>
            </a:r>
          </a:p>
          <a:p>
            <a:r>
              <a:rPr lang="en-GB" sz="1100" dirty="0" smtClean="0">
                <a:latin typeface="Berlin Sans FB" pitchFamily="34" charset="0"/>
              </a:rPr>
              <a:t>Virgin Islands</a:t>
            </a:r>
            <a:endParaRPr lang="en-GB" sz="1100" dirty="0">
              <a:latin typeface="Berlin Sans FB" pitchFamily="34" charset="0"/>
            </a:endParaRPr>
          </a:p>
        </p:txBody>
      </p:sp>
      <p:sp>
        <p:nvSpPr>
          <p:cNvPr id="22" name="21 CuadroTexto"/>
          <p:cNvSpPr txBox="1"/>
          <p:nvPr/>
        </p:nvSpPr>
        <p:spPr>
          <a:xfrm>
            <a:off x="611686" y="126876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Oregon</a:t>
            </a:r>
            <a:endParaRPr lang="en-GB" sz="1100" dirty="0">
              <a:latin typeface="Berlin Sans FB" pitchFamily="34" charset="0"/>
            </a:endParaRPr>
          </a:p>
        </p:txBody>
      </p:sp>
      <p:sp>
        <p:nvSpPr>
          <p:cNvPr id="23" name="22 CuadroTexto"/>
          <p:cNvSpPr txBox="1"/>
          <p:nvPr/>
        </p:nvSpPr>
        <p:spPr>
          <a:xfrm>
            <a:off x="683568" y="620688"/>
            <a:ext cx="936229"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Washington</a:t>
            </a:r>
            <a:endParaRPr lang="en-GB" sz="1050" dirty="0">
              <a:latin typeface="Berlin Sans FB" pitchFamily="34" charset="0"/>
            </a:endParaRPr>
          </a:p>
        </p:txBody>
      </p:sp>
      <p:sp>
        <p:nvSpPr>
          <p:cNvPr id="24" name="23 CuadroTexto"/>
          <p:cNvSpPr txBox="1"/>
          <p:nvPr/>
        </p:nvSpPr>
        <p:spPr>
          <a:xfrm>
            <a:off x="1403773" y="1700808"/>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Idaho</a:t>
            </a:r>
            <a:endParaRPr lang="en-GB" sz="1050" dirty="0">
              <a:latin typeface="Berlin Sans FB" pitchFamily="34" charset="0"/>
            </a:endParaRPr>
          </a:p>
        </p:txBody>
      </p:sp>
      <p:sp>
        <p:nvSpPr>
          <p:cNvPr id="25" name="24 CuadroTexto"/>
          <p:cNvSpPr txBox="1"/>
          <p:nvPr/>
        </p:nvSpPr>
        <p:spPr>
          <a:xfrm>
            <a:off x="2267869" y="590369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Alaska</a:t>
            </a:r>
            <a:endParaRPr lang="en-GB" sz="1100" dirty="0">
              <a:latin typeface="Berlin Sans FB" pitchFamily="34" charset="0"/>
            </a:endParaRPr>
          </a:p>
        </p:txBody>
      </p:sp>
      <p:sp>
        <p:nvSpPr>
          <p:cNvPr id="26" name="25 CuadroTexto"/>
          <p:cNvSpPr txBox="1"/>
          <p:nvPr/>
        </p:nvSpPr>
        <p:spPr>
          <a:xfrm>
            <a:off x="3780038" y="230329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Nebraska</a:t>
            </a:r>
            <a:endParaRPr lang="en-GB" sz="1050" dirty="0">
              <a:latin typeface="Berlin Sans FB" pitchFamily="34" charset="0"/>
            </a:endParaRPr>
          </a:p>
        </p:txBody>
      </p:sp>
      <p:sp>
        <p:nvSpPr>
          <p:cNvPr id="27" name="26 CuadroTexto"/>
          <p:cNvSpPr txBox="1"/>
          <p:nvPr/>
        </p:nvSpPr>
        <p:spPr>
          <a:xfrm>
            <a:off x="1763813" y="263691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Utah</a:t>
            </a:r>
            <a:endParaRPr lang="en-GB" sz="1050" dirty="0">
              <a:latin typeface="Berlin Sans FB" pitchFamily="34" charset="0"/>
            </a:endParaRPr>
          </a:p>
        </p:txBody>
      </p:sp>
      <p:sp>
        <p:nvSpPr>
          <p:cNvPr id="28" name="27 CuadroTexto"/>
          <p:cNvSpPr txBox="1"/>
          <p:nvPr/>
        </p:nvSpPr>
        <p:spPr>
          <a:xfrm>
            <a:off x="3636022" y="1628800"/>
            <a:ext cx="864095" cy="41549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South Dakota</a:t>
            </a:r>
            <a:endParaRPr lang="en-GB" sz="1050" dirty="0">
              <a:latin typeface="Berlin Sans FB" pitchFamily="34" charset="0"/>
            </a:endParaRPr>
          </a:p>
        </p:txBody>
      </p:sp>
      <p:sp>
        <p:nvSpPr>
          <p:cNvPr id="29" name="28 CuadroTexto"/>
          <p:cNvSpPr txBox="1"/>
          <p:nvPr/>
        </p:nvSpPr>
        <p:spPr>
          <a:xfrm>
            <a:off x="2555903" y="191683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Wyoming</a:t>
            </a:r>
            <a:endParaRPr lang="en-GB" sz="1050" dirty="0">
              <a:latin typeface="Berlin Sans FB" pitchFamily="34" charset="0"/>
            </a:endParaRPr>
          </a:p>
        </p:txBody>
      </p:sp>
      <p:sp>
        <p:nvSpPr>
          <p:cNvPr id="30" name="29 CuadroTexto"/>
          <p:cNvSpPr txBox="1"/>
          <p:nvPr/>
        </p:nvSpPr>
        <p:spPr>
          <a:xfrm>
            <a:off x="2411885" y="105273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Montana</a:t>
            </a:r>
            <a:endParaRPr lang="en-GB" sz="1100" dirty="0">
              <a:latin typeface="Berlin Sans FB" pitchFamily="34" charset="0"/>
            </a:endParaRPr>
          </a:p>
        </p:txBody>
      </p:sp>
      <p:sp>
        <p:nvSpPr>
          <p:cNvPr id="31" name="30 CuadroTexto"/>
          <p:cNvSpPr txBox="1"/>
          <p:nvPr/>
        </p:nvSpPr>
        <p:spPr>
          <a:xfrm>
            <a:off x="6660357" y="4221088"/>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Georgia</a:t>
            </a:r>
            <a:endParaRPr lang="en-GB" sz="1050" dirty="0">
              <a:latin typeface="Berlin Sans FB" pitchFamily="34" charset="0"/>
            </a:endParaRPr>
          </a:p>
        </p:txBody>
      </p:sp>
      <p:sp>
        <p:nvSpPr>
          <p:cNvPr id="32" name="31 CuadroTexto"/>
          <p:cNvSpPr txBox="1"/>
          <p:nvPr/>
        </p:nvSpPr>
        <p:spPr>
          <a:xfrm rot="20609294">
            <a:off x="7132716" y="3273854"/>
            <a:ext cx="1008111"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North Carolina</a:t>
            </a:r>
            <a:endParaRPr lang="en-GB" sz="900" dirty="0">
              <a:latin typeface="Berlin Sans FB" pitchFamily="34" charset="0"/>
            </a:endParaRPr>
          </a:p>
        </p:txBody>
      </p:sp>
      <p:sp>
        <p:nvSpPr>
          <p:cNvPr id="33" name="32 CuadroTexto"/>
          <p:cNvSpPr txBox="1"/>
          <p:nvPr/>
        </p:nvSpPr>
        <p:spPr>
          <a:xfrm>
            <a:off x="6948389" y="3645024"/>
            <a:ext cx="864095" cy="41549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South Carolina</a:t>
            </a:r>
            <a:endParaRPr lang="en-GB" sz="1050" dirty="0">
              <a:latin typeface="Berlin Sans FB" pitchFamily="34" charset="0"/>
            </a:endParaRPr>
          </a:p>
        </p:txBody>
      </p:sp>
      <p:sp>
        <p:nvSpPr>
          <p:cNvPr id="34" name="33 CuadroTexto"/>
          <p:cNvSpPr txBox="1"/>
          <p:nvPr/>
        </p:nvSpPr>
        <p:spPr>
          <a:xfrm rot="21183290">
            <a:off x="5999640" y="340827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Tennessee</a:t>
            </a:r>
            <a:endParaRPr lang="en-GB" sz="1050" dirty="0">
              <a:latin typeface="Berlin Sans FB" pitchFamily="34" charset="0"/>
            </a:endParaRPr>
          </a:p>
        </p:txBody>
      </p:sp>
      <p:sp>
        <p:nvSpPr>
          <p:cNvPr id="35" name="34 CuadroTexto"/>
          <p:cNvSpPr txBox="1"/>
          <p:nvPr/>
        </p:nvSpPr>
        <p:spPr>
          <a:xfrm>
            <a:off x="3996062" y="299695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Kansas</a:t>
            </a:r>
            <a:endParaRPr lang="en-GB" sz="1050" dirty="0">
              <a:latin typeface="Berlin Sans FB" pitchFamily="34" charset="0"/>
            </a:endParaRPr>
          </a:p>
        </p:txBody>
      </p:sp>
      <p:sp>
        <p:nvSpPr>
          <p:cNvPr id="36" name="35 CuadroTexto"/>
          <p:cNvSpPr txBox="1"/>
          <p:nvPr/>
        </p:nvSpPr>
        <p:spPr>
          <a:xfrm>
            <a:off x="5004173" y="4365104"/>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Louisiana</a:t>
            </a:r>
            <a:endParaRPr lang="en-GB" sz="1000" dirty="0">
              <a:latin typeface="Berlin Sans FB" pitchFamily="34" charset="0"/>
            </a:endParaRPr>
          </a:p>
        </p:txBody>
      </p:sp>
      <p:sp>
        <p:nvSpPr>
          <p:cNvPr id="37" name="36 CuadroTexto"/>
          <p:cNvSpPr txBox="1"/>
          <p:nvPr/>
        </p:nvSpPr>
        <p:spPr>
          <a:xfrm>
            <a:off x="4068069" y="357301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Oklahoma</a:t>
            </a:r>
            <a:endParaRPr lang="en-GB" sz="1050" dirty="0">
              <a:latin typeface="Berlin Sans FB" pitchFamily="34" charset="0"/>
            </a:endParaRPr>
          </a:p>
        </p:txBody>
      </p:sp>
      <p:sp>
        <p:nvSpPr>
          <p:cNvPr id="38" name="37 CuadroTexto"/>
          <p:cNvSpPr txBox="1"/>
          <p:nvPr/>
        </p:nvSpPr>
        <p:spPr>
          <a:xfrm>
            <a:off x="827709" y="249289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Nevada</a:t>
            </a:r>
            <a:endParaRPr lang="en-GB" sz="1100" dirty="0">
              <a:latin typeface="Berlin Sans FB" pitchFamily="34" charset="0"/>
            </a:endParaRPr>
          </a:p>
        </p:txBody>
      </p:sp>
      <p:sp>
        <p:nvSpPr>
          <p:cNvPr id="39" name="38 CuadroTexto"/>
          <p:cNvSpPr txBox="1"/>
          <p:nvPr/>
        </p:nvSpPr>
        <p:spPr>
          <a:xfrm>
            <a:off x="683693" y="4941168"/>
            <a:ext cx="864095" cy="261610"/>
          </a:xfrm>
          <a:prstGeom prst="rect">
            <a:avLst/>
          </a:prstGeom>
          <a:noFill/>
        </p:spPr>
        <p:txBody>
          <a:bodyPr wrap="square" rtlCol="0">
            <a:spAutoFit/>
          </a:bodyPr>
          <a:lstStyle/>
          <a:p>
            <a:r>
              <a:rPr lang="en-GB" sz="1100" dirty="0" smtClean="0">
                <a:latin typeface="Berlin Sans FB" pitchFamily="34" charset="0"/>
              </a:rPr>
              <a:t>Hawaii</a:t>
            </a:r>
            <a:endParaRPr lang="en-GB" sz="1100" dirty="0">
              <a:latin typeface="Berlin Sans FB" pitchFamily="34" charset="0"/>
            </a:endParaRPr>
          </a:p>
        </p:txBody>
      </p:sp>
      <p:sp>
        <p:nvSpPr>
          <p:cNvPr id="40" name="39 CuadroTexto"/>
          <p:cNvSpPr txBox="1"/>
          <p:nvPr/>
        </p:nvSpPr>
        <p:spPr>
          <a:xfrm rot="19818898">
            <a:off x="6088560" y="2978734"/>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Kentucky</a:t>
            </a:r>
            <a:endParaRPr lang="en-GB" sz="1000" dirty="0">
              <a:latin typeface="Berlin Sans FB" pitchFamily="34" charset="0"/>
            </a:endParaRPr>
          </a:p>
        </p:txBody>
      </p:sp>
      <p:sp>
        <p:nvSpPr>
          <p:cNvPr id="41" name="40 CuadroTexto"/>
          <p:cNvSpPr txBox="1"/>
          <p:nvPr/>
        </p:nvSpPr>
        <p:spPr>
          <a:xfrm>
            <a:off x="8208022" y="2132856"/>
            <a:ext cx="864095" cy="246221"/>
          </a:xfrm>
          <a:prstGeom prst="rect">
            <a:avLst/>
          </a:prstGeom>
          <a:noFill/>
        </p:spPr>
        <p:txBody>
          <a:bodyPr wrap="square" rtlCol="0">
            <a:spAutoFit/>
          </a:bodyPr>
          <a:lstStyle/>
          <a:p>
            <a:r>
              <a:rPr lang="en-GB" sz="1000" dirty="0" smtClean="0">
                <a:latin typeface="Berlin Sans FB" pitchFamily="34" charset="0"/>
              </a:rPr>
              <a:t>Connecticut</a:t>
            </a:r>
            <a:endParaRPr lang="en-GB" sz="1000" dirty="0">
              <a:latin typeface="Berlin Sans FB" pitchFamily="34" charset="0"/>
            </a:endParaRPr>
          </a:p>
        </p:txBody>
      </p:sp>
      <p:sp>
        <p:nvSpPr>
          <p:cNvPr id="42" name="41 CuadroTexto"/>
          <p:cNvSpPr txBox="1"/>
          <p:nvPr/>
        </p:nvSpPr>
        <p:spPr>
          <a:xfrm>
            <a:off x="7236422" y="2060848"/>
            <a:ext cx="864095"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Pennsylvania</a:t>
            </a:r>
            <a:endParaRPr lang="en-GB" sz="900" dirty="0">
              <a:latin typeface="Berlin Sans FB" pitchFamily="34" charset="0"/>
            </a:endParaRPr>
          </a:p>
        </p:txBody>
      </p:sp>
      <p:sp>
        <p:nvSpPr>
          <p:cNvPr id="43" name="42 CuadroTexto"/>
          <p:cNvSpPr txBox="1"/>
          <p:nvPr/>
        </p:nvSpPr>
        <p:spPr>
          <a:xfrm>
            <a:off x="8172526" y="2348880"/>
            <a:ext cx="1008111" cy="246221"/>
          </a:xfrm>
          <a:prstGeom prst="rect">
            <a:avLst/>
          </a:prstGeom>
          <a:noFill/>
        </p:spPr>
        <p:txBody>
          <a:bodyPr wrap="square" rtlCol="0">
            <a:spAutoFit/>
          </a:bodyPr>
          <a:lstStyle/>
          <a:p>
            <a:r>
              <a:rPr lang="en-GB" sz="1000" dirty="0" smtClean="0">
                <a:latin typeface="Berlin Sans FB" pitchFamily="34" charset="0"/>
              </a:rPr>
              <a:t>New Jersey</a:t>
            </a:r>
            <a:endParaRPr lang="en-GB" sz="1000" dirty="0">
              <a:latin typeface="Berlin Sans FB" pitchFamily="34" charset="0"/>
            </a:endParaRPr>
          </a:p>
        </p:txBody>
      </p:sp>
      <p:sp>
        <p:nvSpPr>
          <p:cNvPr id="44" name="43 CuadroTexto"/>
          <p:cNvSpPr txBox="1"/>
          <p:nvPr/>
        </p:nvSpPr>
        <p:spPr>
          <a:xfrm>
            <a:off x="8208022" y="2492896"/>
            <a:ext cx="864095" cy="246221"/>
          </a:xfrm>
          <a:prstGeom prst="rect">
            <a:avLst/>
          </a:prstGeom>
          <a:noFill/>
        </p:spPr>
        <p:txBody>
          <a:bodyPr wrap="square" rtlCol="0">
            <a:spAutoFit/>
          </a:bodyPr>
          <a:lstStyle/>
          <a:p>
            <a:r>
              <a:rPr lang="en-GB" sz="1000" dirty="0" smtClean="0">
                <a:latin typeface="Berlin Sans FB" pitchFamily="34" charset="0"/>
              </a:rPr>
              <a:t>Delaware</a:t>
            </a:r>
            <a:endParaRPr lang="en-GB" sz="1000" dirty="0">
              <a:latin typeface="Berlin Sans FB" pitchFamily="34" charset="0"/>
            </a:endParaRPr>
          </a:p>
        </p:txBody>
      </p:sp>
      <p:sp>
        <p:nvSpPr>
          <p:cNvPr id="45" name="44 CuadroTexto"/>
          <p:cNvSpPr txBox="1"/>
          <p:nvPr/>
        </p:nvSpPr>
        <p:spPr>
          <a:xfrm>
            <a:off x="8208022" y="2636912"/>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Maryland</a:t>
            </a:r>
            <a:endParaRPr lang="en-GB" sz="1000" dirty="0">
              <a:latin typeface="Berlin Sans FB" pitchFamily="34" charset="0"/>
            </a:endParaRPr>
          </a:p>
        </p:txBody>
      </p:sp>
      <p:sp>
        <p:nvSpPr>
          <p:cNvPr id="46" name="45 CuadroTexto"/>
          <p:cNvSpPr txBox="1"/>
          <p:nvPr/>
        </p:nvSpPr>
        <p:spPr>
          <a:xfrm>
            <a:off x="8460558" y="836712"/>
            <a:ext cx="864095" cy="246221"/>
          </a:xfrm>
          <a:prstGeom prst="rect">
            <a:avLst/>
          </a:prstGeom>
          <a:noFill/>
        </p:spPr>
        <p:txBody>
          <a:bodyPr wrap="square" rtlCol="0">
            <a:spAutoFit/>
          </a:bodyPr>
          <a:lstStyle/>
          <a:p>
            <a:r>
              <a:rPr lang="en-GB" sz="1000" dirty="0" smtClean="0">
                <a:latin typeface="Berlin Sans FB" pitchFamily="34" charset="0"/>
              </a:rPr>
              <a:t>Maine</a:t>
            </a:r>
            <a:endParaRPr lang="en-GB" sz="1000" dirty="0">
              <a:latin typeface="Berlin Sans FB" pitchFamily="34" charset="0"/>
            </a:endParaRPr>
          </a:p>
        </p:txBody>
      </p:sp>
      <p:sp>
        <p:nvSpPr>
          <p:cNvPr id="47" name="46 CuadroTexto"/>
          <p:cNvSpPr txBox="1"/>
          <p:nvPr/>
        </p:nvSpPr>
        <p:spPr>
          <a:xfrm>
            <a:off x="8353054" y="1196752"/>
            <a:ext cx="864095" cy="369332"/>
          </a:xfrm>
          <a:prstGeom prst="rect">
            <a:avLst/>
          </a:prstGeom>
          <a:noFill/>
        </p:spPr>
        <p:txBody>
          <a:bodyPr wrap="square" rtlCol="0">
            <a:spAutoFit/>
          </a:bodyPr>
          <a:lstStyle/>
          <a:p>
            <a:r>
              <a:rPr lang="en-GB" sz="900" dirty="0" smtClean="0">
                <a:latin typeface="Berlin Sans FB" pitchFamily="34" charset="0"/>
              </a:rPr>
              <a:t>New</a:t>
            </a:r>
          </a:p>
          <a:p>
            <a:r>
              <a:rPr lang="en-GB" sz="900" dirty="0" smtClean="0">
                <a:latin typeface="Berlin Sans FB" pitchFamily="34" charset="0"/>
              </a:rPr>
              <a:t>Hampshire</a:t>
            </a:r>
            <a:endParaRPr lang="en-GB" sz="900" dirty="0">
              <a:latin typeface="Berlin Sans FB" pitchFamily="34" charset="0"/>
            </a:endParaRPr>
          </a:p>
        </p:txBody>
      </p:sp>
      <p:sp>
        <p:nvSpPr>
          <p:cNvPr id="48" name="47 CuadroTexto"/>
          <p:cNvSpPr txBox="1"/>
          <p:nvPr/>
        </p:nvSpPr>
        <p:spPr>
          <a:xfrm>
            <a:off x="7380437" y="1628800"/>
            <a:ext cx="864095"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New York</a:t>
            </a:r>
            <a:endParaRPr lang="en-GB" sz="900" dirty="0">
              <a:latin typeface="Berlin Sans FB" pitchFamily="34" charset="0"/>
            </a:endParaRPr>
          </a:p>
        </p:txBody>
      </p:sp>
      <p:sp>
        <p:nvSpPr>
          <p:cNvPr id="49" name="48 CuadroTexto"/>
          <p:cNvSpPr txBox="1"/>
          <p:nvPr/>
        </p:nvSpPr>
        <p:spPr>
          <a:xfrm rot="20616181">
            <a:off x="273170" y="3041273"/>
            <a:ext cx="864095"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200" dirty="0" smtClean="0">
                <a:latin typeface="Berlin Sans FB" pitchFamily="34" charset="0"/>
              </a:rPr>
              <a:t>California</a:t>
            </a:r>
            <a:endParaRPr lang="en-GB" sz="1200" dirty="0">
              <a:latin typeface="Berlin Sans FB" pitchFamily="34" charset="0"/>
            </a:endParaRPr>
          </a:p>
        </p:txBody>
      </p:sp>
      <p:sp>
        <p:nvSpPr>
          <p:cNvPr id="50" name="49 CuadroTexto"/>
          <p:cNvSpPr txBox="1"/>
          <p:nvPr/>
        </p:nvSpPr>
        <p:spPr>
          <a:xfrm>
            <a:off x="216150" y="2636912"/>
            <a:ext cx="864095"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San Francisco</a:t>
            </a:r>
            <a:endParaRPr lang="en-GB" sz="1000" dirty="0">
              <a:latin typeface="Berlin Sans FB" pitchFamily="34" charset="0"/>
            </a:endParaRPr>
          </a:p>
        </p:txBody>
      </p:sp>
      <p:sp>
        <p:nvSpPr>
          <p:cNvPr id="51" name="50 CuadroTexto"/>
          <p:cNvSpPr txBox="1"/>
          <p:nvPr/>
        </p:nvSpPr>
        <p:spPr>
          <a:xfrm>
            <a:off x="720206" y="345542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LAX</a:t>
            </a:r>
            <a:endParaRPr lang="en-GB" sz="1100" dirty="0">
              <a:latin typeface="Berlin Sans FB" pitchFamily="34" charset="0"/>
            </a:endParaRPr>
          </a:p>
        </p:txBody>
      </p:sp>
      <p:sp>
        <p:nvSpPr>
          <p:cNvPr id="52" name="51 CuadroTexto"/>
          <p:cNvSpPr txBox="1"/>
          <p:nvPr/>
        </p:nvSpPr>
        <p:spPr>
          <a:xfrm>
            <a:off x="1008237" y="4221088"/>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Phoenix</a:t>
            </a:r>
            <a:endParaRPr lang="en-GB" sz="1000" dirty="0">
              <a:latin typeface="Berlin Sans FB" pitchFamily="34" charset="0"/>
            </a:endParaRPr>
          </a:p>
        </p:txBody>
      </p:sp>
      <p:sp>
        <p:nvSpPr>
          <p:cNvPr id="53" name="52 CuadroTexto"/>
          <p:cNvSpPr txBox="1"/>
          <p:nvPr/>
        </p:nvSpPr>
        <p:spPr>
          <a:xfrm>
            <a:off x="3730560" y="4508276"/>
            <a:ext cx="86409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600" dirty="0" smtClean="0">
                <a:latin typeface="Berlin Sans FB" pitchFamily="34" charset="0"/>
              </a:rPr>
              <a:t>Texas</a:t>
            </a:r>
            <a:endParaRPr lang="en-GB" sz="1600" dirty="0">
              <a:latin typeface="Berlin Sans FB" pitchFamily="34" charset="0"/>
            </a:endParaRPr>
          </a:p>
        </p:txBody>
      </p:sp>
      <p:sp>
        <p:nvSpPr>
          <p:cNvPr id="54" name="53 CuadroTexto"/>
          <p:cNvSpPr txBox="1"/>
          <p:nvPr/>
        </p:nvSpPr>
        <p:spPr>
          <a:xfrm>
            <a:off x="3636022" y="5589240"/>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McAllen</a:t>
            </a:r>
            <a:endParaRPr lang="en-GB" sz="1000" dirty="0">
              <a:latin typeface="Berlin Sans FB" pitchFamily="34" charset="0"/>
            </a:endParaRPr>
          </a:p>
        </p:txBody>
      </p:sp>
      <p:sp>
        <p:nvSpPr>
          <p:cNvPr id="55" name="54 CuadroTexto"/>
          <p:cNvSpPr txBox="1"/>
          <p:nvPr/>
        </p:nvSpPr>
        <p:spPr>
          <a:xfrm>
            <a:off x="4500117" y="4581128"/>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Houston</a:t>
            </a:r>
            <a:endParaRPr lang="en-GB" sz="1000" dirty="0">
              <a:latin typeface="Berlin Sans FB" pitchFamily="34" charset="0"/>
            </a:endParaRPr>
          </a:p>
        </p:txBody>
      </p:sp>
      <p:sp>
        <p:nvSpPr>
          <p:cNvPr id="56" name="55 CuadroTexto"/>
          <p:cNvSpPr txBox="1"/>
          <p:nvPr/>
        </p:nvSpPr>
        <p:spPr>
          <a:xfrm>
            <a:off x="7812485" y="5445224"/>
            <a:ext cx="108012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Miami</a:t>
            </a:r>
            <a:endParaRPr lang="en-GB" sz="1000" dirty="0">
              <a:latin typeface="Berlin Sans FB" pitchFamily="34" charset="0"/>
            </a:endParaRPr>
          </a:p>
        </p:txBody>
      </p:sp>
      <p:sp>
        <p:nvSpPr>
          <p:cNvPr id="57" name="56 CuadroTexto"/>
          <p:cNvSpPr txBox="1"/>
          <p:nvPr/>
        </p:nvSpPr>
        <p:spPr>
          <a:xfrm>
            <a:off x="6588350" y="3789040"/>
            <a:ext cx="108012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Atlanta</a:t>
            </a:r>
            <a:endParaRPr lang="en-GB" sz="1000" dirty="0">
              <a:latin typeface="Berlin Sans FB" pitchFamily="34" charset="0"/>
            </a:endParaRPr>
          </a:p>
        </p:txBody>
      </p:sp>
      <p:sp>
        <p:nvSpPr>
          <p:cNvPr id="58" name="57 CuadroTexto"/>
          <p:cNvSpPr txBox="1"/>
          <p:nvPr/>
        </p:nvSpPr>
        <p:spPr>
          <a:xfrm>
            <a:off x="7164413" y="2220833"/>
            <a:ext cx="1080120" cy="2000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700" dirty="0" smtClean="0">
                <a:latin typeface="Berlin Sans FB" pitchFamily="34" charset="0"/>
              </a:rPr>
              <a:t>Philadelphia</a:t>
            </a:r>
            <a:endParaRPr lang="en-GB" sz="700" dirty="0">
              <a:latin typeface="Berlin Sans FB" pitchFamily="34" charset="0"/>
            </a:endParaRPr>
          </a:p>
        </p:txBody>
      </p:sp>
      <p:sp>
        <p:nvSpPr>
          <p:cNvPr id="59" name="58 CuadroTexto"/>
          <p:cNvSpPr txBox="1"/>
          <p:nvPr/>
        </p:nvSpPr>
        <p:spPr>
          <a:xfrm>
            <a:off x="5580238" y="2535287"/>
            <a:ext cx="648072" cy="2000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700" dirty="0" smtClean="0">
                <a:latin typeface="Berlin Sans FB" pitchFamily="34" charset="0"/>
              </a:rPr>
              <a:t>Chicago</a:t>
            </a:r>
            <a:endParaRPr lang="en-GB" sz="700" dirty="0">
              <a:latin typeface="Berlin Sans FB" pitchFamily="34" charset="0"/>
            </a:endParaRPr>
          </a:p>
        </p:txBody>
      </p:sp>
      <p:sp>
        <p:nvSpPr>
          <p:cNvPr id="60" name="59 CuadroTexto"/>
          <p:cNvSpPr txBox="1"/>
          <p:nvPr/>
        </p:nvSpPr>
        <p:spPr>
          <a:xfrm>
            <a:off x="2699917" y="285293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Colorado</a:t>
            </a:r>
            <a:endParaRPr lang="en-GB" sz="1100" dirty="0">
              <a:latin typeface="Berlin Sans FB" pitchFamily="34" charset="0"/>
            </a:endParaRPr>
          </a:p>
        </p:txBody>
      </p:sp>
      <p:sp>
        <p:nvSpPr>
          <p:cNvPr id="61" name="60 CuadroTexto"/>
          <p:cNvSpPr txBox="1"/>
          <p:nvPr/>
        </p:nvSpPr>
        <p:spPr>
          <a:xfrm>
            <a:off x="7345410" y="2924943"/>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Virginia</a:t>
            </a:r>
            <a:endParaRPr lang="en-GB" sz="1000" dirty="0">
              <a:latin typeface="Berlin Sans FB" pitchFamily="34" charset="0"/>
            </a:endParaRPr>
          </a:p>
        </p:txBody>
      </p:sp>
      <p:sp>
        <p:nvSpPr>
          <p:cNvPr id="62" name="61 CuadroTexto"/>
          <p:cNvSpPr txBox="1"/>
          <p:nvPr/>
        </p:nvSpPr>
        <p:spPr>
          <a:xfrm rot="18195994">
            <a:off x="6822864" y="2695259"/>
            <a:ext cx="864095" cy="2154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800" dirty="0" smtClean="0">
                <a:latin typeface="Berlin Sans FB" pitchFamily="34" charset="0"/>
              </a:rPr>
              <a:t>West Virginia</a:t>
            </a:r>
            <a:endParaRPr lang="en-GB" sz="800" dirty="0">
              <a:latin typeface="Berlin Sans FB" pitchFamily="34" charset="0"/>
            </a:endParaRPr>
          </a:p>
        </p:txBody>
      </p:sp>
      <p:sp>
        <p:nvSpPr>
          <p:cNvPr id="63" name="62 Rectángulo redondeado"/>
          <p:cNvSpPr/>
          <p:nvPr/>
        </p:nvSpPr>
        <p:spPr>
          <a:xfrm>
            <a:off x="648197" y="364502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63 Rectángulo redondeado"/>
          <p:cNvSpPr/>
          <p:nvPr/>
        </p:nvSpPr>
        <p:spPr>
          <a:xfrm>
            <a:off x="144141" y="2708920"/>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64 Rectángulo redondeado"/>
          <p:cNvSpPr/>
          <p:nvPr/>
        </p:nvSpPr>
        <p:spPr>
          <a:xfrm>
            <a:off x="1728317" y="3933056"/>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65 Rectángulo redondeado"/>
          <p:cNvSpPr/>
          <p:nvPr/>
        </p:nvSpPr>
        <p:spPr>
          <a:xfrm>
            <a:off x="4860157" y="4797152"/>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66 Rectángulo redondeado"/>
          <p:cNvSpPr/>
          <p:nvPr/>
        </p:nvSpPr>
        <p:spPr>
          <a:xfrm>
            <a:off x="7668469" y="544522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67 Rectángulo redondeado"/>
          <p:cNvSpPr/>
          <p:nvPr/>
        </p:nvSpPr>
        <p:spPr>
          <a:xfrm>
            <a:off x="6804373" y="400506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68 Rectángulo redondeado"/>
          <p:cNvSpPr/>
          <p:nvPr/>
        </p:nvSpPr>
        <p:spPr>
          <a:xfrm>
            <a:off x="7884493" y="184482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69 Rectángulo redondeado"/>
          <p:cNvSpPr/>
          <p:nvPr/>
        </p:nvSpPr>
        <p:spPr>
          <a:xfrm>
            <a:off x="8460557" y="1772816"/>
            <a:ext cx="72008" cy="72008"/>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70 Rectángulo redondeado"/>
          <p:cNvSpPr/>
          <p:nvPr/>
        </p:nvSpPr>
        <p:spPr>
          <a:xfrm>
            <a:off x="5796261" y="2420888"/>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71 Rectángulo redondeado"/>
          <p:cNvSpPr/>
          <p:nvPr/>
        </p:nvSpPr>
        <p:spPr>
          <a:xfrm>
            <a:off x="4140077" y="5589240"/>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3" name="72 Conector recto"/>
          <p:cNvCxnSpPr>
            <a:endCxn id="74" idx="2"/>
          </p:cNvCxnSpPr>
          <p:nvPr/>
        </p:nvCxnSpPr>
        <p:spPr>
          <a:xfrm flipH="1" flipV="1">
            <a:off x="8064513" y="2708920"/>
            <a:ext cx="252028"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73 Rectángulo redondeado"/>
          <p:cNvSpPr/>
          <p:nvPr/>
        </p:nvSpPr>
        <p:spPr>
          <a:xfrm>
            <a:off x="8028509" y="2636912"/>
            <a:ext cx="72008" cy="72008"/>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5" name="74 Conector recto"/>
          <p:cNvCxnSpPr/>
          <p:nvPr/>
        </p:nvCxnSpPr>
        <p:spPr>
          <a:xfrm flipH="1" flipV="1">
            <a:off x="8028509" y="2564904"/>
            <a:ext cx="252028"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flipH="1" flipV="1">
            <a:off x="8100517" y="2348880"/>
            <a:ext cx="252028"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flipH="1" flipV="1">
            <a:off x="8316541" y="1916832"/>
            <a:ext cx="144016"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flipH="1" flipV="1">
            <a:off x="8532565" y="1844825"/>
            <a:ext cx="144016" cy="1440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H="1" flipV="1">
            <a:off x="8316541" y="1412776"/>
            <a:ext cx="360040"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flipH="1" flipV="1">
            <a:off x="7740477" y="1196752"/>
            <a:ext cx="720080" cy="5040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flipH="1" flipV="1">
            <a:off x="8100517" y="1052736"/>
            <a:ext cx="7200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81 Rectángulo redondeado"/>
          <p:cNvSpPr/>
          <p:nvPr/>
        </p:nvSpPr>
        <p:spPr>
          <a:xfrm>
            <a:off x="2987949" y="2780928"/>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82 CuadroTexto"/>
          <p:cNvSpPr txBox="1"/>
          <p:nvPr/>
        </p:nvSpPr>
        <p:spPr>
          <a:xfrm>
            <a:off x="3059958" y="2636912"/>
            <a:ext cx="864095" cy="2000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700" dirty="0" smtClean="0">
                <a:latin typeface="Berlin Sans FB" pitchFamily="34" charset="0"/>
              </a:rPr>
              <a:t>Denver</a:t>
            </a:r>
            <a:endParaRPr lang="en-GB" sz="700" dirty="0">
              <a:latin typeface="Berlin Sans FB" pitchFamily="34" charset="0"/>
            </a:endParaRPr>
          </a:p>
        </p:txBody>
      </p:sp>
      <p:sp>
        <p:nvSpPr>
          <p:cNvPr id="84" name="83 CuadroTexto"/>
          <p:cNvSpPr txBox="1"/>
          <p:nvPr/>
        </p:nvSpPr>
        <p:spPr>
          <a:xfrm>
            <a:off x="4968677" y="3717032"/>
            <a:ext cx="755451"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Arkansas</a:t>
            </a:r>
            <a:endParaRPr lang="en-GB" sz="1050" dirty="0">
              <a:latin typeface="Berlin Sans FB" pitchFamily="34" charset="0"/>
            </a:endParaRPr>
          </a:p>
        </p:txBody>
      </p:sp>
      <p:cxnSp>
        <p:nvCxnSpPr>
          <p:cNvPr id="86" name="85 Conector recto"/>
          <p:cNvCxnSpPr>
            <a:stCxn id="65" idx="1"/>
          </p:cNvCxnSpPr>
          <p:nvPr/>
        </p:nvCxnSpPr>
        <p:spPr>
          <a:xfrm flipH="1">
            <a:off x="1296269" y="4005064"/>
            <a:ext cx="43204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86 CuadroTexto"/>
          <p:cNvSpPr txBox="1"/>
          <p:nvPr/>
        </p:nvSpPr>
        <p:spPr>
          <a:xfrm>
            <a:off x="4400029" y="6084004"/>
            <a:ext cx="2081144" cy="369332"/>
          </a:xfrm>
          <a:prstGeom prst="rect">
            <a:avLst/>
          </a:prstGeom>
          <a:noFill/>
        </p:spPr>
        <p:txBody>
          <a:bodyPr wrap="none" rtlCol="0">
            <a:spAutoFit/>
          </a:bodyPr>
          <a:lstStyle/>
          <a:p>
            <a:pPr algn="ctr"/>
            <a:r>
              <a:rPr lang="en-GB" b="1" dirty="0" smtClean="0">
                <a:effectLst>
                  <a:outerShdw blurRad="38100" dist="38100" dir="2700000" algn="tl">
                    <a:srgbClr val="000000">
                      <a:alpha val="43137"/>
                    </a:srgbClr>
                  </a:outerShdw>
                </a:effectLst>
              </a:rPr>
              <a:t>FIRST </a:t>
            </a:r>
            <a:r>
              <a:rPr lang="en-GB" b="1" dirty="0" smtClean="0">
                <a:effectLst>
                  <a:outerShdw blurRad="38100" dist="38100" dir="2700000" algn="tl">
                    <a:srgbClr val="000000">
                      <a:alpha val="43137"/>
                    </a:srgbClr>
                  </a:outerShdw>
                </a:effectLst>
              </a:rPr>
              <a:t>HALF </a:t>
            </a:r>
            <a:r>
              <a:rPr lang="en-GB" b="1" dirty="0" smtClean="0">
                <a:effectLst>
                  <a:outerShdw blurRad="38100" dist="38100" dir="2700000" algn="tl">
                    <a:srgbClr val="000000">
                      <a:alpha val="43137"/>
                    </a:srgbClr>
                  </a:outerShdw>
                </a:effectLst>
              </a:rPr>
              <a:t>OF 2014</a:t>
            </a:r>
            <a:endParaRPr lang="en-GB" b="1" dirty="0">
              <a:effectLst>
                <a:outerShdw blurRad="38100" dist="38100" dir="2700000" algn="tl">
                  <a:srgbClr val="000000">
                    <a:alpha val="43137"/>
                  </a:srgbClr>
                </a:outerShdw>
              </a:effectLst>
            </a:endParaRPr>
          </a:p>
        </p:txBody>
      </p:sp>
      <p:sp>
        <p:nvSpPr>
          <p:cNvPr id="88" name="87 CuadroTexto"/>
          <p:cNvSpPr txBox="1"/>
          <p:nvPr/>
        </p:nvSpPr>
        <p:spPr>
          <a:xfrm>
            <a:off x="4608637" y="6381328"/>
            <a:ext cx="1593493" cy="310341"/>
          </a:xfrm>
          <a:prstGeom prst="rect">
            <a:avLst/>
          </a:prstGeom>
          <a:noFill/>
        </p:spPr>
        <p:txBody>
          <a:bodyPr wrap="none" rtlCol="0">
            <a:spAutoFit/>
          </a:bodyPr>
          <a:lstStyle/>
          <a:p>
            <a:pPr>
              <a:lnSpc>
                <a:spcPct val="150000"/>
              </a:lnSpc>
            </a:pPr>
            <a:r>
              <a:rPr lang="en-GB" sz="1000" u="sng" dirty="0" smtClean="0">
                <a:latin typeface="Berlin Sans FB" pitchFamily="34" charset="0"/>
              </a:rPr>
              <a:t>Current Consular Offices</a:t>
            </a:r>
          </a:p>
        </p:txBody>
      </p:sp>
      <p:sp>
        <p:nvSpPr>
          <p:cNvPr id="89" name="88 Rectángulo redondeado"/>
          <p:cNvSpPr/>
          <p:nvPr/>
        </p:nvSpPr>
        <p:spPr>
          <a:xfrm>
            <a:off x="4499262" y="6453336"/>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520693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10666" y="333375"/>
            <a:ext cx="9010650" cy="6524625"/>
          </a:xfrm>
          <a:prstGeom prst="rect">
            <a:avLst/>
          </a:prstGeom>
          <a:noFill/>
          <a:ln w="9525">
            <a:noFill/>
            <a:miter lim="800000"/>
            <a:headEnd/>
            <a:tailEnd/>
          </a:ln>
        </p:spPr>
      </p:pic>
      <p:sp>
        <p:nvSpPr>
          <p:cNvPr id="4" name="3 CuadroTexto"/>
          <p:cNvSpPr txBox="1"/>
          <p:nvPr/>
        </p:nvSpPr>
        <p:spPr>
          <a:xfrm>
            <a:off x="430780" y="-27384"/>
            <a:ext cx="8101660" cy="707886"/>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latin typeface="Berlin Sans FB" pitchFamily="34" charset="0"/>
              </a:rPr>
              <a:t>Accredited Consular Offices of Guatemala </a:t>
            </a:r>
          </a:p>
          <a:p>
            <a:pPr algn="ctr"/>
            <a:r>
              <a:rPr lang="en-GB" sz="2000" dirty="0">
                <a:effectLst>
                  <a:outerShdw blurRad="38100" dist="38100" dir="2700000" algn="tl">
                    <a:srgbClr val="000000">
                      <a:alpha val="43137"/>
                    </a:srgbClr>
                  </a:outerShdw>
                </a:effectLst>
                <a:latin typeface="Berlin Sans FB" pitchFamily="34" charset="0"/>
              </a:rPr>
              <a:t>in the United States</a:t>
            </a:r>
          </a:p>
        </p:txBody>
      </p:sp>
      <p:sp>
        <p:nvSpPr>
          <p:cNvPr id="5" name="4 CuadroTexto"/>
          <p:cNvSpPr txBox="1"/>
          <p:nvPr/>
        </p:nvSpPr>
        <p:spPr>
          <a:xfrm>
            <a:off x="5615609" y="273534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Illinois</a:t>
            </a:r>
            <a:endParaRPr lang="en-GB" sz="1050" dirty="0">
              <a:latin typeface="Berlin Sans FB" pitchFamily="34" charset="0"/>
            </a:endParaRPr>
          </a:p>
        </p:txBody>
      </p:sp>
      <p:sp>
        <p:nvSpPr>
          <p:cNvPr id="6" name="5 CuadroTexto"/>
          <p:cNvSpPr txBox="1"/>
          <p:nvPr/>
        </p:nvSpPr>
        <p:spPr>
          <a:xfrm>
            <a:off x="6623721" y="227687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Ohio</a:t>
            </a:r>
            <a:endParaRPr lang="en-GB" sz="1050" dirty="0">
              <a:latin typeface="Berlin Sans FB" pitchFamily="34" charset="0"/>
            </a:endParaRPr>
          </a:p>
        </p:txBody>
      </p:sp>
      <p:sp>
        <p:nvSpPr>
          <p:cNvPr id="7" name="6 CuadroTexto"/>
          <p:cNvSpPr txBox="1"/>
          <p:nvPr/>
        </p:nvSpPr>
        <p:spPr>
          <a:xfrm>
            <a:off x="6191673" y="1844824"/>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Michigan</a:t>
            </a:r>
            <a:endParaRPr lang="en-GB" sz="1000" dirty="0">
              <a:latin typeface="Berlin Sans FB" pitchFamily="34" charset="0"/>
            </a:endParaRPr>
          </a:p>
        </p:txBody>
      </p:sp>
      <p:sp>
        <p:nvSpPr>
          <p:cNvPr id="8" name="7 CuadroTexto"/>
          <p:cNvSpPr txBox="1"/>
          <p:nvPr/>
        </p:nvSpPr>
        <p:spPr>
          <a:xfrm>
            <a:off x="4535488" y="980728"/>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Minnesota</a:t>
            </a:r>
            <a:endParaRPr lang="en-GB" sz="1050" dirty="0">
              <a:latin typeface="Berlin Sans FB" pitchFamily="34" charset="0"/>
            </a:endParaRPr>
          </a:p>
        </p:txBody>
      </p:sp>
      <p:sp>
        <p:nvSpPr>
          <p:cNvPr id="9" name="8 CuadroTexto"/>
          <p:cNvSpPr txBox="1"/>
          <p:nvPr/>
        </p:nvSpPr>
        <p:spPr>
          <a:xfrm>
            <a:off x="3599385" y="908720"/>
            <a:ext cx="864095"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North Dakota</a:t>
            </a:r>
            <a:endParaRPr lang="en-GB" sz="1100" dirty="0">
              <a:latin typeface="Berlin Sans FB" pitchFamily="34" charset="0"/>
            </a:endParaRPr>
          </a:p>
        </p:txBody>
      </p:sp>
      <p:sp>
        <p:nvSpPr>
          <p:cNvPr id="10" name="9 CuadroTexto"/>
          <p:cNvSpPr txBox="1"/>
          <p:nvPr/>
        </p:nvSpPr>
        <p:spPr>
          <a:xfrm>
            <a:off x="4895528" y="220486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Iowa</a:t>
            </a:r>
            <a:endParaRPr lang="en-GB" sz="1050" dirty="0">
              <a:latin typeface="Berlin Sans FB" pitchFamily="34" charset="0"/>
            </a:endParaRPr>
          </a:p>
        </p:txBody>
      </p:sp>
      <p:sp>
        <p:nvSpPr>
          <p:cNvPr id="11" name="10 CuadroTexto"/>
          <p:cNvSpPr txBox="1"/>
          <p:nvPr/>
        </p:nvSpPr>
        <p:spPr>
          <a:xfrm>
            <a:off x="4967536" y="3068960"/>
            <a:ext cx="720079"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Missouri</a:t>
            </a:r>
            <a:endParaRPr lang="en-GB" sz="1050" dirty="0">
              <a:latin typeface="Berlin Sans FB" pitchFamily="34" charset="0"/>
            </a:endParaRPr>
          </a:p>
        </p:txBody>
      </p:sp>
      <p:sp>
        <p:nvSpPr>
          <p:cNvPr id="12" name="11 CuadroTexto"/>
          <p:cNvSpPr txBox="1"/>
          <p:nvPr/>
        </p:nvSpPr>
        <p:spPr>
          <a:xfrm rot="20846564">
            <a:off x="6047657" y="2508284"/>
            <a:ext cx="864095" cy="2154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800" dirty="0" smtClean="0">
                <a:latin typeface="Berlin Sans FB" pitchFamily="34" charset="0"/>
              </a:rPr>
              <a:t>Indiana</a:t>
            </a:r>
            <a:endParaRPr lang="en-GB" sz="800" dirty="0">
              <a:latin typeface="Berlin Sans FB" pitchFamily="34" charset="0"/>
            </a:endParaRPr>
          </a:p>
        </p:txBody>
      </p:sp>
      <p:sp>
        <p:nvSpPr>
          <p:cNvPr id="13" name="12 CuadroTexto"/>
          <p:cNvSpPr txBox="1"/>
          <p:nvPr/>
        </p:nvSpPr>
        <p:spPr>
          <a:xfrm>
            <a:off x="5255568" y="162880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Wisconsin</a:t>
            </a:r>
            <a:endParaRPr lang="en-GB" sz="1050" dirty="0">
              <a:latin typeface="Berlin Sans FB" pitchFamily="34" charset="0"/>
            </a:endParaRPr>
          </a:p>
        </p:txBody>
      </p:sp>
      <p:sp>
        <p:nvSpPr>
          <p:cNvPr id="14" name="13 CuadroTexto"/>
          <p:cNvSpPr txBox="1"/>
          <p:nvPr/>
        </p:nvSpPr>
        <p:spPr>
          <a:xfrm>
            <a:off x="1691680" y="3645024"/>
            <a:ext cx="864096"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b="1" dirty="0" smtClean="0">
                <a:latin typeface="Berlin Sans FB" pitchFamily="34" charset="0"/>
              </a:rPr>
              <a:t>Arizona</a:t>
            </a:r>
            <a:endParaRPr lang="en-GB" sz="1050" b="1" dirty="0">
              <a:latin typeface="Berlin Sans FB" pitchFamily="34" charset="0"/>
            </a:endParaRPr>
          </a:p>
        </p:txBody>
      </p:sp>
      <p:sp>
        <p:nvSpPr>
          <p:cNvPr id="15" name="14 CuadroTexto"/>
          <p:cNvSpPr txBox="1"/>
          <p:nvPr/>
        </p:nvSpPr>
        <p:spPr>
          <a:xfrm>
            <a:off x="2663280" y="3717032"/>
            <a:ext cx="864095"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New Mexico</a:t>
            </a:r>
            <a:endParaRPr lang="en-GB" sz="1100" dirty="0">
              <a:latin typeface="Berlin Sans FB" pitchFamily="34" charset="0"/>
            </a:endParaRPr>
          </a:p>
        </p:txBody>
      </p:sp>
      <p:sp>
        <p:nvSpPr>
          <p:cNvPr id="16" name="15 CuadroTexto"/>
          <p:cNvSpPr txBox="1"/>
          <p:nvPr/>
        </p:nvSpPr>
        <p:spPr>
          <a:xfrm>
            <a:off x="8567936" y="1789366"/>
            <a:ext cx="864095" cy="415498"/>
          </a:xfrm>
          <a:prstGeom prst="rect">
            <a:avLst/>
          </a:prstGeom>
          <a:noFill/>
        </p:spPr>
        <p:txBody>
          <a:bodyPr wrap="square" rtlCol="0">
            <a:spAutoFit/>
          </a:bodyPr>
          <a:lstStyle/>
          <a:p>
            <a:r>
              <a:rPr lang="en-GB" sz="1000" dirty="0" smtClean="0">
                <a:latin typeface="Berlin Sans FB" pitchFamily="34" charset="0"/>
              </a:rPr>
              <a:t>Rhode</a:t>
            </a:r>
          </a:p>
          <a:p>
            <a:r>
              <a:rPr lang="en-GB" sz="1000" dirty="0" smtClean="0">
                <a:latin typeface="Berlin Sans FB" pitchFamily="34" charset="0"/>
              </a:rPr>
              <a:t>Island</a:t>
            </a:r>
            <a:endParaRPr lang="en-GB" sz="1000" dirty="0">
              <a:latin typeface="Berlin Sans FB" pitchFamily="34" charset="0"/>
            </a:endParaRPr>
          </a:p>
        </p:txBody>
      </p:sp>
      <p:sp>
        <p:nvSpPr>
          <p:cNvPr id="17" name="16 CuadroTexto"/>
          <p:cNvSpPr txBox="1"/>
          <p:nvPr/>
        </p:nvSpPr>
        <p:spPr>
          <a:xfrm>
            <a:off x="6948264" y="980728"/>
            <a:ext cx="1115616"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Massachusetts</a:t>
            </a:r>
            <a:endParaRPr lang="en-GB" sz="1050" dirty="0">
              <a:latin typeface="Berlin Sans FB" pitchFamily="34" charset="0"/>
            </a:endParaRPr>
          </a:p>
        </p:txBody>
      </p:sp>
      <p:sp>
        <p:nvSpPr>
          <p:cNvPr id="18" name="17 CuadroTexto"/>
          <p:cNvSpPr txBox="1"/>
          <p:nvPr/>
        </p:nvSpPr>
        <p:spPr>
          <a:xfrm>
            <a:off x="7775849" y="79112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Vermont</a:t>
            </a:r>
            <a:endParaRPr lang="en-GB" sz="1050" dirty="0">
              <a:latin typeface="Berlin Sans FB" pitchFamily="34" charset="0"/>
            </a:endParaRPr>
          </a:p>
        </p:txBody>
      </p:sp>
      <p:sp>
        <p:nvSpPr>
          <p:cNvPr id="19" name="18 CuadroTexto"/>
          <p:cNvSpPr txBox="1"/>
          <p:nvPr/>
        </p:nvSpPr>
        <p:spPr>
          <a:xfrm>
            <a:off x="7199784" y="4941168"/>
            <a:ext cx="864095"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Florida</a:t>
            </a:r>
            <a:endParaRPr lang="en-GB" sz="900" dirty="0">
              <a:latin typeface="Berlin Sans FB" pitchFamily="34" charset="0"/>
            </a:endParaRPr>
          </a:p>
        </p:txBody>
      </p:sp>
      <p:sp>
        <p:nvSpPr>
          <p:cNvPr id="20" name="19 CuadroTexto"/>
          <p:cNvSpPr txBox="1"/>
          <p:nvPr/>
        </p:nvSpPr>
        <p:spPr>
          <a:xfrm>
            <a:off x="6047657" y="414908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Alabama</a:t>
            </a:r>
            <a:endParaRPr lang="en-GB" sz="1050" dirty="0">
              <a:latin typeface="Berlin Sans FB" pitchFamily="34" charset="0"/>
            </a:endParaRPr>
          </a:p>
        </p:txBody>
      </p:sp>
      <p:sp>
        <p:nvSpPr>
          <p:cNvPr id="21" name="20 CuadroTexto"/>
          <p:cNvSpPr txBox="1"/>
          <p:nvPr/>
        </p:nvSpPr>
        <p:spPr>
          <a:xfrm rot="18535898">
            <a:off x="5484802" y="407652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Mississippi</a:t>
            </a:r>
            <a:endParaRPr lang="en-GB" sz="1050" dirty="0">
              <a:latin typeface="Berlin Sans FB" pitchFamily="34" charset="0"/>
            </a:endParaRPr>
          </a:p>
        </p:txBody>
      </p:sp>
      <p:sp>
        <p:nvSpPr>
          <p:cNvPr id="22" name="21 CuadroTexto"/>
          <p:cNvSpPr txBox="1"/>
          <p:nvPr/>
        </p:nvSpPr>
        <p:spPr>
          <a:xfrm>
            <a:off x="7991872" y="4797152"/>
            <a:ext cx="1041740"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1100" dirty="0" smtClean="0">
                <a:latin typeface="Berlin Sans FB" pitchFamily="34" charset="0"/>
              </a:rPr>
              <a:t>Puerto Rico</a:t>
            </a:r>
          </a:p>
          <a:p>
            <a:r>
              <a:rPr lang="en-GB" sz="1100" dirty="0" smtClean="0">
                <a:latin typeface="Berlin Sans FB" pitchFamily="34" charset="0"/>
              </a:rPr>
              <a:t>Virgin Islands</a:t>
            </a:r>
            <a:endParaRPr lang="en-GB" sz="1100" dirty="0">
              <a:latin typeface="Berlin Sans FB" pitchFamily="34" charset="0"/>
            </a:endParaRPr>
          </a:p>
        </p:txBody>
      </p:sp>
      <p:sp>
        <p:nvSpPr>
          <p:cNvPr id="23" name="22 CuadroTexto"/>
          <p:cNvSpPr txBox="1"/>
          <p:nvPr/>
        </p:nvSpPr>
        <p:spPr>
          <a:xfrm>
            <a:off x="647057" y="1268760"/>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Oregon</a:t>
            </a:r>
            <a:endParaRPr lang="en-GB" sz="1100" dirty="0">
              <a:latin typeface="Berlin Sans FB" pitchFamily="34" charset="0"/>
            </a:endParaRPr>
          </a:p>
        </p:txBody>
      </p:sp>
      <p:sp>
        <p:nvSpPr>
          <p:cNvPr id="24" name="23 CuadroTexto"/>
          <p:cNvSpPr txBox="1"/>
          <p:nvPr/>
        </p:nvSpPr>
        <p:spPr>
          <a:xfrm>
            <a:off x="683569" y="620688"/>
            <a:ext cx="971600"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Washington</a:t>
            </a:r>
            <a:endParaRPr lang="en-GB" sz="1050" dirty="0">
              <a:latin typeface="Berlin Sans FB" pitchFamily="34" charset="0"/>
            </a:endParaRPr>
          </a:p>
        </p:txBody>
      </p:sp>
      <p:sp>
        <p:nvSpPr>
          <p:cNvPr id="25" name="24 CuadroTexto"/>
          <p:cNvSpPr txBox="1"/>
          <p:nvPr/>
        </p:nvSpPr>
        <p:spPr>
          <a:xfrm>
            <a:off x="1439144" y="1700808"/>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Idaho</a:t>
            </a:r>
            <a:endParaRPr lang="en-GB" sz="1050" dirty="0">
              <a:latin typeface="Berlin Sans FB" pitchFamily="34" charset="0"/>
            </a:endParaRPr>
          </a:p>
        </p:txBody>
      </p:sp>
      <p:sp>
        <p:nvSpPr>
          <p:cNvPr id="26" name="25 CuadroTexto"/>
          <p:cNvSpPr txBox="1"/>
          <p:nvPr/>
        </p:nvSpPr>
        <p:spPr>
          <a:xfrm>
            <a:off x="2303240" y="590369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Alaska</a:t>
            </a:r>
            <a:endParaRPr lang="en-GB" sz="1100" dirty="0">
              <a:latin typeface="Berlin Sans FB" pitchFamily="34" charset="0"/>
            </a:endParaRPr>
          </a:p>
        </p:txBody>
      </p:sp>
      <p:sp>
        <p:nvSpPr>
          <p:cNvPr id="27" name="26 CuadroTexto"/>
          <p:cNvSpPr txBox="1"/>
          <p:nvPr/>
        </p:nvSpPr>
        <p:spPr>
          <a:xfrm>
            <a:off x="3815409" y="230329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Nebraska</a:t>
            </a:r>
            <a:endParaRPr lang="en-GB" sz="1050" dirty="0">
              <a:latin typeface="Berlin Sans FB" pitchFamily="34" charset="0"/>
            </a:endParaRPr>
          </a:p>
        </p:txBody>
      </p:sp>
      <p:sp>
        <p:nvSpPr>
          <p:cNvPr id="28" name="27 CuadroTexto"/>
          <p:cNvSpPr txBox="1"/>
          <p:nvPr/>
        </p:nvSpPr>
        <p:spPr>
          <a:xfrm>
            <a:off x="1799184" y="263691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Utah</a:t>
            </a:r>
            <a:endParaRPr lang="en-GB" sz="1050" dirty="0">
              <a:latin typeface="Berlin Sans FB" pitchFamily="34" charset="0"/>
            </a:endParaRPr>
          </a:p>
        </p:txBody>
      </p:sp>
      <p:sp>
        <p:nvSpPr>
          <p:cNvPr id="29" name="28 CuadroTexto"/>
          <p:cNvSpPr txBox="1"/>
          <p:nvPr/>
        </p:nvSpPr>
        <p:spPr>
          <a:xfrm>
            <a:off x="3671393" y="1628800"/>
            <a:ext cx="864095" cy="41549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South Dakota</a:t>
            </a:r>
            <a:endParaRPr lang="en-GB" sz="1050" dirty="0">
              <a:latin typeface="Berlin Sans FB" pitchFamily="34" charset="0"/>
            </a:endParaRPr>
          </a:p>
        </p:txBody>
      </p:sp>
      <p:sp>
        <p:nvSpPr>
          <p:cNvPr id="30" name="29 CuadroTexto"/>
          <p:cNvSpPr txBox="1"/>
          <p:nvPr/>
        </p:nvSpPr>
        <p:spPr>
          <a:xfrm>
            <a:off x="2591274" y="191683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Wyoming</a:t>
            </a:r>
            <a:endParaRPr lang="en-GB" sz="1050" dirty="0">
              <a:latin typeface="Berlin Sans FB" pitchFamily="34" charset="0"/>
            </a:endParaRPr>
          </a:p>
        </p:txBody>
      </p:sp>
      <p:sp>
        <p:nvSpPr>
          <p:cNvPr id="31" name="30 CuadroTexto"/>
          <p:cNvSpPr txBox="1"/>
          <p:nvPr/>
        </p:nvSpPr>
        <p:spPr>
          <a:xfrm>
            <a:off x="2447256" y="105273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Montana</a:t>
            </a:r>
            <a:endParaRPr lang="en-GB" sz="1100" dirty="0">
              <a:latin typeface="Berlin Sans FB" pitchFamily="34" charset="0"/>
            </a:endParaRPr>
          </a:p>
        </p:txBody>
      </p:sp>
      <p:sp>
        <p:nvSpPr>
          <p:cNvPr id="32" name="31 CuadroTexto"/>
          <p:cNvSpPr txBox="1"/>
          <p:nvPr/>
        </p:nvSpPr>
        <p:spPr>
          <a:xfrm>
            <a:off x="6695728" y="4221088"/>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Georgia</a:t>
            </a:r>
            <a:endParaRPr lang="en-GB" sz="1050" dirty="0">
              <a:latin typeface="Berlin Sans FB" pitchFamily="34" charset="0"/>
            </a:endParaRPr>
          </a:p>
        </p:txBody>
      </p:sp>
      <p:sp>
        <p:nvSpPr>
          <p:cNvPr id="33" name="32 CuadroTexto"/>
          <p:cNvSpPr txBox="1"/>
          <p:nvPr/>
        </p:nvSpPr>
        <p:spPr>
          <a:xfrm rot="20609294">
            <a:off x="7168087" y="3273854"/>
            <a:ext cx="1008111"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North Carolina</a:t>
            </a:r>
            <a:endParaRPr lang="en-GB" sz="900" dirty="0">
              <a:latin typeface="Berlin Sans FB" pitchFamily="34" charset="0"/>
            </a:endParaRPr>
          </a:p>
        </p:txBody>
      </p:sp>
      <p:sp>
        <p:nvSpPr>
          <p:cNvPr id="34" name="33 CuadroTexto"/>
          <p:cNvSpPr txBox="1"/>
          <p:nvPr/>
        </p:nvSpPr>
        <p:spPr>
          <a:xfrm>
            <a:off x="7092281" y="3645024"/>
            <a:ext cx="864095" cy="41549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South Carolina</a:t>
            </a:r>
            <a:endParaRPr lang="en-GB" sz="1050" dirty="0">
              <a:latin typeface="Berlin Sans FB" pitchFamily="34" charset="0"/>
            </a:endParaRPr>
          </a:p>
        </p:txBody>
      </p:sp>
      <p:sp>
        <p:nvSpPr>
          <p:cNvPr id="35" name="34 CuadroTexto"/>
          <p:cNvSpPr txBox="1"/>
          <p:nvPr/>
        </p:nvSpPr>
        <p:spPr>
          <a:xfrm rot="21183290">
            <a:off x="6035011" y="340827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Tennessee</a:t>
            </a:r>
            <a:endParaRPr lang="en-GB" sz="1050" dirty="0">
              <a:latin typeface="Berlin Sans FB" pitchFamily="34" charset="0"/>
            </a:endParaRPr>
          </a:p>
        </p:txBody>
      </p:sp>
      <p:sp>
        <p:nvSpPr>
          <p:cNvPr id="36" name="35 CuadroTexto"/>
          <p:cNvSpPr txBox="1"/>
          <p:nvPr/>
        </p:nvSpPr>
        <p:spPr>
          <a:xfrm>
            <a:off x="4031433" y="299695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Kansas</a:t>
            </a:r>
            <a:endParaRPr lang="en-GB" sz="1050" dirty="0">
              <a:latin typeface="Berlin Sans FB" pitchFamily="34" charset="0"/>
            </a:endParaRPr>
          </a:p>
        </p:txBody>
      </p:sp>
      <p:sp>
        <p:nvSpPr>
          <p:cNvPr id="37" name="36 CuadroTexto"/>
          <p:cNvSpPr txBox="1"/>
          <p:nvPr/>
        </p:nvSpPr>
        <p:spPr>
          <a:xfrm>
            <a:off x="5039544" y="4365104"/>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Louisiana</a:t>
            </a:r>
            <a:endParaRPr lang="en-GB" sz="1000" dirty="0">
              <a:latin typeface="Berlin Sans FB" pitchFamily="34" charset="0"/>
            </a:endParaRPr>
          </a:p>
        </p:txBody>
      </p:sp>
      <p:sp>
        <p:nvSpPr>
          <p:cNvPr id="38" name="37 CuadroTexto"/>
          <p:cNvSpPr txBox="1"/>
          <p:nvPr/>
        </p:nvSpPr>
        <p:spPr>
          <a:xfrm>
            <a:off x="4103440" y="357301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Oklahoma</a:t>
            </a:r>
            <a:endParaRPr lang="en-GB" sz="1050" dirty="0">
              <a:latin typeface="Berlin Sans FB" pitchFamily="34" charset="0"/>
            </a:endParaRPr>
          </a:p>
        </p:txBody>
      </p:sp>
      <p:sp>
        <p:nvSpPr>
          <p:cNvPr id="39" name="38 CuadroTexto"/>
          <p:cNvSpPr txBox="1"/>
          <p:nvPr/>
        </p:nvSpPr>
        <p:spPr>
          <a:xfrm>
            <a:off x="971600" y="2564904"/>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Nevada</a:t>
            </a:r>
            <a:endParaRPr lang="en-GB" sz="1100" dirty="0">
              <a:latin typeface="Berlin Sans FB" pitchFamily="34" charset="0"/>
            </a:endParaRPr>
          </a:p>
        </p:txBody>
      </p:sp>
      <p:sp>
        <p:nvSpPr>
          <p:cNvPr id="40" name="39 CuadroTexto"/>
          <p:cNvSpPr txBox="1"/>
          <p:nvPr/>
        </p:nvSpPr>
        <p:spPr>
          <a:xfrm>
            <a:off x="719064" y="4941168"/>
            <a:ext cx="864095" cy="261610"/>
          </a:xfrm>
          <a:prstGeom prst="rect">
            <a:avLst/>
          </a:prstGeom>
          <a:noFill/>
        </p:spPr>
        <p:txBody>
          <a:bodyPr wrap="square" rtlCol="0">
            <a:spAutoFit/>
          </a:bodyPr>
          <a:lstStyle/>
          <a:p>
            <a:r>
              <a:rPr lang="en-GB" sz="1100" dirty="0" smtClean="0">
                <a:latin typeface="Berlin Sans FB" pitchFamily="34" charset="0"/>
              </a:rPr>
              <a:t>Hawaii</a:t>
            </a:r>
            <a:endParaRPr lang="en-GB" sz="1100" dirty="0">
              <a:latin typeface="Berlin Sans FB" pitchFamily="34" charset="0"/>
            </a:endParaRPr>
          </a:p>
        </p:txBody>
      </p:sp>
      <p:sp>
        <p:nvSpPr>
          <p:cNvPr id="41" name="40 CuadroTexto"/>
          <p:cNvSpPr txBox="1"/>
          <p:nvPr/>
        </p:nvSpPr>
        <p:spPr>
          <a:xfrm rot="19818898">
            <a:off x="6123931" y="2978734"/>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Kentucky</a:t>
            </a:r>
            <a:endParaRPr lang="en-GB" sz="1000" dirty="0">
              <a:latin typeface="Berlin Sans FB" pitchFamily="34" charset="0"/>
            </a:endParaRPr>
          </a:p>
        </p:txBody>
      </p:sp>
      <p:sp>
        <p:nvSpPr>
          <p:cNvPr id="42" name="41 CuadroTexto"/>
          <p:cNvSpPr txBox="1"/>
          <p:nvPr/>
        </p:nvSpPr>
        <p:spPr>
          <a:xfrm>
            <a:off x="8243393" y="2132856"/>
            <a:ext cx="864095" cy="246221"/>
          </a:xfrm>
          <a:prstGeom prst="rect">
            <a:avLst/>
          </a:prstGeom>
          <a:noFill/>
        </p:spPr>
        <p:txBody>
          <a:bodyPr wrap="square" rtlCol="0">
            <a:spAutoFit/>
          </a:bodyPr>
          <a:lstStyle/>
          <a:p>
            <a:r>
              <a:rPr lang="en-GB" sz="1000" dirty="0" smtClean="0">
                <a:latin typeface="Berlin Sans FB" pitchFamily="34" charset="0"/>
              </a:rPr>
              <a:t>Connecticut</a:t>
            </a:r>
            <a:endParaRPr lang="en-GB" sz="1000" dirty="0">
              <a:latin typeface="Berlin Sans FB" pitchFamily="34" charset="0"/>
            </a:endParaRPr>
          </a:p>
        </p:txBody>
      </p:sp>
      <p:sp>
        <p:nvSpPr>
          <p:cNvPr id="43" name="42 CuadroTexto"/>
          <p:cNvSpPr txBox="1"/>
          <p:nvPr/>
        </p:nvSpPr>
        <p:spPr>
          <a:xfrm>
            <a:off x="7271793" y="2060848"/>
            <a:ext cx="864095"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Pennsylvania</a:t>
            </a:r>
            <a:endParaRPr lang="en-GB" sz="900" dirty="0">
              <a:latin typeface="Berlin Sans FB" pitchFamily="34" charset="0"/>
            </a:endParaRPr>
          </a:p>
        </p:txBody>
      </p:sp>
      <p:sp>
        <p:nvSpPr>
          <p:cNvPr id="44" name="43 CuadroTexto"/>
          <p:cNvSpPr txBox="1"/>
          <p:nvPr/>
        </p:nvSpPr>
        <p:spPr>
          <a:xfrm>
            <a:off x="8207897" y="2348880"/>
            <a:ext cx="1008111" cy="246221"/>
          </a:xfrm>
          <a:prstGeom prst="rect">
            <a:avLst/>
          </a:prstGeom>
          <a:noFill/>
        </p:spPr>
        <p:txBody>
          <a:bodyPr wrap="square" rtlCol="0">
            <a:spAutoFit/>
          </a:bodyPr>
          <a:lstStyle/>
          <a:p>
            <a:r>
              <a:rPr lang="en-GB" sz="1000" dirty="0" smtClean="0">
                <a:latin typeface="Berlin Sans FB" pitchFamily="34" charset="0"/>
              </a:rPr>
              <a:t>New Jersey</a:t>
            </a:r>
            <a:endParaRPr lang="en-GB" sz="1000" dirty="0">
              <a:latin typeface="Berlin Sans FB" pitchFamily="34" charset="0"/>
            </a:endParaRPr>
          </a:p>
        </p:txBody>
      </p:sp>
      <p:sp>
        <p:nvSpPr>
          <p:cNvPr id="45" name="44 CuadroTexto"/>
          <p:cNvSpPr txBox="1"/>
          <p:nvPr/>
        </p:nvSpPr>
        <p:spPr>
          <a:xfrm>
            <a:off x="8243393" y="2492896"/>
            <a:ext cx="864095" cy="246221"/>
          </a:xfrm>
          <a:prstGeom prst="rect">
            <a:avLst/>
          </a:prstGeom>
          <a:noFill/>
        </p:spPr>
        <p:txBody>
          <a:bodyPr wrap="square" rtlCol="0">
            <a:spAutoFit/>
          </a:bodyPr>
          <a:lstStyle/>
          <a:p>
            <a:r>
              <a:rPr lang="en-GB" sz="1000" dirty="0" smtClean="0">
                <a:latin typeface="Berlin Sans FB" pitchFamily="34" charset="0"/>
              </a:rPr>
              <a:t>Delaware</a:t>
            </a:r>
            <a:endParaRPr lang="en-GB" sz="1000" dirty="0">
              <a:latin typeface="Berlin Sans FB" pitchFamily="34" charset="0"/>
            </a:endParaRPr>
          </a:p>
        </p:txBody>
      </p:sp>
      <p:sp>
        <p:nvSpPr>
          <p:cNvPr id="46" name="45 CuadroTexto"/>
          <p:cNvSpPr txBox="1"/>
          <p:nvPr/>
        </p:nvSpPr>
        <p:spPr>
          <a:xfrm>
            <a:off x="8243393" y="2636912"/>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Maryland</a:t>
            </a:r>
            <a:endParaRPr lang="en-GB" sz="1000" dirty="0">
              <a:latin typeface="Berlin Sans FB" pitchFamily="34" charset="0"/>
            </a:endParaRPr>
          </a:p>
        </p:txBody>
      </p:sp>
      <p:sp>
        <p:nvSpPr>
          <p:cNvPr id="47" name="46 CuadroTexto"/>
          <p:cNvSpPr txBox="1"/>
          <p:nvPr/>
        </p:nvSpPr>
        <p:spPr>
          <a:xfrm>
            <a:off x="8495929" y="836712"/>
            <a:ext cx="864095" cy="246221"/>
          </a:xfrm>
          <a:prstGeom prst="rect">
            <a:avLst/>
          </a:prstGeom>
          <a:noFill/>
        </p:spPr>
        <p:txBody>
          <a:bodyPr wrap="square" rtlCol="0">
            <a:spAutoFit/>
          </a:bodyPr>
          <a:lstStyle/>
          <a:p>
            <a:r>
              <a:rPr lang="en-GB" sz="1000" dirty="0" smtClean="0">
                <a:latin typeface="Berlin Sans FB" pitchFamily="34" charset="0"/>
              </a:rPr>
              <a:t>Maine</a:t>
            </a:r>
            <a:endParaRPr lang="en-GB" sz="1000" dirty="0">
              <a:latin typeface="Berlin Sans FB" pitchFamily="34" charset="0"/>
            </a:endParaRPr>
          </a:p>
        </p:txBody>
      </p:sp>
      <p:sp>
        <p:nvSpPr>
          <p:cNvPr id="48" name="47 CuadroTexto"/>
          <p:cNvSpPr txBox="1"/>
          <p:nvPr/>
        </p:nvSpPr>
        <p:spPr>
          <a:xfrm>
            <a:off x="8388425" y="1196752"/>
            <a:ext cx="864095" cy="369332"/>
          </a:xfrm>
          <a:prstGeom prst="rect">
            <a:avLst/>
          </a:prstGeom>
          <a:noFill/>
        </p:spPr>
        <p:txBody>
          <a:bodyPr wrap="square" rtlCol="0">
            <a:spAutoFit/>
          </a:bodyPr>
          <a:lstStyle/>
          <a:p>
            <a:r>
              <a:rPr lang="en-GB" sz="900" dirty="0" smtClean="0">
                <a:latin typeface="Berlin Sans FB" pitchFamily="34" charset="0"/>
              </a:rPr>
              <a:t>New</a:t>
            </a:r>
          </a:p>
          <a:p>
            <a:r>
              <a:rPr lang="en-GB" sz="900" dirty="0" smtClean="0">
                <a:latin typeface="Berlin Sans FB" pitchFamily="34" charset="0"/>
              </a:rPr>
              <a:t>Hampshire</a:t>
            </a:r>
            <a:endParaRPr lang="en-GB" sz="900" dirty="0">
              <a:latin typeface="Berlin Sans FB" pitchFamily="34" charset="0"/>
            </a:endParaRPr>
          </a:p>
        </p:txBody>
      </p:sp>
      <p:sp>
        <p:nvSpPr>
          <p:cNvPr id="49" name="48 CuadroTexto"/>
          <p:cNvSpPr txBox="1"/>
          <p:nvPr/>
        </p:nvSpPr>
        <p:spPr>
          <a:xfrm>
            <a:off x="7415808" y="1628800"/>
            <a:ext cx="864095"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900" dirty="0" smtClean="0">
                <a:latin typeface="Berlin Sans FB" pitchFamily="34" charset="0"/>
              </a:rPr>
              <a:t>New York</a:t>
            </a:r>
            <a:endParaRPr lang="en-GB" sz="900" dirty="0">
              <a:latin typeface="Berlin Sans FB" pitchFamily="34" charset="0"/>
            </a:endParaRPr>
          </a:p>
        </p:txBody>
      </p:sp>
      <p:sp>
        <p:nvSpPr>
          <p:cNvPr id="50" name="49 CuadroTexto"/>
          <p:cNvSpPr txBox="1"/>
          <p:nvPr/>
        </p:nvSpPr>
        <p:spPr>
          <a:xfrm rot="20616181">
            <a:off x="308541" y="3041273"/>
            <a:ext cx="864095"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200" dirty="0" smtClean="0">
                <a:latin typeface="Berlin Sans FB" pitchFamily="34" charset="0"/>
              </a:rPr>
              <a:t>California</a:t>
            </a:r>
            <a:endParaRPr lang="en-GB" sz="1200" dirty="0">
              <a:latin typeface="Berlin Sans FB" pitchFamily="34" charset="0"/>
            </a:endParaRPr>
          </a:p>
        </p:txBody>
      </p:sp>
      <p:sp>
        <p:nvSpPr>
          <p:cNvPr id="51" name="50 CuadroTexto"/>
          <p:cNvSpPr txBox="1"/>
          <p:nvPr/>
        </p:nvSpPr>
        <p:spPr>
          <a:xfrm>
            <a:off x="215008" y="2636912"/>
            <a:ext cx="864095"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San Francisco</a:t>
            </a:r>
            <a:endParaRPr lang="en-GB" sz="1000" dirty="0">
              <a:latin typeface="Berlin Sans FB" pitchFamily="34" charset="0"/>
            </a:endParaRPr>
          </a:p>
        </p:txBody>
      </p:sp>
      <p:sp>
        <p:nvSpPr>
          <p:cNvPr id="52" name="51 CuadroTexto"/>
          <p:cNvSpPr txBox="1"/>
          <p:nvPr/>
        </p:nvSpPr>
        <p:spPr>
          <a:xfrm>
            <a:off x="647057" y="3356992"/>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LAX</a:t>
            </a:r>
            <a:endParaRPr lang="en-GB" sz="1100" dirty="0">
              <a:latin typeface="Berlin Sans FB" pitchFamily="34" charset="0"/>
            </a:endParaRPr>
          </a:p>
        </p:txBody>
      </p:sp>
      <p:sp>
        <p:nvSpPr>
          <p:cNvPr id="53" name="52 CuadroTexto"/>
          <p:cNvSpPr txBox="1"/>
          <p:nvPr/>
        </p:nvSpPr>
        <p:spPr>
          <a:xfrm>
            <a:off x="-36512" y="3789040"/>
            <a:ext cx="864095"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San Bernardino</a:t>
            </a:r>
            <a:endParaRPr lang="en-GB" sz="1000" dirty="0">
              <a:latin typeface="Berlin Sans FB" pitchFamily="34" charset="0"/>
            </a:endParaRPr>
          </a:p>
        </p:txBody>
      </p:sp>
      <p:cxnSp>
        <p:nvCxnSpPr>
          <p:cNvPr id="54" name="53 Conector recto"/>
          <p:cNvCxnSpPr>
            <a:stCxn id="68" idx="1"/>
          </p:cNvCxnSpPr>
          <p:nvPr/>
        </p:nvCxnSpPr>
        <p:spPr>
          <a:xfrm flipH="1">
            <a:off x="503040" y="3501008"/>
            <a:ext cx="576064" cy="5040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043608" y="4221088"/>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Phoenix</a:t>
            </a:r>
            <a:endParaRPr lang="en-GB" sz="1000" dirty="0">
              <a:latin typeface="Berlin Sans FB" pitchFamily="34" charset="0"/>
            </a:endParaRPr>
          </a:p>
        </p:txBody>
      </p:sp>
      <p:sp>
        <p:nvSpPr>
          <p:cNvPr id="56" name="55 CuadroTexto"/>
          <p:cNvSpPr txBox="1"/>
          <p:nvPr/>
        </p:nvSpPr>
        <p:spPr>
          <a:xfrm>
            <a:off x="3347865" y="4797152"/>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Del Río</a:t>
            </a:r>
            <a:endParaRPr lang="en-GB" sz="1000" dirty="0">
              <a:latin typeface="Berlin Sans FB" pitchFamily="34" charset="0"/>
            </a:endParaRPr>
          </a:p>
        </p:txBody>
      </p:sp>
      <p:sp>
        <p:nvSpPr>
          <p:cNvPr id="57" name="56 CuadroTexto"/>
          <p:cNvSpPr txBox="1"/>
          <p:nvPr/>
        </p:nvSpPr>
        <p:spPr>
          <a:xfrm>
            <a:off x="3765931" y="4508276"/>
            <a:ext cx="86409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600" dirty="0" smtClean="0">
                <a:latin typeface="Berlin Sans FB" pitchFamily="34" charset="0"/>
              </a:rPr>
              <a:t>Texas</a:t>
            </a:r>
            <a:endParaRPr lang="en-GB" sz="1600" dirty="0">
              <a:latin typeface="Berlin Sans FB" pitchFamily="34" charset="0"/>
            </a:endParaRPr>
          </a:p>
        </p:txBody>
      </p:sp>
      <p:sp>
        <p:nvSpPr>
          <p:cNvPr id="58" name="57 CuadroTexto"/>
          <p:cNvSpPr txBox="1"/>
          <p:nvPr/>
        </p:nvSpPr>
        <p:spPr>
          <a:xfrm>
            <a:off x="3671393" y="5589240"/>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McAllen</a:t>
            </a:r>
            <a:endParaRPr lang="en-GB" sz="1000" dirty="0">
              <a:latin typeface="Berlin Sans FB" pitchFamily="34" charset="0"/>
            </a:endParaRPr>
          </a:p>
        </p:txBody>
      </p:sp>
      <p:sp>
        <p:nvSpPr>
          <p:cNvPr id="59" name="58 CuadroTexto"/>
          <p:cNvSpPr txBox="1"/>
          <p:nvPr/>
        </p:nvSpPr>
        <p:spPr>
          <a:xfrm>
            <a:off x="4535488" y="4581128"/>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Houston</a:t>
            </a:r>
            <a:endParaRPr lang="en-GB" sz="1000" dirty="0">
              <a:latin typeface="Berlin Sans FB" pitchFamily="34" charset="0"/>
            </a:endParaRPr>
          </a:p>
        </p:txBody>
      </p:sp>
      <p:sp>
        <p:nvSpPr>
          <p:cNvPr id="60" name="59 CuadroTexto"/>
          <p:cNvSpPr txBox="1"/>
          <p:nvPr/>
        </p:nvSpPr>
        <p:spPr>
          <a:xfrm>
            <a:off x="5471592" y="5085184"/>
            <a:ext cx="108012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New  Orleans</a:t>
            </a:r>
            <a:endParaRPr lang="en-GB" sz="1000" dirty="0">
              <a:latin typeface="Berlin Sans FB" pitchFamily="34" charset="0"/>
            </a:endParaRPr>
          </a:p>
        </p:txBody>
      </p:sp>
      <p:sp>
        <p:nvSpPr>
          <p:cNvPr id="61" name="60 CuadroTexto"/>
          <p:cNvSpPr txBox="1"/>
          <p:nvPr/>
        </p:nvSpPr>
        <p:spPr>
          <a:xfrm>
            <a:off x="7847856" y="5445224"/>
            <a:ext cx="108012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Miami</a:t>
            </a:r>
            <a:endParaRPr lang="en-GB" sz="1000" dirty="0">
              <a:latin typeface="Berlin Sans FB" pitchFamily="34" charset="0"/>
            </a:endParaRPr>
          </a:p>
        </p:txBody>
      </p:sp>
      <p:sp>
        <p:nvSpPr>
          <p:cNvPr id="62" name="61 CuadroTexto"/>
          <p:cNvSpPr txBox="1"/>
          <p:nvPr/>
        </p:nvSpPr>
        <p:spPr>
          <a:xfrm>
            <a:off x="6623721" y="3789040"/>
            <a:ext cx="108012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Atlanta</a:t>
            </a:r>
            <a:endParaRPr lang="en-GB" sz="1000" dirty="0">
              <a:latin typeface="Berlin Sans FB" pitchFamily="34" charset="0"/>
            </a:endParaRPr>
          </a:p>
        </p:txBody>
      </p:sp>
      <p:sp>
        <p:nvSpPr>
          <p:cNvPr id="63" name="62 CuadroTexto"/>
          <p:cNvSpPr txBox="1"/>
          <p:nvPr/>
        </p:nvSpPr>
        <p:spPr>
          <a:xfrm>
            <a:off x="5615609" y="2535287"/>
            <a:ext cx="648072" cy="2000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700" dirty="0" smtClean="0">
                <a:latin typeface="Berlin Sans FB" pitchFamily="34" charset="0"/>
              </a:rPr>
              <a:t>Chicago</a:t>
            </a:r>
            <a:endParaRPr lang="en-GB" sz="700" dirty="0">
              <a:latin typeface="Berlin Sans FB" pitchFamily="34" charset="0"/>
            </a:endParaRPr>
          </a:p>
        </p:txBody>
      </p:sp>
      <p:sp>
        <p:nvSpPr>
          <p:cNvPr id="64" name="63 CuadroTexto"/>
          <p:cNvSpPr txBox="1"/>
          <p:nvPr/>
        </p:nvSpPr>
        <p:spPr>
          <a:xfrm>
            <a:off x="2735288" y="2852936"/>
            <a:ext cx="864095" cy="2616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100" dirty="0" smtClean="0">
                <a:latin typeface="Berlin Sans FB" pitchFamily="34" charset="0"/>
              </a:rPr>
              <a:t>Colorado</a:t>
            </a:r>
            <a:endParaRPr lang="en-GB" sz="1100" dirty="0">
              <a:latin typeface="Berlin Sans FB" pitchFamily="34" charset="0"/>
            </a:endParaRPr>
          </a:p>
        </p:txBody>
      </p:sp>
      <p:sp>
        <p:nvSpPr>
          <p:cNvPr id="65" name="64 CuadroTexto"/>
          <p:cNvSpPr txBox="1"/>
          <p:nvPr/>
        </p:nvSpPr>
        <p:spPr>
          <a:xfrm>
            <a:off x="7380781" y="2924943"/>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Virginia</a:t>
            </a:r>
            <a:endParaRPr lang="en-GB" sz="1000" dirty="0">
              <a:latin typeface="Berlin Sans FB" pitchFamily="34" charset="0"/>
            </a:endParaRPr>
          </a:p>
        </p:txBody>
      </p:sp>
      <p:sp>
        <p:nvSpPr>
          <p:cNvPr id="66" name="65 CuadroTexto"/>
          <p:cNvSpPr txBox="1"/>
          <p:nvPr/>
        </p:nvSpPr>
        <p:spPr>
          <a:xfrm rot="18195994">
            <a:off x="6858235" y="2695259"/>
            <a:ext cx="864095" cy="2154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800" dirty="0" smtClean="0">
                <a:latin typeface="Berlin Sans FB" pitchFamily="34" charset="0"/>
              </a:rPr>
              <a:t>West Virginia</a:t>
            </a:r>
            <a:endParaRPr lang="en-GB" sz="800" dirty="0">
              <a:latin typeface="Berlin Sans FB" pitchFamily="34" charset="0"/>
            </a:endParaRPr>
          </a:p>
        </p:txBody>
      </p:sp>
      <p:sp>
        <p:nvSpPr>
          <p:cNvPr id="67" name="66 Rectángulo redondeado"/>
          <p:cNvSpPr/>
          <p:nvPr/>
        </p:nvSpPr>
        <p:spPr>
          <a:xfrm>
            <a:off x="575048" y="3501008"/>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67 Rectángulo redondeado"/>
          <p:cNvSpPr/>
          <p:nvPr/>
        </p:nvSpPr>
        <p:spPr>
          <a:xfrm>
            <a:off x="1079104" y="3429000"/>
            <a:ext cx="144016" cy="144016"/>
          </a:xfrm>
          <a:prstGeom prst="round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68 Rectángulo redondeado"/>
          <p:cNvSpPr/>
          <p:nvPr/>
        </p:nvSpPr>
        <p:spPr>
          <a:xfrm>
            <a:off x="287016" y="2996952"/>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69 Rectángulo redondeado"/>
          <p:cNvSpPr/>
          <p:nvPr/>
        </p:nvSpPr>
        <p:spPr>
          <a:xfrm>
            <a:off x="1763688" y="3933056"/>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70 Rectángulo redondeado"/>
          <p:cNvSpPr/>
          <p:nvPr/>
        </p:nvSpPr>
        <p:spPr>
          <a:xfrm>
            <a:off x="3707904" y="5013176"/>
            <a:ext cx="144016" cy="144016"/>
          </a:xfrm>
          <a:prstGeom prst="round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71 Rectángulo redondeado"/>
          <p:cNvSpPr/>
          <p:nvPr/>
        </p:nvSpPr>
        <p:spPr>
          <a:xfrm>
            <a:off x="4895528" y="4797152"/>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72 Rectángulo redondeado"/>
          <p:cNvSpPr/>
          <p:nvPr/>
        </p:nvSpPr>
        <p:spPr>
          <a:xfrm>
            <a:off x="7703840" y="544522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73 Rectángulo redondeado"/>
          <p:cNvSpPr/>
          <p:nvPr/>
        </p:nvSpPr>
        <p:spPr>
          <a:xfrm>
            <a:off x="6839744" y="400506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74 Rectángulo redondeado"/>
          <p:cNvSpPr/>
          <p:nvPr/>
        </p:nvSpPr>
        <p:spPr>
          <a:xfrm>
            <a:off x="7919864" y="1844824"/>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75 Rectángulo redondeado"/>
          <p:cNvSpPr/>
          <p:nvPr/>
        </p:nvSpPr>
        <p:spPr>
          <a:xfrm>
            <a:off x="8495928" y="1772816"/>
            <a:ext cx="72008" cy="72008"/>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76 Rectángulo redondeado"/>
          <p:cNvSpPr/>
          <p:nvPr/>
        </p:nvSpPr>
        <p:spPr>
          <a:xfrm>
            <a:off x="5831632" y="2420888"/>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77 Rectángulo redondeado"/>
          <p:cNvSpPr/>
          <p:nvPr/>
        </p:nvSpPr>
        <p:spPr>
          <a:xfrm>
            <a:off x="4175448" y="5589240"/>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9" name="78 Conector recto"/>
          <p:cNvCxnSpPr>
            <a:endCxn id="80" idx="2"/>
          </p:cNvCxnSpPr>
          <p:nvPr/>
        </p:nvCxnSpPr>
        <p:spPr>
          <a:xfrm flipH="1" flipV="1">
            <a:off x="8099884" y="2708920"/>
            <a:ext cx="252028"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79 Rectángulo redondeado"/>
          <p:cNvSpPr/>
          <p:nvPr/>
        </p:nvSpPr>
        <p:spPr>
          <a:xfrm>
            <a:off x="8063880" y="2636912"/>
            <a:ext cx="72008" cy="72008"/>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1" name="80 Conector recto"/>
          <p:cNvCxnSpPr/>
          <p:nvPr/>
        </p:nvCxnSpPr>
        <p:spPr>
          <a:xfrm flipH="1" flipV="1">
            <a:off x="8063880" y="2564904"/>
            <a:ext cx="252028"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flipH="1" flipV="1">
            <a:off x="8135888" y="2348880"/>
            <a:ext cx="252028"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flipH="1" flipV="1">
            <a:off x="8351912" y="1916832"/>
            <a:ext cx="144016"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flipH="1" flipV="1">
            <a:off x="8567936" y="1844825"/>
            <a:ext cx="144016" cy="1440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flipH="1" flipV="1">
            <a:off x="8351912" y="1412776"/>
            <a:ext cx="360040"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H="1" flipV="1">
            <a:off x="7775848" y="1196752"/>
            <a:ext cx="720080" cy="5040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flipH="1" flipV="1">
            <a:off x="8135888" y="1052736"/>
            <a:ext cx="7200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87 Rectángulo redondeado"/>
          <p:cNvSpPr/>
          <p:nvPr/>
        </p:nvSpPr>
        <p:spPr>
          <a:xfrm>
            <a:off x="4319464" y="6237312"/>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88 Rectángulo redondeado"/>
          <p:cNvSpPr/>
          <p:nvPr/>
        </p:nvSpPr>
        <p:spPr>
          <a:xfrm>
            <a:off x="4319464" y="6453336"/>
            <a:ext cx="144016" cy="144016"/>
          </a:xfrm>
          <a:prstGeom prst="round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89 CuadroTexto"/>
          <p:cNvSpPr txBox="1"/>
          <p:nvPr/>
        </p:nvSpPr>
        <p:spPr>
          <a:xfrm>
            <a:off x="4392679" y="6151148"/>
            <a:ext cx="2555585" cy="938719"/>
          </a:xfrm>
          <a:prstGeom prst="rect">
            <a:avLst/>
          </a:prstGeom>
          <a:noFill/>
        </p:spPr>
        <p:txBody>
          <a:bodyPr wrap="square" rtlCol="0">
            <a:spAutoFit/>
          </a:bodyPr>
          <a:lstStyle/>
          <a:p>
            <a:pPr>
              <a:lnSpc>
                <a:spcPct val="150000"/>
              </a:lnSpc>
            </a:pPr>
            <a:r>
              <a:rPr lang="en-GB" sz="1000" dirty="0" smtClean="0">
                <a:latin typeface="Biondi" panose="02000505030000020004" pitchFamily="2" charset="0"/>
              </a:rPr>
              <a:t>Current Consular Offices</a:t>
            </a:r>
          </a:p>
          <a:p>
            <a:pPr>
              <a:lnSpc>
                <a:spcPct val="150000"/>
              </a:lnSpc>
            </a:pPr>
            <a:r>
              <a:rPr lang="en-GB" sz="1000" dirty="0" smtClean="0">
                <a:latin typeface="Biondi" panose="02000505030000020004" pitchFamily="2" charset="0"/>
              </a:rPr>
              <a:t>New Consular Offices</a:t>
            </a:r>
          </a:p>
          <a:p>
            <a:pPr>
              <a:lnSpc>
                <a:spcPct val="150000"/>
              </a:lnSpc>
            </a:pPr>
            <a:endParaRPr lang="en-GB" sz="1000" dirty="0" smtClean="0">
              <a:latin typeface="Berlin Sans FB" pitchFamily="34" charset="0"/>
            </a:endParaRPr>
          </a:p>
          <a:p>
            <a:endParaRPr lang="en-GB" sz="1000" dirty="0">
              <a:latin typeface="Berlin Sans FB" pitchFamily="34" charset="0"/>
            </a:endParaRPr>
          </a:p>
        </p:txBody>
      </p:sp>
      <p:sp>
        <p:nvSpPr>
          <p:cNvPr id="91" name="90 Rectángulo redondeado"/>
          <p:cNvSpPr/>
          <p:nvPr/>
        </p:nvSpPr>
        <p:spPr>
          <a:xfrm>
            <a:off x="3023320" y="2780928"/>
            <a:ext cx="144016" cy="144016"/>
          </a:xfrm>
          <a:prstGeom prst="round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91 CuadroTexto"/>
          <p:cNvSpPr txBox="1"/>
          <p:nvPr/>
        </p:nvSpPr>
        <p:spPr>
          <a:xfrm>
            <a:off x="3095329" y="2636912"/>
            <a:ext cx="864095" cy="2000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700" dirty="0" smtClean="0">
                <a:latin typeface="Berlin Sans FB" pitchFamily="34" charset="0"/>
              </a:rPr>
              <a:t>Denver</a:t>
            </a:r>
            <a:endParaRPr lang="en-GB" sz="700" dirty="0">
              <a:latin typeface="Berlin Sans FB" pitchFamily="34" charset="0"/>
            </a:endParaRPr>
          </a:p>
        </p:txBody>
      </p:sp>
      <p:cxnSp>
        <p:nvCxnSpPr>
          <p:cNvPr id="93" name="92 Conector recto"/>
          <p:cNvCxnSpPr/>
          <p:nvPr/>
        </p:nvCxnSpPr>
        <p:spPr>
          <a:xfrm flipH="1" flipV="1">
            <a:off x="5759624" y="4941168"/>
            <a:ext cx="324036" cy="216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93 CuadroTexto"/>
          <p:cNvSpPr txBox="1"/>
          <p:nvPr/>
        </p:nvSpPr>
        <p:spPr>
          <a:xfrm>
            <a:off x="5004048" y="3717032"/>
            <a:ext cx="792088" cy="2539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50" dirty="0" smtClean="0">
                <a:latin typeface="Berlin Sans FB" pitchFamily="34" charset="0"/>
              </a:rPr>
              <a:t>Arkansas</a:t>
            </a:r>
            <a:endParaRPr lang="en-GB" sz="1050" dirty="0">
              <a:latin typeface="Berlin Sans FB" pitchFamily="34" charset="0"/>
            </a:endParaRPr>
          </a:p>
        </p:txBody>
      </p:sp>
      <p:sp>
        <p:nvSpPr>
          <p:cNvPr id="96" name="95 Rectángulo redondeado"/>
          <p:cNvSpPr/>
          <p:nvPr/>
        </p:nvSpPr>
        <p:spPr>
          <a:xfrm>
            <a:off x="1835696" y="4293096"/>
            <a:ext cx="144016" cy="144016"/>
          </a:xfrm>
          <a:prstGeom prst="round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96 CuadroTexto"/>
          <p:cNvSpPr txBox="1"/>
          <p:nvPr/>
        </p:nvSpPr>
        <p:spPr>
          <a:xfrm>
            <a:off x="1475656" y="4406915"/>
            <a:ext cx="864095"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000" dirty="0" smtClean="0">
                <a:latin typeface="Berlin Sans FB" pitchFamily="34" charset="0"/>
              </a:rPr>
              <a:t>Tucson</a:t>
            </a:r>
            <a:endParaRPr lang="en-GB" sz="1000" dirty="0">
              <a:latin typeface="Berlin Sans FB" pitchFamily="34" charset="0"/>
            </a:endParaRPr>
          </a:p>
        </p:txBody>
      </p:sp>
      <p:cxnSp>
        <p:nvCxnSpPr>
          <p:cNvPr id="99" name="98 Conector recto"/>
          <p:cNvCxnSpPr>
            <a:stCxn id="70" idx="1"/>
          </p:cNvCxnSpPr>
          <p:nvPr/>
        </p:nvCxnSpPr>
        <p:spPr>
          <a:xfrm flipH="1">
            <a:off x="1331640" y="4005064"/>
            <a:ext cx="43204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flipH="1">
            <a:off x="1619672" y="4365104"/>
            <a:ext cx="216024"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100 CuadroTexto"/>
          <p:cNvSpPr txBox="1"/>
          <p:nvPr/>
        </p:nvSpPr>
        <p:spPr>
          <a:xfrm>
            <a:off x="4407368" y="5877272"/>
            <a:ext cx="2357849" cy="369332"/>
          </a:xfrm>
          <a:prstGeom prst="rect">
            <a:avLst/>
          </a:prstGeom>
          <a:noFill/>
        </p:spPr>
        <p:txBody>
          <a:bodyPr wrap="none" rtlCol="0">
            <a:spAutoFit/>
          </a:bodyPr>
          <a:lstStyle/>
          <a:p>
            <a:pPr algn="ctr"/>
            <a:r>
              <a:rPr lang="en-GB" b="1" dirty="0" smtClean="0">
                <a:effectLst>
                  <a:outerShdw blurRad="38100" dist="38100" dir="2700000" algn="tl">
                    <a:srgbClr val="000000">
                      <a:alpha val="43137"/>
                    </a:srgbClr>
                  </a:outerShdw>
                </a:effectLst>
              </a:rPr>
              <a:t>SECOND </a:t>
            </a:r>
            <a:r>
              <a:rPr lang="en-GB" b="1" dirty="0" smtClean="0">
                <a:effectLst>
                  <a:outerShdw blurRad="38100" dist="38100" dir="2700000" algn="tl">
                    <a:srgbClr val="000000">
                      <a:alpha val="43137"/>
                    </a:srgbClr>
                  </a:outerShdw>
                </a:effectLst>
              </a:rPr>
              <a:t>HALF </a:t>
            </a:r>
            <a:r>
              <a:rPr lang="en-GB" b="1" dirty="0" smtClean="0">
                <a:effectLst>
                  <a:outerShdw blurRad="38100" dist="38100" dir="2700000" algn="tl">
                    <a:srgbClr val="000000">
                      <a:alpha val="43137"/>
                    </a:srgbClr>
                  </a:outerShdw>
                </a:effectLst>
              </a:rPr>
              <a:t>OF 2014</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35317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grpSp>
        <p:nvGrpSpPr>
          <p:cNvPr id="8" name="7 Grupo"/>
          <p:cNvGrpSpPr/>
          <p:nvPr/>
        </p:nvGrpSpPr>
        <p:grpSpPr>
          <a:xfrm>
            <a:off x="0" y="720000"/>
            <a:ext cx="9229447" cy="6021288"/>
            <a:chOff x="-36512" y="720000"/>
            <a:chExt cx="9229447" cy="6021288"/>
          </a:xfrm>
        </p:grpSpPr>
        <p:grpSp>
          <p:nvGrpSpPr>
            <p:cNvPr id="9" name="8 Grupo"/>
            <p:cNvGrpSpPr/>
            <p:nvPr/>
          </p:nvGrpSpPr>
          <p:grpSpPr>
            <a:xfrm>
              <a:off x="-36512" y="720000"/>
              <a:ext cx="9144000" cy="6021288"/>
              <a:chOff x="0" y="836712"/>
              <a:chExt cx="9144000" cy="6021288"/>
            </a:xfrm>
          </p:grpSpPr>
          <p:pic>
            <p:nvPicPr>
              <p:cNvPr id="24" name="Picture 2"/>
              <p:cNvPicPr>
                <a:picLocks noChangeAspect="1" noChangeArrowheads="1"/>
              </p:cNvPicPr>
              <p:nvPr/>
            </p:nvPicPr>
            <p:blipFill>
              <a:blip r:embed="rId4" cstate="print"/>
              <a:srcRect t="1071"/>
              <a:stretch>
                <a:fillRect/>
              </a:stretch>
            </p:blipFill>
            <p:spPr bwMode="auto">
              <a:xfrm>
                <a:off x="0" y="836712"/>
                <a:ext cx="9144000" cy="6021288"/>
              </a:xfrm>
              <a:prstGeom prst="rect">
                <a:avLst/>
              </a:prstGeom>
              <a:noFill/>
              <a:ln w="9525">
                <a:noFill/>
                <a:miter lim="800000"/>
                <a:headEnd/>
                <a:tailEnd/>
              </a:ln>
            </p:spPr>
          </p:pic>
          <p:grpSp>
            <p:nvGrpSpPr>
              <p:cNvPr id="25" name="24 Grupo"/>
              <p:cNvGrpSpPr/>
              <p:nvPr/>
            </p:nvGrpSpPr>
            <p:grpSpPr>
              <a:xfrm>
                <a:off x="454859" y="1412776"/>
                <a:ext cx="8207198" cy="5184576"/>
                <a:chOff x="323528" y="764704"/>
                <a:chExt cx="8207198" cy="5184576"/>
              </a:xfrm>
            </p:grpSpPr>
            <p:pic>
              <p:nvPicPr>
                <p:cNvPr id="53" name="Picture 6"/>
                <p:cNvPicPr>
                  <a:picLocks noChangeAspect="1" noChangeArrowheads="1"/>
                </p:cNvPicPr>
                <p:nvPr/>
              </p:nvPicPr>
              <p:blipFill>
                <a:blip r:embed="rId5" cstate="print"/>
                <a:srcRect/>
                <a:stretch>
                  <a:fillRect/>
                </a:stretch>
              </p:blipFill>
              <p:spPr bwMode="auto">
                <a:xfrm>
                  <a:off x="5701317" y="1876293"/>
                  <a:ext cx="2398232" cy="1957451"/>
                </a:xfrm>
                <a:prstGeom prst="rect">
                  <a:avLst/>
                </a:prstGeom>
                <a:noFill/>
                <a:ln w="9525">
                  <a:noFill/>
                  <a:miter lim="800000"/>
                  <a:headEnd/>
                  <a:tailEnd/>
                </a:ln>
              </p:spPr>
            </p:pic>
            <p:cxnSp>
              <p:nvCxnSpPr>
                <p:cNvPr id="54" name="53 Conector recto"/>
                <p:cNvCxnSpPr/>
                <p:nvPr/>
              </p:nvCxnSpPr>
              <p:spPr>
                <a:xfrm flipH="1" flipV="1">
                  <a:off x="6046580" y="2662813"/>
                  <a:ext cx="612809" cy="2854419"/>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23528" y="764704"/>
                  <a:ext cx="596638" cy="338554"/>
                </a:xfrm>
                <a:prstGeom prst="rect">
                  <a:avLst/>
                </a:prstGeom>
                <a:noFill/>
              </p:spPr>
              <p:txBody>
                <a:bodyPr wrap="none" rtlCol="0">
                  <a:spAutoFit/>
                </a:bodyPr>
                <a:lstStyle/>
                <a:p>
                  <a:pPr algn="ctr"/>
                  <a:r>
                    <a:rPr lang="en-GB" sz="800" b="1" dirty="0" smtClean="0"/>
                    <a:t>Baja </a:t>
                  </a:r>
                </a:p>
                <a:p>
                  <a:pPr algn="ctr"/>
                  <a:r>
                    <a:rPr lang="en-GB" sz="800" b="1" dirty="0" smtClean="0"/>
                    <a:t>California</a:t>
                  </a:r>
                  <a:endParaRPr lang="en-GB" sz="800" b="1" dirty="0"/>
                </a:p>
              </p:txBody>
            </p:sp>
            <p:sp>
              <p:nvSpPr>
                <p:cNvPr id="56" name="55 CuadroTexto"/>
                <p:cNvSpPr txBox="1"/>
                <p:nvPr/>
              </p:nvSpPr>
              <p:spPr>
                <a:xfrm>
                  <a:off x="822787" y="1938898"/>
                  <a:ext cx="724877" cy="553998"/>
                </a:xfrm>
                <a:prstGeom prst="rect">
                  <a:avLst/>
                </a:prstGeom>
                <a:noFill/>
              </p:spPr>
              <p:txBody>
                <a:bodyPr wrap="none" rtlCol="0">
                  <a:spAutoFit/>
                </a:bodyPr>
                <a:lstStyle/>
                <a:p>
                  <a:pPr algn="ctr"/>
                  <a:r>
                    <a:rPr lang="en-GB" sz="1000" b="1" dirty="0" smtClean="0"/>
                    <a:t>Baja </a:t>
                  </a:r>
                </a:p>
                <a:p>
                  <a:pPr algn="ctr"/>
                  <a:r>
                    <a:rPr lang="en-GB" sz="1000" b="1" dirty="0" smtClean="0"/>
                    <a:t>California </a:t>
                  </a:r>
                </a:p>
                <a:p>
                  <a:pPr algn="ctr"/>
                  <a:r>
                    <a:rPr lang="en-GB" sz="1000" b="1" dirty="0" smtClean="0"/>
                    <a:t>         Sur</a:t>
                  </a:r>
                  <a:endParaRPr lang="en-GB" sz="1000" b="1" dirty="0"/>
                </a:p>
              </p:txBody>
            </p:sp>
            <p:sp>
              <p:nvSpPr>
                <p:cNvPr id="57" name="56 CuadroTexto"/>
                <p:cNvSpPr txBox="1"/>
                <p:nvPr/>
              </p:nvSpPr>
              <p:spPr>
                <a:xfrm>
                  <a:off x="1680724" y="1367190"/>
                  <a:ext cx="587020" cy="261610"/>
                </a:xfrm>
                <a:prstGeom prst="rect">
                  <a:avLst/>
                </a:prstGeom>
                <a:noFill/>
              </p:spPr>
              <p:txBody>
                <a:bodyPr wrap="none" rtlCol="0">
                  <a:spAutoFit/>
                </a:bodyPr>
                <a:lstStyle/>
                <a:p>
                  <a:pPr algn="ctr"/>
                  <a:r>
                    <a:rPr lang="en-GB" sz="1050" b="1" dirty="0" smtClean="0"/>
                    <a:t>Sonora</a:t>
                  </a:r>
                  <a:endParaRPr lang="en-GB" sz="1050" b="1" dirty="0"/>
                </a:p>
              </p:txBody>
            </p:sp>
            <p:sp>
              <p:nvSpPr>
                <p:cNvPr id="58" name="57 CuadroTexto"/>
                <p:cNvSpPr txBox="1"/>
                <p:nvPr/>
              </p:nvSpPr>
              <p:spPr>
                <a:xfrm>
                  <a:off x="2696470" y="1700808"/>
                  <a:ext cx="795410" cy="261610"/>
                </a:xfrm>
                <a:prstGeom prst="rect">
                  <a:avLst/>
                </a:prstGeom>
                <a:noFill/>
              </p:spPr>
              <p:txBody>
                <a:bodyPr wrap="none" rtlCol="0">
                  <a:spAutoFit/>
                </a:bodyPr>
                <a:lstStyle/>
                <a:p>
                  <a:pPr algn="ctr"/>
                  <a:r>
                    <a:rPr lang="en-GB" sz="1050" b="1" dirty="0" smtClean="0"/>
                    <a:t>Chihuahua</a:t>
                  </a:r>
                  <a:endParaRPr lang="en-GB" sz="1050" b="1" dirty="0"/>
                </a:p>
              </p:txBody>
            </p:sp>
            <p:sp>
              <p:nvSpPr>
                <p:cNvPr id="59" name="58 CuadroTexto"/>
                <p:cNvSpPr txBox="1"/>
                <p:nvPr/>
              </p:nvSpPr>
              <p:spPr>
                <a:xfrm rot="1037091">
                  <a:off x="2089835" y="2503380"/>
                  <a:ext cx="595035" cy="261610"/>
                </a:xfrm>
                <a:prstGeom prst="rect">
                  <a:avLst/>
                </a:prstGeom>
                <a:noFill/>
              </p:spPr>
              <p:txBody>
                <a:bodyPr wrap="none" rtlCol="0">
                  <a:spAutoFit/>
                </a:bodyPr>
                <a:lstStyle/>
                <a:p>
                  <a:pPr algn="ctr"/>
                  <a:r>
                    <a:rPr lang="en-GB" sz="1050" b="1" dirty="0" smtClean="0"/>
                    <a:t>Sinaloa</a:t>
                  </a:r>
                  <a:endParaRPr lang="en-GB" sz="1050" b="1" dirty="0"/>
                </a:p>
              </p:txBody>
            </p:sp>
            <p:sp>
              <p:nvSpPr>
                <p:cNvPr id="60" name="59 CuadroTexto"/>
                <p:cNvSpPr txBox="1"/>
                <p:nvPr/>
              </p:nvSpPr>
              <p:spPr>
                <a:xfrm>
                  <a:off x="2976678" y="2780928"/>
                  <a:ext cx="731226" cy="276999"/>
                </a:xfrm>
                <a:prstGeom prst="rect">
                  <a:avLst/>
                </a:prstGeom>
                <a:noFill/>
              </p:spPr>
              <p:txBody>
                <a:bodyPr wrap="none" rtlCol="0">
                  <a:spAutoFit/>
                </a:bodyPr>
                <a:lstStyle/>
                <a:p>
                  <a:pPr algn="ctr"/>
                  <a:r>
                    <a:rPr lang="en-GB" sz="1200" b="1" dirty="0" smtClean="0"/>
                    <a:t>Durango</a:t>
                  </a:r>
                  <a:endParaRPr lang="en-GB" sz="1200" b="1" dirty="0"/>
                </a:p>
              </p:txBody>
            </p:sp>
            <p:sp>
              <p:nvSpPr>
                <p:cNvPr id="61" name="60 CuadroTexto"/>
                <p:cNvSpPr txBox="1"/>
                <p:nvPr/>
              </p:nvSpPr>
              <p:spPr>
                <a:xfrm>
                  <a:off x="3792597" y="2060848"/>
                  <a:ext cx="744114" cy="276999"/>
                </a:xfrm>
                <a:prstGeom prst="rect">
                  <a:avLst/>
                </a:prstGeom>
                <a:noFill/>
              </p:spPr>
              <p:txBody>
                <a:bodyPr wrap="none" rtlCol="0">
                  <a:spAutoFit/>
                </a:bodyPr>
                <a:lstStyle/>
                <a:p>
                  <a:pPr algn="ctr"/>
                  <a:r>
                    <a:rPr lang="en-GB" sz="1200" b="1" dirty="0" smtClean="0"/>
                    <a:t>Coahuila</a:t>
                  </a:r>
                  <a:endParaRPr lang="en-GB" sz="1200" b="1" dirty="0"/>
                </a:p>
              </p:txBody>
            </p:sp>
            <p:sp>
              <p:nvSpPr>
                <p:cNvPr id="62" name="61 CuadroTexto"/>
                <p:cNvSpPr txBox="1"/>
                <p:nvPr/>
              </p:nvSpPr>
              <p:spPr>
                <a:xfrm rot="19216107">
                  <a:off x="4696887" y="3091137"/>
                  <a:ext cx="805029" cy="253916"/>
                </a:xfrm>
                <a:prstGeom prst="rect">
                  <a:avLst/>
                </a:prstGeom>
                <a:noFill/>
              </p:spPr>
              <p:txBody>
                <a:bodyPr wrap="none" rtlCol="0">
                  <a:spAutoFit/>
                </a:bodyPr>
                <a:lstStyle/>
                <a:p>
                  <a:pPr algn="ctr"/>
                  <a:r>
                    <a:rPr lang="en-GB" sz="1000" b="1" dirty="0" smtClean="0"/>
                    <a:t>Tamaulipas</a:t>
                  </a:r>
                  <a:endParaRPr lang="en-GB" sz="1000" b="1" dirty="0"/>
                </a:p>
              </p:txBody>
            </p:sp>
            <p:sp>
              <p:nvSpPr>
                <p:cNvPr id="63" name="62 CuadroTexto"/>
                <p:cNvSpPr txBox="1"/>
                <p:nvPr/>
              </p:nvSpPr>
              <p:spPr>
                <a:xfrm>
                  <a:off x="3447389" y="4293096"/>
                  <a:ext cx="548547" cy="261610"/>
                </a:xfrm>
                <a:prstGeom prst="rect">
                  <a:avLst/>
                </a:prstGeom>
                <a:noFill/>
              </p:spPr>
              <p:txBody>
                <a:bodyPr wrap="none" rtlCol="0">
                  <a:spAutoFit/>
                </a:bodyPr>
                <a:lstStyle/>
                <a:p>
                  <a:pPr algn="ctr"/>
                  <a:r>
                    <a:rPr lang="en-GB" sz="1050" b="1" dirty="0" smtClean="0"/>
                    <a:t>Jalisco</a:t>
                  </a:r>
                  <a:endParaRPr lang="en-GB" sz="1050" b="1" dirty="0"/>
                </a:p>
              </p:txBody>
            </p:sp>
            <p:sp>
              <p:nvSpPr>
                <p:cNvPr id="64" name="63 CuadroTexto"/>
                <p:cNvSpPr txBox="1"/>
                <p:nvPr/>
              </p:nvSpPr>
              <p:spPr>
                <a:xfrm rot="20392741">
                  <a:off x="3930500" y="4489440"/>
                  <a:ext cx="766557" cy="246221"/>
                </a:xfrm>
                <a:prstGeom prst="rect">
                  <a:avLst/>
                </a:prstGeom>
                <a:noFill/>
              </p:spPr>
              <p:txBody>
                <a:bodyPr wrap="none" rtlCol="0">
                  <a:spAutoFit/>
                </a:bodyPr>
                <a:lstStyle/>
                <a:p>
                  <a:pPr algn="ctr"/>
                  <a:r>
                    <a:rPr lang="en-GB" sz="1000" b="1" dirty="0" smtClean="0"/>
                    <a:t>Michoacán</a:t>
                  </a:r>
                  <a:endParaRPr lang="en-GB" sz="1000" b="1" dirty="0"/>
                </a:p>
              </p:txBody>
            </p:sp>
            <p:sp>
              <p:nvSpPr>
                <p:cNvPr id="65" name="64 CuadroTexto"/>
                <p:cNvSpPr txBox="1"/>
                <p:nvPr/>
              </p:nvSpPr>
              <p:spPr>
                <a:xfrm>
                  <a:off x="4499992" y="4941168"/>
                  <a:ext cx="712054" cy="261610"/>
                </a:xfrm>
                <a:prstGeom prst="rect">
                  <a:avLst/>
                </a:prstGeom>
                <a:noFill/>
              </p:spPr>
              <p:txBody>
                <a:bodyPr wrap="none" rtlCol="0">
                  <a:spAutoFit/>
                </a:bodyPr>
                <a:lstStyle/>
                <a:p>
                  <a:pPr algn="ctr"/>
                  <a:r>
                    <a:rPr lang="en-GB" sz="1050" b="1" dirty="0" smtClean="0"/>
                    <a:t>Guerrero</a:t>
                  </a:r>
                  <a:endParaRPr lang="en-GB" sz="1050" b="1" dirty="0"/>
                </a:p>
              </p:txBody>
            </p:sp>
            <p:sp>
              <p:nvSpPr>
                <p:cNvPr id="66" name="65 CuadroTexto"/>
                <p:cNvSpPr txBox="1"/>
                <p:nvPr/>
              </p:nvSpPr>
              <p:spPr>
                <a:xfrm rot="20481435">
                  <a:off x="5069574" y="4748972"/>
                  <a:ext cx="556563" cy="253916"/>
                </a:xfrm>
                <a:prstGeom prst="rect">
                  <a:avLst/>
                </a:prstGeom>
                <a:noFill/>
              </p:spPr>
              <p:txBody>
                <a:bodyPr wrap="none" rtlCol="0">
                  <a:spAutoFit/>
                </a:bodyPr>
                <a:lstStyle/>
                <a:p>
                  <a:pPr algn="ctr"/>
                  <a:r>
                    <a:rPr lang="en-GB" sz="1000" b="1" dirty="0" smtClean="0"/>
                    <a:t>Puebla</a:t>
                  </a:r>
                  <a:endParaRPr lang="en-GB" sz="1000" b="1" dirty="0"/>
                </a:p>
              </p:txBody>
            </p:sp>
            <p:sp>
              <p:nvSpPr>
                <p:cNvPr id="67" name="66 CuadroTexto"/>
                <p:cNvSpPr txBox="1"/>
                <p:nvPr/>
              </p:nvSpPr>
              <p:spPr>
                <a:xfrm>
                  <a:off x="3333828" y="4581128"/>
                  <a:ext cx="518092" cy="230832"/>
                </a:xfrm>
                <a:prstGeom prst="rect">
                  <a:avLst/>
                </a:prstGeom>
                <a:noFill/>
              </p:spPr>
              <p:txBody>
                <a:bodyPr wrap="none" rtlCol="0">
                  <a:spAutoFit/>
                </a:bodyPr>
                <a:lstStyle/>
                <a:p>
                  <a:pPr algn="ctr"/>
                  <a:r>
                    <a:rPr lang="en-GB" sz="900" b="1" dirty="0" smtClean="0"/>
                    <a:t>Colima</a:t>
                  </a:r>
                  <a:endParaRPr lang="en-GB" sz="900" b="1" dirty="0"/>
                </a:p>
              </p:txBody>
            </p:sp>
            <p:sp>
              <p:nvSpPr>
                <p:cNvPr id="68" name="67 CuadroTexto"/>
                <p:cNvSpPr txBox="1"/>
                <p:nvPr/>
              </p:nvSpPr>
              <p:spPr>
                <a:xfrm rot="20578329">
                  <a:off x="3012241" y="3724705"/>
                  <a:ext cx="582211" cy="253916"/>
                </a:xfrm>
                <a:prstGeom prst="rect">
                  <a:avLst/>
                </a:prstGeom>
                <a:noFill/>
              </p:spPr>
              <p:txBody>
                <a:bodyPr wrap="none" rtlCol="0">
                  <a:spAutoFit/>
                </a:bodyPr>
                <a:lstStyle/>
                <a:p>
                  <a:pPr algn="ctr"/>
                  <a:r>
                    <a:rPr lang="en-GB" sz="1000" b="1" dirty="0" smtClean="0"/>
                    <a:t>Nayarit</a:t>
                  </a:r>
                  <a:endParaRPr lang="en-GB" sz="1000" b="1" dirty="0"/>
                </a:p>
              </p:txBody>
            </p:sp>
            <p:sp>
              <p:nvSpPr>
                <p:cNvPr id="69" name="68 CuadroTexto"/>
                <p:cNvSpPr txBox="1"/>
                <p:nvPr/>
              </p:nvSpPr>
              <p:spPr>
                <a:xfrm>
                  <a:off x="4765847" y="4183196"/>
                  <a:ext cx="598241" cy="253916"/>
                </a:xfrm>
                <a:prstGeom prst="rect">
                  <a:avLst/>
                </a:prstGeom>
                <a:noFill/>
              </p:spPr>
              <p:txBody>
                <a:bodyPr wrap="none" rtlCol="0">
                  <a:spAutoFit/>
                </a:bodyPr>
                <a:lstStyle/>
                <a:p>
                  <a:pPr algn="ctr"/>
                  <a:r>
                    <a:rPr lang="en-GB" sz="1000" b="1" dirty="0" smtClean="0"/>
                    <a:t>Hidalgo</a:t>
                  </a:r>
                  <a:endParaRPr lang="en-GB" sz="1000" b="1" dirty="0"/>
                </a:p>
              </p:txBody>
            </p:sp>
            <p:sp>
              <p:nvSpPr>
                <p:cNvPr id="70" name="69 CuadroTexto"/>
                <p:cNvSpPr txBox="1"/>
                <p:nvPr/>
              </p:nvSpPr>
              <p:spPr>
                <a:xfrm>
                  <a:off x="5049197" y="4437112"/>
                  <a:ext cx="530915" cy="215444"/>
                </a:xfrm>
                <a:prstGeom prst="rect">
                  <a:avLst/>
                </a:prstGeom>
                <a:noFill/>
              </p:spPr>
              <p:txBody>
                <a:bodyPr wrap="none" rtlCol="0">
                  <a:spAutoFit/>
                </a:bodyPr>
                <a:lstStyle/>
                <a:p>
                  <a:pPr algn="ctr"/>
                  <a:r>
                    <a:rPr lang="en-GB" sz="800" b="1" dirty="0" smtClean="0"/>
                    <a:t>Tlaxcala</a:t>
                  </a:r>
                  <a:endParaRPr lang="en-GB" sz="800" b="1" dirty="0"/>
                </a:p>
              </p:txBody>
            </p:sp>
            <p:sp>
              <p:nvSpPr>
                <p:cNvPr id="71" name="70 CuadroTexto"/>
                <p:cNvSpPr txBox="1"/>
                <p:nvPr/>
              </p:nvSpPr>
              <p:spPr>
                <a:xfrm rot="20460177">
                  <a:off x="4595161" y="4413403"/>
                  <a:ext cx="535367" cy="230832"/>
                </a:xfrm>
                <a:prstGeom prst="rect">
                  <a:avLst/>
                </a:prstGeom>
                <a:noFill/>
              </p:spPr>
              <p:txBody>
                <a:bodyPr wrap="none" rtlCol="0">
                  <a:spAutoFit/>
                </a:bodyPr>
                <a:lstStyle/>
                <a:p>
                  <a:pPr algn="ctr"/>
                  <a:r>
                    <a:rPr lang="en-GB" sz="900" b="1" dirty="0" smtClean="0"/>
                    <a:t>Mexico</a:t>
                  </a:r>
                </a:p>
              </p:txBody>
            </p:sp>
            <p:sp>
              <p:nvSpPr>
                <p:cNvPr id="72" name="71 CuadroTexto"/>
                <p:cNvSpPr txBox="1"/>
                <p:nvPr/>
              </p:nvSpPr>
              <p:spPr>
                <a:xfrm>
                  <a:off x="4109506" y="4005064"/>
                  <a:ext cx="750526" cy="230832"/>
                </a:xfrm>
                <a:prstGeom prst="rect">
                  <a:avLst/>
                </a:prstGeom>
                <a:noFill/>
              </p:spPr>
              <p:txBody>
                <a:bodyPr wrap="none" rtlCol="0">
                  <a:spAutoFit/>
                </a:bodyPr>
                <a:lstStyle/>
                <a:p>
                  <a:pPr algn="ctr"/>
                  <a:r>
                    <a:rPr lang="en-GB" sz="900" b="1" dirty="0" smtClean="0"/>
                    <a:t>Guanajuato</a:t>
                  </a:r>
                  <a:endParaRPr lang="en-GB" sz="900" b="1" dirty="0"/>
                </a:p>
              </p:txBody>
            </p:sp>
            <p:sp>
              <p:nvSpPr>
                <p:cNvPr id="73" name="72 CuadroTexto"/>
                <p:cNvSpPr txBox="1"/>
                <p:nvPr/>
              </p:nvSpPr>
              <p:spPr>
                <a:xfrm>
                  <a:off x="3780176" y="3717032"/>
                  <a:ext cx="575800" cy="338554"/>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800" b="1" dirty="0" smtClean="0"/>
                    <a:t>Aguas</a:t>
                  </a:r>
                  <a:r>
                    <a:rPr lang="en-GB" sz="800" b="1" dirty="0" smtClean="0"/>
                    <a:t> </a:t>
                  </a:r>
                </a:p>
                <a:p>
                  <a:pPr algn="ctr"/>
                  <a:r>
                    <a:rPr lang="en-GB" sz="800" b="1" dirty="0" smtClean="0"/>
                    <a:t>Calientes</a:t>
                  </a:r>
                  <a:endParaRPr lang="en-GB" sz="800" b="1" dirty="0"/>
                </a:p>
              </p:txBody>
            </p:sp>
            <p:sp>
              <p:nvSpPr>
                <p:cNvPr id="74" name="73 CuadroTexto"/>
                <p:cNvSpPr txBox="1"/>
                <p:nvPr/>
              </p:nvSpPr>
              <p:spPr>
                <a:xfrm rot="20284599">
                  <a:off x="3556308" y="3152001"/>
                  <a:ext cx="807132" cy="276999"/>
                </a:xfrm>
                <a:prstGeom prst="rect">
                  <a:avLst/>
                </a:prstGeom>
                <a:noFill/>
              </p:spPr>
              <p:txBody>
                <a:bodyPr wrap="none" rtlCol="0">
                  <a:spAutoFit/>
                </a:bodyPr>
                <a:lstStyle/>
                <a:p>
                  <a:pPr algn="ctr"/>
                  <a:r>
                    <a:rPr lang="en-GB" sz="1200" b="1" dirty="0" smtClean="0"/>
                    <a:t>Zacatecas</a:t>
                  </a:r>
                  <a:endParaRPr lang="en-GB" sz="1200" b="1" dirty="0"/>
                </a:p>
              </p:txBody>
            </p:sp>
            <p:sp>
              <p:nvSpPr>
                <p:cNvPr id="75" name="74 CuadroTexto"/>
                <p:cNvSpPr txBox="1"/>
                <p:nvPr/>
              </p:nvSpPr>
              <p:spPr>
                <a:xfrm rot="18985409">
                  <a:off x="4359412" y="4085848"/>
                  <a:ext cx="753732" cy="253916"/>
                </a:xfrm>
                <a:prstGeom prst="rect">
                  <a:avLst/>
                </a:prstGeom>
                <a:noFill/>
              </p:spPr>
              <p:txBody>
                <a:bodyPr wrap="none" rtlCol="0">
                  <a:spAutoFit/>
                </a:bodyPr>
                <a:lstStyle/>
                <a:p>
                  <a:pPr algn="ctr"/>
                  <a:r>
                    <a:rPr lang="en-GB" sz="1000" b="1" dirty="0" smtClean="0"/>
                    <a:t>Querétaro</a:t>
                  </a:r>
                  <a:endParaRPr lang="en-GB" sz="1000" b="1" dirty="0"/>
                </a:p>
              </p:txBody>
            </p:sp>
            <p:sp>
              <p:nvSpPr>
                <p:cNvPr id="76" name="75 CuadroTexto"/>
                <p:cNvSpPr txBox="1"/>
                <p:nvPr/>
              </p:nvSpPr>
              <p:spPr>
                <a:xfrm>
                  <a:off x="4850678" y="4653136"/>
                  <a:ext cx="585418" cy="230832"/>
                </a:xfrm>
                <a:prstGeom prst="rect">
                  <a:avLst/>
                </a:prstGeom>
                <a:noFill/>
              </p:spPr>
              <p:txBody>
                <a:bodyPr wrap="none" rtlCol="0">
                  <a:spAutoFit/>
                </a:bodyPr>
                <a:lstStyle/>
                <a:p>
                  <a:pPr algn="ctr"/>
                  <a:r>
                    <a:rPr lang="en-GB" sz="900" b="1" dirty="0" smtClean="0"/>
                    <a:t>Morelos</a:t>
                  </a:r>
                  <a:endParaRPr lang="en-GB" sz="900" b="1" dirty="0"/>
                </a:p>
              </p:txBody>
            </p:sp>
            <p:sp>
              <p:nvSpPr>
                <p:cNvPr id="77" name="76 Rectángulo"/>
                <p:cNvSpPr/>
                <p:nvPr/>
              </p:nvSpPr>
              <p:spPr>
                <a:xfrm>
                  <a:off x="4833290" y="4509120"/>
                  <a:ext cx="325730" cy="215444"/>
                </a:xfrm>
                <a:prstGeom prst="rect">
                  <a:avLst/>
                </a:prstGeom>
              </p:spPr>
              <p:txBody>
                <a:bodyPr wrap="none">
                  <a:spAutoFit/>
                </a:bodyPr>
                <a:lstStyle/>
                <a:p>
                  <a:r>
                    <a:rPr lang="en-GB" sz="800" b="1" dirty="0" smtClean="0"/>
                    <a:t>D.F</a:t>
                  </a:r>
                  <a:endParaRPr lang="en-GB" sz="800" b="1" dirty="0"/>
                </a:p>
              </p:txBody>
            </p:sp>
            <p:sp>
              <p:nvSpPr>
                <p:cNvPr id="78" name="77 CuadroTexto"/>
                <p:cNvSpPr txBox="1"/>
                <p:nvPr/>
              </p:nvSpPr>
              <p:spPr>
                <a:xfrm rot="1782243">
                  <a:off x="5632694" y="4695402"/>
                  <a:ext cx="652981" cy="246221"/>
                </a:xfrm>
                <a:prstGeom prst="rect">
                  <a:avLst/>
                </a:prstGeom>
                <a:noFill/>
              </p:spPr>
              <p:txBody>
                <a:bodyPr wrap="none" rtlCol="0">
                  <a:spAutoFit/>
                </a:bodyPr>
                <a:lstStyle/>
                <a:p>
                  <a:pPr algn="ctr"/>
                  <a:r>
                    <a:rPr lang="en-GB" sz="1000" b="1" dirty="0" smtClean="0"/>
                    <a:t>Veracruz</a:t>
                  </a:r>
                  <a:endParaRPr lang="en-GB" sz="1000" b="1" dirty="0"/>
                </a:p>
              </p:txBody>
            </p:sp>
            <p:sp>
              <p:nvSpPr>
                <p:cNvPr id="79" name="78 CuadroTexto"/>
                <p:cNvSpPr txBox="1"/>
                <p:nvPr/>
              </p:nvSpPr>
              <p:spPr>
                <a:xfrm>
                  <a:off x="5484325" y="5255622"/>
                  <a:ext cx="599843" cy="261610"/>
                </a:xfrm>
                <a:prstGeom prst="rect">
                  <a:avLst/>
                </a:prstGeom>
                <a:noFill/>
              </p:spPr>
              <p:txBody>
                <a:bodyPr wrap="none" rtlCol="0">
                  <a:spAutoFit/>
                </a:bodyPr>
                <a:lstStyle/>
                <a:p>
                  <a:pPr algn="ctr"/>
                  <a:r>
                    <a:rPr lang="en-GB" sz="1050" b="1" dirty="0" smtClean="0"/>
                    <a:t>Oaxaca</a:t>
                  </a:r>
                  <a:endParaRPr lang="en-GB" sz="1050" b="1" dirty="0"/>
                </a:p>
              </p:txBody>
            </p:sp>
            <p:sp>
              <p:nvSpPr>
                <p:cNvPr id="80" name="79 CuadroTexto"/>
                <p:cNvSpPr txBox="1"/>
                <p:nvPr/>
              </p:nvSpPr>
              <p:spPr>
                <a:xfrm>
                  <a:off x="7484379" y="4509120"/>
                  <a:ext cx="628698" cy="215444"/>
                </a:xfrm>
                <a:prstGeom prst="rect">
                  <a:avLst/>
                </a:prstGeom>
                <a:noFill/>
              </p:spPr>
              <p:txBody>
                <a:bodyPr wrap="none" rtlCol="0">
                  <a:spAutoFit/>
                </a:bodyPr>
                <a:lstStyle/>
                <a:p>
                  <a:pPr algn="ctr"/>
                  <a:r>
                    <a:rPr lang="en-GB" sz="800" b="1" dirty="0" smtClean="0"/>
                    <a:t>Campeche</a:t>
                  </a:r>
                  <a:endParaRPr lang="en-GB" sz="800" b="1" dirty="0"/>
                </a:p>
              </p:txBody>
            </p:sp>
            <p:sp>
              <p:nvSpPr>
                <p:cNvPr id="81" name="80 CuadroTexto"/>
                <p:cNvSpPr txBox="1"/>
                <p:nvPr/>
              </p:nvSpPr>
              <p:spPr>
                <a:xfrm>
                  <a:off x="7756383" y="3861048"/>
                  <a:ext cx="647931" cy="253916"/>
                </a:xfrm>
                <a:prstGeom prst="rect">
                  <a:avLst/>
                </a:prstGeom>
                <a:noFill/>
              </p:spPr>
              <p:txBody>
                <a:bodyPr wrap="none" rtlCol="0">
                  <a:spAutoFit/>
                </a:bodyPr>
                <a:lstStyle/>
                <a:p>
                  <a:pPr algn="ctr"/>
                  <a:r>
                    <a:rPr lang="en-GB" sz="1050" b="1" dirty="0" smtClean="0"/>
                    <a:t>Yucatán</a:t>
                  </a:r>
                  <a:endParaRPr lang="en-GB" sz="1050" b="1" dirty="0"/>
                </a:p>
              </p:txBody>
            </p:sp>
            <p:sp>
              <p:nvSpPr>
                <p:cNvPr id="82" name="81 CuadroTexto"/>
                <p:cNvSpPr txBox="1"/>
                <p:nvPr/>
              </p:nvSpPr>
              <p:spPr>
                <a:xfrm>
                  <a:off x="6764300" y="5229200"/>
                  <a:ext cx="628697" cy="261610"/>
                </a:xfrm>
                <a:prstGeom prst="rect">
                  <a:avLst/>
                </a:prstGeom>
                <a:noFill/>
              </p:spPr>
              <p:txBody>
                <a:bodyPr wrap="none" rtlCol="0">
                  <a:spAutoFit/>
                </a:bodyPr>
                <a:lstStyle/>
                <a:p>
                  <a:pPr algn="ctr"/>
                  <a:r>
                    <a:rPr lang="en-GB" sz="1050" b="1" dirty="0" smtClean="0"/>
                    <a:t>Chiapas</a:t>
                  </a:r>
                  <a:endParaRPr lang="en-GB" sz="1050" b="1" dirty="0"/>
                </a:p>
              </p:txBody>
            </p:sp>
            <p:sp>
              <p:nvSpPr>
                <p:cNvPr id="83" name="82 CuadroTexto"/>
                <p:cNvSpPr txBox="1"/>
                <p:nvPr/>
              </p:nvSpPr>
              <p:spPr>
                <a:xfrm>
                  <a:off x="7898766" y="4293096"/>
                  <a:ext cx="631960" cy="369332"/>
                </a:xfrm>
                <a:prstGeom prst="rect">
                  <a:avLst/>
                </a:prstGeom>
                <a:noFill/>
              </p:spPr>
              <p:txBody>
                <a:bodyPr wrap="none" rtlCol="0">
                  <a:spAutoFit/>
                </a:bodyPr>
                <a:lstStyle/>
                <a:p>
                  <a:pPr algn="ctr"/>
                  <a:r>
                    <a:rPr lang="en-GB" sz="900" b="1" dirty="0" smtClean="0"/>
                    <a:t>Quintana </a:t>
                  </a:r>
                </a:p>
                <a:p>
                  <a:pPr algn="ctr"/>
                  <a:r>
                    <a:rPr lang="en-GB" sz="900" b="1" dirty="0" smtClean="0"/>
                    <a:t>Roo</a:t>
                  </a:r>
                  <a:endParaRPr lang="en-GB" sz="900" b="1" dirty="0"/>
                </a:p>
              </p:txBody>
            </p:sp>
            <p:cxnSp>
              <p:nvCxnSpPr>
                <p:cNvPr id="84" name="83 Conector recto"/>
                <p:cNvCxnSpPr/>
                <p:nvPr/>
              </p:nvCxnSpPr>
              <p:spPr>
                <a:xfrm flipH="1" flipV="1">
                  <a:off x="6840399" y="3461657"/>
                  <a:ext cx="215777" cy="1597628"/>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flipV="1">
                  <a:off x="7739510" y="2723103"/>
                  <a:ext cx="155966" cy="2722122"/>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H="1" flipV="1">
                  <a:off x="7026294" y="3617407"/>
                  <a:ext cx="209159" cy="2331873"/>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27" name="26 Rectángulo redondeado"/>
              <p:cNvSpPr/>
              <p:nvPr/>
            </p:nvSpPr>
            <p:spPr>
              <a:xfrm>
                <a:off x="395536" y="98072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27 Rectángulo redondeado"/>
              <p:cNvSpPr/>
              <p:nvPr/>
            </p:nvSpPr>
            <p:spPr>
              <a:xfrm>
                <a:off x="6875413" y="386104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28 Rectángulo redondeado"/>
              <p:cNvSpPr/>
              <p:nvPr/>
            </p:nvSpPr>
            <p:spPr>
              <a:xfrm>
                <a:off x="6371357" y="3573016"/>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29 Rectángulo redondeado"/>
              <p:cNvSpPr/>
              <p:nvPr/>
            </p:nvSpPr>
            <p:spPr>
              <a:xfrm>
                <a:off x="7091437" y="3429000"/>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30 Rectángulo redondeado"/>
              <p:cNvSpPr/>
              <p:nvPr/>
            </p:nvSpPr>
            <p:spPr>
              <a:xfrm>
                <a:off x="6443365" y="314096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31 Rectángulo redondeado"/>
              <p:cNvSpPr/>
              <p:nvPr/>
            </p:nvSpPr>
            <p:spPr>
              <a:xfrm>
                <a:off x="7308304" y="5517232"/>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32 Rectángulo redondeado"/>
              <p:cNvSpPr/>
              <p:nvPr/>
            </p:nvSpPr>
            <p:spPr>
              <a:xfrm>
                <a:off x="5868144" y="6165304"/>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33 Rectángulo redondeado"/>
              <p:cNvSpPr/>
              <p:nvPr/>
            </p:nvSpPr>
            <p:spPr>
              <a:xfrm>
                <a:off x="6084168" y="566124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34 Rectángulo redondeado"/>
              <p:cNvSpPr/>
              <p:nvPr/>
            </p:nvSpPr>
            <p:spPr>
              <a:xfrm>
                <a:off x="5724128" y="5157192"/>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35 Rectángulo redondeado"/>
              <p:cNvSpPr/>
              <p:nvPr/>
            </p:nvSpPr>
            <p:spPr>
              <a:xfrm>
                <a:off x="4788024" y="530120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36 Rectángulo redondeado"/>
              <p:cNvSpPr/>
              <p:nvPr/>
            </p:nvSpPr>
            <p:spPr>
              <a:xfrm>
                <a:off x="7235453" y="4077072"/>
                <a:ext cx="216024" cy="13563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37 CuadroTexto"/>
              <p:cNvSpPr txBox="1"/>
              <p:nvPr/>
            </p:nvSpPr>
            <p:spPr>
              <a:xfrm>
                <a:off x="518713" y="908720"/>
                <a:ext cx="540534" cy="230832"/>
              </a:xfrm>
              <a:prstGeom prst="rect">
                <a:avLst/>
              </a:prstGeom>
              <a:noFill/>
            </p:spPr>
            <p:txBody>
              <a:bodyPr wrap="none" rtlCol="0">
                <a:spAutoFit/>
              </a:bodyPr>
              <a:lstStyle/>
              <a:p>
                <a:pPr algn="ctr"/>
                <a:r>
                  <a:rPr lang="en-GB" sz="900" b="1" u="sng" dirty="0" smtClean="0"/>
                  <a:t>Tijuana</a:t>
                </a:r>
                <a:endParaRPr lang="en-GB" sz="900" b="1" u="sng" dirty="0"/>
              </a:p>
            </p:txBody>
          </p:sp>
          <p:sp>
            <p:nvSpPr>
              <p:cNvPr id="39" name="38 CuadroTexto"/>
              <p:cNvSpPr txBox="1"/>
              <p:nvPr/>
            </p:nvSpPr>
            <p:spPr>
              <a:xfrm>
                <a:off x="4358560" y="5301208"/>
                <a:ext cx="535367" cy="230832"/>
              </a:xfrm>
              <a:prstGeom prst="rect">
                <a:avLst/>
              </a:prstGeom>
              <a:noFill/>
            </p:spPr>
            <p:txBody>
              <a:bodyPr wrap="none" rtlCol="0">
                <a:spAutoFit/>
              </a:bodyPr>
              <a:lstStyle/>
              <a:p>
                <a:pPr algn="ctr"/>
                <a:r>
                  <a:rPr lang="en-GB" sz="900" b="1" u="sng" dirty="0" smtClean="0"/>
                  <a:t>Mexico</a:t>
                </a:r>
                <a:endParaRPr lang="en-GB" sz="900" b="1" u="sng" dirty="0"/>
              </a:p>
            </p:txBody>
          </p:sp>
          <p:sp>
            <p:nvSpPr>
              <p:cNvPr id="40" name="39 CuadroTexto"/>
              <p:cNvSpPr txBox="1"/>
              <p:nvPr/>
            </p:nvSpPr>
            <p:spPr>
              <a:xfrm>
                <a:off x="5826521" y="5013176"/>
                <a:ext cx="618973" cy="230832"/>
              </a:xfrm>
              <a:prstGeom prst="rect">
                <a:avLst/>
              </a:prstGeom>
              <a:noFill/>
            </p:spPr>
            <p:txBody>
              <a:bodyPr wrap="none" rtlCol="0">
                <a:spAutoFit/>
              </a:bodyPr>
              <a:lstStyle/>
              <a:p>
                <a:pPr algn="ctr"/>
                <a:r>
                  <a:rPr lang="en-GB" sz="900" b="1" u="sng" dirty="0" smtClean="0"/>
                  <a:t>Veracruz</a:t>
                </a:r>
                <a:endParaRPr lang="en-GB" sz="900" b="1" u="sng" dirty="0"/>
              </a:p>
            </p:txBody>
          </p:sp>
          <p:sp>
            <p:nvSpPr>
              <p:cNvPr id="41" name="40 CuadroTexto"/>
              <p:cNvSpPr txBox="1"/>
              <p:nvPr/>
            </p:nvSpPr>
            <p:spPr>
              <a:xfrm>
                <a:off x="6131331" y="5589240"/>
                <a:ext cx="659155" cy="230832"/>
              </a:xfrm>
              <a:prstGeom prst="rect">
                <a:avLst/>
              </a:prstGeom>
              <a:noFill/>
            </p:spPr>
            <p:txBody>
              <a:bodyPr wrap="none" rtlCol="0">
                <a:spAutoFit/>
              </a:bodyPr>
              <a:lstStyle/>
              <a:p>
                <a:pPr algn="ctr"/>
                <a:r>
                  <a:rPr lang="en-GB" sz="900" b="1" u="sng" dirty="0" smtClean="0"/>
                  <a:t>Acayucan</a:t>
                </a:r>
                <a:endParaRPr lang="en-GB" sz="900" b="1" u="sng" dirty="0"/>
              </a:p>
            </p:txBody>
          </p:sp>
          <p:sp>
            <p:nvSpPr>
              <p:cNvPr id="42" name="41 CuadroTexto"/>
              <p:cNvSpPr txBox="1"/>
              <p:nvPr/>
            </p:nvSpPr>
            <p:spPr>
              <a:xfrm>
                <a:off x="6066662" y="6165304"/>
                <a:ext cx="537327" cy="230832"/>
              </a:xfrm>
              <a:prstGeom prst="rect">
                <a:avLst/>
              </a:prstGeom>
              <a:noFill/>
            </p:spPr>
            <p:txBody>
              <a:bodyPr wrap="none" rtlCol="0">
                <a:spAutoFit/>
              </a:bodyPr>
              <a:lstStyle/>
              <a:p>
                <a:pPr algn="ctr"/>
                <a:r>
                  <a:rPr lang="en-GB" sz="900" b="1" u="sng" dirty="0" smtClean="0"/>
                  <a:t>Oaxaca</a:t>
                </a:r>
                <a:endParaRPr lang="en-GB" sz="900" b="1" u="sng" dirty="0"/>
              </a:p>
            </p:txBody>
          </p:sp>
          <p:sp>
            <p:nvSpPr>
              <p:cNvPr id="43" name="42 CuadroTexto"/>
              <p:cNvSpPr txBox="1"/>
              <p:nvPr/>
            </p:nvSpPr>
            <p:spPr>
              <a:xfrm>
                <a:off x="7452320" y="5547128"/>
                <a:ext cx="683200" cy="230832"/>
              </a:xfrm>
              <a:prstGeom prst="rect">
                <a:avLst/>
              </a:prstGeom>
              <a:noFill/>
            </p:spPr>
            <p:txBody>
              <a:bodyPr wrap="none" rtlCol="0">
                <a:spAutoFit/>
              </a:bodyPr>
              <a:lstStyle/>
              <a:p>
                <a:pPr algn="ctr"/>
                <a:r>
                  <a:rPr lang="en-GB" sz="900" b="1" u="sng" dirty="0" smtClean="0"/>
                  <a:t>Tenosique</a:t>
                </a:r>
                <a:endParaRPr lang="en-GB" sz="900" b="1" u="sng" dirty="0"/>
              </a:p>
            </p:txBody>
          </p:sp>
          <p:sp>
            <p:nvSpPr>
              <p:cNvPr id="44" name="43 CuadroTexto"/>
              <p:cNvSpPr txBox="1"/>
              <p:nvPr/>
            </p:nvSpPr>
            <p:spPr>
              <a:xfrm>
                <a:off x="6541821" y="3068960"/>
                <a:ext cx="484428" cy="230832"/>
              </a:xfrm>
              <a:prstGeom prst="rect">
                <a:avLst/>
              </a:prstGeom>
              <a:noFill/>
            </p:spPr>
            <p:txBody>
              <a:bodyPr wrap="none" rtlCol="0">
                <a:spAutoFit/>
              </a:bodyPr>
              <a:lstStyle/>
              <a:p>
                <a:pPr algn="ctr"/>
                <a:r>
                  <a:rPr lang="en-GB" sz="900" b="1" u="sng" dirty="0" smtClean="0"/>
                  <a:t>Tuxtla</a:t>
                </a:r>
                <a:endParaRPr lang="en-GB" sz="900" b="1" u="sng" dirty="0"/>
              </a:p>
            </p:txBody>
          </p:sp>
          <p:sp>
            <p:nvSpPr>
              <p:cNvPr id="45" name="44 CuadroTexto"/>
              <p:cNvSpPr txBox="1"/>
              <p:nvPr/>
            </p:nvSpPr>
            <p:spPr>
              <a:xfrm>
                <a:off x="7181754" y="3356992"/>
                <a:ext cx="591829" cy="230832"/>
              </a:xfrm>
              <a:prstGeom prst="rect">
                <a:avLst/>
              </a:prstGeom>
              <a:noFill/>
            </p:spPr>
            <p:txBody>
              <a:bodyPr wrap="none" rtlCol="0">
                <a:spAutoFit/>
              </a:bodyPr>
              <a:lstStyle/>
              <a:p>
                <a:pPr algn="ctr"/>
                <a:r>
                  <a:rPr lang="en-GB" sz="900" b="1" u="sng" dirty="0" smtClean="0"/>
                  <a:t>Comitan</a:t>
                </a:r>
                <a:endParaRPr lang="en-GB" sz="900" b="1" u="sng" dirty="0"/>
              </a:p>
            </p:txBody>
          </p:sp>
          <p:sp>
            <p:nvSpPr>
              <p:cNvPr id="46" name="45 CuadroTexto"/>
              <p:cNvSpPr txBox="1"/>
              <p:nvPr/>
            </p:nvSpPr>
            <p:spPr>
              <a:xfrm>
                <a:off x="6362287" y="3501008"/>
                <a:ext cx="898003" cy="230832"/>
              </a:xfrm>
              <a:prstGeom prst="rect">
                <a:avLst/>
              </a:prstGeom>
              <a:noFill/>
            </p:spPr>
            <p:txBody>
              <a:bodyPr wrap="none" rtlCol="0">
                <a:spAutoFit/>
              </a:bodyPr>
              <a:lstStyle/>
              <a:p>
                <a:pPr algn="ctr"/>
                <a:r>
                  <a:rPr lang="en-GB" sz="900" b="1" u="sng" dirty="0" smtClean="0"/>
                  <a:t>Ciudad </a:t>
                </a:r>
                <a:r>
                  <a:rPr lang="en-GB" sz="900" b="1" u="sng" dirty="0" smtClean="0"/>
                  <a:t>Arriaga</a:t>
                </a:r>
                <a:endParaRPr lang="en-GB" sz="900" b="1" u="sng" dirty="0"/>
              </a:p>
            </p:txBody>
          </p:sp>
          <p:sp>
            <p:nvSpPr>
              <p:cNvPr id="47" name="46 CuadroTexto"/>
              <p:cNvSpPr txBox="1"/>
              <p:nvPr/>
            </p:nvSpPr>
            <p:spPr>
              <a:xfrm>
                <a:off x="7059515" y="3774232"/>
                <a:ext cx="679994" cy="230832"/>
              </a:xfrm>
              <a:prstGeom prst="rect">
                <a:avLst/>
              </a:prstGeom>
              <a:noFill/>
            </p:spPr>
            <p:txBody>
              <a:bodyPr wrap="none" rtlCol="0">
                <a:spAutoFit/>
              </a:bodyPr>
              <a:lstStyle/>
              <a:p>
                <a:pPr algn="ctr"/>
                <a:r>
                  <a:rPr lang="en-GB" sz="900" b="1" u="sng" dirty="0" smtClean="0"/>
                  <a:t>Tapachula</a:t>
                </a:r>
                <a:endParaRPr lang="en-GB" sz="900" b="1" u="sng" dirty="0"/>
              </a:p>
            </p:txBody>
          </p:sp>
          <p:sp>
            <p:nvSpPr>
              <p:cNvPr id="48" name="47 CuadroTexto"/>
              <p:cNvSpPr txBox="1"/>
              <p:nvPr/>
            </p:nvSpPr>
            <p:spPr>
              <a:xfrm>
                <a:off x="7331135" y="4005064"/>
                <a:ext cx="912430" cy="230832"/>
              </a:xfrm>
              <a:prstGeom prst="rect">
                <a:avLst/>
              </a:prstGeom>
              <a:noFill/>
            </p:spPr>
            <p:txBody>
              <a:bodyPr wrap="none" rtlCol="0">
                <a:spAutoFit/>
              </a:bodyPr>
              <a:lstStyle/>
              <a:p>
                <a:pPr algn="ctr"/>
                <a:r>
                  <a:rPr lang="en-GB" sz="900" b="1" u="sng" dirty="0" smtClean="0"/>
                  <a:t>Ciudad Hidalgo</a:t>
                </a:r>
                <a:endParaRPr lang="en-GB" sz="900" b="1" u="sng" dirty="0"/>
              </a:p>
            </p:txBody>
          </p:sp>
          <p:sp>
            <p:nvSpPr>
              <p:cNvPr id="49" name="48 CuadroTexto"/>
              <p:cNvSpPr txBox="1"/>
              <p:nvPr/>
            </p:nvSpPr>
            <p:spPr>
              <a:xfrm>
                <a:off x="576919" y="5805264"/>
                <a:ext cx="1593493" cy="310341"/>
              </a:xfrm>
              <a:prstGeom prst="rect">
                <a:avLst/>
              </a:prstGeom>
              <a:noFill/>
            </p:spPr>
            <p:txBody>
              <a:bodyPr wrap="none" rtlCol="0">
                <a:spAutoFit/>
              </a:bodyPr>
              <a:lstStyle/>
              <a:p>
                <a:pPr>
                  <a:lnSpc>
                    <a:spcPct val="150000"/>
                  </a:lnSpc>
                </a:pPr>
                <a:r>
                  <a:rPr lang="en-GB" sz="1000" u="sng" dirty="0" smtClean="0">
                    <a:latin typeface="Berlin Sans FB" pitchFamily="34" charset="0"/>
                  </a:rPr>
                  <a:t>Current Consular Offices</a:t>
                </a:r>
              </a:p>
            </p:txBody>
          </p:sp>
          <p:sp>
            <p:nvSpPr>
              <p:cNvPr id="50" name="49 Rectángulo redondeado"/>
              <p:cNvSpPr/>
              <p:nvPr/>
            </p:nvSpPr>
            <p:spPr>
              <a:xfrm>
                <a:off x="467544" y="5877272"/>
                <a:ext cx="144016"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50 CuadroTexto"/>
              <p:cNvSpPr txBox="1"/>
              <p:nvPr/>
            </p:nvSpPr>
            <p:spPr>
              <a:xfrm>
                <a:off x="4376302" y="4077072"/>
                <a:ext cx="612092" cy="400110"/>
              </a:xfrm>
              <a:prstGeom prst="rect">
                <a:avLst/>
              </a:prstGeom>
              <a:noFill/>
            </p:spPr>
            <p:txBody>
              <a:bodyPr wrap="none" rtlCol="0">
                <a:spAutoFit/>
              </a:bodyPr>
              <a:lstStyle/>
              <a:p>
                <a:pPr algn="ctr"/>
                <a:r>
                  <a:rPr lang="en-GB" sz="1000" b="1" dirty="0" smtClean="0"/>
                  <a:t>San Luis </a:t>
                </a:r>
              </a:p>
              <a:p>
                <a:pPr algn="ctr"/>
                <a:r>
                  <a:rPr lang="en-GB" sz="1000" b="1" dirty="0" smtClean="0"/>
                  <a:t>Potosí</a:t>
                </a:r>
                <a:endParaRPr lang="en-GB" sz="1000" b="1" dirty="0"/>
              </a:p>
            </p:txBody>
          </p:sp>
          <p:sp>
            <p:nvSpPr>
              <p:cNvPr id="52" name="51 CuadroTexto"/>
              <p:cNvSpPr txBox="1"/>
              <p:nvPr/>
            </p:nvSpPr>
            <p:spPr>
              <a:xfrm>
                <a:off x="395217" y="5480636"/>
                <a:ext cx="2081144" cy="369332"/>
              </a:xfrm>
              <a:prstGeom prst="rect">
                <a:avLst/>
              </a:prstGeom>
              <a:noFill/>
            </p:spPr>
            <p:txBody>
              <a:bodyPr wrap="none" rtlCol="0">
                <a:spAutoFit/>
              </a:bodyPr>
              <a:lstStyle/>
              <a:p>
                <a:pPr algn="ctr"/>
                <a:r>
                  <a:rPr lang="en-GB" b="1" dirty="0" smtClean="0">
                    <a:effectLst>
                      <a:outerShdw blurRad="38100" dist="38100" dir="2700000" algn="tl">
                        <a:srgbClr val="000000">
                          <a:alpha val="43137"/>
                        </a:srgbClr>
                      </a:outerShdw>
                    </a:effectLst>
                  </a:rPr>
                  <a:t>FIRST HALF OF 2014</a:t>
                </a:r>
                <a:endParaRPr lang="en-GB" b="1" dirty="0">
                  <a:effectLst>
                    <a:outerShdw blurRad="38100" dist="38100" dir="2700000" algn="tl">
                      <a:srgbClr val="000000">
                        <a:alpha val="43137"/>
                      </a:srgbClr>
                    </a:outerShdw>
                  </a:effectLst>
                </a:endParaRPr>
              </a:p>
            </p:txBody>
          </p:sp>
        </p:grpSp>
        <p:sp>
          <p:nvSpPr>
            <p:cNvPr id="10" name="9 CuadroTexto"/>
            <p:cNvSpPr txBox="1"/>
            <p:nvPr/>
          </p:nvSpPr>
          <p:spPr>
            <a:xfrm>
              <a:off x="2418217" y="3717032"/>
              <a:ext cx="671641" cy="230832"/>
            </a:xfrm>
            <a:prstGeom prst="rect">
              <a:avLst/>
            </a:prstGeom>
            <a:noFill/>
          </p:spPr>
          <p:txBody>
            <a:bodyPr wrap="none" rtlCol="0">
              <a:spAutoFit/>
            </a:bodyPr>
            <a:lstStyle/>
            <a:p>
              <a:pPr algn="ctr"/>
              <a:r>
                <a:rPr lang="en-GB" sz="900" b="1" i="1" dirty="0" smtClean="0"/>
                <a:t>Mazatlán</a:t>
              </a:r>
              <a:endParaRPr lang="en-GB" sz="900" b="1" i="1" dirty="0"/>
            </a:p>
          </p:txBody>
        </p:sp>
        <p:sp>
          <p:nvSpPr>
            <p:cNvPr id="11" name="10 CuadroTexto"/>
            <p:cNvSpPr txBox="1"/>
            <p:nvPr/>
          </p:nvSpPr>
          <p:spPr>
            <a:xfrm>
              <a:off x="3132601" y="4638328"/>
              <a:ext cx="811290" cy="230832"/>
            </a:xfrm>
            <a:prstGeom prst="rect">
              <a:avLst/>
            </a:prstGeom>
            <a:noFill/>
          </p:spPr>
          <p:txBody>
            <a:bodyPr wrap="none" rtlCol="0">
              <a:spAutoFit/>
            </a:bodyPr>
            <a:lstStyle/>
            <a:p>
              <a:pPr algn="ctr"/>
              <a:r>
                <a:rPr lang="en-GB" sz="900" b="1" i="1" dirty="0" smtClean="0"/>
                <a:t>Guadalajara</a:t>
              </a:r>
              <a:endParaRPr lang="en-GB" sz="900" b="1" i="1" dirty="0"/>
            </a:p>
          </p:txBody>
        </p:sp>
        <p:sp>
          <p:nvSpPr>
            <p:cNvPr id="12" name="11 CuadroTexto"/>
            <p:cNvSpPr txBox="1"/>
            <p:nvPr/>
          </p:nvSpPr>
          <p:spPr>
            <a:xfrm>
              <a:off x="4816168" y="2996952"/>
              <a:ext cx="724446" cy="230832"/>
            </a:xfrm>
            <a:prstGeom prst="rect">
              <a:avLst/>
            </a:prstGeom>
            <a:noFill/>
          </p:spPr>
          <p:txBody>
            <a:bodyPr wrap="none" rtlCol="0">
              <a:spAutoFit/>
            </a:bodyPr>
            <a:lstStyle/>
            <a:p>
              <a:pPr algn="ctr"/>
              <a:r>
                <a:rPr lang="en-GB" sz="900" b="1" i="1" dirty="0" smtClean="0"/>
                <a:t>Monterrey</a:t>
              </a:r>
              <a:endParaRPr lang="en-GB" sz="900" b="1" i="1" dirty="0"/>
            </a:p>
          </p:txBody>
        </p:sp>
        <p:sp>
          <p:nvSpPr>
            <p:cNvPr id="13" name="12 CuadroTexto"/>
            <p:cNvSpPr txBox="1"/>
            <p:nvPr/>
          </p:nvSpPr>
          <p:spPr>
            <a:xfrm>
              <a:off x="8629159" y="4062264"/>
              <a:ext cx="563776" cy="230832"/>
            </a:xfrm>
            <a:prstGeom prst="rect">
              <a:avLst/>
            </a:prstGeom>
            <a:noFill/>
          </p:spPr>
          <p:txBody>
            <a:bodyPr wrap="none" rtlCol="0">
              <a:spAutoFit/>
            </a:bodyPr>
            <a:lstStyle/>
            <a:p>
              <a:pPr algn="ctr"/>
              <a:r>
                <a:rPr lang="en-GB" sz="900" b="1" i="1" dirty="0" smtClean="0"/>
                <a:t>Cancún</a:t>
              </a:r>
              <a:endParaRPr lang="en-GB" sz="900" b="1" i="1" dirty="0"/>
            </a:p>
          </p:txBody>
        </p:sp>
        <p:sp>
          <p:nvSpPr>
            <p:cNvPr id="14" name="13 CuadroTexto"/>
            <p:cNvSpPr txBox="1"/>
            <p:nvPr/>
          </p:nvSpPr>
          <p:spPr>
            <a:xfrm>
              <a:off x="6358678" y="5157192"/>
              <a:ext cx="883369" cy="230832"/>
            </a:xfrm>
            <a:prstGeom prst="rect">
              <a:avLst/>
            </a:prstGeom>
            <a:noFill/>
          </p:spPr>
          <p:txBody>
            <a:bodyPr wrap="none" rtlCol="0">
              <a:spAutoFit/>
            </a:bodyPr>
            <a:lstStyle/>
            <a:p>
              <a:pPr algn="ctr"/>
              <a:r>
                <a:rPr lang="en-GB" sz="900" b="1" i="1" dirty="0" smtClean="0"/>
                <a:t>Villa Hermosa</a:t>
              </a:r>
              <a:endParaRPr lang="en-GB" sz="900" b="1" i="1" dirty="0"/>
            </a:p>
          </p:txBody>
        </p:sp>
        <p:sp>
          <p:nvSpPr>
            <p:cNvPr id="15" name="14 CuadroTexto"/>
            <p:cNvSpPr txBox="1"/>
            <p:nvPr/>
          </p:nvSpPr>
          <p:spPr>
            <a:xfrm>
              <a:off x="8056739" y="4221088"/>
              <a:ext cx="561296" cy="230832"/>
            </a:xfrm>
            <a:prstGeom prst="rect">
              <a:avLst/>
            </a:prstGeom>
            <a:noFill/>
          </p:spPr>
          <p:txBody>
            <a:bodyPr wrap="none" rtlCol="0">
              <a:spAutoFit/>
            </a:bodyPr>
            <a:lstStyle/>
            <a:p>
              <a:pPr algn="ctr"/>
              <a:r>
                <a:rPr lang="en-GB" sz="900" b="1" i="1" dirty="0" smtClean="0"/>
                <a:t>Mérida</a:t>
              </a:r>
              <a:endParaRPr lang="en-GB" sz="900" b="1" i="1" dirty="0"/>
            </a:p>
          </p:txBody>
        </p:sp>
        <p:sp>
          <p:nvSpPr>
            <p:cNvPr id="16" name="15 CuadroTexto"/>
            <p:cNvSpPr txBox="1"/>
            <p:nvPr/>
          </p:nvSpPr>
          <p:spPr>
            <a:xfrm>
              <a:off x="5370364" y="5085184"/>
              <a:ext cx="502335" cy="215444"/>
            </a:xfrm>
            <a:prstGeom prst="rect">
              <a:avLst/>
            </a:prstGeom>
            <a:noFill/>
          </p:spPr>
          <p:txBody>
            <a:bodyPr wrap="none" rtlCol="0">
              <a:spAutoFit/>
            </a:bodyPr>
            <a:lstStyle/>
            <a:p>
              <a:pPr algn="ctr"/>
              <a:r>
                <a:rPr lang="en-GB" sz="800" b="1" i="1" dirty="0" smtClean="0"/>
                <a:t>Puebla</a:t>
              </a:r>
              <a:endParaRPr lang="en-GB" sz="800" b="1" i="1" dirty="0"/>
            </a:p>
          </p:txBody>
        </p:sp>
        <p:sp>
          <p:nvSpPr>
            <p:cNvPr id="17" name="16 Y"/>
            <p:cNvSpPr/>
            <p:nvPr/>
          </p:nvSpPr>
          <p:spPr>
            <a:xfrm>
              <a:off x="3851920" y="4725144"/>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17 Y"/>
            <p:cNvSpPr/>
            <p:nvPr/>
          </p:nvSpPr>
          <p:spPr>
            <a:xfrm>
              <a:off x="2987824" y="3789040"/>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18 Y"/>
            <p:cNvSpPr/>
            <p:nvPr/>
          </p:nvSpPr>
          <p:spPr>
            <a:xfrm>
              <a:off x="4788024" y="3068960"/>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19 Y"/>
            <p:cNvSpPr/>
            <p:nvPr/>
          </p:nvSpPr>
          <p:spPr>
            <a:xfrm>
              <a:off x="5364088" y="5157192"/>
              <a:ext cx="117727" cy="72008"/>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20 Y"/>
            <p:cNvSpPr/>
            <p:nvPr/>
          </p:nvSpPr>
          <p:spPr>
            <a:xfrm>
              <a:off x="6876256" y="5373216"/>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21 Y"/>
            <p:cNvSpPr/>
            <p:nvPr/>
          </p:nvSpPr>
          <p:spPr>
            <a:xfrm>
              <a:off x="8028384" y="4293096"/>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22 Y"/>
            <p:cNvSpPr/>
            <p:nvPr/>
          </p:nvSpPr>
          <p:spPr>
            <a:xfrm>
              <a:off x="8702745" y="4293096"/>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7" name="86 CuadroTexto"/>
          <p:cNvSpPr txBox="1"/>
          <p:nvPr/>
        </p:nvSpPr>
        <p:spPr>
          <a:xfrm>
            <a:off x="0" y="148570"/>
            <a:ext cx="9144000" cy="1077218"/>
          </a:xfrm>
          <a:prstGeom prst="rect">
            <a:avLst/>
          </a:prstGeom>
          <a:noFill/>
        </p:spPr>
        <p:txBody>
          <a:bodyPr wrap="square" rtlCol="0">
            <a:spAutoFit/>
          </a:bodyPr>
          <a:lstStyle/>
          <a:p>
            <a:pPr algn="ctr"/>
            <a:r>
              <a:rPr lang="en-GB" sz="3200" b="1" dirty="0" smtClean="0">
                <a:effectLst>
                  <a:outerShdw blurRad="38100" dist="38100" dir="2700000" algn="tl">
                    <a:srgbClr val="000000">
                      <a:alpha val="43137"/>
                    </a:srgbClr>
                  </a:outerShdw>
                </a:effectLst>
              </a:rPr>
              <a:t>CONSULAR NETWORK OF GUATEMALA IN THE UNITED MEXICAN STATES</a:t>
            </a:r>
            <a:endParaRPr lang="en-GB" sz="3200" dirty="0">
              <a:effectLst>
                <a:outerShdw blurRad="38100" dist="38100" dir="2700000" algn="tl">
                  <a:srgbClr val="000000">
                    <a:alpha val="43137"/>
                  </a:srgbClr>
                </a:outerShdw>
              </a:effectLst>
            </a:endParaRPr>
          </a:p>
        </p:txBody>
      </p:sp>
      <p:sp>
        <p:nvSpPr>
          <p:cNvPr id="88" name="87 Y"/>
          <p:cNvSpPr/>
          <p:nvPr/>
        </p:nvSpPr>
        <p:spPr>
          <a:xfrm>
            <a:off x="493833" y="5949280"/>
            <a:ext cx="117727" cy="144016"/>
          </a:xfrm>
          <a:prstGeom prst="flowChartSummingJuncti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88 CuadroTexto"/>
          <p:cNvSpPr txBox="1"/>
          <p:nvPr/>
        </p:nvSpPr>
        <p:spPr>
          <a:xfrm>
            <a:off x="576255" y="5871313"/>
            <a:ext cx="2170064" cy="310341"/>
          </a:xfrm>
          <a:prstGeom prst="rect">
            <a:avLst/>
          </a:prstGeom>
          <a:noFill/>
        </p:spPr>
        <p:txBody>
          <a:bodyPr wrap="none" rtlCol="0">
            <a:spAutoFit/>
          </a:bodyPr>
          <a:lstStyle/>
          <a:p>
            <a:pPr>
              <a:lnSpc>
                <a:spcPct val="150000"/>
              </a:lnSpc>
            </a:pPr>
            <a:r>
              <a:rPr lang="en-GB" sz="1000" i="1" dirty="0" smtClean="0">
                <a:latin typeface="Berlin Sans FB" pitchFamily="34" charset="0"/>
              </a:rPr>
              <a:t>Consul Ad </a:t>
            </a:r>
            <a:r>
              <a:rPr lang="en-GB" sz="1000" i="1" dirty="0" smtClean="0">
                <a:latin typeface="Berlin Sans FB" pitchFamily="34" charset="0"/>
              </a:rPr>
              <a:t>Honorem</a:t>
            </a:r>
            <a:r>
              <a:rPr lang="en-GB" sz="1000" i="1" dirty="0" smtClean="0">
                <a:latin typeface="Berlin Sans FB" pitchFamily="34" charset="0"/>
              </a:rPr>
              <a:t> of Guatemala </a:t>
            </a:r>
          </a:p>
        </p:txBody>
      </p:sp>
      <p:sp>
        <p:nvSpPr>
          <p:cNvPr id="90" name="89 CuadroTexto"/>
          <p:cNvSpPr txBox="1"/>
          <p:nvPr/>
        </p:nvSpPr>
        <p:spPr>
          <a:xfrm>
            <a:off x="6946799" y="5328512"/>
            <a:ext cx="649537" cy="261610"/>
          </a:xfrm>
          <a:prstGeom prst="rect">
            <a:avLst/>
          </a:prstGeom>
          <a:noFill/>
        </p:spPr>
        <p:txBody>
          <a:bodyPr wrap="none" rtlCol="0">
            <a:spAutoFit/>
          </a:bodyPr>
          <a:lstStyle/>
          <a:p>
            <a:pPr algn="ctr"/>
            <a:r>
              <a:rPr lang="en-GB" sz="1050" b="1" dirty="0" smtClean="0"/>
              <a:t>Tabasco</a:t>
            </a:r>
            <a:endParaRPr lang="en-GB" sz="1050" b="1" dirty="0"/>
          </a:p>
        </p:txBody>
      </p:sp>
      <p:sp>
        <p:nvSpPr>
          <p:cNvPr id="91" name="90 CuadroTexto"/>
          <p:cNvSpPr txBox="1"/>
          <p:nvPr/>
        </p:nvSpPr>
        <p:spPr>
          <a:xfrm>
            <a:off x="4663438" y="3140968"/>
            <a:ext cx="532129" cy="400110"/>
          </a:xfrm>
          <a:prstGeom prst="rect">
            <a:avLst/>
          </a:prstGeom>
          <a:noFill/>
        </p:spPr>
        <p:txBody>
          <a:bodyPr wrap="none" rtlCol="0">
            <a:spAutoFit/>
          </a:bodyPr>
          <a:lstStyle/>
          <a:p>
            <a:pPr algn="ctr"/>
            <a:r>
              <a:rPr lang="en-GB" sz="1000" b="1" dirty="0" smtClean="0"/>
              <a:t>Nuevo </a:t>
            </a:r>
          </a:p>
          <a:p>
            <a:pPr algn="ctr"/>
            <a:r>
              <a:rPr lang="en-GB" sz="1000" b="1" dirty="0" smtClean="0"/>
              <a:t>León</a:t>
            </a:r>
            <a:endParaRPr lang="en-GB" sz="1000" b="1" dirty="0"/>
          </a:p>
        </p:txBody>
      </p:sp>
    </p:spTree>
    <p:extLst>
      <p:ext uri="{BB962C8B-B14F-4D97-AF65-F5344CB8AC3E}">
        <p14:creationId xmlns:p14="http://schemas.microsoft.com/office/powerpoint/2010/main" val="3096731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a:stretch>
        </a:blipFill>
        <a:effectLst/>
      </p:bgPr>
    </p:bg>
    <p:spTree>
      <p:nvGrpSpPr>
        <p:cNvPr id="1" name=""/>
        <p:cNvGrpSpPr/>
        <p:nvPr/>
      </p:nvGrpSpPr>
      <p:grpSpPr>
        <a:xfrm>
          <a:off x="0" y="0"/>
          <a:ext cx="0" cy="0"/>
          <a:chOff x="0" y="0"/>
          <a:chExt cx="0" cy="0"/>
        </a:xfrm>
      </p:grpSpPr>
      <p:grpSp>
        <p:nvGrpSpPr>
          <p:cNvPr id="2" name="1 Grupo"/>
          <p:cNvGrpSpPr/>
          <p:nvPr/>
        </p:nvGrpSpPr>
        <p:grpSpPr>
          <a:xfrm>
            <a:off x="0" y="720080"/>
            <a:ext cx="9144000" cy="6021288"/>
            <a:chOff x="0" y="836712"/>
            <a:chExt cx="9144000" cy="6021288"/>
          </a:xfrm>
        </p:grpSpPr>
        <p:pic>
          <p:nvPicPr>
            <p:cNvPr id="3" name="Picture 3"/>
            <p:cNvPicPr>
              <a:picLocks noChangeAspect="1" noChangeArrowheads="1"/>
            </p:cNvPicPr>
            <p:nvPr/>
          </p:nvPicPr>
          <p:blipFill>
            <a:blip r:embed="rId4" cstate="print"/>
            <a:srcRect t="1071"/>
            <a:stretch>
              <a:fillRect/>
            </a:stretch>
          </p:blipFill>
          <p:spPr bwMode="auto">
            <a:xfrm>
              <a:off x="0" y="836712"/>
              <a:ext cx="9144000" cy="6021288"/>
            </a:xfrm>
            <a:prstGeom prst="rect">
              <a:avLst/>
            </a:prstGeom>
            <a:noFill/>
            <a:ln w="9525">
              <a:noFill/>
              <a:miter lim="800000"/>
              <a:headEnd/>
              <a:tailEnd/>
            </a:ln>
          </p:spPr>
        </p:pic>
        <p:grpSp>
          <p:nvGrpSpPr>
            <p:cNvPr id="4" name="3 Grupo"/>
            <p:cNvGrpSpPr/>
            <p:nvPr/>
          </p:nvGrpSpPr>
          <p:grpSpPr>
            <a:xfrm>
              <a:off x="454859" y="1412776"/>
              <a:ext cx="8207198" cy="4752528"/>
              <a:chOff x="323528" y="764704"/>
              <a:chExt cx="8207198" cy="4752528"/>
            </a:xfrm>
          </p:grpSpPr>
          <p:sp>
            <p:nvSpPr>
              <p:cNvPr id="23" name="22 CuadroTexto"/>
              <p:cNvSpPr txBox="1"/>
              <p:nvPr/>
            </p:nvSpPr>
            <p:spPr>
              <a:xfrm>
                <a:off x="323528" y="764704"/>
                <a:ext cx="596638" cy="338554"/>
              </a:xfrm>
              <a:prstGeom prst="rect">
                <a:avLst/>
              </a:prstGeom>
              <a:noFill/>
            </p:spPr>
            <p:txBody>
              <a:bodyPr wrap="none" rtlCol="0">
                <a:spAutoFit/>
              </a:bodyPr>
              <a:lstStyle/>
              <a:p>
                <a:pPr algn="ctr"/>
                <a:r>
                  <a:rPr lang="en-GB" sz="800" b="1" dirty="0" smtClean="0"/>
                  <a:t>Baja </a:t>
                </a:r>
              </a:p>
              <a:p>
                <a:pPr algn="ctr"/>
                <a:r>
                  <a:rPr lang="en-GB" sz="800" b="1" dirty="0" smtClean="0"/>
                  <a:t>California</a:t>
                </a:r>
                <a:endParaRPr lang="en-GB" sz="800" b="1" dirty="0"/>
              </a:p>
            </p:txBody>
          </p:sp>
          <p:sp>
            <p:nvSpPr>
              <p:cNvPr id="24" name="23 CuadroTexto"/>
              <p:cNvSpPr txBox="1"/>
              <p:nvPr/>
            </p:nvSpPr>
            <p:spPr>
              <a:xfrm>
                <a:off x="822787" y="1938898"/>
                <a:ext cx="724877" cy="553998"/>
              </a:xfrm>
              <a:prstGeom prst="rect">
                <a:avLst/>
              </a:prstGeom>
              <a:noFill/>
            </p:spPr>
            <p:txBody>
              <a:bodyPr wrap="none" rtlCol="0">
                <a:spAutoFit/>
              </a:bodyPr>
              <a:lstStyle/>
              <a:p>
                <a:pPr algn="ctr"/>
                <a:r>
                  <a:rPr lang="en-GB" sz="1000" b="1" dirty="0" smtClean="0"/>
                  <a:t>Baja </a:t>
                </a:r>
              </a:p>
              <a:p>
                <a:pPr algn="ctr"/>
                <a:r>
                  <a:rPr lang="en-GB" sz="1000" b="1" dirty="0" smtClean="0"/>
                  <a:t>California </a:t>
                </a:r>
              </a:p>
              <a:p>
                <a:pPr algn="ctr"/>
                <a:r>
                  <a:rPr lang="en-GB" sz="1000" b="1" dirty="0" smtClean="0"/>
                  <a:t>         Sur</a:t>
                </a:r>
                <a:endParaRPr lang="en-GB" sz="1000" b="1" dirty="0"/>
              </a:p>
            </p:txBody>
          </p:sp>
          <p:sp>
            <p:nvSpPr>
              <p:cNvPr id="25" name="24 CuadroTexto"/>
              <p:cNvSpPr txBox="1"/>
              <p:nvPr/>
            </p:nvSpPr>
            <p:spPr>
              <a:xfrm>
                <a:off x="1680724" y="1367190"/>
                <a:ext cx="587020" cy="261610"/>
              </a:xfrm>
              <a:prstGeom prst="rect">
                <a:avLst/>
              </a:prstGeom>
              <a:noFill/>
            </p:spPr>
            <p:txBody>
              <a:bodyPr wrap="none" rtlCol="0">
                <a:spAutoFit/>
              </a:bodyPr>
              <a:lstStyle/>
              <a:p>
                <a:pPr algn="ctr"/>
                <a:r>
                  <a:rPr lang="en-GB" sz="1050" b="1" dirty="0" smtClean="0"/>
                  <a:t>Sonora</a:t>
                </a:r>
                <a:endParaRPr lang="en-GB" sz="1050" b="1" dirty="0"/>
              </a:p>
            </p:txBody>
          </p:sp>
          <p:sp>
            <p:nvSpPr>
              <p:cNvPr id="26" name="25 CuadroTexto"/>
              <p:cNvSpPr txBox="1"/>
              <p:nvPr/>
            </p:nvSpPr>
            <p:spPr>
              <a:xfrm>
                <a:off x="2696470" y="1700808"/>
                <a:ext cx="795410" cy="261610"/>
              </a:xfrm>
              <a:prstGeom prst="rect">
                <a:avLst/>
              </a:prstGeom>
              <a:noFill/>
            </p:spPr>
            <p:txBody>
              <a:bodyPr wrap="none" rtlCol="0">
                <a:spAutoFit/>
              </a:bodyPr>
              <a:lstStyle/>
              <a:p>
                <a:pPr algn="ctr"/>
                <a:r>
                  <a:rPr lang="en-GB" sz="1050" b="1" dirty="0" smtClean="0"/>
                  <a:t>Chihuahua</a:t>
                </a:r>
                <a:endParaRPr lang="en-GB" sz="1050" b="1" dirty="0"/>
              </a:p>
            </p:txBody>
          </p:sp>
          <p:sp>
            <p:nvSpPr>
              <p:cNvPr id="27" name="26 CuadroTexto"/>
              <p:cNvSpPr txBox="1"/>
              <p:nvPr/>
            </p:nvSpPr>
            <p:spPr>
              <a:xfrm rot="1037091">
                <a:off x="2089835" y="2503380"/>
                <a:ext cx="595035" cy="261610"/>
              </a:xfrm>
              <a:prstGeom prst="rect">
                <a:avLst/>
              </a:prstGeom>
              <a:noFill/>
            </p:spPr>
            <p:txBody>
              <a:bodyPr wrap="none" rtlCol="0">
                <a:spAutoFit/>
              </a:bodyPr>
              <a:lstStyle/>
              <a:p>
                <a:pPr algn="ctr"/>
                <a:r>
                  <a:rPr lang="en-GB" sz="1050" b="1" dirty="0" smtClean="0"/>
                  <a:t>Sinaloa</a:t>
                </a:r>
                <a:endParaRPr lang="en-GB" sz="1050" b="1" dirty="0"/>
              </a:p>
            </p:txBody>
          </p:sp>
          <p:sp>
            <p:nvSpPr>
              <p:cNvPr id="28" name="27 CuadroTexto"/>
              <p:cNvSpPr txBox="1"/>
              <p:nvPr/>
            </p:nvSpPr>
            <p:spPr>
              <a:xfrm>
                <a:off x="2976678" y="2780928"/>
                <a:ext cx="731226" cy="276999"/>
              </a:xfrm>
              <a:prstGeom prst="rect">
                <a:avLst/>
              </a:prstGeom>
              <a:noFill/>
            </p:spPr>
            <p:txBody>
              <a:bodyPr wrap="none" rtlCol="0">
                <a:spAutoFit/>
              </a:bodyPr>
              <a:lstStyle/>
              <a:p>
                <a:pPr algn="ctr"/>
                <a:r>
                  <a:rPr lang="en-GB" sz="1200" b="1" dirty="0" smtClean="0"/>
                  <a:t>Durango</a:t>
                </a:r>
                <a:endParaRPr lang="en-GB" sz="1200" b="1" dirty="0"/>
              </a:p>
            </p:txBody>
          </p:sp>
          <p:sp>
            <p:nvSpPr>
              <p:cNvPr id="29" name="28 CuadroTexto"/>
              <p:cNvSpPr txBox="1"/>
              <p:nvPr/>
            </p:nvSpPr>
            <p:spPr>
              <a:xfrm>
                <a:off x="3792597" y="2060848"/>
                <a:ext cx="744114" cy="276999"/>
              </a:xfrm>
              <a:prstGeom prst="rect">
                <a:avLst/>
              </a:prstGeom>
              <a:noFill/>
            </p:spPr>
            <p:txBody>
              <a:bodyPr wrap="none" rtlCol="0">
                <a:spAutoFit/>
              </a:bodyPr>
              <a:lstStyle/>
              <a:p>
                <a:pPr algn="ctr"/>
                <a:r>
                  <a:rPr lang="en-GB" sz="1200" b="1" dirty="0" smtClean="0"/>
                  <a:t>Coahuila</a:t>
                </a:r>
                <a:endParaRPr lang="en-GB" sz="1200" b="1" dirty="0"/>
              </a:p>
            </p:txBody>
          </p:sp>
          <p:sp>
            <p:nvSpPr>
              <p:cNvPr id="30" name="29 CuadroTexto"/>
              <p:cNvSpPr txBox="1"/>
              <p:nvPr/>
            </p:nvSpPr>
            <p:spPr>
              <a:xfrm rot="19216107">
                <a:off x="4696887" y="3091137"/>
                <a:ext cx="805029" cy="253916"/>
              </a:xfrm>
              <a:prstGeom prst="rect">
                <a:avLst/>
              </a:prstGeom>
              <a:noFill/>
            </p:spPr>
            <p:txBody>
              <a:bodyPr wrap="none" rtlCol="0">
                <a:spAutoFit/>
              </a:bodyPr>
              <a:lstStyle/>
              <a:p>
                <a:pPr algn="ctr"/>
                <a:r>
                  <a:rPr lang="en-GB" sz="1000" b="1" dirty="0" smtClean="0"/>
                  <a:t>Tamaulipas</a:t>
                </a:r>
                <a:endParaRPr lang="en-GB" sz="1000" b="1" dirty="0"/>
              </a:p>
            </p:txBody>
          </p:sp>
          <p:sp>
            <p:nvSpPr>
              <p:cNvPr id="31" name="30 CuadroTexto"/>
              <p:cNvSpPr txBox="1"/>
              <p:nvPr/>
            </p:nvSpPr>
            <p:spPr>
              <a:xfrm>
                <a:off x="3447389" y="4293096"/>
                <a:ext cx="548547" cy="261610"/>
              </a:xfrm>
              <a:prstGeom prst="rect">
                <a:avLst/>
              </a:prstGeom>
              <a:noFill/>
            </p:spPr>
            <p:txBody>
              <a:bodyPr wrap="none" rtlCol="0">
                <a:spAutoFit/>
              </a:bodyPr>
              <a:lstStyle/>
              <a:p>
                <a:pPr algn="ctr"/>
                <a:r>
                  <a:rPr lang="en-GB" sz="1050" b="1" dirty="0" smtClean="0"/>
                  <a:t>Jalisco</a:t>
                </a:r>
                <a:endParaRPr lang="en-GB" sz="1050" b="1" dirty="0"/>
              </a:p>
            </p:txBody>
          </p:sp>
          <p:sp>
            <p:nvSpPr>
              <p:cNvPr id="32" name="31 CuadroTexto"/>
              <p:cNvSpPr txBox="1"/>
              <p:nvPr/>
            </p:nvSpPr>
            <p:spPr>
              <a:xfrm rot="20392741">
                <a:off x="3930500" y="4489440"/>
                <a:ext cx="766557" cy="246221"/>
              </a:xfrm>
              <a:prstGeom prst="rect">
                <a:avLst/>
              </a:prstGeom>
              <a:noFill/>
            </p:spPr>
            <p:txBody>
              <a:bodyPr wrap="none" rtlCol="0">
                <a:spAutoFit/>
              </a:bodyPr>
              <a:lstStyle/>
              <a:p>
                <a:pPr algn="ctr"/>
                <a:r>
                  <a:rPr lang="en-GB" sz="1000" b="1" dirty="0" smtClean="0"/>
                  <a:t>Michoacán</a:t>
                </a:r>
                <a:endParaRPr lang="en-GB" sz="1000" b="1" dirty="0"/>
              </a:p>
            </p:txBody>
          </p:sp>
          <p:sp>
            <p:nvSpPr>
              <p:cNvPr id="33" name="32 CuadroTexto"/>
              <p:cNvSpPr txBox="1"/>
              <p:nvPr/>
            </p:nvSpPr>
            <p:spPr>
              <a:xfrm>
                <a:off x="4499992" y="4941168"/>
                <a:ext cx="712054" cy="261610"/>
              </a:xfrm>
              <a:prstGeom prst="rect">
                <a:avLst/>
              </a:prstGeom>
              <a:noFill/>
            </p:spPr>
            <p:txBody>
              <a:bodyPr wrap="none" rtlCol="0">
                <a:spAutoFit/>
              </a:bodyPr>
              <a:lstStyle/>
              <a:p>
                <a:pPr algn="ctr"/>
                <a:r>
                  <a:rPr lang="en-GB" sz="1050" b="1" dirty="0" smtClean="0"/>
                  <a:t>Guerrero</a:t>
                </a:r>
                <a:endParaRPr lang="en-GB" sz="1050" b="1" dirty="0"/>
              </a:p>
            </p:txBody>
          </p:sp>
          <p:sp>
            <p:nvSpPr>
              <p:cNvPr id="34" name="33 CuadroTexto"/>
              <p:cNvSpPr txBox="1"/>
              <p:nvPr/>
            </p:nvSpPr>
            <p:spPr>
              <a:xfrm rot="20481435">
                <a:off x="5069574" y="4748972"/>
                <a:ext cx="556563" cy="253916"/>
              </a:xfrm>
              <a:prstGeom prst="rect">
                <a:avLst/>
              </a:prstGeom>
              <a:noFill/>
            </p:spPr>
            <p:txBody>
              <a:bodyPr wrap="none" rtlCol="0">
                <a:spAutoFit/>
              </a:bodyPr>
              <a:lstStyle/>
              <a:p>
                <a:pPr algn="ctr"/>
                <a:r>
                  <a:rPr lang="en-GB" sz="1000" b="1" dirty="0" smtClean="0"/>
                  <a:t>Puebla</a:t>
                </a:r>
                <a:endParaRPr lang="en-GB" sz="1000" b="1" dirty="0"/>
              </a:p>
            </p:txBody>
          </p:sp>
          <p:sp>
            <p:nvSpPr>
              <p:cNvPr id="35" name="34 CuadroTexto"/>
              <p:cNvSpPr txBox="1"/>
              <p:nvPr/>
            </p:nvSpPr>
            <p:spPr>
              <a:xfrm>
                <a:off x="3333828" y="4581128"/>
                <a:ext cx="518092" cy="230832"/>
              </a:xfrm>
              <a:prstGeom prst="rect">
                <a:avLst/>
              </a:prstGeom>
              <a:noFill/>
            </p:spPr>
            <p:txBody>
              <a:bodyPr wrap="none" rtlCol="0">
                <a:spAutoFit/>
              </a:bodyPr>
              <a:lstStyle/>
              <a:p>
                <a:pPr algn="ctr"/>
                <a:r>
                  <a:rPr lang="en-GB" sz="900" b="1" dirty="0" smtClean="0"/>
                  <a:t>Colima</a:t>
                </a:r>
                <a:endParaRPr lang="en-GB" sz="900" b="1" dirty="0"/>
              </a:p>
            </p:txBody>
          </p:sp>
          <p:sp>
            <p:nvSpPr>
              <p:cNvPr id="36" name="35 CuadroTexto"/>
              <p:cNvSpPr txBox="1"/>
              <p:nvPr/>
            </p:nvSpPr>
            <p:spPr>
              <a:xfrm rot="20578329">
                <a:off x="3012241" y="3724705"/>
                <a:ext cx="582211" cy="253916"/>
              </a:xfrm>
              <a:prstGeom prst="rect">
                <a:avLst/>
              </a:prstGeom>
              <a:noFill/>
            </p:spPr>
            <p:txBody>
              <a:bodyPr wrap="none" rtlCol="0">
                <a:spAutoFit/>
              </a:bodyPr>
              <a:lstStyle/>
              <a:p>
                <a:pPr algn="ctr"/>
                <a:r>
                  <a:rPr lang="en-GB" sz="1000" b="1" dirty="0" smtClean="0"/>
                  <a:t>Nayarit</a:t>
                </a:r>
                <a:endParaRPr lang="en-GB" sz="1000" b="1" dirty="0"/>
              </a:p>
            </p:txBody>
          </p:sp>
          <p:sp>
            <p:nvSpPr>
              <p:cNvPr id="37" name="36 CuadroTexto"/>
              <p:cNvSpPr txBox="1"/>
              <p:nvPr/>
            </p:nvSpPr>
            <p:spPr>
              <a:xfrm>
                <a:off x="4765847" y="4183196"/>
                <a:ext cx="598241" cy="253916"/>
              </a:xfrm>
              <a:prstGeom prst="rect">
                <a:avLst/>
              </a:prstGeom>
              <a:noFill/>
            </p:spPr>
            <p:txBody>
              <a:bodyPr wrap="none" rtlCol="0">
                <a:spAutoFit/>
              </a:bodyPr>
              <a:lstStyle/>
              <a:p>
                <a:pPr algn="ctr"/>
                <a:r>
                  <a:rPr lang="en-GB" sz="1000" b="1" dirty="0" smtClean="0"/>
                  <a:t>Hidalgo</a:t>
                </a:r>
                <a:endParaRPr lang="en-GB" sz="1000" b="1" dirty="0"/>
              </a:p>
            </p:txBody>
          </p:sp>
          <p:sp>
            <p:nvSpPr>
              <p:cNvPr id="38" name="37 CuadroTexto"/>
              <p:cNvSpPr txBox="1"/>
              <p:nvPr/>
            </p:nvSpPr>
            <p:spPr>
              <a:xfrm>
                <a:off x="5049197" y="4437112"/>
                <a:ext cx="530915" cy="215444"/>
              </a:xfrm>
              <a:prstGeom prst="rect">
                <a:avLst/>
              </a:prstGeom>
              <a:noFill/>
            </p:spPr>
            <p:txBody>
              <a:bodyPr wrap="none" rtlCol="0">
                <a:spAutoFit/>
              </a:bodyPr>
              <a:lstStyle/>
              <a:p>
                <a:pPr algn="ctr"/>
                <a:r>
                  <a:rPr lang="en-GB" sz="800" b="1" dirty="0" smtClean="0"/>
                  <a:t>Tlaxcala</a:t>
                </a:r>
                <a:endParaRPr lang="en-GB" sz="800" b="1" dirty="0"/>
              </a:p>
            </p:txBody>
          </p:sp>
          <p:sp>
            <p:nvSpPr>
              <p:cNvPr id="39" name="38 CuadroTexto"/>
              <p:cNvSpPr txBox="1"/>
              <p:nvPr/>
            </p:nvSpPr>
            <p:spPr>
              <a:xfrm rot="20460177">
                <a:off x="4595161" y="4413403"/>
                <a:ext cx="535367" cy="230832"/>
              </a:xfrm>
              <a:prstGeom prst="rect">
                <a:avLst/>
              </a:prstGeom>
              <a:noFill/>
            </p:spPr>
            <p:txBody>
              <a:bodyPr wrap="none" rtlCol="0">
                <a:spAutoFit/>
              </a:bodyPr>
              <a:lstStyle/>
              <a:p>
                <a:pPr algn="ctr"/>
                <a:r>
                  <a:rPr lang="en-GB" sz="900" b="1" dirty="0" smtClean="0"/>
                  <a:t>Mexico</a:t>
                </a:r>
              </a:p>
            </p:txBody>
          </p:sp>
          <p:sp>
            <p:nvSpPr>
              <p:cNvPr id="40" name="39 CuadroTexto"/>
              <p:cNvSpPr txBox="1"/>
              <p:nvPr/>
            </p:nvSpPr>
            <p:spPr>
              <a:xfrm>
                <a:off x="4109506" y="4005064"/>
                <a:ext cx="750526" cy="230832"/>
              </a:xfrm>
              <a:prstGeom prst="rect">
                <a:avLst/>
              </a:prstGeom>
              <a:noFill/>
            </p:spPr>
            <p:txBody>
              <a:bodyPr wrap="none" rtlCol="0">
                <a:spAutoFit/>
              </a:bodyPr>
              <a:lstStyle/>
              <a:p>
                <a:pPr algn="ctr"/>
                <a:r>
                  <a:rPr lang="en-GB" sz="900" b="1" dirty="0" smtClean="0"/>
                  <a:t>Guanajuato</a:t>
                </a:r>
                <a:endParaRPr lang="en-GB" sz="900" b="1" dirty="0"/>
              </a:p>
            </p:txBody>
          </p:sp>
          <p:sp>
            <p:nvSpPr>
              <p:cNvPr id="41" name="40 CuadroTexto"/>
              <p:cNvSpPr txBox="1"/>
              <p:nvPr/>
            </p:nvSpPr>
            <p:spPr>
              <a:xfrm>
                <a:off x="3780176" y="3717032"/>
                <a:ext cx="575800" cy="338554"/>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800" b="1" dirty="0" smtClean="0"/>
                  <a:t>Aguas</a:t>
                </a:r>
                <a:r>
                  <a:rPr lang="en-GB" sz="800" b="1" dirty="0" smtClean="0"/>
                  <a:t> </a:t>
                </a:r>
              </a:p>
              <a:p>
                <a:pPr algn="ctr"/>
                <a:r>
                  <a:rPr lang="en-GB" sz="800" b="1" dirty="0" smtClean="0"/>
                  <a:t>Calientes</a:t>
                </a:r>
                <a:endParaRPr lang="en-GB" sz="800" b="1" dirty="0"/>
              </a:p>
            </p:txBody>
          </p:sp>
          <p:sp>
            <p:nvSpPr>
              <p:cNvPr id="42" name="41 CuadroTexto"/>
              <p:cNvSpPr txBox="1"/>
              <p:nvPr/>
            </p:nvSpPr>
            <p:spPr>
              <a:xfrm rot="20284599">
                <a:off x="3556308" y="3152001"/>
                <a:ext cx="807132" cy="276999"/>
              </a:xfrm>
              <a:prstGeom prst="rect">
                <a:avLst/>
              </a:prstGeom>
              <a:noFill/>
            </p:spPr>
            <p:txBody>
              <a:bodyPr wrap="none" rtlCol="0">
                <a:spAutoFit/>
              </a:bodyPr>
              <a:lstStyle/>
              <a:p>
                <a:pPr algn="ctr"/>
                <a:r>
                  <a:rPr lang="en-GB" sz="1200" b="1" dirty="0" smtClean="0"/>
                  <a:t>Zacatecas</a:t>
                </a:r>
                <a:endParaRPr lang="en-GB" sz="1200" b="1" dirty="0"/>
              </a:p>
            </p:txBody>
          </p:sp>
          <p:sp>
            <p:nvSpPr>
              <p:cNvPr id="43" name="42 CuadroTexto"/>
              <p:cNvSpPr txBox="1"/>
              <p:nvPr/>
            </p:nvSpPr>
            <p:spPr>
              <a:xfrm rot="18985409">
                <a:off x="4359412" y="4085848"/>
                <a:ext cx="753732" cy="253916"/>
              </a:xfrm>
              <a:prstGeom prst="rect">
                <a:avLst/>
              </a:prstGeom>
              <a:noFill/>
            </p:spPr>
            <p:txBody>
              <a:bodyPr wrap="none" rtlCol="0">
                <a:spAutoFit/>
              </a:bodyPr>
              <a:lstStyle/>
              <a:p>
                <a:pPr algn="ctr"/>
                <a:r>
                  <a:rPr lang="en-GB" sz="1000" b="1" dirty="0" smtClean="0"/>
                  <a:t>Querétaro</a:t>
                </a:r>
                <a:endParaRPr lang="en-GB" sz="1000" b="1" dirty="0"/>
              </a:p>
            </p:txBody>
          </p:sp>
          <p:sp>
            <p:nvSpPr>
              <p:cNvPr id="44" name="43 CuadroTexto"/>
              <p:cNvSpPr txBox="1"/>
              <p:nvPr/>
            </p:nvSpPr>
            <p:spPr>
              <a:xfrm>
                <a:off x="4850678" y="4653136"/>
                <a:ext cx="585418" cy="230832"/>
              </a:xfrm>
              <a:prstGeom prst="rect">
                <a:avLst/>
              </a:prstGeom>
              <a:noFill/>
            </p:spPr>
            <p:txBody>
              <a:bodyPr wrap="none" rtlCol="0">
                <a:spAutoFit/>
              </a:bodyPr>
              <a:lstStyle/>
              <a:p>
                <a:pPr algn="ctr"/>
                <a:r>
                  <a:rPr lang="en-GB" sz="900" b="1" dirty="0" smtClean="0"/>
                  <a:t>Morelos</a:t>
                </a:r>
                <a:endParaRPr lang="en-GB" sz="900" b="1" dirty="0"/>
              </a:p>
            </p:txBody>
          </p:sp>
          <p:sp>
            <p:nvSpPr>
              <p:cNvPr id="45" name="44 Rectángulo"/>
              <p:cNvSpPr/>
              <p:nvPr/>
            </p:nvSpPr>
            <p:spPr>
              <a:xfrm>
                <a:off x="4833290" y="4509120"/>
                <a:ext cx="325730" cy="215444"/>
              </a:xfrm>
              <a:prstGeom prst="rect">
                <a:avLst/>
              </a:prstGeom>
            </p:spPr>
            <p:txBody>
              <a:bodyPr wrap="none">
                <a:spAutoFit/>
              </a:bodyPr>
              <a:lstStyle/>
              <a:p>
                <a:r>
                  <a:rPr lang="en-GB" sz="800" b="1" dirty="0" smtClean="0"/>
                  <a:t>D.F</a:t>
                </a:r>
                <a:endParaRPr lang="en-GB" sz="800" b="1" dirty="0"/>
              </a:p>
            </p:txBody>
          </p:sp>
          <p:sp>
            <p:nvSpPr>
              <p:cNvPr id="46" name="45 CuadroTexto"/>
              <p:cNvSpPr txBox="1"/>
              <p:nvPr/>
            </p:nvSpPr>
            <p:spPr>
              <a:xfrm rot="1782243">
                <a:off x="5632694" y="4695402"/>
                <a:ext cx="652981" cy="246221"/>
              </a:xfrm>
              <a:prstGeom prst="rect">
                <a:avLst/>
              </a:prstGeom>
              <a:noFill/>
            </p:spPr>
            <p:txBody>
              <a:bodyPr wrap="none" rtlCol="0">
                <a:spAutoFit/>
              </a:bodyPr>
              <a:lstStyle/>
              <a:p>
                <a:pPr algn="ctr"/>
                <a:r>
                  <a:rPr lang="en-GB" sz="1000" b="1" dirty="0" smtClean="0"/>
                  <a:t>Veracruz</a:t>
                </a:r>
                <a:endParaRPr lang="en-GB" sz="1000" b="1" dirty="0"/>
              </a:p>
            </p:txBody>
          </p:sp>
          <p:sp>
            <p:nvSpPr>
              <p:cNvPr id="47" name="46 CuadroTexto"/>
              <p:cNvSpPr txBox="1"/>
              <p:nvPr/>
            </p:nvSpPr>
            <p:spPr>
              <a:xfrm>
                <a:off x="5484325" y="5255622"/>
                <a:ext cx="599843" cy="261610"/>
              </a:xfrm>
              <a:prstGeom prst="rect">
                <a:avLst/>
              </a:prstGeom>
              <a:noFill/>
            </p:spPr>
            <p:txBody>
              <a:bodyPr wrap="none" rtlCol="0">
                <a:spAutoFit/>
              </a:bodyPr>
              <a:lstStyle/>
              <a:p>
                <a:pPr algn="ctr"/>
                <a:r>
                  <a:rPr lang="en-GB" sz="1050" b="1" dirty="0" smtClean="0"/>
                  <a:t>Oaxaca</a:t>
                </a:r>
                <a:endParaRPr lang="en-GB" sz="1050" b="1" dirty="0"/>
              </a:p>
            </p:txBody>
          </p:sp>
          <p:sp>
            <p:nvSpPr>
              <p:cNvPr id="48" name="47 CuadroTexto"/>
              <p:cNvSpPr txBox="1"/>
              <p:nvPr/>
            </p:nvSpPr>
            <p:spPr>
              <a:xfrm>
                <a:off x="7484379" y="4509120"/>
                <a:ext cx="628698" cy="215444"/>
              </a:xfrm>
              <a:prstGeom prst="rect">
                <a:avLst/>
              </a:prstGeom>
              <a:noFill/>
            </p:spPr>
            <p:txBody>
              <a:bodyPr wrap="none" rtlCol="0">
                <a:spAutoFit/>
              </a:bodyPr>
              <a:lstStyle/>
              <a:p>
                <a:pPr algn="ctr"/>
                <a:r>
                  <a:rPr lang="en-GB" sz="800" b="1" dirty="0" smtClean="0"/>
                  <a:t>Campeche</a:t>
                </a:r>
                <a:endParaRPr lang="en-GB" sz="800" b="1" dirty="0"/>
              </a:p>
            </p:txBody>
          </p:sp>
          <p:sp>
            <p:nvSpPr>
              <p:cNvPr id="49" name="48 CuadroTexto"/>
              <p:cNvSpPr txBox="1"/>
              <p:nvPr/>
            </p:nvSpPr>
            <p:spPr>
              <a:xfrm>
                <a:off x="7756383" y="3861048"/>
                <a:ext cx="647931" cy="253916"/>
              </a:xfrm>
              <a:prstGeom prst="rect">
                <a:avLst/>
              </a:prstGeom>
              <a:noFill/>
            </p:spPr>
            <p:txBody>
              <a:bodyPr wrap="none" rtlCol="0">
                <a:spAutoFit/>
              </a:bodyPr>
              <a:lstStyle/>
              <a:p>
                <a:pPr algn="ctr"/>
                <a:r>
                  <a:rPr lang="en-GB" sz="1050" b="1" dirty="0" smtClean="0"/>
                  <a:t>Yucatán</a:t>
                </a:r>
                <a:endParaRPr lang="en-GB" sz="1050" b="1" dirty="0"/>
              </a:p>
            </p:txBody>
          </p:sp>
          <p:sp>
            <p:nvSpPr>
              <p:cNvPr id="50" name="49 CuadroTexto"/>
              <p:cNvSpPr txBox="1"/>
              <p:nvPr/>
            </p:nvSpPr>
            <p:spPr>
              <a:xfrm>
                <a:off x="6744925" y="5229200"/>
                <a:ext cx="628697" cy="261610"/>
              </a:xfrm>
              <a:prstGeom prst="rect">
                <a:avLst/>
              </a:prstGeom>
              <a:noFill/>
            </p:spPr>
            <p:txBody>
              <a:bodyPr wrap="none" rtlCol="0">
                <a:spAutoFit/>
              </a:bodyPr>
              <a:lstStyle/>
              <a:p>
                <a:pPr algn="ctr"/>
                <a:r>
                  <a:rPr lang="en-GB" sz="1050" b="1" dirty="0" smtClean="0"/>
                  <a:t>Chiapas</a:t>
                </a:r>
                <a:endParaRPr lang="en-GB" sz="1050" b="1" dirty="0"/>
              </a:p>
            </p:txBody>
          </p:sp>
          <p:sp>
            <p:nvSpPr>
              <p:cNvPr id="51" name="50 CuadroTexto"/>
              <p:cNvSpPr txBox="1"/>
              <p:nvPr/>
            </p:nvSpPr>
            <p:spPr>
              <a:xfrm>
                <a:off x="6599444" y="4797152"/>
                <a:ext cx="649537" cy="261610"/>
              </a:xfrm>
              <a:prstGeom prst="rect">
                <a:avLst/>
              </a:prstGeom>
              <a:noFill/>
            </p:spPr>
            <p:txBody>
              <a:bodyPr wrap="none" rtlCol="0">
                <a:spAutoFit/>
              </a:bodyPr>
              <a:lstStyle/>
              <a:p>
                <a:pPr algn="ctr"/>
                <a:r>
                  <a:rPr lang="en-GB" sz="1050" b="1" dirty="0" smtClean="0"/>
                  <a:t>Tabasco</a:t>
                </a:r>
                <a:endParaRPr lang="en-GB" sz="1050" b="1" dirty="0"/>
              </a:p>
            </p:txBody>
          </p:sp>
          <p:sp>
            <p:nvSpPr>
              <p:cNvPr id="52" name="51 CuadroTexto"/>
              <p:cNvSpPr txBox="1"/>
              <p:nvPr/>
            </p:nvSpPr>
            <p:spPr>
              <a:xfrm>
                <a:off x="7898766" y="4293096"/>
                <a:ext cx="631960" cy="369332"/>
              </a:xfrm>
              <a:prstGeom prst="rect">
                <a:avLst/>
              </a:prstGeom>
              <a:noFill/>
            </p:spPr>
            <p:txBody>
              <a:bodyPr wrap="none" rtlCol="0">
                <a:spAutoFit/>
              </a:bodyPr>
              <a:lstStyle/>
              <a:p>
                <a:pPr algn="ctr"/>
                <a:r>
                  <a:rPr lang="en-GB" sz="900" b="1" dirty="0" smtClean="0"/>
                  <a:t>Quintana </a:t>
                </a:r>
              </a:p>
              <a:p>
                <a:pPr algn="ctr"/>
                <a:r>
                  <a:rPr lang="en-GB" sz="900" b="1" dirty="0" smtClean="0"/>
                  <a:t>Roo</a:t>
                </a:r>
                <a:endParaRPr lang="en-GB" sz="900" b="1" dirty="0"/>
              </a:p>
            </p:txBody>
          </p:sp>
          <p:sp>
            <p:nvSpPr>
              <p:cNvPr id="53" name="52 CuadroTexto"/>
              <p:cNvSpPr txBox="1"/>
              <p:nvPr/>
            </p:nvSpPr>
            <p:spPr>
              <a:xfrm>
                <a:off x="4532107" y="2564904"/>
                <a:ext cx="532129" cy="400110"/>
              </a:xfrm>
              <a:prstGeom prst="rect">
                <a:avLst/>
              </a:prstGeom>
              <a:noFill/>
            </p:spPr>
            <p:txBody>
              <a:bodyPr wrap="none" rtlCol="0">
                <a:spAutoFit/>
              </a:bodyPr>
              <a:lstStyle/>
              <a:p>
                <a:pPr algn="ctr"/>
                <a:r>
                  <a:rPr lang="en-GB" sz="1000" b="1" dirty="0" smtClean="0"/>
                  <a:t>Nuevo </a:t>
                </a:r>
              </a:p>
              <a:p>
                <a:pPr algn="ctr"/>
                <a:r>
                  <a:rPr lang="en-GB" sz="1000" b="1" dirty="0" smtClean="0"/>
                  <a:t>León</a:t>
                </a:r>
                <a:endParaRPr lang="en-GB" sz="1000" b="1" dirty="0"/>
              </a:p>
            </p:txBody>
          </p:sp>
        </p:grpSp>
        <p:sp>
          <p:nvSpPr>
            <p:cNvPr id="5" name="4 Rectángulo redondeado"/>
            <p:cNvSpPr/>
            <p:nvPr/>
          </p:nvSpPr>
          <p:spPr>
            <a:xfrm>
              <a:off x="4788024" y="3068960"/>
              <a:ext cx="216024" cy="14401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5 Rectángulo redondeado"/>
            <p:cNvSpPr/>
            <p:nvPr/>
          </p:nvSpPr>
          <p:spPr>
            <a:xfrm>
              <a:off x="7308304" y="5517232"/>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6 Rectángulo redondeado"/>
            <p:cNvSpPr/>
            <p:nvPr/>
          </p:nvSpPr>
          <p:spPr>
            <a:xfrm>
              <a:off x="5868144" y="6165304"/>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7 Rectángulo redondeado"/>
            <p:cNvSpPr/>
            <p:nvPr/>
          </p:nvSpPr>
          <p:spPr>
            <a:xfrm>
              <a:off x="6084168" y="566124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8 Rectángulo redondeado"/>
            <p:cNvSpPr/>
            <p:nvPr/>
          </p:nvSpPr>
          <p:spPr>
            <a:xfrm>
              <a:off x="5724128" y="5157192"/>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9 Rectángulo redondeado"/>
            <p:cNvSpPr/>
            <p:nvPr/>
          </p:nvSpPr>
          <p:spPr>
            <a:xfrm>
              <a:off x="4788024" y="530120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10 CuadroTexto"/>
            <p:cNvSpPr txBox="1"/>
            <p:nvPr/>
          </p:nvSpPr>
          <p:spPr>
            <a:xfrm>
              <a:off x="4358560" y="5301208"/>
              <a:ext cx="535367" cy="230832"/>
            </a:xfrm>
            <a:prstGeom prst="rect">
              <a:avLst/>
            </a:prstGeom>
            <a:noFill/>
          </p:spPr>
          <p:txBody>
            <a:bodyPr wrap="none" rtlCol="0">
              <a:spAutoFit/>
            </a:bodyPr>
            <a:lstStyle/>
            <a:p>
              <a:pPr algn="ctr"/>
              <a:r>
                <a:rPr lang="en-GB" sz="900" b="1" u="sng" dirty="0" smtClean="0"/>
                <a:t>Mexico</a:t>
              </a:r>
              <a:endParaRPr lang="en-GB" sz="900" b="1" u="sng" dirty="0"/>
            </a:p>
          </p:txBody>
        </p:sp>
        <p:sp>
          <p:nvSpPr>
            <p:cNvPr id="12" name="11 CuadroTexto"/>
            <p:cNvSpPr txBox="1"/>
            <p:nvPr/>
          </p:nvSpPr>
          <p:spPr>
            <a:xfrm>
              <a:off x="5826521" y="5013176"/>
              <a:ext cx="618973" cy="230832"/>
            </a:xfrm>
            <a:prstGeom prst="rect">
              <a:avLst/>
            </a:prstGeom>
            <a:noFill/>
          </p:spPr>
          <p:txBody>
            <a:bodyPr wrap="none" rtlCol="0">
              <a:spAutoFit/>
            </a:bodyPr>
            <a:lstStyle/>
            <a:p>
              <a:pPr algn="ctr"/>
              <a:r>
                <a:rPr lang="en-GB" sz="900" b="1" u="sng" dirty="0" smtClean="0"/>
                <a:t>Veracruz</a:t>
              </a:r>
              <a:endParaRPr lang="en-GB" sz="900" b="1" u="sng" dirty="0"/>
            </a:p>
          </p:txBody>
        </p:sp>
        <p:sp>
          <p:nvSpPr>
            <p:cNvPr id="13" name="12 CuadroTexto"/>
            <p:cNvSpPr txBox="1"/>
            <p:nvPr/>
          </p:nvSpPr>
          <p:spPr>
            <a:xfrm>
              <a:off x="6131331" y="5589240"/>
              <a:ext cx="659155" cy="230832"/>
            </a:xfrm>
            <a:prstGeom prst="rect">
              <a:avLst/>
            </a:prstGeom>
            <a:noFill/>
          </p:spPr>
          <p:txBody>
            <a:bodyPr wrap="none" rtlCol="0">
              <a:spAutoFit/>
            </a:bodyPr>
            <a:lstStyle/>
            <a:p>
              <a:pPr algn="ctr"/>
              <a:r>
                <a:rPr lang="en-GB" sz="900" b="1" u="sng" dirty="0" smtClean="0"/>
                <a:t>Acayucan</a:t>
              </a:r>
              <a:endParaRPr lang="en-GB" sz="900" b="1" u="sng" dirty="0"/>
            </a:p>
          </p:txBody>
        </p:sp>
        <p:sp>
          <p:nvSpPr>
            <p:cNvPr id="14" name="13 CuadroTexto"/>
            <p:cNvSpPr txBox="1"/>
            <p:nvPr/>
          </p:nvSpPr>
          <p:spPr>
            <a:xfrm>
              <a:off x="6066662" y="6165304"/>
              <a:ext cx="537327" cy="230832"/>
            </a:xfrm>
            <a:prstGeom prst="rect">
              <a:avLst/>
            </a:prstGeom>
            <a:noFill/>
          </p:spPr>
          <p:txBody>
            <a:bodyPr wrap="none" rtlCol="0">
              <a:spAutoFit/>
            </a:bodyPr>
            <a:lstStyle/>
            <a:p>
              <a:pPr algn="ctr"/>
              <a:r>
                <a:rPr lang="en-GB" sz="900" b="1" u="sng" dirty="0" smtClean="0"/>
                <a:t>Oaxaca</a:t>
              </a:r>
              <a:endParaRPr lang="en-GB" sz="900" b="1" u="sng" dirty="0"/>
            </a:p>
          </p:txBody>
        </p:sp>
        <p:sp>
          <p:nvSpPr>
            <p:cNvPr id="15" name="14 CuadroTexto"/>
            <p:cNvSpPr txBox="1"/>
            <p:nvPr/>
          </p:nvSpPr>
          <p:spPr>
            <a:xfrm>
              <a:off x="7345184" y="5517232"/>
              <a:ext cx="683200" cy="230832"/>
            </a:xfrm>
            <a:prstGeom prst="rect">
              <a:avLst/>
            </a:prstGeom>
            <a:noFill/>
          </p:spPr>
          <p:txBody>
            <a:bodyPr wrap="none" rtlCol="0">
              <a:spAutoFit/>
            </a:bodyPr>
            <a:lstStyle/>
            <a:p>
              <a:pPr algn="ctr"/>
              <a:r>
                <a:rPr lang="en-GB" sz="900" b="1" u="sng" dirty="0" smtClean="0"/>
                <a:t>Tenosique</a:t>
              </a:r>
              <a:endParaRPr lang="en-GB" sz="900" b="1" u="sng" dirty="0"/>
            </a:p>
          </p:txBody>
        </p:sp>
        <p:sp>
          <p:nvSpPr>
            <p:cNvPr id="16" name="15 CuadroTexto"/>
            <p:cNvSpPr txBox="1"/>
            <p:nvPr/>
          </p:nvSpPr>
          <p:spPr>
            <a:xfrm>
              <a:off x="576919" y="5805264"/>
              <a:ext cx="1593493" cy="310341"/>
            </a:xfrm>
            <a:prstGeom prst="rect">
              <a:avLst/>
            </a:prstGeom>
            <a:noFill/>
          </p:spPr>
          <p:txBody>
            <a:bodyPr wrap="none" rtlCol="0">
              <a:spAutoFit/>
            </a:bodyPr>
            <a:lstStyle/>
            <a:p>
              <a:pPr>
                <a:lnSpc>
                  <a:spcPct val="150000"/>
                </a:lnSpc>
              </a:pPr>
              <a:r>
                <a:rPr lang="en-GB" sz="1000" u="sng" dirty="0" smtClean="0">
                  <a:latin typeface="Berlin Sans FB" pitchFamily="34" charset="0"/>
                </a:rPr>
                <a:t>Current Consular Offices</a:t>
              </a:r>
            </a:p>
          </p:txBody>
        </p:sp>
        <p:sp>
          <p:nvSpPr>
            <p:cNvPr id="17" name="16 Rectángulo redondeado"/>
            <p:cNvSpPr/>
            <p:nvPr/>
          </p:nvSpPr>
          <p:spPr>
            <a:xfrm>
              <a:off x="467544" y="5877272"/>
              <a:ext cx="144016"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17 CuadroTexto"/>
            <p:cNvSpPr txBox="1"/>
            <p:nvPr/>
          </p:nvSpPr>
          <p:spPr>
            <a:xfrm>
              <a:off x="4376302" y="4077072"/>
              <a:ext cx="612092" cy="400110"/>
            </a:xfrm>
            <a:prstGeom prst="rect">
              <a:avLst/>
            </a:prstGeom>
            <a:noFill/>
          </p:spPr>
          <p:txBody>
            <a:bodyPr wrap="none" rtlCol="0">
              <a:spAutoFit/>
            </a:bodyPr>
            <a:lstStyle/>
            <a:p>
              <a:pPr algn="ctr"/>
              <a:r>
                <a:rPr lang="en-GB" sz="1000" b="1" dirty="0" smtClean="0"/>
                <a:t>San Luis </a:t>
              </a:r>
            </a:p>
            <a:p>
              <a:pPr algn="ctr"/>
              <a:r>
                <a:rPr lang="en-GB" sz="1000" b="1" dirty="0" smtClean="0"/>
                <a:t>Potosí</a:t>
              </a:r>
              <a:endParaRPr lang="en-GB" sz="1000" b="1" dirty="0"/>
            </a:p>
          </p:txBody>
        </p:sp>
        <p:sp>
          <p:nvSpPr>
            <p:cNvPr id="19" name="18 CuadroTexto"/>
            <p:cNvSpPr txBox="1"/>
            <p:nvPr/>
          </p:nvSpPr>
          <p:spPr>
            <a:xfrm>
              <a:off x="4777821" y="3054152"/>
              <a:ext cx="724446" cy="230832"/>
            </a:xfrm>
            <a:prstGeom prst="rect">
              <a:avLst/>
            </a:prstGeom>
            <a:noFill/>
          </p:spPr>
          <p:txBody>
            <a:bodyPr wrap="none" rtlCol="0">
              <a:spAutoFit/>
            </a:bodyPr>
            <a:lstStyle/>
            <a:p>
              <a:pPr algn="ctr"/>
              <a:r>
                <a:rPr lang="en-GB" sz="900" b="1" i="1" dirty="0" smtClean="0"/>
                <a:t>Monterrey</a:t>
              </a:r>
              <a:endParaRPr lang="en-GB" sz="900" b="1" i="1" dirty="0"/>
            </a:p>
          </p:txBody>
        </p:sp>
        <p:sp>
          <p:nvSpPr>
            <p:cNvPr id="21" name="20 Rectángulo redondeado"/>
            <p:cNvSpPr/>
            <p:nvPr/>
          </p:nvSpPr>
          <p:spPr>
            <a:xfrm>
              <a:off x="467544" y="6165304"/>
              <a:ext cx="144016" cy="14401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21 CuadroTexto"/>
            <p:cNvSpPr txBox="1"/>
            <p:nvPr/>
          </p:nvSpPr>
          <p:spPr>
            <a:xfrm>
              <a:off x="576255" y="6087337"/>
              <a:ext cx="1454662" cy="310341"/>
            </a:xfrm>
            <a:prstGeom prst="rect">
              <a:avLst/>
            </a:prstGeom>
            <a:noFill/>
          </p:spPr>
          <p:txBody>
            <a:bodyPr wrap="none" rtlCol="0">
              <a:spAutoFit/>
            </a:bodyPr>
            <a:lstStyle/>
            <a:p>
              <a:pPr>
                <a:lnSpc>
                  <a:spcPct val="150000"/>
                </a:lnSpc>
              </a:pPr>
              <a:r>
                <a:rPr lang="en-GB" sz="1000" i="1" dirty="0" smtClean="0">
                  <a:latin typeface="Berlin Sans FB" pitchFamily="34" charset="0"/>
                </a:rPr>
                <a:t>New Consular Offices</a:t>
              </a:r>
            </a:p>
          </p:txBody>
        </p:sp>
      </p:grpSp>
      <p:sp>
        <p:nvSpPr>
          <p:cNvPr id="54" name="53 CuadroTexto"/>
          <p:cNvSpPr txBox="1"/>
          <p:nvPr/>
        </p:nvSpPr>
        <p:spPr>
          <a:xfrm>
            <a:off x="0" y="148570"/>
            <a:ext cx="9144000" cy="1077218"/>
          </a:xfrm>
          <a:prstGeom prst="rect">
            <a:avLst/>
          </a:prstGeom>
          <a:noFill/>
        </p:spPr>
        <p:txBody>
          <a:bodyPr wrap="square" rtlCol="0">
            <a:spAutoFit/>
          </a:bodyPr>
          <a:lstStyle/>
          <a:p>
            <a:pPr algn="ctr"/>
            <a:r>
              <a:rPr lang="en-GB" sz="3200" b="1" dirty="0">
                <a:effectLst>
                  <a:outerShdw blurRad="38100" dist="38100" dir="2700000" algn="tl">
                    <a:srgbClr val="000000">
                      <a:alpha val="43137"/>
                    </a:srgbClr>
                  </a:outerShdw>
                </a:effectLst>
              </a:rPr>
              <a:t>CONSULAR NETWORK OF GUATEMALA IN THE UNITED MEXICAN STATES</a:t>
            </a:r>
            <a:endParaRPr lang="en-GB" sz="3200" dirty="0">
              <a:effectLst>
                <a:outerShdw blurRad="38100" dist="38100" dir="2700000" algn="tl">
                  <a:srgbClr val="000000">
                    <a:alpha val="43137"/>
                  </a:srgbClr>
                </a:outerShdw>
              </a:effectLst>
            </a:endParaRPr>
          </a:p>
        </p:txBody>
      </p:sp>
      <p:sp>
        <p:nvSpPr>
          <p:cNvPr id="56" name="55 CuadroTexto"/>
          <p:cNvSpPr txBox="1"/>
          <p:nvPr/>
        </p:nvSpPr>
        <p:spPr>
          <a:xfrm>
            <a:off x="256869" y="5363924"/>
            <a:ext cx="2357849" cy="369332"/>
          </a:xfrm>
          <a:prstGeom prst="rect">
            <a:avLst/>
          </a:prstGeom>
          <a:noFill/>
        </p:spPr>
        <p:txBody>
          <a:bodyPr wrap="none" rtlCol="0">
            <a:spAutoFit/>
          </a:bodyPr>
          <a:lstStyle/>
          <a:p>
            <a:pPr algn="ctr"/>
            <a:r>
              <a:rPr lang="en-GB" b="1" dirty="0" smtClean="0">
                <a:effectLst>
                  <a:outerShdw blurRad="38100" dist="38100" dir="2700000" algn="tl">
                    <a:srgbClr val="000000">
                      <a:alpha val="43137"/>
                    </a:srgbClr>
                  </a:outerShdw>
                </a:effectLst>
              </a:rPr>
              <a:t>SECOND HALF </a:t>
            </a:r>
            <a:r>
              <a:rPr lang="en-GB" b="1" dirty="0" smtClean="0">
                <a:effectLst>
                  <a:outerShdw blurRad="38100" dist="38100" dir="2700000" algn="tl">
                    <a:srgbClr val="000000">
                      <a:alpha val="43137"/>
                    </a:srgbClr>
                  </a:outerShdw>
                </a:effectLst>
              </a:rPr>
              <a:t>OF </a:t>
            </a:r>
            <a:r>
              <a:rPr lang="en-GB" b="1" dirty="0" smtClean="0">
                <a:effectLst>
                  <a:outerShdw blurRad="38100" dist="38100" dir="2700000" algn="tl">
                    <a:srgbClr val="000000">
                      <a:alpha val="43137"/>
                    </a:srgbClr>
                  </a:outerShdw>
                </a:effectLst>
              </a:rPr>
              <a:t>2014</a:t>
            </a:r>
            <a:endParaRPr lang="en-GB" b="1" dirty="0">
              <a:effectLst>
                <a:outerShdw blurRad="38100" dist="38100" dir="2700000" algn="tl">
                  <a:srgbClr val="000000">
                    <a:alpha val="43137"/>
                  </a:srgbClr>
                </a:outerShdw>
              </a:effectLst>
            </a:endParaRPr>
          </a:p>
        </p:txBody>
      </p:sp>
      <p:pic>
        <p:nvPicPr>
          <p:cNvPr id="57" name="Picture 6"/>
          <p:cNvPicPr>
            <a:picLocks noChangeAspect="1" noChangeArrowheads="1"/>
          </p:cNvPicPr>
          <p:nvPr/>
        </p:nvPicPr>
        <p:blipFill>
          <a:blip r:embed="rId5" cstate="print"/>
          <a:srcRect/>
          <a:stretch>
            <a:fillRect/>
          </a:stretch>
        </p:blipFill>
        <p:spPr bwMode="auto">
          <a:xfrm>
            <a:off x="5832648" y="2407653"/>
            <a:ext cx="2398232" cy="1957451"/>
          </a:xfrm>
          <a:prstGeom prst="rect">
            <a:avLst/>
          </a:prstGeom>
          <a:noFill/>
          <a:ln w="9525">
            <a:noFill/>
            <a:miter lim="800000"/>
            <a:headEnd/>
            <a:tailEnd/>
          </a:ln>
        </p:spPr>
      </p:pic>
      <p:cxnSp>
        <p:nvCxnSpPr>
          <p:cNvPr id="58" name="57 Conector recto"/>
          <p:cNvCxnSpPr/>
          <p:nvPr/>
        </p:nvCxnSpPr>
        <p:spPr>
          <a:xfrm flipH="1" flipV="1">
            <a:off x="6177911" y="3194173"/>
            <a:ext cx="612809" cy="2854419"/>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flipH="1" flipV="1">
            <a:off x="6971730" y="3993017"/>
            <a:ext cx="215777" cy="1597628"/>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flipV="1">
            <a:off x="7870841" y="3254463"/>
            <a:ext cx="155966" cy="2722122"/>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flipH="1" flipV="1">
            <a:off x="7157625" y="4148767"/>
            <a:ext cx="209159" cy="2331873"/>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a:xfrm>
            <a:off x="6875413" y="3744336"/>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62 Rectángulo redondeado"/>
          <p:cNvSpPr/>
          <p:nvPr/>
        </p:nvSpPr>
        <p:spPr>
          <a:xfrm>
            <a:off x="6371357" y="3456304"/>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63 Rectángulo redondeado"/>
          <p:cNvSpPr/>
          <p:nvPr/>
        </p:nvSpPr>
        <p:spPr>
          <a:xfrm>
            <a:off x="7091437" y="3312288"/>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64 Rectángulo redondeado"/>
          <p:cNvSpPr/>
          <p:nvPr/>
        </p:nvSpPr>
        <p:spPr>
          <a:xfrm>
            <a:off x="6443365" y="3024256"/>
            <a:ext cx="216024" cy="14401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65 Rectángulo redondeado"/>
          <p:cNvSpPr/>
          <p:nvPr/>
        </p:nvSpPr>
        <p:spPr>
          <a:xfrm>
            <a:off x="7235453" y="3960360"/>
            <a:ext cx="216024" cy="13563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66 CuadroTexto"/>
          <p:cNvSpPr txBox="1"/>
          <p:nvPr/>
        </p:nvSpPr>
        <p:spPr>
          <a:xfrm>
            <a:off x="6541821" y="2952248"/>
            <a:ext cx="484428" cy="230832"/>
          </a:xfrm>
          <a:prstGeom prst="rect">
            <a:avLst/>
          </a:prstGeom>
          <a:noFill/>
        </p:spPr>
        <p:txBody>
          <a:bodyPr wrap="none" rtlCol="0">
            <a:spAutoFit/>
          </a:bodyPr>
          <a:lstStyle/>
          <a:p>
            <a:pPr algn="ctr"/>
            <a:r>
              <a:rPr lang="en-GB" sz="900" b="1" u="sng" dirty="0" smtClean="0"/>
              <a:t>Tuxtla</a:t>
            </a:r>
            <a:endParaRPr lang="en-GB" sz="900" b="1" u="sng" dirty="0"/>
          </a:p>
        </p:txBody>
      </p:sp>
      <p:sp>
        <p:nvSpPr>
          <p:cNvPr id="68" name="67 CuadroTexto"/>
          <p:cNvSpPr txBox="1"/>
          <p:nvPr/>
        </p:nvSpPr>
        <p:spPr>
          <a:xfrm>
            <a:off x="7181754" y="3240280"/>
            <a:ext cx="591829" cy="230832"/>
          </a:xfrm>
          <a:prstGeom prst="rect">
            <a:avLst/>
          </a:prstGeom>
          <a:noFill/>
        </p:spPr>
        <p:txBody>
          <a:bodyPr wrap="none" rtlCol="0">
            <a:spAutoFit/>
          </a:bodyPr>
          <a:lstStyle/>
          <a:p>
            <a:pPr algn="ctr"/>
            <a:r>
              <a:rPr lang="en-GB" sz="900" b="1" u="sng" dirty="0" smtClean="0"/>
              <a:t>Comitan</a:t>
            </a:r>
            <a:endParaRPr lang="en-GB" sz="900" b="1" u="sng" dirty="0"/>
          </a:p>
        </p:txBody>
      </p:sp>
      <p:sp>
        <p:nvSpPr>
          <p:cNvPr id="69" name="68 CuadroTexto"/>
          <p:cNvSpPr txBox="1"/>
          <p:nvPr/>
        </p:nvSpPr>
        <p:spPr>
          <a:xfrm>
            <a:off x="6362287" y="3384296"/>
            <a:ext cx="898003" cy="230832"/>
          </a:xfrm>
          <a:prstGeom prst="rect">
            <a:avLst/>
          </a:prstGeom>
          <a:noFill/>
        </p:spPr>
        <p:txBody>
          <a:bodyPr wrap="none" rtlCol="0">
            <a:spAutoFit/>
          </a:bodyPr>
          <a:lstStyle/>
          <a:p>
            <a:pPr algn="ctr"/>
            <a:r>
              <a:rPr lang="en-GB" sz="900" b="1" u="sng" dirty="0" smtClean="0"/>
              <a:t>Ciudad </a:t>
            </a:r>
            <a:r>
              <a:rPr lang="en-GB" sz="900" b="1" u="sng" dirty="0" smtClean="0"/>
              <a:t>Arriaga</a:t>
            </a:r>
            <a:endParaRPr lang="en-GB" sz="900" b="1" u="sng" dirty="0"/>
          </a:p>
        </p:txBody>
      </p:sp>
      <p:sp>
        <p:nvSpPr>
          <p:cNvPr id="70" name="69 CuadroTexto"/>
          <p:cNvSpPr txBox="1"/>
          <p:nvPr/>
        </p:nvSpPr>
        <p:spPr>
          <a:xfrm>
            <a:off x="7059515" y="3657520"/>
            <a:ext cx="679994" cy="230832"/>
          </a:xfrm>
          <a:prstGeom prst="rect">
            <a:avLst/>
          </a:prstGeom>
          <a:noFill/>
        </p:spPr>
        <p:txBody>
          <a:bodyPr wrap="none" rtlCol="0">
            <a:spAutoFit/>
          </a:bodyPr>
          <a:lstStyle/>
          <a:p>
            <a:pPr algn="ctr"/>
            <a:r>
              <a:rPr lang="en-GB" sz="900" b="1" u="sng" dirty="0" smtClean="0"/>
              <a:t>Tapachula</a:t>
            </a:r>
            <a:endParaRPr lang="en-GB" sz="900" b="1" u="sng" dirty="0"/>
          </a:p>
        </p:txBody>
      </p:sp>
      <p:sp>
        <p:nvSpPr>
          <p:cNvPr id="71" name="70 CuadroTexto"/>
          <p:cNvSpPr txBox="1"/>
          <p:nvPr/>
        </p:nvSpPr>
        <p:spPr>
          <a:xfrm>
            <a:off x="7331135" y="3888352"/>
            <a:ext cx="912430" cy="230832"/>
          </a:xfrm>
          <a:prstGeom prst="rect">
            <a:avLst/>
          </a:prstGeom>
          <a:noFill/>
        </p:spPr>
        <p:txBody>
          <a:bodyPr wrap="none" rtlCol="0">
            <a:spAutoFit/>
          </a:bodyPr>
          <a:lstStyle/>
          <a:p>
            <a:pPr algn="ctr"/>
            <a:r>
              <a:rPr lang="en-GB" sz="900" b="1" u="sng" dirty="0" smtClean="0"/>
              <a:t>Ciudad Hidalgo</a:t>
            </a:r>
            <a:endParaRPr lang="en-GB" sz="900" b="1" u="sng" dirty="0"/>
          </a:p>
        </p:txBody>
      </p:sp>
    </p:spTree>
    <p:extLst>
      <p:ext uri="{BB962C8B-B14F-4D97-AF65-F5344CB8AC3E}">
        <p14:creationId xmlns:p14="http://schemas.microsoft.com/office/powerpoint/2010/main" val="37563425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1684</Words>
  <Application>Microsoft Macintosh PowerPoint</Application>
  <PresentationFormat>Presentación en pantalla (4:3)</PresentationFormat>
  <Paragraphs>427</Paragraphs>
  <Slides>17</Slides>
  <Notes>17</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  ADVANCES AND NEW INITIATIVES RELATING TO  CONSULAR MATTERS   </vt:lpstr>
      <vt:lpstr> DOCUMENTING GUATEMALAN NATIONALS ABROAD</vt:lpstr>
      <vt:lpstr>Presentación de PowerPoint</vt:lpstr>
      <vt:lpstr> STRENGTHENING AND EXPANDING THE  CONSULAR NETWORK</vt:lpstr>
      <vt:lpstr>STRENGTHENING AND EXPANDING THE  CONSULAR NETWORK</vt:lpstr>
      <vt:lpstr>Presentación de PowerPoint</vt:lpstr>
      <vt:lpstr>Presentación de PowerPoint</vt:lpstr>
      <vt:lpstr>Presentación de PowerPoint</vt:lpstr>
      <vt:lpstr>Presentación de PowerPoint</vt:lpstr>
      <vt:lpstr>CONSULAR PROTECTION</vt:lpstr>
      <vt:lpstr>CONSULAR PROTECTION FOR MIGRANT BOYS, GIRLS AND ADOLESCENTS</vt:lpstr>
      <vt:lpstr>Presentación de PowerPoint</vt:lpstr>
      <vt:lpstr>Presentación de PowerPoint</vt:lpstr>
      <vt:lpstr>Consular Assistance and Protection Programmes</vt:lpstr>
      <vt:lpstr>PROGRAMME FOR HUMANITARIAN AID TO GUATEMALANS RETURNED FROM THE UNITED STATES BY AIR </vt:lpstr>
      <vt:lpstr>GUATEMALANS DEPORTED FROM THE UNITED STATES BY AIR</vt:lpstr>
      <vt:lpstr>Guatemalans returned from Mexico by 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Enrique CECY. Coyote Yos</dc:creator>
  <cp:lastModifiedBy>Christiane Lehnhoff</cp:lastModifiedBy>
  <cp:revision>102</cp:revision>
  <dcterms:created xsi:type="dcterms:W3CDTF">2014-06-20T19:49:40Z</dcterms:created>
  <dcterms:modified xsi:type="dcterms:W3CDTF">2014-06-27T14:55:10Z</dcterms:modified>
</cp:coreProperties>
</file>