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5" r:id="rId3"/>
    <p:sldId id="268" r:id="rId4"/>
    <p:sldId id="262" r:id="rId5"/>
    <p:sldId id="266" r:id="rId6"/>
    <p:sldId id="267" r:id="rId7"/>
    <p:sldId id="269" r:id="rId8"/>
    <p:sldId id="264" r:id="rId9"/>
    <p:sldId id="261" r:id="rId10"/>
    <p:sldId id="270" r:id="rId11"/>
    <p:sldId id="271" r:id="rId12"/>
    <p:sldId id="272" r:id="rId13"/>
    <p:sldId id="273" r:id="rId14"/>
  </p:sldIdLst>
  <p:sldSz cx="9144000" cy="5143500" type="screen16x9"/>
  <p:notesSz cx="6858000" cy="9144000"/>
  <p:embeddedFontLst>
    <p:embeddedFont>
      <p:font typeface="Oswald" panose="020B0604020202020204" charset="0"/>
      <p:regular r:id="rId16"/>
      <p:bold r:id="rId17"/>
    </p:embeddedFont>
    <p:embeddedFont>
      <p:font typeface="Lucida Sans Unicode" panose="020B0602030504020204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anam&#225;\Diciembre%202017%20Canad&#22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anam&#225;\Diciembre%202017%20Canad&#22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anam&#225;\Diciembre%202017%20M&#233;xic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'Por año'!$C$4</c:f>
              <c:strCache>
                <c:ptCount val="1"/>
                <c:pt idx="0">
                  <c:v>Trabajadores guatemaltecos a Canadá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'Por año'!$B$5:$B$19</c:f>
              <c:strCach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*2017</c:v>
                </c:pt>
              </c:strCache>
            </c:strRef>
          </c:cat>
          <c:val>
            <c:numRef>
              <c:f>'Por año'!$C$5:$C$19</c:f>
              <c:numCache>
                <c:formatCode>#,##0</c:formatCode>
                <c:ptCount val="15"/>
                <c:pt idx="0">
                  <c:v>215</c:v>
                </c:pt>
                <c:pt idx="1">
                  <c:v>320</c:v>
                </c:pt>
                <c:pt idx="2">
                  <c:v>675</c:v>
                </c:pt>
                <c:pt idx="3">
                  <c:v>1323</c:v>
                </c:pt>
                <c:pt idx="4">
                  <c:v>2255</c:v>
                </c:pt>
                <c:pt idx="5">
                  <c:v>3313</c:v>
                </c:pt>
                <c:pt idx="6">
                  <c:v>3858</c:v>
                </c:pt>
                <c:pt idx="7">
                  <c:v>4681</c:v>
                </c:pt>
                <c:pt idx="8">
                  <c:v>3617</c:v>
                </c:pt>
                <c:pt idx="9">
                  <c:v>5015</c:v>
                </c:pt>
                <c:pt idx="10">
                  <c:v>5339</c:v>
                </c:pt>
                <c:pt idx="11">
                  <c:v>5496</c:v>
                </c:pt>
                <c:pt idx="12">
                  <c:v>3534</c:v>
                </c:pt>
                <c:pt idx="13">
                  <c:v>5872</c:v>
                </c:pt>
                <c:pt idx="14">
                  <c:v>6648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AE-4336-B803-C63DB8DAC4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3385472"/>
        <c:axId val="242001792"/>
      </c:barChart>
      <c:catAx>
        <c:axId val="18338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2001792"/>
        <c:crosses val="autoZero"/>
        <c:auto val="1"/>
        <c:lblAlgn val="ctr"/>
        <c:lblOffset val="100"/>
        <c:noMultiLvlLbl val="0"/>
      </c:catAx>
      <c:valAx>
        <c:axId val="24200179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1833854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58344832"/>
        <c:axId val="258509440"/>
      </c:barChart>
      <c:catAx>
        <c:axId val="25834483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258509440"/>
        <c:crosses val="autoZero"/>
        <c:auto val="1"/>
        <c:lblAlgn val="ctr"/>
        <c:lblOffset val="100"/>
        <c:noMultiLvlLbl val="0"/>
      </c:catAx>
      <c:valAx>
        <c:axId val="25850944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2583448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s-GT" sz="1800" b="1" i="0" baseline="0">
                <a:solidFill>
                  <a:schemeClr val="bg1"/>
                </a:solidFill>
                <a:effectLst/>
              </a:rPr>
              <a:t>Trabajadores guatemaltecos migrantes a México</a:t>
            </a:r>
            <a:endParaRPr lang="es-GT">
              <a:solidFill>
                <a:schemeClr val="bg1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>
              <a:solidFill>
                <a:schemeClr val="bg1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Año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'Por año'!$B$6:$B$9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'Por año'!$C$6:$C$9</c:f>
              <c:numCache>
                <c:formatCode>#,##0</c:formatCode>
                <c:ptCount val="4"/>
                <c:pt idx="0">
                  <c:v>14651</c:v>
                </c:pt>
                <c:pt idx="1">
                  <c:v>15875</c:v>
                </c:pt>
                <c:pt idx="2">
                  <c:v>14868</c:v>
                </c:pt>
                <c:pt idx="3">
                  <c:v>12384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95-4676-A0D7-3918317FD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8488576"/>
        <c:axId val="353136640"/>
      </c:barChart>
      <c:catAx>
        <c:axId val="25848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353136640"/>
        <c:crosses val="autoZero"/>
        <c:auto val="1"/>
        <c:lblAlgn val="ctr"/>
        <c:lblOffset val="100"/>
        <c:noMultiLvlLbl val="0"/>
      </c:catAx>
      <c:valAx>
        <c:axId val="35313664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5848857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34369-A764-4892-8C40-5C8EE96AC4B8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GT"/>
        </a:p>
      </dgm:t>
    </dgm:pt>
    <dgm:pt modelId="{335227C3-6953-4731-82A0-96789DB9BFFD}">
      <dgm:prSet phldrT="[Texto]"/>
      <dgm:spPr>
        <a:xfrm>
          <a:off x="312105" y="263741"/>
          <a:ext cx="8201804" cy="465308"/>
        </a:xfrm>
      </dgm:spPr>
      <dgm:t>
        <a:bodyPr/>
        <a:lstStyle/>
        <a:p>
          <a:r>
            <a:rPr lang="es-ES" dirty="0">
              <a:latin typeface="Lucida Sans Unicode"/>
              <a:ea typeface="+mn-ea"/>
              <a:cs typeface="+mn-cs"/>
            </a:rPr>
            <a:t>Verificar el cumplimiento de las condiciones del contrato </a:t>
          </a:r>
          <a:endParaRPr lang="es-GT" dirty="0">
            <a:latin typeface="Lucida Sans Unicode"/>
            <a:ea typeface="+mn-ea"/>
            <a:cs typeface="+mn-cs"/>
          </a:endParaRPr>
        </a:p>
      </dgm:t>
    </dgm:pt>
    <dgm:pt modelId="{FD392DF3-CDC7-4FEC-8157-DCB2796DCDDA}" type="parTrans" cxnId="{07E1B51A-A077-4CE6-84F9-DC55A8C662FC}">
      <dgm:prSet/>
      <dgm:spPr/>
      <dgm:t>
        <a:bodyPr/>
        <a:lstStyle/>
        <a:p>
          <a:endParaRPr lang="es-GT"/>
        </a:p>
      </dgm:t>
    </dgm:pt>
    <dgm:pt modelId="{09E85E9F-1F29-4289-A146-6DB6B9317862}" type="sibTrans" cxnId="{07E1B51A-A077-4CE6-84F9-DC55A8C662FC}">
      <dgm:prSet/>
      <dgm:spPr>
        <a:xfrm>
          <a:off x="-4206588" y="-645460"/>
          <a:ext cx="5012200" cy="5012200"/>
        </a:xfrm>
      </dgm:spPr>
      <dgm:t>
        <a:bodyPr/>
        <a:lstStyle/>
        <a:p>
          <a:endParaRPr lang="es-GT"/>
        </a:p>
      </dgm:t>
    </dgm:pt>
    <dgm:pt modelId="{D7FCBF92-A5FC-4EAC-8769-22B9AC4CC7D1}">
      <dgm:prSet phldrT="[Texto]"/>
      <dgm:spPr>
        <a:xfrm>
          <a:off x="686295" y="930245"/>
          <a:ext cx="7868377" cy="465308"/>
        </a:xfrm>
      </dgm:spPr>
      <dgm:t>
        <a:bodyPr/>
        <a:lstStyle/>
        <a:p>
          <a:r>
            <a:rPr lang="es-ES" dirty="0">
              <a:latin typeface="Lucida Sans Unicode"/>
              <a:ea typeface="+mn-ea"/>
              <a:cs typeface="+mn-cs"/>
            </a:rPr>
            <a:t>Constatar que las condiciones de vivienda correspondan a los estándares establecidos en la provincia</a:t>
          </a:r>
          <a:endParaRPr lang="es-GT" dirty="0">
            <a:latin typeface="Lucida Sans Unicode"/>
            <a:ea typeface="+mn-ea"/>
            <a:cs typeface="+mn-cs"/>
          </a:endParaRPr>
        </a:p>
      </dgm:t>
    </dgm:pt>
    <dgm:pt modelId="{7A0664A1-2720-4639-8E4A-263467DA78DA}" type="parTrans" cxnId="{BD753B59-C95D-482B-AAF3-8A6407D93D18}">
      <dgm:prSet/>
      <dgm:spPr/>
      <dgm:t>
        <a:bodyPr/>
        <a:lstStyle/>
        <a:p>
          <a:endParaRPr lang="es-GT"/>
        </a:p>
      </dgm:t>
    </dgm:pt>
    <dgm:pt modelId="{9FC2E73C-253B-4163-9757-6C4CFA954827}" type="sibTrans" cxnId="{BD753B59-C95D-482B-AAF3-8A6407D93D18}">
      <dgm:prSet/>
      <dgm:spPr/>
      <dgm:t>
        <a:bodyPr/>
        <a:lstStyle/>
        <a:p>
          <a:endParaRPr lang="es-GT"/>
        </a:p>
      </dgm:t>
    </dgm:pt>
    <dgm:pt modelId="{9B40EAA3-C89F-4B3E-80F4-5A49CEBD29F4}">
      <dgm:prSet phldrT="[Texto]"/>
      <dgm:spPr>
        <a:xfrm>
          <a:off x="788630" y="1627985"/>
          <a:ext cx="7766042" cy="465308"/>
        </a:xfrm>
      </dgm:spPr>
      <dgm:t>
        <a:bodyPr/>
        <a:lstStyle/>
        <a:p>
          <a:r>
            <a:rPr lang="es-MX" dirty="0">
              <a:latin typeface="Lucida Sans Unicode"/>
              <a:ea typeface="+mn-ea"/>
              <a:cs typeface="+mn-cs"/>
            </a:rPr>
            <a:t>Asegurar que los trabajadores reciban un trato correcto por parte de los empleadores</a:t>
          </a:r>
          <a:endParaRPr lang="es-GT" dirty="0">
            <a:latin typeface="Lucida Sans Unicode"/>
            <a:ea typeface="+mn-ea"/>
            <a:cs typeface="+mn-cs"/>
          </a:endParaRPr>
        </a:p>
      </dgm:t>
    </dgm:pt>
    <dgm:pt modelId="{C10F603E-A79A-4EBD-8D88-7970FD038718}" type="parTrans" cxnId="{6B2D085A-E7F8-4EFF-BA56-7023D65C86BC}">
      <dgm:prSet/>
      <dgm:spPr/>
      <dgm:t>
        <a:bodyPr/>
        <a:lstStyle/>
        <a:p>
          <a:endParaRPr lang="es-GT"/>
        </a:p>
      </dgm:t>
    </dgm:pt>
    <dgm:pt modelId="{0EE4EB8C-20AF-404E-A23E-4AA9EC14E01E}" type="sibTrans" cxnId="{6B2D085A-E7F8-4EFF-BA56-7023D65C86BC}">
      <dgm:prSet/>
      <dgm:spPr/>
      <dgm:t>
        <a:bodyPr/>
        <a:lstStyle/>
        <a:p>
          <a:endParaRPr lang="es-GT"/>
        </a:p>
      </dgm:t>
    </dgm:pt>
    <dgm:pt modelId="{EF17A403-24CD-4445-9C2A-A5026C7497F0}">
      <dgm:prSet/>
      <dgm:spPr>
        <a:xfrm>
          <a:off x="352868" y="3023465"/>
          <a:ext cx="8201804" cy="465308"/>
        </a:xfrm>
      </dgm:spPr>
      <dgm:t>
        <a:bodyPr/>
        <a:lstStyle/>
        <a:p>
          <a:r>
            <a:rPr lang="es-MX" dirty="0">
              <a:latin typeface="Lucida Sans Unicode"/>
              <a:ea typeface="+mn-ea"/>
              <a:cs typeface="+mn-cs"/>
            </a:rPr>
            <a:t>Velar por que la atención médica que los trabajadores requieran sea otorgada oportunamente</a:t>
          </a:r>
        </a:p>
      </dgm:t>
    </dgm:pt>
    <dgm:pt modelId="{B6B99874-CAFF-4AC3-848B-978775667803}" type="parTrans" cxnId="{A030FB84-9D85-41A4-B508-50F8161B3203}">
      <dgm:prSet/>
      <dgm:spPr/>
      <dgm:t>
        <a:bodyPr/>
        <a:lstStyle/>
        <a:p>
          <a:endParaRPr lang="es-GT"/>
        </a:p>
      </dgm:t>
    </dgm:pt>
    <dgm:pt modelId="{4DD1A29C-7674-4830-8324-840923A5BB05}" type="sibTrans" cxnId="{A030FB84-9D85-41A4-B508-50F8161B3203}">
      <dgm:prSet/>
      <dgm:spPr/>
      <dgm:t>
        <a:bodyPr/>
        <a:lstStyle/>
        <a:p>
          <a:endParaRPr lang="es-GT"/>
        </a:p>
      </dgm:t>
    </dgm:pt>
    <dgm:pt modelId="{05BE1305-A970-4234-8B7A-CBE2AC43DB7E}">
      <dgm:prSet/>
      <dgm:spPr>
        <a:xfrm>
          <a:off x="686295" y="2325725"/>
          <a:ext cx="7868377" cy="465308"/>
        </a:xfrm>
      </dgm:spPr>
      <dgm:t>
        <a:bodyPr/>
        <a:lstStyle/>
        <a:p>
          <a:r>
            <a:rPr lang="es-MX" dirty="0">
              <a:latin typeface="Lucida Sans Unicode"/>
              <a:ea typeface="+mn-ea"/>
              <a:cs typeface="+mn-cs"/>
            </a:rPr>
            <a:t>Facilitar orientación y asesoría legal a los trabajadores</a:t>
          </a:r>
        </a:p>
      </dgm:t>
    </dgm:pt>
    <dgm:pt modelId="{90EBE50A-012A-4F21-8338-A30E97EDD7E6}" type="parTrans" cxnId="{38373DE6-32C2-4146-AE72-1248FE2F5076}">
      <dgm:prSet/>
      <dgm:spPr/>
      <dgm:t>
        <a:bodyPr/>
        <a:lstStyle/>
        <a:p>
          <a:endParaRPr lang="es-GT"/>
        </a:p>
      </dgm:t>
    </dgm:pt>
    <dgm:pt modelId="{22B69B5B-B12D-4A69-BB56-06D0E2DE4BBA}" type="sibTrans" cxnId="{38373DE6-32C2-4146-AE72-1248FE2F5076}">
      <dgm:prSet/>
      <dgm:spPr/>
      <dgm:t>
        <a:bodyPr/>
        <a:lstStyle/>
        <a:p>
          <a:endParaRPr lang="es-GT"/>
        </a:p>
      </dgm:t>
    </dgm:pt>
    <dgm:pt modelId="{48D8106A-018C-494E-931D-043E83D02A79}" type="pres">
      <dgm:prSet presAssocID="{5D034369-A764-4892-8C40-5C8EE96AC4B8}" presName="Name0" presStyleCnt="0">
        <dgm:presLayoutVars>
          <dgm:chMax val="7"/>
          <dgm:chPref val="7"/>
          <dgm:dir/>
        </dgm:presLayoutVars>
      </dgm:prSet>
      <dgm:spPr/>
    </dgm:pt>
    <dgm:pt modelId="{8D69F93D-6131-4232-87DD-2C9B3C64ED65}" type="pres">
      <dgm:prSet presAssocID="{5D034369-A764-4892-8C40-5C8EE96AC4B8}" presName="Name1" presStyleCnt="0"/>
      <dgm:spPr/>
    </dgm:pt>
    <dgm:pt modelId="{5DB9A7AB-CE7B-4DD9-A55E-78AB778E40DF}" type="pres">
      <dgm:prSet presAssocID="{5D034369-A764-4892-8C40-5C8EE96AC4B8}" presName="cycle" presStyleCnt="0"/>
      <dgm:spPr/>
    </dgm:pt>
    <dgm:pt modelId="{C21BC5F5-CC4E-4684-9166-C0CCACAC1298}" type="pres">
      <dgm:prSet presAssocID="{5D034369-A764-4892-8C40-5C8EE96AC4B8}" presName="srcNode" presStyleLbl="node1" presStyleIdx="0" presStyleCnt="5"/>
      <dgm:spPr/>
    </dgm:pt>
    <dgm:pt modelId="{021759F4-479D-4144-B3D6-BC206F4EE8EB}" type="pres">
      <dgm:prSet presAssocID="{5D034369-A764-4892-8C40-5C8EE96AC4B8}" presName="conn" presStyleLbl="parChTrans1D2" presStyleIdx="0" presStyleCnt="1"/>
      <dgm:spPr>
        <a:prstGeom prst="blockArc">
          <a:avLst>
            <a:gd name="adj1" fmla="val 18900000"/>
            <a:gd name="adj2" fmla="val 2700000"/>
            <a:gd name="adj3" fmla="val 431"/>
          </a:avLst>
        </a:prstGeom>
      </dgm:spPr>
    </dgm:pt>
    <dgm:pt modelId="{EAD8E9C5-C2A7-443B-BF1B-587874D9420E}" type="pres">
      <dgm:prSet presAssocID="{5D034369-A764-4892-8C40-5C8EE96AC4B8}" presName="extraNode" presStyleLbl="node1" presStyleIdx="0" presStyleCnt="5"/>
      <dgm:spPr/>
    </dgm:pt>
    <dgm:pt modelId="{64150050-6B71-4801-ACDF-F62E0782B363}" type="pres">
      <dgm:prSet presAssocID="{5D034369-A764-4892-8C40-5C8EE96AC4B8}" presName="dstNode" presStyleLbl="node1" presStyleIdx="0" presStyleCnt="5"/>
      <dgm:spPr/>
    </dgm:pt>
    <dgm:pt modelId="{7999307D-9289-4955-BF28-F34173FED718}" type="pres">
      <dgm:prSet presAssocID="{335227C3-6953-4731-82A0-96789DB9BFFD}" presName="text_1" presStyleLbl="node1" presStyleIdx="0" presStyleCnt="5" custLinFactNeighborX="-497" custLinFactNeighborY="6713">
        <dgm:presLayoutVars>
          <dgm:bulletEnabled val="1"/>
        </dgm:presLayoutVars>
      </dgm:prSet>
      <dgm:spPr>
        <a:prstGeom prst="rect">
          <a:avLst/>
        </a:prstGeom>
      </dgm:spPr>
    </dgm:pt>
    <dgm:pt modelId="{50AC924F-045A-4E12-8391-8DF4BB739099}" type="pres">
      <dgm:prSet presAssocID="{335227C3-6953-4731-82A0-96789DB9BFFD}" presName="accent_1" presStyleCnt="0"/>
      <dgm:spPr/>
    </dgm:pt>
    <dgm:pt modelId="{4C5E7874-122A-484A-B8CE-077841B21BD5}" type="pres">
      <dgm:prSet presAssocID="{335227C3-6953-4731-82A0-96789DB9BFFD}" presName="accentRepeatNode" presStyleLbl="solidFgAcc1" presStyleIdx="0" presStyleCnt="5"/>
      <dgm:spPr>
        <a:xfrm>
          <a:off x="62050" y="174341"/>
          <a:ext cx="581636" cy="581636"/>
        </a:xfrm>
        <a:prstGeom prst="ellipse">
          <a:avLst/>
        </a:prstGeom>
      </dgm:spPr>
    </dgm:pt>
    <dgm:pt modelId="{5E3197E5-E681-4455-A14F-D33101EDB3D9}" type="pres">
      <dgm:prSet presAssocID="{D7FCBF92-A5FC-4EAC-8769-22B9AC4CC7D1}" presName="text_2" presStyleLbl="node1" presStyleIdx="1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C0549216-73A5-41DA-A5DF-76D324ABFB5A}" type="pres">
      <dgm:prSet presAssocID="{D7FCBF92-A5FC-4EAC-8769-22B9AC4CC7D1}" presName="accent_2" presStyleCnt="0"/>
      <dgm:spPr/>
    </dgm:pt>
    <dgm:pt modelId="{C7B52A15-8EF7-4298-9695-03EE4E8B4667}" type="pres">
      <dgm:prSet presAssocID="{D7FCBF92-A5FC-4EAC-8769-22B9AC4CC7D1}" presName="accentRepeatNode" presStyleLbl="solidFgAcc1" presStyleIdx="1" presStyleCnt="5"/>
      <dgm:spPr>
        <a:xfrm>
          <a:off x="395477" y="872081"/>
          <a:ext cx="581636" cy="581636"/>
        </a:xfrm>
        <a:prstGeom prst="ellipse">
          <a:avLst/>
        </a:prstGeom>
      </dgm:spPr>
    </dgm:pt>
    <dgm:pt modelId="{057E13CE-E479-491C-876C-E5CBB427EC69}" type="pres">
      <dgm:prSet presAssocID="{9B40EAA3-C89F-4B3E-80F4-5A49CEBD29F4}" presName="text_3" presStyleLbl="node1" presStyleIdx="2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79EDAD8E-E6D6-42EE-93CB-254965B2E21B}" type="pres">
      <dgm:prSet presAssocID="{9B40EAA3-C89F-4B3E-80F4-5A49CEBD29F4}" presName="accent_3" presStyleCnt="0"/>
      <dgm:spPr/>
    </dgm:pt>
    <dgm:pt modelId="{92B4B20A-DCAD-4747-B46F-AFB7A0D36D99}" type="pres">
      <dgm:prSet presAssocID="{9B40EAA3-C89F-4B3E-80F4-5A49CEBD29F4}" presName="accentRepeatNode" presStyleLbl="solidFgAcc1" presStyleIdx="2" presStyleCnt="5"/>
      <dgm:spPr>
        <a:xfrm>
          <a:off x="497812" y="1569821"/>
          <a:ext cx="581636" cy="581636"/>
        </a:xfrm>
        <a:prstGeom prst="ellipse">
          <a:avLst/>
        </a:prstGeom>
      </dgm:spPr>
    </dgm:pt>
    <dgm:pt modelId="{25A1F50A-AC7B-4614-BFAD-3DBC51174DEA}" type="pres">
      <dgm:prSet presAssocID="{05BE1305-A970-4234-8B7A-CBE2AC43DB7E}" presName="text_4" presStyleLbl="node1" presStyleIdx="3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3CD1D827-9037-4F6B-9D9B-7F1FBCC7298C}" type="pres">
      <dgm:prSet presAssocID="{05BE1305-A970-4234-8B7A-CBE2AC43DB7E}" presName="accent_4" presStyleCnt="0"/>
      <dgm:spPr/>
    </dgm:pt>
    <dgm:pt modelId="{897A3A2E-7C86-4EDC-81CA-98B024F15729}" type="pres">
      <dgm:prSet presAssocID="{05BE1305-A970-4234-8B7A-CBE2AC43DB7E}" presName="accentRepeatNode" presStyleLbl="solidFgAcc1" presStyleIdx="3" presStyleCnt="5"/>
      <dgm:spPr>
        <a:xfrm>
          <a:off x="395477" y="2267561"/>
          <a:ext cx="581636" cy="581636"/>
        </a:xfrm>
        <a:prstGeom prst="ellipse">
          <a:avLst/>
        </a:prstGeom>
      </dgm:spPr>
    </dgm:pt>
    <dgm:pt modelId="{F9ACEABE-DABE-4F39-8A9E-47769CFE7E8E}" type="pres">
      <dgm:prSet presAssocID="{EF17A403-24CD-4445-9C2A-A5026C7497F0}" presName="text_5" presStyleLbl="node1" presStyleIdx="4" presStyleCnt="5">
        <dgm:presLayoutVars>
          <dgm:bulletEnabled val="1"/>
        </dgm:presLayoutVars>
      </dgm:prSet>
      <dgm:spPr>
        <a:prstGeom prst="rect">
          <a:avLst/>
        </a:prstGeom>
      </dgm:spPr>
    </dgm:pt>
    <dgm:pt modelId="{15531497-A130-405A-BBEF-7762E9281647}" type="pres">
      <dgm:prSet presAssocID="{EF17A403-24CD-4445-9C2A-A5026C7497F0}" presName="accent_5" presStyleCnt="0"/>
      <dgm:spPr/>
    </dgm:pt>
    <dgm:pt modelId="{2201760C-DD75-41F3-9743-7C67B55DBB94}" type="pres">
      <dgm:prSet presAssocID="{EF17A403-24CD-4445-9C2A-A5026C7497F0}" presName="accentRepeatNode" presStyleLbl="solidFgAcc1" presStyleIdx="4" presStyleCnt="5"/>
      <dgm:spPr>
        <a:xfrm>
          <a:off x="62050" y="2965301"/>
          <a:ext cx="581636" cy="581636"/>
        </a:xfrm>
        <a:prstGeom prst="ellipse">
          <a:avLst/>
        </a:prstGeom>
      </dgm:spPr>
    </dgm:pt>
  </dgm:ptLst>
  <dgm:cxnLst>
    <dgm:cxn modelId="{07E1B51A-A077-4CE6-84F9-DC55A8C662FC}" srcId="{5D034369-A764-4892-8C40-5C8EE96AC4B8}" destId="{335227C3-6953-4731-82A0-96789DB9BFFD}" srcOrd="0" destOrd="0" parTransId="{FD392DF3-CDC7-4FEC-8157-DCB2796DCDDA}" sibTransId="{09E85E9F-1F29-4289-A146-6DB6B9317862}"/>
    <dgm:cxn modelId="{D951D127-756A-44B6-BCC1-34DF56FDC23E}" type="presOf" srcId="{EF17A403-24CD-4445-9C2A-A5026C7497F0}" destId="{F9ACEABE-DABE-4F39-8A9E-47769CFE7E8E}" srcOrd="0" destOrd="0" presId="urn:microsoft.com/office/officeart/2008/layout/VerticalCurvedList"/>
    <dgm:cxn modelId="{2E376947-5429-43F3-999E-C1ECCCBF5A6D}" type="presOf" srcId="{9B40EAA3-C89F-4B3E-80F4-5A49CEBD29F4}" destId="{057E13CE-E479-491C-876C-E5CBB427EC69}" srcOrd="0" destOrd="0" presId="urn:microsoft.com/office/officeart/2008/layout/VerticalCurvedList"/>
    <dgm:cxn modelId="{BD753B59-C95D-482B-AAF3-8A6407D93D18}" srcId="{5D034369-A764-4892-8C40-5C8EE96AC4B8}" destId="{D7FCBF92-A5FC-4EAC-8769-22B9AC4CC7D1}" srcOrd="1" destOrd="0" parTransId="{7A0664A1-2720-4639-8E4A-263467DA78DA}" sibTransId="{9FC2E73C-253B-4163-9757-6C4CFA954827}"/>
    <dgm:cxn modelId="{6B2D085A-E7F8-4EFF-BA56-7023D65C86BC}" srcId="{5D034369-A764-4892-8C40-5C8EE96AC4B8}" destId="{9B40EAA3-C89F-4B3E-80F4-5A49CEBD29F4}" srcOrd="2" destOrd="0" parTransId="{C10F603E-A79A-4EBD-8D88-7970FD038718}" sibTransId="{0EE4EB8C-20AF-404E-A23E-4AA9EC14E01E}"/>
    <dgm:cxn modelId="{01575F7A-FCAC-4CF8-9223-A1D826B76895}" type="presOf" srcId="{5D034369-A764-4892-8C40-5C8EE96AC4B8}" destId="{48D8106A-018C-494E-931D-043E83D02A79}" srcOrd="0" destOrd="0" presId="urn:microsoft.com/office/officeart/2008/layout/VerticalCurvedList"/>
    <dgm:cxn modelId="{A030FB84-9D85-41A4-B508-50F8161B3203}" srcId="{5D034369-A764-4892-8C40-5C8EE96AC4B8}" destId="{EF17A403-24CD-4445-9C2A-A5026C7497F0}" srcOrd="4" destOrd="0" parTransId="{B6B99874-CAFF-4AC3-848B-978775667803}" sibTransId="{4DD1A29C-7674-4830-8324-840923A5BB05}"/>
    <dgm:cxn modelId="{C712F685-8CAA-4585-951E-6B8F4A943A71}" type="presOf" srcId="{D7FCBF92-A5FC-4EAC-8769-22B9AC4CC7D1}" destId="{5E3197E5-E681-4455-A14F-D33101EDB3D9}" srcOrd="0" destOrd="0" presId="urn:microsoft.com/office/officeart/2008/layout/VerticalCurvedList"/>
    <dgm:cxn modelId="{EFE38FBF-7DF2-408A-AB12-EAE4A392B31B}" type="presOf" srcId="{09E85E9F-1F29-4289-A146-6DB6B9317862}" destId="{021759F4-479D-4144-B3D6-BC206F4EE8EB}" srcOrd="0" destOrd="0" presId="urn:microsoft.com/office/officeart/2008/layout/VerticalCurvedList"/>
    <dgm:cxn modelId="{3A52FBBF-CB34-43F3-8FCE-F1505455164A}" type="presOf" srcId="{335227C3-6953-4731-82A0-96789DB9BFFD}" destId="{7999307D-9289-4955-BF28-F34173FED718}" srcOrd="0" destOrd="0" presId="urn:microsoft.com/office/officeart/2008/layout/VerticalCurvedList"/>
    <dgm:cxn modelId="{38373DE6-32C2-4146-AE72-1248FE2F5076}" srcId="{5D034369-A764-4892-8C40-5C8EE96AC4B8}" destId="{05BE1305-A970-4234-8B7A-CBE2AC43DB7E}" srcOrd="3" destOrd="0" parTransId="{90EBE50A-012A-4F21-8338-A30E97EDD7E6}" sibTransId="{22B69B5B-B12D-4A69-BB56-06D0E2DE4BBA}"/>
    <dgm:cxn modelId="{874A51F1-92A3-4C3E-8C86-8387FFD7548B}" type="presOf" srcId="{05BE1305-A970-4234-8B7A-CBE2AC43DB7E}" destId="{25A1F50A-AC7B-4614-BFAD-3DBC51174DEA}" srcOrd="0" destOrd="0" presId="urn:microsoft.com/office/officeart/2008/layout/VerticalCurvedList"/>
    <dgm:cxn modelId="{8D3E5C89-ED1E-40CE-BCA5-E37F9910F66A}" type="presParOf" srcId="{48D8106A-018C-494E-931D-043E83D02A79}" destId="{8D69F93D-6131-4232-87DD-2C9B3C64ED65}" srcOrd="0" destOrd="0" presId="urn:microsoft.com/office/officeart/2008/layout/VerticalCurvedList"/>
    <dgm:cxn modelId="{9B263826-1A5E-4597-A3A2-5ADDC9BB47AB}" type="presParOf" srcId="{8D69F93D-6131-4232-87DD-2C9B3C64ED65}" destId="{5DB9A7AB-CE7B-4DD9-A55E-78AB778E40DF}" srcOrd="0" destOrd="0" presId="urn:microsoft.com/office/officeart/2008/layout/VerticalCurvedList"/>
    <dgm:cxn modelId="{C455FD5C-84E8-412B-A835-7436F00BD419}" type="presParOf" srcId="{5DB9A7AB-CE7B-4DD9-A55E-78AB778E40DF}" destId="{C21BC5F5-CC4E-4684-9166-C0CCACAC1298}" srcOrd="0" destOrd="0" presId="urn:microsoft.com/office/officeart/2008/layout/VerticalCurvedList"/>
    <dgm:cxn modelId="{2F38B25B-2B1E-49E4-B633-D1634DC2C50F}" type="presParOf" srcId="{5DB9A7AB-CE7B-4DD9-A55E-78AB778E40DF}" destId="{021759F4-479D-4144-B3D6-BC206F4EE8EB}" srcOrd="1" destOrd="0" presId="urn:microsoft.com/office/officeart/2008/layout/VerticalCurvedList"/>
    <dgm:cxn modelId="{56F97B5A-D5A4-4F6D-9F33-44C1F557A4E6}" type="presParOf" srcId="{5DB9A7AB-CE7B-4DD9-A55E-78AB778E40DF}" destId="{EAD8E9C5-C2A7-443B-BF1B-587874D9420E}" srcOrd="2" destOrd="0" presId="urn:microsoft.com/office/officeart/2008/layout/VerticalCurvedList"/>
    <dgm:cxn modelId="{C885E376-A7F3-4668-B236-FD0762958A14}" type="presParOf" srcId="{5DB9A7AB-CE7B-4DD9-A55E-78AB778E40DF}" destId="{64150050-6B71-4801-ACDF-F62E0782B363}" srcOrd="3" destOrd="0" presId="urn:microsoft.com/office/officeart/2008/layout/VerticalCurvedList"/>
    <dgm:cxn modelId="{3207E98B-9D78-4371-917E-B88466EF3B1C}" type="presParOf" srcId="{8D69F93D-6131-4232-87DD-2C9B3C64ED65}" destId="{7999307D-9289-4955-BF28-F34173FED718}" srcOrd="1" destOrd="0" presId="urn:microsoft.com/office/officeart/2008/layout/VerticalCurvedList"/>
    <dgm:cxn modelId="{D63A408D-B62B-410F-9B5D-F5FD59F5EE7B}" type="presParOf" srcId="{8D69F93D-6131-4232-87DD-2C9B3C64ED65}" destId="{50AC924F-045A-4E12-8391-8DF4BB739099}" srcOrd="2" destOrd="0" presId="urn:microsoft.com/office/officeart/2008/layout/VerticalCurvedList"/>
    <dgm:cxn modelId="{925417DE-BD34-42D3-81C2-BA417C18C027}" type="presParOf" srcId="{50AC924F-045A-4E12-8391-8DF4BB739099}" destId="{4C5E7874-122A-484A-B8CE-077841B21BD5}" srcOrd="0" destOrd="0" presId="urn:microsoft.com/office/officeart/2008/layout/VerticalCurvedList"/>
    <dgm:cxn modelId="{33EDE681-2D10-4793-8173-E5483F13D9C8}" type="presParOf" srcId="{8D69F93D-6131-4232-87DD-2C9B3C64ED65}" destId="{5E3197E5-E681-4455-A14F-D33101EDB3D9}" srcOrd="3" destOrd="0" presId="urn:microsoft.com/office/officeart/2008/layout/VerticalCurvedList"/>
    <dgm:cxn modelId="{643C0273-D9B4-470A-8418-1EF628F1BB5D}" type="presParOf" srcId="{8D69F93D-6131-4232-87DD-2C9B3C64ED65}" destId="{C0549216-73A5-41DA-A5DF-76D324ABFB5A}" srcOrd="4" destOrd="0" presId="urn:microsoft.com/office/officeart/2008/layout/VerticalCurvedList"/>
    <dgm:cxn modelId="{63C9FAED-2948-41E7-A2C0-E5705512ED7A}" type="presParOf" srcId="{C0549216-73A5-41DA-A5DF-76D324ABFB5A}" destId="{C7B52A15-8EF7-4298-9695-03EE4E8B4667}" srcOrd="0" destOrd="0" presId="urn:microsoft.com/office/officeart/2008/layout/VerticalCurvedList"/>
    <dgm:cxn modelId="{70523A6E-50C7-4504-9B52-AC5FD8647CE9}" type="presParOf" srcId="{8D69F93D-6131-4232-87DD-2C9B3C64ED65}" destId="{057E13CE-E479-491C-876C-E5CBB427EC69}" srcOrd="5" destOrd="0" presId="urn:microsoft.com/office/officeart/2008/layout/VerticalCurvedList"/>
    <dgm:cxn modelId="{FDD32630-B5C7-4A05-9DC8-2FA3C265C2DB}" type="presParOf" srcId="{8D69F93D-6131-4232-87DD-2C9B3C64ED65}" destId="{79EDAD8E-E6D6-42EE-93CB-254965B2E21B}" srcOrd="6" destOrd="0" presId="urn:microsoft.com/office/officeart/2008/layout/VerticalCurvedList"/>
    <dgm:cxn modelId="{5DEAC382-68D5-4542-8D2F-C08AC7A90D43}" type="presParOf" srcId="{79EDAD8E-E6D6-42EE-93CB-254965B2E21B}" destId="{92B4B20A-DCAD-4747-B46F-AFB7A0D36D99}" srcOrd="0" destOrd="0" presId="urn:microsoft.com/office/officeart/2008/layout/VerticalCurvedList"/>
    <dgm:cxn modelId="{A6EC59AD-60E0-43BA-87DC-F4AE9856D8F4}" type="presParOf" srcId="{8D69F93D-6131-4232-87DD-2C9B3C64ED65}" destId="{25A1F50A-AC7B-4614-BFAD-3DBC51174DEA}" srcOrd="7" destOrd="0" presId="urn:microsoft.com/office/officeart/2008/layout/VerticalCurvedList"/>
    <dgm:cxn modelId="{E2EE09F1-B44E-4BE5-84E3-635611FC17E7}" type="presParOf" srcId="{8D69F93D-6131-4232-87DD-2C9B3C64ED65}" destId="{3CD1D827-9037-4F6B-9D9B-7F1FBCC7298C}" srcOrd="8" destOrd="0" presId="urn:microsoft.com/office/officeart/2008/layout/VerticalCurvedList"/>
    <dgm:cxn modelId="{4C5B71F3-928C-4782-9907-83E56F05F850}" type="presParOf" srcId="{3CD1D827-9037-4F6B-9D9B-7F1FBCC7298C}" destId="{897A3A2E-7C86-4EDC-81CA-98B024F15729}" srcOrd="0" destOrd="0" presId="urn:microsoft.com/office/officeart/2008/layout/VerticalCurvedList"/>
    <dgm:cxn modelId="{81586267-F3E7-4500-9D22-751CC24CE4D2}" type="presParOf" srcId="{8D69F93D-6131-4232-87DD-2C9B3C64ED65}" destId="{F9ACEABE-DABE-4F39-8A9E-47769CFE7E8E}" srcOrd="9" destOrd="0" presId="urn:microsoft.com/office/officeart/2008/layout/VerticalCurvedList"/>
    <dgm:cxn modelId="{14D24779-E74F-464D-9930-EBF981552BBE}" type="presParOf" srcId="{8D69F93D-6131-4232-87DD-2C9B3C64ED65}" destId="{15531497-A130-405A-BBEF-7762E9281647}" srcOrd="10" destOrd="0" presId="urn:microsoft.com/office/officeart/2008/layout/VerticalCurvedList"/>
    <dgm:cxn modelId="{B793CDF8-29E8-43DE-8DBA-6D1CA9CD4BB9}" type="presParOf" srcId="{15531497-A130-405A-BBEF-7762E9281647}" destId="{2201760C-DD75-41F3-9743-7C67B55DBB9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FA0326-64E9-4D6B-848B-D0620C0F65E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GT"/>
        </a:p>
      </dgm:t>
    </dgm:pt>
    <dgm:pt modelId="{58997069-9CD6-4C88-97D4-9C93B23974F9}">
      <dgm:prSet phldrT="[Texto]" custT="1"/>
      <dgm:spPr/>
      <dgm:t>
        <a:bodyPr/>
        <a:lstStyle/>
        <a:p>
          <a:r>
            <a:rPr lang="es-GT" sz="1300" dirty="0"/>
            <a:t>Visitar periódicamente las granjas o fincas</a:t>
          </a:r>
        </a:p>
      </dgm:t>
    </dgm:pt>
    <dgm:pt modelId="{DC0053B0-3224-4815-BAFE-323CB9303C41}" type="parTrans" cxnId="{422BC1D0-42C9-496D-A053-DA2C0B582B8F}">
      <dgm:prSet/>
      <dgm:spPr/>
      <dgm:t>
        <a:bodyPr/>
        <a:lstStyle/>
        <a:p>
          <a:endParaRPr lang="es-GT"/>
        </a:p>
      </dgm:t>
    </dgm:pt>
    <dgm:pt modelId="{CC5BC063-53F8-440C-9058-79BD864A02FD}" type="sibTrans" cxnId="{422BC1D0-42C9-496D-A053-DA2C0B582B8F}">
      <dgm:prSet custT="1"/>
      <dgm:spPr/>
      <dgm:t>
        <a:bodyPr/>
        <a:lstStyle/>
        <a:p>
          <a:r>
            <a:rPr lang="es-GT" sz="1300" dirty="0"/>
            <a:t>Atención en casos de urgencia</a:t>
          </a:r>
        </a:p>
      </dgm:t>
    </dgm:pt>
    <dgm:pt modelId="{52C29E47-44BF-41B3-87F8-B26374BC5A26}">
      <dgm:prSet phldrT="[Texto]"/>
      <dgm:spPr/>
      <dgm:t>
        <a:bodyPr/>
        <a:lstStyle/>
        <a:p>
          <a:r>
            <a:rPr lang="es-GT" dirty="0"/>
            <a:t>Asegurar que los trabajadores reciban un trato justo y sin distinción bajo las leyes del Estado donde se encuentren</a:t>
          </a:r>
        </a:p>
      </dgm:t>
    </dgm:pt>
    <dgm:pt modelId="{3AB4037D-C7CE-46EE-948B-CABDAAB7275D}" type="parTrans" cxnId="{AE45E908-D58B-4417-8E31-089B533A9059}">
      <dgm:prSet/>
      <dgm:spPr/>
      <dgm:t>
        <a:bodyPr/>
        <a:lstStyle/>
        <a:p>
          <a:endParaRPr lang="es-GT"/>
        </a:p>
      </dgm:t>
    </dgm:pt>
    <dgm:pt modelId="{B7BCD883-5BC7-4C3B-9EB2-4EFFDA239E00}" type="sibTrans" cxnId="{AE45E908-D58B-4417-8E31-089B533A9059}">
      <dgm:prSet/>
      <dgm:spPr/>
      <dgm:t>
        <a:bodyPr/>
        <a:lstStyle/>
        <a:p>
          <a:r>
            <a:rPr lang="es-GT" dirty="0"/>
            <a:t>Mantener contacto directo con las autoridades gubernamentales y empleadores para verificar las condiciones laborales </a:t>
          </a:r>
        </a:p>
      </dgm:t>
    </dgm:pt>
    <dgm:pt modelId="{87A767B4-A2DD-427A-89F5-835FF8E0A1E1}">
      <dgm:prSet/>
      <dgm:spPr/>
      <dgm:t>
        <a:bodyPr/>
        <a:lstStyle/>
        <a:p>
          <a:endParaRPr lang="es-GT" dirty="0"/>
        </a:p>
      </dgm:t>
    </dgm:pt>
    <dgm:pt modelId="{7A8671F9-3CB0-45A8-9B85-964369C8D031}" type="parTrans" cxnId="{AE8688A1-B000-4EBD-81B2-9FB727E0AE84}">
      <dgm:prSet/>
      <dgm:spPr/>
      <dgm:t>
        <a:bodyPr/>
        <a:lstStyle/>
        <a:p>
          <a:endParaRPr lang="es-GT"/>
        </a:p>
      </dgm:t>
    </dgm:pt>
    <dgm:pt modelId="{030D3F10-29F1-48C6-9E1C-7A27E0039415}" type="sibTrans" cxnId="{AE8688A1-B000-4EBD-81B2-9FB727E0AE84}">
      <dgm:prSet/>
      <dgm:spPr/>
      <dgm:t>
        <a:bodyPr/>
        <a:lstStyle/>
        <a:p>
          <a:endParaRPr lang="es-GT"/>
        </a:p>
      </dgm:t>
    </dgm:pt>
    <dgm:pt modelId="{8C42DB14-C7AF-4FC0-B5AC-952C320184B3}">
      <dgm:prSet/>
      <dgm:spPr/>
      <dgm:t>
        <a:bodyPr/>
        <a:lstStyle/>
        <a:p>
          <a:r>
            <a:rPr lang="es-GT" dirty="0"/>
            <a:t>A solicitud de los trabajadores  fungir como mediador entre los trabajadores y empleadores</a:t>
          </a:r>
        </a:p>
      </dgm:t>
    </dgm:pt>
    <dgm:pt modelId="{248E6266-0B95-44CF-AD84-759DE181BF5B}" type="parTrans" cxnId="{BD353E9E-C46C-4808-A842-82FA6EF81111}">
      <dgm:prSet/>
      <dgm:spPr/>
      <dgm:t>
        <a:bodyPr/>
        <a:lstStyle/>
        <a:p>
          <a:endParaRPr lang="es-GT"/>
        </a:p>
      </dgm:t>
    </dgm:pt>
    <dgm:pt modelId="{1265BD9E-3540-4A4E-956F-9FE7F15DA190}" type="sibTrans" cxnId="{BD353E9E-C46C-4808-A842-82FA6EF81111}">
      <dgm:prSet/>
      <dgm:spPr/>
      <dgm:t>
        <a:bodyPr/>
        <a:lstStyle/>
        <a:p>
          <a:r>
            <a:rPr lang="es-GT" dirty="0"/>
            <a:t>Constatar que las condiciones de vivienda correspondan a los estándares establecidos</a:t>
          </a:r>
        </a:p>
      </dgm:t>
    </dgm:pt>
    <dgm:pt modelId="{C5B0CE7E-F932-4C6A-8C30-035516FBE8DD}">
      <dgm:prSet custT="1"/>
      <dgm:spPr/>
      <dgm:t>
        <a:bodyPr/>
        <a:lstStyle/>
        <a:p>
          <a:r>
            <a:rPr lang="es-GT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Acciones de Protección Consular </a:t>
          </a:r>
        </a:p>
      </dgm:t>
    </dgm:pt>
    <dgm:pt modelId="{2D963A05-0FCB-4660-8741-DFAD2BD66DD2}" type="parTrans" cxnId="{CE637848-E795-4423-ACC6-D98CF1A64127}">
      <dgm:prSet/>
      <dgm:spPr/>
      <dgm:t>
        <a:bodyPr/>
        <a:lstStyle/>
        <a:p>
          <a:endParaRPr lang="es-GT"/>
        </a:p>
      </dgm:t>
    </dgm:pt>
    <dgm:pt modelId="{9AEAB32C-436B-4E8F-8E44-D046B86DB6EB}" type="sibTrans" cxnId="{CE637848-E795-4423-ACC6-D98CF1A64127}">
      <dgm:prSet/>
      <dgm:spPr>
        <a:noFill/>
        <a:ln>
          <a:noFill/>
        </a:ln>
      </dgm:spPr>
      <dgm:t>
        <a:bodyPr/>
        <a:lstStyle/>
        <a:p>
          <a:endParaRPr lang="es-GT" dirty="0"/>
        </a:p>
      </dgm:t>
    </dgm:pt>
    <dgm:pt modelId="{DBCD94B2-612F-4A8A-BC39-6B2033128E9F}" type="pres">
      <dgm:prSet presAssocID="{E7FA0326-64E9-4D6B-848B-D0620C0F65E0}" presName="Name0" presStyleCnt="0">
        <dgm:presLayoutVars>
          <dgm:chMax/>
          <dgm:chPref/>
          <dgm:dir/>
          <dgm:animLvl val="lvl"/>
        </dgm:presLayoutVars>
      </dgm:prSet>
      <dgm:spPr/>
    </dgm:pt>
    <dgm:pt modelId="{6067F543-C7E1-496C-B2E4-10F616033A25}" type="pres">
      <dgm:prSet presAssocID="{58997069-9CD6-4C88-97D4-9C93B23974F9}" presName="composite" presStyleCnt="0"/>
      <dgm:spPr/>
    </dgm:pt>
    <dgm:pt modelId="{19D05867-C763-474A-B305-DF7ED71B5290}" type="pres">
      <dgm:prSet presAssocID="{58997069-9CD6-4C88-97D4-9C93B23974F9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9E91A8A8-C128-4FFB-B0F6-C10FED030D8F}" type="pres">
      <dgm:prSet presAssocID="{58997069-9CD6-4C88-97D4-9C93B23974F9}" presName="Childtext1" presStyleLbl="revTx" presStyleIdx="0" presStyleCnt="4" custScaleX="198478" custLinFactNeighborX="54728" custLinFactNeighborY="1758">
        <dgm:presLayoutVars>
          <dgm:chMax val="0"/>
          <dgm:chPref val="0"/>
          <dgm:bulletEnabled val="1"/>
        </dgm:presLayoutVars>
      </dgm:prSet>
      <dgm:spPr/>
    </dgm:pt>
    <dgm:pt modelId="{B3FAEA9F-A26F-44C4-81F8-6EA1CA093A72}" type="pres">
      <dgm:prSet presAssocID="{58997069-9CD6-4C88-97D4-9C93B23974F9}" presName="BalanceSpacing" presStyleCnt="0"/>
      <dgm:spPr/>
    </dgm:pt>
    <dgm:pt modelId="{77C0E6F9-426B-4EBC-A804-556562A81E2A}" type="pres">
      <dgm:prSet presAssocID="{58997069-9CD6-4C88-97D4-9C93B23974F9}" presName="BalanceSpacing1" presStyleCnt="0"/>
      <dgm:spPr/>
    </dgm:pt>
    <dgm:pt modelId="{C014DF76-F223-4B69-A65D-10BE1723A726}" type="pres">
      <dgm:prSet presAssocID="{CC5BC063-53F8-440C-9058-79BD864A02FD}" presName="Accent1Text" presStyleLbl="node1" presStyleIdx="1" presStyleCnt="8" custLinFactNeighborX="6348" custLinFactNeighborY="-1625"/>
      <dgm:spPr/>
    </dgm:pt>
    <dgm:pt modelId="{F884836F-7279-4349-8A2F-93FF65232558}" type="pres">
      <dgm:prSet presAssocID="{CC5BC063-53F8-440C-9058-79BD864A02FD}" presName="spaceBetweenRectangles" presStyleCnt="0"/>
      <dgm:spPr/>
    </dgm:pt>
    <dgm:pt modelId="{874C3416-24EB-4B5D-866E-7EF14F15538A}" type="pres">
      <dgm:prSet presAssocID="{8C42DB14-C7AF-4FC0-B5AC-952C320184B3}" presName="composite" presStyleCnt="0"/>
      <dgm:spPr/>
    </dgm:pt>
    <dgm:pt modelId="{A93F2582-5BDA-4055-A2AF-7D6217089C02}" type="pres">
      <dgm:prSet presAssocID="{8C42DB14-C7AF-4FC0-B5AC-952C320184B3}" presName="Parent1" presStyleLbl="node1" presStyleIdx="2" presStyleCnt="8" custLinFactNeighborX="-81456" custLinFactNeighborY="74379">
        <dgm:presLayoutVars>
          <dgm:chMax val="1"/>
          <dgm:chPref val="1"/>
          <dgm:bulletEnabled val="1"/>
        </dgm:presLayoutVars>
      </dgm:prSet>
      <dgm:spPr/>
    </dgm:pt>
    <dgm:pt modelId="{172FEB02-45BC-4369-A232-BDD3E0D4A461}" type="pres">
      <dgm:prSet presAssocID="{8C42DB14-C7AF-4FC0-B5AC-952C320184B3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76F4B2D-6761-4D58-8FAF-1CE3450B52F3}" type="pres">
      <dgm:prSet presAssocID="{8C42DB14-C7AF-4FC0-B5AC-952C320184B3}" presName="BalanceSpacing" presStyleCnt="0"/>
      <dgm:spPr/>
    </dgm:pt>
    <dgm:pt modelId="{16220857-5D6C-460A-A1B5-ED6DAA116132}" type="pres">
      <dgm:prSet presAssocID="{8C42DB14-C7AF-4FC0-B5AC-952C320184B3}" presName="BalanceSpacing1" presStyleCnt="0"/>
      <dgm:spPr/>
    </dgm:pt>
    <dgm:pt modelId="{87F81649-1C54-47D1-8EC1-AE2BAA7BB2FE}" type="pres">
      <dgm:prSet presAssocID="{1265BD9E-3540-4A4E-956F-9FE7F15DA190}" presName="Accent1Text" presStyleLbl="node1" presStyleIdx="3" presStyleCnt="8" custLinFactNeighborX="-32825" custLinFactNeighborY="-6041"/>
      <dgm:spPr/>
    </dgm:pt>
    <dgm:pt modelId="{C2F133F8-EF35-433A-8EB3-E66CDF763D01}" type="pres">
      <dgm:prSet presAssocID="{1265BD9E-3540-4A4E-956F-9FE7F15DA190}" presName="spaceBetweenRectangles" presStyleCnt="0"/>
      <dgm:spPr/>
    </dgm:pt>
    <dgm:pt modelId="{5D3C4FAE-F745-4D3F-9AC1-F4BBB1D68EED}" type="pres">
      <dgm:prSet presAssocID="{52C29E47-44BF-41B3-87F8-B26374BC5A26}" presName="composite" presStyleCnt="0"/>
      <dgm:spPr/>
    </dgm:pt>
    <dgm:pt modelId="{49F2ADEF-B451-4DC3-9EC9-2BBF7256205B}" type="pres">
      <dgm:prSet presAssocID="{52C29E47-44BF-41B3-87F8-B26374BC5A26}" presName="Parent1" presStyleLbl="node1" presStyleIdx="4" presStyleCnt="8" custLinFactNeighborX="-5293" custLinFactNeighborY="-13444">
        <dgm:presLayoutVars>
          <dgm:chMax val="1"/>
          <dgm:chPref val="1"/>
          <dgm:bulletEnabled val="1"/>
        </dgm:presLayoutVars>
      </dgm:prSet>
      <dgm:spPr/>
    </dgm:pt>
    <dgm:pt modelId="{F6FAA260-CA43-4A68-8E87-EF7AEE1A185A}" type="pres">
      <dgm:prSet presAssocID="{52C29E47-44BF-41B3-87F8-B26374BC5A26}" presName="Childtext1" presStyleLbl="revTx" presStyleIdx="2" presStyleCnt="4" custScaleX="185035" custLinFactX="100000" custLinFactNeighborX="137500" custLinFactNeighborY="0">
        <dgm:presLayoutVars>
          <dgm:chMax val="0"/>
          <dgm:chPref val="0"/>
          <dgm:bulletEnabled val="1"/>
        </dgm:presLayoutVars>
      </dgm:prSet>
      <dgm:spPr/>
    </dgm:pt>
    <dgm:pt modelId="{1F484A71-E7DA-4965-8D71-ECFED39917B7}" type="pres">
      <dgm:prSet presAssocID="{52C29E47-44BF-41B3-87F8-B26374BC5A26}" presName="BalanceSpacing" presStyleCnt="0"/>
      <dgm:spPr/>
    </dgm:pt>
    <dgm:pt modelId="{FCDA860D-391A-49ED-B68B-5ECB46812A83}" type="pres">
      <dgm:prSet presAssocID="{52C29E47-44BF-41B3-87F8-B26374BC5A26}" presName="BalanceSpacing1" presStyleCnt="0"/>
      <dgm:spPr/>
    </dgm:pt>
    <dgm:pt modelId="{7EBEF371-98F2-4860-AB76-F7343078B2E2}" type="pres">
      <dgm:prSet presAssocID="{B7BCD883-5BC7-4C3B-9EB2-4EFFDA239E00}" presName="Accent1Text" presStyleLbl="node1" presStyleIdx="5" presStyleCnt="8" custLinFactNeighborX="-51394" custLinFactNeighborY="-89954"/>
      <dgm:spPr/>
    </dgm:pt>
    <dgm:pt modelId="{032EEDE1-EF67-40D4-B8E1-59F42B37ADFA}" type="pres">
      <dgm:prSet presAssocID="{B7BCD883-5BC7-4C3B-9EB2-4EFFDA239E00}" presName="spaceBetweenRectangles" presStyleCnt="0"/>
      <dgm:spPr/>
    </dgm:pt>
    <dgm:pt modelId="{34F23571-89FF-4FCF-A071-3DD1AD9F9388}" type="pres">
      <dgm:prSet presAssocID="{C5B0CE7E-F932-4C6A-8C30-035516FBE8DD}" presName="composite" presStyleCnt="0"/>
      <dgm:spPr/>
    </dgm:pt>
    <dgm:pt modelId="{52FA0D3F-0047-472D-9E66-E362347D599B}" type="pres">
      <dgm:prSet presAssocID="{C5B0CE7E-F932-4C6A-8C30-035516FBE8DD}" presName="Parent1" presStyleLbl="node1" presStyleIdx="6" presStyleCnt="8" custLinFactY="-76471" custLinFactNeighborX="-28569" custLinFactNeighborY="-100000">
        <dgm:presLayoutVars>
          <dgm:chMax val="1"/>
          <dgm:chPref val="1"/>
          <dgm:bulletEnabled val="1"/>
        </dgm:presLayoutVars>
      </dgm:prSet>
      <dgm:spPr/>
    </dgm:pt>
    <dgm:pt modelId="{1E5C0349-4DFA-449E-8CAE-F9BCA9CB492A}" type="pres">
      <dgm:prSet presAssocID="{C5B0CE7E-F932-4C6A-8C30-035516FBE8DD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E31895E1-3B0F-4D19-B611-647FEC74D2EC}" type="pres">
      <dgm:prSet presAssocID="{C5B0CE7E-F932-4C6A-8C30-035516FBE8DD}" presName="BalanceSpacing" presStyleCnt="0"/>
      <dgm:spPr/>
    </dgm:pt>
    <dgm:pt modelId="{111FB98B-5EBD-4D42-BDCC-1C410BC5EFA1}" type="pres">
      <dgm:prSet presAssocID="{C5B0CE7E-F932-4C6A-8C30-035516FBE8DD}" presName="BalanceSpacing1" presStyleCnt="0"/>
      <dgm:spPr/>
    </dgm:pt>
    <dgm:pt modelId="{C38D9699-DF7C-4762-8115-38B04C62B29A}" type="pres">
      <dgm:prSet presAssocID="{9AEAB32C-436B-4E8F-8E44-D046B86DB6EB}" presName="Accent1Text" presStyleLbl="node1" presStyleIdx="7" presStyleCnt="8" custLinFactNeighborX="6348" custLinFactNeighborY="40"/>
      <dgm:spPr/>
    </dgm:pt>
  </dgm:ptLst>
  <dgm:cxnLst>
    <dgm:cxn modelId="{17387E03-9F85-4069-BADD-7622F64AAD54}" type="presOf" srcId="{C5B0CE7E-F932-4C6A-8C30-035516FBE8DD}" destId="{52FA0D3F-0047-472D-9E66-E362347D599B}" srcOrd="0" destOrd="0" presId="urn:microsoft.com/office/officeart/2008/layout/AlternatingHexagons"/>
    <dgm:cxn modelId="{AE45E908-D58B-4417-8E31-089B533A9059}" srcId="{E7FA0326-64E9-4D6B-848B-D0620C0F65E0}" destId="{52C29E47-44BF-41B3-87F8-B26374BC5A26}" srcOrd="2" destOrd="0" parTransId="{3AB4037D-C7CE-46EE-948B-CABDAAB7275D}" sibTransId="{B7BCD883-5BC7-4C3B-9EB2-4EFFDA239E00}"/>
    <dgm:cxn modelId="{F333471F-4E54-4805-931F-577985D26A4E}" type="presOf" srcId="{8C42DB14-C7AF-4FC0-B5AC-952C320184B3}" destId="{A93F2582-5BDA-4055-A2AF-7D6217089C02}" srcOrd="0" destOrd="0" presId="urn:microsoft.com/office/officeart/2008/layout/AlternatingHexagons"/>
    <dgm:cxn modelId="{CE637848-E795-4423-ACC6-D98CF1A64127}" srcId="{E7FA0326-64E9-4D6B-848B-D0620C0F65E0}" destId="{C5B0CE7E-F932-4C6A-8C30-035516FBE8DD}" srcOrd="3" destOrd="0" parTransId="{2D963A05-0FCB-4660-8741-DFAD2BD66DD2}" sibTransId="{9AEAB32C-436B-4E8F-8E44-D046B86DB6EB}"/>
    <dgm:cxn modelId="{E5941553-9B5B-4F6C-968B-0B9238B55937}" type="presOf" srcId="{9AEAB32C-436B-4E8F-8E44-D046B86DB6EB}" destId="{C38D9699-DF7C-4762-8115-38B04C62B29A}" srcOrd="0" destOrd="0" presId="urn:microsoft.com/office/officeart/2008/layout/AlternatingHexagons"/>
    <dgm:cxn modelId="{5D7FBC73-2C96-48EB-B2EA-EE508D029F01}" type="presOf" srcId="{CC5BC063-53F8-440C-9058-79BD864A02FD}" destId="{C014DF76-F223-4B69-A65D-10BE1723A726}" srcOrd="0" destOrd="0" presId="urn:microsoft.com/office/officeart/2008/layout/AlternatingHexagons"/>
    <dgm:cxn modelId="{0C27D278-9B69-4678-BDC2-1C6582E0758D}" type="presOf" srcId="{1265BD9E-3540-4A4E-956F-9FE7F15DA190}" destId="{87F81649-1C54-47D1-8EC1-AE2BAA7BB2FE}" srcOrd="0" destOrd="0" presId="urn:microsoft.com/office/officeart/2008/layout/AlternatingHexagons"/>
    <dgm:cxn modelId="{B9F3DA7D-4428-4644-8A29-B7E801506CD2}" type="presOf" srcId="{58997069-9CD6-4C88-97D4-9C93B23974F9}" destId="{19D05867-C763-474A-B305-DF7ED71B5290}" srcOrd="0" destOrd="0" presId="urn:microsoft.com/office/officeart/2008/layout/AlternatingHexagons"/>
    <dgm:cxn modelId="{BD353E9E-C46C-4808-A842-82FA6EF81111}" srcId="{E7FA0326-64E9-4D6B-848B-D0620C0F65E0}" destId="{8C42DB14-C7AF-4FC0-B5AC-952C320184B3}" srcOrd="1" destOrd="0" parTransId="{248E6266-0B95-44CF-AD84-759DE181BF5B}" sibTransId="{1265BD9E-3540-4A4E-956F-9FE7F15DA190}"/>
    <dgm:cxn modelId="{AE8688A1-B000-4EBD-81B2-9FB727E0AE84}" srcId="{58997069-9CD6-4C88-97D4-9C93B23974F9}" destId="{87A767B4-A2DD-427A-89F5-835FF8E0A1E1}" srcOrd="0" destOrd="0" parTransId="{7A8671F9-3CB0-45A8-9B85-964369C8D031}" sibTransId="{030D3F10-29F1-48C6-9E1C-7A27E0039415}"/>
    <dgm:cxn modelId="{8C0ED8CC-8925-44AC-8CC3-91AD301F533A}" type="presOf" srcId="{E7FA0326-64E9-4D6B-848B-D0620C0F65E0}" destId="{DBCD94B2-612F-4A8A-BC39-6B2033128E9F}" srcOrd="0" destOrd="0" presId="urn:microsoft.com/office/officeart/2008/layout/AlternatingHexagons"/>
    <dgm:cxn modelId="{941514CE-132D-492D-B515-58F30B2C87FF}" type="presOf" srcId="{52C29E47-44BF-41B3-87F8-B26374BC5A26}" destId="{49F2ADEF-B451-4DC3-9EC9-2BBF7256205B}" srcOrd="0" destOrd="0" presId="urn:microsoft.com/office/officeart/2008/layout/AlternatingHexagons"/>
    <dgm:cxn modelId="{EE317DCE-BA59-4047-89C6-2B3E65783AD3}" type="presOf" srcId="{87A767B4-A2DD-427A-89F5-835FF8E0A1E1}" destId="{9E91A8A8-C128-4FFB-B0F6-C10FED030D8F}" srcOrd="0" destOrd="0" presId="urn:microsoft.com/office/officeart/2008/layout/AlternatingHexagons"/>
    <dgm:cxn modelId="{422BC1D0-42C9-496D-A053-DA2C0B582B8F}" srcId="{E7FA0326-64E9-4D6B-848B-D0620C0F65E0}" destId="{58997069-9CD6-4C88-97D4-9C93B23974F9}" srcOrd="0" destOrd="0" parTransId="{DC0053B0-3224-4815-BAFE-323CB9303C41}" sibTransId="{CC5BC063-53F8-440C-9058-79BD864A02FD}"/>
    <dgm:cxn modelId="{0EACE8DC-289F-4FC8-A185-9D52380E081D}" type="presOf" srcId="{B7BCD883-5BC7-4C3B-9EB2-4EFFDA239E00}" destId="{7EBEF371-98F2-4860-AB76-F7343078B2E2}" srcOrd="0" destOrd="0" presId="urn:microsoft.com/office/officeart/2008/layout/AlternatingHexagons"/>
    <dgm:cxn modelId="{695F797B-9058-466D-8649-1ADF9F679746}" type="presParOf" srcId="{DBCD94B2-612F-4A8A-BC39-6B2033128E9F}" destId="{6067F543-C7E1-496C-B2E4-10F616033A25}" srcOrd="0" destOrd="0" presId="urn:microsoft.com/office/officeart/2008/layout/AlternatingHexagons"/>
    <dgm:cxn modelId="{281D2C8D-2CDB-4E9A-946A-CF98482E60B4}" type="presParOf" srcId="{6067F543-C7E1-496C-B2E4-10F616033A25}" destId="{19D05867-C763-474A-B305-DF7ED71B5290}" srcOrd="0" destOrd="0" presId="urn:microsoft.com/office/officeart/2008/layout/AlternatingHexagons"/>
    <dgm:cxn modelId="{BA840B4D-19CB-4B0D-94C0-30C9483780E7}" type="presParOf" srcId="{6067F543-C7E1-496C-B2E4-10F616033A25}" destId="{9E91A8A8-C128-4FFB-B0F6-C10FED030D8F}" srcOrd="1" destOrd="0" presId="urn:microsoft.com/office/officeart/2008/layout/AlternatingHexagons"/>
    <dgm:cxn modelId="{5FF46CFD-103C-46E1-8BCA-027F21F317EC}" type="presParOf" srcId="{6067F543-C7E1-496C-B2E4-10F616033A25}" destId="{B3FAEA9F-A26F-44C4-81F8-6EA1CA093A72}" srcOrd="2" destOrd="0" presId="urn:microsoft.com/office/officeart/2008/layout/AlternatingHexagons"/>
    <dgm:cxn modelId="{68E11A7C-F8CA-4DD2-BF3C-FBE03B543C59}" type="presParOf" srcId="{6067F543-C7E1-496C-B2E4-10F616033A25}" destId="{77C0E6F9-426B-4EBC-A804-556562A81E2A}" srcOrd="3" destOrd="0" presId="urn:microsoft.com/office/officeart/2008/layout/AlternatingHexagons"/>
    <dgm:cxn modelId="{2E844B77-FEA7-47FA-8EBE-FCA236727963}" type="presParOf" srcId="{6067F543-C7E1-496C-B2E4-10F616033A25}" destId="{C014DF76-F223-4B69-A65D-10BE1723A726}" srcOrd="4" destOrd="0" presId="urn:microsoft.com/office/officeart/2008/layout/AlternatingHexagons"/>
    <dgm:cxn modelId="{A0F9D84D-7412-4AA4-BC58-34BCEA7E102C}" type="presParOf" srcId="{DBCD94B2-612F-4A8A-BC39-6B2033128E9F}" destId="{F884836F-7279-4349-8A2F-93FF65232558}" srcOrd="1" destOrd="0" presId="urn:microsoft.com/office/officeart/2008/layout/AlternatingHexagons"/>
    <dgm:cxn modelId="{F8CD011B-1310-4883-9D83-970FC364579F}" type="presParOf" srcId="{DBCD94B2-612F-4A8A-BC39-6B2033128E9F}" destId="{874C3416-24EB-4B5D-866E-7EF14F15538A}" srcOrd="2" destOrd="0" presId="urn:microsoft.com/office/officeart/2008/layout/AlternatingHexagons"/>
    <dgm:cxn modelId="{1C5D7F0F-9633-4209-8FAB-27E0D0CCB3ED}" type="presParOf" srcId="{874C3416-24EB-4B5D-866E-7EF14F15538A}" destId="{A93F2582-5BDA-4055-A2AF-7D6217089C02}" srcOrd="0" destOrd="0" presId="urn:microsoft.com/office/officeart/2008/layout/AlternatingHexagons"/>
    <dgm:cxn modelId="{D935AE1D-52EC-49E4-8BA8-476664921EC5}" type="presParOf" srcId="{874C3416-24EB-4B5D-866E-7EF14F15538A}" destId="{172FEB02-45BC-4369-A232-BDD3E0D4A461}" srcOrd="1" destOrd="0" presId="urn:microsoft.com/office/officeart/2008/layout/AlternatingHexagons"/>
    <dgm:cxn modelId="{FB4DDB81-8A85-4CA6-BCE3-E2696E45EA96}" type="presParOf" srcId="{874C3416-24EB-4B5D-866E-7EF14F15538A}" destId="{476F4B2D-6761-4D58-8FAF-1CE3450B52F3}" srcOrd="2" destOrd="0" presId="urn:microsoft.com/office/officeart/2008/layout/AlternatingHexagons"/>
    <dgm:cxn modelId="{D877275E-F28C-4367-9FE3-3DE5D59002CD}" type="presParOf" srcId="{874C3416-24EB-4B5D-866E-7EF14F15538A}" destId="{16220857-5D6C-460A-A1B5-ED6DAA116132}" srcOrd="3" destOrd="0" presId="urn:microsoft.com/office/officeart/2008/layout/AlternatingHexagons"/>
    <dgm:cxn modelId="{9CCF9D07-FEEF-43D3-A289-43166FD9EB94}" type="presParOf" srcId="{874C3416-24EB-4B5D-866E-7EF14F15538A}" destId="{87F81649-1C54-47D1-8EC1-AE2BAA7BB2FE}" srcOrd="4" destOrd="0" presId="urn:microsoft.com/office/officeart/2008/layout/AlternatingHexagons"/>
    <dgm:cxn modelId="{3744F4A2-6CBA-4CB3-A407-7FC76DBED9D7}" type="presParOf" srcId="{DBCD94B2-612F-4A8A-BC39-6B2033128E9F}" destId="{C2F133F8-EF35-433A-8EB3-E66CDF763D01}" srcOrd="3" destOrd="0" presId="urn:microsoft.com/office/officeart/2008/layout/AlternatingHexagons"/>
    <dgm:cxn modelId="{33483363-695C-432C-AA91-BB3CD91253BD}" type="presParOf" srcId="{DBCD94B2-612F-4A8A-BC39-6B2033128E9F}" destId="{5D3C4FAE-F745-4D3F-9AC1-F4BBB1D68EED}" srcOrd="4" destOrd="0" presId="urn:microsoft.com/office/officeart/2008/layout/AlternatingHexagons"/>
    <dgm:cxn modelId="{8E1F315A-043C-4686-AF91-BB322EF666F4}" type="presParOf" srcId="{5D3C4FAE-F745-4D3F-9AC1-F4BBB1D68EED}" destId="{49F2ADEF-B451-4DC3-9EC9-2BBF7256205B}" srcOrd="0" destOrd="0" presId="urn:microsoft.com/office/officeart/2008/layout/AlternatingHexagons"/>
    <dgm:cxn modelId="{41E5F557-2AB5-4806-9722-F93962FE1964}" type="presParOf" srcId="{5D3C4FAE-F745-4D3F-9AC1-F4BBB1D68EED}" destId="{F6FAA260-CA43-4A68-8E87-EF7AEE1A185A}" srcOrd="1" destOrd="0" presId="urn:microsoft.com/office/officeart/2008/layout/AlternatingHexagons"/>
    <dgm:cxn modelId="{E9FF2AA0-DF54-4047-B5A9-13041FEFFA14}" type="presParOf" srcId="{5D3C4FAE-F745-4D3F-9AC1-F4BBB1D68EED}" destId="{1F484A71-E7DA-4965-8D71-ECFED39917B7}" srcOrd="2" destOrd="0" presId="urn:microsoft.com/office/officeart/2008/layout/AlternatingHexagons"/>
    <dgm:cxn modelId="{86DF2C21-37BB-42B1-B5FD-0DADA010C001}" type="presParOf" srcId="{5D3C4FAE-F745-4D3F-9AC1-F4BBB1D68EED}" destId="{FCDA860D-391A-49ED-B68B-5ECB46812A83}" srcOrd="3" destOrd="0" presId="urn:microsoft.com/office/officeart/2008/layout/AlternatingHexagons"/>
    <dgm:cxn modelId="{3D94F043-6026-43CB-A7E1-2A9BD4E7086B}" type="presParOf" srcId="{5D3C4FAE-F745-4D3F-9AC1-F4BBB1D68EED}" destId="{7EBEF371-98F2-4860-AB76-F7343078B2E2}" srcOrd="4" destOrd="0" presId="urn:microsoft.com/office/officeart/2008/layout/AlternatingHexagons"/>
    <dgm:cxn modelId="{72614503-EEA8-4A3C-9CA2-5920A06E6110}" type="presParOf" srcId="{DBCD94B2-612F-4A8A-BC39-6B2033128E9F}" destId="{032EEDE1-EF67-40D4-B8E1-59F42B37ADFA}" srcOrd="5" destOrd="0" presId="urn:microsoft.com/office/officeart/2008/layout/AlternatingHexagons"/>
    <dgm:cxn modelId="{CF47E0DD-4136-4D95-B42F-795DC856DD78}" type="presParOf" srcId="{DBCD94B2-612F-4A8A-BC39-6B2033128E9F}" destId="{34F23571-89FF-4FCF-A071-3DD1AD9F9388}" srcOrd="6" destOrd="0" presId="urn:microsoft.com/office/officeart/2008/layout/AlternatingHexagons"/>
    <dgm:cxn modelId="{8154242C-BF47-43E5-B120-708F0FF79192}" type="presParOf" srcId="{34F23571-89FF-4FCF-A071-3DD1AD9F9388}" destId="{52FA0D3F-0047-472D-9E66-E362347D599B}" srcOrd="0" destOrd="0" presId="urn:microsoft.com/office/officeart/2008/layout/AlternatingHexagons"/>
    <dgm:cxn modelId="{D7DFF31E-D319-48FC-BBBB-D09DA23B95DD}" type="presParOf" srcId="{34F23571-89FF-4FCF-A071-3DD1AD9F9388}" destId="{1E5C0349-4DFA-449E-8CAE-F9BCA9CB492A}" srcOrd="1" destOrd="0" presId="urn:microsoft.com/office/officeart/2008/layout/AlternatingHexagons"/>
    <dgm:cxn modelId="{1FE8EC22-7DFB-4C78-B754-9B3C4E1B332E}" type="presParOf" srcId="{34F23571-89FF-4FCF-A071-3DD1AD9F9388}" destId="{E31895E1-3B0F-4D19-B611-647FEC74D2EC}" srcOrd="2" destOrd="0" presId="urn:microsoft.com/office/officeart/2008/layout/AlternatingHexagons"/>
    <dgm:cxn modelId="{D0B6D8AE-B7DC-48E2-88FB-4E1764D987C4}" type="presParOf" srcId="{34F23571-89FF-4FCF-A071-3DD1AD9F9388}" destId="{111FB98B-5EBD-4D42-BDCC-1C410BC5EFA1}" srcOrd="3" destOrd="0" presId="urn:microsoft.com/office/officeart/2008/layout/AlternatingHexagons"/>
    <dgm:cxn modelId="{04BEF9A6-33F0-4499-8351-BE553EA762BB}" type="presParOf" srcId="{34F23571-89FF-4FCF-A071-3DD1AD9F9388}" destId="{C38D9699-DF7C-4762-8115-38B04C62B29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759F4-479D-4144-B3D6-BC206F4EE8EB}">
      <dsp:nvSpPr>
        <dsp:cNvPr id="0" name=""/>
        <dsp:cNvSpPr/>
      </dsp:nvSpPr>
      <dsp:spPr>
        <a:xfrm>
          <a:off x="-4206588" y="-645460"/>
          <a:ext cx="5012200" cy="5012200"/>
        </a:xfrm>
        <a:prstGeom prst="blockArc">
          <a:avLst>
            <a:gd name="adj1" fmla="val 18900000"/>
            <a:gd name="adj2" fmla="val 2700000"/>
            <a:gd name="adj3" fmla="val 431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9307D-9289-4955-BF28-F34173FED718}">
      <dsp:nvSpPr>
        <dsp:cNvPr id="0" name=""/>
        <dsp:cNvSpPr/>
      </dsp:nvSpPr>
      <dsp:spPr>
        <a:xfrm>
          <a:off x="313713" y="263741"/>
          <a:ext cx="7878277" cy="4653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39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latin typeface="Lucida Sans Unicode"/>
              <a:ea typeface="+mn-ea"/>
              <a:cs typeface="+mn-cs"/>
            </a:rPr>
            <a:t>Verificar el cumplimiento de las condiciones del contrato </a:t>
          </a:r>
          <a:endParaRPr lang="es-GT" sz="1100" kern="1200" dirty="0">
            <a:latin typeface="Lucida Sans Unicode"/>
            <a:ea typeface="+mn-ea"/>
            <a:cs typeface="+mn-cs"/>
          </a:endParaRPr>
        </a:p>
      </dsp:txBody>
      <dsp:txXfrm>
        <a:off x="313713" y="263741"/>
        <a:ext cx="7878277" cy="465308"/>
      </dsp:txXfrm>
    </dsp:sp>
    <dsp:sp modelId="{4C5E7874-122A-484A-B8CE-077841B21BD5}">
      <dsp:nvSpPr>
        <dsp:cNvPr id="0" name=""/>
        <dsp:cNvSpPr/>
      </dsp:nvSpPr>
      <dsp:spPr>
        <a:xfrm>
          <a:off x="62050" y="174341"/>
          <a:ext cx="581636" cy="581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197E5-E681-4455-A14F-D33101EDB3D9}">
      <dsp:nvSpPr>
        <dsp:cNvPr id="0" name=""/>
        <dsp:cNvSpPr/>
      </dsp:nvSpPr>
      <dsp:spPr>
        <a:xfrm>
          <a:off x="686295" y="930245"/>
          <a:ext cx="7544850" cy="4653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39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>
              <a:latin typeface="Lucida Sans Unicode"/>
              <a:ea typeface="+mn-ea"/>
              <a:cs typeface="+mn-cs"/>
            </a:rPr>
            <a:t>Constatar que las condiciones de vivienda correspondan a los estándares establecidos en la provincia</a:t>
          </a:r>
          <a:endParaRPr lang="es-GT" sz="1100" kern="1200" dirty="0">
            <a:latin typeface="Lucida Sans Unicode"/>
            <a:ea typeface="+mn-ea"/>
            <a:cs typeface="+mn-cs"/>
          </a:endParaRPr>
        </a:p>
      </dsp:txBody>
      <dsp:txXfrm>
        <a:off x="686295" y="930245"/>
        <a:ext cx="7544850" cy="465308"/>
      </dsp:txXfrm>
    </dsp:sp>
    <dsp:sp modelId="{C7B52A15-8EF7-4298-9695-03EE4E8B4667}">
      <dsp:nvSpPr>
        <dsp:cNvPr id="0" name=""/>
        <dsp:cNvSpPr/>
      </dsp:nvSpPr>
      <dsp:spPr>
        <a:xfrm>
          <a:off x="395477" y="872081"/>
          <a:ext cx="581636" cy="581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E13CE-E479-491C-876C-E5CBB427EC69}">
      <dsp:nvSpPr>
        <dsp:cNvPr id="0" name=""/>
        <dsp:cNvSpPr/>
      </dsp:nvSpPr>
      <dsp:spPr>
        <a:xfrm>
          <a:off x="788630" y="1627985"/>
          <a:ext cx="7442515" cy="4653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39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Lucida Sans Unicode"/>
              <a:ea typeface="+mn-ea"/>
              <a:cs typeface="+mn-cs"/>
            </a:rPr>
            <a:t>Asegurar que los trabajadores reciban un trato correcto por parte de los empleadores</a:t>
          </a:r>
          <a:endParaRPr lang="es-GT" sz="1100" kern="1200" dirty="0">
            <a:latin typeface="Lucida Sans Unicode"/>
            <a:ea typeface="+mn-ea"/>
            <a:cs typeface="+mn-cs"/>
          </a:endParaRPr>
        </a:p>
      </dsp:txBody>
      <dsp:txXfrm>
        <a:off x="788630" y="1627985"/>
        <a:ext cx="7442515" cy="465308"/>
      </dsp:txXfrm>
    </dsp:sp>
    <dsp:sp modelId="{92B4B20A-DCAD-4747-B46F-AFB7A0D36D99}">
      <dsp:nvSpPr>
        <dsp:cNvPr id="0" name=""/>
        <dsp:cNvSpPr/>
      </dsp:nvSpPr>
      <dsp:spPr>
        <a:xfrm>
          <a:off x="497812" y="1569821"/>
          <a:ext cx="581636" cy="581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1F50A-AC7B-4614-BFAD-3DBC51174DEA}">
      <dsp:nvSpPr>
        <dsp:cNvPr id="0" name=""/>
        <dsp:cNvSpPr/>
      </dsp:nvSpPr>
      <dsp:spPr>
        <a:xfrm>
          <a:off x="686295" y="2325725"/>
          <a:ext cx="7544850" cy="4653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39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Lucida Sans Unicode"/>
              <a:ea typeface="+mn-ea"/>
              <a:cs typeface="+mn-cs"/>
            </a:rPr>
            <a:t>Facilitar orientación y asesoría legal a los trabajadores</a:t>
          </a:r>
        </a:p>
      </dsp:txBody>
      <dsp:txXfrm>
        <a:off x="686295" y="2325725"/>
        <a:ext cx="7544850" cy="465308"/>
      </dsp:txXfrm>
    </dsp:sp>
    <dsp:sp modelId="{897A3A2E-7C86-4EDC-81CA-98B024F15729}">
      <dsp:nvSpPr>
        <dsp:cNvPr id="0" name=""/>
        <dsp:cNvSpPr/>
      </dsp:nvSpPr>
      <dsp:spPr>
        <a:xfrm>
          <a:off x="395477" y="2267561"/>
          <a:ext cx="581636" cy="581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CEABE-DABE-4F39-8A9E-47769CFE7E8E}">
      <dsp:nvSpPr>
        <dsp:cNvPr id="0" name=""/>
        <dsp:cNvSpPr/>
      </dsp:nvSpPr>
      <dsp:spPr>
        <a:xfrm>
          <a:off x="352868" y="3023465"/>
          <a:ext cx="7878277" cy="4653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339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kern="1200" dirty="0">
              <a:latin typeface="Lucida Sans Unicode"/>
              <a:ea typeface="+mn-ea"/>
              <a:cs typeface="+mn-cs"/>
            </a:rPr>
            <a:t>Velar por que la atención médica que los trabajadores requieran sea otorgada oportunamente</a:t>
          </a:r>
        </a:p>
      </dsp:txBody>
      <dsp:txXfrm>
        <a:off x="352868" y="3023465"/>
        <a:ext cx="7878277" cy="465308"/>
      </dsp:txXfrm>
    </dsp:sp>
    <dsp:sp modelId="{2201760C-DD75-41F3-9743-7C67B55DBB94}">
      <dsp:nvSpPr>
        <dsp:cNvPr id="0" name=""/>
        <dsp:cNvSpPr/>
      </dsp:nvSpPr>
      <dsp:spPr>
        <a:xfrm>
          <a:off x="62050" y="2965301"/>
          <a:ext cx="581636" cy="5816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05867-C763-474A-B305-DF7ED71B5290}">
      <dsp:nvSpPr>
        <dsp:cNvPr id="0" name=""/>
        <dsp:cNvSpPr/>
      </dsp:nvSpPr>
      <dsp:spPr>
        <a:xfrm rot="5400000">
          <a:off x="2681250" y="108897"/>
          <a:ext cx="1640587" cy="1427311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kern="1200" dirty="0"/>
            <a:t>Visitar periódicamente las granjas o fincas</a:t>
          </a:r>
        </a:p>
      </dsp:txBody>
      <dsp:txXfrm rot="-5400000">
        <a:off x="3010311" y="257917"/>
        <a:ext cx="982465" cy="1129271"/>
      </dsp:txXfrm>
    </dsp:sp>
    <dsp:sp modelId="{9E91A8A8-C128-4FFB-B0F6-C10FED030D8F}">
      <dsp:nvSpPr>
        <dsp:cNvPr id="0" name=""/>
        <dsp:cNvSpPr/>
      </dsp:nvSpPr>
      <dsp:spPr>
        <a:xfrm>
          <a:off x="3540288" y="347681"/>
          <a:ext cx="3633925" cy="9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000" kern="1200" dirty="0"/>
        </a:p>
      </dsp:txBody>
      <dsp:txXfrm>
        <a:off x="3540288" y="347681"/>
        <a:ext cx="3633925" cy="984352"/>
      </dsp:txXfrm>
    </dsp:sp>
    <dsp:sp modelId="{C014DF76-F223-4B69-A65D-10BE1723A726}">
      <dsp:nvSpPr>
        <dsp:cNvPr id="0" name=""/>
        <dsp:cNvSpPr/>
      </dsp:nvSpPr>
      <dsp:spPr>
        <a:xfrm rot="5400000">
          <a:off x="1230360" y="106638"/>
          <a:ext cx="1640587" cy="1427311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kern="1200" dirty="0"/>
            <a:t>Atención en casos de urgencia</a:t>
          </a:r>
        </a:p>
      </dsp:txBody>
      <dsp:txXfrm rot="-5400000">
        <a:off x="1559421" y="255658"/>
        <a:ext cx="982465" cy="1129271"/>
      </dsp:txXfrm>
    </dsp:sp>
    <dsp:sp modelId="{A93F2582-5BDA-4055-A2AF-7D6217089C02}">
      <dsp:nvSpPr>
        <dsp:cNvPr id="0" name=""/>
        <dsp:cNvSpPr/>
      </dsp:nvSpPr>
      <dsp:spPr>
        <a:xfrm rot="5400000">
          <a:off x="1195676" y="2721681"/>
          <a:ext cx="1640587" cy="1427311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000" kern="1200" dirty="0"/>
            <a:t>A solicitud de los trabajadores  fungir como mediador entre los trabajadores y empleadores</a:t>
          </a:r>
        </a:p>
      </dsp:txBody>
      <dsp:txXfrm rot="-5400000">
        <a:off x="1524737" y="2870701"/>
        <a:ext cx="982465" cy="1129271"/>
      </dsp:txXfrm>
    </dsp:sp>
    <dsp:sp modelId="{172FEB02-45BC-4369-A232-BDD3E0D4A461}">
      <dsp:nvSpPr>
        <dsp:cNvPr id="0" name=""/>
        <dsp:cNvSpPr/>
      </dsp:nvSpPr>
      <dsp:spPr>
        <a:xfrm>
          <a:off x="634049" y="1722907"/>
          <a:ext cx="1771834" cy="9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81649-1C54-47D1-8EC1-AE2BAA7BB2FE}">
      <dsp:nvSpPr>
        <dsp:cNvPr id="0" name=""/>
        <dsp:cNvSpPr/>
      </dsp:nvSpPr>
      <dsp:spPr>
        <a:xfrm rot="5400000">
          <a:off x="3431288" y="1402320"/>
          <a:ext cx="1640587" cy="1427311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100" kern="1200" dirty="0"/>
            <a:t>Constatar que las condiciones de vivienda correspondan a los estándares establecidos</a:t>
          </a:r>
        </a:p>
      </dsp:txBody>
      <dsp:txXfrm rot="-5400000">
        <a:off x="3760349" y="1551340"/>
        <a:ext cx="982465" cy="1129271"/>
      </dsp:txXfrm>
    </dsp:sp>
    <dsp:sp modelId="{49F2ADEF-B451-4DC3-9EC9-2BBF7256205B}">
      <dsp:nvSpPr>
        <dsp:cNvPr id="0" name=""/>
        <dsp:cNvSpPr/>
      </dsp:nvSpPr>
      <dsp:spPr>
        <a:xfrm rot="5400000">
          <a:off x="2667234" y="2673398"/>
          <a:ext cx="1640587" cy="1427311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000" kern="1200" dirty="0"/>
            <a:t>Asegurar que los trabajadores reciban un trato justo y sin distinción bajo las leyes del Estado donde se encuentren</a:t>
          </a:r>
        </a:p>
      </dsp:txBody>
      <dsp:txXfrm rot="-5400000">
        <a:off x="2996295" y="2822418"/>
        <a:ext cx="982465" cy="1129271"/>
      </dsp:txXfrm>
    </dsp:sp>
    <dsp:sp modelId="{F6FAA260-CA43-4A68-8E87-EF7AEE1A185A}">
      <dsp:nvSpPr>
        <dsp:cNvPr id="0" name=""/>
        <dsp:cNvSpPr/>
      </dsp:nvSpPr>
      <dsp:spPr>
        <a:xfrm>
          <a:off x="3786415" y="3115438"/>
          <a:ext cx="3387798" cy="9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EF371-98F2-4860-AB76-F7343078B2E2}">
      <dsp:nvSpPr>
        <dsp:cNvPr id="0" name=""/>
        <dsp:cNvSpPr/>
      </dsp:nvSpPr>
      <dsp:spPr>
        <a:xfrm rot="5400000">
          <a:off x="467733" y="1418185"/>
          <a:ext cx="1640587" cy="1427311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900" kern="1200" dirty="0"/>
            <a:t>Mantener contacto directo con las autoridades gubernamentales y empleadores para verificar las condiciones laborales </a:t>
          </a:r>
        </a:p>
      </dsp:txBody>
      <dsp:txXfrm rot="-5400000">
        <a:off x="796794" y="1567205"/>
        <a:ext cx="982465" cy="1129271"/>
      </dsp:txXfrm>
    </dsp:sp>
    <dsp:sp modelId="{52FA0D3F-0047-472D-9E66-E362347D599B}">
      <dsp:nvSpPr>
        <dsp:cNvPr id="0" name=""/>
        <dsp:cNvSpPr/>
      </dsp:nvSpPr>
      <dsp:spPr>
        <a:xfrm rot="5400000">
          <a:off x="1950538" y="1391328"/>
          <a:ext cx="1640587" cy="1427311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Acciones de Protección Consular </a:t>
          </a:r>
        </a:p>
      </dsp:txBody>
      <dsp:txXfrm rot="-5400000">
        <a:off x="2279599" y="1540348"/>
        <a:ext cx="982465" cy="1129271"/>
      </dsp:txXfrm>
    </dsp:sp>
    <dsp:sp modelId="{1E5C0349-4DFA-449E-8CAE-F9BCA9CB492A}">
      <dsp:nvSpPr>
        <dsp:cNvPr id="0" name=""/>
        <dsp:cNvSpPr/>
      </dsp:nvSpPr>
      <dsp:spPr>
        <a:xfrm>
          <a:off x="634049" y="4507969"/>
          <a:ext cx="1771834" cy="984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D9699-DF7C-4762-8115-38B04C62B29A}">
      <dsp:nvSpPr>
        <dsp:cNvPr id="0" name=""/>
        <dsp:cNvSpPr/>
      </dsp:nvSpPr>
      <dsp:spPr>
        <a:xfrm rot="5400000">
          <a:off x="3990408" y="4287146"/>
          <a:ext cx="1640587" cy="1427311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3600" kern="1200" dirty="0"/>
        </a:p>
      </dsp:txBody>
      <dsp:txXfrm rot="-5400000">
        <a:off x="4319469" y="4436166"/>
        <a:ext cx="982465" cy="1129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5731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907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221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221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221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968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9680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221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208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20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221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221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265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2221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7376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55200" y="-82400"/>
            <a:ext cx="9434100" cy="52260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1686617" y="213093"/>
            <a:ext cx="6157500" cy="22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D966"/>
                </a:solidFill>
                <a:latin typeface="Oswald"/>
                <a:ea typeface="Oswald"/>
                <a:cs typeface="Oswald"/>
                <a:sym typeface="Oswald"/>
              </a:rPr>
              <a:t>PROTECCIÓN</a:t>
            </a:r>
            <a:r>
              <a:rPr lang="en" sz="4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CONSULAR </a:t>
            </a:r>
            <a:endParaRPr sz="4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DE LAS PERSONAS </a:t>
            </a:r>
            <a:endParaRPr sz="4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>
                <a:solidFill>
                  <a:srgbClr val="FFD966"/>
                </a:solidFill>
                <a:latin typeface="Oswald"/>
                <a:ea typeface="Oswald"/>
                <a:cs typeface="Oswald"/>
                <a:sym typeface="Oswald"/>
              </a:rPr>
              <a:t>TRABAJADORAS MIGRANTES</a:t>
            </a:r>
            <a:endParaRPr sz="4000" dirty="0">
              <a:solidFill>
                <a:srgbClr val="FFD9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-55200" y="-82400"/>
            <a:ext cx="1595100" cy="3462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57" name="Shape 57"/>
          <p:cNvSpPr txBox="1"/>
          <p:nvPr/>
        </p:nvSpPr>
        <p:spPr>
          <a:xfrm rot="-5400000">
            <a:off x="38325" y="1211650"/>
            <a:ext cx="19971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B5394"/>
                </a:solidFill>
                <a:latin typeface="Oswald"/>
                <a:ea typeface="Oswald"/>
                <a:cs typeface="Oswald"/>
                <a:sym typeface="Oswald"/>
              </a:rPr>
              <a:t>TALLER</a:t>
            </a:r>
            <a:endParaRPr sz="4800" b="1">
              <a:solidFill>
                <a:srgbClr val="0B539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33" y="3856008"/>
            <a:ext cx="2596679" cy="109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4117" y="3751293"/>
            <a:ext cx="1008775" cy="13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276" y="3977041"/>
            <a:ext cx="2244000" cy="8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/>
          <p:nvPr/>
        </p:nvSpPr>
        <p:spPr>
          <a:xfrm>
            <a:off x="-55200" y="3324075"/>
            <a:ext cx="9434100" cy="16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5838" y="36700"/>
            <a:ext cx="1288725" cy="346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55">
            <a:extLst>
              <a:ext uri="{FF2B5EF4-FFF2-40B4-BE49-F238E27FC236}">
                <a16:creationId xmlns:a16="http://schemas.microsoft.com/office/drawing/2014/main" id="{89825EF8-345C-457F-BAFD-DD71C024CCB9}"/>
              </a:ext>
            </a:extLst>
          </p:cNvPr>
          <p:cNvSpPr txBox="1">
            <a:spLocks/>
          </p:cNvSpPr>
          <p:nvPr/>
        </p:nvSpPr>
        <p:spPr>
          <a:xfrm>
            <a:off x="1685446" y="2493093"/>
            <a:ext cx="4485658" cy="71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115000"/>
              </a:lnSpc>
            </a:pPr>
            <a:r>
              <a:rPr lang="es-ES" sz="1600" dirty="0">
                <a:solidFill>
                  <a:srgbClr val="FFD966"/>
                </a:solidFill>
                <a:latin typeface="Oswald"/>
                <a:ea typeface="Oswald"/>
                <a:cs typeface="Oswald"/>
                <a:sym typeface="Oswald"/>
              </a:rPr>
              <a:t>Ciudad de Panamá, Panamá</a:t>
            </a:r>
            <a:r>
              <a:rPr lang="es-ES" sz="1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  <a:p>
            <a:pPr marL="0" indent="0" algn="l">
              <a:lnSpc>
                <a:spcPct val="115000"/>
              </a:lnSpc>
            </a:pPr>
            <a:r>
              <a:rPr lang="es-ES" sz="1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25 y 26 de abril, 2018</a:t>
            </a:r>
            <a:endParaRPr lang="es-ES" sz="16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" name="Shape 63">
            <a:extLst>
              <a:ext uri="{FF2B5EF4-FFF2-40B4-BE49-F238E27FC236}">
                <a16:creationId xmlns:a16="http://schemas.microsoft.com/office/drawing/2014/main" id="{95844337-1E89-4E25-BBE5-B8480017CAD4}"/>
              </a:ext>
            </a:extLst>
          </p:cNvPr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467" y="3930770"/>
            <a:ext cx="1908601" cy="946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1" y="-75"/>
            <a:ext cx="800275" cy="514357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00"/>
              </a:solidFill>
            </a:endParaRPr>
          </a:p>
        </p:txBody>
      </p:sp>
      <p:sp>
        <p:nvSpPr>
          <p:cNvPr id="8" name="Shape 54">
            <a:extLst>
              <a:ext uri="{FF2B5EF4-FFF2-40B4-BE49-F238E27FC236}">
                <a16:creationId xmlns:a16="http://schemas.microsoft.com/office/drawing/2014/main" id="{3C88B38C-1E23-45BD-9371-0527CE2AD842}"/>
              </a:ext>
            </a:extLst>
          </p:cNvPr>
          <p:cNvSpPr/>
          <p:nvPr/>
        </p:nvSpPr>
        <p:spPr>
          <a:xfrm>
            <a:off x="800274" y="-75"/>
            <a:ext cx="8343726" cy="5143575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2">
            <a:extLst>
              <a:ext uri="{FF2B5EF4-FFF2-40B4-BE49-F238E27FC236}">
                <a16:creationId xmlns:a16="http://schemas.microsoft.com/office/drawing/2014/main" id="{920CBC95-45BC-41BF-8C0E-927342DD8025}"/>
              </a:ext>
            </a:extLst>
          </p:cNvPr>
          <p:cNvSpPr txBox="1"/>
          <p:nvPr/>
        </p:nvSpPr>
        <p:spPr>
          <a:xfrm>
            <a:off x="1227837" y="198736"/>
            <a:ext cx="7791876" cy="74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R" sz="2800" b="1" dirty="0">
                <a:solidFill>
                  <a:srgbClr val="FFFFFF"/>
                </a:solidFill>
                <a:latin typeface="Oswald"/>
              </a:rPr>
              <a:t>Campañas informativas sobre derechos laborales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2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10" name="Shape 81">
            <a:extLst>
              <a:ext uri="{FF2B5EF4-FFF2-40B4-BE49-F238E27FC236}">
                <a16:creationId xmlns:a16="http://schemas.microsoft.com/office/drawing/2014/main" id="{A98C0B8F-EE91-4E73-9170-5C4F880F7995}"/>
              </a:ext>
            </a:extLst>
          </p:cNvPr>
          <p:cNvSpPr txBox="1"/>
          <p:nvPr/>
        </p:nvSpPr>
        <p:spPr>
          <a:xfrm>
            <a:off x="1227837" y="949911"/>
            <a:ext cx="6906760" cy="197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just">
              <a:lnSpc>
                <a:spcPct val="115000"/>
              </a:lnSpc>
              <a:buClr>
                <a:srgbClr val="FFFFFF"/>
              </a:buClr>
              <a:buSzPts val="1800"/>
            </a:pPr>
            <a:endParaRPr lang="es-ES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79">
            <a:extLst>
              <a:ext uri="{FF2B5EF4-FFF2-40B4-BE49-F238E27FC236}">
                <a16:creationId xmlns:a16="http://schemas.microsoft.com/office/drawing/2014/main" id="{4002E0FD-48BB-4611-9123-1E341AD0E3C9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1840" y="4251960"/>
            <a:ext cx="2042160" cy="79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732" y="843149"/>
            <a:ext cx="3824809" cy="393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1227837" y="2370175"/>
            <a:ext cx="1520046" cy="878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/>
              <a:t>Canadá</a:t>
            </a:r>
          </a:p>
        </p:txBody>
      </p:sp>
    </p:spTree>
    <p:extLst>
      <p:ext uri="{BB962C8B-B14F-4D97-AF65-F5344CB8AC3E}">
        <p14:creationId xmlns:p14="http://schemas.microsoft.com/office/powerpoint/2010/main" val="3760425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1" y="-75"/>
            <a:ext cx="800275" cy="514357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00"/>
              </a:solidFill>
            </a:endParaRPr>
          </a:p>
        </p:txBody>
      </p:sp>
      <p:sp>
        <p:nvSpPr>
          <p:cNvPr id="8" name="Shape 54">
            <a:extLst>
              <a:ext uri="{FF2B5EF4-FFF2-40B4-BE49-F238E27FC236}">
                <a16:creationId xmlns:a16="http://schemas.microsoft.com/office/drawing/2014/main" id="{3C88B38C-1E23-45BD-9371-0527CE2AD842}"/>
              </a:ext>
            </a:extLst>
          </p:cNvPr>
          <p:cNvSpPr/>
          <p:nvPr/>
        </p:nvSpPr>
        <p:spPr>
          <a:xfrm>
            <a:off x="800274" y="-75"/>
            <a:ext cx="8343726" cy="5143575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2">
            <a:extLst>
              <a:ext uri="{FF2B5EF4-FFF2-40B4-BE49-F238E27FC236}">
                <a16:creationId xmlns:a16="http://schemas.microsoft.com/office/drawing/2014/main" id="{920CBC95-45BC-41BF-8C0E-927342DD8025}"/>
              </a:ext>
            </a:extLst>
          </p:cNvPr>
          <p:cNvSpPr txBox="1"/>
          <p:nvPr/>
        </p:nvSpPr>
        <p:spPr>
          <a:xfrm>
            <a:off x="1227837" y="198736"/>
            <a:ext cx="7791876" cy="74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R" sz="2800" b="1" dirty="0">
                <a:solidFill>
                  <a:srgbClr val="FFFFFF"/>
                </a:solidFill>
                <a:latin typeface="Oswald"/>
              </a:rPr>
              <a:t>Campañas informativas sobre derechos laborales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2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10" name="Shape 81">
            <a:extLst>
              <a:ext uri="{FF2B5EF4-FFF2-40B4-BE49-F238E27FC236}">
                <a16:creationId xmlns:a16="http://schemas.microsoft.com/office/drawing/2014/main" id="{A98C0B8F-EE91-4E73-9170-5C4F880F7995}"/>
              </a:ext>
            </a:extLst>
          </p:cNvPr>
          <p:cNvSpPr txBox="1"/>
          <p:nvPr/>
        </p:nvSpPr>
        <p:spPr>
          <a:xfrm>
            <a:off x="1227837" y="949911"/>
            <a:ext cx="6906760" cy="197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just">
              <a:lnSpc>
                <a:spcPct val="115000"/>
              </a:lnSpc>
              <a:buClr>
                <a:srgbClr val="FFFFFF"/>
              </a:buClr>
              <a:buSzPts val="1800"/>
            </a:pPr>
            <a:endParaRPr lang="es-ES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79">
            <a:extLst>
              <a:ext uri="{FF2B5EF4-FFF2-40B4-BE49-F238E27FC236}">
                <a16:creationId xmlns:a16="http://schemas.microsoft.com/office/drawing/2014/main" id="{4002E0FD-48BB-4611-9123-1E341AD0E3C9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1840" y="4367175"/>
            <a:ext cx="2042160" cy="7982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Flecha derecha"/>
          <p:cNvSpPr/>
          <p:nvPr/>
        </p:nvSpPr>
        <p:spPr>
          <a:xfrm>
            <a:off x="170932" y="2249425"/>
            <a:ext cx="1520046" cy="878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/>
              <a:t>México</a:t>
            </a:r>
          </a:p>
        </p:txBody>
      </p:sp>
      <p:pic>
        <p:nvPicPr>
          <p:cNvPr id="2050" name="Picture 2" descr="Flyer-FINAL-Adelan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0025" y="776249"/>
            <a:ext cx="66675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572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1" y="-75"/>
            <a:ext cx="800275" cy="514357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00"/>
              </a:solidFill>
            </a:endParaRPr>
          </a:p>
        </p:txBody>
      </p:sp>
      <p:sp>
        <p:nvSpPr>
          <p:cNvPr id="8" name="Shape 54">
            <a:extLst>
              <a:ext uri="{FF2B5EF4-FFF2-40B4-BE49-F238E27FC236}">
                <a16:creationId xmlns:a16="http://schemas.microsoft.com/office/drawing/2014/main" id="{3C88B38C-1E23-45BD-9371-0527CE2AD842}"/>
              </a:ext>
            </a:extLst>
          </p:cNvPr>
          <p:cNvSpPr/>
          <p:nvPr/>
        </p:nvSpPr>
        <p:spPr>
          <a:xfrm>
            <a:off x="800274" y="-75"/>
            <a:ext cx="8343726" cy="5143575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2">
            <a:extLst>
              <a:ext uri="{FF2B5EF4-FFF2-40B4-BE49-F238E27FC236}">
                <a16:creationId xmlns:a16="http://schemas.microsoft.com/office/drawing/2014/main" id="{920CBC95-45BC-41BF-8C0E-927342DD8025}"/>
              </a:ext>
            </a:extLst>
          </p:cNvPr>
          <p:cNvSpPr txBox="1"/>
          <p:nvPr/>
        </p:nvSpPr>
        <p:spPr>
          <a:xfrm>
            <a:off x="1227837" y="198736"/>
            <a:ext cx="7791876" cy="74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R" sz="2800" b="1" dirty="0">
                <a:solidFill>
                  <a:srgbClr val="FFFFFF"/>
                </a:solidFill>
                <a:latin typeface="Oswald"/>
              </a:rPr>
              <a:t>Campañas informativas sobre prevención de estafa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2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10" name="Shape 81">
            <a:extLst>
              <a:ext uri="{FF2B5EF4-FFF2-40B4-BE49-F238E27FC236}">
                <a16:creationId xmlns:a16="http://schemas.microsoft.com/office/drawing/2014/main" id="{A98C0B8F-EE91-4E73-9170-5C4F880F7995}"/>
              </a:ext>
            </a:extLst>
          </p:cNvPr>
          <p:cNvSpPr txBox="1"/>
          <p:nvPr/>
        </p:nvSpPr>
        <p:spPr>
          <a:xfrm>
            <a:off x="1227837" y="949911"/>
            <a:ext cx="6906760" cy="197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just">
              <a:lnSpc>
                <a:spcPct val="115000"/>
              </a:lnSpc>
              <a:buClr>
                <a:srgbClr val="FFFFFF"/>
              </a:buClr>
              <a:buSzPts val="1800"/>
            </a:pPr>
            <a:endParaRPr lang="es-ES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79">
            <a:extLst>
              <a:ext uri="{FF2B5EF4-FFF2-40B4-BE49-F238E27FC236}">
                <a16:creationId xmlns:a16="http://schemas.microsoft.com/office/drawing/2014/main" id="{4002E0FD-48BB-4611-9123-1E341AD0E3C9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1840" y="4367175"/>
            <a:ext cx="2042160" cy="79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5 Marcador de contenido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54420" y="1163345"/>
            <a:ext cx="2414463" cy="3730934"/>
          </a:xfrm>
          <a:prstGeom prst="rect">
            <a:avLst/>
          </a:prstGeom>
        </p:spPr>
      </p:pic>
      <p:pic>
        <p:nvPicPr>
          <p:cNvPr id="12" name="8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2137" y="807406"/>
            <a:ext cx="2218347" cy="324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97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1" y="-75"/>
            <a:ext cx="800275" cy="514357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00"/>
              </a:solidFill>
            </a:endParaRPr>
          </a:p>
        </p:txBody>
      </p:sp>
      <p:sp>
        <p:nvSpPr>
          <p:cNvPr id="8" name="Shape 54">
            <a:extLst>
              <a:ext uri="{FF2B5EF4-FFF2-40B4-BE49-F238E27FC236}">
                <a16:creationId xmlns:a16="http://schemas.microsoft.com/office/drawing/2014/main" id="{3C88B38C-1E23-45BD-9371-0527CE2AD842}"/>
              </a:ext>
            </a:extLst>
          </p:cNvPr>
          <p:cNvSpPr/>
          <p:nvPr/>
        </p:nvSpPr>
        <p:spPr>
          <a:xfrm>
            <a:off x="800274" y="-76"/>
            <a:ext cx="8343726" cy="5143575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3112" y="932918"/>
            <a:ext cx="4791972" cy="302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0286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1" y="-75"/>
            <a:ext cx="800275" cy="514357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00"/>
              </a:solidFill>
            </a:endParaRPr>
          </a:p>
        </p:txBody>
      </p:sp>
      <p:sp>
        <p:nvSpPr>
          <p:cNvPr id="8" name="Shape 54">
            <a:extLst>
              <a:ext uri="{FF2B5EF4-FFF2-40B4-BE49-F238E27FC236}">
                <a16:creationId xmlns:a16="http://schemas.microsoft.com/office/drawing/2014/main" id="{3C88B38C-1E23-45BD-9371-0527CE2AD842}"/>
              </a:ext>
            </a:extLst>
          </p:cNvPr>
          <p:cNvSpPr/>
          <p:nvPr/>
        </p:nvSpPr>
        <p:spPr>
          <a:xfrm>
            <a:off x="800274" y="-76"/>
            <a:ext cx="8343726" cy="5143575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2">
            <a:extLst>
              <a:ext uri="{FF2B5EF4-FFF2-40B4-BE49-F238E27FC236}">
                <a16:creationId xmlns:a16="http://schemas.microsoft.com/office/drawing/2014/main" id="{920CBC95-45BC-41BF-8C0E-927342DD8025}"/>
              </a:ext>
            </a:extLst>
          </p:cNvPr>
          <p:cNvSpPr txBox="1"/>
          <p:nvPr/>
        </p:nvSpPr>
        <p:spPr>
          <a:xfrm>
            <a:off x="1114481" y="1428328"/>
            <a:ext cx="7488600" cy="74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R" sz="3200" b="1" dirty="0">
                <a:solidFill>
                  <a:srgbClr val="FFFFFF"/>
                </a:solidFill>
                <a:latin typeface="Oswald"/>
              </a:rPr>
              <a:t>Sesión 6: 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R" sz="3200" b="1" dirty="0">
                <a:solidFill>
                  <a:srgbClr val="FFFFFF"/>
                </a:solidFill>
                <a:latin typeface="Oswald"/>
              </a:rPr>
              <a:t>Buenas prácticas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4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872" y="2476858"/>
            <a:ext cx="2297804" cy="145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552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1" y="-75"/>
            <a:ext cx="800275" cy="514357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00"/>
              </a:solidFill>
            </a:endParaRPr>
          </a:p>
        </p:txBody>
      </p:sp>
      <p:sp>
        <p:nvSpPr>
          <p:cNvPr id="8" name="Shape 54">
            <a:extLst>
              <a:ext uri="{FF2B5EF4-FFF2-40B4-BE49-F238E27FC236}">
                <a16:creationId xmlns:a16="http://schemas.microsoft.com/office/drawing/2014/main" id="{3C88B38C-1E23-45BD-9371-0527CE2AD842}"/>
              </a:ext>
            </a:extLst>
          </p:cNvPr>
          <p:cNvSpPr/>
          <p:nvPr/>
        </p:nvSpPr>
        <p:spPr>
          <a:xfrm>
            <a:off x="800274" y="-75"/>
            <a:ext cx="8343726" cy="5143575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2">
            <a:extLst>
              <a:ext uri="{FF2B5EF4-FFF2-40B4-BE49-F238E27FC236}">
                <a16:creationId xmlns:a16="http://schemas.microsoft.com/office/drawing/2014/main" id="{920CBC95-45BC-41BF-8C0E-927342DD8025}"/>
              </a:ext>
            </a:extLst>
          </p:cNvPr>
          <p:cNvSpPr txBox="1"/>
          <p:nvPr/>
        </p:nvSpPr>
        <p:spPr>
          <a:xfrm>
            <a:off x="1227837" y="305272"/>
            <a:ext cx="7791876" cy="74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R" sz="3600" b="1" dirty="0">
                <a:solidFill>
                  <a:srgbClr val="FFFFFF"/>
                </a:solidFill>
                <a:latin typeface="Oswald"/>
              </a:rPr>
              <a:t>Asistencia, atención y protección consular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4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Shape 81">
            <a:extLst>
              <a:ext uri="{FF2B5EF4-FFF2-40B4-BE49-F238E27FC236}">
                <a16:creationId xmlns:a16="http://schemas.microsoft.com/office/drawing/2014/main" id="{A98C0B8F-EE91-4E73-9170-5C4F880F7995}"/>
              </a:ext>
            </a:extLst>
          </p:cNvPr>
          <p:cNvSpPr txBox="1"/>
          <p:nvPr/>
        </p:nvSpPr>
        <p:spPr>
          <a:xfrm>
            <a:off x="1227837" y="949911"/>
            <a:ext cx="6906760" cy="197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just">
              <a:lnSpc>
                <a:spcPct val="115000"/>
              </a:lnSpc>
              <a:buClr>
                <a:srgbClr val="FFFFFF"/>
              </a:buClr>
              <a:buSzPts val="1800"/>
            </a:pPr>
            <a:r>
              <a:rPr lang="es-ES" sz="2400" b="1" u="sng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Red consular</a:t>
            </a:r>
          </a:p>
          <a:p>
            <a:pPr marL="114300" lvl="0" algn="just">
              <a:lnSpc>
                <a:spcPct val="115000"/>
              </a:lnSpc>
              <a:buClr>
                <a:srgbClr val="FFFFFF"/>
              </a:buClr>
              <a:buSzPts val="1800"/>
            </a:pPr>
            <a:endParaRPr lang="es-ES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>
              <a:lnSpc>
                <a:spcPct val="115000"/>
              </a:lnSpc>
              <a:buClr>
                <a:srgbClr val="FFFFFF"/>
              </a:buClr>
              <a:buSzPts val="1800"/>
              <a:buFont typeface="Wingdings" panose="05000000000000000000" pitchFamily="2" charset="2"/>
              <a:buChar char="v"/>
            </a:pPr>
            <a:r>
              <a:rPr lang="es-E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Canadá:</a:t>
            </a:r>
          </a:p>
          <a:p>
            <a:pPr marL="457200" lvl="0" indent="-342900" algn="just">
              <a:lnSpc>
                <a:spcPct val="115000"/>
              </a:lnSpc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</a:pPr>
            <a:r>
              <a:rPr lang="es-GT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Embajada de Guatemala en Canadá</a:t>
            </a:r>
          </a:p>
          <a:p>
            <a:pPr marL="457200" lvl="0" indent="-342900" algn="just">
              <a:lnSpc>
                <a:spcPct val="115000"/>
              </a:lnSpc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</a:pPr>
            <a:r>
              <a:rPr lang="es-GT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Consulado General de Guatemala en Montreal, Canadá.</a:t>
            </a:r>
          </a:p>
          <a:p>
            <a:pPr marL="457200" lvl="0" indent="-342900" algn="just">
              <a:lnSpc>
                <a:spcPct val="115000"/>
              </a:lnSpc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</a:pPr>
            <a:r>
              <a:rPr lang="es-GT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Consulados Honorarios en Toronto, Vancouver y Winnipeg.</a:t>
            </a:r>
          </a:p>
          <a:p>
            <a:pPr marL="114300" lvl="0" algn="just">
              <a:lnSpc>
                <a:spcPct val="115000"/>
              </a:lnSpc>
              <a:buClr>
                <a:srgbClr val="FFFFFF"/>
              </a:buClr>
              <a:buSzPts val="1800"/>
            </a:pPr>
            <a:endParaRPr lang="es-ES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>
              <a:lnSpc>
                <a:spcPct val="115000"/>
              </a:lnSpc>
              <a:buClr>
                <a:srgbClr val="FFFFFF"/>
              </a:buClr>
              <a:buSzPts val="1800"/>
              <a:buFont typeface="Wingdings" panose="05000000000000000000" pitchFamily="2" charset="2"/>
              <a:buChar char="v"/>
            </a:pPr>
            <a:r>
              <a:rPr lang="es-E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México:</a:t>
            </a:r>
          </a:p>
          <a:p>
            <a:pPr marL="457200" lvl="0" indent="-342900" algn="just">
              <a:lnSpc>
                <a:spcPct val="115000"/>
              </a:lnSpc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</a:pPr>
            <a:r>
              <a:rPr lang="es-GT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Embajada de Guatemala en Ciudad de México</a:t>
            </a:r>
          </a:p>
          <a:p>
            <a:pPr marL="457200" lvl="0" indent="-342900" algn="just">
              <a:lnSpc>
                <a:spcPct val="115000"/>
              </a:lnSpc>
              <a:buClr>
                <a:srgbClr val="FFFFFF"/>
              </a:buClr>
              <a:buSzPts val="1800"/>
              <a:buFont typeface="Arial" panose="020B0604020202020204" pitchFamily="34" charset="0"/>
              <a:buChar char="•"/>
            </a:pPr>
            <a:r>
              <a:rPr lang="es-GT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 Consulados </a:t>
            </a:r>
            <a:endParaRPr lang="es-ES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79">
            <a:extLst>
              <a:ext uri="{FF2B5EF4-FFF2-40B4-BE49-F238E27FC236}">
                <a16:creationId xmlns:a16="http://schemas.microsoft.com/office/drawing/2014/main" id="{4002E0FD-48BB-4611-9123-1E341AD0E3C9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1840" y="4251960"/>
            <a:ext cx="2042160" cy="798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086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1" y="-75"/>
            <a:ext cx="800275" cy="514357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00"/>
              </a:solidFill>
            </a:endParaRPr>
          </a:p>
        </p:txBody>
      </p:sp>
      <p:sp>
        <p:nvSpPr>
          <p:cNvPr id="8" name="Shape 54">
            <a:extLst>
              <a:ext uri="{FF2B5EF4-FFF2-40B4-BE49-F238E27FC236}">
                <a16:creationId xmlns:a16="http://schemas.microsoft.com/office/drawing/2014/main" id="{3C88B38C-1E23-45BD-9371-0527CE2AD842}"/>
              </a:ext>
            </a:extLst>
          </p:cNvPr>
          <p:cNvSpPr/>
          <p:nvPr/>
        </p:nvSpPr>
        <p:spPr>
          <a:xfrm>
            <a:off x="800274" y="-75"/>
            <a:ext cx="8343726" cy="5143575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100" dirty="0">
                <a:solidFill>
                  <a:schemeClr val="bg1"/>
                </a:solidFill>
              </a:rPr>
              <a:t>Fuente: Dirección de Asuntos Migratorios.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100" dirty="0">
                <a:solidFill>
                  <a:schemeClr val="bg1"/>
                </a:solidFill>
              </a:rPr>
              <a:t>Ministerio de Relaciones Exteriores. 2017</a:t>
            </a:r>
            <a:endParaRPr sz="1100" dirty="0">
              <a:solidFill>
                <a:schemeClr val="bg1"/>
              </a:solidFill>
            </a:endParaRPr>
          </a:p>
        </p:txBody>
      </p:sp>
      <p:pic>
        <p:nvPicPr>
          <p:cNvPr id="6" name="Shape 79">
            <a:extLst>
              <a:ext uri="{FF2B5EF4-FFF2-40B4-BE49-F238E27FC236}">
                <a16:creationId xmlns:a16="http://schemas.microsoft.com/office/drawing/2014/main" id="{FDB28294-B663-4680-AB10-560630960151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1840" y="4251960"/>
            <a:ext cx="2042160" cy="7982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488004"/>
              </p:ext>
            </p:extLst>
          </p:nvPr>
        </p:nvGraphicFramePr>
        <p:xfrm>
          <a:off x="2310321" y="344819"/>
          <a:ext cx="5162550" cy="420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799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1" y="-75"/>
            <a:ext cx="800275" cy="514357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00"/>
              </a:solidFill>
            </a:endParaRPr>
          </a:p>
        </p:txBody>
      </p:sp>
      <p:sp>
        <p:nvSpPr>
          <p:cNvPr id="8" name="Shape 54">
            <a:extLst>
              <a:ext uri="{FF2B5EF4-FFF2-40B4-BE49-F238E27FC236}">
                <a16:creationId xmlns:a16="http://schemas.microsoft.com/office/drawing/2014/main" id="{3C88B38C-1E23-45BD-9371-0527CE2AD842}"/>
              </a:ext>
            </a:extLst>
          </p:cNvPr>
          <p:cNvSpPr/>
          <p:nvPr/>
        </p:nvSpPr>
        <p:spPr>
          <a:xfrm>
            <a:off x="800274" y="-75"/>
            <a:ext cx="8343726" cy="5143575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s-GT" dirty="0"/>
          </a:p>
          <a:p>
            <a:pPr lvl="0" algn="ctr"/>
            <a:r>
              <a:rPr lang="es-GT" sz="1100" dirty="0">
                <a:solidFill>
                  <a:schemeClr val="bg1"/>
                </a:solidFill>
              </a:rPr>
              <a:t>Fuente: Boletín Mensual de Estadísticas Migratorias de México 2017. </a:t>
            </a:r>
          </a:p>
          <a:p>
            <a:pPr lvl="0" algn="ctr"/>
            <a:r>
              <a:rPr lang="es-GT" sz="1100" dirty="0">
                <a:solidFill>
                  <a:schemeClr val="bg1"/>
                </a:solidFill>
              </a:rPr>
              <a:t>Secretaria de Gobernación </a:t>
            </a:r>
            <a:endParaRPr sz="1100" dirty="0">
              <a:solidFill>
                <a:schemeClr val="bg1"/>
              </a:solidFill>
            </a:endParaRPr>
          </a:p>
        </p:txBody>
      </p:sp>
      <p:pic>
        <p:nvPicPr>
          <p:cNvPr id="6" name="Shape 79">
            <a:extLst>
              <a:ext uri="{FF2B5EF4-FFF2-40B4-BE49-F238E27FC236}">
                <a16:creationId xmlns:a16="http://schemas.microsoft.com/office/drawing/2014/main" id="{FDB28294-B663-4680-AB10-560630960151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1840" y="4251960"/>
            <a:ext cx="2042160" cy="7982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434282"/>
              </p:ext>
            </p:extLst>
          </p:nvPr>
        </p:nvGraphicFramePr>
        <p:xfrm>
          <a:off x="2310321" y="344819"/>
          <a:ext cx="5120289" cy="373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283224"/>
              </p:ext>
            </p:extLst>
          </p:nvPr>
        </p:nvGraphicFramePr>
        <p:xfrm>
          <a:off x="2990937" y="771479"/>
          <a:ext cx="3962400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8664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1" y="-75"/>
            <a:ext cx="800275" cy="514357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00"/>
              </a:solidFill>
            </a:endParaRPr>
          </a:p>
        </p:txBody>
      </p:sp>
      <p:sp>
        <p:nvSpPr>
          <p:cNvPr id="8" name="Shape 54">
            <a:extLst>
              <a:ext uri="{FF2B5EF4-FFF2-40B4-BE49-F238E27FC236}">
                <a16:creationId xmlns:a16="http://schemas.microsoft.com/office/drawing/2014/main" id="{3C88B38C-1E23-45BD-9371-0527CE2AD842}"/>
              </a:ext>
            </a:extLst>
          </p:cNvPr>
          <p:cNvSpPr/>
          <p:nvPr/>
        </p:nvSpPr>
        <p:spPr>
          <a:xfrm>
            <a:off x="800274" y="-75"/>
            <a:ext cx="8343726" cy="5143575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2">
            <a:extLst>
              <a:ext uri="{FF2B5EF4-FFF2-40B4-BE49-F238E27FC236}">
                <a16:creationId xmlns:a16="http://schemas.microsoft.com/office/drawing/2014/main" id="{920CBC95-45BC-41BF-8C0E-927342DD8025}"/>
              </a:ext>
            </a:extLst>
          </p:cNvPr>
          <p:cNvSpPr txBox="1"/>
          <p:nvPr/>
        </p:nvSpPr>
        <p:spPr>
          <a:xfrm>
            <a:off x="1227837" y="305272"/>
            <a:ext cx="7791876" cy="74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R" sz="3200" b="1" dirty="0">
                <a:solidFill>
                  <a:srgbClr val="FFFFFF"/>
                </a:solidFill>
                <a:latin typeface="Oswald"/>
              </a:rPr>
              <a:t>Acciones de atención consular 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6" name="Shape 79">
            <a:extLst>
              <a:ext uri="{FF2B5EF4-FFF2-40B4-BE49-F238E27FC236}">
                <a16:creationId xmlns:a16="http://schemas.microsoft.com/office/drawing/2014/main" id="{4002E0FD-48BB-4611-9123-1E341AD0E3C9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1840" y="4345261"/>
            <a:ext cx="2042160" cy="7982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2331868338"/>
              </p:ext>
            </p:extLst>
          </p:nvPr>
        </p:nvGraphicFramePr>
        <p:xfrm>
          <a:off x="831677" y="933822"/>
          <a:ext cx="8280920" cy="372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526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1" y="-75"/>
            <a:ext cx="800275" cy="514357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00"/>
              </a:solidFill>
            </a:endParaRPr>
          </a:p>
        </p:txBody>
      </p:sp>
      <p:sp>
        <p:nvSpPr>
          <p:cNvPr id="8" name="Shape 54">
            <a:extLst>
              <a:ext uri="{FF2B5EF4-FFF2-40B4-BE49-F238E27FC236}">
                <a16:creationId xmlns:a16="http://schemas.microsoft.com/office/drawing/2014/main" id="{3C88B38C-1E23-45BD-9371-0527CE2AD842}"/>
              </a:ext>
            </a:extLst>
          </p:cNvPr>
          <p:cNvSpPr/>
          <p:nvPr/>
        </p:nvSpPr>
        <p:spPr>
          <a:xfrm>
            <a:off x="800274" y="-75"/>
            <a:ext cx="8343726" cy="5143575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2">
            <a:extLst>
              <a:ext uri="{FF2B5EF4-FFF2-40B4-BE49-F238E27FC236}">
                <a16:creationId xmlns:a16="http://schemas.microsoft.com/office/drawing/2014/main" id="{920CBC95-45BC-41BF-8C0E-927342DD8025}"/>
              </a:ext>
            </a:extLst>
          </p:cNvPr>
          <p:cNvSpPr txBox="1"/>
          <p:nvPr/>
        </p:nvSpPr>
        <p:spPr>
          <a:xfrm>
            <a:off x="1227837" y="305272"/>
            <a:ext cx="7791876" cy="74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R" sz="3200" b="1" dirty="0">
                <a:solidFill>
                  <a:srgbClr val="FFFFFF"/>
                </a:solidFill>
                <a:latin typeface="Oswald"/>
              </a:rPr>
              <a:t>Acciones de atención consular 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6" name="Shape 79">
            <a:extLst>
              <a:ext uri="{FF2B5EF4-FFF2-40B4-BE49-F238E27FC236}">
                <a16:creationId xmlns:a16="http://schemas.microsoft.com/office/drawing/2014/main" id="{4002E0FD-48BB-4611-9123-1E341AD0E3C9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1840" y="4345261"/>
            <a:ext cx="2042160" cy="79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2137" y="988225"/>
            <a:ext cx="3578225" cy="207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Marcador de contenido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1696" y="2504457"/>
            <a:ext cx="3777757" cy="223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496" y="890801"/>
            <a:ext cx="2020156" cy="145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007" y="3286618"/>
            <a:ext cx="2173768" cy="133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765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1" y="-75"/>
            <a:ext cx="800275" cy="514357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00"/>
              </a:solidFill>
            </a:endParaRPr>
          </a:p>
        </p:txBody>
      </p:sp>
      <p:sp>
        <p:nvSpPr>
          <p:cNvPr id="8" name="Shape 54">
            <a:extLst>
              <a:ext uri="{FF2B5EF4-FFF2-40B4-BE49-F238E27FC236}">
                <a16:creationId xmlns:a16="http://schemas.microsoft.com/office/drawing/2014/main" id="{3C88B38C-1E23-45BD-9371-0527CE2AD842}"/>
              </a:ext>
            </a:extLst>
          </p:cNvPr>
          <p:cNvSpPr/>
          <p:nvPr/>
        </p:nvSpPr>
        <p:spPr>
          <a:xfrm>
            <a:off x="800274" y="-75"/>
            <a:ext cx="8343726" cy="5143575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2">
            <a:extLst>
              <a:ext uri="{FF2B5EF4-FFF2-40B4-BE49-F238E27FC236}">
                <a16:creationId xmlns:a16="http://schemas.microsoft.com/office/drawing/2014/main" id="{920CBC95-45BC-41BF-8C0E-927342DD8025}"/>
              </a:ext>
            </a:extLst>
          </p:cNvPr>
          <p:cNvSpPr txBox="1"/>
          <p:nvPr/>
        </p:nvSpPr>
        <p:spPr>
          <a:xfrm>
            <a:off x="1227837" y="305272"/>
            <a:ext cx="7488600" cy="74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R" sz="2800" b="1" dirty="0">
                <a:solidFill>
                  <a:srgbClr val="FFFFFF"/>
                </a:solidFill>
                <a:latin typeface="Oswald"/>
              </a:rPr>
              <a:t>Acciones de protección consular</a:t>
            </a:r>
            <a:endParaRPr lang="es-CR" sz="3200" b="1" dirty="0">
              <a:solidFill>
                <a:srgbClr val="FFFFFF"/>
              </a:solidFill>
              <a:latin typeface="Oswald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2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pic>
        <p:nvPicPr>
          <p:cNvPr id="6" name="Shape 79">
            <a:extLst>
              <a:ext uri="{FF2B5EF4-FFF2-40B4-BE49-F238E27FC236}">
                <a16:creationId xmlns:a16="http://schemas.microsoft.com/office/drawing/2014/main" id="{22E5B4E6-26FB-4006-A71B-27ACA09719BC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1840" y="4251960"/>
            <a:ext cx="2042160" cy="7982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257699594"/>
              </p:ext>
            </p:extLst>
          </p:nvPr>
        </p:nvGraphicFramePr>
        <p:xfrm>
          <a:off x="2139632" y="813929"/>
          <a:ext cx="7174214" cy="5822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60443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1" y="-75"/>
            <a:ext cx="800275" cy="5143575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00"/>
              </a:solidFill>
            </a:endParaRPr>
          </a:p>
        </p:txBody>
      </p:sp>
      <p:sp>
        <p:nvSpPr>
          <p:cNvPr id="8" name="Shape 54">
            <a:extLst>
              <a:ext uri="{FF2B5EF4-FFF2-40B4-BE49-F238E27FC236}">
                <a16:creationId xmlns:a16="http://schemas.microsoft.com/office/drawing/2014/main" id="{3C88B38C-1E23-45BD-9371-0527CE2AD842}"/>
              </a:ext>
            </a:extLst>
          </p:cNvPr>
          <p:cNvSpPr/>
          <p:nvPr/>
        </p:nvSpPr>
        <p:spPr>
          <a:xfrm>
            <a:off x="800274" y="-75"/>
            <a:ext cx="8343726" cy="5143575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72">
            <a:extLst>
              <a:ext uri="{FF2B5EF4-FFF2-40B4-BE49-F238E27FC236}">
                <a16:creationId xmlns:a16="http://schemas.microsoft.com/office/drawing/2014/main" id="{920CBC95-45BC-41BF-8C0E-927342DD8025}"/>
              </a:ext>
            </a:extLst>
          </p:cNvPr>
          <p:cNvSpPr txBox="1"/>
          <p:nvPr/>
        </p:nvSpPr>
        <p:spPr>
          <a:xfrm>
            <a:off x="1227837" y="198736"/>
            <a:ext cx="7791876" cy="74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CR" sz="2800" b="1" dirty="0">
                <a:solidFill>
                  <a:srgbClr val="FFFFFF"/>
                </a:solidFill>
                <a:latin typeface="Oswald"/>
              </a:rPr>
              <a:t>Asistencia, atención y protección consular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32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10" name="Shape 81">
            <a:extLst>
              <a:ext uri="{FF2B5EF4-FFF2-40B4-BE49-F238E27FC236}">
                <a16:creationId xmlns:a16="http://schemas.microsoft.com/office/drawing/2014/main" id="{A98C0B8F-EE91-4E73-9170-5C4F880F7995}"/>
              </a:ext>
            </a:extLst>
          </p:cNvPr>
          <p:cNvSpPr txBox="1"/>
          <p:nvPr/>
        </p:nvSpPr>
        <p:spPr>
          <a:xfrm>
            <a:off x="1227837" y="949911"/>
            <a:ext cx="6906760" cy="197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just">
              <a:lnSpc>
                <a:spcPct val="115000"/>
              </a:lnSpc>
              <a:buClr>
                <a:srgbClr val="FFFFFF"/>
              </a:buClr>
              <a:buSzPts val="1800"/>
            </a:pPr>
            <a:endParaRPr lang="es-ES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79">
            <a:extLst>
              <a:ext uri="{FF2B5EF4-FFF2-40B4-BE49-F238E27FC236}">
                <a16:creationId xmlns:a16="http://schemas.microsoft.com/office/drawing/2014/main" id="{4002E0FD-48BB-4611-9123-1E341AD0E3C9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1840" y="4251960"/>
            <a:ext cx="2042160" cy="7982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800274" y="748949"/>
            <a:ext cx="8219440" cy="499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s-GT" altLang="es-GT" sz="1300" b="1" dirty="0">
                <a:solidFill>
                  <a:schemeClr val="bg1"/>
                </a:solidFill>
              </a:rPr>
              <a:t>Acciones en materia judicial</a:t>
            </a:r>
            <a:endParaRPr lang="es-GT" altLang="es-GT" sz="1100" dirty="0">
              <a:solidFill>
                <a:schemeClr val="bg1"/>
              </a:solidFill>
            </a:endParaRPr>
          </a:p>
          <a:p>
            <a:pPr lvl="1" algn="l">
              <a:lnSpc>
                <a:spcPct val="80000"/>
              </a:lnSpc>
            </a:pPr>
            <a:r>
              <a:rPr lang="es-GT" altLang="es-GT" sz="1100" dirty="0">
                <a:solidFill>
                  <a:schemeClr val="bg1"/>
                </a:solidFill>
              </a:rPr>
              <a:t>Facilitar la asesoría legal.</a:t>
            </a:r>
            <a:endParaRPr lang="es-GT" altLang="es-GT" sz="1000" dirty="0">
              <a:solidFill>
                <a:schemeClr val="bg1"/>
              </a:solidFill>
            </a:endParaRPr>
          </a:p>
          <a:p>
            <a:pPr lvl="1" algn="l">
              <a:lnSpc>
                <a:spcPct val="80000"/>
              </a:lnSpc>
            </a:pPr>
            <a:r>
              <a:rPr lang="es-GT" altLang="es-GT" sz="1100" dirty="0">
                <a:solidFill>
                  <a:schemeClr val="bg1"/>
                </a:solidFill>
              </a:rPr>
              <a:t>Acompañamiento a corte.</a:t>
            </a:r>
            <a:endParaRPr lang="es-GT" altLang="es-GT" sz="1000" dirty="0">
              <a:solidFill>
                <a:schemeClr val="bg1"/>
              </a:solidFill>
            </a:endParaRPr>
          </a:p>
          <a:p>
            <a:pPr lvl="1" algn="l">
              <a:lnSpc>
                <a:spcPct val="80000"/>
              </a:lnSpc>
            </a:pPr>
            <a:r>
              <a:rPr lang="es-GT" altLang="es-GT" sz="1100" dirty="0">
                <a:solidFill>
                  <a:schemeClr val="bg1"/>
                </a:solidFill>
              </a:rPr>
              <a:t>Explicación de procesos legales.</a:t>
            </a:r>
            <a:endParaRPr lang="es-GT" altLang="es-GT" sz="1000" dirty="0">
              <a:solidFill>
                <a:schemeClr val="bg1"/>
              </a:solidFill>
            </a:endParaRPr>
          </a:p>
          <a:p>
            <a:pPr lvl="1" algn="l">
              <a:lnSpc>
                <a:spcPct val="80000"/>
              </a:lnSpc>
            </a:pPr>
            <a:r>
              <a:rPr lang="es-GT" altLang="es-GT" sz="1100" dirty="0">
                <a:solidFill>
                  <a:schemeClr val="bg1"/>
                </a:solidFill>
              </a:rPr>
              <a:t>Traducción libre de documentos.</a:t>
            </a:r>
            <a:endParaRPr lang="es-GT" altLang="es-GT" sz="1000" dirty="0">
              <a:solidFill>
                <a:schemeClr val="bg1"/>
              </a:solidFill>
            </a:endParaRPr>
          </a:p>
          <a:p>
            <a:pPr lvl="1" algn="l">
              <a:lnSpc>
                <a:spcPct val="80000"/>
              </a:lnSpc>
            </a:pPr>
            <a:r>
              <a:rPr lang="es-GT" altLang="es-GT" sz="1100" dirty="0">
                <a:solidFill>
                  <a:schemeClr val="bg1"/>
                </a:solidFill>
              </a:rPr>
              <a:t>Visita a presidios.</a:t>
            </a:r>
          </a:p>
          <a:p>
            <a:pPr lvl="1" algn="l">
              <a:lnSpc>
                <a:spcPct val="80000"/>
              </a:lnSpc>
            </a:pPr>
            <a:endParaRPr lang="es-GT" altLang="es-GT" sz="1000" dirty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GT" altLang="es-GT" sz="1300" b="1" dirty="0">
                <a:solidFill>
                  <a:schemeClr val="bg1"/>
                </a:solidFill>
              </a:rPr>
              <a:t>Acciones en materia migratoria</a:t>
            </a:r>
            <a:endParaRPr lang="es-GT" altLang="es-GT" sz="1100" dirty="0">
              <a:solidFill>
                <a:schemeClr val="bg1"/>
              </a:solidFill>
            </a:endParaRPr>
          </a:p>
          <a:p>
            <a:pPr lvl="1" algn="l">
              <a:lnSpc>
                <a:spcPct val="80000"/>
              </a:lnSpc>
            </a:pPr>
            <a:r>
              <a:rPr lang="es-GT" altLang="es-GT" sz="1100" dirty="0">
                <a:solidFill>
                  <a:schemeClr val="bg1"/>
                </a:solidFill>
              </a:rPr>
              <a:t>Brindar información y acompañamiento en proceso migratorios. </a:t>
            </a:r>
          </a:p>
          <a:p>
            <a:pPr lvl="1" algn="l">
              <a:lnSpc>
                <a:spcPct val="80000"/>
              </a:lnSpc>
            </a:pPr>
            <a:endParaRPr lang="es-GT" altLang="es-GT" sz="1000" dirty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GT" altLang="es-GT" sz="1300" b="1" dirty="0">
                <a:solidFill>
                  <a:schemeClr val="bg1"/>
                </a:solidFill>
              </a:rPr>
              <a:t>Acciones en materia laboral</a:t>
            </a:r>
            <a:endParaRPr lang="es-GT" altLang="es-GT" sz="1100" dirty="0">
              <a:solidFill>
                <a:schemeClr val="bg1"/>
              </a:solidFill>
            </a:endParaRPr>
          </a:p>
          <a:p>
            <a:pPr lvl="1" algn="l">
              <a:lnSpc>
                <a:spcPct val="80000"/>
              </a:lnSpc>
            </a:pPr>
            <a:r>
              <a:rPr lang="es-GT" altLang="es-GT" sz="1100" dirty="0">
                <a:solidFill>
                  <a:schemeClr val="bg1"/>
                </a:solidFill>
              </a:rPr>
              <a:t>Proporcionar información sobre derechos laborales y condiciones de trabajo: salario mínimo, horas extras, contrato, </a:t>
            </a:r>
          </a:p>
          <a:p>
            <a:pPr lvl="1" algn="l">
              <a:lnSpc>
                <a:spcPct val="80000"/>
              </a:lnSpc>
            </a:pPr>
            <a:r>
              <a:rPr lang="es-GT" altLang="es-GT" sz="1100" dirty="0">
                <a:solidFill>
                  <a:schemeClr val="bg1"/>
                </a:solidFill>
              </a:rPr>
              <a:t>deducciones salariales, entre otros.</a:t>
            </a:r>
            <a:endParaRPr lang="es-GT" altLang="es-GT" sz="1000" dirty="0">
              <a:solidFill>
                <a:schemeClr val="bg1"/>
              </a:solidFill>
            </a:endParaRPr>
          </a:p>
          <a:p>
            <a:pPr lvl="1" algn="l">
              <a:lnSpc>
                <a:spcPct val="80000"/>
              </a:lnSpc>
            </a:pPr>
            <a:r>
              <a:rPr lang="es-GT" altLang="es-GT" sz="1100" dirty="0">
                <a:solidFill>
                  <a:schemeClr val="bg1"/>
                </a:solidFill>
              </a:rPr>
              <a:t>Acompañamiento en procesos ante autoridades laborales.</a:t>
            </a:r>
            <a:r>
              <a:rPr lang="es-GT" altLang="es-GT" sz="1100" b="1" dirty="0">
                <a:solidFill>
                  <a:schemeClr val="bg1"/>
                </a:solidFill>
              </a:rPr>
              <a:t> </a:t>
            </a:r>
          </a:p>
          <a:p>
            <a:pPr lvl="1" algn="l">
              <a:lnSpc>
                <a:spcPct val="80000"/>
              </a:lnSpc>
            </a:pPr>
            <a:endParaRPr lang="es-GT" altLang="es-GT" sz="1100" dirty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GT" altLang="es-GT" sz="1300" b="1" dirty="0">
                <a:solidFill>
                  <a:schemeClr val="bg1"/>
                </a:solidFill>
              </a:rPr>
              <a:t>Acciones en materia de seguridad de empleo</a:t>
            </a:r>
            <a:endParaRPr lang="es-GT" altLang="es-GT" sz="1100" dirty="0">
              <a:solidFill>
                <a:schemeClr val="bg1"/>
              </a:solidFill>
            </a:endParaRPr>
          </a:p>
          <a:p>
            <a:pPr lvl="1" algn="l">
              <a:lnSpc>
                <a:spcPct val="80000"/>
              </a:lnSpc>
            </a:pPr>
            <a:r>
              <a:rPr lang="es-GT" altLang="es-GT" sz="1100" dirty="0">
                <a:solidFill>
                  <a:schemeClr val="bg1"/>
                </a:solidFill>
              </a:rPr>
              <a:t>Informar a los trabajadores sobre las regulaciones de seguridad en determinadas actividades.</a:t>
            </a:r>
            <a:endParaRPr lang="es-GT" altLang="es-GT" sz="1000" dirty="0">
              <a:solidFill>
                <a:schemeClr val="bg1"/>
              </a:solidFill>
            </a:endParaRPr>
          </a:p>
          <a:p>
            <a:pPr lvl="1" algn="l">
              <a:lnSpc>
                <a:spcPct val="80000"/>
              </a:lnSpc>
            </a:pPr>
            <a:r>
              <a:rPr lang="es-GT" altLang="es-GT" sz="1100" dirty="0">
                <a:solidFill>
                  <a:schemeClr val="bg1"/>
                </a:solidFill>
              </a:rPr>
              <a:t>En caso de accidente laboral, asesorar para suspensión de trabajo con derecho a pago e indemnizaciones si el caso </a:t>
            </a:r>
          </a:p>
          <a:p>
            <a:pPr lvl="1" algn="l">
              <a:lnSpc>
                <a:spcPct val="80000"/>
              </a:lnSpc>
            </a:pPr>
            <a:r>
              <a:rPr lang="es-GT" altLang="es-GT" sz="1100" dirty="0">
                <a:solidFill>
                  <a:schemeClr val="bg1"/>
                </a:solidFill>
              </a:rPr>
              <a:t>aplica.</a:t>
            </a:r>
          </a:p>
          <a:p>
            <a:pPr lvl="1" algn="l">
              <a:lnSpc>
                <a:spcPct val="80000"/>
              </a:lnSpc>
            </a:pPr>
            <a:endParaRPr lang="es-GT" altLang="es-GT" sz="1000" dirty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GT" altLang="es-GT" sz="1300" b="1" dirty="0">
                <a:solidFill>
                  <a:schemeClr val="bg1"/>
                </a:solidFill>
              </a:rPr>
              <a:t>Acciones en materia del Plan de Salud</a:t>
            </a:r>
            <a:endParaRPr lang="es-GT" altLang="es-GT" sz="1100" dirty="0">
              <a:solidFill>
                <a:schemeClr val="bg1"/>
              </a:solidFill>
            </a:endParaRPr>
          </a:p>
          <a:p>
            <a:pPr lvl="1" algn="l">
              <a:lnSpc>
                <a:spcPct val="80000"/>
              </a:lnSpc>
            </a:pPr>
            <a:r>
              <a:rPr lang="es-GT" altLang="es-GT" sz="1100" dirty="0">
                <a:solidFill>
                  <a:schemeClr val="bg1"/>
                </a:solidFill>
              </a:rPr>
              <a:t>Informar sobre sus derechos y prestaciones en el marco de seguridad social.</a:t>
            </a:r>
            <a:endParaRPr lang="es-GT" altLang="es-GT" sz="1000" dirty="0">
              <a:solidFill>
                <a:schemeClr val="bg1"/>
              </a:solidFill>
            </a:endParaRPr>
          </a:p>
          <a:p>
            <a:pPr lvl="1" algn="l">
              <a:lnSpc>
                <a:spcPct val="80000"/>
              </a:lnSpc>
            </a:pPr>
            <a:r>
              <a:rPr lang="es-GT" altLang="es-GT" sz="1100" dirty="0">
                <a:solidFill>
                  <a:schemeClr val="bg1"/>
                </a:solidFill>
              </a:rPr>
              <a:t>Los guatemaltecos dos seguros de salud: régimen de salud de Quebec y seguro privado.</a:t>
            </a:r>
            <a:endParaRPr lang="es-GT" altLang="es-GT" sz="1000" dirty="0">
              <a:solidFill>
                <a:schemeClr val="bg1"/>
              </a:solidFill>
            </a:endParaRPr>
          </a:p>
          <a:p>
            <a:pPr lvl="1" algn="l">
              <a:lnSpc>
                <a:spcPct val="80000"/>
              </a:lnSpc>
            </a:pPr>
            <a:r>
              <a:rPr lang="es-GT" altLang="es-GT" sz="1100" dirty="0">
                <a:solidFill>
                  <a:schemeClr val="bg1"/>
                </a:solidFill>
              </a:rPr>
              <a:t>Acompañamiento y traducción en visitas médicas.</a:t>
            </a:r>
            <a:endParaRPr lang="es-GT" altLang="es-GT" sz="1000" dirty="0">
              <a:solidFill>
                <a:schemeClr val="bg1"/>
              </a:solidFill>
            </a:endParaRPr>
          </a:p>
          <a:p>
            <a:pPr lvl="1" algn="l">
              <a:lnSpc>
                <a:spcPct val="80000"/>
              </a:lnSpc>
            </a:pPr>
            <a:r>
              <a:rPr lang="es-GT" altLang="es-GT" sz="1100" dirty="0">
                <a:solidFill>
                  <a:schemeClr val="bg1"/>
                </a:solidFill>
              </a:rPr>
              <a:t>Visitas a hospitales</a:t>
            </a:r>
          </a:p>
          <a:p>
            <a:pPr lvl="1" algn="l">
              <a:lnSpc>
                <a:spcPct val="80000"/>
              </a:lnSpc>
            </a:pPr>
            <a:endParaRPr lang="es-GT" altLang="es-GT" sz="1000" dirty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GT" altLang="es-GT" sz="1300" b="1" dirty="0">
                <a:solidFill>
                  <a:schemeClr val="bg1"/>
                </a:solidFill>
              </a:rPr>
              <a:t>Acciones consulares en caso de fallecimiento</a:t>
            </a:r>
            <a:endParaRPr lang="es-GT" altLang="es-GT" sz="1100" dirty="0">
              <a:solidFill>
                <a:schemeClr val="bg1"/>
              </a:solidFill>
            </a:endParaRPr>
          </a:p>
          <a:p>
            <a:pPr lvl="1" algn="l">
              <a:lnSpc>
                <a:spcPct val="80000"/>
              </a:lnSpc>
            </a:pPr>
            <a:r>
              <a:rPr lang="es-GT" altLang="es-GT" sz="1100" dirty="0">
                <a:solidFill>
                  <a:schemeClr val="bg1"/>
                </a:solidFill>
              </a:rPr>
              <a:t>Coordinación de repatriación digna del cuerpo.</a:t>
            </a:r>
            <a:endParaRPr lang="es-GT" altLang="es-GT" sz="1000" dirty="0">
              <a:solidFill>
                <a:schemeClr val="bg1"/>
              </a:solidFill>
            </a:endParaRPr>
          </a:p>
          <a:p>
            <a:pPr lvl="1" algn="l">
              <a:lnSpc>
                <a:spcPct val="80000"/>
              </a:lnSpc>
            </a:pPr>
            <a:r>
              <a:rPr lang="es-GT" altLang="es-GT" sz="1100" dirty="0">
                <a:solidFill>
                  <a:schemeClr val="bg1"/>
                </a:solidFill>
              </a:rPr>
              <a:t>Comunicación constante con familia, seguro, servicios funerales, entre otros.</a:t>
            </a:r>
            <a:endParaRPr lang="es-GT" altLang="es-GT" sz="1000" dirty="0">
              <a:solidFill>
                <a:schemeClr val="bg1"/>
              </a:solidFill>
            </a:endParaRPr>
          </a:p>
          <a:p>
            <a:pPr lvl="1" algn="l">
              <a:lnSpc>
                <a:spcPct val="80000"/>
              </a:lnSpc>
            </a:pPr>
            <a:r>
              <a:rPr lang="es-GT" altLang="es-GT" sz="1100" dirty="0">
                <a:solidFill>
                  <a:schemeClr val="bg1"/>
                </a:solidFill>
              </a:rPr>
              <a:t>Pago del costo de repatriación, en casos especiales.</a:t>
            </a:r>
            <a:endParaRPr lang="es-GT" altLang="es-GT" sz="1000" dirty="0">
              <a:solidFill>
                <a:schemeClr val="bg1"/>
              </a:solidFill>
            </a:endParaRPr>
          </a:p>
          <a:p>
            <a:pPr algn="l">
              <a:lnSpc>
                <a:spcPct val="80000"/>
              </a:lnSpc>
              <a:buFont typeface="Arial" charset="0"/>
              <a:buNone/>
            </a:pPr>
            <a:endParaRPr lang="es-MX" altLang="es-GT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5544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350</Words>
  <Application>Microsoft Office PowerPoint</Application>
  <PresentationFormat>On-screen Show (16:9)</PresentationFormat>
  <Paragraphs>123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Wingdings</vt:lpstr>
      <vt:lpstr>Oswald</vt:lpstr>
      <vt:lpstr>Lucida Sans Unicode</vt:lpstr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BONNIE Alexandra</dc:creator>
  <cp:lastModifiedBy>RODAS Renán</cp:lastModifiedBy>
  <cp:revision>20</cp:revision>
  <dcterms:modified xsi:type="dcterms:W3CDTF">2018-05-02T16:28:17Z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9865897C-953F-41A0-A378-309538799EE8</vt:lpwstr>
  </property>
  <property fmtid="{D5CDD505-2E9C-101B-9397-08002B2CF9AE}" pid="3" name="ArticulatePath">
    <vt:lpwstr>Machote ppt - PROTECCIÓN CONSULAR  DE LAS PERSONAS TRABAJADORAS MIGRANTES</vt:lpwstr>
  </property>
</Properties>
</file>