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59" r:id="rId3"/>
    <p:sldId id="283" r:id="rId4"/>
    <p:sldId id="260" r:id="rId5"/>
    <p:sldId id="261" r:id="rId6"/>
    <p:sldId id="262" r:id="rId7"/>
    <p:sldId id="263" r:id="rId8"/>
    <p:sldId id="264" r:id="rId9"/>
    <p:sldId id="265" r:id="rId10"/>
    <p:sldId id="266" r:id="rId11"/>
    <p:sldId id="274" r:id="rId12"/>
    <p:sldId id="267" r:id="rId13"/>
    <p:sldId id="268" r:id="rId14"/>
    <p:sldId id="269" r:id="rId15"/>
    <p:sldId id="270" r:id="rId16"/>
    <p:sldId id="272" r:id="rId17"/>
    <p:sldId id="271" r:id="rId18"/>
    <p:sldId id="282"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9F4"/>
    <a:srgbClr val="ECF1F8"/>
    <a:srgbClr val="E3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8" autoAdjust="0"/>
    <p:restoredTop sz="94660"/>
  </p:normalViewPr>
  <p:slideViewPr>
    <p:cSldViewPr>
      <p:cViewPr>
        <p:scale>
          <a:sx n="100" d="100"/>
          <a:sy n="100" d="100"/>
        </p:scale>
        <p:origin x="-252" y="-16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52014652014655E-2"/>
          <c:y val="0.15912371964334782"/>
          <c:w val="0.96418396418396357"/>
          <c:h val="0.72029070373423543"/>
        </c:manualLayout>
      </c:layout>
      <c:lineChart>
        <c:grouping val="standard"/>
        <c:varyColors val="0"/>
        <c:ser>
          <c:idx val="0"/>
          <c:order val="0"/>
          <c:tx>
            <c:strRef>
              <c:f>Hoja1!$B$1</c:f>
              <c:strCache>
                <c:ptCount val="1"/>
                <c:pt idx="0">
                  <c:v>Fallecidos</c:v>
                </c:pt>
              </c:strCache>
            </c:strRef>
          </c:tx>
          <c:dLbls>
            <c:dLbl>
              <c:idx val="0"/>
              <c:layout>
                <c:manualLayout>
                  <c:x val="-5.378151260504202E-2"/>
                  <c:y val="-3.8216560509554166E-2"/>
                </c:manualLayout>
              </c:layout>
              <c:showLegendKey val="0"/>
              <c:showVal val="1"/>
              <c:showCatName val="0"/>
              <c:showSerName val="0"/>
              <c:showPercent val="0"/>
              <c:showBubbleSize val="0"/>
            </c:dLbl>
            <c:dLbl>
              <c:idx val="1"/>
              <c:layout>
                <c:manualLayout>
                  <c:x val="-2.6699226699226749E-2"/>
                  <c:y val="-5.0955399528127582E-2"/>
                </c:manualLayout>
              </c:layout>
              <c:showLegendKey val="0"/>
              <c:showVal val="1"/>
              <c:showCatName val="0"/>
              <c:showSerName val="0"/>
              <c:showPercent val="0"/>
              <c:showBubbleSize val="0"/>
            </c:dLbl>
            <c:dLbl>
              <c:idx val="2"/>
              <c:layout>
                <c:manualLayout>
                  <c:x val="-4.2577030812324994E-2"/>
                  <c:y val="-5.9447983014862038E-2"/>
                </c:manualLayout>
              </c:layout>
              <c:showLegendKey val="0"/>
              <c:showVal val="1"/>
              <c:showCatName val="0"/>
              <c:showSerName val="0"/>
              <c:showPercent val="0"/>
              <c:showBubbleSize val="0"/>
            </c:dLbl>
            <c:dLbl>
              <c:idx val="3"/>
              <c:layout>
                <c:manualLayout>
                  <c:x val="-4.4817927170868473E-2"/>
                  <c:y val="-4.6709129511677279E-2"/>
                </c:manualLayout>
              </c:layout>
              <c:showLegendKey val="0"/>
              <c:showVal val="1"/>
              <c:showCatName val="0"/>
              <c:showSerName val="0"/>
              <c:showPercent val="0"/>
              <c:showBubbleSize val="0"/>
            </c:dLbl>
            <c:dLbl>
              <c:idx val="4"/>
              <c:layout>
                <c:manualLayout>
                  <c:x val="-4.4817927170868473E-2"/>
                  <c:y val="-5.0955414012738939E-2"/>
                </c:manualLayout>
              </c:layout>
              <c:showLegendKey val="0"/>
              <c:showVal val="1"/>
              <c:showCatName val="0"/>
              <c:showSerName val="0"/>
              <c:showPercent val="0"/>
              <c:showBubbleSize val="0"/>
            </c:dLbl>
            <c:dLbl>
              <c:idx val="5"/>
              <c:layout>
                <c:manualLayout>
                  <c:x val="-3.8095238095238099E-2"/>
                  <c:y val="-3.8216560509554166E-2"/>
                </c:manualLayout>
              </c:layout>
              <c:showLegendKey val="0"/>
              <c:showVal val="1"/>
              <c:showCatName val="0"/>
              <c:showSerName val="0"/>
              <c:showPercent val="0"/>
              <c:showBubbleSize val="0"/>
            </c:dLbl>
            <c:dLbl>
              <c:idx val="6"/>
              <c:layout>
                <c:manualLayout>
                  <c:x val="-3.2515791601427056E-2"/>
                  <c:y val="-7.2194723380517051E-2"/>
                </c:manualLayout>
              </c:layout>
              <c:showLegendKey val="0"/>
              <c:showVal val="1"/>
              <c:showCatName val="0"/>
              <c:showSerName val="0"/>
              <c:showPercent val="0"/>
              <c:showBubbleSize val="0"/>
            </c:dLbl>
            <c:dLbl>
              <c:idx val="7"/>
              <c:layout>
                <c:manualLayout>
                  <c:x val="-3.0932030932030941E-2"/>
                  <c:y val="-6.7388688327316648E-2"/>
                </c:manualLayout>
              </c:layout>
              <c:showLegendKey val="0"/>
              <c:showVal val="1"/>
              <c:showCatName val="0"/>
              <c:showSerName val="0"/>
              <c:showPercent val="0"/>
              <c:showBubbleSize val="0"/>
            </c:dLbl>
            <c:dLbl>
              <c:idx val="8"/>
              <c:layout>
                <c:manualLayout>
                  <c:x val="-2.9304029304029311E-2"/>
                  <c:y val="-7.7015643802647554E-2"/>
                </c:manualLayout>
              </c:layout>
              <c:showLegendKey val="0"/>
              <c:showVal val="1"/>
              <c:showCatName val="0"/>
              <c:showSerName val="0"/>
              <c:showPercent val="0"/>
              <c:showBubbleSize val="0"/>
            </c:dLbl>
            <c:dLbl>
              <c:idx val="9"/>
              <c:layout>
                <c:manualLayout>
                  <c:x val="-2.1164021164021166E-2"/>
                  <c:y val="-5.77617328519857E-2"/>
                </c:manualLayout>
              </c:layout>
              <c:showLegendKey val="0"/>
              <c:showVal val="1"/>
              <c:showCatName val="0"/>
              <c:showSerName val="0"/>
              <c:showPercent val="0"/>
              <c:showBubbleSize val="0"/>
            </c:dLbl>
            <c:txPr>
              <a:bodyPr/>
              <a:lstStyle/>
              <a:p>
                <a:pPr>
                  <a:defRPr sz="900" b="1"/>
                </a:pPr>
                <a:endParaRPr lang="es-GT"/>
              </a:p>
            </c:txPr>
            <c:showLegendKey val="0"/>
            <c:showVal val="1"/>
            <c:showCatName val="0"/>
            <c:showSerName val="0"/>
            <c:showPercent val="0"/>
            <c:showBubbleSize val="0"/>
            <c:showLeaderLines val="0"/>
          </c:dLbls>
          <c:cat>
            <c:numRef>
              <c:f>Hoja1!$A$2:$A$11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Hoja1!$B$2:$B$11</c:f>
              <c:numCache>
                <c:formatCode>General</c:formatCode>
                <c:ptCount val="10"/>
                <c:pt idx="0">
                  <c:v>4</c:v>
                </c:pt>
                <c:pt idx="1">
                  <c:v>92</c:v>
                </c:pt>
                <c:pt idx="2">
                  <c:v>110</c:v>
                </c:pt>
                <c:pt idx="3">
                  <c:v>245</c:v>
                </c:pt>
                <c:pt idx="4">
                  <c:v>279</c:v>
                </c:pt>
                <c:pt idx="5">
                  <c:v>275</c:v>
                </c:pt>
                <c:pt idx="6">
                  <c:v>238</c:v>
                </c:pt>
                <c:pt idx="7">
                  <c:v>302</c:v>
                </c:pt>
                <c:pt idx="8">
                  <c:v>198</c:v>
                </c:pt>
                <c:pt idx="9">
                  <c:v>78</c:v>
                </c:pt>
              </c:numCache>
            </c:numRef>
          </c:val>
          <c:smooth val="0"/>
        </c:ser>
        <c:ser>
          <c:idx val="1"/>
          <c:order val="1"/>
          <c:tx>
            <c:strRef>
              <c:f>Hoja1!$C$1</c:f>
              <c:strCache>
                <c:ptCount val="1"/>
                <c:pt idx="0">
                  <c:v>Vulnerables</c:v>
                </c:pt>
              </c:strCache>
            </c:strRef>
          </c:tx>
          <c:dLbls>
            <c:dLbl>
              <c:idx val="0"/>
              <c:layout>
                <c:manualLayout>
                  <c:x val="2.2408963585434233E-3"/>
                  <c:y val="-1.2738853503184717E-2"/>
                </c:manualLayout>
              </c:layout>
              <c:showLegendKey val="0"/>
              <c:showVal val="1"/>
              <c:showCatName val="0"/>
              <c:showSerName val="0"/>
              <c:showPercent val="0"/>
              <c:showBubbleSize val="0"/>
            </c:dLbl>
            <c:dLbl>
              <c:idx val="1"/>
              <c:layout>
                <c:manualLayout>
                  <c:x val="-2.9131652661064465E-2"/>
                  <c:y val="-4.6709129511677279E-2"/>
                </c:manualLayout>
              </c:layout>
              <c:showLegendKey val="0"/>
              <c:showVal val="1"/>
              <c:showCatName val="0"/>
              <c:showSerName val="0"/>
              <c:showPercent val="0"/>
              <c:showBubbleSize val="0"/>
            </c:dLbl>
            <c:dLbl>
              <c:idx val="2"/>
              <c:layout>
                <c:manualLayout>
                  <c:x val="-1.8750733081441744E-2"/>
                  <c:y val="-5.520225134313092E-2"/>
                </c:manualLayout>
              </c:layout>
              <c:showLegendKey val="0"/>
              <c:showVal val="1"/>
              <c:showCatName val="0"/>
              <c:showSerName val="0"/>
              <c:showPercent val="0"/>
              <c:showBubbleSize val="0"/>
            </c:dLbl>
            <c:dLbl>
              <c:idx val="3"/>
              <c:layout>
                <c:manualLayout>
                  <c:x val="-2.6296969289095289E-2"/>
                  <c:y val="-4.6709305741114475E-2"/>
                </c:manualLayout>
              </c:layout>
              <c:showLegendKey val="0"/>
              <c:showVal val="1"/>
              <c:showCatName val="0"/>
              <c:showSerName val="0"/>
              <c:showPercent val="0"/>
              <c:showBubbleSize val="0"/>
            </c:dLbl>
            <c:dLbl>
              <c:idx val="4"/>
              <c:layout>
                <c:manualLayout>
                  <c:x val="-2.3845609042459442E-2"/>
                  <c:y val="-6.9074921591479821E-2"/>
                </c:manualLayout>
              </c:layout>
              <c:showLegendKey val="0"/>
              <c:showVal val="1"/>
              <c:showCatName val="0"/>
              <c:showSerName val="0"/>
              <c:showPercent val="0"/>
              <c:showBubbleSize val="0"/>
            </c:dLbl>
            <c:dLbl>
              <c:idx val="5"/>
              <c:layout>
                <c:manualLayout>
                  <c:x val="-2.771448440739779E-2"/>
                  <c:y val="-5.0388773605465405E-2"/>
                </c:manualLayout>
              </c:layout>
              <c:showLegendKey val="0"/>
              <c:showVal val="1"/>
              <c:showCatName val="0"/>
              <c:showSerName val="0"/>
              <c:showPercent val="0"/>
              <c:showBubbleSize val="0"/>
            </c:dLbl>
            <c:dLbl>
              <c:idx val="6"/>
              <c:layout>
                <c:manualLayout>
                  <c:x val="-2.767602767602774E-2"/>
                  <c:y val="-5.7761732851985589E-2"/>
                </c:manualLayout>
              </c:layout>
              <c:showLegendKey val="0"/>
              <c:showVal val="1"/>
              <c:showCatName val="0"/>
              <c:showSerName val="0"/>
              <c:showPercent val="0"/>
              <c:showBubbleSize val="0"/>
            </c:dLbl>
            <c:dLbl>
              <c:idx val="7"/>
              <c:layout>
                <c:manualLayout>
                  <c:x val="-2.767602767602774E-2"/>
                  <c:y val="-5.7761732851985589E-2"/>
                </c:manualLayout>
              </c:layout>
              <c:showLegendKey val="0"/>
              <c:showVal val="1"/>
              <c:showCatName val="0"/>
              <c:showSerName val="0"/>
              <c:showPercent val="0"/>
              <c:showBubbleSize val="0"/>
            </c:dLbl>
            <c:dLbl>
              <c:idx val="8"/>
              <c:layout>
                <c:manualLayout>
                  <c:x val="-2.6048026048026061E-2"/>
                  <c:y val="-5.2948255114320102E-2"/>
                </c:manualLayout>
              </c:layout>
              <c:showLegendKey val="0"/>
              <c:showVal val="1"/>
              <c:showCatName val="0"/>
              <c:showSerName val="0"/>
              <c:showPercent val="0"/>
              <c:showBubbleSize val="0"/>
            </c:dLbl>
            <c:dLbl>
              <c:idx val="9"/>
              <c:layout>
                <c:manualLayout>
                  <c:x val="-4.8840048840048909E-3"/>
                  <c:y val="-1.444043321299640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Hoja1!$A$2:$A$11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Hoja1!$C$2:$C$11</c:f>
              <c:numCache>
                <c:formatCode>General</c:formatCode>
                <c:ptCount val="10"/>
                <c:pt idx="0">
                  <c:v>0</c:v>
                </c:pt>
                <c:pt idx="1">
                  <c:v>19</c:v>
                </c:pt>
                <c:pt idx="2">
                  <c:v>2</c:v>
                </c:pt>
                <c:pt idx="3">
                  <c:v>15</c:v>
                </c:pt>
                <c:pt idx="4">
                  <c:v>11</c:v>
                </c:pt>
                <c:pt idx="5">
                  <c:v>31</c:v>
                </c:pt>
                <c:pt idx="6">
                  <c:v>42</c:v>
                </c:pt>
                <c:pt idx="7">
                  <c:v>13</c:v>
                </c:pt>
                <c:pt idx="8">
                  <c:v>18</c:v>
                </c:pt>
                <c:pt idx="9">
                  <c:v>8</c:v>
                </c:pt>
              </c:numCache>
            </c:numRef>
          </c:val>
          <c:smooth val="0"/>
        </c:ser>
        <c:dLbls>
          <c:showLegendKey val="0"/>
          <c:showVal val="1"/>
          <c:showCatName val="0"/>
          <c:showSerName val="0"/>
          <c:showPercent val="0"/>
          <c:showBubbleSize val="0"/>
        </c:dLbls>
        <c:marker val="1"/>
        <c:smooth val="0"/>
        <c:axId val="19968768"/>
        <c:axId val="19970304"/>
      </c:lineChart>
      <c:catAx>
        <c:axId val="19968768"/>
        <c:scaling>
          <c:orientation val="minMax"/>
        </c:scaling>
        <c:delete val="0"/>
        <c:axPos val="b"/>
        <c:numFmt formatCode="General" sourceLinked="1"/>
        <c:majorTickMark val="none"/>
        <c:minorTickMark val="none"/>
        <c:tickLblPos val="nextTo"/>
        <c:crossAx val="19970304"/>
        <c:crosses val="autoZero"/>
        <c:auto val="1"/>
        <c:lblAlgn val="ctr"/>
        <c:lblOffset val="100"/>
        <c:noMultiLvlLbl val="0"/>
      </c:catAx>
      <c:valAx>
        <c:axId val="19970304"/>
        <c:scaling>
          <c:orientation val="minMax"/>
        </c:scaling>
        <c:delete val="1"/>
        <c:axPos val="l"/>
        <c:numFmt formatCode="General" sourceLinked="1"/>
        <c:majorTickMark val="none"/>
        <c:minorTickMark val="none"/>
        <c:tickLblPos val="none"/>
        <c:crossAx val="19968768"/>
        <c:crosses val="autoZero"/>
        <c:crossBetween val="between"/>
      </c:valAx>
    </c:plotArea>
    <c:legend>
      <c:legendPos val="t"/>
      <c:layout>
        <c:manualLayout>
          <c:xMode val="edge"/>
          <c:yMode val="edge"/>
          <c:x val="0.7649377427821521"/>
          <c:y val="0.16114649681528689"/>
          <c:w val="0.20879118110236272"/>
          <c:h val="0.15746460036444507"/>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GT"/>
              <a:t>Guatemaltecos deportados</a:t>
            </a:r>
            <a:r>
              <a:rPr lang="es-GT" baseline="0"/>
              <a:t> via aérea de los Estados Unidos de América</a:t>
            </a:r>
            <a:endParaRPr lang="es-GT"/>
          </a:p>
        </c:rich>
      </c:tx>
      <c:layout/>
      <c:overlay val="0"/>
    </c:title>
    <c:autoTitleDeleted val="0"/>
    <c:plotArea>
      <c:layout/>
      <c:lineChart>
        <c:grouping val="standard"/>
        <c:varyColors val="0"/>
        <c:ser>
          <c:idx val="0"/>
          <c:order val="0"/>
          <c:tx>
            <c:strRef>
              <c:f>Hoja1!$B$1</c:f>
              <c:strCache>
                <c:ptCount val="1"/>
                <c:pt idx="0">
                  <c:v>Gatemaltecos</c:v>
                </c:pt>
              </c:strCache>
            </c:strRef>
          </c:tx>
          <c:dLbls>
            <c:dLbl>
              <c:idx val="0"/>
              <c:layout>
                <c:manualLayout>
                  <c:x val="-4.5333333333333461E-2"/>
                  <c:y val="-7.2072072072072071E-2"/>
                </c:manualLayout>
              </c:layout>
              <c:showLegendKey val="0"/>
              <c:showVal val="1"/>
              <c:showCatName val="0"/>
              <c:showSerName val="0"/>
              <c:showPercent val="0"/>
              <c:showBubbleSize val="0"/>
            </c:dLbl>
            <c:dLbl>
              <c:idx val="1"/>
              <c:layout>
                <c:manualLayout>
                  <c:x val="-4.8000000000000001E-2"/>
                  <c:y val="-4.2042042042042073E-2"/>
                </c:manualLayout>
              </c:layout>
              <c:showLegendKey val="0"/>
              <c:showVal val="1"/>
              <c:showCatName val="0"/>
              <c:showSerName val="0"/>
              <c:showPercent val="0"/>
              <c:showBubbleSize val="0"/>
            </c:dLbl>
            <c:dLbl>
              <c:idx val="2"/>
              <c:layout>
                <c:manualLayout>
                  <c:x val="-5.3333333333333462E-2"/>
                  <c:y val="-6.6066066066066062E-2"/>
                </c:manualLayout>
              </c:layout>
              <c:showLegendKey val="0"/>
              <c:showVal val="1"/>
              <c:showCatName val="0"/>
              <c:showSerName val="0"/>
              <c:showPercent val="0"/>
              <c:showBubbleSize val="0"/>
            </c:dLbl>
            <c:dLbl>
              <c:idx val="3"/>
              <c:layout>
                <c:manualLayout>
                  <c:x val="-4.7999999999999994E-2"/>
                  <c:y val="-4.8048048048048062E-2"/>
                </c:manualLayout>
              </c:layout>
              <c:showLegendKey val="0"/>
              <c:showVal val="1"/>
              <c:showCatName val="0"/>
              <c:showSerName val="0"/>
              <c:showPercent val="0"/>
              <c:showBubbleSize val="0"/>
            </c:dLbl>
            <c:dLbl>
              <c:idx val="4"/>
              <c:layout>
                <c:manualLayout>
                  <c:x val="-5.0666666666666693E-2"/>
                  <c:y val="-4.2042042042042073E-2"/>
                </c:manualLayout>
              </c:layout>
              <c:showLegendKey val="0"/>
              <c:showVal val="1"/>
              <c:showCatName val="0"/>
              <c:showSerName val="0"/>
              <c:showPercent val="0"/>
              <c:showBubbleSize val="0"/>
            </c:dLbl>
            <c:dLbl>
              <c:idx val="5"/>
              <c:layout>
                <c:manualLayout>
                  <c:x val="-5.0666666666666693E-2"/>
                  <c:y val="-5.4054054054054092E-2"/>
                </c:manualLayout>
              </c:layout>
              <c:showLegendKey val="0"/>
              <c:showVal val="1"/>
              <c:showCatName val="0"/>
              <c:showSerName val="0"/>
              <c:showPercent val="0"/>
              <c:showBubbleSize val="0"/>
            </c:dLbl>
            <c:dLbl>
              <c:idx val="6"/>
              <c:layout>
                <c:manualLayout>
                  <c:x val="-4.8000000000000001E-2"/>
                  <c:y val="-5.4054054054054092E-2"/>
                </c:manualLayout>
              </c:layout>
              <c:showLegendKey val="0"/>
              <c:showVal val="1"/>
              <c:showCatName val="0"/>
              <c:showSerName val="0"/>
              <c:showPercent val="0"/>
              <c:showBubbleSize val="0"/>
            </c:dLbl>
            <c:dLbl>
              <c:idx val="7"/>
              <c:layout>
                <c:manualLayout>
                  <c:x val="-4.8000000000000001E-2"/>
                  <c:y val="-9.0090090090090322E-2"/>
                </c:manualLayout>
              </c:layout>
              <c:showLegendKey val="0"/>
              <c:showVal val="1"/>
              <c:showCatName val="0"/>
              <c:showSerName val="0"/>
              <c:showPercent val="0"/>
              <c:showBubbleSize val="0"/>
            </c:dLbl>
            <c:dLbl>
              <c:idx val="8"/>
              <c:layout>
                <c:manualLayout>
                  <c:x val="-5.6000000000000001E-2"/>
                  <c:y val="-6.0060060060060073E-2"/>
                </c:manualLayout>
              </c:layout>
              <c:showLegendKey val="0"/>
              <c:showVal val="1"/>
              <c:showCatName val="0"/>
              <c:showSerName val="0"/>
              <c:showPercent val="0"/>
              <c:showBubbleSize val="0"/>
            </c:dLbl>
            <c:dLbl>
              <c:idx val="9"/>
              <c:layout>
                <c:manualLayout>
                  <c:x val="-2.4E-2"/>
                  <c:y val="-7.2072072072072071E-2"/>
                </c:manualLayout>
              </c:layout>
              <c:showLegendKey val="0"/>
              <c:showVal val="1"/>
              <c:showCatName val="0"/>
              <c:showSerName val="0"/>
              <c:showPercent val="0"/>
              <c:showBubbleSize val="0"/>
            </c:dLbl>
            <c:txPr>
              <a:bodyPr/>
              <a:lstStyle/>
              <a:p>
                <a:pPr>
                  <a:defRPr sz="600"/>
                </a:pPr>
                <a:endParaRPr lang="es-GT"/>
              </a:p>
            </c:txPr>
            <c:showLegendKey val="0"/>
            <c:showVal val="1"/>
            <c:showCatName val="0"/>
            <c:showSerName val="0"/>
            <c:showPercent val="0"/>
            <c:showBubbleSize val="0"/>
            <c:showLeaderLines val="0"/>
          </c:dLbls>
          <c:cat>
            <c:numRef>
              <c:f>Hoja1!$A$2:$A$11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Hoja1!$B$2:$B$11</c:f>
              <c:numCache>
                <c:formatCode>#,##0</c:formatCode>
                <c:ptCount val="10"/>
                <c:pt idx="0">
                  <c:v>7029</c:v>
                </c:pt>
                <c:pt idx="1">
                  <c:v>11512</c:v>
                </c:pt>
                <c:pt idx="2">
                  <c:v>18305</c:v>
                </c:pt>
                <c:pt idx="3">
                  <c:v>23062</c:v>
                </c:pt>
                <c:pt idx="4">
                  <c:v>28051</c:v>
                </c:pt>
                <c:pt idx="5">
                  <c:v>27224</c:v>
                </c:pt>
                <c:pt idx="6">
                  <c:v>29095</c:v>
                </c:pt>
                <c:pt idx="7">
                  <c:v>30857</c:v>
                </c:pt>
                <c:pt idx="8">
                  <c:v>40647</c:v>
                </c:pt>
                <c:pt idx="9">
                  <c:v>12902</c:v>
                </c:pt>
              </c:numCache>
            </c:numRef>
          </c:val>
          <c:smooth val="0"/>
        </c:ser>
        <c:dLbls>
          <c:showLegendKey val="0"/>
          <c:showVal val="1"/>
          <c:showCatName val="0"/>
          <c:showSerName val="0"/>
          <c:showPercent val="0"/>
          <c:showBubbleSize val="0"/>
        </c:dLbls>
        <c:marker val="1"/>
        <c:smooth val="0"/>
        <c:axId val="19835904"/>
        <c:axId val="23578496"/>
      </c:lineChart>
      <c:catAx>
        <c:axId val="19835904"/>
        <c:scaling>
          <c:orientation val="minMax"/>
        </c:scaling>
        <c:delete val="0"/>
        <c:axPos val="b"/>
        <c:numFmt formatCode="General" sourceLinked="1"/>
        <c:majorTickMark val="none"/>
        <c:minorTickMark val="none"/>
        <c:tickLblPos val="nextTo"/>
        <c:crossAx val="23578496"/>
        <c:crosses val="autoZero"/>
        <c:auto val="1"/>
        <c:lblAlgn val="ctr"/>
        <c:lblOffset val="100"/>
        <c:noMultiLvlLbl val="0"/>
      </c:catAx>
      <c:valAx>
        <c:axId val="23578496"/>
        <c:scaling>
          <c:orientation val="minMax"/>
        </c:scaling>
        <c:delete val="1"/>
        <c:axPos val="l"/>
        <c:numFmt formatCode="#,##0" sourceLinked="1"/>
        <c:majorTickMark val="none"/>
        <c:minorTickMark val="none"/>
        <c:tickLblPos val="none"/>
        <c:crossAx val="1983590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13A2C2-533B-4C76-9E67-C4A54EBAD507}" type="datetimeFigureOut">
              <a:rPr lang="es-ES" smtClean="0"/>
              <a:pPr/>
              <a:t>21/06/2013</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93AFEF-2012-4A55-B6CB-1FE9785C02F2}" type="slidenum">
              <a:rPr lang="es-ES" smtClean="0"/>
              <a:pPr/>
              <a:t>‹Nº›</a:t>
            </a:fld>
            <a:endParaRPr lang="es-ES"/>
          </a:p>
        </p:txBody>
      </p:sp>
    </p:spTree>
    <p:extLst>
      <p:ext uri="{BB962C8B-B14F-4D97-AF65-F5344CB8AC3E}">
        <p14:creationId xmlns:p14="http://schemas.microsoft.com/office/powerpoint/2010/main" val="277987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F2748-920B-4508-8D18-254A2B1ECF1B}" type="datetimeFigureOut">
              <a:rPr lang="es-ES" smtClean="0"/>
              <a:pPr/>
              <a:t>21/06/2013</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00A71F-D8F0-4072-8CEF-841CFE95A59B}" type="slidenum">
              <a:rPr lang="es-ES" smtClean="0"/>
              <a:pPr/>
              <a:t>‹Nº›</a:t>
            </a:fld>
            <a:endParaRPr lang="es-ES" dirty="0"/>
          </a:p>
        </p:txBody>
      </p:sp>
    </p:spTree>
    <p:extLst>
      <p:ext uri="{BB962C8B-B14F-4D97-AF65-F5344CB8AC3E}">
        <p14:creationId xmlns:p14="http://schemas.microsoft.com/office/powerpoint/2010/main" val="71301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D79D9AEA-5E57-4E37-AEAD-C109392F6670}" type="slidenum">
              <a:rPr lang="es-GT" smtClean="0"/>
              <a:pPr/>
              <a:t>1</a:t>
            </a:fld>
            <a:endParaRPr lang="es-GT" dirty="0"/>
          </a:p>
        </p:txBody>
      </p:sp>
      <p:sp>
        <p:nvSpPr>
          <p:cNvPr id="5" name="4 Marcador de encabezado"/>
          <p:cNvSpPr>
            <a:spLocks noGrp="1"/>
          </p:cNvSpPr>
          <p:nvPr>
            <p:ph type="hdr" sz="quarter" idx="11"/>
          </p:nvPr>
        </p:nvSpPr>
        <p:spPr/>
        <p:txBody>
          <a:bodyPr/>
          <a:lstStyle/>
          <a:p>
            <a:r>
              <a:rPr lang="es-GT" dirty="0" err="1" smtClean="0"/>
              <a:t>mmmm</a:t>
            </a:r>
            <a:endParaRPr lang="es-GT" dirty="0"/>
          </a:p>
        </p:txBody>
      </p:sp>
    </p:spTree>
    <p:extLst>
      <p:ext uri="{BB962C8B-B14F-4D97-AF65-F5344CB8AC3E}">
        <p14:creationId xmlns:p14="http://schemas.microsoft.com/office/powerpoint/2010/main" val="64288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a:p>
        </p:txBody>
      </p:sp>
      <p:sp>
        <p:nvSpPr>
          <p:cNvPr id="4" name="3 Marcador de número de diapositiva"/>
          <p:cNvSpPr>
            <a:spLocks noGrp="1"/>
          </p:cNvSpPr>
          <p:nvPr>
            <p:ph type="sldNum" sz="quarter" idx="10"/>
          </p:nvPr>
        </p:nvSpPr>
        <p:spPr/>
        <p:txBody>
          <a:bodyPr/>
          <a:lstStyle/>
          <a:p>
            <a:fld id="{D79D9AEA-5E57-4E37-AEAD-C109392F6670}" type="slidenum">
              <a:rPr lang="es-GT" smtClean="0"/>
              <a:pPr/>
              <a:t>2</a:t>
            </a:fld>
            <a:endParaRPr lang="es-GT"/>
          </a:p>
        </p:txBody>
      </p:sp>
      <p:sp>
        <p:nvSpPr>
          <p:cNvPr id="5" name="4 Marcador de encabezado"/>
          <p:cNvSpPr>
            <a:spLocks noGrp="1"/>
          </p:cNvSpPr>
          <p:nvPr>
            <p:ph type="hdr" sz="quarter" idx="11"/>
          </p:nvPr>
        </p:nvSpPr>
        <p:spPr/>
        <p:txBody>
          <a:bodyPr/>
          <a:lstStyle/>
          <a:p>
            <a:r>
              <a:rPr lang="es-GT" smtClean="0"/>
              <a:t>mmmm</a:t>
            </a:r>
            <a:endParaRPr lang="es-GT"/>
          </a:p>
        </p:txBody>
      </p:sp>
    </p:spTree>
    <p:extLst>
      <p:ext uri="{BB962C8B-B14F-4D97-AF65-F5344CB8AC3E}">
        <p14:creationId xmlns:p14="http://schemas.microsoft.com/office/powerpoint/2010/main" val="64288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a:p>
        </p:txBody>
      </p:sp>
      <p:sp>
        <p:nvSpPr>
          <p:cNvPr id="4" name="3 Marcador de número de diapositiva"/>
          <p:cNvSpPr>
            <a:spLocks noGrp="1"/>
          </p:cNvSpPr>
          <p:nvPr>
            <p:ph type="sldNum" sz="quarter" idx="10"/>
          </p:nvPr>
        </p:nvSpPr>
        <p:spPr/>
        <p:txBody>
          <a:bodyPr/>
          <a:lstStyle/>
          <a:p>
            <a:fld id="{D79D9AEA-5E57-4E37-AEAD-C109392F6670}" type="slidenum">
              <a:rPr lang="es-GT" smtClean="0"/>
              <a:pPr/>
              <a:t>3</a:t>
            </a:fld>
            <a:endParaRPr lang="es-GT"/>
          </a:p>
        </p:txBody>
      </p:sp>
      <p:sp>
        <p:nvSpPr>
          <p:cNvPr id="5" name="4 Marcador de encabezado"/>
          <p:cNvSpPr>
            <a:spLocks noGrp="1"/>
          </p:cNvSpPr>
          <p:nvPr>
            <p:ph type="hdr" sz="quarter" idx="11"/>
          </p:nvPr>
        </p:nvSpPr>
        <p:spPr/>
        <p:txBody>
          <a:bodyPr/>
          <a:lstStyle/>
          <a:p>
            <a:r>
              <a:rPr lang="es-GT" smtClean="0"/>
              <a:t>mmmm</a:t>
            </a:r>
            <a:endParaRPr lang="es-GT"/>
          </a:p>
        </p:txBody>
      </p:sp>
    </p:spTree>
    <p:extLst>
      <p:ext uri="{BB962C8B-B14F-4D97-AF65-F5344CB8AC3E}">
        <p14:creationId xmlns:p14="http://schemas.microsoft.com/office/powerpoint/2010/main" val="64288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a:p>
        </p:txBody>
      </p:sp>
      <p:sp>
        <p:nvSpPr>
          <p:cNvPr id="4" name="3 Marcador de número de diapositiva"/>
          <p:cNvSpPr>
            <a:spLocks noGrp="1"/>
          </p:cNvSpPr>
          <p:nvPr>
            <p:ph type="sldNum" sz="quarter" idx="10"/>
          </p:nvPr>
        </p:nvSpPr>
        <p:spPr/>
        <p:txBody>
          <a:bodyPr/>
          <a:lstStyle/>
          <a:p>
            <a:fld id="{D79D9AEA-5E57-4E37-AEAD-C109392F6670}" type="slidenum">
              <a:rPr lang="es-GT" smtClean="0"/>
              <a:pPr/>
              <a:t>4</a:t>
            </a:fld>
            <a:endParaRPr lang="es-GT"/>
          </a:p>
        </p:txBody>
      </p:sp>
      <p:sp>
        <p:nvSpPr>
          <p:cNvPr id="5" name="4 Marcador de encabezado"/>
          <p:cNvSpPr>
            <a:spLocks noGrp="1"/>
          </p:cNvSpPr>
          <p:nvPr>
            <p:ph type="hdr" sz="quarter" idx="11"/>
          </p:nvPr>
        </p:nvSpPr>
        <p:spPr/>
        <p:txBody>
          <a:bodyPr/>
          <a:lstStyle/>
          <a:p>
            <a:r>
              <a:rPr lang="es-GT" smtClean="0"/>
              <a:t>mmmm</a:t>
            </a:r>
            <a:endParaRPr lang="es-GT"/>
          </a:p>
        </p:txBody>
      </p:sp>
    </p:spTree>
    <p:extLst>
      <p:ext uri="{BB962C8B-B14F-4D97-AF65-F5344CB8AC3E}">
        <p14:creationId xmlns:p14="http://schemas.microsoft.com/office/powerpoint/2010/main" val="64288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D79D9AEA-5E57-4E37-AEAD-C109392F6670}" type="slidenum">
              <a:rPr lang="es-GT" smtClean="0"/>
              <a:pPr/>
              <a:t>5</a:t>
            </a:fld>
            <a:endParaRPr lang="es-GT"/>
          </a:p>
        </p:txBody>
      </p:sp>
      <p:sp>
        <p:nvSpPr>
          <p:cNvPr id="5" name="4 Marcador de encabezado"/>
          <p:cNvSpPr>
            <a:spLocks noGrp="1"/>
          </p:cNvSpPr>
          <p:nvPr>
            <p:ph type="hdr" sz="quarter" idx="11"/>
          </p:nvPr>
        </p:nvSpPr>
        <p:spPr/>
        <p:txBody>
          <a:bodyPr/>
          <a:lstStyle/>
          <a:p>
            <a:r>
              <a:rPr lang="es-GT" smtClean="0"/>
              <a:t>mmmm</a:t>
            </a:r>
            <a:endParaRPr lang="es-GT"/>
          </a:p>
        </p:txBody>
      </p:sp>
    </p:spTree>
    <p:extLst>
      <p:ext uri="{BB962C8B-B14F-4D97-AF65-F5344CB8AC3E}">
        <p14:creationId xmlns:p14="http://schemas.microsoft.com/office/powerpoint/2010/main" val="64288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DB4BBAA-4CB7-4514-A9AF-8E9ECC018348}" type="datetimeFigureOut">
              <a:rPr lang="es-ES" smtClean="0"/>
              <a:pPr/>
              <a:t>21/06/2013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DE6C42C-10C6-4339-BB24-9DCDB69C68A9}"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B4BBAA-4CB7-4514-A9AF-8E9ECC018348}" type="datetimeFigureOut">
              <a:rPr lang="es-ES" smtClean="0"/>
              <a:pPr/>
              <a:t>21/06/2013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DE6C42C-10C6-4339-BB24-9DCDB69C68A9}"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B4BBAA-4CB7-4514-A9AF-8E9ECC018348}" type="datetimeFigureOut">
              <a:rPr lang="es-ES" smtClean="0"/>
              <a:pPr/>
              <a:t>21/06/2013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DE6C42C-10C6-4339-BB24-9DCDB69C68A9}"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B4BBAA-4CB7-4514-A9AF-8E9ECC018348}" type="datetimeFigureOut">
              <a:rPr lang="es-ES" smtClean="0"/>
              <a:pPr/>
              <a:t>21/06/2013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DE6C42C-10C6-4339-BB24-9DCDB69C68A9}"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DB4BBAA-4CB7-4514-A9AF-8E9ECC018348}" type="datetimeFigureOut">
              <a:rPr lang="es-ES" smtClean="0"/>
              <a:pPr/>
              <a:t>21/06/2013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DE6C42C-10C6-4339-BB24-9DCDB69C68A9}"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DB4BBAA-4CB7-4514-A9AF-8E9ECC018348}" type="datetimeFigureOut">
              <a:rPr lang="es-ES" smtClean="0"/>
              <a:pPr/>
              <a:t>21/06/2013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DE6C42C-10C6-4339-BB24-9DCDB69C68A9}"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DB4BBAA-4CB7-4514-A9AF-8E9ECC018348}" type="datetimeFigureOut">
              <a:rPr lang="es-ES" smtClean="0"/>
              <a:pPr/>
              <a:t>21/06/2013</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5DE6C42C-10C6-4339-BB24-9DCDB69C68A9}"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DB4BBAA-4CB7-4514-A9AF-8E9ECC018348}" type="datetimeFigureOut">
              <a:rPr lang="es-ES" smtClean="0"/>
              <a:pPr/>
              <a:t>21/06/2013</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5DE6C42C-10C6-4339-BB24-9DCDB69C68A9}"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DB4BBAA-4CB7-4514-A9AF-8E9ECC018348}" type="datetimeFigureOut">
              <a:rPr lang="es-ES" smtClean="0"/>
              <a:pPr/>
              <a:t>21/06/2013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5DE6C42C-10C6-4339-BB24-9DCDB69C68A9}"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B4BBAA-4CB7-4514-A9AF-8E9ECC018348}" type="datetimeFigureOut">
              <a:rPr lang="es-ES" smtClean="0"/>
              <a:pPr/>
              <a:t>21/06/2013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DE6C42C-10C6-4339-BB24-9DCDB69C68A9}"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B4BBAA-4CB7-4514-A9AF-8E9ECC018348}" type="datetimeFigureOut">
              <a:rPr lang="es-ES" smtClean="0"/>
              <a:pPr/>
              <a:t>21/06/2013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DE6C42C-10C6-4339-BB24-9DCDB69C68A9}"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9F4"/>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4BBAA-4CB7-4514-A9AF-8E9ECC018348}" type="datetimeFigureOut">
              <a:rPr lang="es-ES" smtClean="0"/>
              <a:pPr/>
              <a:t>21/06/2013</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6C42C-10C6-4339-BB24-9DCDB69C68A9}"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1780108"/>
          </a:xfrm>
        </p:spPr>
        <p:txBody>
          <a:bodyPr>
            <a:normAutofit/>
          </a:bodyPr>
          <a:lstStyle/>
          <a:p>
            <a:r>
              <a:rPr lang="es-MX" sz="4800" b="1" dirty="0" smtClean="0">
                <a:latin typeface="Calibri" pitchFamily="34" charset="0"/>
                <a:cs typeface="Arial" pitchFamily="34" charset="0"/>
              </a:rPr>
              <a:t>Programas y Acciones </a:t>
            </a:r>
            <a:br>
              <a:rPr lang="es-MX" sz="4800" b="1" dirty="0" smtClean="0">
                <a:latin typeface="Calibri" pitchFamily="34" charset="0"/>
                <a:cs typeface="Arial" pitchFamily="34" charset="0"/>
              </a:rPr>
            </a:br>
            <a:r>
              <a:rPr lang="es-MX" sz="4800" b="1" dirty="0" smtClean="0">
                <a:latin typeface="Calibri" pitchFamily="34" charset="0"/>
                <a:cs typeface="Arial" pitchFamily="34" charset="0"/>
              </a:rPr>
              <a:t>en Materia Migratoria</a:t>
            </a:r>
            <a:endParaRPr lang="es-GT" sz="4800" b="1" dirty="0">
              <a:latin typeface="Calibri" pitchFamily="34" charset="0"/>
              <a:cs typeface="Arial" pitchFamily="34" charset="0"/>
            </a:endParaRPr>
          </a:p>
        </p:txBody>
      </p:sp>
      <p:sp>
        <p:nvSpPr>
          <p:cNvPr id="7" name="6 Subtítulo"/>
          <p:cNvSpPr>
            <a:spLocks noGrp="1"/>
          </p:cNvSpPr>
          <p:nvPr>
            <p:ph type="subTitle" idx="1"/>
          </p:nvPr>
        </p:nvSpPr>
        <p:spPr>
          <a:xfrm>
            <a:off x="791072" y="3861048"/>
            <a:ext cx="8352928" cy="1473200"/>
          </a:xfrm>
        </p:spPr>
        <p:txBody>
          <a:bodyPr>
            <a:normAutofit/>
          </a:bodyPr>
          <a:lstStyle/>
          <a:p>
            <a:r>
              <a:rPr lang="es-MX" sz="3600" b="1" dirty="0" smtClean="0">
                <a:solidFill>
                  <a:schemeClr val="tx2">
                    <a:lumMod val="75000"/>
                  </a:schemeClr>
                </a:solidFill>
                <a:latin typeface="Calibri" pitchFamily="34" charset="0"/>
                <a:cs typeface="Arial" pitchFamily="34" charset="0"/>
              </a:rPr>
              <a:t>MINISTERIO DE RELACIONES EXTERIORES </a:t>
            </a:r>
          </a:p>
        </p:txBody>
      </p:sp>
      <p:pic>
        <p:nvPicPr>
          <p:cNvPr id="1026"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949280"/>
            <a:ext cx="2055114" cy="68122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940152" y="4509120"/>
            <a:ext cx="2857520" cy="369332"/>
          </a:xfrm>
          <a:prstGeom prst="rect">
            <a:avLst/>
          </a:prstGeom>
          <a:noFill/>
        </p:spPr>
        <p:txBody>
          <a:bodyPr wrap="square" rtlCol="0">
            <a:spAutoFit/>
          </a:bodyPr>
          <a:lstStyle/>
          <a:p>
            <a:pPr algn="r"/>
            <a:r>
              <a:rPr lang="es-ES" b="1" dirty="0" smtClean="0">
                <a:latin typeface="Arial" pitchFamily="34" charset="0"/>
                <a:cs typeface="Arial" pitchFamily="34" charset="0"/>
              </a:rPr>
              <a:t>2013</a:t>
            </a:r>
            <a:endParaRPr lang="es-ES" b="1" dirty="0">
              <a:latin typeface="Arial" pitchFamily="34" charset="0"/>
              <a:cs typeface="Arial" pitchFamily="34" charset="0"/>
            </a:endParaRPr>
          </a:p>
        </p:txBody>
      </p:sp>
    </p:spTree>
    <p:extLst>
      <p:ext uri="{BB962C8B-B14F-4D97-AF65-F5344CB8AC3E}">
        <p14:creationId xmlns:p14="http://schemas.microsoft.com/office/powerpoint/2010/main" val="340458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2" algn="ctr" rtl="0">
              <a:spcBef>
                <a:spcPct val="0"/>
              </a:spcBef>
            </a:pPr>
            <a:r>
              <a:rPr lang="es-GT" sz="2400" b="1" dirty="0" smtClean="0">
                <a:latin typeface="Calibri" pitchFamily="34" charset="0"/>
              </a:rPr>
              <a:t>Programa de asistencia humanitaria a guatemaltecos retornados vía aérea desde los Estados Unidos de  América</a:t>
            </a:r>
            <a:r>
              <a:rPr lang="es-GT" sz="2400" dirty="0" smtClean="0">
                <a:latin typeface="Calibri" pitchFamily="34" charset="0"/>
              </a:rPr>
              <a:t/>
            </a:r>
            <a:br>
              <a:rPr lang="es-GT" sz="2400" dirty="0" smtClean="0">
                <a:latin typeface="Calibri" pitchFamily="34" charset="0"/>
              </a:rPr>
            </a:br>
            <a:endParaRPr lang="es-ES" sz="2400" dirty="0">
              <a:latin typeface="Calibri" pitchFamily="34" charset="0"/>
            </a:endParaRPr>
          </a:p>
        </p:txBody>
      </p:sp>
      <p:sp>
        <p:nvSpPr>
          <p:cNvPr id="3" name="2 Marcador de contenido"/>
          <p:cNvSpPr>
            <a:spLocks noGrp="1"/>
          </p:cNvSpPr>
          <p:nvPr>
            <p:ph idx="1"/>
          </p:nvPr>
        </p:nvSpPr>
        <p:spPr>
          <a:xfrm>
            <a:off x="457200" y="1340768"/>
            <a:ext cx="8229600" cy="5184576"/>
          </a:xfrm>
        </p:spPr>
        <p:txBody>
          <a:bodyPr>
            <a:normAutofit/>
          </a:bodyPr>
          <a:lstStyle/>
          <a:p>
            <a:pPr algn="just">
              <a:buNone/>
            </a:pPr>
            <a:r>
              <a:rPr lang="es-MX" sz="2900" dirty="0" smtClean="0"/>
              <a:t>	</a:t>
            </a:r>
            <a:r>
              <a:rPr lang="es-MX" sz="2000" dirty="0" smtClean="0"/>
              <a:t>Este Ministerio brinda asistencia humanitaria a todos los guatemaltecos que son retornados desde los Estados Unidos de América: a través de provisión gratuita de una merienda, servicios de llamadas nacionales para contactarse con sus familiares y gastos de transporte hacia su lugar de origen. </a:t>
            </a:r>
          </a:p>
          <a:p>
            <a:pPr algn="just" eaLnBrk="0" fontAlgn="base" hangingPunct="0">
              <a:spcBef>
                <a:spcPct val="30000"/>
              </a:spcBef>
              <a:spcAft>
                <a:spcPct val="0"/>
              </a:spcAft>
              <a:buNone/>
              <a:defRPr/>
            </a:pPr>
            <a:r>
              <a:rPr lang="es-MX" sz="2000" dirty="0" smtClean="0"/>
              <a:t>	</a:t>
            </a:r>
          </a:p>
          <a:p>
            <a:pPr algn="just" eaLnBrk="0" fontAlgn="base" hangingPunct="0">
              <a:spcBef>
                <a:spcPct val="30000"/>
              </a:spcBef>
              <a:spcAft>
                <a:spcPct val="0"/>
              </a:spcAft>
              <a:buNone/>
              <a:defRPr/>
            </a:pPr>
            <a:endParaRPr lang="es-MX" sz="2400" dirty="0" smtClean="0"/>
          </a:p>
          <a:p>
            <a:pPr algn="just" eaLnBrk="0" fontAlgn="base" hangingPunct="0">
              <a:spcBef>
                <a:spcPct val="30000"/>
              </a:spcBef>
              <a:spcAft>
                <a:spcPct val="0"/>
              </a:spcAft>
              <a:buNone/>
              <a:defRPr/>
            </a:pPr>
            <a:r>
              <a:rPr lang="es-MX" sz="2400" dirty="0" smtClean="0"/>
              <a:t>	</a:t>
            </a:r>
            <a:endParaRPr lang="es-GT" sz="2400" dirty="0" smtClean="0"/>
          </a:p>
          <a:p>
            <a:endParaRPr lang="es-ES" dirty="0"/>
          </a:p>
        </p:txBody>
      </p:sp>
      <p:pic>
        <p:nvPicPr>
          <p:cNvPr id="7" name="Picture 3"/>
          <p:cNvPicPr>
            <a:picLocks noChangeAspect="1" noChangeArrowheads="1"/>
          </p:cNvPicPr>
          <p:nvPr/>
        </p:nvPicPr>
        <p:blipFill>
          <a:blip r:embed="rId2" cstate="print"/>
          <a:srcRect/>
          <a:stretch>
            <a:fillRect/>
          </a:stretch>
        </p:blipFill>
        <p:spPr bwMode="auto">
          <a:xfrm>
            <a:off x="0" y="3140968"/>
            <a:ext cx="9468544" cy="2304256"/>
          </a:xfrm>
          <a:prstGeom prst="rect">
            <a:avLst/>
          </a:prstGeom>
          <a:noFill/>
          <a:ln w="9525">
            <a:noFill/>
            <a:miter lim="800000"/>
            <a:headEnd/>
            <a:tailEnd/>
          </a:ln>
          <a:effectLst/>
        </p:spPr>
      </p:pic>
      <p:sp>
        <p:nvSpPr>
          <p:cNvPr id="8" name="7 Rectángulo"/>
          <p:cNvSpPr/>
          <p:nvPr/>
        </p:nvSpPr>
        <p:spPr>
          <a:xfrm>
            <a:off x="755576" y="5517232"/>
            <a:ext cx="4572000" cy="261610"/>
          </a:xfrm>
          <a:prstGeom prst="rect">
            <a:avLst/>
          </a:prstGeom>
        </p:spPr>
        <p:txBody>
          <a:bodyPr>
            <a:spAutoFit/>
          </a:bodyPr>
          <a:lstStyle/>
          <a:p>
            <a:r>
              <a:rPr lang="es-GT" sz="1100" dirty="0" smtClean="0"/>
              <a:t>Fuente: Dirección de Asuntos Consulares, datos a abril 2013.</a:t>
            </a:r>
            <a:endParaRPr lang="es-ES" sz="1100" dirty="0"/>
          </a:p>
        </p:txBody>
      </p:sp>
      <p:pic>
        <p:nvPicPr>
          <p:cNvPr id="6"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949280"/>
            <a:ext cx="2055114" cy="681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973848478"/>
              </p:ext>
            </p:extLst>
          </p:nvPr>
        </p:nvGraphicFramePr>
        <p:xfrm>
          <a:off x="611560" y="1988840"/>
          <a:ext cx="2948940" cy="3364992"/>
        </p:xfrm>
        <a:graphic>
          <a:graphicData uri="http://schemas.openxmlformats.org/drawingml/2006/table">
            <a:tbl>
              <a:tblPr/>
              <a:tblGrid>
                <a:gridCol w="660400"/>
                <a:gridCol w="2288540"/>
              </a:tblGrid>
              <a:tr h="200025">
                <a:tc>
                  <a:txBody>
                    <a:bodyPr/>
                    <a:lstStyle/>
                    <a:p>
                      <a:pPr algn="ctr">
                        <a:lnSpc>
                          <a:spcPct val="115000"/>
                        </a:lnSpc>
                        <a:spcAft>
                          <a:spcPts val="0"/>
                        </a:spcAft>
                      </a:pPr>
                      <a:r>
                        <a:rPr lang="es-GT" sz="1600" dirty="0">
                          <a:solidFill>
                            <a:srgbClr val="FFFFFF"/>
                          </a:solidFill>
                          <a:latin typeface="Calibri"/>
                          <a:ea typeface="Times New Roman"/>
                          <a:cs typeface="Arial"/>
                        </a:rPr>
                        <a:t>Año</a:t>
                      </a:r>
                      <a:endParaRPr lang="es-ES" sz="1100" dirty="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GT" sz="1600" dirty="0">
                          <a:solidFill>
                            <a:srgbClr val="FFFFFF"/>
                          </a:solidFill>
                          <a:latin typeface="Calibri"/>
                          <a:ea typeface="Times New Roman"/>
                          <a:cs typeface="Arial"/>
                        </a:rPr>
                        <a:t>Guatemaltecos deportados vía aérea</a:t>
                      </a:r>
                      <a:endParaRPr lang="es-ES" sz="11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200025">
                <a:tc>
                  <a:txBody>
                    <a:bodyPr/>
                    <a:lstStyle/>
                    <a:p>
                      <a:pPr algn="ctr">
                        <a:lnSpc>
                          <a:spcPct val="115000"/>
                        </a:lnSpc>
                        <a:spcAft>
                          <a:spcPts val="0"/>
                        </a:spcAft>
                      </a:pPr>
                      <a:r>
                        <a:rPr lang="es-GT" sz="1600" b="1">
                          <a:latin typeface="Calibri"/>
                          <a:ea typeface="Times New Roman"/>
                          <a:cs typeface="Arial"/>
                        </a:rPr>
                        <a:t>2004</a:t>
                      </a:r>
                      <a:endParaRPr lang="es-ES" sz="11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es-GT" sz="1600" b="1">
                          <a:latin typeface="Calibri"/>
                          <a:ea typeface="Times New Roman"/>
                          <a:cs typeface="Arial"/>
                        </a:rPr>
                        <a:t>7,029</a:t>
                      </a:r>
                      <a:endParaRPr lang="es-ES" sz="11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00025">
                <a:tc>
                  <a:txBody>
                    <a:bodyPr/>
                    <a:lstStyle/>
                    <a:p>
                      <a:pPr algn="ctr">
                        <a:lnSpc>
                          <a:spcPct val="115000"/>
                        </a:lnSpc>
                        <a:spcAft>
                          <a:spcPts val="0"/>
                        </a:spcAft>
                      </a:pPr>
                      <a:r>
                        <a:rPr lang="es-GT" sz="1600" b="1">
                          <a:latin typeface="Calibri"/>
                          <a:ea typeface="Times New Roman"/>
                          <a:cs typeface="Arial"/>
                        </a:rPr>
                        <a:t>2005</a:t>
                      </a:r>
                      <a:endParaRPr lang="es-ES" sz="11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es-GT" sz="1600" b="1">
                          <a:latin typeface="Calibri"/>
                          <a:ea typeface="Times New Roman"/>
                          <a:cs typeface="Arial"/>
                        </a:rPr>
                        <a:t>11,512</a:t>
                      </a:r>
                      <a:endParaRPr lang="es-ES" sz="11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66700">
                <a:tc>
                  <a:txBody>
                    <a:bodyPr/>
                    <a:lstStyle/>
                    <a:p>
                      <a:pPr algn="ctr">
                        <a:lnSpc>
                          <a:spcPct val="115000"/>
                        </a:lnSpc>
                        <a:spcAft>
                          <a:spcPts val="0"/>
                        </a:spcAft>
                      </a:pPr>
                      <a:r>
                        <a:rPr lang="es-GT" sz="1600" b="1">
                          <a:latin typeface="Calibri"/>
                          <a:ea typeface="Times New Roman"/>
                          <a:cs typeface="Arial"/>
                        </a:rPr>
                        <a:t>2006</a:t>
                      </a:r>
                      <a:endParaRPr lang="es-ES" sz="11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es-GT" sz="1600" b="1">
                          <a:latin typeface="Calibri"/>
                          <a:ea typeface="Times New Roman"/>
                          <a:cs typeface="Arial"/>
                        </a:rPr>
                        <a:t>18,305</a:t>
                      </a:r>
                      <a:endParaRPr lang="es-ES" sz="11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00025">
                <a:tc>
                  <a:txBody>
                    <a:bodyPr/>
                    <a:lstStyle/>
                    <a:p>
                      <a:pPr algn="ctr">
                        <a:lnSpc>
                          <a:spcPct val="115000"/>
                        </a:lnSpc>
                        <a:spcAft>
                          <a:spcPts val="0"/>
                        </a:spcAft>
                      </a:pPr>
                      <a:r>
                        <a:rPr lang="es-GT" sz="1600" b="1">
                          <a:latin typeface="Calibri"/>
                          <a:ea typeface="Times New Roman"/>
                          <a:cs typeface="Arial"/>
                        </a:rPr>
                        <a:t>2007</a:t>
                      </a:r>
                      <a:endParaRPr lang="es-ES" sz="11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es-GT" sz="1600" b="1">
                          <a:latin typeface="Calibri"/>
                          <a:ea typeface="Times New Roman"/>
                          <a:cs typeface="Arial"/>
                        </a:rPr>
                        <a:t>23,062</a:t>
                      </a:r>
                      <a:endParaRPr lang="es-ES" sz="11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00025">
                <a:tc>
                  <a:txBody>
                    <a:bodyPr/>
                    <a:lstStyle/>
                    <a:p>
                      <a:pPr algn="ctr">
                        <a:lnSpc>
                          <a:spcPct val="115000"/>
                        </a:lnSpc>
                        <a:spcAft>
                          <a:spcPts val="0"/>
                        </a:spcAft>
                      </a:pPr>
                      <a:r>
                        <a:rPr lang="es-GT" sz="1600" b="1">
                          <a:latin typeface="Calibri"/>
                          <a:ea typeface="Times New Roman"/>
                          <a:cs typeface="Arial"/>
                        </a:rPr>
                        <a:t>2008</a:t>
                      </a:r>
                      <a:endParaRPr lang="es-ES" sz="11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es-GT" sz="1600" b="1">
                          <a:latin typeface="Calibri"/>
                          <a:ea typeface="Times New Roman"/>
                          <a:cs typeface="Arial"/>
                        </a:rPr>
                        <a:t>28,051</a:t>
                      </a:r>
                      <a:endParaRPr lang="es-ES" sz="11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00025">
                <a:tc>
                  <a:txBody>
                    <a:bodyPr/>
                    <a:lstStyle/>
                    <a:p>
                      <a:pPr algn="ctr">
                        <a:lnSpc>
                          <a:spcPct val="115000"/>
                        </a:lnSpc>
                        <a:spcAft>
                          <a:spcPts val="0"/>
                        </a:spcAft>
                      </a:pPr>
                      <a:r>
                        <a:rPr lang="es-GT" sz="1600" b="1">
                          <a:latin typeface="Calibri"/>
                          <a:ea typeface="Times New Roman"/>
                          <a:cs typeface="Arial"/>
                        </a:rPr>
                        <a:t>2009</a:t>
                      </a:r>
                      <a:endParaRPr lang="es-ES" sz="11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es-GT" sz="1600" b="1">
                          <a:latin typeface="Calibri"/>
                          <a:ea typeface="Times New Roman"/>
                          <a:cs typeface="Arial"/>
                        </a:rPr>
                        <a:t>27,224</a:t>
                      </a:r>
                      <a:endParaRPr lang="es-ES" sz="11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00025">
                <a:tc>
                  <a:txBody>
                    <a:bodyPr/>
                    <a:lstStyle/>
                    <a:p>
                      <a:pPr algn="ctr">
                        <a:lnSpc>
                          <a:spcPct val="115000"/>
                        </a:lnSpc>
                        <a:spcAft>
                          <a:spcPts val="0"/>
                        </a:spcAft>
                      </a:pPr>
                      <a:r>
                        <a:rPr lang="es-GT" sz="1600" b="1">
                          <a:latin typeface="Calibri"/>
                          <a:ea typeface="Times New Roman"/>
                          <a:cs typeface="Arial"/>
                        </a:rPr>
                        <a:t>2010</a:t>
                      </a:r>
                      <a:endParaRPr lang="es-ES" sz="11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es-GT" sz="1600" b="1">
                          <a:latin typeface="Calibri"/>
                          <a:ea typeface="Times New Roman"/>
                          <a:cs typeface="Arial"/>
                        </a:rPr>
                        <a:t>29,095</a:t>
                      </a:r>
                      <a:endParaRPr lang="es-ES" sz="11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90500">
                <a:tc>
                  <a:txBody>
                    <a:bodyPr/>
                    <a:lstStyle/>
                    <a:p>
                      <a:pPr algn="ctr">
                        <a:lnSpc>
                          <a:spcPct val="115000"/>
                        </a:lnSpc>
                        <a:spcAft>
                          <a:spcPts val="0"/>
                        </a:spcAft>
                      </a:pPr>
                      <a:r>
                        <a:rPr lang="es-GT" sz="1600" b="1">
                          <a:latin typeface="Calibri"/>
                          <a:ea typeface="Times New Roman"/>
                          <a:cs typeface="Arial"/>
                        </a:rPr>
                        <a:t>2011</a:t>
                      </a:r>
                      <a:endParaRPr lang="es-ES" sz="11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es-GT" sz="1600" b="1">
                          <a:latin typeface="Calibri"/>
                          <a:ea typeface="Times New Roman"/>
                          <a:cs typeface="Arial"/>
                        </a:rPr>
                        <a:t>30,857</a:t>
                      </a:r>
                      <a:endParaRPr lang="es-ES" sz="11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00025">
                <a:tc>
                  <a:txBody>
                    <a:bodyPr/>
                    <a:lstStyle/>
                    <a:p>
                      <a:pPr algn="ctr">
                        <a:lnSpc>
                          <a:spcPct val="115000"/>
                        </a:lnSpc>
                        <a:spcAft>
                          <a:spcPts val="0"/>
                        </a:spcAft>
                      </a:pPr>
                      <a:r>
                        <a:rPr lang="es-GT" sz="1600" b="1">
                          <a:latin typeface="Calibri"/>
                          <a:ea typeface="Times New Roman"/>
                          <a:cs typeface="Arial"/>
                        </a:rPr>
                        <a:t>2012</a:t>
                      </a:r>
                      <a:endParaRPr lang="es-ES" sz="11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es-GT" sz="1600" b="1">
                          <a:latin typeface="Calibri"/>
                          <a:ea typeface="Times New Roman"/>
                          <a:cs typeface="Arial"/>
                        </a:rPr>
                        <a:t>40,647</a:t>
                      </a:r>
                      <a:endParaRPr lang="es-ES" sz="11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00025">
                <a:tc>
                  <a:txBody>
                    <a:bodyPr/>
                    <a:lstStyle/>
                    <a:p>
                      <a:pPr algn="ctr">
                        <a:lnSpc>
                          <a:spcPct val="115000"/>
                        </a:lnSpc>
                        <a:spcAft>
                          <a:spcPts val="0"/>
                        </a:spcAft>
                      </a:pPr>
                      <a:r>
                        <a:rPr lang="es-GT" sz="1600" b="1">
                          <a:latin typeface="Calibri"/>
                          <a:ea typeface="Times New Roman"/>
                          <a:cs typeface="Arial"/>
                        </a:rPr>
                        <a:t>2013</a:t>
                      </a:r>
                      <a:endParaRPr lang="es-ES" sz="11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es-GT" sz="1600" b="1" dirty="0" smtClean="0">
                          <a:latin typeface="Calibri"/>
                          <a:ea typeface="Times New Roman"/>
                          <a:cs typeface="Arial"/>
                        </a:rPr>
                        <a:t>12,902*</a:t>
                      </a:r>
                      <a:endParaRPr lang="es-ES" sz="11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graphicFrame>
        <p:nvGraphicFramePr>
          <p:cNvPr id="6" name="5 Gráfico"/>
          <p:cNvGraphicFramePr/>
          <p:nvPr>
            <p:extLst>
              <p:ext uri="{D42A27DB-BD31-4B8C-83A1-F6EECF244321}">
                <p14:modId xmlns:p14="http://schemas.microsoft.com/office/powerpoint/2010/main" val="1494097491"/>
              </p:ext>
            </p:extLst>
          </p:nvPr>
        </p:nvGraphicFramePr>
        <p:xfrm>
          <a:off x="3995936" y="2132856"/>
          <a:ext cx="4762500" cy="2990850"/>
        </p:xfrm>
        <a:graphic>
          <a:graphicData uri="http://schemas.openxmlformats.org/drawingml/2006/chart">
            <c:chart xmlns:c="http://schemas.openxmlformats.org/drawingml/2006/chart" xmlns:r="http://schemas.openxmlformats.org/officeDocument/2006/relationships" r:id="rId2"/>
          </a:graphicData>
        </a:graphic>
      </p:graphicFrame>
      <p:sp>
        <p:nvSpPr>
          <p:cNvPr id="8" name="7 Título"/>
          <p:cNvSpPr>
            <a:spLocks noGrp="1"/>
          </p:cNvSpPr>
          <p:nvPr>
            <p:ph type="title"/>
          </p:nvPr>
        </p:nvSpPr>
        <p:spPr/>
        <p:txBody>
          <a:bodyPr>
            <a:normAutofit/>
          </a:bodyPr>
          <a:lstStyle/>
          <a:p>
            <a:r>
              <a:rPr lang="es-ES" sz="3200" b="1" dirty="0" smtClean="0"/>
              <a:t>Guatemaltecos deportados vía aérea en los Estados Unidos de América </a:t>
            </a:r>
            <a:endParaRPr lang="es-ES" sz="3200" b="1" dirty="0"/>
          </a:p>
        </p:txBody>
      </p:sp>
      <p:sp>
        <p:nvSpPr>
          <p:cNvPr id="9" name="8 Rectángulo"/>
          <p:cNvSpPr/>
          <p:nvPr/>
        </p:nvSpPr>
        <p:spPr>
          <a:xfrm>
            <a:off x="611560" y="5445224"/>
            <a:ext cx="4572000" cy="461665"/>
          </a:xfrm>
          <a:prstGeom prst="rect">
            <a:avLst/>
          </a:prstGeom>
        </p:spPr>
        <p:txBody>
          <a:bodyPr>
            <a:spAutoFit/>
          </a:bodyPr>
          <a:lstStyle/>
          <a:p>
            <a:r>
              <a:rPr lang="es-GT" sz="1200" dirty="0" smtClean="0"/>
              <a:t>*Fuente: Dirección de Asuntos Consulares, datos al 17 de abril  2013. 	</a:t>
            </a:r>
            <a:endParaRPr lang="es-ES" sz="1200" dirty="0"/>
          </a:p>
        </p:txBody>
      </p:sp>
      <p:pic>
        <p:nvPicPr>
          <p:cNvPr id="7"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GT" sz="2400" b="1" dirty="0" smtClean="0">
                <a:latin typeface="Calibri" pitchFamily="34" charset="0"/>
              </a:rPr>
              <a:t>Programa de asistencia humanitaria a guatemaltecos retornados vía terrestre desde México</a:t>
            </a:r>
            <a:endParaRPr lang="es-ES" sz="2400" dirty="0"/>
          </a:p>
        </p:txBody>
      </p:sp>
      <p:sp>
        <p:nvSpPr>
          <p:cNvPr id="3" name="2 Marcador de contenido"/>
          <p:cNvSpPr>
            <a:spLocks noGrp="1"/>
          </p:cNvSpPr>
          <p:nvPr>
            <p:ph idx="1"/>
          </p:nvPr>
        </p:nvSpPr>
        <p:spPr/>
        <p:txBody>
          <a:bodyPr/>
          <a:lstStyle/>
          <a:p>
            <a:pPr algn="just">
              <a:buNone/>
            </a:pPr>
            <a:r>
              <a:rPr lang="es-ES" sz="2000" dirty="0" smtClean="0">
                <a:solidFill>
                  <a:srgbClr val="000000"/>
                </a:solidFill>
              </a:rPr>
              <a:t>	A través de la coordinación de este Ministerio con las oficinas consulares guatemaltecas y autoridades migratorias mexicanas, se brinda asistencia, atención y protección consular a los guatemaltecos que retornados, así como la coordinación y acompañamiento  en los casos de menores de edad para minimizar su vulnerabilidad.</a:t>
            </a:r>
          </a:p>
          <a:p>
            <a:pPr>
              <a:buNone/>
            </a:pPr>
            <a:endParaRPr lang="es-ES" dirty="0"/>
          </a:p>
        </p:txBody>
      </p:sp>
      <p:pic>
        <p:nvPicPr>
          <p:cNvPr id="11" name="Picture 4"/>
          <p:cNvPicPr>
            <a:picLocks noChangeAspect="1" noChangeArrowheads="1"/>
          </p:cNvPicPr>
          <p:nvPr/>
        </p:nvPicPr>
        <p:blipFill>
          <a:blip r:embed="rId2" cstate="print"/>
          <a:srcRect/>
          <a:stretch>
            <a:fillRect/>
          </a:stretch>
        </p:blipFill>
        <p:spPr bwMode="auto">
          <a:xfrm>
            <a:off x="58650" y="3541675"/>
            <a:ext cx="9049854" cy="2023498"/>
          </a:xfrm>
          <a:prstGeom prst="rect">
            <a:avLst/>
          </a:prstGeom>
          <a:noFill/>
          <a:ln w="9525">
            <a:noFill/>
            <a:miter lim="800000"/>
            <a:headEnd/>
            <a:tailEnd/>
          </a:ln>
          <a:effectLst/>
        </p:spPr>
      </p:pic>
      <p:pic>
        <p:nvPicPr>
          <p:cNvPr id="5"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949280"/>
            <a:ext cx="2055114" cy="681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GT" sz="4000" b="1" dirty="0" smtClean="0">
                <a:latin typeface="+mn-lt"/>
              </a:rPr>
              <a:t>Consulados Móviles</a:t>
            </a:r>
            <a:r>
              <a:rPr lang="es-GT" sz="2000" dirty="0" smtClean="0"/>
              <a:t/>
            </a:r>
            <a:br>
              <a:rPr lang="es-GT" sz="2000" dirty="0" smtClean="0"/>
            </a:br>
            <a:endParaRPr lang="es-ES" dirty="0"/>
          </a:p>
        </p:txBody>
      </p:sp>
      <p:sp>
        <p:nvSpPr>
          <p:cNvPr id="3" name="2 Marcador de contenido"/>
          <p:cNvSpPr>
            <a:spLocks noGrp="1"/>
          </p:cNvSpPr>
          <p:nvPr>
            <p:ph idx="1"/>
          </p:nvPr>
        </p:nvSpPr>
        <p:spPr>
          <a:xfrm>
            <a:off x="539552" y="1052736"/>
            <a:ext cx="8229600" cy="4785395"/>
          </a:xfrm>
        </p:spPr>
        <p:txBody>
          <a:bodyPr>
            <a:normAutofit/>
          </a:bodyPr>
          <a:lstStyle/>
          <a:p>
            <a:pPr algn="just">
              <a:buNone/>
            </a:pPr>
            <a:r>
              <a:rPr lang="es-ES" dirty="0" smtClean="0"/>
              <a:t>	</a:t>
            </a:r>
            <a:r>
              <a:rPr lang="es-ES" sz="2000" dirty="0" smtClean="0"/>
              <a:t>Este programa se realiza a través de las Oficinas Consulares de Guatemala ubicadas en los Estados Unidos de América, trasladándose equipo móvil y personal a una localidad dentro de su circunscripción, en donde se identifique que exista un número considerable de guatemaltecos.</a:t>
            </a:r>
          </a:p>
          <a:p>
            <a:pPr algn="just">
              <a:buNone/>
            </a:pPr>
            <a:endParaRPr lang="es-ES" sz="2000" dirty="0" smtClean="0"/>
          </a:p>
          <a:p>
            <a:pPr algn="just">
              <a:buNone/>
            </a:pPr>
            <a:r>
              <a:rPr lang="es-ES" sz="2000" dirty="0" smtClean="0"/>
              <a:t>	El objetivo es acercar y brindar a la población los mismos servicios que se brindan en la Sede del Consulado, ofreciendo servicios </a:t>
            </a:r>
            <a:r>
              <a:rPr lang="es-MX" sz="2000" dirty="0" smtClean="0"/>
              <a:t>como la emisión de pasaportes, tarjetas de identificación consular, pases especiales, visas, legalización de documentos, registro civil, emisión de certificados de supervivencia y autorización para menores de edad.</a:t>
            </a:r>
            <a:endParaRPr lang="es-ES" sz="2000" dirty="0" smtClean="0"/>
          </a:p>
          <a:p>
            <a:pPr algn="just">
              <a:buNone/>
            </a:pPr>
            <a:endParaRPr lang="es-ES" sz="2000" dirty="0" smtClean="0"/>
          </a:p>
          <a:p>
            <a:pPr algn="just">
              <a:buNone/>
            </a:pPr>
            <a:r>
              <a:rPr lang="es-ES" sz="2000" dirty="0" smtClean="0"/>
              <a:t>	En el año 2011, se realizaron 134 Consulados Móviles, en el año 2012 se realizaron 132 y este año se han realizado 25 Consulados Móviles al 24 de febrero.</a:t>
            </a:r>
          </a:p>
          <a:p>
            <a:endParaRPr lang="es-ES" sz="2000" dirty="0"/>
          </a:p>
        </p:txBody>
      </p:sp>
      <p:pic>
        <p:nvPicPr>
          <p:cNvPr id="4" name="Picture 2" descr="C:\Users\mdgarcia\Documents\IMAGEN DE GOBIERNO 2012\logo mine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2" algn="ctr" rtl="0">
              <a:spcBef>
                <a:spcPct val="0"/>
              </a:spcBef>
            </a:pPr>
            <a:r>
              <a:rPr lang="es-GT" sz="3600" b="1" dirty="0" smtClean="0">
                <a:latin typeface="+mn-lt"/>
              </a:rPr>
              <a:t>Sábados Consulares</a:t>
            </a:r>
            <a:r>
              <a:rPr lang="es-GT" sz="3600" dirty="0" smtClean="0"/>
              <a:t/>
            </a:r>
            <a:br>
              <a:rPr lang="es-GT" sz="3600" dirty="0" smtClean="0"/>
            </a:br>
            <a:endParaRPr lang="es-ES" sz="3600" dirty="0"/>
          </a:p>
        </p:txBody>
      </p:sp>
      <p:sp>
        <p:nvSpPr>
          <p:cNvPr id="5" name="4 Marcador de contenido"/>
          <p:cNvSpPr>
            <a:spLocks noGrp="1"/>
          </p:cNvSpPr>
          <p:nvPr>
            <p:ph idx="1"/>
          </p:nvPr>
        </p:nvSpPr>
        <p:spPr>
          <a:xfrm>
            <a:off x="457200" y="1412776"/>
            <a:ext cx="8229600" cy="4713387"/>
          </a:xfrm>
        </p:spPr>
        <p:txBody>
          <a:bodyPr>
            <a:normAutofit/>
          </a:bodyPr>
          <a:lstStyle/>
          <a:p>
            <a:pPr algn="just">
              <a:buNone/>
            </a:pPr>
            <a:r>
              <a:rPr lang="es-ES" sz="2000" dirty="0" smtClean="0"/>
              <a:t>	Este servicio se ofrece un sábado al mes en las Sedes Consulares de Guatemala acreditadas en los Estados Unidos de América, con el objetivo de brindar sus servicios a aquellas personas que por cuestiones laborales no puedan presentarse en el horario de atención que se ofrece de lunes a viernes. </a:t>
            </a:r>
          </a:p>
          <a:p>
            <a:pPr algn="just">
              <a:buNone/>
            </a:pPr>
            <a:endParaRPr lang="es-ES" sz="2000" dirty="0" smtClean="0"/>
          </a:p>
          <a:p>
            <a:pPr algn="just">
              <a:buNone/>
            </a:pPr>
            <a:endParaRPr lang="es-ES" sz="2000" dirty="0"/>
          </a:p>
        </p:txBody>
      </p:sp>
      <p:pic>
        <p:nvPicPr>
          <p:cNvPr id="7" name="Picture 3"/>
          <p:cNvPicPr>
            <a:picLocks noChangeAspect="1" noChangeArrowheads="1"/>
          </p:cNvPicPr>
          <p:nvPr/>
        </p:nvPicPr>
        <p:blipFill>
          <a:blip r:embed="rId2" cstate="print"/>
          <a:srcRect/>
          <a:stretch>
            <a:fillRect/>
          </a:stretch>
        </p:blipFill>
        <p:spPr bwMode="auto">
          <a:xfrm>
            <a:off x="3107712" y="3429000"/>
            <a:ext cx="3048464" cy="2283405"/>
          </a:xfrm>
          <a:prstGeom prst="rect">
            <a:avLst/>
          </a:prstGeom>
          <a:noFill/>
          <a:ln w="9525">
            <a:noFill/>
            <a:miter lim="800000"/>
            <a:headEnd/>
            <a:tailEnd/>
          </a:ln>
        </p:spPr>
      </p:pic>
      <p:pic>
        <p:nvPicPr>
          <p:cNvPr id="6"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2" algn="ctr" rtl="0">
              <a:spcBef>
                <a:spcPct val="0"/>
              </a:spcBef>
            </a:pPr>
            <a:r>
              <a:rPr lang="es-GT" sz="3200" b="1" dirty="0" smtClean="0">
                <a:latin typeface="Calibri" pitchFamily="34" charset="0"/>
              </a:rPr>
              <a:t>Programa de asistencia y orientación migratoria</a:t>
            </a:r>
            <a:r>
              <a:rPr lang="es-GT" sz="2000" dirty="0" smtClean="0"/>
              <a:t/>
            </a:r>
            <a:br>
              <a:rPr lang="es-GT" sz="2000" dirty="0" smtClean="0"/>
            </a:br>
            <a:endParaRPr lang="es-ES" dirty="0"/>
          </a:p>
        </p:txBody>
      </p:sp>
      <p:sp>
        <p:nvSpPr>
          <p:cNvPr id="3" name="2 Marcador de contenido"/>
          <p:cNvSpPr>
            <a:spLocks noGrp="1"/>
          </p:cNvSpPr>
          <p:nvPr>
            <p:ph idx="1"/>
          </p:nvPr>
        </p:nvSpPr>
        <p:spPr>
          <a:xfrm>
            <a:off x="457200" y="1196752"/>
            <a:ext cx="8229600" cy="4929411"/>
          </a:xfrm>
        </p:spPr>
        <p:txBody>
          <a:bodyPr>
            <a:normAutofit/>
          </a:bodyPr>
          <a:lstStyle/>
          <a:p>
            <a:pPr algn="just">
              <a:buNone/>
            </a:pPr>
            <a:r>
              <a:rPr lang="es-ES" sz="2000" dirty="0" smtClean="0">
                <a:latin typeface="Calibri" pitchFamily="34" charset="0"/>
                <a:cs typeface="Arial" pitchFamily="34" charset="0"/>
              </a:rPr>
              <a:t>	</a:t>
            </a:r>
            <a:r>
              <a:rPr lang="es-MX" sz="2000" dirty="0" smtClean="0">
                <a:latin typeface="Calibri" pitchFamily="34" charset="0"/>
                <a:cs typeface="Arial" pitchFamily="34" charset="0"/>
              </a:rPr>
              <a:t>El Ministerio de Relaciones Exteriores implementó las contrataciones de asistentes y orientadores migratorios en cada uno de sus doce consulados acreditados en los Estados Unidos de América, con un perfil que permite atender, asistir y orientar a los guatemaltecos en el extranjero, principalmente en materias migratorias  y conexas. </a:t>
            </a:r>
          </a:p>
          <a:p>
            <a:pPr algn="just">
              <a:buNone/>
            </a:pPr>
            <a:r>
              <a:rPr lang="es-MX" sz="2000" dirty="0" smtClean="0">
                <a:cs typeface="Arial" pitchFamily="34" charset="0"/>
              </a:rPr>
              <a:t>	Este servicio ha permitido beneficiar a más de </a:t>
            </a:r>
            <a:r>
              <a:rPr lang="es-MX" sz="2000" b="1" dirty="0" smtClean="0">
                <a:cs typeface="Arial" pitchFamily="34" charset="0"/>
              </a:rPr>
              <a:t>2,129</a:t>
            </a:r>
            <a:r>
              <a:rPr lang="es-MX" sz="2000" dirty="0" smtClean="0">
                <a:cs typeface="Arial" pitchFamily="34" charset="0"/>
              </a:rPr>
              <a:t> personas, a través de alianzas con organizaciones no lucrativas autorizadas para la prestación de asesoría, así como con oficinas de abogados que prestan servicios legales y otro tipo de asociaciones que trabajan a favor de migrantes.</a:t>
            </a:r>
          </a:p>
          <a:p>
            <a:pPr algn="just">
              <a:buNone/>
            </a:pPr>
            <a:r>
              <a:rPr lang="es-MX" sz="2000" dirty="0" smtClean="0">
                <a:cs typeface="Arial" pitchFamily="34" charset="0"/>
              </a:rPr>
              <a:t>	</a:t>
            </a:r>
            <a:endParaRPr lang="es-ES" dirty="0"/>
          </a:p>
        </p:txBody>
      </p:sp>
      <p:pic>
        <p:nvPicPr>
          <p:cNvPr id="5" name="Picture 2"/>
          <p:cNvPicPr>
            <a:picLocks noChangeAspect="1" noChangeArrowheads="1"/>
          </p:cNvPicPr>
          <p:nvPr/>
        </p:nvPicPr>
        <p:blipFill>
          <a:blip r:embed="rId2" cstate="print"/>
          <a:srcRect/>
          <a:stretch>
            <a:fillRect/>
          </a:stretch>
        </p:blipFill>
        <p:spPr bwMode="auto">
          <a:xfrm>
            <a:off x="3419872" y="4293096"/>
            <a:ext cx="2590476" cy="1761905"/>
          </a:xfrm>
          <a:prstGeom prst="rect">
            <a:avLst/>
          </a:prstGeom>
          <a:noFill/>
          <a:ln w="9525">
            <a:noFill/>
            <a:miter lim="800000"/>
            <a:headEnd/>
            <a:tailEnd/>
          </a:ln>
        </p:spPr>
      </p:pic>
      <p:pic>
        <p:nvPicPr>
          <p:cNvPr id="6"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latin typeface="Calibri" pitchFamily="34" charset="0"/>
              </a:rPr>
              <a:t>Delegaciones Departamentales</a:t>
            </a:r>
            <a:endParaRPr lang="es-ES" sz="3600" b="1" dirty="0">
              <a:latin typeface="Calibri" pitchFamily="34" charset="0"/>
            </a:endParaRPr>
          </a:p>
        </p:txBody>
      </p:sp>
      <p:sp>
        <p:nvSpPr>
          <p:cNvPr id="3" name="2 Marcador de contenido"/>
          <p:cNvSpPr>
            <a:spLocks noGrp="1"/>
          </p:cNvSpPr>
          <p:nvPr>
            <p:ph idx="1"/>
          </p:nvPr>
        </p:nvSpPr>
        <p:spPr>
          <a:xfrm>
            <a:off x="467544" y="1340768"/>
            <a:ext cx="8229600" cy="4525963"/>
          </a:xfrm>
        </p:spPr>
        <p:txBody>
          <a:bodyPr>
            <a:normAutofit/>
          </a:bodyPr>
          <a:lstStyle/>
          <a:p>
            <a:pPr marL="0" indent="0" algn="just">
              <a:buNone/>
            </a:pPr>
            <a:r>
              <a:rPr lang="es-ES_tradnl" sz="2000" dirty="0" smtClean="0">
                <a:latin typeface="Calibri" pitchFamily="34" charset="0"/>
              </a:rPr>
              <a:t>Las Delegaciones Departamentales han sido creadas  para acercar los servicios que brinda el MRE a la población guatemalteca que se encuentra en Huehuetenango, Quetzaltenango, Jutiapa y sus alrededores.</a:t>
            </a:r>
          </a:p>
          <a:p>
            <a:pPr marL="0" indent="0" algn="just">
              <a:buNone/>
            </a:pPr>
            <a:endParaRPr lang="es-ES_tradnl" sz="2000" dirty="0" smtClean="0">
              <a:latin typeface="Calibri" pitchFamily="34" charset="0"/>
            </a:endParaRPr>
          </a:p>
          <a:p>
            <a:pPr marL="0" indent="0" algn="just">
              <a:buNone/>
            </a:pPr>
            <a:r>
              <a:rPr lang="es-ES_tradnl" sz="2000" dirty="0" smtClean="0">
                <a:latin typeface="Calibri" pitchFamily="34" charset="0"/>
              </a:rPr>
              <a:t>Las Delegaciones Departamentales ofrecen asistencia consular, asisten en la búsqueda de guatemaltecos desaparecidos en su travesía migratoria, informan sobre personas detenidas en el exterior, brindan asistencia en la localización de familiares en el interior del país, facilitan videoconferencias, entre otros.</a:t>
            </a:r>
            <a:r>
              <a:rPr lang="es-MX" sz="2000" dirty="0" smtClean="0">
                <a:latin typeface="Calibri" pitchFamily="34" charset="0"/>
              </a:rPr>
              <a:t> </a:t>
            </a:r>
          </a:p>
          <a:p>
            <a:pPr marL="0" indent="0" algn="just">
              <a:buNone/>
            </a:pPr>
            <a:endParaRPr lang="es-MX" sz="2000" dirty="0" smtClean="0">
              <a:latin typeface="Calibri" pitchFamily="34" charset="0"/>
            </a:endParaRPr>
          </a:p>
          <a:p>
            <a:pPr marL="0" indent="0" algn="just">
              <a:buNone/>
            </a:pPr>
            <a:endParaRPr lang="es-MX" sz="2000" dirty="0" smtClean="0">
              <a:latin typeface="Calibri" pitchFamily="34" charset="0"/>
            </a:endParaRPr>
          </a:p>
          <a:p>
            <a:pPr>
              <a:buNone/>
            </a:pPr>
            <a:endParaRPr lang="es-ES" dirty="0"/>
          </a:p>
        </p:txBody>
      </p:sp>
      <p:pic>
        <p:nvPicPr>
          <p:cNvPr id="7" name="Picture 3"/>
          <p:cNvPicPr>
            <a:picLocks noChangeAspect="1" noChangeArrowheads="1"/>
          </p:cNvPicPr>
          <p:nvPr/>
        </p:nvPicPr>
        <p:blipFill>
          <a:blip r:embed="rId2" cstate="print"/>
          <a:srcRect/>
          <a:stretch>
            <a:fillRect/>
          </a:stretch>
        </p:blipFill>
        <p:spPr bwMode="auto">
          <a:xfrm>
            <a:off x="3563888" y="4077071"/>
            <a:ext cx="2448272" cy="2500423"/>
          </a:xfrm>
          <a:prstGeom prst="rect">
            <a:avLst/>
          </a:prstGeom>
          <a:noFill/>
          <a:ln w="9525">
            <a:noFill/>
            <a:miter lim="800000"/>
            <a:headEnd/>
            <a:tailEnd/>
          </a:ln>
        </p:spPr>
      </p:pic>
      <p:pic>
        <p:nvPicPr>
          <p:cNvPr id="5"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2" algn="ctr" rtl="0">
              <a:spcBef>
                <a:spcPct val="0"/>
              </a:spcBef>
            </a:pPr>
            <a:r>
              <a:rPr lang="es-GT" sz="3600" b="1" dirty="0" smtClean="0">
                <a:latin typeface="+mn-lt"/>
              </a:rPr>
              <a:t>Programa de videoconferencias</a:t>
            </a:r>
            <a:br>
              <a:rPr lang="es-GT" sz="3600" b="1" dirty="0" smtClean="0">
                <a:latin typeface="+mn-lt"/>
              </a:rPr>
            </a:br>
            <a:endParaRPr lang="es-ES" sz="3600" b="1" dirty="0">
              <a:latin typeface="+mn-lt"/>
            </a:endParaRPr>
          </a:p>
        </p:txBody>
      </p:sp>
      <p:sp>
        <p:nvSpPr>
          <p:cNvPr id="3" name="2 Marcador de contenido"/>
          <p:cNvSpPr>
            <a:spLocks noGrp="1"/>
          </p:cNvSpPr>
          <p:nvPr>
            <p:ph idx="1"/>
          </p:nvPr>
        </p:nvSpPr>
        <p:spPr>
          <a:xfrm>
            <a:off x="611560" y="1124744"/>
            <a:ext cx="8229600" cy="5400600"/>
          </a:xfrm>
        </p:spPr>
        <p:txBody>
          <a:bodyPr>
            <a:normAutofit/>
          </a:bodyPr>
          <a:lstStyle/>
          <a:p>
            <a:pPr marL="0" indent="0" algn="just">
              <a:spcBef>
                <a:spcPct val="30000"/>
              </a:spcBef>
              <a:buNone/>
              <a:defRPr/>
            </a:pPr>
            <a:r>
              <a:rPr lang="es-MX" sz="2000" dirty="0" smtClean="0">
                <a:latin typeface="Calibri" pitchFamily="34" charset="0"/>
              </a:rPr>
              <a:t>A través de las videoconferencias se permite acercar y facilitar la comunicación entre los guatemaltecos y sus familiares en el exterior bajo el programa “Uniendo a la gente”.  </a:t>
            </a:r>
          </a:p>
          <a:p>
            <a:pPr marL="0" indent="0" algn="just">
              <a:spcBef>
                <a:spcPct val="30000"/>
              </a:spcBef>
              <a:buNone/>
              <a:defRPr/>
            </a:pPr>
            <a:endParaRPr lang="es-MX" sz="2000" dirty="0" smtClean="0">
              <a:latin typeface="Calibri" pitchFamily="34" charset="0"/>
            </a:endParaRPr>
          </a:p>
          <a:p>
            <a:pPr marL="0" indent="0" algn="just">
              <a:spcBef>
                <a:spcPct val="30000"/>
              </a:spcBef>
              <a:buNone/>
              <a:defRPr/>
            </a:pPr>
            <a:r>
              <a:rPr lang="es-MX" sz="2000" dirty="0" smtClean="0">
                <a:latin typeface="Calibri" pitchFamily="34" charset="0"/>
              </a:rPr>
              <a:t>Este servicio se brinda a través de la Sede del Ministerio de Relaciones Exteriores,  en los 12 Consulados de Guatemala en los Estados Unidos de América, en dos Consulados en territorio mexicano (Distrito Federal y Tapachula), así como en las Delegaciones Departamentales en Guatemala.</a:t>
            </a:r>
          </a:p>
          <a:p>
            <a:pPr>
              <a:buNone/>
            </a:pPr>
            <a:endParaRPr lang="es-ES" dirty="0"/>
          </a:p>
        </p:txBody>
      </p:sp>
      <p:pic>
        <p:nvPicPr>
          <p:cNvPr id="8" name="Picture 3"/>
          <p:cNvPicPr>
            <a:picLocks noChangeAspect="1" noChangeArrowheads="1"/>
          </p:cNvPicPr>
          <p:nvPr/>
        </p:nvPicPr>
        <p:blipFill>
          <a:blip r:embed="rId2" cstate="print"/>
          <a:srcRect/>
          <a:stretch>
            <a:fillRect/>
          </a:stretch>
        </p:blipFill>
        <p:spPr bwMode="auto">
          <a:xfrm>
            <a:off x="2555776" y="4005064"/>
            <a:ext cx="4032448" cy="2113927"/>
          </a:xfrm>
          <a:prstGeom prst="rect">
            <a:avLst/>
          </a:prstGeom>
          <a:noFill/>
          <a:ln w="9525">
            <a:noFill/>
            <a:miter lim="800000"/>
            <a:headEnd/>
            <a:tailEnd/>
          </a:ln>
          <a:effectLst/>
        </p:spPr>
      </p:pic>
      <p:pic>
        <p:nvPicPr>
          <p:cNvPr id="5"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dirty="0"/>
          </a:p>
        </p:txBody>
      </p:sp>
      <p:pic>
        <p:nvPicPr>
          <p:cNvPr id="4" name="3 Imagen" descr="portadapresentaciones.jpg"/>
          <p:cNvPicPr>
            <a:picLocks noChangeAspect="1"/>
          </p:cNvPicPr>
          <p:nvPr/>
        </p:nvPicPr>
        <p:blipFill>
          <a:blip r:embed="rId2" cstate="print"/>
          <a:stretch>
            <a:fillRect/>
          </a:stretch>
        </p:blipFill>
        <p:spPr>
          <a:xfrm>
            <a:off x="-32" y="0"/>
            <a:ext cx="9144032"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0"/>
            <a:ext cx="8496944" cy="4824536"/>
          </a:xfrm>
        </p:spPr>
        <p:txBody>
          <a:bodyPr>
            <a:noAutofit/>
          </a:bodyPr>
          <a:lstStyle/>
          <a:p>
            <a:pPr algn="just"/>
            <a:r>
              <a:rPr lang="es-GT" sz="2000" dirty="0" smtClean="0">
                <a:cs typeface="Arial" pitchFamily="34" charset="0"/>
              </a:rPr>
              <a:t>El </a:t>
            </a:r>
            <a:r>
              <a:rPr lang="es-GT" sz="2000" dirty="0">
                <a:cs typeface="Arial" pitchFamily="34" charset="0"/>
              </a:rPr>
              <a:t>Gobierno de Guatemala consciente de la problemática migratoria actual, ha adecuado su Política Exterior 2012-2016, para dar un tratamiento integral al tema migratorio, tomando en consideración que somos un país de origen, transito,  destino y retorno de migrantes. </a:t>
            </a:r>
          </a:p>
          <a:p>
            <a:pPr algn="just"/>
            <a:endParaRPr lang="es-GT" sz="2000" dirty="0">
              <a:cs typeface="Arial" pitchFamily="34" charset="0"/>
            </a:endParaRPr>
          </a:p>
          <a:p>
            <a:pPr algn="just"/>
            <a:r>
              <a:rPr lang="es-GT" sz="2000" dirty="0">
                <a:cs typeface="Arial" pitchFamily="34" charset="0"/>
              </a:rPr>
              <a:t>En ese espíritu el Ministerio de Relaciones Exteriores dentro del marco de sus competencias y en cumplimiento de los convenios y tratados internacionales, así como de la legislación nacional, se encuentra comprometido con la definición de una política migratoria integral de pleno respeto a los derechos humanos, independientemente de cual sea la situación migratoria de las personas</a:t>
            </a:r>
            <a:r>
              <a:rPr lang="es-GT" sz="2000" dirty="0">
                <a:latin typeface="Arial" pitchFamily="34" charset="0"/>
                <a:cs typeface="Arial" pitchFamily="34" charset="0"/>
              </a:rPr>
              <a:t>. </a:t>
            </a:r>
          </a:p>
          <a:p>
            <a:pPr algn="just">
              <a:buNone/>
            </a:pPr>
            <a:endParaRPr lang="es-GT" sz="2000" dirty="0" smtClean="0">
              <a:cs typeface="Arial" pitchFamily="34" charset="0"/>
            </a:endParaRPr>
          </a:p>
        </p:txBody>
      </p:sp>
      <p:pic>
        <p:nvPicPr>
          <p:cNvPr id="1026"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p:txBody>
          <a:bodyPr>
            <a:normAutofit fontScale="90000"/>
          </a:bodyPr>
          <a:lstStyle/>
          <a:p>
            <a:r>
              <a:rPr lang="es-ES" sz="4000" b="1" dirty="0">
                <a:cs typeface="Arial" pitchFamily="34" charset="0"/>
              </a:rPr>
              <a:t>El Gobierno de Guatemala </a:t>
            </a:r>
            <a:br>
              <a:rPr lang="es-ES" sz="4000" b="1" dirty="0">
                <a:cs typeface="Arial" pitchFamily="34" charset="0"/>
              </a:rPr>
            </a:br>
            <a:r>
              <a:rPr lang="es-ES" sz="4000" b="1" dirty="0">
                <a:cs typeface="Arial" pitchFamily="34" charset="0"/>
              </a:rPr>
              <a:t>y la Migración </a:t>
            </a:r>
            <a:endParaRPr lang="es-GT" sz="4000" b="1" dirty="0">
              <a:cs typeface="Arial" pitchFamily="34" charset="0"/>
            </a:endParaRPr>
          </a:p>
        </p:txBody>
      </p:sp>
    </p:spTree>
    <p:extLst>
      <p:ext uri="{BB962C8B-B14F-4D97-AF65-F5344CB8AC3E}">
        <p14:creationId xmlns:p14="http://schemas.microsoft.com/office/powerpoint/2010/main" val="2976451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0"/>
            <a:ext cx="8496944" cy="4824536"/>
          </a:xfrm>
        </p:spPr>
        <p:txBody>
          <a:bodyPr>
            <a:noAutofit/>
          </a:bodyPr>
          <a:lstStyle/>
          <a:p>
            <a:pPr algn="just">
              <a:buNone/>
            </a:pPr>
            <a:r>
              <a:rPr lang="es-GT" sz="2000" dirty="0" smtClean="0">
                <a:cs typeface="Arial" pitchFamily="34" charset="0"/>
              </a:rPr>
              <a:t>	Para </a:t>
            </a:r>
            <a:r>
              <a:rPr lang="es-GT" sz="2000" dirty="0">
                <a:cs typeface="Arial" pitchFamily="34" charset="0"/>
              </a:rPr>
              <a:t>el Gobierno de </a:t>
            </a:r>
            <a:r>
              <a:rPr lang="es-GT" sz="2000" dirty="0" smtClean="0">
                <a:cs typeface="Arial" pitchFamily="34" charset="0"/>
              </a:rPr>
              <a:t>Guatemala a </a:t>
            </a:r>
            <a:r>
              <a:rPr lang="es-GT" sz="2000" dirty="0">
                <a:cs typeface="Arial" pitchFamily="34" charset="0"/>
              </a:rPr>
              <a:t>través del Ministerio de Relaciones Exteriores, es </a:t>
            </a:r>
            <a:r>
              <a:rPr lang="es-GT" sz="2000" dirty="0" smtClean="0">
                <a:cs typeface="Arial" pitchFamily="34" charset="0"/>
              </a:rPr>
              <a:t>prioridad </a:t>
            </a:r>
            <a:r>
              <a:rPr lang="es-GT" sz="2000" dirty="0">
                <a:cs typeface="Arial" pitchFamily="34" charset="0"/>
              </a:rPr>
              <a:t>la atención, asistencia y protección a la comunidad guatemalteca radicada en el </a:t>
            </a:r>
            <a:r>
              <a:rPr lang="es-GT" sz="2000" dirty="0" smtClean="0">
                <a:cs typeface="Arial" pitchFamily="34" charset="0"/>
              </a:rPr>
              <a:t>exterior, a los guatemaltecos en </a:t>
            </a:r>
            <a:r>
              <a:rPr lang="es-GT" sz="2000" dirty="0">
                <a:cs typeface="Arial" pitchFamily="34" charset="0"/>
              </a:rPr>
              <a:t>tránsito </a:t>
            </a:r>
            <a:r>
              <a:rPr lang="es-GT" sz="2000" dirty="0" smtClean="0">
                <a:cs typeface="Arial" pitchFamily="34" charset="0"/>
              </a:rPr>
              <a:t>hacia los países </a:t>
            </a:r>
            <a:r>
              <a:rPr lang="es-GT" sz="2000" dirty="0">
                <a:cs typeface="Arial" pitchFamily="34" charset="0"/>
              </a:rPr>
              <a:t>de </a:t>
            </a:r>
            <a:r>
              <a:rPr lang="es-GT" sz="2000" dirty="0" smtClean="0">
                <a:cs typeface="Arial" pitchFamily="34" charset="0"/>
              </a:rPr>
              <a:t>destino y en el retorno asistido a su lugar de origen en Guatemala.</a:t>
            </a:r>
          </a:p>
          <a:p>
            <a:pPr lvl="1">
              <a:buNone/>
            </a:pPr>
            <a:endParaRPr lang="es-GT" sz="2000" b="1" dirty="0" smtClean="0">
              <a:cs typeface="Arial" pitchFamily="34" charset="0"/>
            </a:endParaRPr>
          </a:p>
          <a:p>
            <a:pPr lvl="1">
              <a:buNone/>
            </a:pPr>
            <a:r>
              <a:rPr lang="es-GT" sz="2000" b="1" dirty="0" smtClean="0">
                <a:cs typeface="Arial" pitchFamily="34" charset="0"/>
              </a:rPr>
              <a:t>Ámbito de  la Asistencia Consular</a:t>
            </a:r>
          </a:p>
          <a:p>
            <a:pPr lvl="2">
              <a:buFont typeface="Arial" pitchFamily="34" charset="0"/>
              <a:buChar char="•"/>
            </a:pPr>
            <a:r>
              <a:rPr lang="es-GT" sz="2000" dirty="0" smtClean="0">
                <a:cs typeface="Arial" pitchFamily="34" charset="0"/>
              </a:rPr>
              <a:t>Orientación Migratoria</a:t>
            </a:r>
          </a:p>
          <a:p>
            <a:pPr lvl="2">
              <a:buFont typeface="Arial" pitchFamily="34" charset="0"/>
              <a:buChar char="•"/>
            </a:pPr>
            <a:r>
              <a:rPr lang="es-GT" sz="2000" dirty="0" smtClean="0">
                <a:cs typeface="Arial" pitchFamily="34" charset="0"/>
              </a:rPr>
              <a:t>Guatemaltecos Fallecidos y en situación de vulnerabilidad</a:t>
            </a:r>
          </a:p>
          <a:p>
            <a:pPr lvl="2">
              <a:buFont typeface="Arial" pitchFamily="34" charset="0"/>
              <a:buChar char="•"/>
            </a:pPr>
            <a:r>
              <a:rPr lang="es-GT" sz="2000" dirty="0" smtClean="0">
                <a:cs typeface="Arial" pitchFamily="34" charset="0"/>
              </a:rPr>
              <a:t>Víctimas de Trata de Personas</a:t>
            </a:r>
          </a:p>
          <a:p>
            <a:pPr lvl="2">
              <a:buFont typeface="Arial" pitchFamily="34" charset="0"/>
              <a:buChar char="•"/>
            </a:pPr>
            <a:r>
              <a:rPr lang="es-GT" sz="2000" dirty="0" smtClean="0">
                <a:cs typeface="Arial" pitchFamily="34" charset="0"/>
              </a:rPr>
              <a:t>Educación, Cultura y Turismo</a:t>
            </a:r>
          </a:p>
          <a:p>
            <a:pPr lvl="2">
              <a:buFont typeface="Arial" pitchFamily="34" charset="0"/>
              <a:buChar char="•"/>
            </a:pPr>
            <a:r>
              <a:rPr lang="es-GT" sz="2000" dirty="0" smtClean="0">
                <a:cs typeface="Arial" pitchFamily="34" charset="0"/>
              </a:rPr>
              <a:t>Documentación y otras gestiones</a:t>
            </a:r>
          </a:p>
        </p:txBody>
      </p:sp>
      <p:pic>
        <p:nvPicPr>
          <p:cNvPr id="1026"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p:txBody>
          <a:bodyPr>
            <a:normAutofit fontScale="90000"/>
          </a:bodyPr>
          <a:lstStyle/>
          <a:p>
            <a:r>
              <a:rPr lang="es-GT" sz="4000" b="1" dirty="0" smtClean="0">
                <a:cs typeface="Arial" pitchFamily="34" charset="0"/>
              </a:rPr>
              <a:t>Asistencia y protección consular </a:t>
            </a:r>
            <a:br>
              <a:rPr lang="es-GT" sz="4000" b="1" dirty="0" smtClean="0">
                <a:cs typeface="Arial" pitchFamily="34" charset="0"/>
              </a:rPr>
            </a:br>
            <a:r>
              <a:rPr lang="es-GT" sz="4000" b="1" dirty="0" smtClean="0">
                <a:cs typeface="Arial" pitchFamily="34" charset="0"/>
              </a:rPr>
              <a:t>a los guatemaltecos</a:t>
            </a:r>
            <a:endParaRPr lang="es-GT" sz="4000" b="1" dirty="0">
              <a:cs typeface="Arial" pitchFamily="34" charset="0"/>
            </a:endParaRPr>
          </a:p>
        </p:txBody>
      </p:sp>
    </p:spTree>
    <p:extLst>
      <p:ext uri="{BB962C8B-B14F-4D97-AF65-F5344CB8AC3E}">
        <p14:creationId xmlns:p14="http://schemas.microsoft.com/office/powerpoint/2010/main" val="1386226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496944" cy="5832648"/>
          </a:xfrm>
        </p:spPr>
        <p:txBody>
          <a:bodyPr>
            <a:noAutofit/>
          </a:bodyPr>
          <a:lstStyle/>
          <a:p>
            <a:pPr lvl="1">
              <a:buNone/>
            </a:pPr>
            <a:endParaRPr lang="es-GT" sz="1600" dirty="0" smtClean="0">
              <a:solidFill>
                <a:schemeClr val="accent6"/>
              </a:solidFill>
              <a:cs typeface="Arial" pitchFamily="34" charset="0"/>
            </a:endParaRPr>
          </a:p>
          <a:p>
            <a:pPr lvl="1">
              <a:buNone/>
            </a:pPr>
            <a:r>
              <a:rPr lang="es-GT" sz="2000" b="1" dirty="0" smtClean="0">
                <a:cs typeface="Arial" pitchFamily="34" charset="0"/>
              </a:rPr>
              <a:t>Ámbito de la Protección Consular:</a:t>
            </a:r>
          </a:p>
          <a:p>
            <a:pPr lvl="2">
              <a:buFont typeface="Arial" pitchFamily="34" charset="0"/>
              <a:buChar char="•"/>
            </a:pPr>
            <a:r>
              <a:rPr lang="es-GT" sz="2000" dirty="0" smtClean="0">
                <a:cs typeface="Arial" pitchFamily="34" charset="0"/>
              </a:rPr>
              <a:t>Visita consular, velar por el cumplimiento del debido proceso</a:t>
            </a:r>
          </a:p>
          <a:p>
            <a:pPr lvl="2">
              <a:buFont typeface="Arial" pitchFamily="34" charset="0"/>
              <a:buChar char="•"/>
            </a:pPr>
            <a:r>
              <a:rPr lang="es-GT" sz="2000" dirty="0" smtClean="0">
                <a:cs typeface="Arial" pitchFamily="34" charset="0"/>
              </a:rPr>
              <a:t>Visita consular a hospitales para verificar la atención que se le presta al enfermo</a:t>
            </a:r>
          </a:p>
          <a:p>
            <a:pPr lvl="2">
              <a:buFont typeface="Arial" pitchFamily="34" charset="0"/>
              <a:buChar char="•"/>
            </a:pPr>
            <a:r>
              <a:rPr lang="es-GT" sz="2000" dirty="0" smtClean="0">
                <a:cs typeface="Arial" pitchFamily="34" charset="0"/>
              </a:rPr>
              <a:t>Visita a los centros migratorios</a:t>
            </a:r>
          </a:p>
          <a:p>
            <a:pPr lvl="2">
              <a:buFont typeface="Arial" pitchFamily="34" charset="0"/>
              <a:buChar char="•"/>
            </a:pPr>
            <a:r>
              <a:rPr lang="es-GT" sz="2000" dirty="0" smtClean="0">
                <a:cs typeface="Arial" pitchFamily="34" charset="0"/>
              </a:rPr>
              <a:t>Búsqueda de guatemaltecos desaparecidos en el exterior</a:t>
            </a:r>
            <a:endParaRPr lang="es-GT" sz="2000" b="1" dirty="0" smtClean="0">
              <a:cs typeface="Arial" pitchFamily="34" charset="0"/>
            </a:endParaRPr>
          </a:p>
          <a:p>
            <a:pPr lvl="2">
              <a:buFont typeface="Arial" pitchFamily="34" charset="0"/>
              <a:buChar char="•"/>
            </a:pPr>
            <a:r>
              <a:rPr lang="es-GT" sz="2000" dirty="0" smtClean="0">
                <a:cs typeface="Arial" pitchFamily="34" charset="0"/>
              </a:rPr>
              <a:t>Protección y Atención integral a menores no acompañados</a:t>
            </a:r>
          </a:p>
          <a:p>
            <a:pPr lvl="2">
              <a:buNone/>
            </a:pPr>
            <a:endParaRPr lang="es-GT" sz="2000" dirty="0" smtClean="0">
              <a:cs typeface="Arial" pitchFamily="34" charset="0"/>
            </a:endParaRPr>
          </a:p>
        </p:txBody>
      </p:sp>
      <p:pic>
        <p:nvPicPr>
          <p:cNvPr id="1026"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Consulado.jpg"/>
          <p:cNvPicPr>
            <a:picLocks noChangeAspect="1"/>
          </p:cNvPicPr>
          <p:nvPr/>
        </p:nvPicPr>
        <p:blipFill>
          <a:blip r:embed="rId4" cstate="print"/>
          <a:stretch>
            <a:fillRect/>
          </a:stretch>
        </p:blipFill>
        <p:spPr>
          <a:xfrm>
            <a:off x="3131840" y="3429000"/>
            <a:ext cx="3312368" cy="2484276"/>
          </a:xfrm>
          <a:prstGeom prst="rect">
            <a:avLst/>
          </a:prstGeom>
        </p:spPr>
      </p:pic>
    </p:spTree>
    <p:extLst>
      <p:ext uri="{BB962C8B-B14F-4D97-AF65-F5344CB8AC3E}">
        <p14:creationId xmlns:p14="http://schemas.microsoft.com/office/powerpoint/2010/main" val="3812969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340768"/>
            <a:ext cx="7488832" cy="4392488"/>
          </a:xfrm>
        </p:spPr>
        <p:txBody>
          <a:bodyPr>
            <a:normAutofit fontScale="40000" lnSpcReduction="20000"/>
          </a:bodyPr>
          <a:lstStyle/>
          <a:p>
            <a:pPr algn="just">
              <a:buNone/>
            </a:pPr>
            <a:r>
              <a:rPr lang="es-GT" sz="5000" dirty="0" smtClean="0">
                <a:cs typeface="Arial" pitchFamily="34" charset="0"/>
              </a:rPr>
              <a:t>	El </a:t>
            </a:r>
            <a:r>
              <a:rPr lang="es-GT" sz="5000" dirty="0">
                <a:cs typeface="Arial" pitchFamily="34" charset="0"/>
              </a:rPr>
              <a:t>Gobierno </a:t>
            </a:r>
            <a:r>
              <a:rPr lang="es-GT" sz="5000" dirty="0" smtClean="0">
                <a:cs typeface="Arial" pitchFamily="34" charset="0"/>
              </a:rPr>
              <a:t>de la República considera </a:t>
            </a:r>
            <a:r>
              <a:rPr lang="es-GT" sz="5000" dirty="0">
                <a:cs typeface="Arial" pitchFamily="34" charset="0"/>
              </a:rPr>
              <a:t>necesario fortalecer y ampliar el Servicio Consular de </a:t>
            </a:r>
            <a:r>
              <a:rPr lang="es-GT" sz="5000" dirty="0" smtClean="0">
                <a:cs typeface="Arial" pitchFamily="34" charset="0"/>
              </a:rPr>
              <a:t>Guatemala y por lo tanto abrirá </a:t>
            </a:r>
            <a:r>
              <a:rPr lang="es-GT" sz="5000" dirty="0" smtClean="0">
                <a:cs typeface="Arial" pitchFamily="34" charset="0"/>
              </a:rPr>
              <a:t>2 </a:t>
            </a:r>
            <a:r>
              <a:rPr lang="es-GT" sz="5000" dirty="0" smtClean="0">
                <a:cs typeface="Arial" pitchFamily="34" charset="0"/>
              </a:rPr>
              <a:t>sedes nuevas: </a:t>
            </a:r>
            <a:r>
              <a:rPr lang="es-GT" sz="5000" dirty="0" smtClean="0">
                <a:cs typeface="Arial" pitchFamily="34" charset="0"/>
              </a:rPr>
              <a:t>Monterrey, Nuevo León </a:t>
            </a:r>
            <a:r>
              <a:rPr lang="es-GT" sz="5000" dirty="0" smtClean="0">
                <a:cs typeface="Arial" pitchFamily="34" charset="0"/>
              </a:rPr>
              <a:t>y Chihuahua, México.</a:t>
            </a:r>
            <a:endParaRPr lang="es-GT" sz="5000" dirty="0">
              <a:cs typeface="Arial" pitchFamily="34" charset="0"/>
            </a:endParaRPr>
          </a:p>
          <a:p>
            <a:pPr>
              <a:spcBef>
                <a:spcPts val="0"/>
              </a:spcBef>
              <a:defRPr/>
            </a:pPr>
            <a:endParaRPr lang="es-ES" sz="5000" b="1" dirty="0" smtClean="0"/>
          </a:p>
          <a:p>
            <a:pPr marL="301943" lvl="1" indent="0">
              <a:spcBef>
                <a:spcPts val="0"/>
              </a:spcBef>
              <a:buNone/>
              <a:defRPr/>
            </a:pPr>
            <a:r>
              <a:rPr lang="es-ES" sz="5000" b="1" dirty="0" smtClean="0"/>
              <a:t>Consulados de Carrera actuales: 25 Misiones</a:t>
            </a:r>
          </a:p>
          <a:p>
            <a:pPr marL="1147763" lvl="1" indent="-571500">
              <a:spcBef>
                <a:spcPts val="0"/>
              </a:spcBef>
              <a:buFont typeface="Arial" pitchFamily="34" charset="0"/>
              <a:buChar char="•"/>
              <a:defRPr/>
            </a:pPr>
            <a:r>
              <a:rPr lang="es-ES" sz="5000" dirty="0" smtClean="0"/>
              <a:t>12 </a:t>
            </a:r>
            <a:r>
              <a:rPr lang="es-ES" sz="5000" dirty="0"/>
              <a:t>Consulados en Estados Unidos de </a:t>
            </a:r>
            <a:r>
              <a:rPr lang="es-ES" sz="5000" dirty="0" smtClean="0"/>
              <a:t>América</a:t>
            </a:r>
          </a:p>
          <a:p>
            <a:pPr marL="1147763" lvl="1" indent="-571500">
              <a:spcBef>
                <a:spcPts val="0"/>
              </a:spcBef>
              <a:buFont typeface="Arial" pitchFamily="34" charset="0"/>
              <a:buChar char="•"/>
              <a:defRPr/>
            </a:pPr>
            <a:r>
              <a:rPr lang="es-ES" sz="5000" dirty="0" smtClean="0"/>
              <a:t>10 </a:t>
            </a:r>
            <a:r>
              <a:rPr lang="es-ES" sz="5000" dirty="0"/>
              <a:t>Consulados en los Estados Unidos </a:t>
            </a:r>
            <a:r>
              <a:rPr lang="es-ES" sz="5000" dirty="0" smtClean="0"/>
              <a:t>Mexicanos</a:t>
            </a:r>
          </a:p>
          <a:p>
            <a:pPr marL="1147763" lvl="1" indent="-571500">
              <a:spcBef>
                <a:spcPts val="0"/>
              </a:spcBef>
              <a:buFont typeface="Arial" pitchFamily="34" charset="0"/>
              <a:buChar char="•"/>
              <a:defRPr/>
            </a:pPr>
            <a:r>
              <a:rPr lang="es-ES" sz="5000" dirty="0" smtClean="0"/>
              <a:t>1 </a:t>
            </a:r>
            <a:r>
              <a:rPr lang="es-ES" sz="5000" dirty="0"/>
              <a:t>Consulado en </a:t>
            </a:r>
            <a:r>
              <a:rPr lang="es-ES" sz="5000" dirty="0" smtClean="0"/>
              <a:t>Canadá</a:t>
            </a:r>
          </a:p>
          <a:p>
            <a:pPr marL="1147763" lvl="1" indent="-571500">
              <a:spcBef>
                <a:spcPts val="0"/>
              </a:spcBef>
              <a:buFont typeface="Arial" pitchFamily="34" charset="0"/>
              <a:buChar char="•"/>
              <a:defRPr/>
            </a:pPr>
            <a:r>
              <a:rPr lang="es-ES" sz="5000" dirty="0" smtClean="0"/>
              <a:t>1 </a:t>
            </a:r>
            <a:r>
              <a:rPr lang="es-ES" sz="5000" dirty="0"/>
              <a:t>Consulado en San Pedro </a:t>
            </a:r>
            <a:r>
              <a:rPr lang="es-ES" sz="5000" dirty="0" smtClean="0"/>
              <a:t>Sula</a:t>
            </a:r>
          </a:p>
          <a:p>
            <a:pPr marL="1147763" lvl="1" indent="-571500">
              <a:spcBef>
                <a:spcPts val="0"/>
              </a:spcBef>
              <a:buFont typeface="Arial" pitchFamily="34" charset="0"/>
              <a:buChar char="•"/>
              <a:defRPr/>
            </a:pPr>
            <a:r>
              <a:rPr lang="es-ES" sz="5000" dirty="0" smtClean="0"/>
              <a:t>1 </a:t>
            </a:r>
            <a:r>
              <a:rPr lang="es-ES" sz="5000" dirty="0"/>
              <a:t>Consulado en Belice</a:t>
            </a:r>
          </a:p>
          <a:p>
            <a:pPr lvl="1" algn="just">
              <a:spcBef>
                <a:spcPts val="0"/>
              </a:spcBef>
              <a:buFontTx/>
              <a:buChar char="•"/>
              <a:defRPr/>
            </a:pPr>
            <a:endParaRPr lang="es-ES" sz="5000" dirty="0"/>
          </a:p>
          <a:p>
            <a:pPr marL="301943" lvl="1" indent="0" algn="just">
              <a:spcBef>
                <a:spcPts val="0"/>
              </a:spcBef>
              <a:buNone/>
              <a:defRPr/>
            </a:pPr>
            <a:r>
              <a:rPr lang="es-ES" sz="5000" b="1" dirty="0" smtClean="0"/>
              <a:t>Consulados Honorarios: </a:t>
            </a:r>
          </a:p>
          <a:p>
            <a:pPr marL="301943" lvl="1" indent="0" algn="just">
              <a:spcBef>
                <a:spcPts val="0"/>
              </a:spcBef>
              <a:buNone/>
              <a:defRPr/>
            </a:pPr>
            <a:r>
              <a:rPr lang="es-ES" sz="5000" dirty="0" smtClean="0"/>
              <a:t>En </a:t>
            </a:r>
            <a:r>
              <a:rPr lang="es-ES" sz="5000" dirty="0"/>
              <a:t>la actualidad se encuentran acreditados 120 Consulados Honorarios de Guatemala en todo el mundo.</a:t>
            </a:r>
          </a:p>
          <a:p>
            <a:pPr marL="0" indent="0" algn="just">
              <a:buNone/>
            </a:pPr>
            <a:endParaRPr lang="es-GT" sz="2300" dirty="0" smtClean="0">
              <a:solidFill>
                <a:schemeClr val="tx1"/>
              </a:solidFill>
            </a:endParaRPr>
          </a:p>
        </p:txBody>
      </p:sp>
      <p:pic>
        <p:nvPicPr>
          <p:cNvPr id="1026"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457200" y="338328"/>
            <a:ext cx="8229600" cy="12527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GT" sz="3600" b="1" i="0" u="none" strike="noStrike" kern="1200" cap="none" spc="0" normalizeH="0" baseline="0" noProof="0" dirty="0" smtClean="0">
                <a:ln>
                  <a:noFill/>
                </a:ln>
                <a:effectLst/>
                <a:uLnTx/>
                <a:uFillTx/>
                <a:latin typeface="+mj-lt"/>
                <a:ea typeface="+mj-ea"/>
                <a:cs typeface="Arial" pitchFamily="34" charset="0"/>
              </a:rPr>
              <a:t>Fortalecimiento</a:t>
            </a:r>
            <a:r>
              <a:rPr kumimoji="0" lang="es-GT" sz="3600" b="1" i="0" u="none" strike="noStrike" kern="1200" cap="none" spc="0" normalizeH="0" noProof="0" dirty="0" smtClean="0">
                <a:ln>
                  <a:noFill/>
                </a:ln>
                <a:effectLst/>
                <a:uLnTx/>
                <a:uFillTx/>
                <a:latin typeface="+mj-lt"/>
                <a:ea typeface="+mj-ea"/>
                <a:cs typeface="Arial" pitchFamily="34" charset="0"/>
              </a:rPr>
              <a:t> de la Red Consular</a:t>
            </a:r>
            <a:endParaRPr kumimoji="0" lang="es-GT" sz="3600" b="1" i="0" u="none" strike="noStrike" kern="1200" cap="none" spc="0" normalizeH="0" baseline="0" noProof="0" dirty="0">
              <a:ln>
                <a:noFill/>
              </a:ln>
              <a:effectLst/>
              <a:uLnTx/>
              <a:uFillTx/>
              <a:latin typeface="+mj-lt"/>
              <a:ea typeface="+mj-ea"/>
              <a:cs typeface="Arial" pitchFamily="34" charset="0"/>
            </a:endParaRPr>
          </a:p>
        </p:txBody>
      </p:sp>
      <p:sp>
        <p:nvSpPr>
          <p:cNvPr id="6" name="1 Título"/>
          <p:cNvSpPr txBox="1">
            <a:spLocks/>
          </p:cNvSpPr>
          <p:nvPr/>
        </p:nvSpPr>
        <p:spPr>
          <a:xfrm>
            <a:off x="467544" y="332656"/>
            <a:ext cx="8229600" cy="12527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GT" sz="4000" b="1" i="0" u="none" kern="1200" normalizeH="0" baseline="0" noProof="0" dirty="0">
              <a:solidFill>
                <a:schemeClr val="tx2"/>
              </a:solidFill>
              <a:uLnTx/>
              <a:uFillTx/>
              <a:latin typeface="Calibri" pitchFamily="34" charset="0"/>
              <a:ea typeface="+mj-ea"/>
              <a:cs typeface="Arial" pitchFamily="34" charset="0"/>
            </a:endParaRPr>
          </a:p>
        </p:txBody>
      </p:sp>
    </p:spTree>
    <p:extLst>
      <p:ext uri="{BB962C8B-B14F-4D97-AF65-F5344CB8AC3E}">
        <p14:creationId xmlns:p14="http://schemas.microsoft.com/office/powerpoint/2010/main" val="1490976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GT" sz="3600" b="1" dirty="0" smtClean="0"/>
              <a:t>Programas y servicios que se ofrecen al guatemalteco en el exterior</a:t>
            </a:r>
            <a:endParaRPr lang="es-GT" sz="3600" b="1" dirty="0"/>
          </a:p>
        </p:txBody>
      </p:sp>
      <p:sp>
        <p:nvSpPr>
          <p:cNvPr id="2" name="1 Marcador de contenido"/>
          <p:cNvSpPr>
            <a:spLocks noGrp="1"/>
          </p:cNvSpPr>
          <p:nvPr>
            <p:ph idx="1"/>
          </p:nvPr>
        </p:nvSpPr>
        <p:spPr/>
        <p:txBody>
          <a:bodyPr>
            <a:noAutofit/>
          </a:bodyPr>
          <a:lstStyle/>
          <a:p>
            <a:pPr lvl="2">
              <a:buFont typeface="Arial" pitchFamily="34" charset="0"/>
              <a:buChar char="•"/>
            </a:pPr>
            <a:r>
              <a:rPr lang="es-GT" sz="2000" dirty="0" smtClean="0"/>
              <a:t>Programa de asistencia a guatemaltecos fallecidos y vulnerables en el exterior.</a:t>
            </a:r>
          </a:p>
          <a:p>
            <a:pPr lvl="2">
              <a:buFont typeface="Arial" pitchFamily="34" charset="0"/>
              <a:buChar char="•"/>
            </a:pPr>
            <a:r>
              <a:rPr lang="es-GT" sz="2000" dirty="0" smtClean="0"/>
              <a:t>Programa </a:t>
            </a:r>
            <a:r>
              <a:rPr lang="es-GT" sz="2000" dirty="0"/>
              <a:t>de búsqueda de guatemaltecos desaparecidos en el </a:t>
            </a:r>
            <a:r>
              <a:rPr lang="es-GT" sz="2000" dirty="0" smtClean="0"/>
              <a:t>exterior.</a:t>
            </a:r>
            <a:endParaRPr lang="es-GT" sz="2000" dirty="0"/>
          </a:p>
          <a:p>
            <a:pPr lvl="2">
              <a:buFont typeface="Arial" pitchFamily="34" charset="0"/>
              <a:buChar char="•"/>
            </a:pPr>
            <a:r>
              <a:rPr lang="es-GT" sz="2000" dirty="0" smtClean="0"/>
              <a:t>Programa </a:t>
            </a:r>
            <a:r>
              <a:rPr lang="es-GT" sz="2000" dirty="0"/>
              <a:t>de asistencia humanitaria a guatemaltecos retornados vía aérea desde los Estados Unidos de  </a:t>
            </a:r>
            <a:r>
              <a:rPr lang="es-GT" sz="2000" dirty="0" smtClean="0"/>
              <a:t>América y vía terrestre desde México. </a:t>
            </a:r>
          </a:p>
          <a:p>
            <a:pPr lvl="2"/>
            <a:r>
              <a:rPr lang="es-GT" sz="2000" dirty="0" smtClean="0"/>
              <a:t>Consulados Móviles.</a:t>
            </a:r>
          </a:p>
          <a:p>
            <a:pPr lvl="2"/>
            <a:r>
              <a:rPr lang="es-GT" sz="2000" dirty="0" smtClean="0"/>
              <a:t>Sábados Consulares.</a:t>
            </a:r>
          </a:p>
          <a:p>
            <a:pPr lvl="2"/>
            <a:r>
              <a:rPr lang="es-GT" sz="2000" dirty="0" smtClean="0"/>
              <a:t>Programa de asistencia y orientación migratoria.</a:t>
            </a:r>
          </a:p>
          <a:p>
            <a:pPr lvl="2"/>
            <a:r>
              <a:rPr lang="es-GT" sz="2000" dirty="0" smtClean="0"/>
              <a:t>Delegaciones Departamentales. </a:t>
            </a:r>
          </a:p>
          <a:p>
            <a:pPr lvl="2">
              <a:buFont typeface="Arial" pitchFamily="34" charset="0"/>
              <a:buChar char="•"/>
            </a:pPr>
            <a:r>
              <a:rPr lang="es-GT" sz="2000" dirty="0" smtClean="0"/>
              <a:t>Programa </a:t>
            </a:r>
            <a:r>
              <a:rPr lang="es-GT" sz="2000" dirty="0"/>
              <a:t>de </a:t>
            </a:r>
            <a:r>
              <a:rPr lang="es-GT" sz="2000" dirty="0" smtClean="0"/>
              <a:t>videoconferencias.</a:t>
            </a:r>
            <a:endParaRPr lang="es-GT" sz="2000" dirty="0"/>
          </a:p>
        </p:txBody>
      </p:sp>
      <p:pic>
        <p:nvPicPr>
          <p:cNvPr id="4" name="Picture 2" descr="C:\Users\mdgarcia\Documents\IMAGEN DE GOBIERNO 2012\logo mine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995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GT" sz="3200" b="1" dirty="0" smtClean="0"/>
              <a:t>Programa de asistencia a guatemaltecos fallecidos y vulnerables en el exterior</a:t>
            </a:r>
            <a:endParaRPr lang="es-ES" sz="3200" b="1" dirty="0"/>
          </a:p>
        </p:txBody>
      </p:sp>
      <p:sp>
        <p:nvSpPr>
          <p:cNvPr id="3" name="2 Marcador de contenido"/>
          <p:cNvSpPr>
            <a:spLocks noGrp="1"/>
          </p:cNvSpPr>
          <p:nvPr>
            <p:ph idx="1"/>
          </p:nvPr>
        </p:nvSpPr>
        <p:spPr>
          <a:xfrm>
            <a:off x="467544" y="1340768"/>
            <a:ext cx="8229600" cy="5256584"/>
          </a:xfrm>
        </p:spPr>
        <p:txBody>
          <a:bodyPr>
            <a:normAutofit/>
          </a:bodyPr>
          <a:lstStyle/>
          <a:p>
            <a:pPr algn="just">
              <a:buNone/>
            </a:pPr>
            <a:r>
              <a:rPr lang="es-ES" dirty="0" smtClean="0"/>
              <a:t>	</a:t>
            </a:r>
            <a:r>
              <a:rPr lang="es-ES" sz="2000" dirty="0" smtClean="0">
                <a:latin typeface="Calibri" pitchFamily="34" charset="0"/>
              </a:rPr>
              <a:t>A través de este programa el MRE apoya total o parcialmente con el traslado de los guatemaltecos que fallecen o se encuentran en estado de vulnerabilidad en el exterior, principalmente en los Estados Unidos de América y los Estados Unidos Mexicanos.</a:t>
            </a:r>
          </a:p>
          <a:p>
            <a:pPr algn="just">
              <a:buNone/>
            </a:pPr>
            <a:r>
              <a:rPr lang="es-MX" sz="2000" dirty="0" smtClean="0">
                <a:latin typeface="Calibri" pitchFamily="34" charset="0"/>
              </a:rPr>
              <a:t>	Este fondo se encuentra destinado para los guatemaltecos migrantes que fallecen durante su travesía en el país de destino o que residiendo en situación irregular en el mismo, hayan fallecido, así como aquellos guatemaltecos migrantes que, hayan sido heridos de gravedad, sufran accidentes, mutilaciones, se encuentran sufriendo de enfermedad grave, guatemaltecos que debido a su edad, condición física, psicológica o debido a las circunstancias de su migración, posean alto grado de vulnerabilidad.</a:t>
            </a:r>
            <a:endParaRPr lang="es-ES" sz="2000" dirty="0">
              <a:latin typeface="Calibri" pitchFamily="34" charset="0"/>
            </a:endParaRPr>
          </a:p>
        </p:txBody>
      </p:sp>
      <p:pic>
        <p:nvPicPr>
          <p:cNvPr id="5" name="0 Imagen"/>
          <p:cNvPicPr>
            <a:picLocks noChangeAspect="1" noChangeArrowheads="1"/>
          </p:cNvPicPr>
          <p:nvPr/>
        </p:nvPicPr>
        <p:blipFill>
          <a:blip r:embed="rId2" cstate="print"/>
          <a:srcRect/>
          <a:stretch>
            <a:fillRect/>
          </a:stretch>
        </p:blipFill>
        <p:spPr bwMode="auto">
          <a:xfrm>
            <a:off x="3275856" y="5085184"/>
            <a:ext cx="2376264" cy="1584176"/>
          </a:xfrm>
          <a:prstGeom prst="rect">
            <a:avLst/>
          </a:prstGeom>
          <a:ln>
            <a:noFill/>
          </a:ln>
          <a:effectLst>
            <a:outerShdw blurRad="190500" algn="tl" rotWithShape="0">
              <a:srgbClr val="000000">
                <a:alpha val="70000"/>
              </a:srgbClr>
            </a:outerShdw>
          </a:effectLst>
        </p:spPr>
      </p:pic>
      <p:pic>
        <p:nvPicPr>
          <p:cNvPr id="6"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GT" sz="3600" b="1" dirty="0" smtClean="0"/>
              <a:t>Guatemaltecos beneficiados con el                                                                  Fondo de repatriación</a:t>
            </a:r>
            <a:endParaRPr lang="es-ES" sz="36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57471605"/>
              </p:ext>
            </p:extLst>
          </p:nvPr>
        </p:nvGraphicFramePr>
        <p:xfrm>
          <a:off x="467544" y="105273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8 Rectángulo"/>
          <p:cNvSpPr/>
          <p:nvPr/>
        </p:nvSpPr>
        <p:spPr>
          <a:xfrm>
            <a:off x="611560" y="5301208"/>
            <a:ext cx="4572000" cy="461665"/>
          </a:xfrm>
          <a:prstGeom prst="rect">
            <a:avLst/>
          </a:prstGeom>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GT" sz="1200" dirty="0" smtClean="0"/>
              <a:t>*Fuente: Dirección de Asuntos Consulares, datos a abril  2013. 	</a:t>
            </a:r>
            <a:endParaRPr lang="es-ES" sz="1200" dirty="0"/>
          </a:p>
        </p:txBody>
      </p:sp>
      <p:pic>
        <p:nvPicPr>
          <p:cNvPr id="5" name="Picture 2" descr="C:\Users\mdgarcia\Documents\IMAGEN DE GOBIERNO 2012\logo mine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marL="893763" indent="-446088" fontAlgn="base">
              <a:spcAft>
                <a:spcPct val="0"/>
              </a:spcAft>
            </a:pPr>
            <a:r>
              <a:rPr lang="es-ES_tradnl" sz="2700" dirty="0" smtClean="0">
                <a:solidFill>
                  <a:srgbClr val="FFFFFF"/>
                </a:solidFill>
              </a:rPr>
              <a:t/>
            </a:r>
            <a:br>
              <a:rPr lang="es-ES_tradnl" sz="2700" dirty="0" smtClean="0">
                <a:solidFill>
                  <a:srgbClr val="FFFFFF"/>
                </a:solidFill>
              </a:rPr>
            </a:br>
            <a:r>
              <a:rPr lang="es-ES_tradnl" sz="3600" b="1" dirty="0" smtClean="0"/>
              <a:t>Programa de Búsqueda de Guatemaltecos Desaparecidos en el Exterior </a:t>
            </a:r>
            <a:r>
              <a:rPr lang="es-ES_tradnl" b="1" dirty="0" smtClean="0"/>
              <a:t/>
            </a:r>
            <a:br>
              <a:rPr lang="es-ES_tradnl" b="1" dirty="0" smtClean="0"/>
            </a:br>
            <a:endParaRPr lang="es-ES" b="1" dirty="0"/>
          </a:p>
        </p:txBody>
      </p:sp>
      <p:sp>
        <p:nvSpPr>
          <p:cNvPr id="3" name="2 Marcador de contenido"/>
          <p:cNvSpPr>
            <a:spLocks noGrp="1"/>
          </p:cNvSpPr>
          <p:nvPr>
            <p:ph idx="1"/>
          </p:nvPr>
        </p:nvSpPr>
        <p:spPr>
          <a:xfrm>
            <a:off x="457200" y="1268760"/>
            <a:ext cx="8229600" cy="4857403"/>
          </a:xfrm>
        </p:spPr>
        <p:txBody>
          <a:bodyPr>
            <a:normAutofit/>
          </a:bodyPr>
          <a:lstStyle/>
          <a:p>
            <a:pPr algn="just">
              <a:buNone/>
            </a:pPr>
            <a:r>
              <a:rPr lang="es-ES" sz="2400" dirty="0" smtClean="0">
                <a:latin typeface="Calibri" pitchFamily="34" charset="0"/>
              </a:rPr>
              <a:t>	</a:t>
            </a:r>
            <a:r>
              <a:rPr lang="es-ES" sz="2000" dirty="0" smtClean="0">
                <a:latin typeface="Calibri" pitchFamily="34" charset="0"/>
              </a:rPr>
              <a:t>El MRE en coordinación con las Delegaciones Departamentales y la Red Consular dan seguimiento a las solicitudes de búsqueda de personas presentadas por familiares y amigos de personas reportadas como desaparecidas.  Con la información proporcionada se inicia la búsqueda en centros hospitalarios, centros de detención migratoria, prisiones, hospitales psiquiátricos, morgues, entre otros. </a:t>
            </a:r>
          </a:p>
          <a:p>
            <a:pPr algn="just">
              <a:buNone/>
            </a:pPr>
            <a:endParaRPr lang="es-ES" sz="2000" dirty="0" smtClean="0">
              <a:latin typeface="Calibri" pitchFamily="34" charset="0"/>
            </a:endParaRPr>
          </a:p>
          <a:p>
            <a:pPr algn="just">
              <a:buNone/>
            </a:pPr>
            <a:r>
              <a:rPr lang="es-ES" sz="2000" dirty="0" smtClean="0">
                <a:latin typeface="Calibri" pitchFamily="34" charset="0"/>
              </a:rPr>
              <a:t>	</a:t>
            </a:r>
            <a:r>
              <a:rPr lang="es-MX" sz="2000" dirty="0" smtClean="0">
                <a:latin typeface="Calibri" pitchFamily="34" charset="0"/>
              </a:rPr>
              <a:t>En este programa el MRE coordina también con el Ministerio Público, INACIF y la Universidad Mariano Gálvez, para la extracción de muestras de ADN a familiares de guatemaltecos desaparecidos.</a:t>
            </a:r>
            <a:endParaRPr lang="es-GT" sz="2000" dirty="0" smtClean="0">
              <a:latin typeface="Calibri" pitchFamily="34" charset="0"/>
            </a:endParaRPr>
          </a:p>
          <a:p>
            <a:pPr>
              <a:buNone/>
            </a:pPr>
            <a:endParaRPr lang="es-ES" dirty="0"/>
          </a:p>
        </p:txBody>
      </p:sp>
      <p:graphicFrame>
        <p:nvGraphicFramePr>
          <p:cNvPr id="7" name="6 Tabla"/>
          <p:cNvGraphicFramePr>
            <a:graphicFrameLocks noGrp="1"/>
          </p:cNvGraphicFramePr>
          <p:nvPr>
            <p:extLst>
              <p:ext uri="{D42A27DB-BD31-4B8C-83A1-F6EECF244321}">
                <p14:modId xmlns:p14="http://schemas.microsoft.com/office/powerpoint/2010/main" val="4153023490"/>
              </p:ext>
            </p:extLst>
          </p:nvPr>
        </p:nvGraphicFramePr>
        <p:xfrm>
          <a:off x="2771800" y="4797152"/>
          <a:ext cx="3888432" cy="1152129"/>
        </p:xfrm>
        <a:graphic>
          <a:graphicData uri="http://schemas.openxmlformats.org/drawingml/2006/table">
            <a:tbl>
              <a:tblPr firstRow="1" bandRow="1">
                <a:tableStyleId>{D113A9D2-9D6B-4929-AA2D-F23B5EE8CBE7}</a:tableStyleId>
              </a:tblPr>
              <a:tblGrid>
                <a:gridCol w="1512168"/>
                <a:gridCol w="792088"/>
                <a:gridCol w="792088"/>
                <a:gridCol w="792088"/>
              </a:tblGrid>
              <a:tr h="388755">
                <a:tc>
                  <a:txBody>
                    <a:bodyPr/>
                    <a:lstStyle/>
                    <a:p>
                      <a:pPr algn="l"/>
                      <a:r>
                        <a:rPr lang="es-MX" sz="1200" dirty="0" smtClean="0"/>
                        <a:t>Tipo de denuncia</a:t>
                      </a:r>
                      <a:endParaRPr lang="es-GT" sz="1200" dirty="0"/>
                    </a:p>
                  </a:txBody>
                  <a:tcPr/>
                </a:tc>
                <a:tc>
                  <a:txBody>
                    <a:bodyPr/>
                    <a:lstStyle/>
                    <a:p>
                      <a:pPr algn="r"/>
                      <a:r>
                        <a:rPr lang="es-MX" sz="1200" dirty="0" smtClean="0"/>
                        <a:t>2011</a:t>
                      </a:r>
                      <a:endParaRPr lang="es-GT" sz="1200" dirty="0"/>
                    </a:p>
                  </a:txBody>
                  <a:tcPr/>
                </a:tc>
                <a:tc>
                  <a:txBody>
                    <a:bodyPr/>
                    <a:lstStyle/>
                    <a:p>
                      <a:pPr algn="r"/>
                      <a:r>
                        <a:rPr lang="es-MX" sz="1200" dirty="0" smtClean="0"/>
                        <a:t>2012</a:t>
                      </a:r>
                      <a:endParaRPr lang="es-GT" sz="1200" dirty="0"/>
                    </a:p>
                  </a:txBody>
                  <a:tcPr/>
                </a:tc>
                <a:tc>
                  <a:txBody>
                    <a:bodyPr/>
                    <a:lstStyle/>
                    <a:p>
                      <a:pPr algn="r"/>
                      <a:r>
                        <a:rPr lang="es-GT" sz="1200" dirty="0" smtClean="0"/>
                        <a:t>2013</a:t>
                      </a:r>
                      <a:endParaRPr lang="es-GT" sz="1200" dirty="0"/>
                    </a:p>
                  </a:txBody>
                  <a:tcPr/>
                </a:tc>
              </a:tr>
              <a:tr h="381687">
                <a:tc>
                  <a:txBody>
                    <a:bodyPr/>
                    <a:lstStyle/>
                    <a:p>
                      <a:pPr algn="l"/>
                      <a:r>
                        <a:rPr lang="es-MX" sz="1200" dirty="0" smtClean="0"/>
                        <a:t>Desaparecidos</a:t>
                      </a:r>
                      <a:endParaRPr lang="es-GT" sz="1200" dirty="0"/>
                    </a:p>
                  </a:txBody>
                  <a:tcPr/>
                </a:tc>
                <a:tc>
                  <a:txBody>
                    <a:bodyPr/>
                    <a:lstStyle/>
                    <a:p>
                      <a:pPr algn="r"/>
                      <a:r>
                        <a:rPr lang="es-MX" sz="1200" dirty="0" smtClean="0"/>
                        <a:t>224</a:t>
                      </a:r>
                      <a:endParaRPr lang="es-GT" sz="1200" dirty="0"/>
                    </a:p>
                  </a:txBody>
                  <a:tcPr/>
                </a:tc>
                <a:tc>
                  <a:txBody>
                    <a:bodyPr/>
                    <a:lstStyle/>
                    <a:p>
                      <a:pPr algn="r"/>
                      <a:r>
                        <a:rPr lang="es-MX" sz="1200" dirty="0" smtClean="0"/>
                        <a:t>42</a:t>
                      </a:r>
                      <a:endParaRPr lang="es-GT" sz="1200" dirty="0"/>
                    </a:p>
                  </a:txBody>
                  <a:tcPr/>
                </a:tc>
                <a:tc>
                  <a:txBody>
                    <a:bodyPr/>
                    <a:lstStyle/>
                    <a:p>
                      <a:pPr algn="r"/>
                      <a:r>
                        <a:rPr lang="es-GT" sz="1200" dirty="0" smtClean="0"/>
                        <a:t>26</a:t>
                      </a:r>
                      <a:endParaRPr lang="es-GT" sz="1200" dirty="0"/>
                    </a:p>
                  </a:txBody>
                  <a:tcPr/>
                </a:tc>
              </a:tr>
              <a:tr h="381687">
                <a:tc>
                  <a:txBody>
                    <a:bodyPr/>
                    <a:lstStyle/>
                    <a:p>
                      <a:pPr algn="l"/>
                      <a:r>
                        <a:rPr lang="es-MX" sz="1200" dirty="0" smtClean="0"/>
                        <a:t>Detenidos</a:t>
                      </a:r>
                      <a:endParaRPr lang="es-GT" sz="1200" dirty="0"/>
                    </a:p>
                  </a:txBody>
                  <a:tcPr/>
                </a:tc>
                <a:tc>
                  <a:txBody>
                    <a:bodyPr/>
                    <a:lstStyle/>
                    <a:p>
                      <a:pPr algn="r"/>
                      <a:r>
                        <a:rPr lang="es-MX" sz="1200" dirty="0" smtClean="0"/>
                        <a:t>364</a:t>
                      </a:r>
                      <a:endParaRPr lang="es-GT" sz="1200" dirty="0"/>
                    </a:p>
                  </a:txBody>
                  <a:tcPr/>
                </a:tc>
                <a:tc>
                  <a:txBody>
                    <a:bodyPr/>
                    <a:lstStyle/>
                    <a:p>
                      <a:pPr algn="r"/>
                      <a:r>
                        <a:rPr lang="es-MX" sz="1200" dirty="0" smtClean="0"/>
                        <a:t>232</a:t>
                      </a:r>
                      <a:endParaRPr lang="es-GT" sz="1200" dirty="0"/>
                    </a:p>
                  </a:txBody>
                  <a:tcPr/>
                </a:tc>
                <a:tc>
                  <a:txBody>
                    <a:bodyPr/>
                    <a:lstStyle/>
                    <a:p>
                      <a:pPr algn="r"/>
                      <a:r>
                        <a:rPr lang="es-GT" sz="1200" dirty="0" smtClean="0"/>
                        <a:t>194</a:t>
                      </a:r>
                      <a:endParaRPr lang="es-GT" sz="1200" dirty="0"/>
                    </a:p>
                  </a:txBody>
                  <a:tcPr/>
                </a:tc>
              </a:tr>
            </a:tbl>
          </a:graphicData>
        </a:graphic>
      </p:graphicFrame>
      <p:sp>
        <p:nvSpPr>
          <p:cNvPr id="8" name="7 Rectángulo"/>
          <p:cNvSpPr/>
          <p:nvPr/>
        </p:nvSpPr>
        <p:spPr>
          <a:xfrm>
            <a:off x="2771800" y="6021288"/>
            <a:ext cx="4104456" cy="261610"/>
          </a:xfrm>
          <a:prstGeom prst="rect">
            <a:avLst/>
          </a:prstGeom>
        </p:spPr>
        <p:txBody>
          <a:bodyPr wrap="square">
            <a:spAutoFit/>
          </a:bodyPr>
          <a:lstStyle/>
          <a:p>
            <a:r>
              <a:rPr lang="es-GT" sz="1100" dirty="0" smtClean="0"/>
              <a:t>Fuente: Dirección de Asuntos Consulares, datos a abril 2013.</a:t>
            </a:r>
            <a:endParaRPr lang="es-ES" sz="1100" dirty="0"/>
          </a:p>
        </p:txBody>
      </p:sp>
      <p:pic>
        <p:nvPicPr>
          <p:cNvPr id="6" name="Picture 2" descr="C:\Users\mdgarcia\Documents\IMAGEN DE GOBIERNO 2012\logo mine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21288"/>
            <a:ext cx="2055114" cy="681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618</Words>
  <Application>Microsoft Office PowerPoint</Application>
  <PresentationFormat>Presentación en pantalla (4:3)</PresentationFormat>
  <Paragraphs>160</Paragraphs>
  <Slides>18</Slides>
  <Notes>5</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Programas y Acciones  en Materia Migratoria</vt:lpstr>
      <vt:lpstr>El Gobierno de Guatemala  y la Migración </vt:lpstr>
      <vt:lpstr>Asistencia y protección consular  a los guatemaltecos</vt:lpstr>
      <vt:lpstr>Presentación de PowerPoint</vt:lpstr>
      <vt:lpstr>Presentación de PowerPoint</vt:lpstr>
      <vt:lpstr>Programas y servicios que se ofrecen al guatemalteco en el exterior</vt:lpstr>
      <vt:lpstr>Programa de asistencia a guatemaltecos fallecidos y vulnerables en el exterior</vt:lpstr>
      <vt:lpstr>Guatemaltecos beneficiados con el                                                                  Fondo de repatriación</vt:lpstr>
      <vt:lpstr> Programa de Búsqueda de Guatemaltecos Desaparecidos en el Exterior  </vt:lpstr>
      <vt:lpstr>Programa de asistencia humanitaria a guatemaltecos retornados vía aérea desde los Estados Unidos de  América </vt:lpstr>
      <vt:lpstr>Guatemaltecos deportados vía aérea en los Estados Unidos de América </vt:lpstr>
      <vt:lpstr>Programa de asistencia humanitaria a guatemaltecos retornados vía terrestre desde México</vt:lpstr>
      <vt:lpstr>Consulados Móviles </vt:lpstr>
      <vt:lpstr>Sábados Consulares </vt:lpstr>
      <vt:lpstr>Programa de asistencia y orientación migratoria </vt:lpstr>
      <vt:lpstr>Delegaciones Departamentales</vt:lpstr>
      <vt:lpstr>Programa de videoconferencias </vt:lpstr>
      <vt:lpstr>Presentación de PowerPoint</vt:lpstr>
    </vt:vector>
  </TitlesOfParts>
  <Company>mre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egonzalez</dc:creator>
  <cp:lastModifiedBy>Luis Ernesto Molina</cp:lastModifiedBy>
  <cp:revision>129</cp:revision>
  <dcterms:created xsi:type="dcterms:W3CDTF">2012-04-12T16:24:49Z</dcterms:created>
  <dcterms:modified xsi:type="dcterms:W3CDTF">2013-06-21T22:56:31Z</dcterms:modified>
</cp:coreProperties>
</file>