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6"/>
  </p:notesMasterIdLst>
  <p:handoutMasterIdLst>
    <p:handoutMasterId r:id="rId17"/>
  </p:handoutMasterIdLst>
  <p:sldIdLst>
    <p:sldId id="268" r:id="rId2"/>
    <p:sldId id="284" r:id="rId3"/>
    <p:sldId id="270" r:id="rId4"/>
    <p:sldId id="282" r:id="rId5"/>
    <p:sldId id="271" r:id="rId6"/>
    <p:sldId id="280" r:id="rId7"/>
    <p:sldId id="273" r:id="rId8"/>
    <p:sldId id="274" r:id="rId9"/>
    <p:sldId id="283" r:id="rId10"/>
    <p:sldId id="275" r:id="rId11"/>
    <p:sldId id="277" r:id="rId12"/>
    <p:sldId id="279" r:id="rId13"/>
    <p:sldId id="281" r:id="rId14"/>
    <p:sldId id="272" r:id="rId15"/>
  </p:sldIdLst>
  <p:sldSz cx="9906000" cy="6858000" type="A4"/>
  <p:notesSz cx="6797675" cy="9926638"/>
  <p:defaultTextStyle>
    <a:defPPr>
      <a:defRPr lang="ja-JP"/>
    </a:defPPr>
    <a:lvl1pPr algn="l" rtl="0" fontAlgn="base">
      <a:spcBef>
        <a:spcPct val="0"/>
      </a:spcBef>
      <a:spcAft>
        <a:spcPct val="0"/>
      </a:spcAft>
      <a:defRPr kumimoji="1" sz="28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8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8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8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8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FF"/>
    <a:srgbClr val="CC3300"/>
    <a:srgbClr val="FFCCCC"/>
    <a:srgbClr val="FF6699"/>
    <a:srgbClr val="00FFFF"/>
    <a:srgbClr val="33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74" autoAdjust="0"/>
  </p:normalViewPr>
  <p:slideViewPr>
    <p:cSldViewPr>
      <p:cViewPr>
        <p:scale>
          <a:sx n="75" d="100"/>
          <a:sy n="75" d="100"/>
        </p:scale>
        <p:origin x="-162" y="630"/>
      </p:cViewPr>
      <p:guideLst>
        <p:guide orient="horz" pos="334"/>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64" y="-96"/>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9" tIns="45606" rIns="91209" bIns="45606" numCol="1" anchor="t" anchorCtr="0" compatLnSpc="1">
            <a:prstTxWarp prst="textNoShape">
              <a:avLst/>
            </a:prstTxWarp>
          </a:bodyPr>
          <a:lstStyle>
            <a:lvl1pPr defTabSz="909638">
              <a:defRPr sz="1200">
                <a:latin typeface="Tahoma" pitchFamily="34" charset="0"/>
              </a:defRPr>
            </a:lvl1pPr>
          </a:lstStyle>
          <a:p>
            <a:endParaRPr lang="en-US" altLang="ja-JP"/>
          </a:p>
        </p:txBody>
      </p:sp>
      <p:sp>
        <p:nvSpPr>
          <p:cNvPr id="11267" name="Rectangle 3"/>
          <p:cNvSpPr>
            <a:spLocks noGrp="1" noChangeArrowheads="1"/>
          </p:cNvSpPr>
          <p:nvPr>
            <p:ph type="dt" sz="quarter" idx="1"/>
          </p:nvPr>
        </p:nvSpPr>
        <p:spPr bwMode="auto">
          <a:xfrm>
            <a:off x="3852863" y="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9" tIns="45606" rIns="91209" bIns="45606" numCol="1" anchor="t" anchorCtr="0" compatLnSpc="1">
            <a:prstTxWarp prst="textNoShape">
              <a:avLst/>
            </a:prstTxWarp>
          </a:bodyPr>
          <a:lstStyle>
            <a:lvl1pPr algn="r" defTabSz="909638">
              <a:defRPr sz="1200">
                <a:latin typeface="Tahoma" pitchFamily="34" charset="0"/>
              </a:defRPr>
            </a:lvl1pPr>
          </a:lstStyle>
          <a:p>
            <a:endParaRPr lang="en-US" altLang="ja-JP"/>
          </a:p>
        </p:txBody>
      </p:sp>
      <p:sp>
        <p:nvSpPr>
          <p:cNvPr id="11268" name="Rectangle 4"/>
          <p:cNvSpPr>
            <a:spLocks noGrp="1" noChangeArrowheads="1"/>
          </p:cNvSpPr>
          <p:nvPr>
            <p:ph type="ftr" sz="quarter" idx="2"/>
          </p:nvPr>
        </p:nvSpPr>
        <p:spPr bwMode="auto">
          <a:xfrm>
            <a:off x="0" y="9431338"/>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9" tIns="45606" rIns="91209" bIns="45606" numCol="1" anchor="b" anchorCtr="0" compatLnSpc="1">
            <a:prstTxWarp prst="textNoShape">
              <a:avLst/>
            </a:prstTxWarp>
          </a:bodyPr>
          <a:lstStyle>
            <a:lvl1pPr defTabSz="909638">
              <a:defRPr sz="1200">
                <a:latin typeface="Tahoma" pitchFamily="34" charset="0"/>
              </a:defRPr>
            </a:lvl1pPr>
          </a:lstStyle>
          <a:p>
            <a:endParaRPr lang="en-US" altLang="ja-JP"/>
          </a:p>
        </p:txBody>
      </p:sp>
      <p:sp>
        <p:nvSpPr>
          <p:cNvPr id="11269" name="Rectangle 5"/>
          <p:cNvSpPr>
            <a:spLocks noGrp="1" noChangeArrowheads="1"/>
          </p:cNvSpPr>
          <p:nvPr>
            <p:ph type="sldNum" sz="quarter" idx="3"/>
          </p:nvPr>
        </p:nvSpPr>
        <p:spPr bwMode="auto">
          <a:xfrm>
            <a:off x="3852863" y="9431338"/>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9" tIns="45606" rIns="91209" bIns="45606" numCol="1" anchor="b" anchorCtr="0" compatLnSpc="1">
            <a:prstTxWarp prst="textNoShape">
              <a:avLst/>
            </a:prstTxWarp>
          </a:bodyPr>
          <a:lstStyle>
            <a:lvl1pPr algn="r" defTabSz="909638">
              <a:defRPr sz="1200">
                <a:latin typeface="Tahoma" pitchFamily="34" charset="0"/>
              </a:defRPr>
            </a:lvl1pPr>
          </a:lstStyle>
          <a:p>
            <a:fld id="{0FDF597B-AE23-4124-BE38-60DF92604D4A}" type="slidenum">
              <a:rPr lang="en-US" altLang="ja-JP"/>
              <a:pPr/>
              <a:t>‹#›</a:t>
            </a:fld>
            <a:endParaRPr lang="en-US" altLang="ja-JP"/>
          </a:p>
        </p:txBody>
      </p:sp>
    </p:spTree>
    <p:extLst>
      <p:ext uri="{BB962C8B-B14F-4D97-AF65-F5344CB8AC3E}">
        <p14:creationId xmlns:p14="http://schemas.microsoft.com/office/powerpoint/2010/main" val="3638067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63863"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8" tIns="45610" rIns="91218" bIns="45610" numCol="1" anchor="t" anchorCtr="0" compatLnSpc="1">
            <a:prstTxWarp prst="textNoShape">
              <a:avLst/>
            </a:prstTxWarp>
          </a:bodyPr>
          <a:lstStyle>
            <a:lvl1pPr defTabSz="911225">
              <a:defRPr sz="1200">
                <a:latin typeface="Tahoma" pitchFamily="34" charset="0"/>
              </a:defRPr>
            </a:lvl1pPr>
          </a:lstStyle>
          <a:p>
            <a:endParaRPr lang="en-US" altLang="ja-JP"/>
          </a:p>
        </p:txBody>
      </p:sp>
      <p:sp>
        <p:nvSpPr>
          <p:cNvPr id="25603" name="Rectangle 3"/>
          <p:cNvSpPr>
            <a:spLocks noGrp="1" noChangeArrowheads="1"/>
          </p:cNvSpPr>
          <p:nvPr>
            <p:ph type="dt" idx="1"/>
          </p:nvPr>
        </p:nvSpPr>
        <p:spPr bwMode="auto">
          <a:xfrm>
            <a:off x="3875088" y="0"/>
            <a:ext cx="28892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8" tIns="45610" rIns="91218" bIns="45610" numCol="1" anchor="t" anchorCtr="0" compatLnSpc="1">
            <a:prstTxWarp prst="textNoShape">
              <a:avLst/>
            </a:prstTxWarp>
          </a:bodyPr>
          <a:lstStyle>
            <a:lvl1pPr algn="r" defTabSz="911225">
              <a:defRPr sz="1200">
                <a:latin typeface="Tahoma" pitchFamily="34" charset="0"/>
              </a:defRPr>
            </a:lvl1pPr>
          </a:lstStyle>
          <a:p>
            <a:endParaRPr lang="en-US" altLang="ja-JP"/>
          </a:p>
        </p:txBody>
      </p:sp>
      <p:sp>
        <p:nvSpPr>
          <p:cNvPr id="25604" name="Rectangle 4"/>
          <p:cNvSpPr>
            <a:spLocks noChangeArrowheads="1" noTextEdit="1"/>
          </p:cNvSpPr>
          <p:nvPr>
            <p:ph type="sldImg" idx="2"/>
          </p:nvPr>
        </p:nvSpPr>
        <p:spPr bwMode="auto">
          <a:xfrm>
            <a:off x="731838" y="760413"/>
            <a:ext cx="5381625" cy="37258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11225" y="4714875"/>
            <a:ext cx="50165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8" tIns="45610" rIns="91218" bIns="4561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5606" name="Rectangle 6"/>
          <p:cNvSpPr>
            <a:spLocks noGrp="1" noChangeArrowheads="1"/>
          </p:cNvSpPr>
          <p:nvPr>
            <p:ph type="ftr" sz="quarter" idx="4"/>
          </p:nvPr>
        </p:nvSpPr>
        <p:spPr bwMode="auto">
          <a:xfrm>
            <a:off x="0" y="9429750"/>
            <a:ext cx="2963863"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8" tIns="45610" rIns="91218" bIns="45610" numCol="1" anchor="b" anchorCtr="0" compatLnSpc="1">
            <a:prstTxWarp prst="textNoShape">
              <a:avLst/>
            </a:prstTxWarp>
          </a:bodyPr>
          <a:lstStyle>
            <a:lvl1pPr defTabSz="911225">
              <a:defRPr sz="1200">
                <a:latin typeface="Tahoma" pitchFamily="34" charset="0"/>
              </a:defRPr>
            </a:lvl1pPr>
          </a:lstStyle>
          <a:p>
            <a:endParaRPr lang="en-US" altLang="ja-JP"/>
          </a:p>
        </p:txBody>
      </p:sp>
      <p:sp>
        <p:nvSpPr>
          <p:cNvPr id="25607" name="Rectangle 7"/>
          <p:cNvSpPr>
            <a:spLocks noGrp="1" noChangeArrowheads="1"/>
          </p:cNvSpPr>
          <p:nvPr>
            <p:ph type="sldNum" sz="quarter" idx="5"/>
          </p:nvPr>
        </p:nvSpPr>
        <p:spPr bwMode="auto">
          <a:xfrm>
            <a:off x="3875088" y="9429750"/>
            <a:ext cx="28892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8" tIns="45610" rIns="91218" bIns="45610" numCol="1" anchor="b" anchorCtr="0" compatLnSpc="1">
            <a:prstTxWarp prst="textNoShape">
              <a:avLst/>
            </a:prstTxWarp>
          </a:bodyPr>
          <a:lstStyle>
            <a:lvl1pPr algn="r" defTabSz="911225">
              <a:defRPr sz="1200">
                <a:latin typeface="Tahoma" pitchFamily="34" charset="0"/>
              </a:defRPr>
            </a:lvl1pPr>
          </a:lstStyle>
          <a:p>
            <a:fld id="{D47F2C5B-0AD1-429A-A77E-137D71E9FBAD}" type="slidenum">
              <a:rPr lang="en-US" altLang="ja-JP"/>
              <a:pPr/>
              <a:t>‹#›</a:t>
            </a:fld>
            <a:endParaRPr lang="en-US" altLang="ja-JP"/>
          </a:p>
        </p:txBody>
      </p:sp>
    </p:spTree>
    <p:extLst>
      <p:ext uri="{BB962C8B-B14F-4D97-AF65-F5344CB8AC3E}">
        <p14:creationId xmlns:p14="http://schemas.microsoft.com/office/powerpoint/2010/main" val="19114090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722E9-B4E3-44CD-922E-1608D484709B}" type="slidenum">
              <a:rPr lang="en-US" altLang="ja-JP"/>
              <a:pPr/>
              <a:t>1</a:t>
            </a:fld>
            <a:endParaRPr lang="en-US" altLang="ja-JP"/>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6083" name="Rectangle 3"/>
          <p:cNvSpPr>
            <a:spLocks noChangeArrowheads="1"/>
          </p:cNvSpPr>
          <p:nvPr userDrawn="1"/>
        </p:nvSpPr>
        <p:spPr bwMode="hidden">
          <a:xfrm>
            <a:off x="1898650" y="1600200"/>
            <a:ext cx="8007350" cy="5257800"/>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084" name="Group 4"/>
          <p:cNvGrpSpPr>
            <a:grpSpLocks/>
          </p:cNvGrpSpPr>
          <p:nvPr userDrawn="1"/>
        </p:nvGrpSpPr>
        <p:grpSpPr bwMode="auto">
          <a:xfrm>
            <a:off x="0" y="-19050"/>
            <a:ext cx="9906000" cy="1658938"/>
            <a:chOff x="0" y="-9"/>
            <a:chExt cx="5760" cy="1045"/>
          </a:xfrm>
        </p:grpSpPr>
        <p:sp>
          <p:nvSpPr>
            <p:cNvPr id="46085" name="Freeform 5"/>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086" name="Group 6"/>
            <p:cNvGrpSpPr>
              <a:grpSpLocks/>
            </p:cNvGrpSpPr>
            <p:nvPr userDrawn="1"/>
          </p:nvGrpSpPr>
          <p:grpSpPr bwMode="auto">
            <a:xfrm>
              <a:off x="333" y="-9"/>
              <a:ext cx="5176" cy="1044"/>
              <a:chOff x="333" y="-9"/>
              <a:chExt cx="5176" cy="1044"/>
            </a:xfrm>
          </p:grpSpPr>
          <p:sp>
            <p:nvSpPr>
              <p:cNvPr id="46087" name="Freeform 7"/>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8" name="Freeform 8"/>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Freeform 9"/>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Freeform 10"/>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Freeform 11"/>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Freeform 12"/>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Freeform 13"/>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Freeform 14"/>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Freeform 15"/>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Freeform 16"/>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7" name="Freeform 17"/>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Freeform 18"/>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Freeform 19"/>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Freeform 20"/>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Freeform 21"/>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Freeform 22"/>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Freeform 23"/>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Freeform 24"/>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Freeform 25"/>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Freeform 26"/>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Freeform 27"/>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Freeform 28"/>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Freeform 29"/>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Freeform 30"/>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Freeform 31"/>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Freeform 32"/>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Freeform 33"/>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Freeform 34"/>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Freeform 35"/>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Freeform 36"/>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Freeform 37"/>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Freeform 38"/>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Freeform 39"/>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Freeform 40"/>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1" name="Freeform 41"/>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2" name="Freeform 42"/>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3" name="Freeform 43"/>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4" name="Freeform 44"/>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5" name="Freeform 45"/>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6" name="Freeform 46"/>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7" name="Freeform 47"/>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Freeform 48"/>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Freeform 49"/>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Freeform 50"/>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Freeform 51"/>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2" name="Freeform 52"/>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3" name="Freeform 53"/>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Freeform 54"/>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5" name="Freeform 55"/>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Freeform 56"/>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Freeform 57"/>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Freeform 58"/>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Freeform 59"/>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0" name="Freeform 60"/>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1" name="Freeform 61"/>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Freeform 62"/>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43" name="Group 63"/>
            <p:cNvGrpSpPr>
              <a:grpSpLocks/>
            </p:cNvGrpSpPr>
            <p:nvPr userDrawn="1"/>
          </p:nvGrpSpPr>
          <p:grpSpPr bwMode="auto">
            <a:xfrm>
              <a:off x="7" y="6"/>
              <a:ext cx="5739" cy="1022"/>
              <a:chOff x="1056" y="111"/>
              <a:chExt cx="2448" cy="418"/>
            </a:xfrm>
          </p:grpSpPr>
          <p:sp>
            <p:nvSpPr>
              <p:cNvPr id="46144" name="Line 64"/>
              <p:cNvSpPr>
                <a:spLocks noChangeShapeType="1"/>
              </p:cNvSpPr>
              <p:nvPr userDrawn="1"/>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p:cNvSpPr>
                <a:spLocks noChangeShapeType="1"/>
              </p:cNvSpPr>
              <p:nvPr userDrawn="1"/>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p:cNvSpPr>
                <a:spLocks noChangeShapeType="1"/>
              </p:cNvSpPr>
              <p:nvPr userDrawn="1"/>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p:cNvSpPr>
                <a:spLocks noChangeShapeType="1"/>
              </p:cNvSpPr>
              <p:nvPr userDrawn="1"/>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Line 68"/>
              <p:cNvSpPr>
                <a:spLocks noChangeShapeType="1"/>
              </p:cNvSpPr>
              <p:nvPr userDrawn="1"/>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Line 69"/>
              <p:cNvSpPr>
                <a:spLocks noChangeShapeType="1"/>
              </p:cNvSpPr>
              <p:nvPr userDrawn="1"/>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Line 70"/>
              <p:cNvSpPr>
                <a:spLocks noChangeShapeType="1"/>
              </p:cNvSpPr>
              <p:nvPr userDrawn="1"/>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Line 71"/>
              <p:cNvSpPr>
                <a:spLocks noChangeShapeType="1"/>
              </p:cNvSpPr>
              <p:nvPr userDrawn="1"/>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Line 72"/>
              <p:cNvSpPr>
                <a:spLocks noChangeShapeType="1"/>
              </p:cNvSpPr>
              <p:nvPr userDrawn="1"/>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p:cNvSpPr>
                <a:spLocks noChangeShapeType="1"/>
              </p:cNvSpPr>
              <p:nvPr userDrawn="1"/>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p:cNvSpPr>
                <a:spLocks noChangeShapeType="1"/>
              </p:cNvSpPr>
              <p:nvPr userDrawn="1"/>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55" name="Group 75"/>
            <p:cNvGrpSpPr>
              <a:grpSpLocks/>
            </p:cNvGrpSpPr>
            <p:nvPr userDrawn="1"/>
          </p:nvGrpSpPr>
          <p:grpSpPr bwMode="auto">
            <a:xfrm>
              <a:off x="363" y="1"/>
              <a:ext cx="4919" cy="1034"/>
              <a:chOff x="1208" y="109"/>
              <a:chExt cx="2098" cy="423"/>
            </a:xfrm>
          </p:grpSpPr>
          <p:sp>
            <p:nvSpPr>
              <p:cNvPr id="46156" name="Line 76"/>
              <p:cNvSpPr>
                <a:spLocks noChangeShapeType="1"/>
              </p:cNvSpPr>
              <p:nvPr userDrawn="1"/>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Line 77"/>
              <p:cNvSpPr>
                <a:spLocks noChangeShapeType="1"/>
              </p:cNvSpPr>
              <p:nvPr userDrawn="1"/>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8" name="Line 78"/>
              <p:cNvSpPr>
                <a:spLocks noChangeShapeType="1"/>
              </p:cNvSpPr>
              <p:nvPr userDrawn="1"/>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9" name="Line 79"/>
              <p:cNvSpPr>
                <a:spLocks noChangeShapeType="1"/>
              </p:cNvSpPr>
              <p:nvPr userDrawn="1"/>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0" name="Line 80"/>
              <p:cNvSpPr>
                <a:spLocks noChangeShapeType="1"/>
              </p:cNvSpPr>
              <p:nvPr userDrawn="1"/>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1" name="Line 81"/>
              <p:cNvSpPr>
                <a:spLocks noChangeShapeType="1"/>
              </p:cNvSpPr>
              <p:nvPr userDrawn="1"/>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2" name="Line 82"/>
              <p:cNvSpPr>
                <a:spLocks noChangeShapeType="1"/>
              </p:cNvSpPr>
              <p:nvPr userDrawn="1"/>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3" name="Line 83"/>
              <p:cNvSpPr>
                <a:spLocks noChangeShapeType="1"/>
              </p:cNvSpPr>
              <p:nvPr userDrawn="1"/>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4" name="Line 84"/>
              <p:cNvSpPr>
                <a:spLocks noChangeShapeType="1"/>
              </p:cNvSpPr>
              <p:nvPr userDrawn="1"/>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5" name="Line 85"/>
              <p:cNvSpPr>
                <a:spLocks noChangeShapeType="1"/>
              </p:cNvSpPr>
              <p:nvPr userDrawn="1"/>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6" name="Line 86"/>
              <p:cNvSpPr>
                <a:spLocks noChangeShapeType="1"/>
              </p:cNvSpPr>
              <p:nvPr userDrawn="1"/>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7" name="Line 87"/>
              <p:cNvSpPr>
                <a:spLocks noChangeShapeType="1"/>
              </p:cNvSpPr>
              <p:nvPr userDrawn="1"/>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8" name="Line 88"/>
              <p:cNvSpPr>
                <a:spLocks noChangeShapeType="1"/>
              </p:cNvSpPr>
              <p:nvPr userDrawn="1"/>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9" name="Line 89"/>
              <p:cNvSpPr>
                <a:spLocks noChangeShapeType="1"/>
              </p:cNvSpPr>
              <p:nvPr userDrawn="1"/>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0" name="Line 90"/>
              <p:cNvSpPr>
                <a:spLocks noChangeShapeType="1"/>
              </p:cNvSpPr>
              <p:nvPr userDrawn="1"/>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6172" name="Rectangle 92"/>
          <p:cNvSpPr>
            <a:spLocks noGrp="1" noChangeArrowheads="1"/>
          </p:cNvSpPr>
          <p:nvPr>
            <p:ph type="ctrTitle"/>
          </p:nvPr>
        </p:nvSpPr>
        <p:spPr>
          <a:xfrm>
            <a:off x="1981200" y="1828800"/>
            <a:ext cx="7512050" cy="2362200"/>
          </a:xfrm>
        </p:spPr>
        <p:txBody>
          <a:bodyPr/>
          <a:lstStyle>
            <a:lvl1pPr>
              <a:defRPr/>
            </a:lvl1pPr>
          </a:lstStyle>
          <a:p>
            <a:pPr lvl="0"/>
            <a:r>
              <a:rPr lang="ja-JP" altLang="en-US" noProof="0" smtClean="0"/>
              <a:t>マスタ タイトルの書式設定</a:t>
            </a:r>
          </a:p>
        </p:txBody>
      </p:sp>
      <p:sp>
        <p:nvSpPr>
          <p:cNvPr id="46173" name="Rectangle 93"/>
          <p:cNvSpPr>
            <a:spLocks noGrp="1" noChangeArrowheads="1"/>
          </p:cNvSpPr>
          <p:nvPr>
            <p:ph type="subTitle" idx="1"/>
          </p:nvPr>
        </p:nvSpPr>
        <p:spPr>
          <a:xfrm>
            <a:off x="1981200" y="4572000"/>
            <a:ext cx="7512050" cy="1295400"/>
          </a:xfrm>
        </p:spPr>
        <p:txBody>
          <a:bodyPr/>
          <a:lstStyle>
            <a:lvl1pPr marL="0" indent="0">
              <a:buFontTx/>
              <a:buNone/>
              <a:defRPr/>
            </a:lvl1pPr>
          </a:lstStyle>
          <a:p>
            <a:pPr lvl="0"/>
            <a:r>
              <a:rPr lang="ja-JP" altLang="en-US" noProof="0" smtClean="0"/>
              <a:t>マスタ サブタイトルの書式設定</a:t>
            </a:r>
          </a:p>
        </p:txBody>
      </p:sp>
      <p:sp>
        <p:nvSpPr>
          <p:cNvPr id="46177" name="Rectangle 97"/>
          <p:cNvSpPr>
            <a:spLocks noGrp="1" noChangeArrowheads="1"/>
          </p:cNvSpPr>
          <p:nvPr>
            <p:ph type="sldNum" sz="quarter" idx="4"/>
          </p:nvPr>
        </p:nvSpPr>
        <p:spPr/>
        <p:txBody>
          <a:bodyPr/>
          <a:lstStyle>
            <a:lvl1pPr>
              <a:defRPr/>
            </a:lvl1pPr>
          </a:lstStyle>
          <a:p>
            <a:fld id="{0252D7BA-5169-48A7-A0F0-C8830C3B584E}" type="slidenum">
              <a:rPr lang="en-US" altLang="ja-JP"/>
              <a:pPr/>
              <a:t>‹#›</a:t>
            </a:fld>
            <a:endParaRPr lang="en-US" altLang="ja-JP"/>
          </a:p>
        </p:txBody>
      </p:sp>
      <p:pic>
        <p:nvPicPr>
          <p:cNvPr id="46178" name="Picture 98" descr="rotate"/>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988" y="2586038"/>
            <a:ext cx="890587" cy="82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ja-JP"/>
          </a:p>
        </p:txBody>
      </p:sp>
      <p:sp>
        <p:nvSpPr>
          <p:cNvPr id="5" name="Slide Number Placeholder 4"/>
          <p:cNvSpPr>
            <a:spLocks noGrp="1"/>
          </p:cNvSpPr>
          <p:nvPr>
            <p:ph type="sldNum" sz="quarter" idx="11"/>
          </p:nvPr>
        </p:nvSpPr>
        <p:spPr/>
        <p:txBody>
          <a:bodyPr/>
          <a:lstStyle>
            <a:lvl1pPr>
              <a:defRPr/>
            </a:lvl1pPr>
          </a:lstStyle>
          <a:p>
            <a:fld id="{09B3DA88-9119-41D8-9036-C8C2BC583661}" type="slidenum">
              <a:rPr lang="en-US" altLang="ja-JP"/>
              <a:pPr/>
              <a:t>‹#›</a:t>
            </a:fld>
            <a:endParaRPr lang="en-US" altLang="ja-JP"/>
          </a:p>
        </p:txBody>
      </p:sp>
    </p:spTree>
    <p:extLst>
      <p:ext uri="{BB962C8B-B14F-4D97-AF65-F5344CB8AC3E}">
        <p14:creationId xmlns:p14="http://schemas.microsoft.com/office/powerpoint/2010/main" val="2691181602"/>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3" y="188913"/>
            <a:ext cx="2182812"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188913"/>
            <a:ext cx="6399213"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ja-JP"/>
          </a:p>
        </p:txBody>
      </p:sp>
      <p:sp>
        <p:nvSpPr>
          <p:cNvPr id="5" name="Slide Number Placeholder 4"/>
          <p:cNvSpPr>
            <a:spLocks noGrp="1"/>
          </p:cNvSpPr>
          <p:nvPr>
            <p:ph type="sldNum" sz="quarter" idx="11"/>
          </p:nvPr>
        </p:nvSpPr>
        <p:spPr/>
        <p:txBody>
          <a:bodyPr/>
          <a:lstStyle>
            <a:lvl1pPr>
              <a:defRPr/>
            </a:lvl1pPr>
          </a:lstStyle>
          <a:p>
            <a:fld id="{F9C0BBF7-0093-4067-AE77-CD596E6DC6A7}" type="slidenum">
              <a:rPr lang="en-US" altLang="ja-JP"/>
              <a:pPr/>
              <a:t>‹#›</a:t>
            </a:fld>
            <a:endParaRPr lang="en-US" altLang="ja-JP"/>
          </a:p>
        </p:txBody>
      </p:sp>
    </p:spTree>
    <p:extLst>
      <p:ext uri="{BB962C8B-B14F-4D97-AF65-F5344CB8AC3E}">
        <p14:creationId xmlns:p14="http://schemas.microsoft.com/office/powerpoint/2010/main" val="3936533235"/>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ja-JP"/>
          </a:p>
        </p:txBody>
      </p:sp>
      <p:sp>
        <p:nvSpPr>
          <p:cNvPr id="5" name="Slide Number Placeholder 4"/>
          <p:cNvSpPr>
            <a:spLocks noGrp="1"/>
          </p:cNvSpPr>
          <p:nvPr>
            <p:ph type="sldNum" sz="quarter" idx="11"/>
          </p:nvPr>
        </p:nvSpPr>
        <p:spPr/>
        <p:txBody>
          <a:bodyPr/>
          <a:lstStyle>
            <a:lvl1pPr>
              <a:defRPr/>
            </a:lvl1pPr>
          </a:lstStyle>
          <a:p>
            <a:fld id="{889838B7-0DFD-46EA-9E06-A7A370B8EB75}" type="slidenum">
              <a:rPr lang="en-US" altLang="ja-JP"/>
              <a:pPr/>
              <a:t>‹#›</a:t>
            </a:fld>
            <a:endParaRPr lang="en-US" altLang="ja-JP"/>
          </a:p>
        </p:txBody>
      </p:sp>
    </p:spTree>
    <p:extLst>
      <p:ext uri="{BB962C8B-B14F-4D97-AF65-F5344CB8AC3E}">
        <p14:creationId xmlns:p14="http://schemas.microsoft.com/office/powerpoint/2010/main" val="963108870"/>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ja-JP"/>
          </a:p>
        </p:txBody>
      </p:sp>
      <p:sp>
        <p:nvSpPr>
          <p:cNvPr id="5" name="Slide Number Placeholder 4"/>
          <p:cNvSpPr>
            <a:spLocks noGrp="1"/>
          </p:cNvSpPr>
          <p:nvPr>
            <p:ph type="sldNum" sz="quarter" idx="11"/>
          </p:nvPr>
        </p:nvSpPr>
        <p:spPr/>
        <p:txBody>
          <a:bodyPr/>
          <a:lstStyle>
            <a:lvl1pPr>
              <a:defRPr/>
            </a:lvl1pPr>
          </a:lstStyle>
          <a:p>
            <a:fld id="{1D4342DB-48E8-4E06-BD09-9A008A89F4D6}" type="slidenum">
              <a:rPr lang="en-US" altLang="ja-JP"/>
              <a:pPr/>
              <a:t>‹#›</a:t>
            </a:fld>
            <a:endParaRPr lang="en-US" altLang="ja-JP"/>
          </a:p>
        </p:txBody>
      </p:sp>
    </p:spTree>
    <p:extLst>
      <p:ext uri="{BB962C8B-B14F-4D97-AF65-F5344CB8AC3E}">
        <p14:creationId xmlns:p14="http://schemas.microsoft.com/office/powerpoint/2010/main" val="667521579"/>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268413"/>
            <a:ext cx="4133850" cy="499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268413"/>
            <a:ext cx="4133850" cy="499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ja-JP"/>
          </a:p>
        </p:txBody>
      </p:sp>
      <p:sp>
        <p:nvSpPr>
          <p:cNvPr id="6" name="Slide Number Placeholder 5"/>
          <p:cNvSpPr>
            <a:spLocks noGrp="1"/>
          </p:cNvSpPr>
          <p:nvPr>
            <p:ph type="sldNum" sz="quarter" idx="11"/>
          </p:nvPr>
        </p:nvSpPr>
        <p:spPr/>
        <p:txBody>
          <a:bodyPr/>
          <a:lstStyle>
            <a:lvl1pPr>
              <a:defRPr/>
            </a:lvl1pPr>
          </a:lstStyle>
          <a:p>
            <a:fld id="{1D8E8C56-21D5-43C9-961B-42656930D039}" type="slidenum">
              <a:rPr lang="en-US" altLang="ja-JP"/>
              <a:pPr/>
              <a:t>‹#›</a:t>
            </a:fld>
            <a:endParaRPr lang="en-US" altLang="ja-JP"/>
          </a:p>
        </p:txBody>
      </p:sp>
    </p:spTree>
    <p:extLst>
      <p:ext uri="{BB962C8B-B14F-4D97-AF65-F5344CB8AC3E}">
        <p14:creationId xmlns:p14="http://schemas.microsoft.com/office/powerpoint/2010/main" val="3408548054"/>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ja-JP"/>
          </a:p>
        </p:txBody>
      </p:sp>
      <p:sp>
        <p:nvSpPr>
          <p:cNvPr id="8" name="Slide Number Placeholder 7"/>
          <p:cNvSpPr>
            <a:spLocks noGrp="1"/>
          </p:cNvSpPr>
          <p:nvPr>
            <p:ph type="sldNum" sz="quarter" idx="11"/>
          </p:nvPr>
        </p:nvSpPr>
        <p:spPr/>
        <p:txBody>
          <a:bodyPr/>
          <a:lstStyle>
            <a:lvl1pPr>
              <a:defRPr/>
            </a:lvl1pPr>
          </a:lstStyle>
          <a:p>
            <a:fld id="{4F1538A0-3BD6-494E-887B-A026E2950EE7}" type="slidenum">
              <a:rPr lang="en-US" altLang="ja-JP"/>
              <a:pPr/>
              <a:t>‹#›</a:t>
            </a:fld>
            <a:endParaRPr lang="en-US" altLang="ja-JP"/>
          </a:p>
        </p:txBody>
      </p:sp>
    </p:spTree>
    <p:extLst>
      <p:ext uri="{BB962C8B-B14F-4D97-AF65-F5344CB8AC3E}">
        <p14:creationId xmlns:p14="http://schemas.microsoft.com/office/powerpoint/2010/main" val="3480506107"/>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ja-JP"/>
          </a:p>
        </p:txBody>
      </p:sp>
      <p:sp>
        <p:nvSpPr>
          <p:cNvPr id="4" name="Slide Number Placeholder 3"/>
          <p:cNvSpPr>
            <a:spLocks noGrp="1"/>
          </p:cNvSpPr>
          <p:nvPr>
            <p:ph type="sldNum" sz="quarter" idx="11"/>
          </p:nvPr>
        </p:nvSpPr>
        <p:spPr/>
        <p:txBody>
          <a:bodyPr/>
          <a:lstStyle>
            <a:lvl1pPr>
              <a:defRPr/>
            </a:lvl1pPr>
          </a:lstStyle>
          <a:p>
            <a:fld id="{D328F7BE-95E1-4067-8A9E-4B9623F7CF44}" type="slidenum">
              <a:rPr lang="en-US" altLang="ja-JP"/>
              <a:pPr/>
              <a:t>‹#›</a:t>
            </a:fld>
            <a:endParaRPr lang="en-US" altLang="ja-JP"/>
          </a:p>
        </p:txBody>
      </p:sp>
    </p:spTree>
    <p:extLst>
      <p:ext uri="{BB962C8B-B14F-4D97-AF65-F5344CB8AC3E}">
        <p14:creationId xmlns:p14="http://schemas.microsoft.com/office/powerpoint/2010/main" val="3276036528"/>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ja-JP"/>
          </a:p>
        </p:txBody>
      </p:sp>
      <p:sp>
        <p:nvSpPr>
          <p:cNvPr id="3" name="Slide Number Placeholder 2"/>
          <p:cNvSpPr>
            <a:spLocks noGrp="1"/>
          </p:cNvSpPr>
          <p:nvPr>
            <p:ph type="sldNum" sz="quarter" idx="11"/>
          </p:nvPr>
        </p:nvSpPr>
        <p:spPr/>
        <p:txBody>
          <a:bodyPr/>
          <a:lstStyle>
            <a:lvl1pPr>
              <a:defRPr/>
            </a:lvl1pPr>
          </a:lstStyle>
          <a:p>
            <a:fld id="{E0242F9B-D3EF-49BA-980F-52A7B61BB3D3}" type="slidenum">
              <a:rPr lang="en-US" altLang="ja-JP"/>
              <a:pPr/>
              <a:t>‹#›</a:t>
            </a:fld>
            <a:endParaRPr lang="en-US" altLang="ja-JP"/>
          </a:p>
        </p:txBody>
      </p:sp>
    </p:spTree>
    <p:extLst>
      <p:ext uri="{BB962C8B-B14F-4D97-AF65-F5344CB8AC3E}">
        <p14:creationId xmlns:p14="http://schemas.microsoft.com/office/powerpoint/2010/main" val="3642587363"/>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ja-JP"/>
          </a:p>
        </p:txBody>
      </p:sp>
      <p:sp>
        <p:nvSpPr>
          <p:cNvPr id="6" name="Slide Number Placeholder 5"/>
          <p:cNvSpPr>
            <a:spLocks noGrp="1"/>
          </p:cNvSpPr>
          <p:nvPr>
            <p:ph type="sldNum" sz="quarter" idx="11"/>
          </p:nvPr>
        </p:nvSpPr>
        <p:spPr/>
        <p:txBody>
          <a:bodyPr/>
          <a:lstStyle>
            <a:lvl1pPr>
              <a:defRPr/>
            </a:lvl1pPr>
          </a:lstStyle>
          <a:p>
            <a:fld id="{7AB9B272-FEA0-4317-B58E-05A5C65A0E6D}" type="slidenum">
              <a:rPr lang="en-US" altLang="ja-JP"/>
              <a:pPr/>
              <a:t>‹#›</a:t>
            </a:fld>
            <a:endParaRPr lang="en-US" altLang="ja-JP"/>
          </a:p>
        </p:txBody>
      </p:sp>
    </p:spTree>
    <p:extLst>
      <p:ext uri="{BB962C8B-B14F-4D97-AF65-F5344CB8AC3E}">
        <p14:creationId xmlns:p14="http://schemas.microsoft.com/office/powerpoint/2010/main" val="1657804584"/>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ja-JP"/>
          </a:p>
        </p:txBody>
      </p:sp>
      <p:sp>
        <p:nvSpPr>
          <p:cNvPr id="6" name="Slide Number Placeholder 5"/>
          <p:cNvSpPr>
            <a:spLocks noGrp="1"/>
          </p:cNvSpPr>
          <p:nvPr>
            <p:ph type="sldNum" sz="quarter" idx="11"/>
          </p:nvPr>
        </p:nvSpPr>
        <p:spPr/>
        <p:txBody>
          <a:bodyPr/>
          <a:lstStyle>
            <a:lvl1pPr>
              <a:defRPr/>
            </a:lvl1pPr>
          </a:lstStyle>
          <a:p>
            <a:fld id="{B0C4E79B-C051-4822-8D7B-8D4D036D92BD}" type="slidenum">
              <a:rPr lang="en-US" altLang="ja-JP"/>
              <a:pPr/>
              <a:t>‹#›</a:t>
            </a:fld>
            <a:endParaRPr lang="en-US" altLang="ja-JP"/>
          </a:p>
        </p:txBody>
      </p:sp>
    </p:spTree>
    <p:extLst>
      <p:ext uri="{BB962C8B-B14F-4D97-AF65-F5344CB8AC3E}">
        <p14:creationId xmlns:p14="http://schemas.microsoft.com/office/powerpoint/2010/main" val="3317477869"/>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285875" y="188913"/>
            <a:ext cx="8191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5059" name="Rectangle 3"/>
          <p:cNvSpPr>
            <a:spLocks noGrp="1" noChangeArrowheads="1"/>
          </p:cNvSpPr>
          <p:nvPr>
            <p:ph type="body" idx="1"/>
          </p:nvPr>
        </p:nvSpPr>
        <p:spPr bwMode="auto">
          <a:xfrm>
            <a:off x="742950" y="1268413"/>
            <a:ext cx="8420100"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5061" name="Rectangle 5"/>
          <p:cNvSpPr>
            <a:spLocks noGrp="1" noChangeArrowheads="1"/>
          </p:cNvSpPr>
          <p:nvPr>
            <p:ph type="ftr" sz="quarter" idx="3"/>
          </p:nvPr>
        </p:nvSpPr>
        <p:spPr bwMode="auto">
          <a:xfrm>
            <a:off x="3384550" y="63246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lvl1pPr>
          </a:lstStyle>
          <a:p>
            <a:endParaRPr lang="en-US" altLang="ja-JP"/>
          </a:p>
        </p:txBody>
      </p:sp>
      <p:sp>
        <p:nvSpPr>
          <p:cNvPr id="45062" name="Rectangle 6"/>
          <p:cNvSpPr>
            <a:spLocks noGrp="1" noChangeArrowheads="1"/>
          </p:cNvSpPr>
          <p:nvPr>
            <p:ph type="sldNum" sz="quarter" idx="4"/>
          </p:nvPr>
        </p:nvSpPr>
        <p:spPr bwMode="auto">
          <a:xfrm>
            <a:off x="7677150" y="63246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000">
                <a:latin typeface="Arial" charset="0"/>
                <a:cs typeface="Arial" charset="0"/>
              </a:defRPr>
            </a:lvl1pPr>
          </a:lstStyle>
          <a:p>
            <a:fld id="{C87897B0-2487-47E9-80DD-C862F5B5B645}" type="slidenum">
              <a:rPr lang="en-US" altLang="ja-JP"/>
              <a:pPr/>
              <a:t>‹#›</a:t>
            </a:fld>
            <a:endParaRPr lang="en-US" altLang="ja-JP"/>
          </a:p>
        </p:txBody>
      </p:sp>
      <p:grpSp>
        <p:nvGrpSpPr>
          <p:cNvPr id="45064" name="Group 8"/>
          <p:cNvGrpSpPr>
            <a:grpSpLocks/>
          </p:cNvGrpSpPr>
          <p:nvPr/>
        </p:nvGrpSpPr>
        <p:grpSpPr bwMode="auto">
          <a:xfrm>
            <a:off x="1141413" y="165100"/>
            <a:ext cx="8337550" cy="685800"/>
            <a:chOff x="664" y="104"/>
            <a:chExt cx="4848" cy="432"/>
          </a:xfrm>
        </p:grpSpPr>
        <p:sp>
          <p:nvSpPr>
            <p:cNvPr id="45065" name="Freeform 9"/>
            <p:cNvSpPr>
              <a:spLocks/>
            </p:cNvSpPr>
            <p:nvPr userDrawn="1"/>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66" name="Group 10"/>
            <p:cNvGrpSpPr>
              <a:grpSpLocks/>
            </p:cNvGrpSpPr>
            <p:nvPr userDrawn="1"/>
          </p:nvGrpSpPr>
          <p:grpSpPr bwMode="auto">
            <a:xfrm>
              <a:off x="1195" y="104"/>
              <a:ext cx="3827" cy="429"/>
              <a:chOff x="1021" y="240"/>
              <a:chExt cx="3827" cy="429"/>
            </a:xfrm>
          </p:grpSpPr>
          <p:grpSp>
            <p:nvGrpSpPr>
              <p:cNvPr id="45067" name="Group 11"/>
              <p:cNvGrpSpPr>
                <a:grpSpLocks/>
              </p:cNvGrpSpPr>
              <p:nvPr userDrawn="1"/>
            </p:nvGrpSpPr>
            <p:grpSpPr bwMode="auto">
              <a:xfrm>
                <a:off x="1021" y="241"/>
                <a:ext cx="2208" cy="427"/>
                <a:chOff x="1021" y="241"/>
                <a:chExt cx="2208" cy="427"/>
              </a:xfrm>
            </p:grpSpPr>
            <p:sp>
              <p:nvSpPr>
                <p:cNvPr id="45068" name="Freeform 12"/>
                <p:cNvSpPr>
                  <a:spLocks/>
                </p:cNvSpPr>
                <p:nvPr userDrawn="1"/>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9" name="Freeform 13"/>
                <p:cNvSpPr>
                  <a:spLocks/>
                </p:cNvSpPr>
                <p:nvPr userDrawn="1"/>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0" name="Freeform 14"/>
                <p:cNvSpPr>
                  <a:spLocks/>
                </p:cNvSpPr>
                <p:nvPr userDrawn="1"/>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1" name="Freeform 15"/>
                <p:cNvSpPr>
                  <a:spLocks/>
                </p:cNvSpPr>
                <p:nvPr userDrawn="1"/>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2" name="Freeform 16"/>
                <p:cNvSpPr>
                  <a:spLocks/>
                </p:cNvSpPr>
                <p:nvPr userDrawn="1"/>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3" name="Freeform 17"/>
                <p:cNvSpPr>
                  <a:spLocks/>
                </p:cNvSpPr>
                <p:nvPr userDrawn="1"/>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4" name="Freeform 18"/>
                <p:cNvSpPr>
                  <a:spLocks/>
                </p:cNvSpPr>
                <p:nvPr userDrawn="1"/>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5" name="Freeform 19"/>
                <p:cNvSpPr>
                  <a:spLocks/>
                </p:cNvSpPr>
                <p:nvPr userDrawn="1"/>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6" name="Freeform 20"/>
                <p:cNvSpPr>
                  <a:spLocks/>
                </p:cNvSpPr>
                <p:nvPr userDrawn="1"/>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7" name="Freeform 21"/>
                <p:cNvSpPr>
                  <a:spLocks/>
                </p:cNvSpPr>
                <p:nvPr userDrawn="1"/>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8" name="Freeform 22"/>
                <p:cNvSpPr>
                  <a:spLocks/>
                </p:cNvSpPr>
                <p:nvPr userDrawn="1"/>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9" name="Freeform 23"/>
                <p:cNvSpPr>
                  <a:spLocks/>
                </p:cNvSpPr>
                <p:nvPr userDrawn="1"/>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0" name="Freeform 24"/>
                <p:cNvSpPr>
                  <a:spLocks/>
                </p:cNvSpPr>
                <p:nvPr userDrawn="1"/>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1" name="Freeform 25"/>
                <p:cNvSpPr>
                  <a:spLocks/>
                </p:cNvSpPr>
                <p:nvPr userDrawn="1"/>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2" name="Freeform 26"/>
                <p:cNvSpPr>
                  <a:spLocks/>
                </p:cNvSpPr>
                <p:nvPr userDrawn="1"/>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3" name="Freeform 27"/>
                <p:cNvSpPr>
                  <a:spLocks/>
                </p:cNvSpPr>
                <p:nvPr userDrawn="1"/>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4" name="Freeform 28"/>
                <p:cNvSpPr>
                  <a:spLocks/>
                </p:cNvSpPr>
                <p:nvPr userDrawn="1"/>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5" name="Freeform 29"/>
                <p:cNvSpPr>
                  <a:spLocks/>
                </p:cNvSpPr>
                <p:nvPr userDrawn="1"/>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6" name="Freeform 30"/>
                <p:cNvSpPr>
                  <a:spLocks/>
                </p:cNvSpPr>
                <p:nvPr userDrawn="1"/>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7" name="Freeform 31"/>
                <p:cNvSpPr>
                  <a:spLocks/>
                </p:cNvSpPr>
                <p:nvPr userDrawn="1"/>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8" name="Freeform 32"/>
                <p:cNvSpPr>
                  <a:spLocks/>
                </p:cNvSpPr>
                <p:nvPr userDrawn="1"/>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9" name="Freeform 33"/>
                <p:cNvSpPr>
                  <a:spLocks/>
                </p:cNvSpPr>
                <p:nvPr userDrawn="1"/>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0" name="Freeform 34"/>
                <p:cNvSpPr>
                  <a:spLocks/>
                </p:cNvSpPr>
                <p:nvPr userDrawn="1"/>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1" name="Freeform 35"/>
                <p:cNvSpPr>
                  <a:spLocks/>
                </p:cNvSpPr>
                <p:nvPr userDrawn="1"/>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2" name="Freeform 36"/>
                <p:cNvSpPr>
                  <a:spLocks/>
                </p:cNvSpPr>
                <p:nvPr userDrawn="1"/>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3" name="Freeform 37"/>
                <p:cNvSpPr>
                  <a:spLocks/>
                </p:cNvSpPr>
                <p:nvPr userDrawn="1"/>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4" name="Freeform 38"/>
                <p:cNvSpPr>
                  <a:spLocks/>
                </p:cNvSpPr>
                <p:nvPr userDrawn="1"/>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5" name="Freeform 39"/>
                <p:cNvSpPr>
                  <a:spLocks/>
                </p:cNvSpPr>
                <p:nvPr userDrawn="1"/>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6" name="Freeform 40"/>
                <p:cNvSpPr>
                  <a:spLocks/>
                </p:cNvSpPr>
                <p:nvPr userDrawn="1"/>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7" name="Freeform 41"/>
                <p:cNvSpPr>
                  <a:spLocks/>
                </p:cNvSpPr>
                <p:nvPr userDrawn="1"/>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8" name="Freeform 42"/>
                <p:cNvSpPr>
                  <a:spLocks/>
                </p:cNvSpPr>
                <p:nvPr userDrawn="1"/>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9" name="Freeform 43"/>
                <p:cNvSpPr>
                  <a:spLocks/>
                </p:cNvSpPr>
                <p:nvPr userDrawn="1"/>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0" name="Freeform 44"/>
                <p:cNvSpPr>
                  <a:spLocks/>
                </p:cNvSpPr>
                <p:nvPr userDrawn="1"/>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1" name="Freeform 45"/>
                <p:cNvSpPr>
                  <a:spLocks/>
                </p:cNvSpPr>
                <p:nvPr userDrawn="1"/>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2" name="Freeform 46"/>
                <p:cNvSpPr>
                  <a:spLocks/>
                </p:cNvSpPr>
                <p:nvPr userDrawn="1"/>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3" name="Freeform 47"/>
                <p:cNvSpPr>
                  <a:spLocks/>
                </p:cNvSpPr>
                <p:nvPr userDrawn="1"/>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4" name="Freeform 48"/>
                <p:cNvSpPr>
                  <a:spLocks/>
                </p:cNvSpPr>
                <p:nvPr userDrawn="1"/>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5" name="Freeform 49"/>
                <p:cNvSpPr>
                  <a:spLocks/>
                </p:cNvSpPr>
                <p:nvPr userDrawn="1"/>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6" name="Freeform 50"/>
                <p:cNvSpPr>
                  <a:spLocks/>
                </p:cNvSpPr>
                <p:nvPr userDrawn="1"/>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7" name="Freeform 51"/>
                <p:cNvSpPr>
                  <a:spLocks/>
                </p:cNvSpPr>
                <p:nvPr userDrawn="1"/>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8" name="Freeform 52"/>
                <p:cNvSpPr>
                  <a:spLocks/>
                </p:cNvSpPr>
                <p:nvPr userDrawn="1"/>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9" name="Freeform 53"/>
                <p:cNvSpPr>
                  <a:spLocks/>
                </p:cNvSpPr>
                <p:nvPr userDrawn="1"/>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0" name="Freeform 54"/>
                <p:cNvSpPr>
                  <a:spLocks/>
                </p:cNvSpPr>
                <p:nvPr userDrawn="1"/>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1" name="Freeform 55"/>
                <p:cNvSpPr>
                  <a:spLocks/>
                </p:cNvSpPr>
                <p:nvPr userDrawn="1"/>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2" name="Freeform 56"/>
                <p:cNvSpPr>
                  <a:spLocks/>
                </p:cNvSpPr>
                <p:nvPr userDrawn="1"/>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3" name="Freeform 57"/>
                <p:cNvSpPr>
                  <a:spLocks/>
                </p:cNvSpPr>
                <p:nvPr userDrawn="1"/>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4" name="Freeform 58"/>
                <p:cNvSpPr>
                  <a:spLocks/>
                </p:cNvSpPr>
                <p:nvPr userDrawn="1"/>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5" name="Freeform 59"/>
                <p:cNvSpPr>
                  <a:spLocks/>
                </p:cNvSpPr>
                <p:nvPr userDrawn="1"/>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6" name="Freeform 60"/>
                <p:cNvSpPr>
                  <a:spLocks/>
                </p:cNvSpPr>
                <p:nvPr userDrawn="1"/>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7" name="Freeform 61"/>
                <p:cNvSpPr>
                  <a:spLocks/>
                </p:cNvSpPr>
                <p:nvPr userDrawn="1"/>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8" name="Freeform 62"/>
                <p:cNvSpPr>
                  <a:spLocks/>
                </p:cNvSpPr>
                <p:nvPr userDrawn="1"/>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9" name="Freeform 63"/>
                <p:cNvSpPr>
                  <a:spLocks/>
                </p:cNvSpPr>
                <p:nvPr userDrawn="1"/>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0" name="Freeform 64"/>
                <p:cNvSpPr>
                  <a:spLocks/>
                </p:cNvSpPr>
                <p:nvPr userDrawn="1"/>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1" name="Freeform 65"/>
                <p:cNvSpPr>
                  <a:spLocks/>
                </p:cNvSpPr>
                <p:nvPr userDrawn="1"/>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2" name="Freeform 66"/>
                <p:cNvSpPr>
                  <a:spLocks/>
                </p:cNvSpPr>
                <p:nvPr userDrawn="1"/>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3" name="Freeform 67"/>
                <p:cNvSpPr>
                  <a:spLocks/>
                </p:cNvSpPr>
                <p:nvPr userDrawn="1"/>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124" name="Group 68"/>
              <p:cNvGrpSpPr>
                <a:grpSpLocks/>
              </p:cNvGrpSpPr>
              <p:nvPr userDrawn="1"/>
            </p:nvGrpSpPr>
            <p:grpSpPr bwMode="auto">
              <a:xfrm>
                <a:off x="3709" y="240"/>
                <a:ext cx="1139" cy="429"/>
                <a:chOff x="3709" y="240"/>
                <a:chExt cx="1139" cy="429"/>
              </a:xfrm>
            </p:grpSpPr>
            <p:sp>
              <p:nvSpPr>
                <p:cNvPr id="45125" name="Freeform 69"/>
                <p:cNvSpPr>
                  <a:spLocks/>
                </p:cNvSpPr>
                <p:nvPr userDrawn="1"/>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6" name="Freeform 70"/>
                <p:cNvSpPr>
                  <a:spLocks/>
                </p:cNvSpPr>
                <p:nvPr userDrawn="1"/>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7" name="Freeform 71"/>
                <p:cNvSpPr>
                  <a:spLocks/>
                </p:cNvSpPr>
                <p:nvPr userDrawn="1"/>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8" name="Freeform 72"/>
                <p:cNvSpPr>
                  <a:spLocks/>
                </p:cNvSpPr>
                <p:nvPr userDrawn="1"/>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9" name="Freeform 73"/>
                <p:cNvSpPr>
                  <a:spLocks/>
                </p:cNvSpPr>
                <p:nvPr userDrawn="1"/>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0" name="Freeform 74"/>
                <p:cNvSpPr>
                  <a:spLocks/>
                </p:cNvSpPr>
                <p:nvPr userDrawn="1"/>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1" name="Freeform 75"/>
                <p:cNvSpPr>
                  <a:spLocks/>
                </p:cNvSpPr>
                <p:nvPr userDrawn="1"/>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2" name="Freeform 76"/>
                <p:cNvSpPr>
                  <a:spLocks/>
                </p:cNvSpPr>
                <p:nvPr userDrawn="1"/>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3" name="Freeform 77"/>
                <p:cNvSpPr>
                  <a:spLocks/>
                </p:cNvSpPr>
                <p:nvPr userDrawn="1"/>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4" name="Freeform 78"/>
                <p:cNvSpPr>
                  <a:spLocks/>
                </p:cNvSpPr>
                <p:nvPr userDrawn="1"/>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5" name="Freeform 79"/>
                <p:cNvSpPr>
                  <a:spLocks/>
                </p:cNvSpPr>
                <p:nvPr userDrawn="1"/>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6" name="Freeform 80"/>
                <p:cNvSpPr>
                  <a:spLocks/>
                </p:cNvSpPr>
                <p:nvPr userDrawn="1"/>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7" name="Freeform 81"/>
                <p:cNvSpPr>
                  <a:spLocks/>
                </p:cNvSpPr>
                <p:nvPr userDrawn="1"/>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8" name="Freeform 82"/>
                <p:cNvSpPr>
                  <a:spLocks/>
                </p:cNvSpPr>
                <p:nvPr userDrawn="1"/>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9" name="Freeform 83"/>
                <p:cNvSpPr>
                  <a:spLocks/>
                </p:cNvSpPr>
                <p:nvPr userDrawn="1"/>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0" name="Freeform 84"/>
                <p:cNvSpPr>
                  <a:spLocks/>
                </p:cNvSpPr>
                <p:nvPr userDrawn="1"/>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1" name="Freeform 85"/>
                <p:cNvSpPr>
                  <a:spLocks/>
                </p:cNvSpPr>
                <p:nvPr userDrawn="1"/>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2" name="Freeform 86"/>
                <p:cNvSpPr>
                  <a:spLocks/>
                </p:cNvSpPr>
                <p:nvPr userDrawn="1"/>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3" name="Freeform 87"/>
                <p:cNvSpPr>
                  <a:spLocks/>
                </p:cNvSpPr>
                <p:nvPr userDrawn="1"/>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4" name="Freeform 88"/>
                <p:cNvSpPr>
                  <a:spLocks/>
                </p:cNvSpPr>
                <p:nvPr userDrawn="1"/>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5" name="Freeform 89"/>
                <p:cNvSpPr>
                  <a:spLocks/>
                </p:cNvSpPr>
                <p:nvPr userDrawn="1"/>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6" name="Freeform 90"/>
                <p:cNvSpPr>
                  <a:spLocks/>
                </p:cNvSpPr>
                <p:nvPr userDrawn="1"/>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7" name="Freeform 91"/>
                <p:cNvSpPr>
                  <a:spLocks/>
                </p:cNvSpPr>
                <p:nvPr userDrawn="1"/>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8" name="Freeform 92"/>
                <p:cNvSpPr>
                  <a:spLocks/>
                </p:cNvSpPr>
                <p:nvPr userDrawn="1"/>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9" name="Freeform 93"/>
                <p:cNvSpPr>
                  <a:spLocks/>
                </p:cNvSpPr>
                <p:nvPr userDrawn="1"/>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0" name="Freeform 94"/>
                <p:cNvSpPr>
                  <a:spLocks/>
                </p:cNvSpPr>
                <p:nvPr userDrawn="1"/>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1" name="Freeform 95"/>
                <p:cNvSpPr>
                  <a:spLocks/>
                </p:cNvSpPr>
                <p:nvPr userDrawn="1"/>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2" name="Freeform 96"/>
                <p:cNvSpPr>
                  <a:spLocks/>
                </p:cNvSpPr>
                <p:nvPr userDrawn="1"/>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3" name="Freeform 97"/>
                <p:cNvSpPr>
                  <a:spLocks/>
                </p:cNvSpPr>
                <p:nvPr userDrawn="1"/>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4" name="Freeform 98"/>
                <p:cNvSpPr>
                  <a:spLocks/>
                </p:cNvSpPr>
                <p:nvPr userDrawn="1"/>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5" name="Freeform 99"/>
                <p:cNvSpPr>
                  <a:spLocks/>
                </p:cNvSpPr>
                <p:nvPr userDrawn="1"/>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6" name="Freeform 100"/>
                <p:cNvSpPr>
                  <a:spLocks/>
                </p:cNvSpPr>
                <p:nvPr userDrawn="1"/>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7" name="Freeform 101"/>
                <p:cNvSpPr>
                  <a:spLocks/>
                </p:cNvSpPr>
                <p:nvPr userDrawn="1"/>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8" name="Freeform 102"/>
                <p:cNvSpPr>
                  <a:spLocks/>
                </p:cNvSpPr>
                <p:nvPr userDrawn="1"/>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9" name="Freeform 103"/>
                <p:cNvSpPr>
                  <a:spLocks/>
                </p:cNvSpPr>
                <p:nvPr userDrawn="1"/>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0" name="Freeform 104"/>
                <p:cNvSpPr>
                  <a:spLocks/>
                </p:cNvSpPr>
                <p:nvPr userDrawn="1"/>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1" name="Freeform 105"/>
                <p:cNvSpPr>
                  <a:spLocks/>
                </p:cNvSpPr>
                <p:nvPr userDrawn="1"/>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2" name="Freeform 106"/>
                <p:cNvSpPr>
                  <a:spLocks/>
                </p:cNvSpPr>
                <p:nvPr userDrawn="1"/>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3" name="Freeform 107"/>
                <p:cNvSpPr>
                  <a:spLocks/>
                </p:cNvSpPr>
                <p:nvPr userDrawn="1"/>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4" name="Freeform 108"/>
                <p:cNvSpPr>
                  <a:spLocks/>
                </p:cNvSpPr>
                <p:nvPr userDrawn="1"/>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5" name="Freeform 109"/>
                <p:cNvSpPr>
                  <a:spLocks/>
                </p:cNvSpPr>
                <p:nvPr userDrawn="1"/>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6" name="Freeform 110"/>
                <p:cNvSpPr>
                  <a:spLocks/>
                </p:cNvSpPr>
                <p:nvPr userDrawn="1"/>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167" name="Group 111"/>
            <p:cNvGrpSpPr>
              <a:grpSpLocks/>
            </p:cNvGrpSpPr>
            <p:nvPr userDrawn="1"/>
          </p:nvGrpSpPr>
          <p:grpSpPr bwMode="auto">
            <a:xfrm>
              <a:off x="798" y="111"/>
              <a:ext cx="4702" cy="418"/>
              <a:chOff x="798" y="255"/>
              <a:chExt cx="4702" cy="418"/>
            </a:xfrm>
          </p:grpSpPr>
          <p:sp>
            <p:nvSpPr>
              <p:cNvPr id="45168" name="Line 112"/>
              <p:cNvSpPr>
                <a:spLocks noChangeShapeType="1"/>
              </p:cNvSpPr>
              <p:nvPr userDrawn="1"/>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9" name="Line 113"/>
              <p:cNvSpPr>
                <a:spLocks noChangeShapeType="1"/>
              </p:cNvSpPr>
              <p:nvPr userDrawn="1"/>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0" name="Line 114"/>
              <p:cNvSpPr>
                <a:spLocks noChangeShapeType="1"/>
              </p:cNvSpPr>
              <p:nvPr userDrawn="1"/>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1" name="Line 115"/>
              <p:cNvSpPr>
                <a:spLocks noChangeShapeType="1"/>
              </p:cNvSpPr>
              <p:nvPr userDrawn="1"/>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2" name="Line 116"/>
              <p:cNvSpPr>
                <a:spLocks noChangeShapeType="1"/>
              </p:cNvSpPr>
              <p:nvPr userDrawn="1"/>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3" name="Line 117"/>
              <p:cNvSpPr>
                <a:spLocks noChangeShapeType="1"/>
              </p:cNvSpPr>
              <p:nvPr userDrawn="1"/>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4" name="Line 118"/>
              <p:cNvSpPr>
                <a:spLocks noChangeShapeType="1"/>
              </p:cNvSpPr>
              <p:nvPr userDrawn="1"/>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5" name="Line 119"/>
              <p:cNvSpPr>
                <a:spLocks noChangeShapeType="1"/>
              </p:cNvSpPr>
              <p:nvPr userDrawn="1"/>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6" name="Line 120"/>
              <p:cNvSpPr>
                <a:spLocks noChangeShapeType="1"/>
              </p:cNvSpPr>
              <p:nvPr userDrawn="1"/>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7" name="Line 121"/>
              <p:cNvSpPr>
                <a:spLocks noChangeShapeType="1"/>
              </p:cNvSpPr>
              <p:nvPr userDrawn="1"/>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8" name="Line 122"/>
              <p:cNvSpPr>
                <a:spLocks noChangeShapeType="1"/>
              </p:cNvSpPr>
              <p:nvPr userDrawn="1"/>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9" name="Line 123"/>
              <p:cNvSpPr>
                <a:spLocks noChangeShapeType="1"/>
              </p:cNvSpPr>
              <p:nvPr userDrawn="1"/>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0" name="Line 124"/>
              <p:cNvSpPr>
                <a:spLocks noChangeShapeType="1"/>
              </p:cNvSpPr>
              <p:nvPr userDrawn="1"/>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1" name="Line 125"/>
              <p:cNvSpPr>
                <a:spLocks noChangeShapeType="1"/>
              </p:cNvSpPr>
              <p:nvPr userDrawn="1"/>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2" name="Line 126"/>
              <p:cNvSpPr>
                <a:spLocks noChangeShapeType="1"/>
              </p:cNvSpPr>
              <p:nvPr userDrawn="1"/>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3" name="Line 127"/>
              <p:cNvSpPr>
                <a:spLocks noChangeShapeType="1"/>
              </p:cNvSpPr>
              <p:nvPr userDrawn="1"/>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4" name="Line 128"/>
              <p:cNvSpPr>
                <a:spLocks noChangeShapeType="1"/>
              </p:cNvSpPr>
              <p:nvPr userDrawn="1"/>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5" name="Line 129"/>
              <p:cNvSpPr>
                <a:spLocks noChangeShapeType="1"/>
              </p:cNvSpPr>
              <p:nvPr userDrawn="1"/>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6" name="Line 130"/>
              <p:cNvSpPr>
                <a:spLocks noChangeShapeType="1"/>
              </p:cNvSpPr>
              <p:nvPr userDrawn="1"/>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7" name="Line 131"/>
              <p:cNvSpPr>
                <a:spLocks noChangeShapeType="1"/>
              </p:cNvSpPr>
              <p:nvPr userDrawn="1"/>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8" name="Line 132"/>
              <p:cNvSpPr>
                <a:spLocks noChangeShapeType="1"/>
              </p:cNvSpPr>
              <p:nvPr userDrawn="1"/>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189" name="Group 133"/>
            <p:cNvGrpSpPr>
              <a:grpSpLocks/>
            </p:cNvGrpSpPr>
            <p:nvPr userDrawn="1"/>
          </p:nvGrpSpPr>
          <p:grpSpPr bwMode="auto">
            <a:xfrm>
              <a:off x="1208" y="109"/>
              <a:ext cx="3694" cy="423"/>
              <a:chOff x="1034" y="245"/>
              <a:chExt cx="3694" cy="423"/>
            </a:xfrm>
          </p:grpSpPr>
          <p:sp>
            <p:nvSpPr>
              <p:cNvPr id="45190" name="Line 134"/>
              <p:cNvSpPr>
                <a:spLocks noChangeShapeType="1"/>
              </p:cNvSpPr>
              <p:nvPr userDrawn="1"/>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1" name="Line 135"/>
              <p:cNvSpPr>
                <a:spLocks noChangeShapeType="1"/>
              </p:cNvSpPr>
              <p:nvPr userDrawn="1"/>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2" name="Line 136"/>
              <p:cNvSpPr>
                <a:spLocks noChangeShapeType="1"/>
              </p:cNvSpPr>
              <p:nvPr userDrawn="1"/>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3" name="Line 137"/>
              <p:cNvSpPr>
                <a:spLocks noChangeShapeType="1"/>
              </p:cNvSpPr>
              <p:nvPr userDrawn="1"/>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4" name="Line 138"/>
              <p:cNvSpPr>
                <a:spLocks noChangeShapeType="1"/>
              </p:cNvSpPr>
              <p:nvPr userDrawn="1"/>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5" name="Line 139"/>
              <p:cNvSpPr>
                <a:spLocks noChangeShapeType="1"/>
              </p:cNvSpPr>
              <p:nvPr userDrawn="1"/>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6" name="Line 140"/>
              <p:cNvSpPr>
                <a:spLocks noChangeShapeType="1"/>
              </p:cNvSpPr>
              <p:nvPr userDrawn="1"/>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7" name="Line 141"/>
              <p:cNvSpPr>
                <a:spLocks noChangeShapeType="1"/>
              </p:cNvSpPr>
              <p:nvPr userDrawn="1"/>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8" name="Line 142"/>
              <p:cNvSpPr>
                <a:spLocks noChangeShapeType="1"/>
              </p:cNvSpPr>
              <p:nvPr userDrawn="1"/>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9" name="Line 143"/>
              <p:cNvSpPr>
                <a:spLocks noChangeShapeType="1"/>
              </p:cNvSpPr>
              <p:nvPr userDrawn="1"/>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00" name="Line 144"/>
              <p:cNvSpPr>
                <a:spLocks noChangeShapeType="1"/>
              </p:cNvSpPr>
              <p:nvPr userDrawn="1"/>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01" name="Line 145"/>
              <p:cNvSpPr>
                <a:spLocks noChangeShapeType="1"/>
              </p:cNvSpPr>
              <p:nvPr userDrawn="1"/>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02" name="Line 146"/>
              <p:cNvSpPr>
                <a:spLocks noChangeShapeType="1"/>
              </p:cNvSpPr>
              <p:nvPr userDrawn="1"/>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03" name="Line 147"/>
              <p:cNvSpPr>
                <a:spLocks noChangeShapeType="1"/>
              </p:cNvSpPr>
              <p:nvPr userDrawn="1"/>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04" name="Line 148"/>
              <p:cNvSpPr>
                <a:spLocks noChangeShapeType="1"/>
              </p:cNvSpPr>
              <p:nvPr userDrawn="1"/>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05" name="Line 149"/>
              <p:cNvSpPr>
                <a:spLocks noChangeShapeType="1"/>
              </p:cNvSpPr>
              <p:nvPr userDrawn="1"/>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06" name="Line 150"/>
              <p:cNvSpPr>
                <a:spLocks noChangeShapeType="1"/>
              </p:cNvSpPr>
              <p:nvPr userDrawn="1"/>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07" name="Line 151"/>
              <p:cNvSpPr>
                <a:spLocks noChangeShapeType="1"/>
              </p:cNvSpPr>
              <p:nvPr userDrawn="1"/>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08" name="Line 152"/>
              <p:cNvSpPr>
                <a:spLocks noChangeShapeType="1"/>
              </p:cNvSpPr>
              <p:nvPr userDrawn="1"/>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09" name="Line 153"/>
              <p:cNvSpPr>
                <a:spLocks noChangeShapeType="1"/>
              </p:cNvSpPr>
              <p:nvPr userDrawn="1"/>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0" name="Line 154"/>
              <p:cNvSpPr>
                <a:spLocks noChangeShapeType="1"/>
              </p:cNvSpPr>
              <p:nvPr userDrawn="1"/>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1" name="Line 155"/>
              <p:cNvSpPr>
                <a:spLocks noChangeShapeType="1"/>
              </p:cNvSpPr>
              <p:nvPr userDrawn="1"/>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2" name="Line 156"/>
              <p:cNvSpPr>
                <a:spLocks noChangeShapeType="1"/>
              </p:cNvSpPr>
              <p:nvPr userDrawn="1"/>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3" name="Line 157"/>
              <p:cNvSpPr>
                <a:spLocks noChangeShapeType="1"/>
              </p:cNvSpPr>
              <p:nvPr userDrawn="1"/>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4" name="Line 158"/>
              <p:cNvSpPr>
                <a:spLocks noChangeShapeType="1"/>
              </p:cNvSpPr>
              <p:nvPr userDrawn="1"/>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45216" name="Picture 160"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59700" y="6553200"/>
            <a:ext cx="1473200" cy="136525"/>
          </a:xfrm>
          <a:prstGeom prst="rect">
            <a:avLst/>
          </a:prstGeom>
          <a:noFill/>
          <a:extLst>
            <a:ext uri="{909E8E84-426E-40DD-AFC4-6F175D3DCCD1}">
              <a14:hiddenFill xmlns:a14="http://schemas.microsoft.com/office/drawing/2010/main">
                <a:solidFill>
                  <a:srgbClr val="FFFFFF"/>
                </a:solidFill>
              </a14:hiddenFill>
            </a:ext>
          </a:extLst>
        </p:spPr>
      </p:pic>
      <p:pic>
        <p:nvPicPr>
          <p:cNvPr id="45218" name="Picture 162" descr="rotate"/>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28625" y="206375"/>
            <a:ext cx="701675" cy="6477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med">
    <p:wipe/>
  </p:transition>
  <p:hf hdr="0" ftr="0" dt="0"/>
  <p:txStyles>
    <p:titleStyle>
      <a:lvl1pPr algn="l" rtl="0" fontAlgn="base">
        <a:spcBef>
          <a:spcPct val="0"/>
        </a:spcBef>
        <a:spcAft>
          <a:spcPct val="0"/>
        </a:spcAft>
        <a:defRPr kumimoji="1" sz="4400" i="1">
          <a:solidFill>
            <a:schemeClr val="tx2"/>
          </a:solidFill>
          <a:latin typeface="+mj-lt"/>
          <a:ea typeface="+mj-ea"/>
          <a:cs typeface="+mj-cs"/>
        </a:defRPr>
      </a:lvl1pPr>
      <a:lvl2pPr algn="l" rtl="0" fontAlgn="base">
        <a:spcBef>
          <a:spcPct val="0"/>
        </a:spcBef>
        <a:spcAft>
          <a:spcPct val="0"/>
        </a:spcAft>
        <a:defRPr kumimoji="1" sz="4400" i="1">
          <a:solidFill>
            <a:schemeClr val="tx2"/>
          </a:solidFill>
          <a:latin typeface="Times New Roman" pitchFamily="18" charset="0"/>
          <a:ea typeface="ＭＳ Ｐゴシック" pitchFamily="50" charset="-128"/>
        </a:defRPr>
      </a:lvl2pPr>
      <a:lvl3pPr algn="l" rtl="0" fontAlgn="base">
        <a:spcBef>
          <a:spcPct val="0"/>
        </a:spcBef>
        <a:spcAft>
          <a:spcPct val="0"/>
        </a:spcAft>
        <a:defRPr kumimoji="1" sz="4400" i="1">
          <a:solidFill>
            <a:schemeClr val="tx2"/>
          </a:solidFill>
          <a:latin typeface="Times New Roman" pitchFamily="18" charset="0"/>
          <a:ea typeface="ＭＳ Ｐゴシック" pitchFamily="50" charset="-128"/>
        </a:defRPr>
      </a:lvl3pPr>
      <a:lvl4pPr algn="l" rtl="0" fontAlgn="base">
        <a:spcBef>
          <a:spcPct val="0"/>
        </a:spcBef>
        <a:spcAft>
          <a:spcPct val="0"/>
        </a:spcAft>
        <a:defRPr kumimoji="1" sz="4400" i="1">
          <a:solidFill>
            <a:schemeClr val="tx2"/>
          </a:solidFill>
          <a:latin typeface="Times New Roman" pitchFamily="18" charset="0"/>
          <a:ea typeface="ＭＳ Ｐゴシック" pitchFamily="50" charset="-128"/>
        </a:defRPr>
      </a:lvl4pPr>
      <a:lvl5pPr algn="l" rtl="0" fontAlgn="base">
        <a:spcBef>
          <a:spcPct val="0"/>
        </a:spcBef>
        <a:spcAft>
          <a:spcPct val="0"/>
        </a:spcAft>
        <a:defRPr kumimoji="1" sz="4400" i="1">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4400" i="1">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400" i="1">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400" i="1">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400" i="1">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Blip>
          <a:blip r:embed="rId15"/>
        </a:buBlip>
        <a:defRPr kumimoji="1" sz="3200">
          <a:solidFill>
            <a:schemeClr val="tx1"/>
          </a:solidFill>
          <a:latin typeface="+mn-lt"/>
          <a:ea typeface="+mn-ea"/>
          <a:cs typeface="+mn-cs"/>
        </a:defRPr>
      </a:lvl1pPr>
      <a:lvl2pPr marL="742950" indent="-285750" algn="l" rtl="0" fontAlgn="base">
        <a:spcBef>
          <a:spcPct val="20000"/>
        </a:spcBef>
        <a:spcAft>
          <a:spcPct val="0"/>
        </a:spcAft>
        <a:buSzPct val="75000"/>
        <a:buBlip>
          <a:blip r:embed="rId16"/>
        </a:buBlip>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7.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7"/>
          <p:cNvSpPr>
            <a:spLocks noGrp="1" noChangeArrowheads="1"/>
          </p:cNvSpPr>
          <p:nvPr>
            <p:ph type="sldNum" sz="quarter" idx="4"/>
          </p:nvPr>
        </p:nvSpPr>
        <p:spPr/>
        <p:txBody>
          <a:bodyPr/>
          <a:lstStyle/>
          <a:p>
            <a:fld id="{1F5A423F-A6F1-42FD-8939-80000C3A23EE}" type="slidenum">
              <a:rPr lang="en-US" altLang="ja-JP"/>
              <a:pPr/>
              <a:t>1</a:t>
            </a:fld>
            <a:endParaRPr lang="en-US" altLang="ja-JP"/>
          </a:p>
        </p:txBody>
      </p:sp>
      <p:sp>
        <p:nvSpPr>
          <p:cNvPr id="29698" name="Rectangle 2"/>
          <p:cNvSpPr>
            <a:spLocks noGrp="1" noChangeArrowheads="1"/>
          </p:cNvSpPr>
          <p:nvPr>
            <p:ph type="ctrTitle"/>
          </p:nvPr>
        </p:nvSpPr>
        <p:spPr>
          <a:xfrm>
            <a:off x="2144713" y="2103438"/>
            <a:ext cx="6521450" cy="1787525"/>
          </a:xfrm>
        </p:spPr>
        <p:txBody>
          <a:bodyPr/>
          <a:lstStyle/>
          <a:p>
            <a:pPr algn="ctr"/>
            <a:r>
              <a:rPr lang="en-US" altLang="ja-JP" sz="3600"/>
              <a:t>Introducción al Sistema de </a:t>
            </a:r>
            <a:br>
              <a:rPr lang="en-US" altLang="ja-JP" sz="3600"/>
            </a:br>
            <a:r>
              <a:rPr lang="en-US" altLang="ja-JP" sz="3600"/>
              <a:t>Control de Fronteras</a:t>
            </a:r>
          </a:p>
        </p:txBody>
      </p:sp>
      <p:sp>
        <p:nvSpPr>
          <p:cNvPr id="29699" name="Rectangle 3"/>
          <p:cNvSpPr>
            <a:spLocks noGrp="1" noChangeArrowheads="1"/>
          </p:cNvSpPr>
          <p:nvPr>
            <p:ph type="subTitle" idx="1"/>
          </p:nvPr>
        </p:nvSpPr>
        <p:spPr>
          <a:xfrm>
            <a:off x="1911350" y="4627563"/>
            <a:ext cx="5986463" cy="1393825"/>
          </a:xfrm>
        </p:spPr>
        <p:txBody>
          <a:bodyPr/>
          <a:lstStyle/>
          <a:p>
            <a:pPr algn="ctr"/>
            <a:r>
              <a:rPr lang="en-US" altLang="ja-JP">
                <a:latin typeface="Times New Roman" pitchFamily="18" charset="0"/>
              </a:rPr>
              <a:t>Diciembre, 2005</a:t>
            </a:r>
            <a:br>
              <a:rPr lang="en-US" altLang="ja-JP">
                <a:latin typeface="Times New Roman" pitchFamily="18" charset="0"/>
              </a:rPr>
            </a:br>
            <a:r>
              <a:rPr lang="en-US" altLang="ja-JP" b="1">
                <a:latin typeface="Times New Roman" pitchFamily="18" charset="0"/>
              </a:rPr>
              <a:t>Marubeni Corporation</a:t>
            </a:r>
            <a:endParaRPr lang="en-US" altLang="ja-JP">
              <a:latin typeface="Times New Roman" pitchFamily="18" charset="0"/>
            </a:endParaRPr>
          </a:p>
        </p:txBody>
      </p:sp>
      <p:pic>
        <p:nvPicPr>
          <p:cNvPr id="29700"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6553200"/>
            <a:ext cx="1473200" cy="136525"/>
          </a:xfrm>
          <a:prstGeom prst="rect">
            <a:avLst/>
          </a:prstGeom>
          <a:noFill/>
          <a:extLst>
            <a:ext uri="{909E8E84-426E-40DD-AFC4-6F175D3DCCD1}">
              <a14:hiddenFill xmlns:a14="http://schemas.microsoft.com/office/drawing/2010/main">
                <a:solidFill>
                  <a:srgbClr val="FFFFFF"/>
                </a:solidFill>
              </a14:hiddenFill>
            </a:ext>
          </a:extLst>
        </p:spPr>
      </p:pic>
      <p:sp>
        <p:nvSpPr>
          <p:cNvPr id="29701" name="Rectangle 5"/>
          <p:cNvSpPr>
            <a:spLocks noChangeArrowheads="1"/>
          </p:cNvSpPr>
          <p:nvPr/>
        </p:nvSpPr>
        <p:spPr bwMode="auto">
          <a:xfrm>
            <a:off x="584200" y="620713"/>
            <a:ext cx="82565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lvl1pPr>
              <a:defRPr kumimoji="1" sz="4400" i="1">
                <a:solidFill>
                  <a:schemeClr val="tx2"/>
                </a:solidFill>
                <a:latin typeface="Times New Roman" pitchFamily="18" charset="0"/>
                <a:ea typeface="ＭＳ Ｐゴシック" pitchFamily="50" charset="-128"/>
              </a:defRPr>
            </a:lvl1pPr>
            <a:lvl2pPr>
              <a:defRPr kumimoji="1" sz="4400" i="1">
                <a:solidFill>
                  <a:schemeClr val="tx2"/>
                </a:solidFill>
                <a:latin typeface="Times New Roman" pitchFamily="18" charset="0"/>
                <a:ea typeface="ＭＳ Ｐゴシック" pitchFamily="50" charset="-128"/>
              </a:defRPr>
            </a:lvl2pPr>
            <a:lvl3pPr>
              <a:defRPr kumimoji="1" sz="4400" i="1">
                <a:solidFill>
                  <a:schemeClr val="tx2"/>
                </a:solidFill>
                <a:latin typeface="Times New Roman" pitchFamily="18" charset="0"/>
                <a:ea typeface="ＭＳ Ｐゴシック" pitchFamily="50" charset="-128"/>
              </a:defRPr>
            </a:lvl3pPr>
            <a:lvl4pPr>
              <a:defRPr kumimoji="1" sz="4400" i="1">
                <a:solidFill>
                  <a:schemeClr val="tx2"/>
                </a:solidFill>
                <a:latin typeface="Times New Roman" pitchFamily="18" charset="0"/>
                <a:ea typeface="ＭＳ Ｐゴシック" pitchFamily="50" charset="-128"/>
              </a:defRPr>
            </a:lvl4pPr>
            <a:lvl5pPr>
              <a:defRPr kumimoji="1" sz="4400" i="1">
                <a:solidFill>
                  <a:schemeClr val="tx2"/>
                </a:solidFill>
                <a:latin typeface="Times New Roman" pitchFamily="18" charset="0"/>
                <a:ea typeface="ＭＳ Ｐゴシック" pitchFamily="50" charset="-128"/>
              </a:defRPr>
            </a:lvl5pPr>
            <a:lvl6pPr marL="457200" fontAlgn="base">
              <a:spcBef>
                <a:spcPct val="0"/>
              </a:spcBef>
              <a:spcAft>
                <a:spcPct val="0"/>
              </a:spcAft>
              <a:defRPr kumimoji="1" sz="4400" i="1">
                <a:solidFill>
                  <a:schemeClr val="tx2"/>
                </a:solidFill>
                <a:latin typeface="Times New Roman" pitchFamily="18" charset="0"/>
                <a:ea typeface="ＭＳ Ｐゴシック" pitchFamily="50" charset="-128"/>
              </a:defRPr>
            </a:lvl6pPr>
            <a:lvl7pPr marL="914400" fontAlgn="base">
              <a:spcBef>
                <a:spcPct val="0"/>
              </a:spcBef>
              <a:spcAft>
                <a:spcPct val="0"/>
              </a:spcAft>
              <a:defRPr kumimoji="1" sz="4400" i="1">
                <a:solidFill>
                  <a:schemeClr val="tx2"/>
                </a:solidFill>
                <a:latin typeface="Times New Roman" pitchFamily="18" charset="0"/>
                <a:ea typeface="ＭＳ Ｐゴシック" pitchFamily="50" charset="-128"/>
              </a:defRPr>
            </a:lvl7pPr>
            <a:lvl8pPr marL="1371600" fontAlgn="base">
              <a:spcBef>
                <a:spcPct val="0"/>
              </a:spcBef>
              <a:spcAft>
                <a:spcPct val="0"/>
              </a:spcAft>
              <a:defRPr kumimoji="1" sz="4400" i="1">
                <a:solidFill>
                  <a:schemeClr val="tx2"/>
                </a:solidFill>
                <a:latin typeface="Times New Roman" pitchFamily="18" charset="0"/>
                <a:ea typeface="ＭＳ Ｐゴシック" pitchFamily="50" charset="-128"/>
              </a:defRPr>
            </a:lvl8pPr>
            <a:lvl9pPr marL="1828800" fontAlgn="base">
              <a:spcBef>
                <a:spcPct val="0"/>
              </a:spcBef>
              <a:spcAft>
                <a:spcPct val="0"/>
              </a:spcAft>
              <a:defRPr kumimoji="1" sz="4400" i="1">
                <a:solidFill>
                  <a:schemeClr val="tx2"/>
                </a:solidFill>
                <a:latin typeface="Times New Roman" pitchFamily="18" charset="0"/>
                <a:ea typeface="ＭＳ Ｐゴシック" pitchFamily="50" charset="-128"/>
              </a:defRPr>
            </a:lvl9pPr>
          </a:lstStyle>
          <a:p>
            <a:endParaRPr lang="en-US" altLang="en-US" sz="2800"/>
          </a:p>
        </p:txBody>
      </p:sp>
      <p:sp>
        <p:nvSpPr>
          <p:cNvPr id="29702" name="Rectangle 6"/>
          <p:cNvSpPr>
            <a:spLocks noChangeArrowheads="1"/>
          </p:cNvSpPr>
          <p:nvPr/>
        </p:nvSpPr>
        <p:spPr bwMode="auto">
          <a:xfrm>
            <a:off x="584200" y="646113"/>
            <a:ext cx="82565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lvl1pPr>
              <a:defRPr kumimoji="1" sz="4400" i="1">
                <a:solidFill>
                  <a:schemeClr val="tx2"/>
                </a:solidFill>
                <a:latin typeface="Times New Roman" pitchFamily="18" charset="0"/>
                <a:ea typeface="ＭＳ Ｐゴシック" pitchFamily="50" charset="-128"/>
              </a:defRPr>
            </a:lvl1pPr>
            <a:lvl2pPr>
              <a:defRPr kumimoji="1" sz="4400" i="1">
                <a:solidFill>
                  <a:schemeClr val="tx2"/>
                </a:solidFill>
                <a:latin typeface="Times New Roman" pitchFamily="18" charset="0"/>
                <a:ea typeface="ＭＳ Ｐゴシック" pitchFamily="50" charset="-128"/>
              </a:defRPr>
            </a:lvl2pPr>
            <a:lvl3pPr>
              <a:defRPr kumimoji="1" sz="4400" i="1">
                <a:solidFill>
                  <a:schemeClr val="tx2"/>
                </a:solidFill>
                <a:latin typeface="Times New Roman" pitchFamily="18" charset="0"/>
                <a:ea typeface="ＭＳ Ｐゴシック" pitchFamily="50" charset="-128"/>
              </a:defRPr>
            </a:lvl3pPr>
            <a:lvl4pPr>
              <a:defRPr kumimoji="1" sz="4400" i="1">
                <a:solidFill>
                  <a:schemeClr val="tx2"/>
                </a:solidFill>
                <a:latin typeface="Times New Roman" pitchFamily="18" charset="0"/>
                <a:ea typeface="ＭＳ Ｐゴシック" pitchFamily="50" charset="-128"/>
              </a:defRPr>
            </a:lvl4pPr>
            <a:lvl5pPr>
              <a:defRPr kumimoji="1" sz="4400" i="1">
                <a:solidFill>
                  <a:schemeClr val="tx2"/>
                </a:solidFill>
                <a:latin typeface="Times New Roman" pitchFamily="18" charset="0"/>
                <a:ea typeface="ＭＳ Ｐゴシック" pitchFamily="50" charset="-128"/>
              </a:defRPr>
            </a:lvl5pPr>
            <a:lvl6pPr marL="457200" fontAlgn="base">
              <a:spcBef>
                <a:spcPct val="0"/>
              </a:spcBef>
              <a:spcAft>
                <a:spcPct val="0"/>
              </a:spcAft>
              <a:defRPr kumimoji="1" sz="4400" i="1">
                <a:solidFill>
                  <a:schemeClr val="tx2"/>
                </a:solidFill>
                <a:latin typeface="Times New Roman" pitchFamily="18" charset="0"/>
                <a:ea typeface="ＭＳ Ｐゴシック" pitchFamily="50" charset="-128"/>
              </a:defRPr>
            </a:lvl6pPr>
            <a:lvl7pPr marL="914400" fontAlgn="base">
              <a:spcBef>
                <a:spcPct val="0"/>
              </a:spcBef>
              <a:spcAft>
                <a:spcPct val="0"/>
              </a:spcAft>
              <a:defRPr kumimoji="1" sz="4400" i="1">
                <a:solidFill>
                  <a:schemeClr val="tx2"/>
                </a:solidFill>
                <a:latin typeface="Times New Roman" pitchFamily="18" charset="0"/>
                <a:ea typeface="ＭＳ Ｐゴシック" pitchFamily="50" charset="-128"/>
              </a:defRPr>
            </a:lvl7pPr>
            <a:lvl8pPr marL="1371600" fontAlgn="base">
              <a:spcBef>
                <a:spcPct val="0"/>
              </a:spcBef>
              <a:spcAft>
                <a:spcPct val="0"/>
              </a:spcAft>
              <a:defRPr kumimoji="1" sz="4400" i="1">
                <a:solidFill>
                  <a:schemeClr val="tx2"/>
                </a:solidFill>
                <a:latin typeface="Times New Roman" pitchFamily="18" charset="0"/>
                <a:ea typeface="ＭＳ Ｐゴシック" pitchFamily="50" charset="-128"/>
              </a:defRPr>
            </a:lvl8pPr>
            <a:lvl9pPr marL="1828800" fontAlgn="base">
              <a:spcBef>
                <a:spcPct val="0"/>
              </a:spcBef>
              <a:spcAft>
                <a:spcPct val="0"/>
              </a:spcAft>
              <a:defRPr kumimoji="1" sz="4400" i="1">
                <a:solidFill>
                  <a:schemeClr val="tx2"/>
                </a:solidFill>
                <a:latin typeface="Times New Roman" pitchFamily="18" charset="0"/>
                <a:ea typeface="ＭＳ Ｐゴシック" pitchFamily="50" charset="-128"/>
              </a:defRPr>
            </a:lvl9pPr>
          </a:lstStyle>
          <a:p>
            <a:r>
              <a:rPr lang="es-ES" altLang="ja-JP" sz="2800"/>
              <a:t>OIM Managua Workshop</a:t>
            </a:r>
            <a:endParaRPr lang="en-US" altLang="ja-JP" sz="2800"/>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7F69D5B-0965-43D0-A5D0-880BA26015B7}" type="slidenum">
              <a:rPr lang="en-US" altLang="ja-JP"/>
              <a:pPr/>
              <a:t>10</a:t>
            </a:fld>
            <a:endParaRPr lang="en-US" altLang="ja-JP"/>
          </a:p>
        </p:txBody>
      </p:sp>
      <p:sp>
        <p:nvSpPr>
          <p:cNvPr id="112642" name="Rectangle 2"/>
          <p:cNvSpPr>
            <a:spLocks noGrp="1" noChangeArrowheads="1"/>
          </p:cNvSpPr>
          <p:nvPr>
            <p:ph type="title"/>
          </p:nvPr>
        </p:nvSpPr>
        <p:spPr/>
        <p:txBody>
          <a:bodyPr/>
          <a:lstStyle/>
          <a:p>
            <a:r>
              <a:rPr lang="en-US" altLang="en-US" sz="4000"/>
              <a:t>Funcionalidad Extensa </a:t>
            </a:r>
          </a:p>
        </p:txBody>
      </p:sp>
      <p:sp>
        <p:nvSpPr>
          <p:cNvPr id="112644" name="Rectangle 4"/>
          <p:cNvSpPr>
            <a:spLocks noGrp="1" noChangeArrowheads="1"/>
          </p:cNvSpPr>
          <p:nvPr>
            <p:ph type="body" idx="1"/>
          </p:nvPr>
        </p:nvSpPr>
        <p:spPr>
          <a:xfrm>
            <a:off x="200025" y="1268413"/>
            <a:ext cx="7993063" cy="4673600"/>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p>
            <a:r>
              <a:rPr lang="en-US" altLang="en-US" sz="2400">
                <a:latin typeface="Arial" charset="0"/>
                <a:cs typeface="Arial" charset="0"/>
              </a:rPr>
              <a:t>Aplicaciones para Supervisores de Puestos de Frontera</a:t>
            </a:r>
          </a:p>
          <a:p>
            <a:r>
              <a:rPr lang="en-US" altLang="en-US" sz="2400">
                <a:latin typeface="Arial" charset="0"/>
                <a:cs typeface="Arial" charset="0"/>
              </a:rPr>
              <a:t>Sistema de enrolamiento de huellas dactilares</a:t>
            </a:r>
          </a:p>
          <a:p>
            <a:r>
              <a:rPr lang="en-US" altLang="en-US" sz="2400">
                <a:latin typeface="Arial" charset="0"/>
                <a:cs typeface="Arial" charset="0"/>
              </a:rPr>
              <a:t>Manejo detallado de la Lista de Control</a:t>
            </a:r>
          </a:p>
          <a:p>
            <a:r>
              <a:rPr lang="en-US" altLang="en-US" sz="2400">
                <a:latin typeface="Arial" charset="0"/>
                <a:cs typeface="Arial" charset="0"/>
              </a:rPr>
              <a:t>Integración con RFID</a:t>
            </a:r>
          </a:p>
          <a:p>
            <a:r>
              <a:rPr lang="en-US" altLang="en-US" sz="2400">
                <a:latin typeface="Arial" charset="0"/>
                <a:cs typeface="Arial" charset="0"/>
              </a:rPr>
              <a:t>Reconocimiento Inteligente de Caracteres</a:t>
            </a:r>
          </a:p>
          <a:p>
            <a:r>
              <a:rPr lang="en-US" altLang="en-US" sz="2400">
                <a:latin typeface="Arial" charset="0"/>
                <a:cs typeface="Arial" charset="0"/>
              </a:rPr>
              <a:t>Procesamiento de tarjetas de Entrada/Salida</a:t>
            </a:r>
          </a:p>
          <a:p>
            <a:r>
              <a:rPr lang="en-US" altLang="en-US" sz="2400">
                <a:latin typeface="Arial" charset="0"/>
                <a:cs typeface="Arial" charset="0"/>
              </a:rPr>
              <a:t>VeriDoc</a:t>
            </a:r>
          </a:p>
          <a:p>
            <a:r>
              <a:rPr lang="en-US" altLang="en-US" sz="2400">
                <a:latin typeface="Arial" charset="0"/>
                <a:cs typeface="Arial" charset="0"/>
              </a:rPr>
              <a:t>Integración con sistema de Reconocimiento Facial u otros Biométricos</a:t>
            </a:r>
          </a:p>
          <a:p>
            <a:r>
              <a:rPr lang="en-US" altLang="en-US" sz="2400">
                <a:latin typeface="Arial" charset="0"/>
                <a:cs typeface="Arial" charset="0"/>
              </a:rPr>
              <a:t>Manejo de Visados</a:t>
            </a:r>
          </a:p>
          <a:p>
            <a:r>
              <a:rPr lang="en-US" altLang="en-US" sz="2400">
                <a:latin typeface="Arial" charset="0"/>
                <a:cs typeface="Arial" charset="0"/>
              </a:rPr>
              <a:t>Detallado Manejo de Excepciones</a:t>
            </a:r>
          </a:p>
        </p:txBody>
      </p:sp>
      <p:pic>
        <p:nvPicPr>
          <p:cNvPr id="112646" name="Picture 6" descr="passport with inlay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7542213" y="1741488"/>
            <a:ext cx="1874837"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06A54E71-0C1F-42AD-8129-AF5BB046B26B}" type="slidenum">
              <a:rPr lang="en-US" altLang="ja-JP"/>
              <a:pPr/>
              <a:t>11</a:t>
            </a:fld>
            <a:endParaRPr lang="en-US" altLang="ja-JP"/>
          </a:p>
        </p:txBody>
      </p:sp>
      <p:sp>
        <p:nvSpPr>
          <p:cNvPr id="114690" name="Rectangle 2"/>
          <p:cNvSpPr>
            <a:spLocks noGrp="1" noChangeArrowheads="1"/>
          </p:cNvSpPr>
          <p:nvPr>
            <p:ph type="title"/>
          </p:nvPr>
        </p:nvSpPr>
        <p:spPr/>
        <p:txBody>
          <a:bodyPr/>
          <a:lstStyle/>
          <a:p>
            <a:r>
              <a:rPr lang="en-US" altLang="en-US" sz="4000"/>
              <a:t>Funcionalidad Extensa</a:t>
            </a:r>
          </a:p>
        </p:txBody>
      </p:sp>
      <p:sp>
        <p:nvSpPr>
          <p:cNvPr id="114692" name="Rectangle 4"/>
          <p:cNvSpPr>
            <a:spLocks noGrp="1" noChangeArrowheads="1"/>
          </p:cNvSpPr>
          <p:nvPr>
            <p:ph type="body" idx="1"/>
          </p:nvPr>
        </p:nvSpPr>
        <p:spPr>
          <a:xfrm>
            <a:off x="625475" y="1316038"/>
            <a:ext cx="8383588" cy="365125"/>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p>
            <a:r>
              <a:rPr lang="en-US" altLang="en-US" sz="2400">
                <a:latin typeface="Arial Unicode MS" pitchFamily="34" charset="-128"/>
                <a:ea typeface="Arial Unicode MS" pitchFamily="34" charset="-128"/>
                <a:cs typeface="Arial Unicode MS" pitchFamily="34" charset="-128"/>
              </a:rPr>
              <a:t>Módulo de Reconocimiento Facial</a:t>
            </a:r>
          </a:p>
        </p:txBody>
      </p:sp>
      <p:sp>
        <p:nvSpPr>
          <p:cNvPr id="114693" name="Rectangle 5"/>
          <p:cNvSpPr>
            <a:spLocks noChangeArrowheads="1"/>
          </p:cNvSpPr>
          <p:nvPr/>
        </p:nvSpPr>
        <p:spPr bwMode="auto">
          <a:xfrm>
            <a:off x="3944938" y="2138363"/>
            <a:ext cx="5064125" cy="47450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Blip>
                <a:blip r:embed="rId2"/>
              </a:buBlip>
              <a:defRPr kumimoji="1" sz="3200">
                <a:solidFill>
                  <a:schemeClr val="tx1"/>
                </a:solidFill>
                <a:latin typeface="Tahoma" pitchFamily="34" charset="0"/>
                <a:ea typeface="ＭＳ Ｐゴシック" pitchFamily="50" charset="-128"/>
              </a:defRPr>
            </a:lvl1pPr>
            <a:lvl2pPr marL="742950" indent="-285750">
              <a:spcBef>
                <a:spcPct val="20000"/>
              </a:spcBef>
              <a:buSzPct val="75000"/>
              <a:buBlip>
                <a:blip r:embed="rId3"/>
              </a:buBlip>
              <a:defRPr kumimoji="1" sz="2800">
                <a:solidFill>
                  <a:schemeClr val="tx1"/>
                </a:solidFill>
                <a:latin typeface="Tahoma" pitchFamily="34" charset="0"/>
                <a:ea typeface="ＭＳ Ｐゴシック" pitchFamily="50" charset="-128"/>
              </a:defRPr>
            </a:lvl2pPr>
            <a:lvl3pPr marL="1143000" indent="-228600">
              <a:spcBef>
                <a:spcPct val="20000"/>
              </a:spcBef>
              <a:buChar char="•"/>
              <a:defRPr kumimoji="1" sz="2400">
                <a:solidFill>
                  <a:schemeClr val="tx1"/>
                </a:solidFill>
                <a:latin typeface="Tahoma" pitchFamily="34" charset="0"/>
                <a:ea typeface="ＭＳ Ｐゴシック" pitchFamily="50" charset="-128"/>
              </a:defRPr>
            </a:lvl3pPr>
            <a:lvl4pPr marL="1600200" indent="-228600">
              <a:spcBef>
                <a:spcPct val="20000"/>
              </a:spcBef>
              <a:buChar char="–"/>
              <a:defRPr kumimoji="1" sz="2000">
                <a:solidFill>
                  <a:schemeClr val="tx1"/>
                </a:solidFill>
                <a:latin typeface="Tahoma" pitchFamily="34" charset="0"/>
                <a:ea typeface="ＭＳ Ｐゴシック" pitchFamily="50" charset="-128"/>
              </a:defRPr>
            </a:lvl4pPr>
            <a:lvl5pPr marL="2057400" indent="-228600">
              <a:spcBef>
                <a:spcPct val="20000"/>
              </a:spcBef>
              <a:buClr>
                <a:schemeClr val="tx2"/>
              </a:buClr>
              <a:buChar char="–"/>
              <a:defRPr kumimoji="1" sz="2000">
                <a:solidFill>
                  <a:schemeClr val="tx1"/>
                </a:solidFill>
                <a:latin typeface="Tahoma" pitchFamily="34" charset="0"/>
                <a:ea typeface="ＭＳ Ｐゴシック" pitchFamily="50" charset="-128"/>
              </a:defRPr>
            </a:lvl5pPr>
            <a:lvl6pPr marL="25146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6pPr>
            <a:lvl7pPr marL="29718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7pPr>
            <a:lvl8pPr marL="34290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8pPr>
            <a:lvl9pPr marL="38862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9pPr>
          </a:lstStyle>
          <a:p>
            <a:r>
              <a:rPr lang="en-US" altLang="en-US" sz="1600" b="1">
                <a:solidFill>
                  <a:srgbClr val="FF6600"/>
                </a:solidFill>
                <a:latin typeface="Arial Unicode MS" pitchFamily="34" charset="-128"/>
                <a:ea typeface="Arial Unicode MS" pitchFamily="34" charset="-128"/>
                <a:cs typeface="Arial Unicode MS" pitchFamily="34" charset="-128"/>
              </a:rPr>
              <a:t>Imagen en vivo </a:t>
            </a:r>
            <a:r>
              <a:rPr lang="en-US" altLang="en-US" sz="1600" b="1">
                <a:latin typeface="Arial Unicode MS" pitchFamily="34" charset="-128"/>
                <a:ea typeface="Arial Unicode MS" pitchFamily="34" charset="-128"/>
                <a:cs typeface="Arial Unicode MS" pitchFamily="34" charset="-128"/>
              </a:rPr>
              <a:t>es comparada contra una base de imágenes de criminales (1 – N) </a:t>
            </a:r>
            <a:br>
              <a:rPr lang="en-US" altLang="en-US" sz="1600" b="1">
                <a:latin typeface="Arial Unicode MS" pitchFamily="34" charset="-128"/>
                <a:ea typeface="Arial Unicode MS" pitchFamily="34" charset="-128"/>
                <a:cs typeface="Arial Unicode MS" pitchFamily="34" charset="-128"/>
              </a:rPr>
            </a:br>
            <a:endParaRPr lang="en-US" altLang="en-US" sz="1600" b="1">
              <a:latin typeface="Arial Unicode MS" pitchFamily="34" charset="-128"/>
              <a:ea typeface="Arial Unicode MS" pitchFamily="34" charset="-128"/>
              <a:cs typeface="Arial Unicode MS" pitchFamily="34" charset="-128"/>
            </a:endParaRPr>
          </a:p>
          <a:p>
            <a:r>
              <a:rPr lang="en-US" altLang="en-US" sz="1600" b="1">
                <a:latin typeface="Arial Unicode MS" pitchFamily="34" charset="-128"/>
                <a:ea typeface="Arial Unicode MS" pitchFamily="34" charset="-128"/>
                <a:cs typeface="Arial Unicode MS" pitchFamily="34" charset="-128"/>
              </a:rPr>
              <a:t>Imagen en vivo es comparada contra la foto en el </a:t>
            </a:r>
            <a:r>
              <a:rPr lang="en-US" altLang="en-US" sz="1600" b="1">
                <a:solidFill>
                  <a:schemeClr val="tx2"/>
                </a:solidFill>
                <a:latin typeface="Arial Unicode MS" pitchFamily="34" charset="-128"/>
                <a:ea typeface="Arial Unicode MS" pitchFamily="34" charset="-128"/>
                <a:cs typeface="Arial Unicode MS" pitchFamily="34" charset="-128"/>
              </a:rPr>
              <a:t>documento de viaje</a:t>
            </a:r>
            <a:br>
              <a:rPr lang="en-US" altLang="en-US" sz="1600" b="1">
                <a:solidFill>
                  <a:schemeClr val="tx2"/>
                </a:solidFill>
                <a:latin typeface="Arial Unicode MS" pitchFamily="34" charset="-128"/>
                <a:ea typeface="Arial Unicode MS" pitchFamily="34" charset="-128"/>
                <a:cs typeface="Arial Unicode MS" pitchFamily="34" charset="-128"/>
              </a:rPr>
            </a:br>
            <a:endParaRPr lang="en-US" altLang="en-US" sz="1600" b="1">
              <a:solidFill>
                <a:schemeClr val="tx2"/>
              </a:solidFill>
              <a:latin typeface="Arial Unicode MS" pitchFamily="34" charset="-128"/>
              <a:ea typeface="Arial Unicode MS" pitchFamily="34" charset="-128"/>
              <a:cs typeface="Arial Unicode MS" pitchFamily="34" charset="-128"/>
            </a:endParaRPr>
          </a:p>
          <a:p>
            <a:r>
              <a:rPr lang="en-US" altLang="en-US" sz="1600" b="1">
                <a:latin typeface="Arial Unicode MS" pitchFamily="34" charset="-128"/>
                <a:ea typeface="Arial Unicode MS" pitchFamily="34" charset="-128"/>
                <a:cs typeface="Arial Unicode MS" pitchFamily="34" charset="-128"/>
              </a:rPr>
              <a:t>Resultados de la búsqueda están </a:t>
            </a:r>
            <a:r>
              <a:rPr lang="en-US" altLang="en-US" sz="1600" b="1">
                <a:solidFill>
                  <a:schemeClr val="tx2"/>
                </a:solidFill>
                <a:latin typeface="Arial Unicode MS" pitchFamily="34" charset="-128"/>
                <a:ea typeface="Arial Unicode MS" pitchFamily="34" charset="-128"/>
                <a:cs typeface="Arial Unicode MS" pitchFamily="34" charset="-128"/>
              </a:rPr>
              <a:t>totalmente integrados</a:t>
            </a:r>
            <a:r>
              <a:rPr lang="en-US" altLang="en-US" sz="1600" b="1">
                <a:latin typeface="Arial Unicode MS" pitchFamily="34" charset="-128"/>
                <a:ea typeface="Arial Unicode MS" pitchFamily="34" charset="-128"/>
                <a:cs typeface="Arial Unicode MS" pitchFamily="34" charset="-128"/>
              </a:rPr>
              <a:t> dentro del proceso normal de la aplicación que procesa las entradas y salidas (gate). No es un sistema adicional.</a:t>
            </a:r>
          </a:p>
          <a:p>
            <a:pPr>
              <a:buFontTx/>
              <a:buNone/>
            </a:pPr>
            <a:endParaRPr lang="en-US" altLang="en-US" sz="1600" b="1">
              <a:latin typeface="Arial Unicode MS" pitchFamily="34" charset="-128"/>
              <a:ea typeface="Arial Unicode MS" pitchFamily="34" charset="-128"/>
              <a:cs typeface="Arial Unicode MS" pitchFamily="34" charset="-128"/>
            </a:endParaRPr>
          </a:p>
          <a:p>
            <a:r>
              <a:rPr lang="en-US" altLang="en-US" sz="1600" b="1">
                <a:solidFill>
                  <a:schemeClr val="tx2"/>
                </a:solidFill>
                <a:latin typeface="Arial Unicode MS" pitchFamily="34" charset="-128"/>
                <a:ea typeface="Arial Unicode MS" pitchFamily="34" charset="-128"/>
                <a:cs typeface="Arial Unicode MS" pitchFamily="34" charset="-128"/>
              </a:rPr>
              <a:t>No existe un retraso en el procesamiento</a:t>
            </a:r>
            <a:r>
              <a:rPr lang="en-US" altLang="en-US" sz="1600" b="1">
                <a:latin typeface="Arial Unicode MS" pitchFamily="34" charset="-128"/>
                <a:ea typeface="Arial Unicode MS" pitchFamily="34" charset="-128"/>
                <a:cs typeface="Arial Unicode MS" pitchFamily="34" charset="-128"/>
              </a:rPr>
              <a:t> de los pasajeros, mediante la utilización inteligente de procesos en paralelo dentro del flujo de trabajo</a:t>
            </a:r>
          </a:p>
          <a:p>
            <a:pPr>
              <a:buFontTx/>
              <a:buNone/>
            </a:pPr>
            <a:endParaRPr lang="en-US" altLang="en-US" sz="1600" b="1">
              <a:latin typeface="Arial Unicode MS" pitchFamily="34" charset="-128"/>
              <a:ea typeface="Arial Unicode MS" pitchFamily="34" charset="-128"/>
              <a:cs typeface="Arial Unicode MS" pitchFamily="34" charset="-128"/>
            </a:endParaRPr>
          </a:p>
          <a:p>
            <a:r>
              <a:rPr lang="en-US" altLang="en-US" sz="1600" b="1">
                <a:latin typeface="Arial Unicode MS" pitchFamily="34" charset="-128"/>
                <a:ea typeface="Arial Unicode MS" pitchFamily="34" charset="-128"/>
                <a:cs typeface="Arial Unicode MS" pitchFamily="34" charset="-128"/>
              </a:rPr>
              <a:t>Tecnología de Reconocimiento Facial disponibles de </a:t>
            </a:r>
            <a:r>
              <a:rPr lang="en-US" altLang="en-US" sz="1600" b="1">
                <a:solidFill>
                  <a:schemeClr val="tx2"/>
                </a:solidFill>
                <a:latin typeface="Arial Unicode MS" pitchFamily="34" charset="-128"/>
                <a:ea typeface="Arial Unicode MS" pitchFamily="34" charset="-128"/>
                <a:cs typeface="Arial Unicode MS" pitchFamily="34" charset="-128"/>
              </a:rPr>
              <a:t>NEC y Cognitec</a:t>
            </a:r>
            <a:r>
              <a:rPr lang="en-US" altLang="en-US" sz="1600" b="1">
                <a:latin typeface="Arial Unicode MS" pitchFamily="34" charset="-128"/>
                <a:ea typeface="Arial Unicode MS" pitchFamily="34" charset="-128"/>
                <a:cs typeface="Arial Unicode MS" pitchFamily="34" charset="-128"/>
              </a:rPr>
              <a:t>.</a:t>
            </a:r>
          </a:p>
          <a:p>
            <a:endParaRPr lang="en-US" altLang="en-US" sz="1600" b="1">
              <a:latin typeface="Arial Unicode MS" pitchFamily="34" charset="-128"/>
              <a:ea typeface="Arial Unicode MS" pitchFamily="34" charset="-128"/>
              <a:cs typeface="Arial Unicode MS" pitchFamily="34" charset="-128"/>
            </a:endParaRPr>
          </a:p>
        </p:txBody>
      </p:sp>
      <p:pic>
        <p:nvPicPr>
          <p:cNvPr id="114694" name="Picture 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1844675"/>
            <a:ext cx="2419350" cy="2951163"/>
          </a:xfrm>
          <a:prstGeom prst="rect">
            <a:avLst/>
          </a:prstGeom>
          <a:noFill/>
          <a:ln w="1905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A64741ED-6BA0-4C15-80A1-86E7EB62EA59}" type="slidenum">
              <a:rPr lang="en-US" altLang="ja-JP"/>
              <a:pPr/>
              <a:t>12</a:t>
            </a:fld>
            <a:endParaRPr lang="en-US" altLang="ja-JP"/>
          </a:p>
        </p:txBody>
      </p:sp>
      <p:sp>
        <p:nvSpPr>
          <p:cNvPr id="116738" name="Rectangle 2"/>
          <p:cNvSpPr>
            <a:spLocks noGrp="1" noChangeArrowheads="1"/>
          </p:cNvSpPr>
          <p:nvPr>
            <p:ph type="title"/>
          </p:nvPr>
        </p:nvSpPr>
        <p:spPr/>
        <p:txBody>
          <a:bodyPr/>
          <a:lstStyle/>
          <a:p>
            <a:r>
              <a:rPr lang="en-US" altLang="en-US" sz="4000"/>
              <a:t>Funcionalidad Extensa</a:t>
            </a:r>
          </a:p>
        </p:txBody>
      </p:sp>
      <p:sp>
        <p:nvSpPr>
          <p:cNvPr id="116740" name="Rectangle 4"/>
          <p:cNvSpPr>
            <a:spLocks noGrp="1" noChangeArrowheads="1"/>
          </p:cNvSpPr>
          <p:nvPr>
            <p:ph type="body" idx="1"/>
          </p:nvPr>
        </p:nvSpPr>
        <p:spPr>
          <a:xfrm>
            <a:off x="625475" y="1316038"/>
            <a:ext cx="8383588" cy="365125"/>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p>
            <a:r>
              <a:rPr lang="en-US" altLang="en-US" sz="2400">
                <a:latin typeface="Arial" charset="0"/>
                <a:cs typeface="Arial" charset="0"/>
              </a:rPr>
              <a:t>Verificación automatizada de Visados</a:t>
            </a:r>
          </a:p>
        </p:txBody>
      </p:sp>
      <p:sp>
        <p:nvSpPr>
          <p:cNvPr id="116741" name="Rectangle 5"/>
          <p:cNvSpPr>
            <a:spLocks noChangeArrowheads="1"/>
          </p:cNvSpPr>
          <p:nvPr/>
        </p:nvSpPr>
        <p:spPr bwMode="auto">
          <a:xfrm>
            <a:off x="4953000" y="2138363"/>
            <a:ext cx="4056063" cy="391318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Blip>
                <a:blip r:embed="rId2"/>
              </a:buBlip>
              <a:defRPr kumimoji="1" sz="3200">
                <a:solidFill>
                  <a:schemeClr val="tx1"/>
                </a:solidFill>
                <a:latin typeface="Tahoma" pitchFamily="34" charset="0"/>
                <a:ea typeface="ＭＳ Ｐゴシック" pitchFamily="50" charset="-128"/>
              </a:defRPr>
            </a:lvl1pPr>
            <a:lvl2pPr marL="742950" indent="-285750">
              <a:spcBef>
                <a:spcPct val="20000"/>
              </a:spcBef>
              <a:buSzPct val="75000"/>
              <a:buBlip>
                <a:blip r:embed="rId3"/>
              </a:buBlip>
              <a:defRPr kumimoji="1" sz="2800">
                <a:solidFill>
                  <a:schemeClr val="tx1"/>
                </a:solidFill>
                <a:latin typeface="Tahoma" pitchFamily="34" charset="0"/>
                <a:ea typeface="ＭＳ Ｐゴシック" pitchFamily="50" charset="-128"/>
              </a:defRPr>
            </a:lvl2pPr>
            <a:lvl3pPr marL="1143000" indent="-228600">
              <a:spcBef>
                <a:spcPct val="20000"/>
              </a:spcBef>
              <a:buChar char="•"/>
              <a:defRPr kumimoji="1" sz="2400">
                <a:solidFill>
                  <a:schemeClr val="tx1"/>
                </a:solidFill>
                <a:latin typeface="Tahoma" pitchFamily="34" charset="0"/>
                <a:ea typeface="ＭＳ Ｐゴシック" pitchFamily="50" charset="-128"/>
              </a:defRPr>
            </a:lvl3pPr>
            <a:lvl4pPr marL="1600200" indent="-228600">
              <a:spcBef>
                <a:spcPct val="20000"/>
              </a:spcBef>
              <a:buChar char="–"/>
              <a:defRPr kumimoji="1" sz="2000">
                <a:solidFill>
                  <a:schemeClr val="tx1"/>
                </a:solidFill>
                <a:latin typeface="Tahoma" pitchFamily="34" charset="0"/>
                <a:ea typeface="ＭＳ Ｐゴシック" pitchFamily="50" charset="-128"/>
              </a:defRPr>
            </a:lvl4pPr>
            <a:lvl5pPr marL="2057400" indent="-228600">
              <a:spcBef>
                <a:spcPct val="20000"/>
              </a:spcBef>
              <a:buClr>
                <a:schemeClr val="tx2"/>
              </a:buClr>
              <a:buChar char="–"/>
              <a:defRPr kumimoji="1" sz="2000">
                <a:solidFill>
                  <a:schemeClr val="tx1"/>
                </a:solidFill>
                <a:latin typeface="Tahoma" pitchFamily="34" charset="0"/>
                <a:ea typeface="ＭＳ Ｐゴシック" pitchFamily="50" charset="-128"/>
              </a:defRPr>
            </a:lvl5pPr>
            <a:lvl6pPr marL="25146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6pPr>
            <a:lvl7pPr marL="29718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7pPr>
            <a:lvl8pPr marL="34290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8pPr>
            <a:lvl9pPr marL="38862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9pPr>
          </a:lstStyle>
          <a:p>
            <a:r>
              <a:rPr lang="en-US" altLang="en-US" sz="1600" b="1">
                <a:latin typeface="Arial" charset="0"/>
                <a:cs typeface="Arial" charset="0"/>
              </a:rPr>
              <a:t>Nacionalidades que requieren visado son detectadas </a:t>
            </a:r>
            <a:r>
              <a:rPr lang="en-US" altLang="en-US" sz="1600" b="1">
                <a:solidFill>
                  <a:schemeClr val="tx2"/>
                </a:solidFill>
                <a:latin typeface="Arial" charset="0"/>
                <a:cs typeface="Arial" charset="0"/>
              </a:rPr>
              <a:t>automáticamente</a:t>
            </a:r>
          </a:p>
          <a:p>
            <a:endParaRPr lang="en-US" altLang="en-US" sz="1600" b="1">
              <a:solidFill>
                <a:schemeClr val="tx2"/>
              </a:solidFill>
              <a:latin typeface="Arial" charset="0"/>
              <a:cs typeface="Arial" charset="0"/>
            </a:endParaRPr>
          </a:p>
          <a:p>
            <a:r>
              <a:rPr lang="en-US" altLang="en-US" sz="1600" b="1">
                <a:solidFill>
                  <a:srgbClr val="FF6600"/>
                </a:solidFill>
                <a:latin typeface="Arial" charset="0"/>
                <a:cs typeface="Arial" charset="0"/>
              </a:rPr>
              <a:t>Captura y verificación de visas  </a:t>
            </a:r>
            <a:r>
              <a:rPr lang="en-US" altLang="en-US" sz="1600" b="1">
                <a:latin typeface="Arial" charset="0"/>
                <a:cs typeface="Arial" charset="0"/>
              </a:rPr>
              <a:t>se activa automáticamente una vez detectada</a:t>
            </a:r>
            <a:br>
              <a:rPr lang="en-US" altLang="en-US" sz="1600" b="1">
                <a:latin typeface="Arial" charset="0"/>
                <a:cs typeface="Arial" charset="0"/>
              </a:rPr>
            </a:br>
            <a:endParaRPr lang="en-US" altLang="en-US" sz="1600" b="1">
              <a:latin typeface="Arial" charset="0"/>
              <a:cs typeface="Arial" charset="0"/>
            </a:endParaRPr>
          </a:p>
          <a:p>
            <a:r>
              <a:rPr lang="en-US" altLang="en-US" sz="1600" b="1">
                <a:latin typeface="Arial" charset="0"/>
                <a:cs typeface="Arial" charset="0"/>
              </a:rPr>
              <a:t>Posibilidad de conexión con una </a:t>
            </a:r>
            <a:r>
              <a:rPr lang="en-US" altLang="en-US" sz="1600" b="1">
                <a:solidFill>
                  <a:schemeClr val="tx2"/>
                </a:solidFill>
                <a:latin typeface="Arial" charset="0"/>
                <a:cs typeface="Arial" charset="0"/>
              </a:rPr>
              <a:t>base de datos central de visados</a:t>
            </a:r>
            <a:r>
              <a:rPr lang="en-US" altLang="en-US" sz="1600" b="1">
                <a:latin typeface="Arial" charset="0"/>
                <a:cs typeface="Arial" charset="0"/>
              </a:rPr>
              <a:t> para aumentar la seguridad e integridad</a:t>
            </a:r>
          </a:p>
          <a:p>
            <a:pPr>
              <a:buFontTx/>
              <a:buNone/>
            </a:pPr>
            <a:endParaRPr lang="en-US" altLang="en-US" sz="1600" b="1">
              <a:latin typeface="Arial" charset="0"/>
              <a:cs typeface="Arial" charset="0"/>
            </a:endParaRPr>
          </a:p>
          <a:p>
            <a:r>
              <a:rPr lang="en-US" altLang="en-US" sz="1600" b="1">
                <a:solidFill>
                  <a:srgbClr val="FF6600"/>
                </a:solidFill>
                <a:latin typeface="Arial" charset="0"/>
                <a:cs typeface="Arial" charset="0"/>
              </a:rPr>
              <a:t>Verificación de huellas dactilares </a:t>
            </a:r>
            <a:r>
              <a:rPr lang="en-US" altLang="en-US" sz="1600" b="1">
                <a:latin typeface="Arial" charset="0"/>
                <a:cs typeface="Arial" charset="0"/>
              </a:rPr>
              <a:t>almacenadas en la visa mediante la lectura del código de barras de dos dimensiones o de chips sin contacto</a:t>
            </a:r>
          </a:p>
        </p:txBody>
      </p:sp>
      <p:pic>
        <p:nvPicPr>
          <p:cNvPr id="116742" name="Picture 6" descr="schengen vis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9618">
            <a:off x="741363" y="2924175"/>
            <a:ext cx="3290887" cy="213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14D82999-9173-4E7D-84C0-38CFA6F5D8A7}" type="slidenum">
              <a:rPr lang="en-US" altLang="ja-JP"/>
              <a:pPr/>
              <a:t>13</a:t>
            </a:fld>
            <a:endParaRPr lang="en-US" altLang="ja-JP"/>
          </a:p>
        </p:txBody>
      </p:sp>
      <p:sp>
        <p:nvSpPr>
          <p:cNvPr id="118786" name="Rectangle 2"/>
          <p:cNvSpPr>
            <a:spLocks noGrp="1" noChangeArrowheads="1"/>
          </p:cNvSpPr>
          <p:nvPr>
            <p:ph type="title"/>
          </p:nvPr>
        </p:nvSpPr>
        <p:spPr/>
        <p:txBody>
          <a:bodyPr/>
          <a:lstStyle/>
          <a:p>
            <a:r>
              <a:rPr lang="en-US" altLang="en-US" sz="4000"/>
              <a:t>Beneficios de la utilización del Sistema</a:t>
            </a:r>
          </a:p>
        </p:txBody>
      </p:sp>
      <p:sp>
        <p:nvSpPr>
          <p:cNvPr id="118787" name="Rectangle 3"/>
          <p:cNvSpPr>
            <a:spLocks noGrp="1" noChangeArrowheads="1"/>
          </p:cNvSpPr>
          <p:nvPr>
            <p:ph type="body" idx="1"/>
          </p:nvPr>
        </p:nvSpPr>
        <p:spPr/>
        <p:txBody>
          <a:bodyPr/>
          <a:lstStyle/>
          <a:p>
            <a:pPr>
              <a:lnSpc>
                <a:spcPct val="90000"/>
              </a:lnSpc>
            </a:pPr>
            <a:r>
              <a:rPr lang="es-ES_tradnl" altLang="en-US">
                <a:latin typeface="Arial Unicode MS" pitchFamily="34" charset="-128"/>
                <a:ea typeface="Arial Unicode MS" pitchFamily="34" charset="-128"/>
                <a:cs typeface="Arial Unicode MS" pitchFamily="34" charset="-128"/>
              </a:rPr>
              <a:t>Procesamiento de Pasajeros seguro y rápido</a:t>
            </a:r>
            <a:endParaRPr lang="en-US" altLang="en-US">
              <a:latin typeface="Arial Unicode MS" pitchFamily="34" charset="-128"/>
              <a:ea typeface="Arial Unicode MS" pitchFamily="34" charset="-128"/>
              <a:cs typeface="Arial Unicode MS" pitchFamily="34" charset="-128"/>
            </a:endParaRPr>
          </a:p>
          <a:p>
            <a:pPr>
              <a:lnSpc>
                <a:spcPct val="90000"/>
              </a:lnSpc>
            </a:pPr>
            <a:r>
              <a:rPr lang="en-US" altLang="en-US">
                <a:solidFill>
                  <a:schemeClr val="tx2"/>
                </a:solidFill>
                <a:latin typeface="Arial Unicode MS" pitchFamily="34" charset="-128"/>
                <a:ea typeface="Arial Unicode MS" pitchFamily="34" charset="-128"/>
                <a:cs typeface="Arial Unicode MS" pitchFamily="34" charset="-128"/>
              </a:rPr>
              <a:t>Identificacíon automática de documentos falsificados</a:t>
            </a:r>
          </a:p>
          <a:p>
            <a:pPr>
              <a:lnSpc>
                <a:spcPct val="90000"/>
              </a:lnSpc>
            </a:pPr>
            <a:r>
              <a:rPr lang="en-US" altLang="en-US">
                <a:latin typeface="Arial Unicode MS" pitchFamily="34" charset="-128"/>
                <a:ea typeface="Arial Unicode MS" pitchFamily="34" charset="-128"/>
                <a:cs typeface="Arial Unicode MS" pitchFamily="34" charset="-128"/>
              </a:rPr>
              <a:t>Integración con sistemas externos de control como Interpol, Europol, etc.</a:t>
            </a:r>
          </a:p>
          <a:p>
            <a:pPr>
              <a:lnSpc>
                <a:spcPct val="90000"/>
              </a:lnSpc>
            </a:pPr>
            <a:r>
              <a:rPr lang="en-US" altLang="en-US">
                <a:solidFill>
                  <a:schemeClr val="tx2"/>
                </a:solidFill>
                <a:latin typeface="Arial Unicode MS" pitchFamily="34" charset="-128"/>
                <a:ea typeface="Arial Unicode MS" pitchFamily="34" charset="-128"/>
                <a:cs typeface="Arial Unicode MS" pitchFamily="34" charset="-128"/>
              </a:rPr>
              <a:t>Búsqueda y Verificación Biométrica </a:t>
            </a:r>
          </a:p>
          <a:p>
            <a:pPr>
              <a:lnSpc>
                <a:spcPct val="90000"/>
              </a:lnSpc>
            </a:pPr>
            <a:r>
              <a:rPr lang="en-US" altLang="en-US">
                <a:solidFill>
                  <a:schemeClr val="tx2"/>
                </a:solidFill>
                <a:latin typeface="Arial Unicode MS" pitchFamily="34" charset="-128"/>
                <a:ea typeface="Arial Unicode MS" pitchFamily="34" charset="-128"/>
                <a:cs typeface="Arial Unicode MS" pitchFamily="34" charset="-128"/>
              </a:rPr>
              <a:t>Soporta </a:t>
            </a:r>
            <a:r>
              <a:rPr lang="en-US" altLang="en-US">
                <a:latin typeface="Arial Unicode MS" pitchFamily="34" charset="-128"/>
                <a:ea typeface="Arial Unicode MS" pitchFamily="34" charset="-128"/>
                <a:cs typeface="Arial Unicode MS" pitchFamily="34" charset="-128"/>
              </a:rPr>
              <a:t>E-passport y E-visa</a:t>
            </a:r>
          </a:p>
          <a:p>
            <a:pPr>
              <a:lnSpc>
                <a:spcPct val="90000"/>
              </a:lnSpc>
            </a:pPr>
            <a:r>
              <a:rPr lang="en-US" altLang="en-US">
                <a:solidFill>
                  <a:schemeClr val="tx2"/>
                </a:solidFill>
                <a:latin typeface="Arial Unicode MS" pitchFamily="34" charset="-128"/>
                <a:ea typeface="Arial Unicode MS" pitchFamily="34" charset="-128"/>
                <a:cs typeface="Arial Unicode MS" pitchFamily="34" charset="-128"/>
              </a:rPr>
              <a:t>Aumenta dramáticamente la eficacia contra el terrorismo y la inmigración ilegal</a:t>
            </a:r>
          </a:p>
        </p:txBody>
      </p:sp>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lide Number Placeholder 4"/>
          <p:cNvSpPr>
            <a:spLocks noGrp="1"/>
          </p:cNvSpPr>
          <p:nvPr>
            <p:ph type="sldNum" sz="quarter" idx="11"/>
          </p:nvPr>
        </p:nvSpPr>
        <p:spPr/>
        <p:txBody>
          <a:bodyPr/>
          <a:lstStyle/>
          <a:p>
            <a:fld id="{5DD066F6-1C9F-4607-9DEA-CE5B61546C3B}" type="slidenum">
              <a:rPr lang="en-US" altLang="ja-JP"/>
              <a:pPr/>
              <a:t>14</a:t>
            </a:fld>
            <a:endParaRPr lang="en-US" altLang="ja-JP"/>
          </a:p>
        </p:txBody>
      </p:sp>
      <p:sp>
        <p:nvSpPr>
          <p:cNvPr id="109570" name="Rectangle 2"/>
          <p:cNvSpPr>
            <a:spLocks noGrp="1" noChangeArrowheads="1"/>
          </p:cNvSpPr>
          <p:nvPr>
            <p:ph type="title"/>
          </p:nvPr>
        </p:nvSpPr>
        <p:spPr/>
        <p:txBody>
          <a:bodyPr/>
          <a:lstStyle/>
          <a:p>
            <a:r>
              <a:rPr lang="en-US" altLang="en-US" sz="4000"/>
              <a:t>Seguros de nuestras capacidades</a:t>
            </a:r>
          </a:p>
        </p:txBody>
      </p:sp>
      <p:grpSp>
        <p:nvGrpSpPr>
          <p:cNvPr id="109571" name="Group 3"/>
          <p:cNvGrpSpPr>
            <a:grpSpLocks/>
          </p:cNvGrpSpPr>
          <p:nvPr/>
        </p:nvGrpSpPr>
        <p:grpSpPr bwMode="auto">
          <a:xfrm>
            <a:off x="0" y="3068638"/>
            <a:ext cx="9906000" cy="1658937"/>
            <a:chOff x="0" y="-9"/>
            <a:chExt cx="5760" cy="1045"/>
          </a:xfrm>
        </p:grpSpPr>
        <p:sp>
          <p:nvSpPr>
            <p:cNvPr id="109572" name="Freeform 4"/>
            <p:cNvSpPr>
              <a:spLocks/>
            </p:cNvSpPr>
            <p:nvPr/>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9573" name="Group 5"/>
            <p:cNvGrpSpPr>
              <a:grpSpLocks/>
            </p:cNvGrpSpPr>
            <p:nvPr/>
          </p:nvGrpSpPr>
          <p:grpSpPr bwMode="auto">
            <a:xfrm>
              <a:off x="333" y="-9"/>
              <a:ext cx="5176" cy="1044"/>
              <a:chOff x="333" y="-9"/>
              <a:chExt cx="5176" cy="1044"/>
            </a:xfrm>
          </p:grpSpPr>
          <p:sp>
            <p:nvSpPr>
              <p:cNvPr id="109574" name="Freeform 6"/>
              <p:cNvSpPr>
                <a:spLocks/>
              </p:cNvSpPr>
              <p:nvPr/>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5" name="Freeform 7"/>
              <p:cNvSpPr>
                <a:spLocks/>
              </p:cNvSpPr>
              <p:nvPr/>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6" name="Freeform 8"/>
              <p:cNvSpPr>
                <a:spLocks/>
              </p:cNvSpPr>
              <p:nvPr/>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7" name="Freeform 9"/>
              <p:cNvSpPr>
                <a:spLocks/>
              </p:cNvSpPr>
              <p:nvPr/>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8" name="Freeform 10"/>
              <p:cNvSpPr>
                <a:spLocks/>
              </p:cNvSpPr>
              <p:nvPr/>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9" name="Freeform 11"/>
              <p:cNvSpPr>
                <a:spLocks/>
              </p:cNvSpPr>
              <p:nvPr/>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0" name="Freeform 12"/>
              <p:cNvSpPr>
                <a:spLocks/>
              </p:cNvSpPr>
              <p:nvPr/>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1" name="Freeform 13"/>
              <p:cNvSpPr>
                <a:spLocks/>
              </p:cNvSpPr>
              <p:nvPr/>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2" name="Freeform 14"/>
              <p:cNvSpPr>
                <a:spLocks/>
              </p:cNvSpPr>
              <p:nvPr/>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3" name="Freeform 15"/>
              <p:cNvSpPr>
                <a:spLocks/>
              </p:cNvSpPr>
              <p:nvPr/>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4" name="Freeform 16"/>
              <p:cNvSpPr>
                <a:spLocks/>
              </p:cNvSpPr>
              <p:nvPr/>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5" name="Freeform 17"/>
              <p:cNvSpPr>
                <a:spLocks/>
              </p:cNvSpPr>
              <p:nvPr/>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6" name="Freeform 18"/>
              <p:cNvSpPr>
                <a:spLocks/>
              </p:cNvSpPr>
              <p:nvPr/>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7" name="Freeform 19"/>
              <p:cNvSpPr>
                <a:spLocks/>
              </p:cNvSpPr>
              <p:nvPr/>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8" name="Freeform 20"/>
              <p:cNvSpPr>
                <a:spLocks/>
              </p:cNvSpPr>
              <p:nvPr/>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9" name="Freeform 21"/>
              <p:cNvSpPr>
                <a:spLocks/>
              </p:cNvSpPr>
              <p:nvPr/>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0" name="Freeform 22"/>
              <p:cNvSpPr>
                <a:spLocks/>
              </p:cNvSpPr>
              <p:nvPr/>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1" name="Freeform 23"/>
              <p:cNvSpPr>
                <a:spLocks/>
              </p:cNvSpPr>
              <p:nvPr/>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2" name="Freeform 24"/>
              <p:cNvSpPr>
                <a:spLocks/>
              </p:cNvSpPr>
              <p:nvPr/>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3" name="Freeform 25"/>
              <p:cNvSpPr>
                <a:spLocks/>
              </p:cNvSpPr>
              <p:nvPr/>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4" name="Freeform 26"/>
              <p:cNvSpPr>
                <a:spLocks/>
              </p:cNvSpPr>
              <p:nvPr/>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5" name="Freeform 27"/>
              <p:cNvSpPr>
                <a:spLocks/>
              </p:cNvSpPr>
              <p:nvPr/>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6" name="Freeform 28"/>
              <p:cNvSpPr>
                <a:spLocks/>
              </p:cNvSpPr>
              <p:nvPr/>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7" name="Freeform 29"/>
              <p:cNvSpPr>
                <a:spLocks/>
              </p:cNvSpPr>
              <p:nvPr/>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8" name="Freeform 30"/>
              <p:cNvSpPr>
                <a:spLocks/>
              </p:cNvSpPr>
              <p:nvPr/>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9" name="Freeform 31"/>
              <p:cNvSpPr>
                <a:spLocks/>
              </p:cNvSpPr>
              <p:nvPr/>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0" name="Freeform 32"/>
              <p:cNvSpPr>
                <a:spLocks/>
              </p:cNvSpPr>
              <p:nvPr/>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1" name="Freeform 33"/>
              <p:cNvSpPr>
                <a:spLocks/>
              </p:cNvSpPr>
              <p:nvPr/>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2" name="Freeform 34"/>
              <p:cNvSpPr>
                <a:spLocks/>
              </p:cNvSpPr>
              <p:nvPr/>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3" name="Freeform 35"/>
              <p:cNvSpPr>
                <a:spLocks/>
              </p:cNvSpPr>
              <p:nvPr/>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4" name="Freeform 36"/>
              <p:cNvSpPr>
                <a:spLocks/>
              </p:cNvSpPr>
              <p:nvPr/>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5" name="Freeform 37"/>
              <p:cNvSpPr>
                <a:spLocks/>
              </p:cNvSpPr>
              <p:nvPr/>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6" name="Freeform 38"/>
              <p:cNvSpPr>
                <a:spLocks/>
              </p:cNvSpPr>
              <p:nvPr/>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7" name="Freeform 39"/>
              <p:cNvSpPr>
                <a:spLocks/>
              </p:cNvSpPr>
              <p:nvPr/>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8" name="Freeform 40"/>
              <p:cNvSpPr>
                <a:spLocks/>
              </p:cNvSpPr>
              <p:nvPr/>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9" name="Freeform 41"/>
              <p:cNvSpPr>
                <a:spLocks/>
              </p:cNvSpPr>
              <p:nvPr/>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0" name="Freeform 42"/>
              <p:cNvSpPr>
                <a:spLocks/>
              </p:cNvSpPr>
              <p:nvPr/>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1" name="Freeform 43"/>
              <p:cNvSpPr>
                <a:spLocks/>
              </p:cNvSpPr>
              <p:nvPr/>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2" name="Freeform 44"/>
              <p:cNvSpPr>
                <a:spLocks/>
              </p:cNvSpPr>
              <p:nvPr/>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3" name="Freeform 45"/>
              <p:cNvSpPr>
                <a:spLocks/>
              </p:cNvSpPr>
              <p:nvPr/>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4" name="Freeform 46"/>
              <p:cNvSpPr>
                <a:spLocks/>
              </p:cNvSpPr>
              <p:nvPr/>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5" name="Freeform 47"/>
              <p:cNvSpPr>
                <a:spLocks/>
              </p:cNvSpPr>
              <p:nvPr/>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6" name="Freeform 48"/>
              <p:cNvSpPr>
                <a:spLocks/>
              </p:cNvSpPr>
              <p:nvPr/>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7" name="Freeform 49"/>
              <p:cNvSpPr>
                <a:spLocks/>
              </p:cNvSpPr>
              <p:nvPr/>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8" name="Freeform 50"/>
              <p:cNvSpPr>
                <a:spLocks/>
              </p:cNvSpPr>
              <p:nvPr/>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19" name="Freeform 51"/>
              <p:cNvSpPr>
                <a:spLocks/>
              </p:cNvSpPr>
              <p:nvPr/>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0" name="Freeform 52"/>
              <p:cNvSpPr>
                <a:spLocks/>
              </p:cNvSpPr>
              <p:nvPr/>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1" name="Freeform 53"/>
              <p:cNvSpPr>
                <a:spLocks/>
              </p:cNvSpPr>
              <p:nvPr/>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2" name="Freeform 54"/>
              <p:cNvSpPr>
                <a:spLocks/>
              </p:cNvSpPr>
              <p:nvPr/>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3" name="Freeform 55"/>
              <p:cNvSpPr>
                <a:spLocks/>
              </p:cNvSpPr>
              <p:nvPr/>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4" name="Freeform 56"/>
              <p:cNvSpPr>
                <a:spLocks/>
              </p:cNvSpPr>
              <p:nvPr/>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5" name="Freeform 57"/>
              <p:cNvSpPr>
                <a:spLocks/>
              </p:cNvSpPr>
              <p:nvPr/>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6" name="Freeform 58"/>
              <p:cNvSpPr>
                <a:spLocks/>
              </p:cNvSpPr>
              <p:nvPr/>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7" name="Freeform 59"/>
              <p:cNvSpPr>
                <a:spLocks/>
              </p:cNvSpPr>
              <p:nvPr/>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8" name="Freeform 60"/>
              <p:cNvSpPr>
                <a:spLocks/>
              </p:cNvSpPr>
              <p:nvPr/>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29" name="Freeform 61"/>
              <p:cNvSpPr>
                <a:spLocks/>
              </p:cNvSpPr>
              <p:nvPr/>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30" name="Group 62"/>
            <p:cNvGrpSpPr>
              <a:grpSpLocks/>
            </p:cNvGrpSpPr>
            <p:nvPr/>
          </p:nvGrpSpPr>
          <p:grpSpPr bwMode="auto">
            <a:xfrm>
              <a:off x="7" y="6"/>
              <a:ext cx="5739" cy="1022"/>
              <a:chOff x="1056" y="111"/>
              <a:chExt cx="2448" cy="418"/>
            </a:xfrm>
          </p:grpSpPr>
          <p:sp>
            <p:nvSpPr>
              <p:cNvPr id="109631" name="Line 63"/>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2" name="Line 64"/>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3" name="Line 65"/>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4" name="Line 66"/>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5" name="Line 67"/>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6" name="Line 68"/>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7" name="Line 69"/>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8" name="Line 70"/>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39" name="Line 71"/>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0" name="Line 72"/>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1" name="Line 73"/>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642" name="Group 74"/>
            <p:cNvGrpSpPr>
              <a:grpSpLocks/>
            </p:cNvGrpSpPr>
            <p:nvPr/>
          </p:nvGrpSpPr>
          <p:grpSpPr bwMode="auto">
            <a:xfrm>
              <a:off x="363" y="1"/>
              <a:ext cx="4919" cy="1034"/>
              <a:chOff x="1208" y="109"/>
              <a:chExt cx="2098" cy="423"/>
            </a:xfrm>
          </p:grpSpPr>
          <p:sp>
            <p:nvSpPr>
              <p:cNvPr id="109643" name="Line 75"/>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4" name="Line 76"/>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5" name="Line 77"/>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6" name="Line 78"/>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7" name="Line 79"/>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8" name="Line 80"/>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49" name="Line 81"/>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0" name="Line 82"/>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1" name="Line 83"/>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2" name="Line 84"/>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3" name="Line 85"/>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4" name="Line 86"/>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5" name="Line 87"/>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6" name="Line 88"/>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57" name="Line 89"/>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9658" name="Rectangle 90"/>
          <p:cNvSpPr>
            <a:spLocks noChangeArrowheads="1"/>
          </p:cNvSpPr>
          <p:nvPr/>
        </p:nvSpPr>
        <p:spPr bwMode="auto">
          <a:xfrm>
            <a:off x="0" y="3573463"/>
            <a:ext cx="9906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lvl1pPr>
              <a:defRPr kumimoji="1" sz="4400" i="1">
                <a:solidFill>
                  <a:schemeClr val="tx2"/>
                </a:solidFill>
                <a:latin typeface="Times New Roman" pitchFamily="18" charset="0"/>
                <a:ea typeface="ＭＳ Ｐゴシック" pitchFamily="50" charset="-128"/>
              </a:defRPr>
            </a:lvl1pPr>
            <a:lvl2pPr>
              <a:defRPr kumimoji="1" sz="4400" i="1">
                <a:solidFill>
                  <a:schemeClr val="tx2"/>
                </a:solidFill>
                <a:latin typeface="Times New Roman" pitchFamily="18" charset="0"/>
                <a:ea typeface="ＭＳ Ｐゴシック" pitchFamily="50" charset="-128"/>
              </a:defRPr>
            </a:lvl2pPr>
            <a:lvl3pPr>
              <a:defRPr kumimoji="1" sz="4400" i="1">
                <a:solidFill>
                  <a:schemeClr val="tx2"/>
                </a:solidFill>
                <a:latin typeface="Times New Roman" pitchFamily="18" charset="0"/>
                <a:ea typeface="ＭＳ Ｐゴシック" pitchFamily="50" charset="-128"/>
              </a:defRPr>
            </a:lvl3pPr>
            <a:lvl4pPr>
              <a:defRPr kumimoji="1" sz="4400" i="1">
                <a:solidFill>
                  <a:schemeClr val="tx2"/>
                </a:solidFill>
                <a:latin typeface="Times New Roman" pitchFamily="18" charset="0"/>
                <a:ea typeface="ＭＳ Ｐゴシック" pitchFamily="50" charset="-128"/>
              </a:defRPr>
            </a:lvl4pPr>
            <a:lvl5pPr>
              <a:defRPr kumimoji="1" sz="4400" i="1">
                <a:solidFill>
                  <a:schemeClr val="tx2"/>
                </a:solidFill>
                <a:latin typeface="Times New Roman" pitchFamily="18" charset="0"/>
                <a:ea typeface="ＭＳ Ｐゴシック" pitchFamily="50" charset="-128"/>
              </a:defRPr>
            </a:lvl5pPr>
            <a:lvl6pPr marL="457200" fontAlgn="base">
              <a:spcBef>
                <a:spcPct val="0"/>
              </a:spcBef>
              <a:spcAft>
                <a:spcPct val="0"/>
              </a:spcAft>
              <a:defRPr kumimoji="1" sz="4400" i="1">
                <a:solidFill>
                  <a:schemeClr val="tx2"/>
                </a:solidFill>
                <a:latin typeface="Times New Roman" pitchFamily="18" charset="0"/>
                <a:ea typeface="ＭＳ Ｐゴシック" pitchFamily="50" charset="-128"/>
              </a:defRPr>
            </a:lvl6pPr>
            <a:lvl7pPr marL="914400" fontAlgn="base">
              <a:spcBef>
                <a:spcPct val="0"/>
              </a:spcBef>
              <a:spcAft>
                <a:spcPct val="0"/>
              </a:spcAft>
              <a:defRPr kumimoji="1" sz="4400" i="1">
                <a:solidFill>
                  <a:schemeClr val="tx2"/>
                </a:solidFill>
                <a:latin typeface="Times New Roman" pitchFamily="18" charset="0"/>
                <a:ea typeface="ＭＳ Ｐゴシック" pitchFamily="50" charset="-128"/>
              </a:defRPr>
            </a:lvl7pPr>
            <a:lvl8pPr marL="1371600" fontAlgn="base">
              <a:spcBef>
                <a:spcPct val="0"/>
              </a:spcBef>
              <a:spcAft>
                <a:spcPct val="0"/>
              </a:spcAft>
              <a:defRPr kumimoji="1" sz="4400" i="1">
                <a:solidFill>
                  <a:schemeClr val="tx2"/>
                </a:solidFill>
                <a:latin typeface="Times New Roman" pitchFamily="18" charset="0"/>
                <a:ea typeface="ＭＳ Ｐゴシック" pitchFamily="50" charset="-128"/>
              </a:defRPr>
            </a:lvl8pPr>
            <a:lvl9pPr marL="1828800" fontAlgn="base">
              <a:spcBef>
                <a:spcPct val="0"/>
              </a:spcBef>
              <a:spcAft>
                <a:spcPct val="0"/>
              </a:spcAft>
              <a:defRPr kumimoji="1" sz="4400" i="1">
                <a:solidFill>
                  <a:schemeClr val="tx2"/>
                </a:solidFill>
                <a:latin typeface="Times New Roman" pitchFamily="18" charset="0"/>
                <a:ea typeface="ＭＳ Ｐゴシック" pitchFamily="50" charset="-128"/>
              </a:defRPr>
            </a:lvl9pPr>
          </a:lstStyle>
          <a:p>
            <a:pPr algn="ctr"/>
            <a:r>
              <a:rPr lang="en-US" altLang="en-US" sz="4000"/>
              <a:t>Marubeni posee uno de los  sistemas más avanzados en el áera de control de fronteras.</a:t>
            </a:r>
          </a:p>
        </p:txBody>
      </p:sp>
      <p:grpSp>
        <p:nvGrpSpPr>
          <p:cNvPr id="109659" name="Group 91"/>
          <p:cNvGrpSpPr>
            <a:grpSpLocks noChangeAspect="1"/>
          </p:cNvGrpSpPr>
          <p:nvPr/>
        </p:nvGrpSpPr>
        <p:grpSpPr bwMode="auto">
          <a:xfrm>
            <a:off x="4062413" y="1484313"/>
            <a:ext cx="1781175" cy="1314450"/>
            <a:chOff x="3505" y="3249"/>
            <a:chExt cx="421" cy="355"/>
          </a:xfrm>
        </p:grpSpPr>
        <p:sp>
          <p:nvSpPr>
            <p:cNvPr id="109660" name="Freeform 92"/>
            <p:cNvSpPr>
              <a:spLocks noChangeAspect="1"/>
            </p:cNvSpPr>
            <p:nvPr/>
          </p:nvSpPr>
          <p:spPr bwMode="auto">
            <a:xfrm>
              <a:off x="3560" y="3294"/>
              <a:ext cx="352" cy="303"/>
            </a:xfrm>
            <a:custGeom>
              <a:avLst/>
              <a:gdLst>
                <a:gd name="T0" fmla="*/ 529 w 705"/>
                <a:gd name="T1" fmla="*/ 89 h 604"/>
                <a:gd name="T2" fmla="*/ 567 w 705"/>
                <a:gd name="T3" fmla="*/ 129 h 604"/>
                <a:gd name="T4" fmla="*/ 700 w 705"/>
                <a:gd name="T5" fmla="*/ 159 h 604"/>
                <a:gd name="T6" fmla="*/ 654 w 705"/>
                <a:gd name="T7" fmla="*/ 182 h 604"/>
                <a:gd name="T8" fmla="*/ 620 w 705"/>
                <a:gd name="T9" fmla="*/ 192 h 604"/>
                <a:gd name="T10" fmla="*/ 586 w 705"/>
                <a:gd name="T11" fmla="*/ 197 h 604"/>
                <a:gd name="T12" fmla="*/ 553 w 705"/>
                <a:gd name="T13" fmla="*/ 192 h 604"/>
                <a:gd name="T14" fmla="*/ 506 w 705"/>
                <a:gd name="T15" fmla="*/ 169 h 604"/>
                <a:gd name="T16" fmla="*/ 470 w 705"/>
                <a:gd name="T17" fmla="*/ 142 h 604"/>
                <a:gd name="T18" fmla="*/ 397 w 705"/>
                <a:gd name="T19" fmla="*/ 233 h 604"/>
                <a:gd name="T20" fmla="*/ 435 w 705"/>
                <a:gd name="T21" fmla="*/ 252 h 604"/>
                <a:gd name="T22" fmla="*/ 472 w 705"/>
                <a:gd name="T23" fmla="*/ 275 h 604"/>
                <a:gd name="T24" fmla="*/ 517 w 705"/>
                <a:gd name="T25" fmla="*/ 310 h 604"/>
                <a:gd name="T26" fmla="*/ 557 w 705"/>
                <a:gd name="T27" fmla="*/ 355 h 604"/>
                <a:gd name="T28" fmla="*/ 576 w 705"/>
                <a:gd name="T29" fmla="*/ 387 h 604"/>
                <a:gd name="T30" fmla="*/ 589 w 705"/>
                <a:gd name="T31" fmla="*/ 422 h 604"/>
                <a:gd name="T32" fmla="*/ 601 w 705"/>
                <a:gd name="T33" fmla="*/ 458 h 604"/>
                <a:gd name="T34" fmla="*/ 612 w 705"/>
                <a:gd name="T35" fmla="*/ 494 h 604"/>
                <a:gd name="T36" fmla="*/ 616 w 705"/>
                <a:gd name="T37" fmla="*/ 528 h 604"/>
                <a:gd name="T38" fmla="*/ 626 w 705"/>
                <a:gd name="T39" fmla="*/ 576 h 604"/>
                <a:gd name="T40" fmla="*/ 622 w 705"/>
                <a:gd name="T41" fmla="*/ 599 h 604"/>
                <a:gd name="T42" fmla="*/ 588 w 705"/>
                <a:gd name="T43" fmla="*/ 566 h 604"/>
                <a:gd name="T44" fmla="*/ 559 w 705"/>
                <a:gd name="T45" fmla="*/ 532 h 604"/>
                <a:gd name="T46" fmla="*/ 536 w 705"/>
                <a:gd name="T47" fmla="*/ 492 h 604"/>
                <a:gd name="T48" fmla="*/ 515 w 705"/>
                <a:gd name="T49" fmla="*/ 448 h 604"/>
                <a:gd name="T50" fmla="*/ 498 w 705"/>
                <a:gd name="T51" fmla="*/ 395 h 604"/>
                <a:gd name="T52" fmla="*/ 321 w 705"/>
                <a:gd name="T53" fmla="*/ 325 h 604"/>
                <a:gd name="T54" fmla="*/ 302 w 705"/>
                <a:gd name="T55" fmla="*/ 367 h 604"/>
                <a:gd name="T56" fmla="*/ 289 w 705"/>
                <a:gd name="T57" fmla="*/ 399 h 604"/>
                <a:gd name="T58" fmla="*/ 272 w 705"/>
                <a:gd name="T59" fmla="*/ 433 h 604"/>
                <a:gd name="T60" fmla="*/ 238 w 705"/>
                <a:gd name="T61" fmla="*/ 481 h 604"/>
                <a:gd name="T62" fmla="*/ 194 w 705"/>
                <a:gd name="T63" fmla="*/ 515 h 604"/>
                <a:gd name="T64" fmla="*/ 164 w 705"/>
                <a:gd name="T65" fmla="*/ 530 h 604"/>
                <a:gd name="T66" fmla="*/ 133 w 705"/>
                <a:gd name="T67" fmla="*/ 542 h 604"/>
                <a:gd name="T68" fmla="*/ 101 w 705"/>
                <a:gd name="T69" fmla="*/ 551 h 604"/>
                <a:gd name="T70" fmla="*/ 63 w 705"/>
                <a:gd name="T71" fmla="*/ 561 h 604"/>
                <a:gd name="T72" fmla="*/ 17 w 705"/>
                <a:gd name="T73" fmla="*/ 568 h 604"/>
                <a:gd name="T74" fmla="*/ 2 w 705"/>
                <a:gd name="T75" fmla="*/ 559 h 604"/>
                <a:gd name="T76" fmla="*/ 38 w 705"/>
                <a:gd name="T77" fmla="*/ 513 h 604"/>
                <a:gd name="T78" fmla="*/ 76 w 705"/>
                <a:gd name="T79" fmla="*/ 483 h 604"/>
                <a:gd name="T80" fmla="*/ 122 w 705"/>
                <a:gd name="T81" fmla="*/ 454 h 604"/>
                <a:gd name="T82" fmla="*/ 169 w 705"/>
                <a:gd name="T83" fmla="*/ 437 h 604"/>
                <a:gd name="T84" fmla="*/ 181 w 705"/>
                <a:gd name="T85" fmla="*/ 414 h 604"/>
                <a:gd name="T86" fmla="*/ 184 w 705"/>
                <a:gd name="T87" fmla="*/ 380 h 604"/>
                <a:gd name="T88" fmla="*/ 188 w 705"/>
                <a:gd name="T89" fmla="*/ 338 h 604"/>
                <a:gd name="T90" fmla="*/ 194 w 705"/>
                <a:gd name="T91" fmla="*/ 298 h 604"/>
                <a:gd name="T92" fmla="*/ 198 w 705"/>
                <a:gd name="T93" fmla="*/ 264 h 604"/>
                <a:gd name="T94" fmla="*/ 207 w 705"/>
                <a:gd name="T95" fmla="*/ 224 h 604"/>
                <a:gd name="T96" fmla="*/ 213 w 705"/>
                <a:gd name="T97" fmla="*/ 182 h 604"/>
                <a:gd name="T98" fmla="*/ 236 w 705"/>
                <a:gd name="T99" fmla="*/ 148 h 604"/>
                <a:gd name="T100" fmla="*/ 262 w 705"/>
                <a:gd name="T101" fmla="*/ 116 h 604"/>
                <a:gd name="T102" fmla="*/ 300 w 705"/>
                <a:gd name="T103" fmla="*/ 81 h 604"/>
                <a:gd name="T104" fmla="*/ 84 w 705"/>
                <a:gd name="T105" fmla="*/ 121 h 604"/>
                <a:gd name="T106" fmla="*/ 120 w 705"/>
                <a:gd name="T107" fmla="*/ 74 h 604"/>
                <a:gd name="T108" fmla="*/ 150 w 705"/>
                <a:gd name="T109" fmla="*/ 43 h 604"/>
                <a:gd name="T110" fmla="*/ 194 w 705"/>
                <a:gd name="T111" fmla="*/ 17 h 604"/>
                <a:gd name="T112" fmla="*/ 245 w 705"/>
                <a:gd name="T113" fmla="*/ 3 h 604"/>
                <a:gd name="T114" fmla="*/ 293 w 705"/>
                <a:gd name="T115" fmla="*/ 0 h 604"/>
                <a:gd name="T116" fmla="*/ 335 w 705"/>
                <a:gd name="T117" fmla="*/ 1 h 604"/>
                <a:gd name="T118" fmla="*/ 373 w 705"/>
                <a:gd name="T119" fmla="*/ 7 h 604"/>
                <a:gd name="T120" fmla="*/ 397 w 705"/>
                <a:gd name="T121" fmla="*/ 15 h 604"/>
                <a:gd name="T122" fmla="*/ 437 w 705"/>
                <a:gd name="T123" fmla="*/ 30 h 604"/>
                <a:gd name="T124" fmla="*/ 487 w 705"/>
                <a:gd name="T125" fmla="*/ 5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5" h="604">
                  <a:moveTo>
                    <a:pt x="500" y="64"/>
                  </a:moveTo>
                  <a:lnTo>
                    <a:pt x="504" y="66"/>
                  </a:lnTo>
                  <a:lnTo>
                    <a:pt x="510" y="72"/>
                  </a:lnTo>
                  <a:lnTo>
                    <a:pt x="517" y="78"/>
                  </a:lnTo>
                  <a:lnTo>
                    <a:pt x="523" y="85"/>
                  </a:lnTo>
                  <a:lnTo>
                    <a:pt x="529" y="89"/>
                  </a:lnTo>
                  <a:lnTo>
                    <a:pt x="536" y="97"/>
                  </a:lnTo>
                  <a:lnTo>
                    <a:pt x="542" y="104"/>
                  </a:lnTo>
                  <a:lnTo>
                    <a:pt x="550" y="112"/>
                  </a:lnTo>
                  <a:lnTo>
                    <a:pt x="555" y="117"/>
                  </a:lnTo>
                  <a:lnTo>
                    <a:pt x="561" y="123"/>
                  </a:lnTo>
                  <a:lnTo>
                    <a:pt x="567" y="129"/>
                  </a:lnTo>
                  <a:lnTo>
                    <a:pt x="572" y="135"/>
                  </a:lnTo>
                  <a:lnTo>
                    <a:pt x="578" y="142"/>
                  </a:lnTo>
                  <a:lnTo>
                    <a:pt x="582" y="146"/>
                  </a:lnTo>
                  <a:lnTo>
                    <a:pt x="705" y="157"/>
                  </a:lnTo>
                  <a:lnTo>
                    <a:pt x="704" y="157"/>
                  </a:lnTo>
                  <a:lnTo>
                    <a:pt x="700" y="159"/>
                  </a:lnTo>
                  <a:lnTo>
                    <a:pt x="696" y="161"/>
                  </a:lnTo>
                  <a:lnTo>
                    <a:pt x="690" y="163"/>
                  </a:lnTo>
                  <a:lnTo>
                    <a:pt x="683" y="167"/>
                  </a:lnTo>
                  <a:lnTo>
                    <a:pt x="673" y="171"/>
                  </a:lnTo>
                  <a:lnTo>
                    <a:pt x="664" y="176"/>
                  </a:lnTo>
                  <a:lnTo>
                    <a:pt x="654" y="182"/>
                  </a:lnTo>
                  <a:lnTo>
                    <a:pt x="648" y="182"/>
                  </a:lnTo>
                  <a:lnTo>
                    <a:pt x="643" y="184"/>
                  </a:lnTo>
                  <a:lnTo>
                    <a:pt x="637" y="186"/>
                  </a:lnTo>
                  <a:lnTo>
                    <a:pt x="633" y="188"/>
                  </a:lnTo>
                  <a:lnTo>
                    <a:pt x="626" y="190"/>
                  </a:lnTo>
                  <a:lnTo>
                    <a:pt x="620" y="192"/>
                  </a:lnTo>
                  <a:lnTo>
                    <a:pt x="614" y="194"/>
                  </a:lnTo>
                  <a:lnTo>
                    <a:pt x="610" y="195"/>
                  </a:lnTo>
                  <a:lnTo>
                    <a:pt x="603" y="195"/>
                  </a:lnTo>
                  <a:lnTo>
                    <a:pt x="597" y="195"/>
                  </a:lnTo>
                  <a:lnTo>
                    <a:pt x="591" y="195"/>
                  </a:lnTo>
                  <a:lnTo>
                    <a:pt x="586" y="197"/>
                  </a:lnTo>
                  <a:lnTo>
                    <a:pt x="580" y="195"/>
                  </a:lnTo>
                  <a:lnTo>
                    <a:pt x="574" y="195"/>
                  </a:lnTo>
                  <a:lnTo>
                    <a:pt x="569" y="195"/>
                  </a:lnTo>
                  <a:lnTo>
                    <a:pt x="565" y="195"/>
                  </a:lnTo>
                  <a:lnTo>
                    <a:pt x="559" y="194"/>
                  </a:lnTo>
                  <a:lnTo>
                    <a:pt x="553" y="192"/>
                  </a:lnTo>
                  <a:lnTo>
                    <a:pt x="548" y="190"/>
                  </a:lnTo>
                  <a:lnTo>
                    <a:pt x="542" y="188"/>
                  </a:lnTo>
                  <a:lnTo>
                    <a:pt x="532" y="182"/>
                  </a:lnTo>
                  <a:lnTo>
                    <a:pt x="525" y="178"/>
                  </a:lnTo>
                  <a:lnTo>
                    <a:pt x="515" y="173"/>
                  </a:lnTo>
                  <a:lnTo>
                    <a:pt x="506" y="169"/>
                  </a:lnTo>
                  <a:lnTo>
                    <a:pt x="498" y="163"/>
                  </a:lnTo>
                  <a:lnTo>
                    <a:pt x="492" y="159"/>
                  </a:lnTo>
                  <a:lnTo>
                    <a:pt x="483" y="154"/>
                  </a:lnTo>
                  <a:lnTo>
                    <a:pt x="479" y="148"/>
                  </a:lnTo>
                  <a:lnTo>
                    <a:pt x="473" y="144"/>
                  </a:lnTo>
                  <a:lnTo>
                    <a:pt x="470" y="142"/>
                  </a:lnTo>
                  <a:lnTo>
                    <a:pt x="462" y="136"/>
                  </a:lnTo>
                  <a:lnTo>
                    <a:pt x="462" y="135"/>
                  </a:lnTo>
                  <a:lnTo>
                    <a:pt x="382" y="230"/>
                  </a:lnTo>
                  <a:lnTo>
                    <a:pt x="384" y="230"/>
                  </a:lnTo>
                  <a:lnTo>
                    <a:pt x="392" y="232"/>
                  </a:lnTo>
                  <a:lnTo>
                    <a:pt x="397" y="233"/>
                  </a:lnTo>
                  <a:lnTo>
                    <a:pt x="403" y="237"/>
                  </a:lnTo>
                  <a:lnTo>
                    <a:pt x="411" y="239"/>
                  </a:lnTo>
                  <a:lnTo>
                    <a:pt x="420" y="245"/>
                  </a:lnTo>
                  <a:lnTo>
                    <a:pt x="424" y="247"/>
                  </a:lnTo>
                  <a:lnTo>
                    <a:pt x="430" y="249"/>
                  </a:lnTo>
                  <a:lnTo>
                    <a:pt x="435" y="252"/>
                  </a:lnTo>
                  <a:lnTo>
                    <a:pt x="441" y="256"/>
                  </a:lnTo>
                  <a:lnTo>
                    <a:pt x="447" y="258"/>
                  </a:lnTo>
                  <a:lnTo>
                    <a:pt x="453" y="262"/>
                  </a:lnTo>
                  <a:lnTo>
                    <a:pt x="458" y="266"/>
                  </a:lnTo>
                  <a:lnTo>
                    <a:pt x="466" y="271"/>
                  </a:lnTo>
                  <a:lnTo>
                    <a:pt x="472" y="275"/>
                  </a:lnTo>
                  <a:lnTo>
                    <a:pt x="479" y="281"/>
                  </a:lnTo>
                  <a:lnTo>
                    <a:pt x="485" y="287"/>
                  </a:lnTo>
                  <a:lnTo>
                    <a:pt x="494" y="292"/>
                  </a:lnTo>
                  <a:lnTo>
                    <a:pt x="500" y="298"/>
                  </a:lnTo>
                  <a:lnTo>
                    <a:pt x="510" y="304"/>
                  </a:lnTo>
                  <a:lnTo>
                    <a:pt x="517" y="310"/>
                  </a:lnTo>
                  <a:lnTo>
                    <a:pt x="527" y="317"/>
                  </a:lnTo>
                  <a:lnTo>
                    <a:pt x="534" y="325"/>
                  </a:lnTo>
                  <a:lnTo>
                    <a:pt x="540" y="332"/>
                  </a:lnTo>
                  <a:lnTo>
                    <a:pt x="548" y="340"/>
                  </a:lnTo>
                  <a:lnTo>
                    <a:pt x="555" y="351"/>
                  </a:lnTo>
                  <a:lnTo>
                    <a:pt x="557" y="355"/>
                  </a:lnTo>
                  <a:lnTo>
                    <a:pt x="561" y="361"/>
                  </a:lnTo>
                  <a:lnTo>
                    <a:pt x="563" y="367"/>
                  </a:lnTo>
                  <a:lnTo>
                    <a:pt x="567" y="372"/>
                  </a:lnTo>
                  <a:lnTo>
                    <a:pt x="570" y="376"/>
                  </a:lnTo>
                  <a:lnTo>
                    <a:pt x="572" y="382"/>
                  </a:lnTo>
                  <a:lnTo>
                    <a:pt x="576" y="387"/>
                  </a:lnTo>
                  <a:lnTo>
                    <a:pt x="578" y="395"/>
                  </a:lnTo>
                  <a:lnTo>
                    <a:pt x="580" y="399"/>
                  </a:lnTo>
                  <a:lnTo>
                    <a:pt x="584" y="405"/>
                  </a:lnTo>
                  <a:lnTo>
                    <a:pt x="586" y="410"/>
                  </a:lnTo>
                  <a:lnTo>
                    <a:pt x="588" y="416"/>
                  </a:lnTo>
                  <a:lnTo>
                    <a:pt x="589" y="422"/>
                  </a:lnTo>
                  <a:lnTo>
                    <a:pt x="593" y="427"/>
                  </a:lnTo>
                  <a:lnTo>
                    <a:pt x="595" y="433"/>
                  </a:lnTo>
                  <a:lnTo>
                    <a:pt x="597" y="441"/>
                  </a:lnTo>
                  <a:lnTo>
                    <a:pt x="597" y="446"/>
                  </a:lnTo>
                  <a:lnTo>
                    <a:pt x="601" y="452"/>
                  </a:lnTo>
                  <a:lnTo>
                    <a:pt x="601" y="458"/>
                  </a:lnTo>
                  <a:lnTo>
                    <a:pt x="605" y="465"/>
                  </a:lnTo>
                  <a:lnTo>
                    <a:pt x="605" y="471"/>
                  </a:lnTo>
                  <a:lnTo>
                    <a:pt x="607" y="477"/>
                  </a:lnTo>
                  <a:lnTo>
                    <a:pt x="608" y="483"/>
                  </a:lnTo>
                  <a:lnTo>
                    <a:pt x="610" y="490"/>
                  </a:lnTo>
                  <a:lnTo>
                    <a:pt x="612" y="494"/>
                  </a:lnTo>
                  <a:lnTo>
                    <a:pt x="612" y="500"/>
                  </a:lnTo>
                  <a:lnTo>
                    <a:pt x="614" y="505"/>
                  </a:lnTo>
                  <a:lnTo>
                    <a:pt x="614" y="511"/>
                  </a:lnTo>
                  <a:lnTo>
                    <a:pt x="614" y="517"/>
                  </a:lnTo>
                  <a:lnTo>
                    <a:pt x="616" y="523"/>
                  </a:lnTo>
                  <a:lnTo>
                    <a:pt x="616" y="528"/>
                  </a:lnTo>
                  <a:lnTo>
                    <a:pt x="618" y="532"/>
                  </a:lnTo>
                  <a:lnTo>
                    <a:pt x="620" y="542"/>
                  </a:lnTo>
                  <a:lnTo>
                    <a:pt x="622" y="551"/>
                  </a:lnTo>
                  <a:lnTo>
                    <a:pt x="624" y="561"/>
                  </a:lnTo>
                  <a:lnTo>
                    <a:pt x="626" y="570"/>
                  </a:lnTo>
                  <a:lnTo>
                    <a:pt x="626" y="576"/>
                  </a:lnTo>
                  <a:lnTo>
                    <a:pt x="626" y="583"/>
                  </a:lnTo>
                  <a:lnTo>
                    <a:pt x="627" y="589"/>
                  </a:lnTo>
                  <a:lnTo>
                    <a:pt x="627" y="595"/>
                  </a:lnTo>
                  <a:lnTo>
                    <a:pt x="629" y="602"/>
                  </a:lnTo>
                  <a:lnTo>
                    <a:pt x="629" y="604"/>
                  </a:lnTo>
                  <a:lnTo>
                    <a:pt x="622" y="599"/>
                  </a:lnTo>
                  <a:lnTo>
                    <a:pt x="616" y="593"/>
                  </a:lnTo>
                  <a:lnTo>
                    <a:pt x="610" y="587"/>
                  </a:lnTo>
                  <a:lnTo>
                    <a:pt x="605" y="581"/>
                  </a:lnTo>
                  <a:lnTo>
                    <a:pt x="599" y="576"/>
                  </a:lnTo>
                  <a:lnTo>
                    <a:pt x="593" y="570"/>
                  </a:lnTo>
                  <a:lnTo>
                    <a:pt x="588" y="566"/>
                  </a:lnTo>
                  <a:lnTo>
                    <a:pt x="584" y="561"/>
                  </a:lnTo>
                  <a:lnTo>
                    <a:pt x="578" y="553"/>
                  </a:lnTo>
                  <a:lnTo>
                    <a:pt x="572" y="549"/>
                  </a:lnTo>
                  <a:lnTo>
                    <a:pt x="569" y="543"/>
                  </a:lnTo>
                  <a:lnTo>
                    <a:pt x="565" y="538"/>
                  </a:lnTo>
                  <a:lnTo>
                    <a:pt x="559" y="532"/>
                  </a:lnTo>
                  <a:lnTo>
                    <a:pt x="555" y="524"/>
                  </a:lnTo>
                  <a:lnTo>
                    <a:pt x="551" y="519"/>
                  </a:lnTo>
                  <a:lnTo>
                    <a:pt x="548" y="513"/>
                  </a:lnTo>
                  <a:lnTo>
                    <a:pt x="544" y="505"/>
                  </a:lnTo>
                  <a:lnTo>
                    <a:pt x="540" y="500"/>
                  </a:lnTo>
                  <a:lnTo>
                    <a:pt x="536" y="492"/>
                  </a:lnTo>
                  <a:lnTo>
                    <a:pt x="532" y="486"/>
                  </a:lnTo>
                  <a:lnTo>
                    <a:pt x="529" y="479"/>
                  </a:lnTo>
                  <a:lnTo>
                    <a:pt x="525" y="471"/>
                  </a:lnTo>
                  <a:lnTo>
                    <a:pt x="521" y="464"/>
                  </a:lnTo>
                  <a:lnTo>
                    <a:pt x="519" y="456"/>
                  </a:lnTo>
                  <a:lnTo>
                    <a:pt x="515" y="448"/>
                  </a:lnTo>
                  <a:lnTo>
                    <a:pt x="513" y="441"/>
                  </a:lnTo>
                  <a:lnTo>
                    <a:pt x="510" y="433"/>
                  </a:lnTo>
                  <a:lnTo>
                    <a:pt x="506" y="424"/>
                  </a:lnTo>
                  <a:lnTo>
                    <a:pt x="504" y="414"/>
                  </a:lnTo>
                  <a:lnTo>
                    <a:pt x="500" y="405"/>
                  </a:lnTo>
                  <a:lnTo>
                    <a:pt x="498" y="395"/>
                  </a:lnTo>
                  <a:lnTo>
                    <a:pt x="496" y="387"/>
                  </a:lnTo>
                  <a:lnTo>
                    <a:pt x="329" y="313"/>
                  </a:lnTo>
                  <a:lnTo>
                    <a:pt x="327" y="313"/>
                  </a:lnTo>
                  <a:lnTo>
                    <a:pt x="327" y="317"/>
                  </a:lnTo>
                  <a:lnTo>
                    <a:pt x="323" y="319"/>
                  </a:lnTo>
                  <a:lnTo>
                    <a:pt x="321" y="325"/>
                  </a:lnTo>
                  <a:lnTo>
                    <a:pt x="318" y="330"/>
                  </a:lnTo>
                  <a:lnTo>
                    <a:pt x="316" y="338"/>
                  </a:lnTo>
                  <a:lnTo>
                    <a:pt x="312" y="348"/>
                  </a:lnTo>
                  <a:lnTo>
                    <a:pt x="308" y="357"/>
                  </a:lnTo>
                  <a:lnTo>
                    <a:pt x="306" y="361"/>
                  </a:lnTo>
                  <a:lnTo>
                    <a:pt x="302" y="367"/>
                  </a:lnTo>
                  <a:lnTo>
                    <a:pt x="300" y="372"/>
                  </a:lnTo>
                  <a:lnTo>
                    <a:pt x="299" y="376"/>
                  </a:lnTo>
                  <a:lnTo>
                    <a:pt x="295" y="382"/>
                  </a:lnTo>
                  <a:lnTo>
                    <a:pt x="293" y="387"/>
                  </a:lnTo>
                  <a:lnTo>
                    <a:pt x="291" y="393"/>
                  </a:lnTo>
                  <a:lnTo>
                    <a:pt x="289" y="399"/>
                  </a:lnTo>
                  <a:lnTo>
                    <a:pt x="285" y="405"/>
                  </a:lnTo>
                  <a:lnTo>
                    <a:pt x="281" y="410"/>
                  </a:lnTo>
                  <a:lnTo>
                    <a:pt x="280" y="416"/>
                  </a:lnTo>
                  <a:lnTo>
                    <a:pt x="276" y="422"/>
                  </a:lnTo>
                  <a:lnTo>
                    <a:pt x="274" y="427"/>
                  </a:lnTo>
                  <a:lnTo>
                    <a:pt x="272" y="433"/>
                  </a:lnTo>
                  <a:lnTo>
                    <a:pt x="268" y="439"/>
                  </a:lnTo>
                  <a:lnTo>
                    <a:pt x="266" y="445"/>
                  </a:lnTo>
                  <a:lnTo>
                    <a:pt x="259" y="454"/>
                  </a:lnTo>
                  <a:lnTo>
                    <a:pt x="253" y="464"/>
                  </a:lnTo>
                  <a:lnTo>
                    <a:pt x="245" y="473"/>
                  </a:lnTo>
                  <a:lnTo>
                    <a:pt x="238" y="481"/>
                  </a:lnTo>
                  <a:lnTo>
                    <a:pt x="230" y="488"/>
                  </a:lnTo>
                  <a:lnTo>
                    <a:pt x="221" y="496"/>
                  </a:lnTo>
                  <a:lnTo>
                    <a:pt x="213" y="502"/>
                  </a:lnTo>
                  <a:lnTo>
                    <a:pt x="203" y="509"/>
                  </a:lnTo>
                  <a:lnTo>
                    <a:pt x="198" y="511"/>
                  </a:lnTo>
                  <a:lnTo>
                    <a:pt x="194" y="515"/>
                  </a:lnTo>
                  <a:lnTo>
                    <a:pt x="188" y="517"/>
                  </a:lnTo>
                  <a:lnTo>
                    <a:pt x="183" y="521"/>
                  </a:lnTo>
                  <a:lnTo>
                    <a:pt x="177" y="523"/>
                  </a:lnTo>
                  <a:lnTo>
                    <a:pt x="173" y="524"/>
                  </a:lnTo>
                  <a:lnTo>
                    <a:pt x="167" y="528"/>
                  </a:lnTo>
                  <a:lnTo>
                    <a:pt x="164" y="530"/>
                  </a:lnTo>
                  <a:lnTo>
                    <a:pt x="158" y="532"/>
                  </a:lnTo>
                  <a:lnTo>
                    <a:pt x="152" y="534"/>
                  </a:lnTo>
                  <a:lnTo>
                    <a:pt x="146" y="536"/>
                  </a:lnTo>
                  <a:lnTo>
                    <a:pt x="143" y="538"/>
                  </a:lnTo>
                  <a:lnTo>
                    <a:pt x="137" y="540"/>
                  </a:lnTo>
                  <a:lnTo>
                    <a:pt x="133" y="542"/>
                  </a:lnTo>
                  <a:lnTo>
                    <a:pt x="127" y="543"/>
                  </a:lnTo>
                  <a:lnTo>
                    <a:pt x="122" y="547"/>
                  </a:lnTo>
                  <a:lnTo>
                    <a:pt x="118" y="547"/>
                  </a:lnTo>
                  <a:lnTo>
                    <a:pt x="112" y="549"/>
                  </a:lnTo>
                  <a:lnTo>
                    <a:pt x="106" y="549"/>
                  </a:lnTo>
                  <a:lnTo>
                    <a:pt x="101" y="551"/>
                  </a:lnTo>
                  <a:lnTo>
                    <a:pt x="95" y="551"/>
                  </a:lnTo>
                  <a:lnTo>
                    <a:pt x="91" y="553"/>
                  </a:lnTo>
                  <a:lnTo>
                    <a:pt x="86" y="555"/>
                  </a:lnTo>
                  <a:lnTo>
                    <a:pt x="82" y="557"/>
                  </a:lnTo>
                  <a:lnTo>
                    <a:pt x="70" y="559"/>
                  </a:lnTo>
                  <a:lnTo>
                    <a:pt x="63" y="561"/>
                  </a:lnTo>
                  <a:lnTo>
                    <a:pt x="53" y="562"/>
                  </a:lnTo>
                  <a:lnTo>
                    <a:pt x="46" y="564"/>
                  </a:lnTo>
                  <a:lnTo>
                    <a:pt x="38" y="564"/>
                  </a:lnTo>
                  <a:lnTo>
                    <a:pt x="29" y="566"/>
                  </a:lnTo>
                  <a:lnTo>
                    <a:pt x="23" y="566"/>
                  </a:lnTo>
                  <a:lnTo>
                    <a:pt x="17" y="568"/>
                  </a:lnTo>
                  <a:lnTo>
                    <a:pt x="10" y="568"/>
                  </a:lnTo>
                  <a:lnTo>
                    <a:pt x="6" y="570"/>
                  </a:lnTo>
                  <a:lnTo>
                    <a:pt x="2" y="570"/>
                  </a:lnTo>
                  <a:lnTo>
                    <a:pt x="0" y="572"/>
                  </a:lnTo>
                  <a:lnTo>
                    <a:pt x="0" y="564"/>
                  </a:lnTo>
                  <a:lnTo>
                    <a:pt x="2" y="559"/>
                  </a:lnTo>
                  <a:lnTo>
                    <a:pt x="6" y="551"/>
                  </a:lnTo>
                  <a:lnTo>
                    <a:pt x="13" y="542"/>
                  </a:lnTo>
                  <a:lnTo>
                    <a:pt x="19" y="532"/>
                  </a:lnTo>
                  <a:lnTo>
                    <a:pt x="29" y="523"/>
                  </a:lnTo>
                  <a:lnTo>
                    <a:pt x="32" y="517"/>
                  </a:lnTo>
                  <a:lnTo>
                    <a:pt x="38" y="513"/>
                  </a:lnTo>
                  <a:lnTo>
                    <a:pt x="44" y="509"/>
                  </a:lnTo>
                  <a:lnTo>
                    <a:pt x="49" y="503"/>
                  </a:lnTo>
                  <a:lnTo>
                    <a:pt x="55" y="498"/>
                  </a:lnTo>
                  <a:lnTo>
                    <a:pt x="63" y="492"/>
                  </a:lnTo>
                  <a:lnTo>
                    <a:pt x="68" y="488"/>
                  </a:lnTo>
                  <a:lnTo>
                    <a:pt x="76" y="483"/>
                  </a:lnTo>
                  <a:lnTo>
                    <a:pt x="82" y="477"/>
                  </a:lnTo>
                  <a:lnTo>
                    <a:pt x="89" y="473"/>
                  </a:lnTo>
                  <a:lnTo>
                    <a:pt x="99" y="469"/>
                  </a:lnTo>
                  <a:lnTo>
                    <a:pt x="106" y="465"/>
                  </a:lnTo>
                  <a:lnTo>
                    <a:pt x="114" y="460"/>
                  </a:lnTo>
                  <a:lnTo>
                    <a:pt x="122" y="454"/>
                  </a:lnTo>
                  <a:lnTo>
                    <a:pt x="131" y="450"/>
                  </a:lnTo>
                  <a:lnTo>
                    <a:pt x="141" y="448"/>
                  </a:lnTo>
                  <a:lnTo>
                    <a:pt x="148" y="443"/>
                  </a:lnTo>
                  <a:lnTo>
                    <a:pt x="158" y="439"/>
                  </a:lnTo>
                  <a:lnTo>
                    <a:pt x="164" y="437"/>
                  </a:lnTo>
                  <a:lnTo>
                    <a:pt x="169" y="437"/>
                  </a:lnTo>
                  <a:lnTo>
                    <a:pt x="175" y="435"/>
                  </a:lnTo>
                  <a:lnTo>
                    <a:pt x="179" y="433"/>
                  </a:lnTo>
                  <a:lnTo>
                    <a:pt x="179" y="429"/>
                  </a:lnTo>
                  <a:lnTo>
                    <a:pt x="179" y="422"/>
                  </a:lnTo>
                  <a:lnTo>
                    <a:pt x="179" y="418"/>
                  </a:lnTo>
                  <a:lnTo>
                    <a:pt x="181" y="414"/>
                  </a:lnTo>
                  <a:lnTo>
                    <a:pt x="181" y="408"/>
                  </a:lnTo>
                  <a:lnTo>
                    <a:pt x="183" y="405"/>
                  </a:lnTo>
                  <a:lnTo>
                    <a:pt x="183" y="397"/>
                  </a:lnTo>
                  <a:lnTo>
                    <a:pt x="183" y="393"/>
                  </a:lnTo>
                  <a:lnTo>
                    <a:pt x="184" y="386"/>
                  </a:lnTo>
                  <a:lnTo>
                    <a:pt x="184" y="380"/>
                  </a:lnTo>
                  <a:lnTo>
                    <a:pt x="184" y="372"/>
                  </a:lnTo>
                  <a:lnTo>
                    <a:pt x="186" y="367"/>
                  </a:lnTo>
                  <a:lnTo>
                    <a:pt x="186" y="359"/>
                  </a:lnTo>
                  <a:lnTo>
                    <a:pt x="188" y="353"/>
                  </a:lnTo>
                  <a:lnTo>
                    <a:pt x="188" y="344"/>
                  </a:lnTo>
                  <a:lnTo>
                    <a:pt x="188" y="338"/>
                  </a:lnTo>
                  <a:lnTo>
                    <a:pt x="190" y="330"/>
                  </a:lnTo>
                  <a:lnTo>
                    <a:pt x="190" y="323"/>
                  </a:lnTo>
                  <a:lnTo>
                    <a:pt x="190" y="317"/>
                  </a:lnTo>
                  <a:lnTo>
                    <a:pt x="192" y="310"/>
                  </a:lnTo>
                  <a:lnTo>
                    <a:pt x="192" y="302"/>
                  </a:lnTo>
                  <a:lnTo>
                    <a:pt x="194" y="298"/>
                  </a:lnTo>
                  <a:lnTo>
                    <a:pt x="194" y="290"/>
                  </a:lnTo>
                  <a:lnTo>
                    <a:pt x="194" y="285"/>
                  </a:lnTo>
                  <a:lnTo>
                    <a:pt x="196" y="279"/>
                  </a:lnTo>
                  <a:lnTo>
                    <a:pt x="196" y="275"/>
                  </a:lnTo>
                  <a:lnTo>
                    <a:pt x="196" y="270"/>
                  </a:lnTo>
                  <a:lnTo>
                    <a:pt x="198" y="264"/>
                  </a:lnTo>
                  <a:lnTo>
                    <a:pt x="198" y="260"/>
                  </a:lnTo>
                  <a:lnTo>
                    <a:pt x="200" y="258"/>
                  </a:lnTo>
                  <a:lnTo>
                    <a:pt x="200" y="249"/>
                  </a:lnTo>
                  <a:lnTo>
                    <a:pt x="202" y="241"/>
                  </a:lnTo>
                  <a:lnTo>
                    <a:pt x="203" y="232"/>
                  </a:lnTo>
                  <a:lnTo>
                    <a:pt x="207" y="224"/>
                  </a:lnTo>
                  <a:lnTo>
                    <a:pt x="209" y="214"/>
                  </a:lnTo>
                  <a:lnTo>
                    <a:pt x="213" y="207"/>
                  </a:lnTo>
                  <a:lnTo>
                    <a:pt x="217" y="199"/>
                  </a:lnTo>
                  <a:lnTo>
                    <a:pt x="221" y="194"/>
                  </a:lnTo>
                  <a:lnTo>
                    <a:pt x="211" y="188"/>
                  </a:lnTo>
                  <a:lnTo>
                    <a:pt x="213" y="182"/>
                  </a:lnTo>
                  <a:lnTo>
                    <a:pt x="217" y="174"/>
                  </a:lnTo>
                  <a:lnTo>
                    <a:pt x="219" y="169"/>
                  </a:lnTo>
                  <a:lnTo>
                    <a:pt x="222" y="163"/>
                  </a:lnTo>
                  <a:lnTo>
                    <a:pt x="226" y="157"/>
                  </a:lnTo>
                  <a:lnTo>
                    <a:pt x="232" y="152"/>
                  </a:lnTo>
                  <a:lnTo>
                    <a:pt x="236" y="148"/>
                  </a:lnTo>
                  <a:lnTo>
                    <a:pt x="240" y="142"/>
                  </a:lnTo>
                  <a:lnTo>
                    <a:pt x="241" y="138"/>
                  </a:lnTo>
                  <a:lnTo>
                    <a:pt x="247" y="133"/>
                  </a:lnTo>
                  <a:lnTo>
                    <a:pt x="251" y="127"/>
                  </a:lnTo>
                  <a:lnTo>
                    <a:pt x="255" y="123"/>
                  </a:lnTo>
                  <a:lnTo>
                    <a:pt x="262" y="116"/>
                  </a:lnTo>
                  <a:lnTo>
                    <a:pt x="270" y="108"/>
                  </a:lnTo>
                  <a:lnTo>
                    <a:pt x="276" y="100"/>
                  </a:lnTo>
                  <a:lnTo>
                    <a:pt x="283" y="95"/>
                  </a:lnTo>
                  <a:lnTo>
                    <a:pt x="289" y="89"/>
                  </a:lnTo>
                  <a:lnTo>
                    <a:pt x="293" y="85"/>
                  </a:lnTo>
                  <a:lnTo>
                    <a:pt x="300" y="81"/>
                  </a:lnTo>
                  <a:lnTo>
                    <a:pt x="304" y="79"/>
                  </a:lnTo>
                  <a:lnTo>
                    <a:pt x="230" y="62"/>
                  </a:lnTo>
                  <a:lnTo>
                    <a:pt x="82" y="131"/>
                  </a:lnTo>
                  <a:lnTo>
                    <a:pt x="82" y="129"/>
                  </a:lnTo>
                  <a:lnTo>
                    <a:pt x="82" y="125"/>
                  </a:lnTo>
                  <a:lnTo>
                    <a:pt x="84" y="121"/>
                  </a:lnTo>
                  <a:lnTo>
                    <a:pt x="89" y="114"/>
                  </a:lnTo>
                  <a:lnTo>
                    <a:pt x="93" y="106"/>
                  </a:lnTo>
                  <a:lnTo>
                    <a:pt x="99" y="98"/>
                  </a:lnTo>
                  <a:lnTo>
                    <a:pt x="106" y="87"/>
                  </a:lnTo>
                  <a:lnTo>
                    <a:pt x="116" y="79"/>
                  </a:lnTo>
                  <a:lnTo>
                    <a:pt x="120" y="74"/>
                  </a:lnTo>
                  <a:lnTo>
                    <a:pt x="124" y="68"/>
                  </a:lnTo>
                  <a:lnTo>
                    <a:pt x="127" y="62"/>
                  </a:lnTo>
                  <a:lnTo>
                    <a:pt x="133" y="58"/>
                  </a:lnTo>
                  <a:lnTo>
                    <a:pt x="139" y="53"/>
                  </a:lnTo>
                  <a:lnTo>
                    <a:pt x="145" y="47"/>
                  </a:lnTo>
                  <a:lnTo>
                    <a:pt x="150" y="43"/>
                  </a:lnTo>
                  <a:lnTo>
                    <a:pt x="158" y="38"/>
                  </a:lnTo>
                  <a:lnTo>
                    <a:pt x="164" y="32"/>
                  </a:lnTo>
                  <a:lnTo>
                    <a:pt x="171" y="28"/>
                  </a:lnTo>
                  <a:lnTo>
                    <a:pt x="179" y="24"/>
                  </a:lnTo>
                  <a:lnTo>
                    <a:pt x="186" y="20"/>
                  </a:lnTo>
                  <a:lnTo>
                    <a:pt x="194" y="17"/>
                  </a:lnTo>
                  <a:lnTo>
                    <a:pt x="202" y="15"/>
                  </a:lnTo>
                  <a:lnTo>
                    <a:pt x="211" y="11"/>
                  </a:lnTo>
                  <a:lnTo>
                    <a:pt x="221" y="9"/>
                  </a:lnTo>
                  <a:lnTo>
                    <a:pt x="228" y="7"/>
                  </a:lnTo>
                  <a:lnTo>
                    <a:pt x="236" y="5"/>
                  </a:lnTo>
                  <a:lnTo>
                    <a:pt x="245" y="3"/>
                  </a:lnTo>
                  <a:lnTo>
                    <a:pt x="255" y="3"/>
                  </a:lnTo>
                  <a:lnTo>
                    <a:pt x="262" y="1"/>
                  </a:lnTo>
                  <a:lnTo>
                    <a:pt x="270" y="0"/>
                  </a:lnTo>
                  <a:lnTo>
                    <a:pt x="278" y="0"/>
                  </a:lnTo>
                  <a:lnTo>
                    <a:pt x="287" y="0"/>
                  </a:lnTo>
                  <a:lnTo>
                    <a:pt x="293" y="0"/>
                  </a:lnTo>
                  <a:lnTo>
                    <a:pt x="300" y="0"/>
                  </a:lnTo>
                  <a:lnTo>
                    <a:pt x="308" y="0"/>
                  </a:lnTo>
                  <a:lnTo>
                    <a:pt x="316" y="0"/>
                  </a:lnTo>
                  <a:lnTo>
                    <a:pt x="321" y="0"/>
                  </a:lnTo>
                  <a:lnTo>
                    <a:pt x="329" y="1"/>
                  </a:lnTo>
                  <a:lnTo>
                    <a:pt x="335" y="1"/>
                  </a:lnTo>
                  <a:lnTo>
                    <a:pt x="342" y="3"/>
                  </a:lnTo>
                  <a:lnTo>
                    <a:pt x="348" y="3"/>
                  </a:lnTo>
                  <a:lnTo>
                    <a:pt x="352" y="3"/>
                  </a:lnTo>
                  <a:lnTo>
                    <a:pt x="357" y="3"/>
                  </a:lnTo>
                  <a:lnTo>
                    <a:pt x="363" y="5"/>
                  </a:lnTo>
                  <a:lnTo>
                    <a:pt x="373" y="7"/>
                  </a:lnTo>
                  <a:lnTo>
                    <a:pt x="380" y="9"/>
                  </a:lnTo>
                  <a:lnTo>
                    <a:pt x="386" y="11"/>
                  </a:lnTo>
                  <a:lnTo>
                    <a:pt x="390" y="13"/>
                  </a:lnTo>
                  <a:lnTo>
                    <a:pt x="394" y="13"/>
                  </a:lnTo>
                  <a:lnTo>
                    <a:pt x="396" y="15"/>
                  </a:lnTo>
                  <a:lnTo>
                    <a:pt x="397" y="15"/>
                  </a:lnTo>
                  <a:lnTo>
                    <a:pt x="401" y="15"/>
                  </a:lnTo>
                  <a:lnTo>
                    <a:pt x="407" y="19"/>
                  </a:lnTo>
                  <a:lnTo>
                    <a:pt x="413" y="20"/>
                  </a:lnTo>
                  <a:lnTo>
                    <a:pt x="420" y="24"/>
                  </a:lnTo>
                  <a:lnTo>
                    <a:pt x="428" y="26"/>
                  </a:lnTo>
                  <a:lnTo>
                    <a:pt x="437" y="30"/>
                  </a:lnTo>
                  <a:lnTo>
                    <a:pt x="445" y="34"/>
                  </a:lnTo>
                  <a:lnTo>
                    <a:pt x="454" y="38"/>
                  </a:lnTo>
                  <a:lnTo>
                    <a:pt x="464" y="41"/>
                  </a:lnTo>
                  <a:lnTo>
                    <a:pt x="473" y="45"/>
                  </a:lnTo>
                  <a:lnTo>
                    <a:pt x="481" y="49"/>
                  </a:lnTo>
                  <a:lnTo>
                    <a:pt x="487" y="55"/>
                  </a:lnTo>
                  <a:lnTo>
                    <a:pt x="494" y="58"/>
                  </a:lnTo>
                  <a:lnTo>
                    <a:pt x="500" y="64"/>
                  </a:lnTo>
                  <a:lnTo>
                    <a:pt x="500" y="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1" name="Freeform 93"/>
            <p:cNvSpPr>
              <a:spLocks noChangeAspect="1"/>
            </p:cNvSpPr>
            <p:nvPr/>
          </p:nvSpPr>
          <p:spPr bwMode="auto">
            <a:xfrm>
              <a:off x="3696" y="3249"/>
              <a:ext cx="137" cy="160"/>
            </a:xfrm>
            <a:custGeom>
              <a:avLst/>
              <a:gdLst>
                <a:gd name="T0" fmla="*/ 0 w 135"/>
                <a:gd name="T1" fmla="*/ 158 h 171"/>
                <a:gd name="T2" fmla="*/ 68 w 135"/>
                <a:gd name="T3" fmla="*/ 46 h 171"/>
                <a:gd name="T4" fmla="*/ 55 w 135"/>
                <a:gd name="T5" fmla="*/ 42 h 171"/>
                <a:gd name="T6" fmla="*/ 61 w 135"/>
                <a:gd name="T7" fmla="*/ 38 h 171"/>
                <a:gd name="T8" fmla="*/ 66 w 135"/>
                <a:gd name="T9" fmla="*/ 38 h 171"/>
                <a:gd name="T10" fmla="*/ 72 w 135"/>
                <a:gd name="T11" fmla="*/ 36 h 171"/>
                <a:gd name="T12" fmla="*/ 80 w 135"/>
                <a:gd name="T13" fmla="*/ 35 h 171"/>
                <a:gd name="T14" fmla="*/ 51 w 135"/>
                <a:gd name="T15" fmla="*/ 29 h 171"/>
                <a:gd name="T16" fmla="*/ 55 w 135"/>
                <a:gd name="T17" fmla="*/ 25 h 171"/>
                <a:gd name="T18" fmla="*/ 63 w 135"/>
                <a:gd name="T19" fmla="*/ 23 h 171"/>
                <a:gd name="T20" fmla="*/ 66 w 135"/>
                <a:gd name="T21" fmla="*/ 21 h 171"/>
                <a:gd name="T22" fmla="*/ 72 w 135"/>
                <a:gd name="T23" fmla="*/ 19 h 171"/>
                <a:gd name="T24" fmla="*/ 76 w 135"/>
                <a:gd name="T25" fmla="*/ 19 h 171"/>
                <a:gd name="T26" fmla="*/ 83 w 135"/>
                <a:gd name="T27" fmla="*/ 19 h 171"/>
                <a:gd name="T28" fmla="*/ 55 w 135"/>
                <a:gd name="T29" fmla="*/ 12 h 171"/>
                <a:gd name="T30" fmla="*/ 59 w 135"/>
                <a:gd name="T31" fmla="*/ 8 h 171"/>
                <a:gd name="T32" fmla="*/ 64 w 135"/>
                <a:gd name="T33" fmla="*/ 4 h 171"/>
                <a:gd name="T34" fmla="*/ 70 w 135"/>
                <a:gd name="T35" fmla="*/ 2 h 171"/>
                <a:gd name="T36" fmla="*/ 78 w 135"/>
                <a:gd name="T37" fmla="*/ 0 h 171"/>
                <a:gd name="T38" fmla="*/ 83 w 135"/>
                <a:gd name="T39" fmla="*/ 0 h 171"/>
                <a:gd name="T40" fmla="*/ 91 w 135"/>
                <a:gd name="T41" fmla="*/ 0 h 171"/>
                <a:gd name="T42" fmla="*/ 99 w 135"/>
                <a:gd name="T43" fmla="*/ 0 h 171"/>
                <a:gd name="T44" fmla="*/ 108 w 135"/>
                <a:gd name="T45" fmla="*/ 4 h 171"/>
                <a:gd name="T46" fmla="*/ 116 w 135"/>
                <a:gd name="T47" fmla="*/ 0 h 171"/>
                <a:gd name="T48" fmla="*/ 123 w 135"/>
                <a:gd name="T49" fmla="*/ 2 h 171"/>
                <a:gd name="T50" fmla="*/ 129 w 135"/>
                <a:gd name="T51" fmla="*/ 4 h 171"/>
                <a:gd name="T52" fmla="*/ 135 w 135"/>
                <a:gd name="T53" fmla="*/ 10 h 171"/>
                <a:gd name="T54" fmla="*/ 123 w 135"/>
                <a:gd name="T55" fmla="*/ 16 h 171"/>
                <a:gd name="T56" fmla="*/ 120 w 135"/>
                <a:gd name="T57" fmla="*/ 52 h 171"/>
                <a:gd name="T58" fmla="*/ 114 w 135"/>
                <a:gd name="T59" fmla="*/ 50 h 171"/>
                <a:gd name="T60" fmla="*/ 112 w 135"/>
                <a:gd name="T61" fmla="*/ 69 h 171"/>
                <a:gd name="T62" fmla="*/ 101 w 135"/>
                <a:gd name="T63" fmla="*/ 67 h 171"/>
                <a:gd name="T64" fmla="*/ 66 w 135"/>
                <a:gd name="T65" fmla="*/ 171 h 171"/>
                <a:gd name="T66" fmla="*/ 0 w 135"/>
                <a:gd name="T67" fmla="*/ 158 h 171"/>
                <a:gd name="T68" fmla="*/ 0 w 135"/>
                <a:gd name="T69" fmla="*/ 15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71">
                  <a:moveTo>
                    <a:pt x="0" y="158"/>
                  </a:moveTo>
                  <a:lnTo>
                    <a:pt x="68" y="46"/>
                  </a:lnTo>
                  <a:lnTo>
                    <a:pt x="55" y="42"/>
                  </a:lnTo>
                  <a:lnTo>
                    <a:pt x="61" y="38"/>
                  </a:lnTo>
                  <a:lnTo>
                    <a:pt x="66" y="38"/>
                  </a:lnTo>
                  <a:lnTo>
                    <a:pt x="72" y="36"/>
                  </a:lnTo>
                  <a:lnTo>
                    <a:pt x="80" y="35"/>
                  </a:lnTo>
                  <a:lnTo>
                    <a:pt x="51" y="29"/>
                  </a:lnTo>
                  <a:lnTo>
                    <a:pt x="55" y="25"/>
                  </a:lnTo>
                  <a:lnTo>
                    <a:pt x="63" y="23"/>
                  </a:lnTo>
                  <a:lnTo>
                    <a:pt x="66" y="21"/>
                  </a:lnTo>
                  <a:lnTo>
                    <a:pt x="72" y="19"/>
                  </a:lnTo>
                  <a:lnTo>
                    <a:pt x="76" y="19"/>
                  </a:lnTo>
                  <a:lnTo>
                    <a:pt x="83" y="19"/>
                  </a:lnTo>
                  <a:lnTo>
                    <a:pt x="55" y="12"/>
                  </a:lnTo>
                  <a:lnTo>
                    <a:pt x="59" y="8"/>
                  </a:lnTo>
                  <a:lnTo>
                    <a:pt x="64" y="4"/>
                  </a:lnTo>
                  <a:lnTo>
                    <a:pt x="70" y="2"/>
                  </a:lnTo>
                  <a:lnTo>
                    <a:pt x="78" y="0"/>
                  </a:lnTo>
                  <a:lnTo>
                    <a:pt x="83" y="0"/>
                  </a:lnTo>
                  <a:lnTo>
                    <a:pt x="91" y="0"/>
                  </a:lnTo>
                  <a:lnTo>
                    <a:pt x="99" y="0"/>
                  </a:lnTo>
                  <a:lnTo>
                    <a:pt x="108" y="4"/>
                  </a:lnTo>
                  <a:lnTo>
                    <a:pt x="116" y="0"/>
                  </a:lnTo>
                  <a:lnTo>
                    <a:pt x="123" y="2"/>
                  </a:lnTo>
                  <a:lnTo>
                    <a:pt x="129" y="4"/>
                  </a:lnTo>
                  <a:lnTo>
                    <a:pt x="135" y="10"/>
                  </a:lnTo>
                  <a:lnTo>
                    <a:pt x="123" y="16"/>
                  </a:lnTo>
                  <a:lnTo>
                    <a:pt x="120" y="52"/>
                  </a:lnTo>
                  <a:lnTo>
                    <a:pt x="114" y="50"/>
                  </a:lnTo>
                  <a:lnTo>
                    <a:pt x="112" y="69"/>
                  </a:lnTo>
                  <a:lnTo>
                    <a:pt x="101" y="67"/>
                  </a:lnTo>
                  <a:lnTo>
                    <a:pt x="66" y="171"/>
                  </a:lnTo>
                  <a:lnTo>
                    <a:pt x="0" y="158"/>
                  </a:lnTo>
                  <a:lnTo>
                    <a:pt x="0" y="1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2" name="Freeform 94"/>
            <p:cNvSpPr>
              <a:spLocks noChangeAspect="1"/>
            </p:cNvSpPr>
            <p:nvPr/>
          </p:nvSpPr>
          <p:spPr bwMode="auto">
            <a:xfrm>
              <a:off x="3594" y="3345"/>
              <a:ext cx="32" cy="23"/>
            </a:xfrm>
            <a:custGeom>
              <a:avLst/>
              <a:gdLst>
                <a:gd name="T0" fmla="*/ 65 w 65"/>
                <a:gd name="T1" fmla="*/ 0 h 48"/>
                <a:gd name="T2" fmla="*/ 23 w 65"/>
                <a:gd name="T3" fmla="*/ 48 h 48"/>
                <a:gd name="T4" fmla="*/ 0 w 65"/>
                <a:gd name="T5" fmla="*/ 46 h 48"/>
                <a:gd name="T6" fmla="*/ 6 w 65"/>
                <a:gd name="T7" fmla="*/ 12 h 48"/>
                <a:gd name="T8" fmla="*/ 18 w 65"/>
                <a:gd name="T9" fmla="*/ 12 h 48"/>
                <a:gd name="T10" fmla="*/ 38 w 65"/>
                <a:gd name="T11" fmla="*/ 2 h 48"/>
                <a:gd name="T12" fmla="*/ 65 w 65"/>
                <a:gd name="T13" fmla="*/ 0 h 48"/>
                <a:gd name="T14" fmla="*/ 65 w 65"/>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8">
                  <a:moveTo>
                    <a:pt x="65" y="0"/>
                  </a:moveTo>
                  <a:lnTo>
                    <a:pt x="23" y="48"/>
                  </a:lnTo>
                  <a:lnTo>
                    <a:pt x="0" y="46"/>
                  </a:lnTo>
                  <a:lnTo>
                    <a:pt x="6" y="12"/>
                  </a:lnTo>
                  <a:lnTo>
                    <a:pt x="18" y="12"/>
                  </a:lnTo>
                  <a:lnTo>
                    <a:pt x="38" y="2"/>
                  </a:lnTo>
                  <a:lnTo>
                    <a:pt x="65" y="0"/>
                  </a:lnTo>
                  <a:lnTo>
                    <a:pt x="6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3" name="Freeform 95"/>
            <p:cNvSpPr>
              <a:spLocks noChangeAspect="1"/>
            </p:cNvSpPr>
            <p:nvPr/>
          </p:nvSpPr>
          <p:spPr bwMode="auto">
            <a:xfrm>
              <a:off x="3571" y="3340"/>
              <a:ext cx="38" cy="50"/>
            </a:xfrm>
            <a:custGeom>
              <a:avLst/>
              <a:gdLst>
                <a:gd name="T0" fmla="*/ 53 w 76"/>
                <a:gd name="T1" fmla="*/ 0 h 101"/>
                <a:gd name="T2" fmla="*/ 76 w 76"/>
                <a:gd name="T3" fmla="*/ 6 h 101"/>
                <a:gd name="T4" fmla="*/ 49 w 76"/>
                <a:gd name="T5" fmla="*/ 101 h 101"/>
                <a:gd name="T6" fmla="*/ 0 w 76"/>
                <a:gd name="T7" fmla="*/ 63 h 101"/>
                <a:gd name="T8" fmla="*/ 30 w 76"/>
                <a:gd name="T9" fmla="*/ 72 h 101"/>
                <a:gd name="T10" fmla="*/ 45 w 76"/>
                <a:gd name="T11" fmla="*/ 78 h 101"/>
                <a:gd name="T12" fmla="*/ 63 w 76"/>
                <a:gd name="T13" fmla="*/ 13 h 101"/>
                <a:gd name="T14" fmla="*/ 40 w 76"/>
                <a:gd name="T15" fmla="*/ 7 h 101"/>
                <a:gd name="T16" fmla="*/ 53 w 76"/>
                <a:gd name="T17" fmla="*/ 0 h 101"/>
                <a:gd name="T18" fmla="*/ 53 w 76"/>
                <a:gd name="T1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1">
                  <a:moveTo>
                    <a:pt x="53" y="0"/>
                  </a:moveTo>
                  <a:lnTo>
                    <a:pt x="76" y="6"/>
                  </a:lnTo>
                  <a:lnTo>
                    <a:pt x="49" y="101"/>
                  </a:lnTo>
                  <a:lnTo>
                    <a:pt x="0" y="63"/>
                  </a:lnTo>
                  <a:lnTo>
                    <a:pt x="30" y="72"/>
                  </a:lnTo>
                  <a:lnTo>
                    <a:pt x="45" y="78"/>
                  </a:lnTo>
                  <a:lnTo>
                    <a:pt x="63" y="13"/>
                  </a:lnTo>
                  <a:lnTo>
                    <a:pt x="40" y="7"/>
                  </a:lnTo>
                  <a:lnTo>
                    <a:pt x="53" y="0"/>
                  </a:lnTo>
                  <a:lnTo>
                    <a:pt x="5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4" name="Freeform 96"/>
            <p:cNvSpPr>
              <a:spLocks noChangeAspect="1"/>
            </p:cNvSpPr>
            <p:nvPr/>
          </p:nvSpPr>
          <p:spPr bwMode="auto">
            <a:xfrm>
              <a:off x="3505" y="3300"/>
              <a:ext cx="106" cy="120"/>
            </a:xfrm>
            <a:custGeom>
              <a:avLst/>
              <a:gdLst>
                <a:gd name="T0" fmla="*/ 190 w 211"/>
                <a:gd name="T1" fmla="*/ 6 h 240"/>
                <a:gd name="T2" fmla="*/ 68 w 211"/>
                <a:gd name="T3" fmla="*/ 0 h 240"/>
                <a:gd name="T4" fmla="*/ 68 w 211"/>
                <a:gd name="T5" fmla="*/ 0 h 240"/>
                <a:gd name="T6" fmla="*/ 66 w 211"/>
                <a:gd name="T7" fmla="*/ 4 h 240"/>
                <a:gd name="T8" fmla="*/ 62 w 211"/>
                <a:gd name="T9" fmla="*/ 9 h 240"/>
                <a:gd name="T10" fmla="*/ 59 w 211"/>
                <a:gd name="T11" fmla="*/ 15 h 240"/>
                <a:gd name="T12" fmla="*/ 57 w 211"/>
                <a:gd name="T13" fmla="*/ 19 h 240"/>
                <a:gd name="T14" fmla="*/ 55 w 211"/>
                <a:gd name="T15" fmla="*/ 23 h 240"/>
                <a:gd name="T16" fmla="*/ 53 w 211"/>
                <a:gd name="T17" fmla="*/ 28 h 240"/>
                <a:gd name="T18" fmla="*/ 51 w 211"/>
                <a:gd name="T19" fmla="*/ 34 h 240"/>
                <a:gd name="T20" fmla="*/ 47 w 211"/>
                <a:gd name="T21" fmla="*/ 38 h 240"/>
                <a:gd name="T22" fmla="*/ 45 w 211"/>
                <a:gd name="T23" fmla="*/ 44 h 240"/>
                <a:gd name="T24" fmla="*/ 41 w 211"/>
                <a:gd name="T25" fmla="*/ 51 h 240"/>
                <a:gd name="T26" fmla="*/ 40 w 211"/>
                <a:gd name="T27" fmla="*/ 57 h 240"/>
                <a:gd name="T28" fmla="*/ 38 w 211"/>
                <a:gd name="T29" fmla="*/ 63 h 240"/>
                <a:gd name="T30" fmla="*/ 34 w 211"/>
                <a:gd name="T31" fmla="*/ 70 h 240"/>
                <a:gd name="T32" fmla="*/ 32 w 211"/>
                <a:gd name="T33" fmla="*/ 76 h 240"/>
                <a:gd name="T34" fmla="*/ 28 w 211"/>
                <a:gd name="T35" fmla="*/ 86 h 240"/>
                <a:gd name="T36" fmla="*/ 26 w 211"/>
                <a:gd name="T37" fmla="*/ 93 h 240"/>
                <a:gd name="T38" fmla="*/ 22 w 211"/>
                <a:gd name="T39" fmla="*/ 101 h 240"/>
                <a:gd name="T40" fmla="*/ 21 w 211"/>
                <a:gd name="T41" fmla="*/ 108 h 240"/>
                <a:gd name="T42" fmla="*/ 19 w 211"/>
                <a:gd name="T43" fmla="*/ 118 h 240"/>
                <a:gd name="T44" fmla="*/ 15 w 211"/>
                <a:gd name="T45" fmla="*/ 125 h 240"/>
                <a:gd name="T46" fmla="*/ 13 w 211"/>
                <a:gd name="T47" fmla="*/ 133 h 240"/>
                <a:gd name="T48" fmla="*/ 9 w 211"/>
                <a:gd name="T49" fmla="*/ 143 h 240"/>
                <a:gd name="T50" fmla="*/ 7 w 211"/>
                <a:gd name="T51" fmla="*/ 150 h 240"/>
                <a:gd name="T52" fmla="*/ 3 w 211"/>
                <a:gd name="T53" fmla="*/ 160 h 240"/>
                <a:gd name="T54" fmla="*/ 2 w 211"/>
                <a:gd name="T55" fmla="*/ 169 h 240"/>
                <a:gd name="T56" fmla="*/ 2 w 211"/>
                <a:gd name="T57" fmla="*/ 179 h 240"/>
                <a:gd name="T58" fmla="*/ 0 w 211"/>
                <a:gd name="T59" fmla="*/ 188 h 240"/>
                <a:gd name="T60" fmla="*/ 98 w 211"/>
                <a:gd name="T61" fmla="*/ 238 h 240"/>
                <a:gd name="T62" fmla="*/ 133 w 211"/>
                <a:gd name="T63" fmla="*/ 240 h 240"/>
                <a:gd name="T64" fmla="*/ 211 w 211"/>
                <a:gd name="T65" fmla="*/ 21 h 240"/>
                <a:gd name="T66" fmla="*/ 190 w 211"/>
                <a:gd name="T67" fmla="*/ 6 h 240"/>
                <a:gd name="T68" fmla="*/ 190 w 211"/>
                <a:gd name="T69" fmla="*/ 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40">
                  <a:moveTo>
                    <a:pt x="190" y="6"/>
                  </a:moveTo>
                  <a:lnTo>
                    <a:pt x="68" y="0"/>
                  </a:lnTo>
                  <a:lnTo>
                    <a:pt x="68" y="0"/>
                  </a:lnTo>
                  <a:lnTo>
                    <a:pt x="66" y="4"/>
                  </a:lnTo>
                  <a:lnTo>
                    <a:pt x="62" y="9"/>
                  </a:lnTo>
                  <a:lnTo>
                    <a:pt x="59" y="15"/>
                  </a:lnTo>
                  <a:lnTo>
                    <a:pt x="57" y="19"/>
                  </a:lnTo>
                  <a:lnTo>
                    <a:pt x="55" y="23"/>
                  </a:lnTo>
                  <a:lnTo>
                    <a:pt x="53" y="28"/>
                  </a:lnTo>
                  <a:lnTo>
                    <a:pt x="51" y="34"/>
                  </a:lnTo>
                  <a:lnTo>
                    <a:pt x="47" y="38"/>
                  </a:lnTo>
                  <a:lnTo>
                    <a:pt x="45" y="44"/>
                  </a:lnTo>
                  <a:lnTo>
                    <a:pt x="41" y="51"/>
                  </a:lnTo>
                  <a:lnTo>
                    <a:pt x="40" y="57"/>
                  </a:lnTo>
                  <a:lnTo>
                    <a:pt x="38" y="63"/>
                  </a:lnTo>
                  <a:lnTo>
                    <a:pt x="34" y="70"/>
                  </a:lnTo>
                  <a:lnTo>
                    <a:pt x="32" y="76"/>
                  </a:lnTo>
                  <a:lnTo>
                    <a:pt x="28" y="86"/>
                  </a:lnTo>
                  <a:lnTo>
                    <a:pt x="26" y="93"/>
                  </a:lnTo>
                  <a:lnTo>
                    <a:pt x="22" y="101"/>
                  </a:lnTo>
                  <a:lnTo>
                    <a:pt x="21" y="108"/>
                  </a:lnTo>
                  <a:lnTo>
                    <a:pt x="19" y="118"/>
                  </a:lnTo>
                  <a:lnTo>
                    <a:pt x="15" y="125"/>
                  </a:lnTo>
                  <a:lnTo>
                    <a:pt x="13" y="133"/>
                  </a:lnTo>
                  <a:lnTo>
                    <a:pt x="9" y="143"/>
                  </a:lnTo>
                  <a:lnTo>
                    <a:pt x="7" y="150"/>
                  </a:lnTo>
                  <a:lnTo>
                    <a:pt x="3" y="160"/>
                  </a:lnTo>
                  <a:lnTo>
                    <a:pt x="2" y="169"/>
                  </a:lnTo>
                  <a:lnTo>
                    <a:pt x="2" y="179"/>
                  </a:lnTo>
                  <a:lnTo>
                    <a:pt x="0" y="188"/>
                  </a:lnTo>
                  <a:lnTo>
                    <a:pt x="98" y="238"/>
                  </a:lnTo>
                  <a:lnTo>
                    <a:pt x="133" y="240"/>
                  </a:lnTo>
                  <a:lnTo>
                    <a:pt x="211" y="21"/>
                  </a:lnTo>
                  <a:lnTo>
                    <a:pt x="190" y="6"/>
                  </a:lnTo>
                  <a:lnTo>
                    <a:pt x="190"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5" name="Freeform 97"/>
            <p:cNvSpPr>
              <a:spLocks noChangeAspect="1"/>
            </p:cNvSpPr>
            <p:nvPr/>
          </p:nvSpPr>
          <p:spPr bwMode="auto">
            <a:xfrm>
              <a:off x="3753" y="3308"/>
              <a:ext cx="32" cy="38"/>
            </a:xfrm>
            <a:custGeom>
              <a:avLst/>
              <a:gdLst>
                <a:gd name="T0" fmla="*/ 63 w 63"/>
                <a:gd name="T1" fmla="*/ 19 h 76"/>
                <a:gd name="T2" fmla="*/ 27 w 63"/>
                <a:gd name="T3" fmla="*/ 76 h 76"/>
                <a:gd name="T4" fmla="*/ 0 w 63"/>
                <a:gd name="T5" fmla="*/ 65 h 76"/>
                <a:gd name="T6" fmla="*/ 21 w 63"/>
                <a:gd name="T7" fmla="*/ 0 h 76"/>
                <a:gd name="T8" fmla="*/ 47 w 63"/>
                <a:gd name="T9" fmla="*/ 17 h 76"/>
                <a:gd name="T10" fmla="*/ 63 w 63"/>
                <a:gd name="T11" fmla="*/ 19 h 76"/>
                <a:gd name="T12" fmla="*/ 63 w 63"/>
                <a:gd name="T13" fmla="*/ 19 h 76"/>
              </a:gdLst>
              <a:ahLst/>
              <a:cxnLst>
                <a:cxn ang="0">
                  <a:pos x="T0" y="T1"/>
                </a:cxn>
                <a:cxn ang="0">
                  <a:pos x="T2" y="T3"/>
                </a:cxn>
                <a:cxn ang="0">
                  <a:pos x="T4" y="T5"/>
                </a:cxn>
                <a:cxn ang="0">
                  <a:pos x="T6" y="T7"/>
                </a:cxn>
                <a:cxn ang="0">
                  <a:pos x="T8" y="T9"/>
                </a:cxn>
                <a:cxn ang="0">
                  <a:pos x="T10" y="T11"/>
                </a:cxn>
                <a:cxn ang="0">
                  <a:pos x="T12" y="T13"/>
                </a:cxn>
              </a:cxnLst>
              <a:rect l="0" t="0" r="r" b="b"/>
              <a:pathLst>
                <a:path w="63" h="76">
                  <a:moveTo>
                    <a:pt x="63" y="19"/>
                  </a:moveTo>
                  <a:lnTo>
                    <a:pt x="27" y="76"/>
                  </a:lnTo>
                  <a:lnTo>
                    <a:pt x="0" y="65"/>
                  </a:lnTo>
                  <a:lnTo>
                    <a:pt x="21" y="0"/>
                  </a:lnTo>
                  <a:lnTo>
                    <a:pt x="47" y="17"/>
                  </a:lnTo>
                  <a:lnTo>
                    <a:pt x="63" y="19"/>
                  </a:lnTo>
                  <a:lnTo>
                    <a:pt x="6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6" name="Freeform 98"/>
            <p:cNvSpPr>
              <a:spLocks noChangeAspect="1"/>
            </p:cNvSpPr>
            <p:nvPr/>
          </p:nvSpPr>
          <p:spPr bwMode="auto">
            <a:xfrm>
              <a:off x="3742" y="3317"/>
              <a:ext cx="33" cy="65"/>
            </a:xfrm>
            <a:custGeom>
              <a:avLst/>
              <a:gdLst>
                <a:gd name="T0" fmla="*/ 67 w 67"/>
                <a:gd name="T1" fmla="*/ 6 h 129"/>
                <a:gd name="T2" fmla="*/ 67 w 67"/>
                <a:gd name="T3" fmla="*/ 21 h 129"/>
                <a:gd name="T4" fmla="*/ 55 w 67"/>
                <a:gd name="T5" fmla="*/ 27 h 129"/>
                <a:gd name="T6" fmla="*/ 50 w 67"/>
                <a:gd name="T7" fmla="*/ 59 h 129"/>
                <a:gd name="T8" fmla="*/ 0 w 67"/>
                <a:gd name="T9" fmla="*/ 129 h 129"/>
                <a:gd name="T10" fmla="*/ 21 w 67"/>
                <a:gd name="T11" fmla="*/ 50 h 129"/>
                <a:gd name="T12" fmla="*/ 51 w 67"/>
                <a:gd name="T13" fmla="*/ 23 h 129"/>
                <a:gd name="T14" fmla="*/ 51 w 67"/>
                <a:gd name="T15" fmla="*/ 17 h 129"/>
                <a:gd name="T16" fmla="*/ 65 w 67"/>
                <a:gd name="T17" fmla="*/ 0 h 129"/>
                <a:gd name="T18" fmla="*/ 67 w 67"/>
                <a:gd name="T19" fmla="*/ 6 h 129"/>
                <a:gd name="T20" fmla="*/ 67 w 67"/>
                <a:gd name="T21" fmla="*/ 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9">
                  <a:moveTo>
                    <a:pt x="67" y="6"/>
                  </a:moveTo>
                  <a:lnTo>
                    <a:pt x="67" y="21"/>
                  </a:lnTo>
                  <a:lnTo>
                    <a:pt x="55" y="27"/>
                  </a:lnTo>
                  <a:lnTo>
                    <a:pt x="50" y="59"/>
                  </a:lnTo>
                  <a:lnTo>
                    <a:pt x="0" y="129"/>
                  </a:lnTo>
                  <a:lnTo>
                    <a:pt x="21" y="50"/>
                  </a:lnTo>
                  <a:lnTo>
                    <a:pt x="51" y="23"/>
                  </a:lnTo>
                  <a:lnTo>
                    <a:pt x="51" y="17"/>
                  </a:lnTo>
                  <a:lnTo>
                    <a:pt x="65" y="0"/>
                  </a:lnTo>
                  <a:lnTo>
                    <a:pt x="67" y="6"/>
                  </a:lnTo>
                  <a:lnTo>
                    <a:pt x="67" y="6"/>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7" name="Freeform 99"/>
            <p:cNvSpPr>
              <a:spLocks noChangeAspect="1"/>
            </p:cNvSpPr>
            <p:nvPr/>
          </p:nvSpPr>
          <p:spPr bwMode="auto">
            <a:xfrm>
              <a:off x="3746" y="3414"/>
              <a:ext cx="111" cy="111"/>
            </a:xfrm>
            <a:custGeom>
              <a:avLst/>
              <a:gdLst>
                <a:gd name="T0" fmla="*/ 15 w 222"/>
                <a:gd name="T1" fmla="*/ 0 h 223"/>
                <a:gd name="T2" fmla="*/ 23 w 222"/>
                <a:gd name="T3" fmla="*/ 2 h 223"/>
                <a:gd name="T4" fmla="*/ 38 w 222"/>
                <a:gd name="T5" fmla="*/ 12 h 223"/>
                <a:gd name="T6" fmla="*/ 53 w 222"/>
                <a:gd name="T7" fmla="*/ 21 h 223"/>
                <a:gd name="T8" fmla="*/ 66 w 222"/>
                <a:gd name="T9" fmla="*/ 27 h 223"/>
                <a:gd name="T10" fmla="*/ 78 w 222"/>
                <a:gd name="T11" fmla="*/ 34 h 223"/>
                <a:gd name="T12" fmla="*/ 89 w 222"/>
                <a:gd name="T13" fmla="*/ 40 h 223"/>
                <a:gd name="T14" fmla="*/ 102 w 222"/>
                <a:gd name="T15" fmla="*/ 50 h 223"/>
                <a:gd name="T16" fmla="*/ 114 w 222"/>
                <a:gd name="T17" fmla="*/ 57 h 223"/>
                <a:gd name="T18" fmla="*/ 125 w 222"/>
                <a:gd name="T19" fmla="*/ 65 h 223"/>
                <a:gd name="T20" fmla="*/ 137 w 222"/>
                <a:gd name="T21" fmla="*/ 74 h 223"/>
                <a:gd name="T22" fmla="*/ 146 w 222"/>
                <a:gd name="T23" fmla="*/ 82 h 223"/>
                <a:gd name="T24" fmla="*/ 156 w 222"/>
                <a:gd name="T25" fmla="*/ 91 h 223"/>
                <a:gd name="T26" fmla="*/ 165 w 222"/>
                <a:gd name="T27" fmla="*/ 105 h 223"/>
                <a:gd name="T28" fmla="*/ 177 w 222"/>
                <a:gd name="T29" fmla="*/ 120 h 223"/>
                <a:gd name="T30" fmla="*/ 184 w 222"/>
                <a:gd name="T31" fmla="*/ 135 h 223"/>
                <a:gd name="T32" fmla="*/ 192 w 222"/>
                <a:gd name="T33" fmla="*/ 148 h 223"/>
                <a:gd name="T34" fmla="*/ 197 w 222"/>
                <a:gd name="T35" fmla="*/ 162 h 223"/>
                <a:gd name="T36" fmla="*/ 203 w 222"/>
                <a:gd name="T37" fmla="*/ 177 h 223"/>
                <a:gd name="T38" fmla="*/ 209 w 222"/>
                <a:gd name="T39" fmla="*/ 194 h 223"/>
                <a:gd name="T40" fmla="*/ 215 w 222"/>
                <a:gd name="T41" fmla="*/ 207 h 223"/>
                <a:gd name="T42" fmla="*/ 220 w 222"/>
                <a:gd name="T43" fmla="*/ 217 h 223"/>
                <a:gd name="T44" fmla="*/ 207 w 222"/>
                <a:gd name="T45" fmla="*/ 196 h 223"/>
                <a:gd name="T46" fmla="*/ 201 w 222"/>
                <a:gd name="T47" fmla="*/ 187 h 223"/>
                <a:gd name="T48" fmla="*/ 196 w 222"/>
                <a:gd name="T49" fmla="*/ 175 h 223"/>
                <a:gd name="T50" fmla="*/ 188 w 222"/>
                <a:gd name="T51" fmla="*/ 162 h 223"/>
                <a:gd name="T52" fmla="*/ 182 w 222"/>
                <a:gd name="T53" fmla="*/ 148 h 223"/>
                <a:gd name="T54" fmla="*/ 175 w 222"/>
                <a:gd name="T55" fmla="*/ 135 h 223"/>
                <a:gd name="T56" fmla="*/ 165 w 222"/>
                <a:gd name="T57" fmla="*/ 122 h 223"/>
                <a:gd name="T58" fmla="*/ 156 w 222"/>
                <a:gd name="T59" fmla="*/ 110 h 223"/>
                <a:gd name="T60" fmla="*/ 146 w 222"/>
                <a:gd name="T61" fmla="*/ 99 h 223"/>
                <a:gd name="T62" fmla="*/ 135 w 222"/>
                <a:gd name="T63" fmla="*/ 90 h 223"/>
                <a:gd name="T64" fmla="*/ 123 w 222"/>
                <a:gd name="T65" fmla="*/ 80 h 223"/>
                <a:gd name="T66" fmla="*/ 112 w 222"/>
                <a:gd name="T67" fmla="*/ 71 h 223"/>
                <a:gd name="T68" fmla="*/ 100 w 222"/>
                <a:gd name="T69" fmla="*/ 63 h 223"/>
                <a:gd name="T70" fmla="*/ 87 w 222"/>
                <a:gd name="T71" fmla="*/ 55 h 223"/>
                <a:gd name="T72" fmla="*/ 74 w 222"/>
                <a:gd name="T73" fmla="*/ 48 h 223"/>
                <a:gd name="T74" fmla="*/ 62 w 222"/>
                <a:gd name="T75" fmla="*/ 40 h 223"/>
                <a:gd name="T76" fmla="*/ 51 w 222"/>
                <a:gd name="T77" fmla="*/ 36 h 223"/>
                <a:gd name="T78" fmla="*/ 42 w 222"/>
                <a:gd name="T79" fmla="*/ 29 h 223"/>
                <a:gd name="T80" fmla="*/ 32 w 222"/>
                <a:gd name="T81" fmla="*/ 25 h 223"/>
                <a:gd name="T82" fmla="*/ 15 w 222"/>
                <a:gd name="T83" fmla="*/ 17 h 223"/>
                <a:gd name="T84" fmla="*/ 3 w 222"/>
                <a:gd name="T85" fmla="*/ 13 h 223"/>
                <a:gd name="T86" fmla="*/ 13 w 222"/>
                <a:gd name="T8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223">
                  <a:moveTo>
                    <a:pt x="13" y="0"/>
                  </a:moveTo>
                  <a:lnTo>
                    <a:pt x="15" y="0"/>
                  </a:lnTo>
                  <a:lnTo>
                    <a:pt x="17" y="0"/>
                  </a:lnTo>
                  <a:lnTo>
                    <a:pt x="23" y="2"/>
                  </a:lnTo>
                  <a:lnTo>
                    <a:pt x="30" y="8"/>
                  </a:lnTo>
                  <a:lnTo>
                    <a:pt x="38" y="12"/>
                  </a:lnTo>
                  <a:lnTo>
                    <a:pt x="49" y="17"/>
                  </a:lnTo>
                  <a:lnTo>
                    <a:pt x="53" y="21"/>
                  </a:lnTo>
                  <a:lnTo>
                    <a:pt x="59" y="23"/>
                  </a:lnTo>
                  <a:lnTo>
                    <a:pt x="66" y="27"/>
                  </a:lnTo>
                  <a:lnTo>
                    <a:pt x="72" y="31"/>
                  </a:lnTo>
                  <a:lnTo>
                    <a:pt x="78" y="34"/>
                  </a:lnTo>
                  <a:lnTo>
                    <a:pt x="83" y="38"/>
                  </a:lnTo>
                  <a:lnTo>
                    <a:pt x="89" y="40"/>
                  </a:lnTo>
                  <a:lnTo>
                    <a:pt x="97" y="46"/>
                  </a:lnTo>
                  <a:lnTo>
                    <a:pt x="102" y="50"/>
                  </a:lnTo>
                  <a:lnTo>
                    <a:pt x="108" y="53"/>
                  </a:lnTo>
                  <a:lnTo>
                    <a:pt x="114" y="57"/>
                  </a:lnTo>
                  <a:lnTo>
                    <a:pt x="121" y="61"/>
                  </a:lnTo>
                  <a:lnTo>
                    <a:pt x="125" y="65"/>
                  </a:lnTo>
                  <a:lnTo>
                    <a:pt x="131" y="71"/>
                  </a:lnTo>
                  <a:lnTo>
                    <a:pt x="137" y="74"/>
                  </a:lnTo>
                  <a:lnTo>
                    <a:pt x="142" y="78"/>
                  </a:lnTo>
                  <a:lnTo>
                    <a:pt x="146" y="82"/>
                  </a:lnTo>
                  <a:lnTo>
                    <a:pt x="150" y="88"/>
                  </a:lnTo>
                  <a:lnTo>
                    <a:pt x="156" y="91"/>
                  </a:lnTo>
                  <a:lnTo>
                    <a:pt x="159" y="97"/>
                  </a:lnTo>
                  <a:lnTo>
                    <a:pt x="165" y="105"/>
                  </a:lnTo>
                  <a:lnTo>
                    <a:pt x="171" y="112"/>
                  </a:lnTo>
                  <a:lnTo>
                    <a:pt x="177" y="120"/>
                  </a:lnTo>
                  <a:lnTo>
                    <a:pt x="182" y="128"/>
                  </a:lnTo>
                  <a:lnTo>
                    <a:pt x="184" y="135"/>
                  </a:lnTo>
                  <a:lnTo>
                    <a:pt x="188" y="141"/>
                  </a:lnTo>
                  <a:lnTo>
                    <a:pt x="192" y="148"/>
                  </a:lnTo>
                  <a:lnTo>
                    <a:pt x="196" y="156"/>
                  </a:lnTo>
                  <a:lnTo>
                    <a:pt x="197" y="162"/>
                  </a:lnTo>
                  <a:lnTo>
                    <a:pt x="201" y="169"/>
                  </a:lnTo>
                  <a:lnTo>
                    <a:pt x="203" y="177"/>
                  </a:lnTo>
                  <a:lnTo>
                    <a:pt x="205" y="185"/>
                  </a:lnTo>
                  <a:lnTo>
                    <a:pt x="209" y="194"/>
                  </a:lnTo>
                  <a:lnTo>
                    <a:pt x="213" y="202"/>
                  </a:lnTo>
                  <a:lnTo>
                    <a:pt x="215" y="207"/>
                  </a:lnTo>
                  <a:lnTo>
                    <a:pt x="216" y="213"/>
                  </a:lnTo>
                  <a:lnTo>
                    <a:pt x="220" y="217"/>
                  </a:lnTo>
                  <a:lnTo>
                    <a:pt x="222" y="223"/>
                  </a:lnTo>
                  <a:lnTo>
                    <a:pt x="207" y="196"/>
                  </a:lnTo>
                  <a:lnTo>
                    <a:pt x="203" y="192"/>
                  </a:lnTo>
                  <a:lnTo>
                    <a:pt x="201" y="187"/>
                  </a:lnTo>
                  <a:lnTo>
                    <a:pt x="199" y="181"/>
                  </a:lnTo>
                  <a:lnTo>
                    <a:pt x="196" y="175"/>
                  </a:lnTo>
                  <a:lnTo>
                    <a:pt x="192" y="167"/>
                  </a:lnTo>
                  <a:lnTo>
                    <a:pt x="188" y="162"/>
                  </a:lnTo>
                  <a:lnTo>
                    <a:pt x="184" y="156"/>
                  </a:lnTo>
                  <a:lnTo>
                    <a:pt x="182" y="148"/>
                  </a:lnTo>
                  <a:lnTo>
                    <a:pt x="178" y="141"/>
                  </a:lnTo>
                  <a:lnTo>
                    <a:pt x="175" y="135"/>
                  </a:lnTo>
                  <a:lnTo>
                    <a:pt x="169" y="128"/>
                  </a:lnTo>
                  <a:lnTo>
                    <a:pt x="165" y="122"/>
                  </a:lnTo>
                  <a:lnTo>
                    <a:pt x="161" y="116"/>
                  </a:lnTo>
                  <a:lnTo>
                    <a:pt x="156" y="110"/>
                  </a:lnTo>
                  <a:lnTo>
                    <a:pt x="152" y="105"/>
                  </a:lnTo>
                  <a:lnTo>
                    <a:pt x="146" y="99"/>
                  </a:lnTo>
                  <a:lnTo>
                    <a:pt x="140" y="95"/>
                  </a:lnTo>
                  <a:lnTo>
                    <a:pt x="135" y="90"/>
                  </a:lnTo>
                  <a:lnTo>
                    <a:pt x="129" y="84"/>
                  </a:lnTo>
                  <a:lnTo>
                    <a:pt x="123" y="80"/>
                  </a:lnTo>
                  <a:lnTo>
                    <a:pt x="118" y="74"/>
                  </a:lnTo>
                  <a:lnTo>
                    <a:pt x="112" y="71"/>
                  </a:lnTo>
                  <a:lnTo>
                    <a:pt x="106" y="67"/>
                  </a:lnTo>
                  <a:lnTo>
                    <a:pt x="100" y="63"/>
                  </a:lnTo>
                  <a:lnTo>
                    <a:pt x="93" y="59"/>
                  </a:lnTo>
                  <a:lnTo>
                    <a:pt x="87" y="55"/>
                  </a:lnTo>
                  <a:lnTo>
                    <a:pt x="80" y="50"/>
                  </a:lnTo>
                  <a:lnTo>
                    <a:pt x="74" y="48"/>
                  </a:lnTo>
                  <a:lnTo>
                    <a:pt x="68" y="44"/>
                  </a:lnTo>
                  <a:lnTo>
                    <a:pt x="62" y="40"/>
                  </a:lnTo>
                  <a:lnTo>
                    <a:pt x="57" y="38"/>
                  </a:lnTo>
                  <a:lnTo>
                    <a:pt x="51" y="36"/>
                  </a:lnTo>
                  <a:lnTo>
                    <a:pt x="47" y="32"/>
                  </a:lnTo>
                  <a:lnTo>
                    <a:pt x="42" y="29"/>
                  </a:lnTo>
                  <a:lnTo>
                    <a:pt x="36" y="27"/>
                  </a:lnTo>
                  <a:lnTo>
                    <a:pt x="32" y="25"/>
                  </a:lnTo>
                  <a:lnTo>
                    <a:pt x="23" y="21"/>
                  </a:lnTo>
                  <a:lnTo>
                    <a:pt x="15" y="17"/>
                  </a:lnTo>
                  <a:lnTo>
                    <a:pt x="9" y="15"/>
                  </a:lnTo>
                  <a:lnTo>
                    <a:pt x="3" y="13"/>
                  </a:lnTo>
                  <a:lnTo>
                    <a:pt x="0" y="12"/>
                  </a:lnTo>
                  <a:lnTo>
                    <a:pt x="13" y="0"/>
                  </a:lnTo>
                  <a:lnTo>
                    <a:pt x="13" y="0"/>
                  </a:lnTo>
                  <a:close/>
                </a:path>
              </a:pathLst>
            </a:custGeom>
            <a:solidFill>
              <a:srgbClr val="9EA8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8" name="Freeform 100"/>
            <p:cNvSpPr>
              <a:spLocks noChangeAspect="1"/>
            </p:cNvSpPr>
            <p:nvPr/>
          </p:nvSpPr>
          <p:spPr bwMode="auto">
            <a:xfrm>
              <a:off x="3871" y="3581"/>
              <a:ext cx="22" cy="23"/>
            </a:xfrm>
            <a:custGeom>
              <a:avLst/>
              <a:gdLst>
                <a:gd name="T0" fmla="*/ 13 w 43"/>
                <a:gd name="T1" fmla="*/ 13 h 45"/>
                <a:gd name="T2" fmla="*/ 15 w 43"/>
                <a:gd name="T3" fmla="*/ 11 h 45"/>
                <a:gd name="T4" fmla="*/ 24 w 43"/>
                <a:gd name="T5" fmla="*/ 6 h 45"/>
                <a:gd name="T6" fmla="*/ 28 w 43"/>
                <a:gd name="T7" fmla="*/ 4 h 45"/>
                <a:gd name="T8" fmla="*/ 32 w 43"/>
                <a:gd name="T9" fmla="*/ 2 h 45"/>
                <a:gd name="T10" fmla="*/ 38 w 43"/>
                <a:gd name="T11" fmla="*/ 0 h 45"/>
                <a:gd name="T12" fmla="*/ 43 w 43"/>
                <a:gd name="T13" fmla="*/ 0 h 45"/>
                <a:gd name="T14" fmla="*/ 43 w 43"/>
                <a:gd name="T15" fmla="*/ 2 h 45"/>
                <a:gd name="T16" fmla="*/ 40 w 43"/>
                <a:gd name="T17" fmla="*/ 7 h 45"/>
                <a:gd name="T18" fmla="*/ 38 w 43"/>
                <a:gd name="T19" fmla="*/ 9 h 45"/>
                <a:gd name="T20" fmla="*/ 34 w 43"/>
                <a:gd name="T21" fmla="*/ 15 h 45"/>
                <a:gd name="T22" fmla="*/ 30 w 43"/>
                <a:gd name="T23" fmla="*/ 19 h 45"/>
                <a:gd name="T24" fmla="*/ 26 w 43"/>
                <a:gd name="T25" fmla="*/ 26 h 45"/>
                <a:gd name="T26" fmla="*/ 21 w 43"/>
                <a:gd name="T27" fmla="*/ 30 h 45"/>
                <a:gd name="T28" fmla="*/ 19 w 43"/>
                <a:gd name="T29" fmla="*/ 34 h 45"/>
                <a:gd name="T30" fmla="*/ 15 w 43"/>
                <a:gd name="T31" fmla="*/ 36 h 45"/>
                <a:gd name="T32" fmla="*/ 13 w 43"/>
                <a:gd name="T33" fmla="*/ 40 h 45"/>
                <a:gd name="T34" fmla="*/ 9 w 43"/>
                <a:gd name="T35" fmla="*/ 44 h 45"/>
                <a:gd name="T36" fmla="*/ 9 w 43"/>
                <a:gd name="T37" fmla="*/ 45 h 45"/>
                <a:gd name="T38" fmla="*/ 0 w 43"/>
                <a:gd name="T39" fmla="*/ 26 h 45"/>
                <a:gd name="T40" fmla="*/ 13 w 43"/>
                <a:gd name="T41" fmla="*/ 13 h 45"/>
                <a:gd name="T42" fmla="*/ 13 w 43"/>
                <a:gd name="T43"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5">
                  <a:moveTo>
                    <a:pt x="13" y="13"/>
                  </a:moveTo>
                  <a:lnTo>
                    <a:pt x="15" y="11"/>
                  </a:lnTo>
                  <a:lnTo>
                    <a:pt x="24" y="6"/>
                  </a:lnTo>
                  <a:lnTo>
                    <a:pt x="28" y="4"/>
                  </a:lnTo>
                  <a:lnTo>
                    <a:pt x="32" y="2"/>
                  </a:lnTo>
                  <a:lnTo>
                    <a:pt x="38" y="0"/>
                  </a:lnTo>
                  <a:lnTo>
                    <a:pt x="43" y="0"/>
                  </a:lnTo>
                  <a:lnTo>
                    <a:pt x="43" y="2"/>
                  </a:lnTo>
                  <a:lnTo>
                    <a:pt x="40" y="7"/>
                  </a:lnTo>
                  <a:lnTo>
                    <a:pt x="38" y="9"/>
                  </a:lnTo>
                  <a:lnTo>
                    <a:pt x="34" y="15"/>
                  </a:lnTo>
                  <a:lnTo>
                    <a:pt x="30" y="19"/>
                  </a:lnTo>
                  <a:lnTo>
                    <a:pt x="26" y="26"/>
                  </a:lnTo>
                  <a:lnTo>
                    <a:pt x="21" y="30"/>
                  </a:lnTo>
                  <a:lnTo>
                    <a:pt x="19" y="34"/>
                  </a:lnTo>
                  <a:lnTo>
                    <a:pt x="15" y="36"/>
                  </a:lnTo>
                  <a:lnTo>
                    <a:pt x="13" y="40"/>
                  </a:lnTo>
                  <a:lnTo>
                    <a:pt x="9" y="44"/>
                  </a:lnTo>
                  <a:lnTo>
                    <a:pt x="9" y="45"/>
                  </a:lnTo>
                  <a:lnTo>
                    <a:pt x="0" y="26"/>
                  </a:lnTo>
                  <a:lnTo>
                    <a:pt x="13" y="13"/>
                  </a:lnTo>
                  <a:lnTo>
                    <a:pt x="13" y="1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69" name="Freeform 101"/>
            <p:cNvSpPr>
              <a:spLocks noChangeAspect="1"/>
            </p:cNvSpPr>
            <p:nvPr/>
          </p:nvSpPr>
          <p:spPr bwMode="auto">
            <a:xfrm>
              <a:off x="3551" y="3575"/>
              <a:ext cx="23" cy="26"/>
            </a:xfrm>
            <a:custGeom>
              <a:avLst/>
              <a:gdLst>
                <a:gd name="T0" fmla="*/ 36 w 46"/>
                <a:gd name="T1" fmla="*/ 5 h 53"/>
                <a:gd name="T2" fmla="*/ 46 w 46"/>
                <a:gd name="T3" fmla="*/ 53 h 53"/>
                <a:gd name="T4" fmla="*/ 44 w 46"/>
                <a:gd name="T5" fmla="*/ 51 h 53"/>
                <a:gd name="T6" fmla="*/ 40 w 46"/>
                <a:gd name="T7" fmla="*/ 47 h 53"/>
                <a:gd name="T8" fmla="*/ 32 w 46"/>
                <a:gd name="T9" fmla="*/ 41 h 53"/>
                <a:gd name="T10" fmla="*/ 25 w 46"/>
                <a:gd name="T11" fmla="*/ 34 h 53"/>
                <a:gd name="T12" fmla="*/ 15 w 46"/>
                <a:gd name="T13" fmla="*/ 26 h 53"/>
                <a:gd name="T14" fmla="*/ 7 w 46"/>
                <a:gd name="T15" fmla="*/ 19 h 53"/>
                <a:gd name="T16" fmla="*/ 2 w 46"/>
                <a:gd name="T17" fmla="*/ 11 h 53"/>
                <a:gd name="T18" fmla="*/ 0 w 46"/>
                <a:gd name="T19" fmla="*/ 7 h 53"/>
                <a:gd name="T20" fmla="*/ 17 w 46"/>
                <a:gd name="T21" fmla="*/ 0 h 53"/>
                <a:gd name="T22" fmla="*/ 36 w 46"/>
                <a:gd name="T23" fmla="*/ 5 h 53"/>
                <a:gd name="T24" fmla="*/ 36 w 46"/>
                <a:gd name="T25"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3">
                  <a:moveTo>
                    <a:pt x="36" y="5"/>
                  </a:moveTo>
                  <a:lnTo>
                    <a:pt x="46" y="53"/>
                  </a:lnTo>
                  <a:lnTo>
                    <a:pt x="44" y="51"/>
                  </a:lnTo>
                  <a:lnTo>
                    <a:pt x="40" y="47"/>
                  </a:lnTo>
                  <a:lnTo>
                    <a:pt x="32" y="41"/>
                  </a:lnTo>
                  <a:lnTo>
                    <a:pt x="25" y="34"/>
                  </a:lnTo>
                  <a:lnTo>
                    <a:pt x="15" y="26"/>
                  </a:lnTo>
                  <a:lnTo>
                    <a:pt x="7" y="19"/>
                  </a:lnTo>
                  <a:lnTo>
                    <a:pt x="2" y="11"/>
                  </a:lnTo>
                  <a:lnTo>
                    <a:pt x="0" y="7"/>
                  </a:lnTo>
                  <a:lnTo>
                    <a:pt x="17" y="0"/>
                  </a:lnTo>
                  <a:lnTo>
                    <a:pt x="36" y="5"/>
                  </a:lnTo>
                  <a:lnTo>
                    <a:pt x="36"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70" name="Freeform 102"/>
            <p:cNvSpPr>
              <a:spLocks noChangeAspect="1"/>
            </p:cNvSpPr>
            <p:nvPr/>
          </p:nvSpPr>
          <p:spPr bwMode="auto">
            <a:xfrm>
              <a:off x="3901" y="3364"/>
              <a:ext cx="25" cy="14"/>
            </a:xfrm>
            <a:custGeom>
              <a:avLst/>
              <a:gdLst>
                <a:gd name="T0" fmla="*/ 0 w 49"/>
                <a:gd name="T1" fmla="*/ 21 h 29"/>
                <a:gd name="T2" fmla="*/ 2 w 49"/>
                <a:gd name="T3" fmla="*/ 19 h 29"/>
                <a:gd name="T4" fmla="*/ 5 w 49"/>
                <a:gd name="T5" fmla="*/ 14 h 29"/>
                <a:gd name="T6" fmla="*/ 11 w 49"/>
                <a:gd name="T7" fmla="*/ 8 h 29"/>
                <a:gd name="T8" fmla="*/ 17 w 49"/>
                <a:gd name="T9" fmla="*/ 4 h 29"/>
                <a:gd name="T10" fmla="*/ 21 w 49"/>
                <a:gd name="T11" fmla="*/ 2 h 29"/>
                <a:gd name="T12" fmla="*/ 24 w 49"/>
                <a:gd name="T13" fmla="*/ 0 h 29"/>
                <a:gd name="T14" fmla="*/ 30 w 49"/>
                <a:gd name="T15" fmla="*/ 0 h 29"/>
                <a:gd name="T16" fmla="*/ 36 w 49"/>
                <a:gd name="T17" fmla="*/ 4 h 29"/>
                <a:gd name="T18" fmla="*/ 41 w 49"/>
                <a:gd name="T19" fmla="*/ 4 h 29"/>
                <a:gd name="T20" fmla="*/ 45 w 49"/>
                <a:gd name="T21" fmla="*/ 6 h 29"/>
                <a:gd name="T22" fmla="*/ 47 w 49"/>
                <a:gd name="T23" fmla="*/ 8 h 29"/>
                <a:gd name="T24" fmla="*/ 49 w 49"/>
                <a:gd name="T25" fmla="*/ 10 h 29"/>
                <a:gd name="T26" fmla="*/ 45 w 49"/>
                <a:gd name="T27" fmla="*/ 10 h 29"/>
                <a:gd name="T28" fmla="*/ 41 w 49"/>
                <a:gd name="T29" fmla="*/ 10 h 29"/>
                <a:gd name="T30" fmla="*/ 34 w 49"/>
                <a:gd name="T31" fmla="*/ 12 h 29"/>
                <a:gd name="T32" fmla="*/ 30 w 49"/>
                <a:gd name="T33" fmla="*/ 14 h 29"/>
                <a:gd name="T34" fmla="*/ 24 w 49"/>
                <a:gd name="T35" fmla="*/ 17 h 29"/>
                <a:gd name="T36" fmla="*/ 24 w 49"/>
                <a:gd name="T37" fmla="*/ 21 h 29"/>
                <a:gd name="T38" fmla="*/ 24 w 49"/>
                <a:gd name="T39" fmla="*/ 21 h 29"/>
                <a:gd name="T40" fmla="*/ 32 w 49"/>
                <a:gd name="T41" fmla="*/ 23 h 29"/>
                <a:gd name="T42" fmla="*/ 40 w 49"/>
                <a:gd name="T43" fmla="*/ 21 h 29"/>
                <a:gd name="T44" fmla="*/ 43 w 49"/>
                <a:gd name="T45" fmla="*/ 23 h 29"/>
                <a:gd name="T46" fmla="*/ 43 w 49"/>
                <a:gd name="T47" fmla="*/ 25 h 29"/>
                <a:gd name="T48" fmla="*/ 43 w 49"/>
                <a:gd name="T49" fmla="*/ 27 h 29"/>
                <a:gd name="T50" fmla="*/ 17 w 49"/>
                <a:gd name="T51" fmla="*/ 29 h 29"/>
                <a:gd name="T52" fmla="*/ 0 w 49"/>
                <a:gd name="T53" fmla="*/ 21 h 29"/>
                <a:gd name="T54" fmla="*/ 0 w 49"/>
                <a:gd name="T5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29">
                  <a:moveTo>
                    <a:pt x="0" y="21"/>
                  </a:moveTo>
                  <a:lnTo>
                    <a:pt x="2" y="19"/>
                  </a:lnTo>
                  <a:lnTo>
                    <a:pt x="5" y="14"/>
                  </a:lnTo>
                  <a:lnTo>
                    <a:pt x="11" y="8"/>
                  </a:lnTo>
                  <a:lnTo>
                    <a:pt x="17" y="4"/>
                  </a:lnTo>
                  <a:lnTo>
                    <a:pt x="21" y="2"/>
                  </a:lnTo>
                  <a:lnTo>
                    <a:pt x="24" y="0"/>
                  </a:lnTo>
                  <a:lnTo>
                    <a:pt x="30" y="0"/>
                  </a:lnTo>
                  <a:lnTo>
                    <a:pt x="36" y="4"/>
                  </a:lnTo>
                  <a:lnTo>
                    <a:pt x="41" y="4"/>
                  </a:lnTo>
                  <a:lnTo>
                    <a:pt x="45" y="6"/>
                  </a:lnTo>
                  <a:lnTo>
                    <a:pt x="47" y="8"/>
                  </a:lnTo>
                  <a:lnTo>
                    <a:pt x="49" y="10"/>
                  </a:lnTo>
                  <a:lnTo>
                    <a:pt x="45" y="10"/>
                  </a:lnTo>
                  <a:lnTo>
                    <a:pt x="41" y="10"/>
                  </a:lnTo>
                  <a:lnTo>
                    <a:pt x="34" y="12"/>
                  </a:lnTo>
                  <a:lnTo>
                    <a:pt x="30" y="14"/>
                  </a:lnTo>
                  <a:lnTo>
                    <a:pt x="24" y="17"/>
                  </a:lnTo>
                  <a:lnTo>
                    <a:pt x="24" y="21"/>
                  </a:lnTo>
                  <a:lnTo>
                    <a:pt x="24" y="21"/>
                  </a:lnTo>
                  <a:lnTo>
                    <a:pt x="32" y="23"/>
                  </a:lnTo>
                  <a:lnTo>
                    <a:pt x="40" y="21"/>
                  </a:lnTo>
                  <a:lnTo>
                    <a:pt x="43" y="23"/>
                  </a:lnTo>
                  <a:lnTo>
                    <a:pt x="43" y="25"/>
                  </a:lnTo>
                  <a:lnTo>
                    <a:pt x="43" y="27"/>
                  </a:lnTo>
                  <a:lnTo>
                    <a:pt x="17" y="29"/>
                  </a:lnTo>
                  <a:lnTo>
                    <a:pt x="0" y="21"/>
                  </a:lnTo>
                  <a:lnTo>
                    <a:pt x="0" y="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71" name="Freeform 103"/>
            <p:cNvSpPr>
              <a:spLocks noChangeAspect="1"/>
            </p:cNvSpPr>
            <p:nvPr/>
          </p:nvSpPr>
          <p:spPr bwMode="auto">
            <a:xfrm>
              <a:off x="3632" y="3431"/>
              <a:ext cx="79" cy="128"/>
            </a:xfrm>
            <a:custGeom>
              <a:avLst/>
              <a:gdLst>
                <a:gd name="T0" fmla="*/ 157 w 157"/>
                <a:gd name="T1" fmla="*/ 23 h 255"/>
                <a:gd name="T2" fmla="*/ 155 w 157"/>
                <a:gd name="T3" fmla="*/ 31 h 255"/>
                <a:gd name="T4" fmla="*/ 152 w 157"/>
                <a:gd name="T5" fmla="*/ 44 h 255"/>
                <a:gd name="T6" fmla="*/ 148 w 157"/>
                <a:gd name="T7" fmla="*/ 57 h 255"/>
                <a:gd name="T8" fmla="*/ 148 w 157"/>
                <a:gd name="T9" fmla="*/ 69 h 255"/>
                <a:gd name="T10" fmla="*/ 144 w 157"/>
                <a:gd name="T11" fmla="*/ 80 h 255"/>
                <a:gd name="T12" fmla="*/ 140 w 157"/>
                <a:gd name="T13" fmla="*/ 90 h 255"/>
                <a:gd name="T14" fmla="*/ 136 w 157"/>
                <a:gd name="T15" fmla="*/ 101 h 255"/>
                <a:gd name="T16" fmla="*/ 133 w 157"/>
                <a:gd name="T17" fmla="*/ 113 h 255"/>
                <a:gd name="T18" fmla="*/ 129 w 157"/>
                <a:gd name="T19" fmla="*/ 124 h 255"/>
                <a:gd name="T20" fmla="*/ 125 w 157"/>
                <a:gd name="T21" fmla="*/ 135 h 255"/>
                <a:gd name="T22" fmla="*/ 119 w 157"/>
                <a:gd name="T23" fmla="*/ 145 h 255"/>
                <a:gd name="T24" fmla="*/ 114 w 157"/>
                <a:gd name="T25" fmla="*/ 156 h 255"/>
                <a:gd name="T26" fmla="*/ 106 w 157"/>
                <a:gd name="T27" fmla="*/ 170 h 255"/>
                <a:gd name="T28" fmla="*/ 91 w 157"/>
                <a:gd name="T29" fmla="*/ 187 h 255"/>
                <a:gd name="T30" fmla="*/ 77 w 157"/>
                <a:gd name="T31" fmla="*/ 200 h 255"/>
                <a:gd name="T32" fmla="*/ 64 w 157"/>
                <a:gd name="T33" fmla="*/ 213 h 255"/>
                <a:gd name="T34" fmla="*/ 51 w 157"/>
                <a:gd name="T35" fmla="*/ 225 h 255"/>
                <a:gd name="T36" fmla="*/ 36 w 157"/>
                <a:gd name="T37" fmla="*/ 234 h 255"/>
                <a:gd name="T38" fmla="*/ 22 w 157"/>
                <a:gd name="T39" fmla="*/ 242 h 255"/>
                <a:gd name="T40" fmla="*/ 7 w 157"/>
                <a:gd name="T41" fmla="*/ 251 h 255"/>
                <a:gd name="T42" fmla="*/ 1 w 157"/>
                <a:gd name="T43" fmla="*/ 253 h 255"/>
                <a:gd name="T44" fmla="*/ 15 w 157"/>
                <a:gd name="T45" fmla="*/ 244 h 255"/>
                <a:gd name="T46" fmla="*/ 28 w 157"/>
                <a:gd name="T47" fmla="*/ 236 h 255"/>
                <a:gd name="T48" fmla="*/ 41 w 157"/>
                <a:gd name="T49" fmla="*/ 223 h 255"/>
                <a:gd name="T50" fmla="*/ 57 w 157"/>
                <a:gd name="T51" fmla="*/ 208 h 255"/>
                <a:gd name="T52" fmla="*/ 72 w 157"/>
                <a:gd name="T53" fmla="*/ 194 h 255"/>
                <a:gd name="T54" fmla="*/ 79 w 157"/>
                <a:gd name="T55" fmla="*/ 183 h 255"/>
                <a:gd name="T56" fmla="*/ 89 w 157"/>
                <a:gd name="T57" fmla="*/ 173 h 255"/>
                <a:gd name="T58" fmla="*/ 95 w 157"/>
                <a:gd name="T59" fmla="*/ 162 h 255"/>
                <a:gd name="T60" fmla="*/ 102 w 157"/>
                <a:gd name="T61" fmla="*/ 149 h 255"/>
                <a:gd name="T62" fmla="*/ 108 w 157"/>
                <a:gd name="T63" fmla="*/ 135 h 255"/>
                <a:gd name="T64" fmla="*/ 114 w 157"/>
                <a:gd name="T65" fmla="*/ 122 h 255"/>
                <a:gd name="T66" fmla="*/ 119 w 157"/>
                <a:gd name="T67" fmla="*/ 109 h 255"/>
                <a:gd name="T68" fmla="*/ 123 w 157"/>
                <a:gd name="T69" fmla="*/ 95 h 255"/>
                <a:gd name="T70" fmla="*/ 127 w 157"/>
                <a:gd name="T71" fmla="*/ 82 h 255"/>
                <a:gd name="T72" fmla="*/ 131 w 157"/>
                <a:gd name="T73" fmla="*/ 69 h 255"/>
                <a:gd name="T74" fmla="*/ 135 w 157"/>
                <a:gd name="T75" fmla="*/ 57 h 255"/>
                <a:gd name="T76" fmla="*/ 138 w 157"/>
                <a:gd name="T77" fmla="*/ 46 h 255"/>
                <a:gd name="T78" fmla="*/ 140 w 157"/>
                <a:gd name="T79" fmla="*/ 35 h 255"/>
                <a:gd name="T80" fmla="*/ 144 w 157"/>
                <a:gd name="T81" fmla="*/ 21 h 255"/>
                <a:gd name="T82" fmla="*/ 146 w 157"/>
                <a:gd name="T83" fmla="*/ 8 h 255"/>
                <a:gd name="T84" fmla="*/ 148 w 157"/>
                <a:gd name="T85" fmla="*/ 0 h 255"/>
                <a:gd name="T86" fmla="*/ 157 w 157"/>
                <a:gd name="T87" fmla="*/ 2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255">
                  <a:moveTo>
                    <a:pt x="157" y="23"/>
                  </a:moveTo>
                  <a:lnTo>
                    <a:pt x="157" y="23"/>
                  </a:lnTo>
                  <a:lnTo>
                    <a:pt x="155" y="27"/>
                  </a:lnTo>
                  <a:lnTo>
                    <a:pt x="155" y="31"/>
                  </a:lnTo>
                  <a:lnTo>
                    <a:pt x="154" y="38"/>
                  </a:lnTo>
                  <a:lnTo>
                    <a:pt x="152" y="44"/>
                  </a:lnTo>
                  <a:lnTo>
                    <a:pt x="150" y="54"/>
                  </a:lnTo>
                  <a:lnTo>
                    <a:pt x="148" y="57"/>
                  </a:lnTo>
                  <a:lnTo>
                    <a:pt x="148" y="63"/>
                  </a:lnTo>
                  <a:lnTo>
                    <a:pt x="148" y="69"/>
                  </a:lnTo>
                  <a:lnTo>
                    <a:pt x="146" y="75"/>
                  </a:lnTo>
                  <a:lnTo>
                    <a:pt x="144" y="80"/>
                  </a:lnTo>
                  <a:lnTo>
                    <a:pt x="142" y="84"/>
                  </a:lnTo>
                  <a:lnTo>
                    <a:pt x="140" y="90"/>
                  </a:lnTo>
                  <a:lnTo>
                    <a:pt x="138" y="95"/>
                  </a:lnTo>
                  <a:lnTo>
                    <a:pt x="136" y="101"/>
                  </a:lnTo>
                  <a:lnTo>
                    <a:pt x="135" y="107"/>
                  </a:lnTo>
                  <a:lnTo>
                    <a:pt x="133" y="113"/>
                  </a:lnTo>
                  <a:lnTo>
                    <a:pt x="131" y="120"/>
                  </a:lnTo>
                  <a:lnTo>
                    <a:pt x="129" y="124"/>
                  </a:lnTo>
                  <a:lnTo>
                    <a:pt x="127" y="130"/>
                  </a:lnTo>
                  <a:lnTo>
                    <a:pt x="125" y="135"/>
                  </a:lnTo>
                  <a:lnTo>
                    <a:pt x="123" y="141"/>
                  </a:lnTo>
                  <a:lnTo>
                    <a:pt x="119" y="145"/>
                  </a:lnTo>
                  <a:lnTo>
                    <a:pt x="117" y="151"/>
                  </a:lnTo>
                  <a:lnTo>
                    <a:pt x="114" y="156"/>
                  </a:lnTo>
                  <a:lnTo>
                    <a:pt x="112" y="160"/>
                  </a:lnTo>
                  <a:lnTo>
                    <a:pt x="106" y="170"/>
                  </a:lnTo>
                  <a:lnTo>
                    <a:pt x="98" y="179"/>
                  </a:lnTo>
                  <a:lnTo>
                    <a:pt x="91" y="187"/>
                  </a:lnTo>
                  <a:lnTo>
                    <a:pt x="85" y="194"/>
                  </a:lnTo>
                  <a:lnTo>
                    <a:pt x="77" y="200"/>
                  </a:lnTo>
                  <a:lnTo>
                    <a:pt x="72" y="208"/>
                  </a:lnTo>
                  <a:lnTo>
                    <a:pt x="64" y="213"/>
                  </a:lnTo>
                  <a:lnTo>
                    <a:pt x="58" y="219"/>
                  </a:lnTo>
                  <a:lnTo>
                    <a:pt x="51" y="225"/>
                  </a:lnTo>
                  <a:lnTo>
                    <a:pt x="43" y="230"/>
                  </a:lnTo>
                  <a:lnTo>
                    <a:pt x="36" y="234"/>
                  </a:lnTo>
                  <a:lnTo>
                    <a:pt x="30" y="238"/>
                  </a:lnTo>
                  <a:lnTo>
                    <a:pt x="22" y="242"/>
                  </a:lnTo>
                  <a:lnTo>
                    <a:pt x="15" y="248"/>
                  </a:lnTo>
                  <a:lnTo>
                    <a:pt x="7" y="251"/>
                  </a:lnTo>
                  <a:lnTo>
                    <a:pt x="0" y="255"/>
                  </a:lnTo>
                  <a:lnTo>
                    <a:pt x="1" y="253"/>
                  </a:lnTo>
                  <a:lnTo>
                    <a:pt x="11" y="250"/>
                  </a:lnTo>
                  <a:lnTo>
                    <a:pt x="15" y="244"/>
                  </a:lnTo>
                  <a:lnTo>
                    <a:pt x="20" y="240"/>
                  </a:lnTo>
                  <a:lnTo>
                    <a:pt x="28" y="236"/>
                  </a:lnTo>
                  <a:lnTo>
                    <a:pt x="34" y="230"/>
                  </a:lnTo>
                  <a:lnTo>
                    <a:pt x="41" y="223"/>
                  </a:lnTo>
                  <a:lnTo>
                    <a:pt x="49" y="215"/>
                  </a:lnTo>
                  <a:lnTo>
                    <a:pt x="57" y="208"/>
                  </a:lnTo>
                  <a:lnTo>
                    <a:pt x="68" y="200"/>
                  </a:lnTo>
                  <a:lnTo>
                    <a:pt x="72" y="194"/>
                  </a:lnTo>
                  <a:lnTo>
                    <a:pt x="76" y="189"/>
                  </a:lnTo>
                  <a:lnTo>
                    <a:pt x="79" y="183"/>
                  </a:lnTo>
                  <a:lnTo>
                    <a:pt x="85" y="179"/>
                  </a:lnTo>
                  <a:lnTo>
                    <a:pt x="89" y="173"/>
                  </a:lnTo>
                  <a:lnTo>
                    <a:pt x="91" y="168"/>
                  </a:lnTo>
                  <a:lnTo>
                    <a:pt x="95" y="162"/>
                  </a:lnTo>
                  <a:lnTo>
                    <a:pt x="100" y="156"/>
                  </a:lnTo>
                  <a:lnTo>
                    <a:pt x="102" y="149"/>
                  </a:lnTo>
                  <a:lnTo>
                    <a:pt x="106" y="143"/>
                  </a:lnTo>
                  <a:lnTo>
                    <a:pt x="108" y="135"/>
                  </a:lnTo>
                  <a:lnTo>
                    <a:pt x="110" y="130"/>
                  </a:lnTo>
                  <a:lnTo>
                    <a:pt x="114" y="122"/>
                  </a:lnTo>
                  <a:lnTo>
                    <a:pt x="116" y="116"/>
                  </a:lnTo>
                  <a:lnTo>
                    <a:pt x="119" y="109"/>
                  </a:lnTo>
                  <a:lnTo>
                    <a:pt x="121" y="103"/>
                  </a:lnTo>
                  <a:lnTo>
                    <a:pt x="123" y="95"/>
                  </a:lnTo>
                  <a:lnTo>
                    <a:pt x="125" y="88"/>
                  </a:lnTo>
                  <a:lnTo>
                    <a:pt x="127" y="82"/>
                  </a:lnTo>
                  <a:lnTo>
                    <a:pt x="129" y="76"/>
                  </a:lnTo>
                  <a:lnTo>
                    <a:pt x="131" y="69"/>
                  </a:lnTo>
                  <a:lnTo>
                    <a:pt x="133" y="63"/>
                  </a:lnTo>
                  <a:lnTo>
                    <a:pt x="135" y="57"/>
                  </a:lnTo>
                  <a:lnTo>
                    <a:pt x="136" y="52"/>
                  </a:lnTo>
                  <a:lnTo>
                    <a:pt x="138" y="46"/>
                  </a:lnTo>
                  <a:lnTo>
                    <a:pt x="138" y="40"/>
                  </a:lnTo>
                  <a:lnTo>
                    <a:pt x="140" y="35"/>
                  </a:lnTo>
                  <a:lnTo>
                    <a:pt x="142" y="31"/>
                  </a:lnTo>
                  <a:lnTo>
                    <a:pt x="144" y="21"/>
                  </a:lnTo>
                  <a:lnTo>
                    <a:pt x="146" y="14"/>
                  </a:lnTo>
                  <a:lnTo>
                    <a:pt x="146" y="8"/>
                  </a:lnTo>
                  <a:lnTo>
                    <a:pt x="148" y="4"/>
                  </a:lnTo>
                  <a:lnTo>
                    <a:pt x="148" y="0"/>
                  </a:lnTo>
                  <a:lnTo>
                    <a:pt x="148" y="0"/>
                  </a:lnTo>
                  <a:lnTo>
                    <a:pt x="157" y="23"/>
                  </a:lnTo>
                  <a:lnTo>
                    <a:pt x="157" y="23"/>
                  </a:lnTo>
                  <a:close/>
                </a:path>
              </a:pathLst>
            </a:custGeom>
            <a:solidFill>
              <a:srgbClr val="9EA8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72" name="Freeform 104"/>
            <p:cNvSpPr>
              <a:spLocks noChangeAspect="1"/>
            </p:cNvSpPr>
            <p:nvPr/>
          </p:nvSpPr>
          <p:spPr bwMode="auto">
            <a:xfrm>
              <a:off x="3640" y="3298"/>
              <a:ext cx="118" cy="25"/>
            </a:xfrm>
            <a:custGeom>
              <a:avLst/>
              <a:gdLst>
                <a:gd name="T0" fmla="*/ 234 w 235"/>
                <a:gd name="T1" fmla="*/ 15 h 50"/>
                <a:gd name="T2" fmla="*/ 226 w 235"/>
                <a:gd name="T3" fmla="*/ 13 h 50"/>
                <a:gd name="T4" fmla="*/ 216 w 235"/>
                <a:gd name="T5" fmla="*/ 10 h 50"/>
                <a:gd name="T6" fmla="*/ 201 w 235"/>
                <a:gd name="T7" fmla="*/ 6 h 50"/>
                <a:gd name="T8" fmla="*/ 188 w 235"/>
                <a:gd name="T9" fmla="*/ 4 h 50"/>
                <a:gd name="T10" fmla="*/ 176 w 235"/>
                <a:gd name="T11" fmla="*/ 2 h 50"/>
                <a:gd name="T12" fmla="*/ 167 w 235"/>
                <a:gd name="T13" fmla="*/ 2 h 50"/>
                <a:gd name="T14" fmla="*/ 156 w 235"/>
                <a:gd name="T15" fmla="*/ 0 h 50"/>
                <a:gd name="T16" fmla="*/ 146 w 235"/>
                <a:gd name="T17" fmla="*/ 0 h 50"/>
                <a:gd name="T18" fmla="*/ 135 w 235"/>
                <a:gd name="T19" fmla="*/ 0 h 50"/>
                <a:gd name="T20" fmla="*/ 125 w 235"/>
                <a:gd name="T21" fmla="*/ 0 h 50"/>
                <a:gd name="T22" fmla="*/ 114 w 235"/>
                <a:gd name="T23" fmla="*/ 2 h 50"/>
                <a:gd name="T24" fmla="*/ 104 w 235"/>
                <a:gd name="T25" fmla="*/ 4 h 50"/>
                <a:gd name="T26" fmla="*/ 95 w 235"/>
                <a:gd name="T27" fmla="*/ 6 h 50"/>
                <a:gd name="T28" fmla="*/ 83 w 235"/>
                <a:gd name="T29" fmla="*/ 10 h 50"/>
                <a:gd name="T30" fmla="*/ 70 w 235"/>
                <a:gd name="T31" fmla="*/ 13 h 50"/>
                <a:gd name="T32" fmla="*/ 59 w 235"/>
                <a:gd name="T33" fmla="*/ 17 h 50"/>
                <a:gd name="T34" fmla="*/ 47 w 235"/>
                <a:gd name="T35" fmla="*/ 21 h 50"/>
                <a:gd name="T36" fmla="*/ 36 w 235"/>
                <a:gd name="T37" fmla="*/ 27 h 50"/>
                <a:gd name="T38" fmla="*/ 22 w 235"/>
                <a:gd name="T39" fmla="*/ 34 h 50"/>
                <a:gd name="T40" fmla="*/ 9 w 235"/>
                <a:gd name="T41" fmla="*/ 44 h 50"/>
                <a:gd name="T42" fmla="*/ 22 w 235"/>
                <a:gd name="T43" fmla="*/ 40 h 50"/>
                <a:gd name="T44" fmla="*/ 43 w 235"/>
                <a:gd name="T45" fmla="*/ 32 h 50"/>
                <a:gd name="T46" fmla="*/ 55 w 235"/>
                <a:gd name="T47" fmla="*/ 29 h 50"/>
                <a:gd name="T48" fmla="*/ 64 w 235"/>
                <a:gd name="T49" fmla="*/ 25 h 50"/>
                <a:gd name="T50" fmla="*/ 74 w 235"/>
                <a:gd name="T51" fmla="*/ 21 h 50"/>
                <a:gd name="T52" fmla="*/ 85 w 235"/>
                <a:gd name="T53" fmla="*/ 19 h 50"/>
                <a:gd name="T54" fmla="*/ 97 w 235"/>
                <a:gd name="T55" fmla="*/ 17 h 50"/>
                <a:gd name="T56" fmla="*/ 108 w 235"/>
                <a:gd name="T57" fmla="*/ 15 h 50"/>
                <a:gd name="T58" fmla="*/ 118 w 235"/>
                <a:gd name="T59" fmla="*/ 13 h 50"/>
                <a:gd name="T60" fmla="*/ 133 w 235"/>
                <a:gd name="T61" fmla="*/ 13 h 50"/>
                <a:gd name="T62" fmla="*/ 146 w 235"/>
                <a:gd name="T63" fmla="*/ 13 h 50"/>
                <a:gd name="T64" fmla="*/ 157 w 235"/>
                <a:gd name="T65" fmla="*/ 13 h 50"/>
                <a:gd name="T66" fmla="*/ 171 w 235"/>
                <a:gd name="T67" fmla="*/ 15 h 50"/>
                <a:gd name="T68" fmla="*/ 188 w 235"/>
                <a:gd name="T69" fmla="*/ 19 h 50"/>
                <a:gd name="T70" fmla="*/ 205 w 235"/>
                <a:gd name="T71" fmla="*/ 21 h 50"/>
                <a:gd name="T72" fmla="*/ 216 w 235"/>
                <a:gd name="T73" fmla="*/ 23 h 50"/>
                <a:gd name="T74" fmla="*/ 234 w 235"/>
                <a:gd name="T75" fmla="*/ 29 h 50"/>
                <a:gd name="T76" fmla="*/ 235 w 235"/>
                <a:gd name="T77"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5" h="50">
                  <a:moveTo>
                    <a:pt x="235" y="15"/>
                  </a:moveTo>
                  <a:lnTo>
                    <a:pt x="234" y="15"/>
                  </a:lnTo>
                  <a:lnTo>
                    <a:pt x="232" y="13"/>
                  </a:lnTo>
                  <a:lnTo>
                    <a:pt x="226" y="13"/>
                  </a:lnTo>
                  <a:lnTo>
                    <a:pt x="222" y="12"/>
                  </a:lnTo>
                  <a:lnTo>
                    <a:pt x="216" y="10"/>
                  </a:lnTo>
                  <a:lnTo>
                    <a:pt x="209" y="8"/>
                  </a:lnTo>
                  <a:lnTo>
                    <a:pt x="201" y="6"/>
                  </a:lnTo>
                  <a:lnTo>
                    <a:pt x="192" y="6"/>
                  </a:lnTo>
                  <a:lnTo>
                    <a:pt x="188" y="4"/>
                  </a:lnTo>
                  <a:lnTo>
                    <a:pt x="182" y="4"/>
                  </a:lnTo>
                  <a:lnTo>
                    <a:pt x="176" y="2"/>
                  </a:lnTo>
                  <a:lnTo>
                    <a:pt x="173" y="2"/>
                  </a:lnTo>
                  <a:lnTo>
                    <a:pt x="167" y="2"/>
                  </a:lnTo>
                  <a:lnTo>
                    <a:pt x="161" y="0"/>
                  </a:lnTo>
                  <a:lnTo>
                    <a:pt x="156" y="0"/>
                  </a:lnTo>
                  <a:lnTo>
                    <a:pt x="152" y="0"/>
                  </a:lnTo>
                  <a:lnTo>
                    <a:pt x="146" y="0"/>
                  </a:lnTo>
                  <a:lnTo>
                    <a:pt x="140" y="0"/>
                  </a:lnTo>
                  <a:lnTo>
                    <a:pt x="135" y="0"/>
                  </a:lnTo>
                  <a:lnTo>
                    <a:pt x="131" y="0"/>
                  </a:lnTo>
                  <a:lnTo>
                    <a:pt x="125" y="0"/>
                  </a:lnTo>
                  <a:lnTo>
                    <a:pt x="119" y="2"/>
                  </a:lnTo>
                  <a:lnTo>
                    <a:pt x="114" y="2"/>
                  </a:lnTo>
                  <a:lnTo>
                    <a:pt x="110" y="4"/>
                  </a:lnTo>
                  <a:lnTo>
                    <a:pt x="104" y="4"/>
                  </a:lnTo>
                  <a:lnTo>
                    <a:pt x="99" y="6"/>
                  </a:lnTo>
                  <a:lnTo>
                    <a:pt x="95" y="6"/>
                  </a:lnTo>
                  <a:lnTo>
                    <a:pt x="91" y="8"/>
                  </a:lnTo>
                  <a:lnTo>
                    <a:pt x="83" y="10"/>
                  </a:lnTo>
                  <a:lnTo>
                    <a:pt x="76" y="12"/>
                  </a:lnTo>
                  <a:lnTo>
                    <a:pt x="70" y="13"/>
                  </a:lnTo>
                  <a:lnTo>
                    <a:pt x="64" y="15"/>
                  </a:lnTo>
                  <a:lnTo>
                    <a:pt x="59" y="17"/>
                  </a:lnTo>
                  <a:lnTo>
                    <a:pt x="55" y="19"/>
                  </a:lnTo>
                  <a:lnTo>
                    <a:pt x="47" y="21"/>
                  </a:lnTo>
                  <a:lnTo>
                    <a:pt x="41" y="25"/>
                  </a:lnTo>
                  <a:lnTo>
                    <a:pt x="36" y="27"/>
                  </a:lnTo>
                  <a:lnTo>
                    <a:pt x="30" y="31"/>
                  </a:lnTo>
                  <a:lnTo>
                    <a:pt x="22" y="34"/>
                  </a:lnTo>
                  <a:lnTo>
                    <a:pt x="17" y="38"/>
                  </a:lnTo>
                  <a:lnTo>
                    <a:pt x="9" y="44"/>
                  </a:lnTo>
                  <a:lnTo>
                    <a:pt x="0" y="50"/>
                  </a:lnTo>
                  <a:lnTo>
                    <a:pt x="22" y="40"/>
                  </a:lnTo>
                  <a:lnTo>
                    <a:pt x="30" y="38"/>
                  </a:lnTo>
                  <a:lnTo>
                    <a:pt x="43" y="32"/>
                  </a:lnTo>
                  <a:lnTo>
                    <a:pt x="49" y="31"/>
                  </a:lnTo>
                  <a:lnTo>
                    <a:pt x="55" y="29"/>
                  </a:lnTo>
                  <a:lnTo>
                    <a:pt x="59" y="27"/>
                  </a:lnTo>
                  <a:lnTo>
                    <a:pt x="64" y="25"/>
                  </a:lnTo>
                  <a:lnTo>
                    <a:pt x="70" y="23"/>
                  </a:lnTo>
                  <a:lnTo>
                    <a:pt x="74" y="21"/>
                  </a:lnTo>
                  <a:lnTo>
                    <a:pt x="79" y="21"/>
                  </a:lnTo>
                  <a:lnTo>
                    <a:pt x="85" y="19"/>
                  </a:lnTo>
                  <a:lnTo>
                    <a:pt x="91" y="19"/>
                  </a:lnTo>
                  <a:lnTo>
                    <a:pt x="97" y="17"/>
                  </a:lnTo>
                  <a:lnTo>
                    <a:pt x="102" y="15"/>
                  </a:lnTo>
                  <a:lnTo>
                    <a:pt x="108" y="15"/>
                  </a:lnTo>
                  <a:lnTo>
                    <a:pt x="112" y="13"/>
                  </a:lnTo>
                  <a:lnTo>
                    <a:pt x="118" y="13"/>
                  </a:lnTo>
                  <a:lnTo>
                    <a:pt x="123" y="13"/>
                  </a:lnTo>
                  <a:lnTo>
                    <a:pt x="133" y="13"/>
                  </a:lnTo>
                  <a:lnTo>
                    <a:pt x="142" y="13"/>
                  </a:lnTo>
                  <a:lnTo>
                    <a:pt x="146" y="13"/>
                  </a:lnTo>
                  <a:lnTo>
                    <a:pt x="152" y="13"/>
                  </a:lnTo>
                  <a:lnTo>
                    <a:pt x="157" y="13"/>
                  </a:lnTo>
                  <a:lnTo>
                    <a:pt x="163" y="15"/>
                  </a:lnTo>
                  <a:lnTo>
                    <a:pt x="171" y="15"/>
                  </a:lnTo>
                  <a:lnTo>
                    <a:pt x="180" y="17"/>
                  </a:lnTo>
                  <a:lnTo>
                    <a:pt x="188" y="19"/>
                  </a:lnTo>
                  <a:lnTo>
                    <a:pt x="197" y="19"/>
                  </a:lnTo>
                  <a:lnTo>
                    <a:pt x="205" y="21"/>
                  </a:lnTo>
                  <a:lnTo>
                    <a:pt x="211" y="23"/>
                  </a:lnTo>
                  <a:lnTo>
                    <a:pt x="216" y="23"/>
                  </a:lnTo>
                  <a:lnTo>
                    <a:pt x="224" y="25"/>
                  </a:lnTo>
                  <a:lnTo>
                    <a:pt x="234" y="29"/>
                  </a:lnTo>
                  <a:lnTo>
                    <a:pt x="235" y="15"/>
                  </a:lnTo>
                  <a:lnTo>
                    <a:pt x="235" y="15"/>
                  </a:lnTo>
                  <a:close/>
                </a:path>
              </a:pathLst>
            </a:custGeom>
            <a:solidFill>
              <a:srgbClr val="9EA8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9673" name="AutoShape 105"/>
          <p:cNvSpPr>
            <a:spLocks noChangeArrowheads="1"/>
          </p:cNvSpPr>
          <p:nvPr/>
        </p:nvSpPr>
        <p:spPr bwMode="auto">
          <a:xfrm>
            <a:off x="5967413" y="4652963"/>
            <a:ext cx="3667125" cy="936625"/>
          </a:xfrm>
          <a:prstGeom prst="wedgeEllipseCallout">
            <a:avLst>
              <a:gd name="adj1" fmla="val -63509"/>
              <a:gd name="adj2" fmla="val 37287"/>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b="1">
                <a:solidFill>
                  <a:srgbClr val="CC3300"/>
                </a:solidFill>
                <a:latin typeface="Arial" charset="0"/>
                <a:cs typeface="Arial" charset="0"/>
              </a:rPr>
              <a:t>Gracias por su atención !!</a:t>
            </a:r>
          </a:p>
        </p:txBody>
      </p:sp>
      <p:grpSp>
        <p:nvGrpSpPr>
          <p:cNvPr id="109674" name="Group 106"/>
          <p:cNvGrpSpPr>
            <a:grpSpLocks noChangeAspect="1"/>
          </p:cNvGrpSpPr>
          <p:nvPr/>
        </p:nvGrpSpPr>
        <p:grpSpPr bwMode="auto">
          <a:xfrm>
            <a:off x="-1781175" y="4941888"/>
            <a:ext cx="1781175" cy="1314450"/>
            <a:chOff x="3505" y="3249"/>
            <a:chExt cx="421" cy="355"/>
          </a:xfrm>
        </p:grpSpPr>
        <p:sp>
          <p:nvSpPr>
            <p:cNvPr id="109675" name="Freeform 107"/>
            <p:cNvSpPr>
              <a:spLocks noChangeAspect="1"/>
            </p:cNvSpPr>
            <p:nvPr/>
          </p:nvSpPr>
          <p:spPr bwMode="auto">
            <a:xfrm>
              <a:off x="3560" y="3294"/>
              <a:ext cx="352" cy="303"/>
            </a:xfrm>
            <a:custGeom>
              <a:avLst/>
              <a:gdLst>
                <a:gd name="T0" fmla="*/ 529 w 705"/>
                <a:gd name="T1" fmla="*/ 89 h 604"/>
                <a:gd name="T2" fmla="*/ 567 w 705"/>
                <a:gd name="T3" fmla="*/ 129 h 604"/>
                <a:gd name="T4" fmla="*/ 700 w 705"/>
                <a:gd name="T5" fmla="*/ 159 h 604"/>
                <a:gd name="T6" fmla="*/ 654 w 705"/>
                <a:gd name="T7" fmla="*/ 182 h 604"/>
                <a:gd name="T8" fmla="*/ 620 w 705"/>
                <a:gd name="T9" fmla="*/ 192 h 604"/>
                <a:gd name="T10" fmla="*/ 586 w 705"/>
                <a:gd name="T11" fmla="*/ 197 h 604"/>
                <a:gd name="T12" fmla="*/ 553 w 705"/>
                <a:gd name="T13" fmla="*/ 192 h 604"/>
                <a:gd name="T14" fmla="*/ 506 w 705"/>
                <a:gd name="T15" fmla="*/ 169 h 604"/>
                <a:gd name="T16" fmla="*/ 470 w 705"/>
                <a:gd name="T17" fmla="*/ 142 h 604"/>
                <a:gd name="T18" fmla="*/ 397 w 705"/>
                <a:gd name="T19" fmla="*/ 233 h 604"/>
                <a:gd name="T20" fmla="*/ 435 w 705"/>
                <a:gd name="T21" fmla="*/ 252 h 604"/>
                <a:gd name="T22" fmla="*/ 472 w 705"/>
                <a:gd name="T23" fmla="*/ 275 h 604"/>
                <a:gd name="T24" fmla="*/ 517 w 705"/>
                <a:gd name="T25" fmla="*/ 310 h 604"/>
                <a:gd name="T26" fmla="*/ 557 w 705"/>
                <a:gd name="T27" fmla="*/ 355 h 604"/>
                <a:gd name="T28" fmla="*/ 576 w 705"/>
                <a:gd name="T29" fmla="*/ 387 h 604"/>
                <a:gd name="T30" fmla="*/ 589 w 705"/>
                <a:gd name="T31" fmla="*/ 422 h 604"/>
                <a:gd name="T32" fmla="*/ 601 w 705"/>
                <a:gd name="T33" fmla="*/ 458 h 604"/>
                <a:gd name="T34" fmla="*/ 612 w 705"/>
                <a:gd name="T35" fmla="*/ 494 h 604"/>
                <a:gd name="T36" fmla="*/ 616 w 705"/>
                <a:gd name="T37" fmla="*/ 528 h 604"/>
                <a:gd name="T38" fmla="*/ 626 w 705"/>
                <a:gd name="T39" fmla="*/ 576 h 604"/>
                <a:gd name="T40" fmla="*/ 622 w 705"/>
                <a:gd name="T41" fmla="*/ 599 h 604"/>
                <a:gd name="T42" fmla="*/ 588 w 705"/>
                <a:gd name="T43" fmla="*/ 566 h 604"/>
                <a:gd name="T44" fmla="*/ 559 w 705"/>
                <a:gd name="T45" fmla="*/ 532 h 604"/>
                <a:gd name="T46" fmla="*/ 536 w 705"/>
                <a:gd name="T47" fmla="*/ 492 h 604"/>
                <a:gd name="T48" fmla="*/ 515 w 705"/>
                <a:gd name="T49" fmla="*/ 448 h 604"/>
                <a:gd name="T50" fmla="*/ 498 w 705"/>
                <a:gd name="T51" fmla="*/ 395 h 604"/>
                <a:gd name="T52" fmla="*/ 321 w 705"/>
                <a:gd name="T53" fmla="*/ 325 h 604"/>
                <a:gd name="T54" fmla="*/ 302 w 705"/>
                <a:gd name="T55" fmla="*/ 367 h 604"/>
                <a:gd name="T56" fmla="*/ 289 w 705"/>
                <a:gd name="T57" fmla="*/ 399 h 604"/>
                <a:gd name="T58" fmla="*/ 272 w 705"/>
                <a:gd name="T59" fmla="*/ 433 h 604"/>
                <a:gd name="T60" fmla="*/ 238 w 705"/>
                <a:gd name="T61" fmla="*/ 481 h 604"/>
                <a:gd name="T62" fmla="*/ 194 w 705"/>
                <a:gd name="T63" fmla="*/ 515 h 604"/>
                <a:gd name="T64" fmla="*/ 164 w 705"/>
                <a:gd name="T65" fmla="*/ 530 h 604"/>
                <a:gd name="T66" fmla="*/ 133 w 705"/>
                <a:gd name="T67" fmla="*/ 542 h 604"/>
                <a:gd name="T68" fmla="*/ 101 w 705"/>
                <a:gd name="T69" fmla="*/ 551 h 604"/>
                <a:gd name="T70" fmla="*/ 63 w 705"/>
                <a:gd name="T71" fmla="*/ 561 h 604"/>
                <a:gd name="T72" fmla="*/ 17 w 705"/>
                <a:gd name="T73" fmla="*/ 568 h 604"/>
                <a:gd name="T74" fmla="*/ 2 w 705"/>
                <a:gd name="T75" fmla="*/ 559 h 604"/>
                <a:gd name="T76" fmla="*/ 38 w 705"/>
                <a:gd name="T77" fmla="*/ 513 h 604"/>
                <a:gd name="T78" fmla="*/ 76 w 705"/>
                <a:gd name="T79" fmla="*/ 483 h 604"/>
                <a:gd name="T80" fmla="*/ 122 w 705"/>
                <a:gd name="T81" fmla="*/ 454 h 604"/>
                <a:gd name="T82" fmla="*/ 169 w 705"/>
                <a:gd name="T83" fmla="*/ 437 h 604"/>
                <a:gd name="T84" fmla="*/ 181 w 705"/>
                <a:gd name="T85" fmla="*/ 414 h 604"/>
                <a:gd name="T86" fmla="*/ 184 w 705"/>
                <a:gd name="T87" fmla="*/ 380 h 604"/>
                <a:gd name="T88" fmla="*/ 188 w 705"/>
                <a:gd name="T89" fmla="*/ 338 h 604"/>
                <a:gd name="T90" fmla="*/ 194 w 705"/>
                <a:gd name="T91" fmla="*/ 298 h 604"/>
                <a:gd name="T92" fmla="*/ 198 w 705"/>
                <a:gd name="T93" fmla="*/ 264 h 604"/>
                <a:gd name="T94" fmla="*/ 207 w 705"/>
                <a:gd name="T95" fmla="*/ 224 h 604"/>
                <a:gd name="T96" fmla="*/ 213 w 705"/>
                <a:gd name="T97" fmla="*/ 182 h 604"/>
                <a:gd name="T98" fmla="*/ 236 w 705"/>
                <a:gd name="T99" fmla="*/ 148 h 604"/>
                <a:gd name="T100" fmla="*/ 262 w 705"/>
                <a:gd name="T101" fmla="*/ 116 h 604"/>
                <a:gd name="T102" fmla="*/ 300 w 705"/>
                <a:gd name="T103" fmla="*/ 81 h 604"/>
                <a:gd name="T104" fmla="*/ 84 w 705"/>
                <a:gd name="T105" fmla="*/ 121 h 604"/>
                <a:gd name="T106" fmla="*/ 120 w 705"/>
                <a:gd name="T107" fmla="*/ 74 h 604"/>
                <a:gd name="T108" fmla="*/ 150 w 705"/>
                <a:gd name="T109" fmla="*/ 43 h 604"/>
                <a:gd name="T110" fmla="*/ 194 w 705"/>
                <a:gd name="T111" fmla="*/ 17 h 604"/>
                <a:gd name="T112" fmla="*/ 245 w 705"/>
                <a:gd name="T113" fmla="*/ 3 h 604"/>
                <a:gd name="T114" fmla="*/ 293 w 705"/>
                <a:gd name="T115" fmla="*/ 0 h 604"/>
                <a:gd name="T116" fmla="*/ 335 w 705"/>
                <a:gd name="T117" fmla="*/ 1 h 604"/>
                <a:gd name="T118" fmla="*/ 373 w 705"/>
                <a:gd name="T119" fmla="*/ 7 h 604"/>
                <a:gd name="T120" fmla="*/ 397 w 705"/>
                <a:gd name="T121" fmla="*/ 15 h 604"/>
                <a:gd name="T122" fmla="*/ 437 w 705"/>
                <a:gd name="T123" fmla="*/ 30 h 604"/>
                <a:gd name="T124" fmla="*/ 487 w 705"/>
                <a:gd name="T125" fmla="*/ 5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5" h="604">
                  <a:moveTo>
                    <a:pt x="500" y="64"/>
                  </a:moveTo>
                  <a:lnTo>
                    <a:pt x="504" y="66"/>
                  </a:lnTo>
                  <a:lnTo>
                    <a:pt x="510" y="72"/>
                  </a:lnTo>
                  <a:lnTo>
                    <a:pt x="517" y="78"/>
                  </a:lnTo>
                  <a:lnTo>
                    <a:pt x="523" y="85"/>
                  </a:lnTo>
                  <a:lnTo>
                    <a:pt x="529" y="89"/>
                  </a:lnTo>
                  <a:lnTo>
                    <a:pt x="536" y="97"/>
                  </a:lnTo>
                  <a:lnTo>
                    <a:pt x="542" y="104"/>
                  </a:lnTo>
                  <a:lnTo>
                    <a:pt x="550" y="112"/>
                  </a:lnTo>
                  <a:lnTo>
                    <a:pt x="555" y="117"/>
                  </a:lnTo>
                  <a:lnTo>
                    <a:pt x="561" y="123"/>
                  </a:lnTo>
                  <a:lnTo>
                    <a:pt x="567" y="129"/>
                  </a:lnTo>
                  <a:lnTo>
                    <a:pt x="572" y="135"/>
                  </a:lnTo>
                  <a:lnTo>
                    <a:pt x="578" y="142"/>
                  </a:lnTo>
                  <a:lnTo>
                    <a:pt x="582" y="146"/>
                  </a:lnTo>
                  <a:lnTo>
                    <a:pt x="705" y="157"/>
                  </a:lnTo>
                  <a:lnTo>
                    <a:pt x="704" y="157"/>
                  </a:lnTo>
                  <a:lnTo>
                    <a:pt x="700" y="159"/>
                  </a:lnTo>
                  <a:lnTo>
                    <a:pt x="696" y="161"/>
                  </a:lnTo>
                  <a:lnTo>
                    <a:pt x="690" y="163"/>
                  </a:lnTo>
                  <a:lnTo>
                    <a:pt x="683" y="167"/>
                  </a:lnTo>
                  <a:lnTo>
                    <a:pt x="673" y="171"/>
                  </a:lnTo>
                  <a:lnTo>
                    <a:pt x="664" y="176"/>
                  </a:lnTo>
                  <a:lnTo>
                    <a:pt x="654" y="182"/>
                  </a:lnTo>
                  <a:lnTo>
                    <a:pt x="648" y="182"/>
                  </a:lnTo>
                  <a:lnTo>
                    <a:pt x="643" y="184"/>
                  </a:lnTo>
                  <a:lnTo>
                    <a:pt x="637" y="186"/>
                  </a:lnTo>
                  <a:lnTo>
                    <a:pt x="633" y="188"/>
                  </a:lnTo>
                  <a:lnTo>
                    <a:pt x="626" y="190"/>
                  </a:lnTo>
                  <a:lnTo>
                    <a:pt x="620" y="192"/>
                  </a:lnTo>
                  <a:lnTo>
                    <a:pt x="614" y="194"/>
                  </a:lnTo>
                  <a:lnTo>
                    <a:pt x="610" y="195"/>
                  </a:lnTo>
                  <a:lnTo>
                    <a:pt x="603" y="195"/>
                  </a:lnTo>
                  <a:lnTo>
                    <a:pt x="597" y="195"/>
                  </a:lnTo>
                  <a:lnTo>
                    <a:pt x="591" y="195"/>
                  </a:lnTo>
                  <a:lnTo>
                    <a:pt x="586" y="197"/>
                  </a:lnTo>
                  <a:lnTo>
                    <a:pt x="580" y="195"/>
                  </a:lnTo>
                  <a:lnTo>
                    <a:pt x="574" y="195"/>
                  </a:lnTo>
                  <a:lnTo>
                    <a:pt x="569" y="195"/>
                  </a:lnTo>
                  <a:lnTo>
                    <a:pt x="565" y="195"/>
                  </a:lnTo>
                  <a:lnTo>
                    <a:pt x="559" y="194"/>
                  </a:lnTo>
                  <a:lnTo>
                    <a:pt x="553" y="192"/>
                  </a:lnTo>
                  <a:lnTo>
                    <a:pt x="548" y="190"/>
                  </a:lnTo>
                  <a:lnTo>
                    <a:pt x="542" y="188"/>
                  </a:lnTo>
                  <a:lnTo>
                    <a:pt x="532" y="182"/>
                  </a:lnTo>
                  <a:lnTo>
                    <a:pt x="525" y="178"/>
                  </a:lnTo>
                  <a:lnTo>
                    <a:pt x="515" y="173"/>
                  </a:lnTo>
                  <a:lnTo>
                    <a:pt x="506" y="169"/>
                  </a:lnTo>
                  <a:lnTo>
                    <a:pt x="498" y="163"/>
                  </a:lnTo>
                  <a:lnTo>
                    <a:pt x="492" y="159"/>
                  </a:lnTo>
                  <a:lnTo>
                    <a:pt x="483" y="154"/>
                  </a:lnTo>
                  <a:lnTo>
                    <a:pt x="479" y="148"/>
                  </a:lnTo>
                  <a:lnTo>
                    <a:pt x="473" y="144"/>
                  </a:lnTo>
                  <a:lnTo>
                    <a:pt x="470" y="142"/>
                  </a:lnTo>
                  <a:lnTo>
                    <a:pt x="462" y="136"/>
                  </a:lnTo>
                  <a:lnTo>
                    <a:pt x="462" y="135"/>
                  </a:lnTo>
                  <a:lnTo>
                    <a:pt x="382" y="230"/>
                  </a:lnTo>
                  <a:lnTo>
                    <a:pt x="384" y="230"/>
                  </a:lnTo>
                  <a:lnTo>
                    <a:pt x="392" y="232"/>
                  </a:lnTo>
                  <a:lnTo>
                    <a:pt x="397" y="233"/>
                  </a:lnTo>
                  <a:lnTo>
                    <a:pt x="403" y="237"/>
                  </a:lnTo>
                  <a:lnTo>
                    <a:pt x="411" y="239"/>
                  </a:lnTo>
                  <a:lnTo>
                    <a:pt x="420" y="245"/>
                  </a:lnTo>
                  <a:lnTo>
                    <a:pt x="424" y="247"/>
                  </a:lnTo>
                  <a:lnTo>
                    <a:pt x="430" y="249"/>
                  </a:lnTo>
                  <a:lnTo>
                    <a:pt x="435" y="252"/>
                  </a:lnTo>
                  <a:lnTo>
                    <a:pt x="441" y="256"/>
                  </a:lnTo>
                  <a:lnTo>
                    <a:pt x="447" y="258"/>
                  </a:lnTo>
                  <a:lnTo>
                    <a:pt x="453" y="262"/>
                  </a:lnTo>
                  <a:lnTo>
                    <a:pt x="458" y="266"/>
                  </a:lnTo>
                  <a:lnTo>
                    <a:pt x="466" y="271"/>
                  </a:lnTo>
                  <a:lnTo>
                    <a:pt x="472" y="275"/>
                  </a:lnTo>
                  <a:lnTo>
                    <a:pt x="479" y="281"/>
                  </a:lnTo>
                  <a:lnTo>
                    <a:pt x="485" y="287"/>
                  </a:lnTo>
                  <a:lnTo>
                    <a:pt x="494" y="292"/>
                  </a:lnTo>
                  <a:lnTo>
                    <a:pt x="500" y="298"/>
                  </a:lnTo>
                  <a:lnTo>
                    <a:pt x="510" y="304"/>
                  </a:lnTo>
                  <a:lnTo>
                    <a:pt x="517" y="310"/>
                  </a:lnTo>
                  <a:lnTo>
                    <a:pt x="527" y="317"/>
                  </a:lnTo>
                  <a:lnTo>
                    <a:pt x="534" y="325"/>
                  </a:lnTo>
                  <a:lnTo>
                    <a:pt x="540" y="332"/>
                  </a:lnTo>
                  <a:lnTo>
                    <a:pt x="548" y="340"/>
                  </a:lnTo>
                  <a:lnTo>
                    <a:pt x="555" y="351"/>
                  </a:lnTo>
                  <a:lnTo>
                    <a:pt x="557" y="355"/>
                  </a:lnTo>
                  <a:lnTo>
                    <a:pt x="561" y="361"/>
                  </a:lnTo>
                  <a:lnTo>
                    <a:pt x="563" y="367"/>
                  </a:lnTo>
                  <a:lnTo>
                    <a:pt x="567" y="372"/>
                  </a:lnTo>
                  <a:lnTo>
                    <a:pt x="570" y="376"/>
                  </a:lnTo>
                  <a:lnTo>
                    <a:pt x="572" y="382"/>
                  </a:lnTo>
                  <a:lnTo>
                    <a:pt x="576" y="387"/>
                  </a:lnTo>
                  <a:lnTo>
                    <a:pt x="578" y="395"/>
                  </a:lnTo>
                  <a:lnTo>
                    <a:pt x="580" y="399"/>
                  </a:lnTo>
                  <a:lnTo>
                    <a:pt x="584" y="405"/>
                  </a:lnTo>
                  <a:lnTo>
                    <a:pt x="586" y="410"/>
                  </a:lnTo>
                  <a:lnTo>
                    <a:pt x="588" y="416"/>
                  </a:lnTo>
                  <a:lnTo>
                    <a:pt x="589" y="422"/>
                  </a:lnTo>
                  <a:lnTo>
                    <a:pt x="593" y="427"/>
                  </a:lnTo>
                  <a:lnTo>
                    <a:pt x="595" y="433"/>
                  </a:lnTo>
                  <a:lnTo>
                    <a:pt x="597" y="441"/>
                  </a:lnTo>
                  <a:lnTo>
                    <a:pt x="597" y="446"/>
                  </a:lnTo>
                  <a:lnTo>
                    <a:pt x="601" y="452"/>
                  </a:lnTo>
                  <a:lnTo>
                    <a:pt x="601" y="458"/>
                  </a:lnTo>
                  <a:lnTo>
                    <a:pt x="605" y="465"/>
                  </a:lnTo>
                  <a:lnTo>
                    <a:pt x="605" y="471"/>
                  </a:lnTo>
                  <a:lnTo>
                    <a:pt x="607" y="477"/>
                  </a:lnTo>
                  <a:lnTo>
                    <a:pt x="608" y="483"/>
                  </a:lnTo>
                  <a:lnTo>
                    <a:pt x="610" y="490"/>
                  </a:lnTo>
                  <a:lnTo>
                    <a:pt x="612" y="494"/>
                  </a:lnTo>
                  <a:lnTo>
                    <a:pt x="612" y="500"/>
                  </a:lnTo>
                  <a:lnTo>
                    <a:pt x="614" y="505"/>
                  </a:lnTo>
                  <a:lnTo>
                    <a:pt x="614" y="511"/>
                  </a:lnTo>
                  <a:lnTo>
                    <a:pt x="614" y="517"/>
                  </a:lnTo>
                  <a:lnTo>
                    <a:pt x="616" y="523"/>
                  </a:lnTo>
                  <a:lnTo>
                    <a:pt x="616" y="528"/>
                  </a:lnTo>
                  <a:lnTo>
                    <a:pt x="618" y="532"/>
                  </a:lnTo>
                  <a:lnTo>
                    <a:pt x="620" y="542"/>
                  </a:lnTo>
                  <a:lnTo>
                    <a:pt x="622" y="551"/>
                  </a:lnTo>
                  <a:lnTo>
                    <a:pt x="624" y="561"/>
                  </a:lnTo>
                  <a:lnTo>
                    <a:pt x="626" y="570"/>
                  </a:lnTo>
                  <a:lnTo>
                    <a:pt x="626" y="576"/>
                  </a:lnTo>
                  <a:lnTo>
                    <a:pt x="626" y="583"/>
                  </a:lnTo>
                  <a:lnTo>
                    <a:pt x="627" y="589"/>
                  </a:lnTo>
                  <a:lnTo>
                    <a:pt x="627" y="595"/>
                  </a:lnTo>
                  <a:lnTo>
                    <a:pt x="629" y="602"/>
                  </a:lnTo>
                  <a:lnTo>
                    <a:pt x="629" y="604"/>
                  </a:lnTo>
                  <a:lnTo>
                    <a:pt x="622" y="599"/>
                  </a:lnTo>
                  <a:lnTo>
                    <a:pt x="616" y="593"/>
                  </a:lnTo>
                  <a:lnTo>
                    <a:pt x="610" y="587"/>
                  </a:lnTo>
                  <a:lnTo>
                    <a:pt x="605" y="581"/>
                  </a:lnTo>
                  <a:lnTo>
                    <a:pt x="599" y="576"/>
                  </a:lnTo>
                  <a:lnTo>
                    <a:pt x="593" y="570"/>
                  </a:lnTo>
                  <a:lnTo>
                    <a:pt x="588" y="566"/>
                  </a:lnTo>
                  <a:lnTo>
                    <a:pt x="584" y="561"/>
                  </a:lnTo>
                  <a:lnTo>
                    <a:pt x="578" y="553"/>
                  </a:lnTo>
                  <a:lnTo>
                    <a:pt x="572" y="549"/>
                  </a:lnTo>
                  <a:lnTo>
                    <a:pt x="569" y="543"/>
                  </a:lnTo>
                  <a:lnTo>
                    <a:pt x="565" y="538"/>
                  </a:lnTo>
                  <a:lnTo>
                    <a:pt x="559" y="532"/>
                  </a:lnTo>
                  <a:lnTo>
                    <a:pt x="555" y="524"/>
                  </a:lnTo>
                  <a:lnTo>
                    <a:pt x="551" y="519"/>
                  </a:lnTo>
                  <a:lnTo>
                    <a:pt x="548" y="513"/>
                  </a:lnTo>
                  <a:lnTo>
                    <a:pt x="544" y="505"/>
                  </a:lnTo>
                  <a:lnTo>
                    <a:pt x="540" y="500"/>
                  </a:lnTo>
                  <a:lnTo>
                    <a:pt x="536" y="492"/>
                  </a:lnTo>
                  <a:lnTo>
                    <a:pt x="532" y="486"/>
                  </a:lnTo>
                  <a:lnTo>
                    <a:pt x="529" y="479"/>
                  </a:lnTo>
                  <a:lnTo>
                    <a:pt x="525" y="471"/>
                  </a:lnTo>
                  <a:lnTo>
                    <a:pt x="521" y="464"/>
                  </a:lnTo>
                  <a:lnTo>
                    <a:pt x="519" y="456"/>
                  </a:lnTo>
                  <a:lnTo>
                    <a:pt x="515" y="448"/>
                  </a:lnTo>
                  <a:lnTo>
                    <a:pt x="513" y="441"/>
                  </a:lnTo>
                  <a:lnTo>
                    <a:pt x="510" y="433"/>
                  </a:lnTo>
                  <a:lnTo>
                    <a:pt x="506" y="424"/>
                  </a:lnTo>
                  <a:lnTo>
                    <a:pt x="504" y="414"/>
                  </a:lnTo>
                  <a:lnTo>
                    <a:pt x="500" y="405"/>
                  </a:lnTo>
                  <a:lnTo>
                    <a:pt x="498" y="395"/>
                  </a:lnTo>
                  <a:lnTo>
                    <a:pt x="496" y="387"/>
                  </a:lnTo>
                  <a:lnTo>
                    <a:pt x="329" y="313"/>
                  </a:lnTo>
                  <a:lnTo>
                    <a:pt x="327" y="313"/>
                  </a:lnTo>
                  <a:lnTo>
                    <a:pt x="327" y="317"/>
                  </a:lnTo>
                  <a:lnTo>
                    <a:pt x="323" y="319"/>
                  </a:lnTo>
                  <a:lnTo>
                    <a:pt x="321" y="325"/>
                  </a:lnTo>
                  <a:lnTo>
                    <a:pt x="318" y="330"/>
                  </a:lnTo>
                  <a:lnTo>
                    <a:pt x="316" y="338"/>
                  </a:lnTo>
                  <a:lnTo>
                    <a:pt x="312" y="348"/>
                  </a:lnTo>
                  <a:lnTo>
                    <a:pt x="308" y="357"/>
                  </a:lnTo>
                  <a:lnTo>
                    <a:pt x="306" y="361"/>
                  </a:lnTo>
                  <a:lnTo>
                    <a:pt x="302" y="367"/>
                  </a:lnTo>
                  <a:lnTo>
                    <a:pt x="300" y="372"/>
                  </a:lnTo>
                  <a:lnTo>
                    <a:pt x="299" y="376"/>
                  </a:lnTo>
                  <a:lnTo>
                    <a:pt x="295" y="382"/>
                  </a:lnTo>
                  <a:lnTo>
                    <a:pt x="293" y="387"/>
                  </a:lnTo>
                  <a:lnTo>
                    <a:pt x="291" y="393"/>
                  </a:lnTo>
                  <a:lnTo>
                    <a:pt x="289" y="399"/>
                  </a:lnTo>
                  <a:lnTo>
                    <a:pt x="285" y="405"/>
                  </a:lnTo>
                  <a:lnTo>
                    <a:pt x="281" y="410"/>
                  </a:lnTo>
                  <a:lnTo>
                    <a:pt x="280" y="416"/>
                  </a:lnTo>
                  <a:lnTo>
                    <a:pt x="276" y="422"/>
                  </a:lnTo>
                  <a:lnTo>
                    <a:pt x="274" y="427"/>
                  </a:lnTo>
                  <a:lnTo>
                    <a:pt x="272" y="433"/>
                  </a:lnTo>
                  <a:lnTo>
                    <a:pt x="268" y="439"/>
                  </a:lnTo>
                  <a:lnTo>
                    <a:pt x="266" y="445"/>
                  </a:lnTo>
                  <a:lnTo>
                    <a:pt x="259" y="454"/>
                  </a:lnTo>
                  <a:lnTo>
                    <a:pt x="253" y="464"/>
                  </a:lnTo>
                  <a:lnTo>
                    <a:pt x="245" y="473"/>
                  </a:lnTo>
                  <a:lnTo>
                    <a:pt x="238" y="481"/>
                  </a:lnTo>
                  <a:lnTo>
                    <a:pt x="230" y="488"/>
                  </a:lnTo>
                  <a:lnTo>
                    <a:pt x="221" y="496"/>
                  </a:lnTo>
                  <a:lnTo>
                    <a:pt x="213" y="502"/>
                  </a:lnTo>
                  <a:lnTo>
                    <a:pt x="203" y="509"/>
                  </a:lnTo>
                  <a:lnTo>
                    <a:pt x="198" y="511"/>
                  </a:lnTo>
                  <a:lnTo>
                    <a:pt x="194" y="515"/>
                  </a:lnTo>
                  <a:lnTo>
                    <a:pt x="188" y="517"/>
                  </a:lnTo>
                  <a:lnTo>
                    <a:pt x="183" y="521"/>
                  </a:lnTo>
                  <a:lnTo>
                    <a:pt x="177" y="523"/>
                  </a:lnTo>
                  <a:lnTo>
                    <a:pt x="173" y="524"/>
                  </a:lnTo>
                  <a:lnTo>
                    <a:pt x="167" y="528"/>
                  </a:lnTo>
                  <a:lnTo>
                    <a:pt x="164" y="530"/>
                  </a:lnTo>
                  <a:lnTo>
                    <a:pt x="158" y="532"/>
                  </a:lnTo>
                  <a:lnTo>
                    <a:pt x="152" y="534"/>
                  </a:lnTo>
                  <a:lnTo>
                    <a:pt x="146" y="536"/>
                  </a:lnTo>
                  <a:lnTo>
                    <a:pt x="143" y="538"/>
                  </a:lnTo>
                  <a:lnTo>
                    <a:pt x="137" y="540"/>
                  </a:lnTo>
                  <a:lnTo>
                    <a:pt x="133" y="542"/>
                  </a:lnTo>
                  <a:lnTo>
                    <a:pt x="127" y="543"/>
                  </a:lnTo>
                  <a:lnTo>
                    <a:pt x="122" y="547"/>
                  </a:lnTo>
                  <a:lnTo>
                    <a:pt x="118" y="547"/>
                  </a:lnTo>
                  <a:lnTo>
                    <a:pt x="112" y="549"/>
                  </a:lnTo>
                  <a:lnTo>
                    <a:pt x="106" y="549"/>
                  </a:lnTo>
                  <a:lnTo>
                    <a:pt x="101" y="551"/>
                  </a:lnTo>
                  <a:lnTo>
                    <a:pt x="95" y="551"/>
                  </a:lnTo>
                  <a:lnTo>
                    <a:pt x="91" y="553"/>
                  </a:lnTo>
                  <a:lnTo>
                    <a:pt x="86" y="555"/>
                  </a:lnTo>
                  <a:lnTo>
                    <a:pt x="82" y="557"/>
                  </a:lnTo>
                  <a:lnTo>
                    <a:pt x="70" y="559"/>
                  </a:lnTo>
                  <a:lnTo>
                    <a:pt x="63" y="561"/>
                  </a:lnTo>
                  <a:lnTo>
                    <a:pt x="53" y="562"/>
                  </a:lnTo>
                  <a:lnTo>
                    <a:pt x="46" y="564"/>
                  </a:lnTo>
                  <a:lnTo>
                    <a:pt x="38" y="564"/>
                  </a:lnTo>
                  <a:lnTo>
                    <a:pt x="29" y="566"/>
                  </a:lnTo>
                  <a:lnTo>
                    <a:pt x="23" y="566"/>
                  </a:lnTo>
                  <a:lnTo>
                    <a:pt x="17" y="568"/>
                  </a:lnTo>
                  <a:lnTo>
                    <a:pt x="10" y="568"/>
                  </a:lnTo>
                  <a:lnTo>
                    <a:pt x="6" y="570"/>
                  </a:lnTo>
                  <a:lnTo>
                    <a:pt x="2" y="570"/>
                  </a:lnTo>
                  <a:lnTo>
                    <a:pt x="0" y="572"/>
                  </a:lnTo>
                  <a:lnTo>
                    <a:pt x="0" y="564"/>
                  </a:lnTo>
                  <a:lnTo>
                    <a:pt x="2" y="559"/>
                  </a:lnTo>
                  <a:lnTo>
                    <a:pt x="6" y="551"/>
                  </a:lnTo>
                  <a:lnTo>
                    <a:pt x="13" y="542"/>
                  </a:lnTo>
                  <a:lnTo>
                    <a:pt x="19" y="532"/>
                  </a:lnTo>
                  <a:lnTo>
                    <a:pt x="29" y="523"/>
                  </a:lnTo>
                  <a:lnTo>
                    <a:pt x="32" y="517"/>
                  </a:lnTo>
                  <a:lnTo>
                    <a:pt x="38" y="513"/>
                  </a:lnTo>
                  <a:lnTo>
                    <a:pt x="44" y="509"/>
                  </a:lnTo>
                  <a:lnTo>
                    <a:pt x="49" y="503"/>
                  </a:lnTo>
                  <a:lnTo>
                    <a:pt x="55" y="498"/>
                  </a:lnTo>
                  <a:lnTo>
                    <a:pt x="63" y="492"/>
                  </a:lnTo>
                  <a:lnTo>
                    <a:pt x="68" y="488"/>
                  </a:lnTo>
                  <a:lnTo>
                    <a:pt x="76" y="483"/>
                  </a:lnTo>
                  <a:lnTo>
                    <a:pt x="82" y="477"/>
                  </a:lnTo>
                  <a:lnTo>
                    <a:pt x="89" y="473"/>
                  </a:lnTo>
                  <a:lnTo>
                    <a:pt x="99" y="469"/>
                  </a:lnTo>
                  <a:lnTo>
                    <a:pt x="106" y="465"/>
                  </a:lnTo>
                  <a:lnTo>
                    <a:pt x="114" y="460"/>
                  </a:lnTo>
                  <a:lnTo>
                    <a:pt x="122" y="454"/>
                  </a:lnTo>
                  <a:lnTo>
                    <a:pt x="131" y="450"/>
                  </a:lnTo>
                  <a:lnTo>
                    <a:pt x="141" y="448"/>
                  </a:lnTo>
                  <a:lnTo>
                    <a:pt x="148" y="443"/>
                  </a:lnTo>
                  <a:lnTo>
                    <a:pt x="158" y="439"/>
                  </a:lnTo>
                  <a:lnTo>
                    <a:pt x="164" y="437"/>
                  </a:lnTo>
                  <a:lnTo>
                    <a:pt x="169" y="437"/>
                  </a:lnTo>
                  <a:lnTo>
                    <a:pt x="175" y="435"/>
                  </a:lnTo>
                  <a:lnTo>
                    <a:pt x="179" y="433"/>
                  </a:lnTo>
                  <a:lnTo>
                    <a:pt x="179" y="429"/>
                  </a:lnTo>
                  <a:lnTo>
                    <a:pt x="179" y="422"/>
                  </a:lnTo>
                  <a:lnTo>
                    <a:pt x="179" y="418"/>
                  </a:lnTo>
                  <a:lnTo>
                    <a:pt x="181" y="414"/>
                  </a:lnTo>
                  <a:lnTo>
                    <a:pt x="181" y="408"/>
                  </a:lnTo>
                  <a:lnTo>
                    <a:pt x="183" y="405"/>
                  </a:lnTo>
                  <a:lnTo>
                    <a:pt x="183" y="397"/>
                  </a:lnTo>
                  <a:lnTo>
                    <a:pt x="183" y="393"/>
                  </a:lnTo>
                  <a:lnTo>
                    <a:pt x="184" y="386"/>
                  </a:lnTo>
                  <a:lnTo>
                    <a:pt x="184" y="380"/>
                  </a:lnTo>
                  <a:lnTo>
                    <a:pt x="184" y="372"/>
                  </a:lnTo>
                  <a:lnTo>
                    <a:pt x="186" y="367"/>
                  </a:lnTo>
                  <a:lnTo>
                    <a:pt x="186" y="359"/>
                  </a:lnTo>
                  <a:lnTo>
                    <a:pt x="188" y="353"/>
                  </a:lnTo>
                  <a:lnTo>
                    <a:pt x="188" y="344"/>
                  </a:lnTo>
                  <a:lnTo>
                    <a:pt x="188" y="338"/>
                  </a:lnTo>
                  <a:lnTo>
                    <a:pt x="190" y="330"/>
                  </a:lnTo>
                  <a:lnTo>
                    <a:pt x="190" y="323"/>
                  </a:lnTo>
                  <a:lnTo>
                    <a:pt x="190" y="317"/>
                  </a:lnTo>
                  <a:lnTo>
                    <a:pt x="192" y="310"/>
                  </a:lnTo>
                  <a:lnTo>
                    <a:pt x="192" y="302"/>
                  </a:lnTo>
                  <a:lnTo>
                    <a:pt x="194" y="298"/>
                  </a:lnTo>
                  <a:lnTo>
                    <a:pt x="194" y="290"/>
                  </a:lnTo>
                  <a:lnTo>
                    <a:pt x="194" y="285"/>
                  </a:lnTo>
                  <a:lnTo>
                    <a:pt x="196" y="279"/>
                  </a:lnTo>
                  <a:lnTo>
                    <a:pt x="196" y="275"/>
                  </a:lnTo>
                  <a:lnTo>
                    <a:pt x="196" y="270"/>
                  </a:lnTo>
                  <a:lnTo>
                    <a:pt x="198" y="264"/>
                  </a:lnTo>
                  <a:lnTo>
                    <a:pt x="198" y="260"/>
                  </a:lnTo>
                  <a:lnTo>
                    <a:pt x="200" y="258"/>
                  </a:lnTo>
                  <a:lnTo>
                    <a:pt x="200" y="249"/>
                  </a:lnTo>
                  <a:lnTo>
                    <a:pt x="202" y="241"/>
                  </a:lnTo>
                  <a:lnTo>
                    <a:pt x="203" y="232"/>
                  </a:lnTo>
                  <a:lnTo>
                    <a:pt x="207" y="224"/>
                  </a:lnTo>
                  <a:lnTo>
                    <a:pt x="209" y="214"/>
                  </a:lnTo>
                  <a:lnTo>
                    <a:pt x="213" y="207"/>
                  </a:lnTo>
                  <a:lnTo>
                    <a:pt x="217" y="199"/>
                  </a:lnTo>
                  <a:lnTo>
                    <a:pt x="221" y="194"/>
                  </a:lnTo>
                  <a:lnTo>
                    <a:pt x="211" y="188"/>
                  </a:lnTo>
                  <a:lnTo>
                    <a:pt x="213" y="182"/>
                  </a:lnTo>
                  <a:lnTo>
                    <a:pt x="217" y="174"/>
                  </a:lnTo>
                  <a:lnTo>
                    <a:pt x="219" y="169"/>
                  </a:lnTo>
                  <a:lnTo>
                    <a:pt x="222" y="163"/>
                  </a:lnTo>
                  <a:lnTo>
                    <a:pt x="226" y="157"/>
                  </a:lnTo>
                  <a:lnTo>
                    <a:pt x="232" y="152"/>
                  </a:lnTo>
                  <a:lnTo>
                    <a:pt x="236" y="148"/>
                  </a:lnTo>
                  <a:lnTo>
                    <a:pt x="240" y="142"/>
                  </a:lnTo>
                  <a:lnTo>
                    <a:pt x="241" y="138"/>
                  </a:lnTo>
                  <a:lnTo>
                    <a:pt x="247" y="133"/>
                  </a:lnTo>
                  <a:lnTo>
                    <a:pt x="251" y="127"/>
                  </a:lnTo>
                  <a:lnTo>
                    <a:pt x="255" y="123"/>
                  </a:lnTo>
                  <a:lnTo>
                    <a:pt x="262" y="116"/>
                  </a:lnTo>
                  <a:lnTo>
                    <a:pt x="270" y="108"/>
                  </a:lnTo>
                  <a:lnTo>
                    <a:pt x="276" y="100"/>
                  </a:lnTo>
                  <a:lnTo>
                    <a:pt x="283" y="95"/>
                  </a:lnTo>
                  <a:lnTo>
                    <a:pt x="289" y="89"/>
                  </a:lnTo>
                  <a:lnTo>
                    <a:pt x="293" y="85"/>
                  </a:lnTo>
                  <a:lnTo>
                    <a:pt x="300" y="81"/>
                  </a:lnTo>
                  <a:lnTo>
                    <a:pt x="304" y="79"/>
                  </a:lnTo>
                  <a:lnTo>
                    <a:pt x="230" y="62"/>
                  </a:lnTo>
                  <a:lnTo>
                    <a:pt x="82" y="131"/>
                  </a:lnTo>
                  <a:lnTo>
                    <a:pt x="82" y="129"/>
                  </a:lnTo>
                  <a:lnTo>
                    <a:pt x="82" y="125"/>
                  </a:lnTo>
                  <a:lnTo>
                    <a:pt x="84" y="121"/>
                  </a:lnTo>
                  <a:lnTo>
                    <a:pt x="89" y="114"/>
                  </a:lnTo>
                  <a:lnTo>
                    <a:pt x="93" y="106"/>
                  </a:lnTo>
                  <a:lnTo>
                    <a:pt x="99" y="98"/>
                  </a:lnTo>
                  <a:lnTo>
                    <a:pt x="106" y="87"/>
                  </a:lnTo>
                  <a:lnTo>
                    <a:pt x="116" y="79"/>
                  </a:lnTo>
                  <a:lnTo>
                    <a:pt x="120" y="74"/>
                  </a:lnTo>
                  <a:lnTo>
                    <a:pt x="124" y="68"/>
                  </a:lnTo>
                  <a:lnTo>
                    <a:pt x="127" y="62"/>
                  </a:lnTo>
                  <a:lnTo>
                    <a:pt x="133" y="58"/>
                  </a:lnTo>
                  <a:lnTo>
                    <a:pt x="139" y="53"/>
                  </a:lnTo>
                  <a:lnTo>
                    <a:pt x="145" y="47"/>
                  </a:lnTo>
                  <a:lnTo>
                    <a:pt x="150" y="43"/>
                  </a:lnTo>
                  <a:lnTo>
                    <a:pt x="158" y="38"/>
                  </a:lnTo>
                  <a:lnTo>
                    <a:pt x="164" y="32"/>
                  </a:lnTo>
                  <a:lnTo>
                    <a:pt x="171" y="28"/>
                  </a:lnTo>
                  <a:lnTo>
                    <a:pt x="179" y="24"/>
                  </a:lnTo>
                  <a:lnTo>
                    <a:pt x="186" y="20"/>
                  </a:lnTo>
                  <a:lnTo>
                    <a:pt x="194" y="17"/>
                  </a:lnTo>
                  <a:lnTo>
                    <a:pt x="202" y="15"/>
                  </a:lnTo>
                  <a:lnTo>
                    <a:pt x="211" y="11"/>
                  </a:lnTo>
                  <a:lnTo>
                    <a:pt x="221" y="9"/>
                  </a:lnTo>
                  <a:lnTo>
                    <a:pt x="228" y="7"/>
                  </a:lnTo>
                  <a:lnTo>
                    <a:pt x="236" y="5"/>
                  </a:lnTo>
                  <a:lnTo>
                    <a:pt x="245" y="3"/>
                  </a:lnTo>
                  <a:lnTo>
                    <a:pt x="255" y="3"/>
                  </a:lnTo>
                  <a:lnTo>
                    <a:pt x="262" y="1"/>
                  </a:lnTo>
                  <a:lnTo>
                    <a:pt x="270" y="0"/>
                  </a:lnTo>
                  <a:lnTo>
                    <a:pt x="278" y="0"/>
                  </a:lnTo>
                  <a:lnTo>
                    <a:pt x="287" y="0"/>
                  </a:lnTo>
                  <a:lnTo>
                    <a:pt x="293" y="0"/>
                  </a:lnTo>
                  <a:lnTo>
                    <a:pt x="300" y="0"/>
                  </a:lnTo>
                  <a:lnTo>
                    <a:pt x="308" y="0"/>
                  </a:lnTo>
                  <a:lnTo>
                    <a:pt x="316" y="0"/>
                  </a:lnTo>
                  <a:lnTo>
                    <a:pt x="321" y="0"/>
                  </a:lnTo>
                  <a:lnTo>
                    <a:pt x="329" y="1"/>
                  </a:lnTo>
                  <a:lnTo>
                    <a:pt x="335" y="1"/>
                  </a:lnTo>
                  <a:lnTo>
                    <a:pt x="342" y="3"/>
                  </a:lnTo>
                  <a:lnTo>
                    <a:pt x="348" y="3"/>
                  </a:lnTo>
                  <a:lnTo>
                    <a:pt x="352" y="3"/>
                  </a:lnTo>
                  <a:lnTo>
                    <a:pt x="357" y="3"/>
                  </a:lnTo>
                  <a:lnTo>
                    <a:pt x="363" y="5"/>
                  </a:lnTo>
                  <a:lnTo>
                    <a:pt x="373" y="7"/>
                  </a:lnTo>
                  <a:lnTo>
                    <a:pt x="380" y="9"/>
                  </a:lnTo>
                  <a:lnTo>
                    <a:pt x="386" y="11"/>
                  </a:lnTo>
                  <a:lnTo>
                    <a:pt x="390" y="13"/>
                  </a:lnTo>
                  <a:lnTo>
                    <a:pt x="394" y="13"/>
                  </a:lnTo>
                  <a:lnTo>
                    <a:pt x="396" y="15"/>
                  </a:lnTo>
                  <a:lnTo>
                    <a:pt x="397" y="15"/>
                  </a:lnTo>
                  <a:lnTo>
                    <a:pt x="401" y="15"/>
                  </a:lnTo>
                  <a:lnTo>
                    <a:pt x="407" y="19"/>
                  </a:lnTo>
                  <a:lnTo>
                    <a:pt x="413" y="20"/>
                  </a:lnTo>
                  <a:lnTo>
                    <a:pt x="420" y="24"/>
                  </a:lnTo>
                  <a:lnTo>
                    <a:pt x="428" y="26"/>
                  </a:lnTo>
                  <a:lnTo>
                    <a:pt x="437" y="30"/>
                  </a:lnTo>
                  <a:lnTo>
                    <a:pt x="445" y="34"/>
                  </a:lnTo>
                  <a:lnTo>
                    <a:pt x="454" y="38"/>
                  </a:lnTo>
                  <a:lnTo>
                    <a:pt x="464" y="41"/>
                  </a:lnTo>
                  <a:lnTo>
                    <a:pt x="473" y="45"/>
                  </a:lnTo>
                  <a:lnTo>
                    <a:pt x="481" y="49"/>
                  </a:lnTo>
                  <a:lnTo>
                    <a:pt x="487" y="55"/>
                  </a:lnTo>
                  <a:lnTo>
                    <a:pt x="494" y="58"/>
                  </a:lnTo>
                  <a:lnTo>
                    <a:pt x="500" y="64"/>
                  </a:lnTo>
                  <a:lnTo>
                    <a:pt x="500" y="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76" name="Freeform 108"/>
            <p:cNvSpPr>
              <a:spLocks noChangeAspect="1"/>
            </p:cNvSpPr>
            <p:nvPr/>
          </p:nvSpPr>
          <p:spPr bwMode="auto">
            <a:xfrm>
              <a:off x="3696" y="3249"/>
              <a:ext cx="137" cy="160"/>
            </a:xfrm>
            <a:custGeom>
              <a:avLst/>
              <a:gdLst>
                <a:gd name="T0" fmla="*/ 0 w 135"/>
                <a:gd name="T1" fmla="*/ 158 h 171"/>
                <a:gd name="T2" fmla="*/ 68 w 135"/>
                <a:gd name="T3" fmla="*/ 46 h 171"/>
                <a:gd name="T4" fmla="*/ 55 w 135"/>
                <a:gd name="T5" fmla="*/ 42 h 171"/>
                <a:gd name="T6" fmla="*/ 61 w 135"/>
                <a:gd name="T7" fmla="*/ 38 h 171"/>
                <a:gd name="T8" fmla="*/ 66 w 135"/>
                <a:gd name="T9" fmla="*/ 38 h 171"/>
                <a:gd name="T10" fmla="*/ 72 w 135"/>
                <a:gd name="T11" fmla="*/ 36 h 171"/>
                <a:gd name="T12" fmla="*/ 80 w 135"/>
                <a:gd name="T13" fmla="*/ 35 h 171"/>
                <a:gd name="T14" fmla="*/ 51 w 135"/>
                <a:gd name="T15" fmla="*/ 29 h 171"/>
                <a:gd name="T16" fmla="*/ 55 w 135"/>
                <a:gd name="T17" fmla="*/ 25 h 171"/>
                <a:gd name="T18" fmla="*/ 63 w 135"/>
                <a:gd name="T19" fmla="*/ 23 h 171"/>
                <a:gd name="T20" fmla="*/ 66 w 135"/>
                <a:gd name="T21" fmla="*/ 21 h 171"/>
                <a:gd name="T22" fmla="*/ 72 w 135"/>
                <a:gd name="T23" fmla="*/ 19 h 171"/>
                <a:gd name="T24" fmla="*/ 76 w 135"/>
                <a:gd name="T25" fmla="*/ 19 h 171"/>
                <a:gd name="T26" fmla="*/ 83 w 135"/>
                <a:gd name="T27" fmla="*/ 19 h 171"/>
                <a:gd name="T28" fmla="*/ 55 w 135"/>
                <a:gd name="T29" fmla="*/ 12 h 171"/>
                <a:gd name="T30" fmla="*/ 59 w 135"/>
                <a:gd name="T31" fmla="*/ 8 h 171"/>
                <a:gd name="T32" fmla="*/ 64 w 135"/>
                <a:gd name="T33" fmla="*/ 4 h 171"/>
                <a:gd name="T34" fmla="*/ 70 w 135"/>
                <a:gd name="T35" fmla="*/ 2 h 171"/>
                <a:gd name="T36" fmla="*/ 78 w 135"/>
                <a:gd name="T37" fmla="*/ 0 h 171"/>
                <a:gd name="T38" fmla="*/ 83 w 135"/>
                <a:gd name="T39" fmla="*/ 0 h 171"/>
                <a:gd name="T40" fmla="*/ 91 w 135"/>
                <a:gd name="T41" fmla="*/ 0 h 171"/>
                <a:gd name="T42" fmla="*/ 99 w 135"/>
                <a:gd name="T43" fmla="*/ 0 h 171"/>
                <a:gd name="T44" fmla="*/ 108 w 135"/>
                <a:gd name="T45" fmla="*/ 4 h 171"/>
                <a:gd name="T46" fmla="*/ 116 w 135"/>
                <a:gd name="T47" fmla="*/ 0 h 171"/>
                <a:gd name="T48" fmla="*/ 123 w 135"/>
                <a:gd name="T49" fmla="*/ 2 h 171"/>
                <a:gd name="T50" fmla="*/ 129 w 135"/>
                <a:gd name="T51" fmla="*/ 4 h 171"/>
                <a:gd name="T52" fmla="*/ 135 w 135"/>
                <a:gd name="T53" fmla="*/ 10 h 171"/>
                <a:gd name="T54" fmla="*/ 123 w 135"/>
                <a:gd name="T55" fmla="*/ 16 h 171"/>
                <a:gd name="T56" fmla="*/ 120 w 135"/>
                <a:gd name="T57" fmla="*/ 52 h 171"/>
                <a:gd name="T58" fmla="*/ 114 w 135"/>
                <a:gd name="T59" fmla="*/ 50 h 171"/>
                <a:gd name="T60" fmla="*/ 112 w 135"/>
                <a:gd name="T61" fmla="*/ 69 h 171"/>
                <a:gd name="T62" fmla="*/ 101 w 135"/>
                <a:gd name="T63" fmla="*/ 67 h 171"/>
                <a:gd name="T64" fmla="*/ 66 w 135"/>
                <a:gd name="T65" fmla="*/ 171 h 171"/>
                <a:gd name="T66" fmla="*/ 0 w 135"/>
                <a:gd name="T67" fmla="*/ 158 h 171"/>
                <a:gd name="T68" fmla="*/ 0 w 135"/>
                <a:gd name="T69" fmla="*/ 15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71">
                  <a:moveTo>
                    <a:pt x="0" y="158"/>
                  </a:moveTo>
                  <a:lnTo>
                    <a:pt x="68" y="46"/>
                  </a:lnTo>
                  <a:lnTo>
                    <a:pt x="55" y="42"/>
                  </a:lnTo>
                  <a:lnTo>
                    <a:pt x="61" y="38"/>
                  </a:lnTo>
                  <a:lnTo>
                    <a:pt x="66" y="38"/>
                  </a:lnTo>
                  <a:lnTo>
                    <a:pt x="72" y="36"/>
                  </a:lnTo>
                  <a:lnTo>
                    <a:pt x="80" y="35"/>
                  </a:lnTo>
                  <a:lnTo>
                    <a:pt x="51" y="29"/>
                  </a:lnTo>
                  <a:lnTo>
                    <a:pt x="55" y="25"/>
                  </a:lnTo>
                  <a:lnTo>
                    <a:pt x="63" y="23"/>
                  </a:lnTo>
                  <a:lnTo>
                    <a:pt x="66" y="21"/>
                  </a:lnTo>
                  <a:lnTo>
                    <a:pt x="72" y="19"/>
                  </a:lnTo>
                  <a:lnTo>
                    <a:pt x="76" y="19"/>
                  </a:lnTo>
                  <a:lnTo>
                    <a:pt x="83" y="19"/>
                  </a:lnTo>
                  <a:lnTo>
                    <a:pt x="55" y="12"/>
                  </a:lnTo>
                  <a:lnTo>
                    <a:pt x="59" y="8"/>
                  </a:lnTo>
                  <a:lnTo>
                    <a:pt x="64" y="4"/>
                  </a:lnTo>
                  <a:lnTo>
                    <a:pt x="70" y="2"/>
                  </a:lnTo>
                  <a:lnTo>
                    <a:pt x="78" y="0"/>
                  </a:lnTo>
                  <a:lnTo>
                    <a:pt x="83" y="0"/>
                  </a:lnTo>
                  <a:lnTo>
                    <a:pt x="91" y="0"/>
                  </a:lnTo>
                  <a:lnTo>
                    <a:pt x="99" y="0"/>
                  </a:lnTo>
                  <a:lnTo>
                    <a:pt x="108" y="4"/>
                  </a:lnTo>
                  <a:lnTo>
                    <a:pt x="116" y="0"/>
                  </a:lnTo>
                  <a:lnTo>
                    <a:pt x="123" y="2"/>
                  </a:lnTo>
                  <a:lnTo>
                    <a:pt x="129" y="4"/>
                  </a:lnTo>
                  <a:lnTo>
                    <a:pt x="135" y="10"/>
                  </a:lnTo>
                  <a:lnTo>
                    <a:pt x="123" y="16"/>
                  </a:lnTo>
                  <a:lnTo>
                    <a:pt x="120" y="52"/>
                  </a:lnTo>
                  <a:lnTo>
                    <a:pt x="114" y="50"/>
                  </a:lnTo>
                  <a:lnTo>
                    <a:pt x="112" y="69"/>
                  </a:lnTo>
                  <a:lnTo>
                    <a:pt x="101" y="67"/>
                  </a:lnTo>
                  <a:lnTo>
                    <a:pt x="66" y="171"/>
                  </a:lnTo>
                  <a:lnTo>
                    <a:pt x="0" y="158"/>
                  </a:lnTo>
                  <a:lnTo>
                    <a:pt x="0" y="1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77" name="Freeform 109"/>
            <p:cNvSpPr>
              <a:spLocks noChangeAspect="1"/>
            </p:cNvSpPr>
            <p:nvPr/>
          </p:nvSpPr>
          <p:spPr bwMode="auto">
            <a:xfrm>
              <a:off x="3594" y="3345"/>
              <a:ext cx="32" cy="23"/>
            </a:xfrm>
            <a:custGeom>
              <a:avLst/>
              <a:gdLst>
                <a:gd name="T0" fmla="*/ 65 w 65"/>
                <a:gd name="T1" fmla="*/ 0 h 48"/>
                <a:gd name="T2" fmla="*/ 23 w 65"/>
                <a:gd name="T3" fmla="*/ 48 h 48"/>
                <a:gd name="T4" fmla="*/ 0 w 65"/>
                <a:gd name="T5" fmla="*/ 46 h 48"/>
                <a:gd name="T6" fmla="*/ 6 w 65"/>
                <a:gd name="T7" fmla="*/ 12 h 48"/>
                <a:gd name="T8" fmla="*/ 18 w 65"/>
                <a:gd name="T9" fmla="*/ 12 h 48"/>
                <a:gd name="T10" fmla="*/ 38 w 65"/>
                <a:gd name="T11" fmla="*/ 2 h 48"/>
                <a:gd name="T12" fmla="*/ 65 w 65"/>
                <a:gd name="T13" fmla="*/ 0 h 48"/>
                <a:gd name="T14" fmla="*/ 65 w 65"/>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8">
                  <a:moveTo>
                    <a:pt x="65" y="0"/>
                  </a:moveTo>
                  <a:lnTo>
                    <a:pt x="23" y="48"/>
                  </a:lnTo>
                  <a:lnTo>
                    <a:pt x="0" y="46"/>
                  </a:lnTo>
                  <a:lnTo>
                    <a:pt x="6" y="12"/>
                  </a:lnTo>
                  <a:lnTo>
                    <a:pt x="18" y="12"/>
                  </a:lnTo>
                  <a:lnTo>
                    <a:pt x="38" y="2"/>
                  </a:lnTo>
                  <a:lnTo>
                    <a:pt x="65" y="0"/>
                  </a:lnTo>
                  <a:lnTo>
                    <a:pt x="6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78" name="Freeform 110"/>
            <p:cNvSpPr>
              <a:spLocks noChangeAspect="1"/>
            </p:cNvSpPr>
            <p:nvPr/>
          </p:nvSpPr>
          <p:spPr bwMode="auto">
            <a:xfrm>
              <a:off x="3571" y="3340"/>
              <a:ext cx="38" cy="50"/>
            </a:xfrm>
            <a:custGeom>
              <a:avLst/>
              <a:gdLst>
                <a:gd name="T0" fmla="*/ 53 w 76"/>
                <a:gd name="T1" fmla="*/ 0 h 101"/>
                <a:gd name="T2" fmla="*/ 76 w 76"/>
                <a:gd name="T3" fmla="*/ 6 h 101"/>
                <a:gd name="T4" fmla="*/ 49 w 76"/>
                <a:gd name="T5" fmla="*/ 101 h 101"/>
                <a:gd name="T6" fmla="*/ 0 w 76"/>
                <a:gd name="T7" fmla="*/ 63 h 101"/>
                <a:gd name="T8" fmla="*/ 30 w 76"/>
                <a:gd name="T9" fmla="*/ 72 h 101"/>
                <a:gd name="T10" fmla="*/ 45 w 76"/>
                <a:gd name="T11" fmla="*/ 78 h 101"/>
                <a:gd name="T12" fmla="*/ 63 w 76"/>
                <a:gd name="T13" fmla="*/ 13 h 101"/>
                <a:gd name="T14" fmla="*/ 40 w 76"/>
                <a:gd name="T15" fmla="*/ 7 h 101"/>
                <a:gd name="T16" fmla="*/ 53 w 76"/>
                <a:gd name="T17" fmla="*/ 0 h 101"/>
                <a:gd name="T18" fmla="*/ 53 w 76"/>
                <a:gd name="T1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1">
                  <a:moveTo>
                    <a:pt x="53" y="0"/>
                  </a:moveTo>
                  <a:lnTo>
                    <a:pt x="76" y="6"/>
                  </a:lnTo>
                  <a:lnTo>
                    <a:pt x="49" y="101"/>
                  </a:lnTo>
                  <a:lnTo>
                    <a:pt x="0" y="63"/>
                  </a:lnTo>
                  <a:lnTo>
                    <a:pt x="30" y="72"/>
                  </a:lnTo>
                  <a:lnTo>
                    <a:pt x="45" y="78"/>
                  </a:lnTo>
                  <a:lnTo>
                    <a:pt x="63" y="13"/>
                  </a:lnTo>
                  <a:lnTo>
                    <a:pt x="40" y="7"/>
                  </a:lnTo>
                  <a:lnTo>
                    <a:pt x="53" y="0"/>
                  </a:lnTo>
                  <a:lnTo>
                    <a:pt x="5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79" name="Freeform 111"/>
            <p:cNvSpPr>
              <a:spLocks noChangeAspect="1"/>
            </p:cNvSpPr>
            <p:nvPr/>
          </p:nvSpPr>
          <p:spPr bwMode="auto">
            <a:xfrm>
              <a:off x="3505" y="3300"/>
              <a:ext cx="106" cy="120"/>
            </a:xfrm>
            <a:custGeom>
              <a:avLst/>
              <a:gdLst>
                <a:gd name="T0" fmla="*/ 190 w 211"/>
                <a:gd name="T1" fmla="*/ 6 h 240"/>
                <a:gd name="T2" fmla="*/ 68 w 211"/>
                <a:gd name="T3" fmla="*/ 0 h 240"/>
                <a:gd name="T4" fmla="*/ 68 w 211"/>
                <a:gd name="T5" fmla="*/ 0 h 240"/>
                <a:gd name="T6" fmla="*/ 66 w 211"/>
                <a:gd name="T7" fmla="*/ 4 h 240"/>
                <a:gd name="T8" fmla="*/ 62 w 211"/>
                <a:gd name="T9" fmla="*/ 9 h 240"/>
                <a:gd name="T10" fmla="*/ 59 w 211"/>
                <a:gd name="T11" fmla="*/ 15 h 240"/>
                <a:gd name="T12" fmla="*/ 57 w 211"/>
                <a:gd name="T13" fmla="*/ 19 h 240"/>
                <a:gd name="T14" fmla="*/ 55 w 211"/>
                <a:gd name="T15" fmla="*/ 23 h 240"/>
                <a:gd name="T16" fmla="*/ 53 w 211"/>
                <a:gd name="T17" fmla="*/ 28 h 240"/>
                <a:gd name="T18" fmla="*/ 51 w 211"/>
                <a:gd name="T19" fmla="*/ 34 h 240"/>
                <a:gd name="T20" fmla="*/ 47 w 211"/>
                <a:gd name="T21" fmla="*/ 38 h 240"/>
                <a:gd name="T22" fmla="*/ 45 w 211"/>
                <a:gd name="T23" fmla="*/ 44 h 240"/>
                <a:gd name="T24" fmla="*/ 41 w 211"/>
                <a:gd name="T25" fmla="*/ 51 h 240"/>
                <a:gd name="T26" fmla="*/ 40 w 211"/>
                <a:gd name="T27" fmla="*/ 57 h 240"/>
                <a:gd name="T28" fmla="*/ 38 w 211"/>
                <a:gd name="T29" fmla="*/ 63 h 240"/>
                <a:gd name="T30" fmla="*/ 34 w 211"/>
                <a:gd name="T31" fmla="*/ 70 h 240"/>
                <a:gd name="T32" fmla="*/ 32 w 211"/>
                <a:gd name="T33" fmla="*/ 76 h 240"/>
                <a:gd name="T34" fmla="*/ 28 w 211"/>
                <a:gd name="T35" fmla="*/ 86 h 240"/>
                <a:gd name="T36" fmla="*/ 26 w 211"/>
                <a:gd name="T37" fmla="*/ 93 h 240"/>
                <a:gd name="T38" fmla="*/ 22 w 211"/>
                <a:gd name="T39" fmla="*/ 101 h 240"/>
                <a:gd name="T40" fmla="*/ 21 w 211"/>
                <a:gd name="T41" fmla="*/ 108 h 240"/>
                <a:gd name="T42" fmla="*/ 19 w 211"/>
                <a:gd name="T43" fmla="*/ 118 h 240"/>
                <a:gd name="T44" fmla="*/ 15 w 211"/>
                <a:gd name="T45" fmla="*/ 125 h 240"/>
                <a:gd name="T46" fmla="*/ 13 w 211"/>
                <a:gd name="T47" fmla="*/ 133 h 240"/>
                <a:gd name="T48" fmla="*/ 9 w 211"/>
                <a:gd name="T49" fmla="*/ 143 h 240"/>
                <a:gd name="T50" fmla="*/ 7 w 211"/>
                <a:gd name="T51" fmla="*/ 150 h 240"/>
                <a:gd name="T52" fmla="*/ 3 w 211"/>
                <a:gd name="T53" fmla="*/ 160 h 240"/>
                <a:gd name="T54" fmla="*/ 2 w 211"/>
                <a:gd name="T55" fmla="*/ 169 h 240"/>
                <a:gd name="T56" fmla="*/ 2 w 211"/>
                <a:gd name="T57" fmla="*/ 179 h 240"/>
                <a:gd name="T58" fmla="*/ 0 w 211"/>
                <a:gd name="T59" fmla="*/ 188 h 240"/>
                <a:gd name="T60" fmla="*/ 98 w 211"/>
                <a:gd name="T61" fmla="*/ 238 h 240"/>
                <a:gd name="T62" fmla="*/ 133 w 211"/>
                <a:gd name="T63" fmla="*/ 240 h 240"/>
                <a:gd name="T64" fmla="*/ 211 w 211"/>
                <a:gd name="T65" fmla="*/ 21 h 240"/>
                <a:gd name="T66" fmla="*/ 190 w 211"/>
                <a:gd name="T67" fmla="*/ 6 h 240"/>
                <a:gd name="T68" fmla="*/ 190 w 211"/>
                <a:gd name="T69" fmla="*/ 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40">
                  <a:moveTo>
                    <a:pt x="190" y="6"/>
                  </a:moveTo>
                  <a:lnTo>
                    <a:pt x="68" y="0"/>
                  </a:lnTo>
                  <a:lnTo>
                    <a:pt x="68" y="0"/>
                  </a:lnTo>
                  <a:lnTo>
                    <a:pt x="66" y="4"/>
                  </a:lnTo>
                  <a:lnTo>
                    <a:pt x="62" y="9"/>
                  </a:lnTo>
                  <a:lnTo>
                    <a:pt x="59" y="15"/>
                  </a:lnTo>
                  <a:lnTo>
                    <a:pt x="57" y="19"/>
                  </a:lnTo>
                  <a:lnTo>
                    <a:pt x="55" y="23"/>
                  </a:lnTo>
                  <a:lnTo>
                    <a:pt x="53" y="28"/>
                  </a:lnTo>
                  <a:lnTo>
                    <a:pt x="51" y="34"/>
                  </a:lnTo>
                  <a:lnTo>
                    <a:pt x="47" y="38"/>
                  </a:lnTo>
                  <a:lnTo>
                    <a:pt x="45" y="44"/>
                  </a:lnTo>
                  <a:lnTo>
                    <a:pt x="41" y="51"/>
                  </a:lnTo>
                  <a:lnTo>
                    <a:pt x="40" y="57"/>
                  </a:lnTo>
                  <a:lnTo>
                    <a:pt x="38" y="63"/>
                  </a:lnTo>
                  <a:lnTo>
                    <a:pt x="34" y="70"/>
                  </a:lnTo>
                  <a:lnTo>
                    <a:pt x="32" y="76"/>
                  </a:lnTo>
                  <a:lnTo>
                    <a:pt x="28" y="86"/>
                  </a:lnTo>
                  <a:lnTo>
                    <a:pt x="26" y="93"/>
                  </a:lnTo>
                  <a:lnTo>
                    <a:pt x="22" y="101"/>
                  </a:lnTo>
                  <a:lnTo>
                    <a:pt x="21" y="108"/>
                  </a:lnTo>
                  <a:lnTo>
                    <a:pt x="19" y="118"/>
                  </a:lnTo>
                  <a:lnTo>
                    <a:pt x="15" y="125"/>
                  </a:lnTo>
                  <a:lnTo>
                    <a:pt x="13" y="133"/>
                  </a:lnTo>
                  <a:lnTo>
                    <a:pt x="9" y="143"/>
                  </a:lnTo>
                  <a:lnTo>
                    <a:pt x="7" y="150"/>
                  </a:lnTo>
                  <a:lnTo>
                    <a:pt x="3" y="160"/>
                  </a:lnTo>
                  <a:lnTo>
                    <a:pt x="2" y="169"/>
                  </a:lnTo>
                  <a:lnTo>
                    <a:pt x="2" y="179"/>
                  </a:lnTo>
                  <a:lnTo>
                    <a:pt x="0" y="188"/>
                  </a:lnTo>
                  <a:lnTo>
                    <a:pt x="98" y="238"/>
                  </a:lnTo>
                  <a:lnTo>
                    <a:pt x="133" y="240"/>
                  </a:lnTo>
                  <a:lnTo>
                    <a:pt x="211" y="21"/>
                  </a:lnTo>
                  <a:lnTo>
                    <a:pt x="190" y="6"/>
                  </a:lnTo>
                  <a:lnTo>
                    <a:pt x="190"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0" name="Freeform 112"/>
            <p:cNvSpPr>
              <a:spLocks noChangeAspect="1"/>
            </p:cNvSpPr>
            <p:nvPr/>
          </p:nvSpPr>
          <p:spPr bwMode="auto">
            <a:xfrm>
              <a:off x="3753" y="3308"/>
              <a:ext cx="32" cy="38"/>
            </a:xfrm>
            <a:custGeom>
              <a:avLst/>
              <a:gdLst>
                <a:gd name="T0" fmla="*/ 63 w 63"/>
                <a:gd name="T1" fmla="*/ 19 h 76"/>
                <a:gd name="T2" fmla="*/ 27 w 63"/>
                <a:gd name="T3" fmla="*/ 76 h 76"/>
                <a:gd name="T4" fmla="*/ 0 w 63"/>
                <a:gd name="T5" fmla="*/ 65 h 76"/>
                <a:gd name="T6" fmla="*/ 21 w 63"/>
                <a:gd name="T7" fmla="*/ 0 h 76"/>
                <a:gd name="T8" fmla="*/ 47 w 63"/>
                <a:gd name="T9" fmla="*/ 17 h 76"/>
                <a:gd name="T10" fmla="*/ 63 w 63"/>
                <a:gd name="T11" fmla="*/ 19 h 76"/>
                <a:gd name="T12" fmla="*/ 63 w 63"/>
                <a:gd name="T13" fmla="*/ 19 h 76"/>
              </a:gdLst>
              <a:ahLst/>
              <a:cxnLst>
                <a:cxn ang="0">
                  <a:pos x="T0" y="T1"/>
                </a:cxn>
                <a:cxn ang="0">
                  <a:pos x="T2" y="T3"/>
                </a:cxn>
                <a:cxn ang="0">
                  <a:pos x="T4" y="T5"/>
                </a:cxn>
                <a:cxn ang="0">
                  <a:pos x="T6" y="T7"/>
                </a:cxn>
                <a:cxn ang="0">
                  <a:pos x="T8" y="T9"/>
                </a:cxn>
                <a:cxn ang="0">
                  <a:pos x="T10" y="T11"/>
                </a:cxn>
                <a:cxn ang="0">
                  <a:pos x="T12" y="T13"/>
                </a:cxn>
              </a:cxnLst>
              <a:rect l="0" t="0" r="r" b="b"/>
              <a:pathLst>
                <a:path w="63" h="76">
                  <a:moveTo>
                    <a:pt x="63" y="19"/>
                  </a:moveTo>
                  <a:lnTo>
                    <a:pt x="27" y="76"/>
                  </a:lnTo>
                  <a:lnTo>
                    <a:pt x="0" y="65"/>
                  </a:lnTo>
                  <a:lnTo>
                    <a:pt x="21" y="0"/>
                  </a:lnTo>
                  <a:lnTo>
                    <a:pt x="47" y="17"/>
                  </a:lnTo>
                  <a:lnTo>
                    <a:pt x="63" y="19"/>
                  </a:lnTo>
                  <a:lnTo>
                    <a:pt x="6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1" name="Freeform 113"/>
            <p:cNvSpPr>
              <a:spLocks noChangeAspect="1"/>
            </p:cNvSpPr>
            <p:nvPr/>
          </p:nvSpPr>
          <p:spPr bwMode="auto">
            <a:xfrm>
              <a:off x="3742" y="3317"/>
              <a:ext cx="33" cy="65"/>
            </a:xfrm>
            <a:custGeom>
              <a:avLst/>
              <a:gdLst>
                <a:gd name="T0" fmla="*/ 67 w 67"/>
                <a:gd name="T1" fmla="*/ 6 h 129"/>
                <a:gd name="T2" fmla="*/ 67 w 67"/>
                <a:gd name="T3" fmla="*/ 21 h 129"/>
                <a:gd name="T4" fmla="*/ 55 w 67"/>
                <a:gd name="T5" fmla="*/ 27 h 129"/>
                <a:gd name="T6" fmla="*/ 50 w 67"/>
                <a:gd name="T7" fmla="*/ 59 h 129"/>
                <a:gd name="T8" fmla="*/ 0 w 67"/>
                <a:gd name="T9" fmla="*/ 129 h 129"/>
                <a:gd name="T10" fmla="*/ 21 w 67"/>
                <a:gd name="T11" fmla="*/ 50 h 129"/>
                <a:gd name="T12" fmla="*/ 51 w 67"/>
                <a:gd name="T13" fmla="*/ 23 h 129"/>
                <a:gd name="T14" fmla="*/ 51 w 67"/>
                <a:gd name="T15" fmla="*/ 17 h 129"/>
                <a:gd name="T16" fmla="*/ 65 w 67"/>
                <a:gd name="T17" fmla="*/ 0 h 129"/>
                <a:gd name="T18" fmla="*/ 67 w 67"/>
                <a:gd name="T19" fmla="*/ 6 h 129"/>
                <a:gd name="T20" fmla="*/ 67 w 67"/>
                <a:gd name="T21" fmla="*/ 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9">
                  <a:moveTo>
                    <a:pt x="67" y="6"/>
                  </a:moveTo>
                  <a:lnTo>
                    <a:pt x="67" y="21"/>
                  </a:lnTo>
                  <a:lnTo>
                    <a:pt x="55" y="27"/>
                  </a:lnTo>
                  <a:lnTo>
                    <a:pt x="50" y="59"/>
                  </a:lnTo>
                  <a:lnTo>
                    <a:pt x="0" y="129"/>
                  </a:lnTo>
                  <a:lnTo>
                    <a:pt x="21" y="50"/>
                  </a:lnTo>
                  <a:lnTo>
                    <a:pt x="51" y="23"/>
                  </a:lnTo>
                  <a:lnTo>
                    <a:pt x="51" y="17"/>
                  </a:lnTo>
                  <a:lnTo>
                    <a:pt x="65" y="0"/>
                  </a:lnTo>
                  <a:lnTo>
                    <a:pt x="67" y="6"/>
                  </a:lnTo>
                  <a:lnTo>
                    <a:pt x="67" y="6"/>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2" name="Freeform 114"/>
            <p:cNvSpPr>
              <a:spLocks noChangeAspect="1"/>
            </p:cNvSpPr>
            <p:nvPr/>
          </p:nvSpPr>
          <p:spPr bwMode="auto">
            <a:xfrm>
              <a:off x="3746" y="3414"/>
              <a:ext cx="111" cy="111"/>
            </a:xfrm>
            <a:custGeom>
              <a:avLst/>
              <a:gdLst>
                <a:gd name="T0" fmla="*/ 15 w 222"/>
                <a:gd name="T1" fmla="*/ 0 h 223"/>
                <a:gd name="T2" fmla="*/ 23 w 222"/>
                <a:gd name="T3" fmla="*/ 2 h 223"/>
                <a:gd name="T4" fmla="*/ 38 w 222"/>
                <a:gd name="T5" fmla="*/ 12 h 223"/>
                <a:gd name="T6" fmla="*/ 53 w 222"/>
                <a:gd name="T7" fmla="*/ 21 h 223"/>
                <a:gd name="T8" fmla="*/ 66 w 222"/>
                <a:gd name="T9" fmla="*/ 27 h 223"/>
                <a:gd name="T10" fmla="*/ 78 w 222"/>
                <a:gd name="T11" fmla="*/ 34 h 223"/>
                <a:gd name="T12" fmla="*/ 89 w 222"/>
                <a:gd name="T13" fmla="*/ 40 h 223"/>
                <a:gd name="T14" fmla="*/ 102 w 222"/>
                <a:gd name="T15" fmla="*/ 50 h 223"/>
                <a:gd name="T16" fmla="*/ 114 w 222"/>
                <a:gd name="T17" fmla="*/ 57 h 223"/>
                <a:gd name="T18" fmla="*/ 125 w 222"/>
                <a:gd name="T19" fmla="*/ 65 h 223"/>
                <a:gd name="T20" fmla="*/ 137 w 222"/>
                <a:gd name="T21" fmla="*/ 74 h 223"/>
                <a:gd name="T22" fmla="*/ 146 w 222"/>
                <a:gd name="T23" fmla="*/ 82 h 223"/>
                <a:gd name="T24" fmla="*/ 156 w 222"/>
                <a:gd name="T25" fmla="*/ 91 h 223"/>
                <a:gd name="T26" fmla="*/ 165 w 222"/>
                <a:gd name="T27" fmla="*/ 105 h 223"/>
                <a:gd name="T28" fmla="*/ 177 w 222"/>
                <a:gd name="T29" fmla="*/ 120 h 223"/>
                <a:gd name="T30" fmla="*/ 184 w 222"/>
                <a:gd name="T31" fmla="*/ 135 h 223"/>
                <a:gd name="T32" fmla="*/ 192 w 222"/>
                <a:gd name="T33" fmla="*/ 148 h 223"/>
                <a:gd name="T34" fmla="*/ 197 w 222"/>
                <a:gd name="T35" fmla="*/ 162 h 223"/>
                <a:gd name="T36" fmla="*/ 203 w 222"/>
                <a:gd name="T37" fmla="*/ 177 h 223"/>
                <a:gd name="T38" fmla="*/ 209 w 222"/>
                <a:gd name="T39" fmla="*/ 194 h 223"/>
                <a:gd name="T40" fmla="*/ 215 w 222"/>
                <a:gd name="T41" fmla="*/ 207 h 223"/>
                <a:gd name="T42" fmla="*/ 220 w 222"/>
                <a:gd name="T43" fmla="*/ 217 h 223"/>
                <a:gd name="T44" fmla="*/ 207 w 222"/>
                <a:gd name="T45" fmla="*/ 196 h 223"/>
                <a:gd name="T46" fmla="*/ 201 w 222"/>
                <a:gd name="T47" fmla="*/ 187 h 223"/>
                <a:gd name="T48" fmla="*/ 196 w 222"/>
                <a:gd name="T49" fmla="*/ 175 h 223"/>
                <a:gd name="T50" fmla="*/ 188 w 222"/>
                <a:gd name="T51" fmla="*/ 162 h 223"/>
                <a:gd name="T52" fmla="*/ 182 w 222"/>
                <a:gd name="T53" fmla="*/ 148 h 223"/>
                <a:gd name="T54" fmla="*/ 175 w 222"/>
                <a:gd name="T55" fmla="*/ 135 h 223"/>
                <a:gd name="T56" fmla="*/ 165 w 222"/>
                <a:gd name="T57" fmla="*/ 122 h 223"/>
                <a:gd name="T58" fmla="*/ 156 w 222"/>
                <a:gd name="T59" fmla="*/ 110 h 223"/>
                <a:gd name="T60" fmla="*/ 146 w 222"/>
                <a:gd name="T61" fmla="*/ 99 h 223"/>
                <a:gd name="T62" fmla="*/ 135 w 222"/>
                <a:gd name="T63" fmla="*/ 90 h 223"/>
                <a:gd name="T64" fmla="*/ 123 w 222"/>
                <a:gd name="T65" fmla="*/ 80 h 223"/>
                <a:gd name="T66" fmla="*/ 112 w 222"/>
                <a:gd name="T67" fmla="*/ 71 h 223"/>
                <a:gd name="T68" fmla="*/ 100 w 222"/>
                <a:gd name="T69" fmla="*/ 63 h 223"/>
                <a:gd name="T70" fmla="*/ 87 w 222"/>
                <a:gd name="T71" fmla="*/ 55 h 223"/>
                <a:gd name="T72" fmla="*/ 74 w 222"/>
                <a:gd name="T73" fmla="*/ 48 h 223"/>
                <a:gd name="T74" fmla="*/ 62 w 222"/>
                <a:gd name="T75" fmla="*/ 40 h 223"/>
                <a:gd name="T76" fmla="*/ 51 w 222"/>
                <a:gd name="T77" fmla="*/ 36 h 223"/>
                <a:gd name="T78" fmla="*/ 42 w 222"/>
                <a:gd name="T79" fmla="*/ 29 h 223"/>
                <a:gd name="T80" fmla="*/ 32 w 222"/>
                <a:gd name="T81" fmla="*/ 25 h 223"/>
                <a:gd name="T82" fmla="*/ 15 w 222"/>
                <a:gd name="T83" fmla="*/ 17 h 223"/>
                <a:gd name="T84" fmla="*/ 3 w 222"/>
                <a:gd name="T85" fmla="*/ 13 h 223"/>
                <a:gd name="T86" fmla="*/ 13 w 222"/>
                <a:gd name="T8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223">
                  <a:moveTo>
                    <a:pt x="13" y="0"/>
                  </a:moveTo>
                  <a:lnTo>
                    <a:pt x="15" y="0"/>
                  </a:lnTo>
                  <a:lnTo>
                    <a:pt x="17" y="0"/>
                  </a:lnTo>
                  <a:lnTo>
                    <a:pt x="23" y="2"/>
                  </a:lnTo>
                  <a:lnTo>
                    <a:pt x="30" y="8"/>
                  </a:lnTo>
                  <a:lnTo>
                    <a:pt x="38" y="12"/>
                  </a:lnTo>
                  <a:lnTo>
                    <a:pt x="49" y="17"/>
                  </a:lnTo>
                  <a:lnTo>
                    <a:pt x="53" y="21"/>
                  </a:lnTo>
                  <a:lnTo>
                    <a:pt x="59" y="23"/>
                  </a:lnTo>
                  <a:lnTo>
                    <a:pt x="66" y="27"/>
                  </a:lnTo>
                  <a:lnTo>
                    <a:pt x="72" y="31"/>
                  </a:lnTo>
                  <a:lnTo>
                    <a:pt x="78" y="34"/>
                  </a:lnTo>
                  <a:lnTo>
                    <a:pt x="83" y="38"/>
                  </a:lnTo>
                  <a:lnTo>
                    <a:pt x="89" y="40"/>
                  </a:lnTo>
                  <a:lnTo>
                    <a:pt x="97" y="46"/>
                  </a:lnTo>
                  <a:lnTo>
                    <a:pt x="102" y="50"/>
                  </a:lnTo>
                  <a:lnTo>
                    <a:pt x="108" y="53"/>
                  </a:lnTo>
                  <a:lnTo>
                    <a:pt x="114" y="57"/>
                  </a:lnTo>
                  <a:lnTo>
                    <a:pt x="121" y="61"/>
                  </a:lnTo>
                  <a:lnTo>
                    <a:pt x="125" y="65"/>
                  </a:lnTo>
                  <a:lnTo>
                    <a:pt x="131" y="71"/>
                  </a:lnTo>
                  <a:lnTo>
                    <a:pt x="137" y="74"/>
                  </a:lnTo>
                  <a:lnTo>
                    <a:pt x="142" y="78"/>
                  </a:lnTo>
                  <a:lnTo>
                    <a:pt x="146" y="82"/>
                  </a:lnTo>
                  <a:lnTo>
                    <a:pt x="150" y="88"/>
                  </a:lnTo>
                  <a:lnTo>
                    <a:pt x="156" y="91"/>
                  </a:lnTo>
                  <a:lnTo>
                    <a:pt x="159" y="97"/>
                  </a:lnTo>
                  <a:lnTo>
                    <a:pt x="165" y="105"/>
                  </a:lnTo>
                  <a:lnTo>
                    <a:pt x="171" y="112"/>
                  </a:lnTo>
                  <a:lnTo>
                    <a:pt x="177" y="120"/>
                  </a:lnTo>
                  <a:lnTo>
                    <a:pt x="182" y="128"/>
                  </a:lnTo>
                  <a:lnTo>
                    <a:pt x="184" y="135"/>
                  </a:lnTo>
                  <a:lnTo>
                    <a:pt x="188" y="141"/>
                  </a:lnTo>
                  <a:lnTo>
                    <a:pt x="192" y="148"/>
                  </a:lnTo>
                  <a:lnTo>
                    <a:pt x="196" y="156"/>
                  </a:lnTo>
                  <a:lnTo>
                    <a:pt x="197" y="162"/>
                  </a:lnTo>
                  <a:lnTo>
                    <a:pt x="201" y="169"/>
                  </a:lnTo>
                  <a:lnTo>
                    <a:pt x="203" y="177"/>
                  </a:lnTo>
                  <a:lnTo>
                    <a:pt x="205" y="185"/>
                  </a:lnTo>
                  <a:lnTo>
                    <a:pt x="209" y="194"/>
                  </a:lnTo>
                  <a:lnTo>
                    <a:pt x="213" y="202"/>
                  </a:lnTo>
                  <a:lnTo>
                    <a:pt x="215" y="207"/>
                  </a:lnTo>
                  <a:lnTo>
                    <a:pt x="216" y="213"/>
                  </a:lnTo>
                  <a:lnTo>
                    <a:pt x="220" y="217"/>
                  </a:lnTo>
                  <a:lnTo>
                    <a:pt x="222" y="223"/>
                  </a:lnTo>
                  <a:lnTo>
                    <a:pt x="207" y="196"/>
                  </a:lnTo>
                  <a:lnTo>
                    <a:pt x="203" y="192"/>
                  </a:lnTo>
                  <a:lnTo>
                    <a:pt x="201" y="187"/>
                  </a:lnTo>
                  <a:lnTo>
                    <a:pt x="199" y="181"/>
                  </a:lnTo>
                  <a:lnTo>
                    <a:pt x="196" y="175"/>
                  </a:lnTo>
                  <a:lnTo>
                    <a:pt x="192" y="167"/>
                  </a:lnTo>
                  <a:lnTo>
                    <a:pt x="188" y="162"/>
                  </a:lnTo>
                  <a:lnTo>
                    <a:pt x="184" y="156"/>
                  </a:lnTo>
                  <a:lnTo>
                    <a:pt x="182" y="148"/>
                  </a:lnTo>
                  <a:lnTo>
                    <a:pt x="178" y="141"/>
                  </a:lnTo>
                  <a:lnTo>
                    <a:pt x="175" y="135"/>
                  </a:lnTo>
                  <a:lnTo>
                    <a:pt x="169" y="128"/>
                  </a:lnTo>
                  <a:lnTo>
                    <a:pt x="165" y="122"/>
                  </a:lnTo>
                  <a:lnTo>
                    <a:pt x="161" y="116"/>
                  </a:lnTo>
                  <a:lnTo>
                    <a:pt x="156" y="110"/>
                  </a:lnTo>
                  <a:lnTo>
                    <a:pt x="152" y="105"/>
                  </a:lnTo>
                  <a:lnTo>
                    <a:pt x="146" y="99"/>
                  </a:lnTo>
                  <a:lnTo>
                    <a:pt x="140" y="95"/>
                  </a:lnTo>
                  <a:lnTo>
                    <a:pt x="135" y="90"/>
                  </a:lnTo>
                  <a:lnTo>
                    <a:pt x="129" y="84"/>
                  </a:lnTo>
                  <a:lnTo>
                    <a:pt x="123" y="80"/>
                  </a:lnTo>
                  <a:lnTo>
                    <a:pt x="118" y="74"/>
                  </a:lnTo>
                  <a:lnTo>
                    <a:pt x="112" y="71"/>
                  </a:lnTo>
                  <a:lnTo>
                    <a:pt x="106" y="67"/>
                  </a:lnTo>
                  <a:lnTo>
                    <a:pt x="100" y="63"/>
                  </a:lnTo>
                  <a:lnTo>
                    <a:pt x="93" y="59"/>
                  </a:lnTo>
                  <a:lnTo>
                    <a:pt x="87" y="55"/>
                  </a:lnTo>
                  <a:lnTo>
                    <a:pt x="80" y="50"/>
                  </a:lnTo>
                  <a:lnTo>
                    <a:pt x="74" y="48"/>
                  </a:lnTo>
                  <a:lnTo>
                    <a:pt x="68" y="44"/>
                  </a:lnTo>
                  <a:lnTo>
                    <a:pt x="62" y="40"/>
                  </a:lnTo>
                  <a:lnTo>
                    <a:pt x="57" y="38"/>
                  </a:lnTo>
                  <a:lnTo>
                    <a:pt x="51" y="36"/>
                  </a:lnTo>
                  <a:lnTo>
                    <a:pt x="47" y="32"/>
                  </a:lnTo>
                  <a:lnTo>
                    <a:pt x="42" y="29"/>
                  </a:lnTo>
                  <a:lnTo>
                    <a:pt x="36" y="27"/>
                  </a:lnTo>
                  <a:lnTo>
                    <a:pt x="32" y="25"/>
                  </a:lnTo>
                  <a:lnTo>
                    <a:pt x="23" y="21"/>
                  </a:lnTo>
                  <a:lnTo>
                    <a:pt x="15" y="17"/>
                  </a:lnTo>
                  <a:lnTo>
                    <a:pt x="9" y="15"/>
                  </a:lnTo>
                  <a:lnTo>
                    <a:pt x="3" y="13"/>
                  </a:lnTo>
                  <a:lnTo>
                    <a:pt x="0" y="12"/>
                  </a:lnTo>
                  <a:lnTo>
                    <a:pt x="13" y="0"/>
                  </a:lnTo>
                  <a:lnTo>
                    <a:pt x="13" y="0"/>
                  </a:lnTo>
                  <a:close/>
                </a:path>
              </a:pathLst>
            </a:custGeom>
            <a:solidFill>
              <a:srgbClr val="9EA8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3" name="Freeform 115"/>
            <p:cNvSpPr>
              <a:spLocks noChangeAspect="1"/>
            </p:cNvSpPr>
            <p:nvPr/>
          </p:nvSpPr>
          <p:spPr bwMode="auto">
            <a:xfrm>
              <a:off x="3871" y="3581"/>
              <a:ext cx="22" cy="23"/>
            </a:xfrm>
            <a:custGeom>
              <a:avLst/>
              <a:gdLst>
                <a:gd name="T0" fmla="*/ 13 w 43"/>
                <a:gd name="T1" fmla="*/ 13 h 45"/>
                <a:gd name="T2" fmla="*/ 15 w 43"/>
                <a:gd name="T3" fmla="*/ 11 h 45"/>
                <a:gd name="T4" fmla="*/ 24 w 43"/>
                <a:gd name="T5" fmla="*/ 6 h 45"/>
                <a:gd name="T6" fmla="*/ 28 w 43"/>
                <a:gd name="T7" fmla="*/ 4 h 45"/>
                <a:gd name="T8" fmla="*/ 32 w 43"/>
                <a:gd name="T9" fmla="*/ 2 h 45"/>
                <a:gd name="T10" fmla="*/ 38 w 43"/>
                <a:gd name="T11" fmla="*/ 0 h 45"/>
                <a:gd name="T12" fmla="*/ 43 w 43"/>
                <a:gd name="T13" fmla="*/ 0 h 45"/>
                <a:gd name="T14" fmla="*/ 43 w 43"/>
                <a:gd name="T15" fmla="*/ 2 h 45"/>
                <a:gd name="T16" fmla="*/ 40 w 43"/>
                <a:gd name="T17" fmla="*/ 7 h 45"/>
                <a:gd name="T18" fmla="*/ 38 w 43"/>
                <a:gd name="T19" fmla="*/ 9 h 45"/>
                <a:gd name="T20" fmla="*/ 34 w 43"/>
                <a:gd name="T21" fmla="*/ 15 h 45"/>
                <a:gd name="T22" fmla="*/ 30 w 43"/>
                <a:gd name="T23" fmla="*/ 19 h 45"/>
                <a:gd name="T24" fmla="*/ 26 w 43"/>
                <a:gd name="T25" fmla="*/ 26 h 45"/>
                <a:gd name="T26" fmla="*/ 21 w 43"/>
                <a:gd name="T27" fmla="*/ 30 h 45"/>
                <a:gd name="T28" fmla="*/ 19 w 43"/>
                <a:gd name="T29" fmla="*/ 34 h 45"/>
                <a:gd name="T30" fmla="*/ 15 w 43"/>
                <a:gd name="T31" fmla="*/ 36 h 45"/>
                <a:gd name="T32" fmla="*/ 13 w 43"/>
                <a:gd name="T33" fmla="*/ 40 h 45"/>
                <a:gd name="T34" fmla="*/ 9 w 43"/>
                <a:gd name="T35" fmla="*/ 44 h 45"/>
                <a:gd name="T36" fmla="*/ 9 w 43"/>
                <a:gd name="T37" fmla="*/ 45 h 45"/>
                <a:gd name="T38" fmla="*/ 0 w 43"/>
                <a:gd name="T39" fmla="*/ 26 h 45"/>
                <a:gd name="T40" fmla="*/ 13 w 43"/>
                <a:gd name="T41" fmla="*/ 13 h 45"/>
                <a:gd name="T42" fmla="*/ 13 w 43"/>
                <a:gd name="T43"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5">
                  <a:moveTo>
                    <a:pt x="13" y="13"/>
                  </a:moveTo>
                  <a:lnTo>
                    <a:pt x="15" y="11"/>
                  </a:lnTo>
                  <a:lnTo>
                    <a:pt x="24" y="6"/>
                  </a:lnTo>
                  <a:lnTo>
                    <a:pt x="28" y="4"/>
                  </a:lnTo>
                  <a:lnTo>
                    <a:pt x="32" y="2"/>
                  </a:lnTo>
                  <a:lnTo>
                    <a:pt x="38" y="0"/>
                  </a:lnTo>
                  <a:lnTo>
                    <a:pt x="43" y="0"/>
                  </a:lnTo>
                  <a:lnTo>
                    <a:pt x="43" y="2"/>
                  </a:lnTo>
                  <a:lnTo>
                    <a:pt x="40" y="7"/>
                  </a:lnTo>
                  <a:lnTo>
                    <a:pt x="38" y="9"/>
                  </a:lnTo>
                  <a:lnTo>
                    <a:pt x="34" y="15"/>
                  </a:lnTo>
                  <a:lnTo>
                    <a:pt x="30" y="19"/>
                  </a:lnTo>
                  <a:lnTo>
                    <a:pt x="26" y="26"/>
                  </a:lnTo>
                  <a:lnTo>
                    <a:pt x="21" y="30"/>
                  </a:lnTo>
                  <a:lnTo>
                    <a:pt x="19" y="34"/>
                  </a:lnTo>
                  <a:lnTo>
                    <a:pt x="15" y="36"/>
                  </a:lnTo>
                  <a:lnTo>
                    <a:pt x="13" y="40"/>
                  </a:lnTo>
                  <a:lnTo>
                    <a:pt x="9" y="44"/>
                  </a:lnTo>
                  <a:lnTo>
                    <a:pt x="9" y="45"/>
                  </a:lnTo>
                  <a:lnTo>
                    <a:pt x="0" y="26"/>
                  </a:lnTo>
                  <a:lnTo>
                    <a:pt x="13" y="13"/>
                  </a:lnTo>
                  <a:lnTo>
                    <a:pt x="13" y="1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4" name="Freeform 116"/>
            <p:cNvSpPr>
              <a:spLocks noChangeAspect="1"/>
            </p:cNvSpPr>
            <p:nvPr/>
          </p:nvSpPr>
          <p:spPr bwMode="auto">
            <a:xfrm>
              <a:off x="3551" y="3575"/>
              <a:ext cx="23" cy="26"/>
            </a:xfrm>
            <a:custGeom>
              <a:avLst/>
              <a:gdLst>
                <a:gd name="T0" fmla="*/ 36 w 46"/>
                <a:gd name="T1" fmla="*/ 5 h 53"/>
                <a:gd name="T2" fmla="*/ 46 w 46"/>
                <a:gd name="T3" fmla="*/ 53 h 53"/>
                <a:gd name="T4" fmla="*/ 44 w 46"/>
                <a:gd name="T5" fmla="*/ 51 h 53"/>
                <a:gd name="T6" fmla="*/ 40 w 46"/>
                <a:gd name="T7" fmla="*/ 47 h 53"/>
                <a:gd name="T8" fmla="*/ 32 w 46"/>
                <a:gd name="T9" fmla="*/ 41 h 53"/>
                <a:gd name="T10" fmla="*/ 25 w 46"/>
                <a:gd name="T11" fmla="*/ 34 h 53"/>
                <a:gd name="T12" fmla="*/ 15 w 46"/>
                <a:gd name="T13" fmla="*/ 26 h 53"/>
                <a:gd name="T14" fmla="*/ 7 w 46"/>
                <a:gd name="T15" fmla="*/ 19 h 53"/>
                <a:gd name="T16" fmla="*/ 2 w 46"/>
                <a:gd name="T17" fmla="*/ 11 h 53"/>
                <a:gd name="T18" fmla="*/ 0 w 46"/>
                <a:gd name="T19" fmla="*/ 7 h 53"/>
                <a:gd name="T20" fmla="*/ 17 w 46"/>
                <a:gd name="T21" fmla="*/ 0 h 53"/>
                <a:gd name="T22" fmla="*/ 36 w 46"/>
                <a:gd name="T23" fmla="*/ 5 h 53"/>
                <a:gd name="T24" fmla="*/ 36 w 46"/>
                <a:gd name="T25"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3">
                  <a:moveTo>
                    <a:pt x="36" y="5"/>
                  </a:moveTo>
                  <a:lnTo>
                    <a:pt x="46" y="53"/>
                  </a:lnTo>
                  <a:lnTo>
                    <a:pt x="44" y="51"/>
                  </a:lnTo>
                  <a:lnTo>
                    <a:pt x="40" y="47"/>
                  </a:lnTo>
                  <a:lnTo>
                    <a:pt x="32" y="41"/>
                  </a:lnTo>
                  <a:lnTo>
                    <a:pt x="25" y="34"/>
                  </a:lnTo>
                  <a:lnTo>
                    <a:pt x="15" y="26"/>
                  </a:lnTo>
                  <a:lnTo>
                    <a:pt x="7" y="19"/>
                  </a:lnTo>
                  <a:lnTo>
                    <a:pt x="2" y="11"/>
                  </a:lnTo>
                  <a:lnTo>
                    <a:pt x="0" y="7"/>
                  </a:lnTo>
                  <a:lnTo>
                    <a:pt x="17" y="0"/>
                  </a:lnTo>
                  <a:lnTo>
                    <a:pt x="36" y="5"/>
                  </a:lnTo>
                  <a:lnTo>
                    <a:pt x="36"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5" name="Freeform 117"/>
            <p:cNvSpPr>
              <a:spLocks noChangeAspect="1"/>
            </p:cNvSpPr>
            <p:nvPr/>
          </p:nvSpPr>
          <p:spPr bwMode="auto">
            <a:xfrm>
              <a:off x="3901" y="3364"/>
              <a:ext cx="25" cy="14"/>
            </a:xfrm>
            <a:custGeom>
              <a:avLst/>
              <a:gdLst>
                <a:gd name="T0" fmla="*/ 0 w 49"/>
                <a:gd name="T1" fmla="*/ 21 h 29"/>
                <a:gd name="T2" fmla="*/ 2 w 49"/>
                <a:gd name="T3" fmla="*/ 19 h 29"/>
                <a:gd name="T4" fmla="*/ 5 w 49"/>
                <a:gd name="T5" fmla="*/ 14 h 29"/>
                <a:gd name="T6" fmla="*/ 11 w 49"/>
                <a:gd name="T7" fmla="*/ 8 h 29"/>
                <a:gd name="T8" fmla="*/ 17 w 49"/>
                <a:gd name="T9" fmla="*/ 4 h 29"/>
                <a:gd name="T10" fmla="*/ 21 w 49"/>
                <a:gd name="T11" fmla="*/ 2 h 29"/>
                <a:gd name="T12" fmla="*/ 24 w 49"/>
                <a:gd name="T13" fmla="*/ 0 h 29"/>
                <a:gd name="T14" fmla="*/ 30 w 49"/>
                <a:gd name="T15" fmla="*/ 0 h 29"/>
                <a:gd name="T16" fmla="*/ 36 w 49"/>
                <a:gd name="T17" fmla="*/ 4 h 29"/>
                <a:gd name="T18" fmla="*/ 41 w 49"/>
                <a:gd name="T19" fmla="*/ 4 h 29"/>
                <a:gd name="T20" fmla="*/ 45 w 49"/>
                <a:gd name="T21" fmla="*/ 6 h 29"/>
                <a:gd name="T22" fmla="*/ 47 w 49"/>
                <a:gd name="T23" fmla="*/ 8 h 29"/>
                <a:gd name="T24" fmla="*/ 49 w 49"/>
                <a:gd name="T25" fmla="*/ 10 h 29"/>
                <a:gd name="T26" fmla="*/ 45 w 49"/>
                <a:gd name="T27" fmla="*/ 10 h 29"/>
                <a:gd name="T28" fmla="*/ 41 w 49"/>
                <a:gd name="T29" fmla="*/ 10 h 29"/>
                <a:gd name="T30" fmla="*/ 34 w 49"/>
                <a:gd name="T31" fmla="*/ 12 h 29"/>
                <a:gd name="T32" fmla="*/ 30 w 49"/>
                <a:gd name="T33" fmla="*/ 14 h 29"/>
                <a:gd name="T34" fmla="*/ 24 w 49"/>
                <a:gd name="T35" fmla="*/ 17 h 29"/>
                <a:gd name="T36" fmla="*/ 24 w 49"/>
                <a:gd name="T37" fmla="*/ 21 h 29"/>
                <a:gd name="T38" fmla="*/ 24 w 49"/>
                <a:gd name="T39" fmla="*/ 21 h 29"/>
                <a:gd name="T40" fmla="*/ 32 w 49"/>
                <a:gd name="T41" fmla="*/ 23 h 29"/>
                <a:gd name="T42" fmla="*/ 40 w 49"/>
                <a:gd name="T43" fmla="*/ 21 h 29"/>
                <a:gd name="T44" fmla="*/ 43 w 49"/>
                <a:gd name="T45" fmla="*/ 23 h 29"/>
                <a:gd name="T46" fmla="*/ 43 w 49"/>
                <a:gd name="T47" fmla="*/ 25 h 29"/>
                <a:gd name="T48" fmla="*/ 43 w 49"/>
                <a:gd name="T49" fmla="*/ 27 h 29"/>
                <a:gd name="T50" fmla="*/ 17 w 49"/>
                <a:gd name="T51" fmla="*/ 29 h 29"/>
                <a:gd name="T52" fmla="*/ 0 w 49"/>
                <a:gd name="T53" fmla="*/ 21 h 29"/>
                <a:gd name="T54" fmla="*/ 0 w 49"/>
                <a:gd name="T5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29">
                  <a:moveTo>
                    <a:pt x="0" y="21"/>
                  </a:moveTo>
                  <a:lnTo>
                    <a:pt x="2" y="19"/>
                  </a:lnTo>
                  <a:lnTo>
                    <a:pt x="5" y="14"/>
                  </a:lnTo>
                  <a:lnTo>
                    <a:pt x="11" y="8"/>
                  </a:lnTo>
                  <a:lnTo>
                    <a:pt x="17" y="4"/>
                  </a:lnTo>
                  <a:lnTo>
                    <a:pt x="21" y="2"/>
                  </a:lnTo>
                  <a:lnTo>
                    <a:pt x="24" y="0"/>
                  </a:lnTo>
                  <a:lnTo>
                    <a:pt x="30" y="0"/>
                  </a:lnTo>
                  <a:lnTo>
                    <a:pt x="36" y="4"/>
                  </a:lnTo>
                  <a:lnTo>
                    <a:pt x="41" y="4"/>
                  </a:lnTo>
                  <a:lnTo>
                    <a:pt x="45" y="6"/>
                  </a:lnTo>
                  <a:lnTo>
                    <a:pt x="47" y="8"/>
                  </a:lnTo>
                  <a:lnTo>
                    <a:pt x="49" y="10"/>
                  </a:lnTo>
                  <a:lnTo>
                    <a:pt x="45" y="10"/>
                  </a:lnTo>
                  <a:lnTo>
                    <a:pt x="41" y="10"/>
                  </a:lnTo>
                  <a:lnTo>
                    <a:pt x="34" y="12"/>
                  </a:lnTo>
                  <a:lnTo>
                    <a:pt x="30" y="14"/>
                  </a:lnTo>
                  <a:lnTo>
                    <a:pt x="24" y="17"/>
                  </a:lnTo>
                  <a:lnTo>
                    <a:pt x="24" y="21"/>
                  </a:lnTo>
                  <a:lnTo>
                    <a:pt x="24" y="21"/>
                  </a:lnTo>
                  <a:lnTo>
                    <a:pt x="32" y="23"/>
                  </a:lnTo>
                  <a:lnTo>
                    <a:pt x="40" y="21"/>
                  </a:lnTo>
                  <a:lnTo>
                    <a:pt x="43" y="23"/>
                  </a:lnTo>
                  <a:lnTo>
                    <a:pt x="43" y="25"/>
                  </a:lnTo>
                  <a:lnTo>
                    <a:pt x="43" y="27"/>
                  </a:lnTo>
                  <a:lnTo>
                    <a:pt x="17" y="29"/>
                  </a:lnTo>
                  <a:lnTo>
                    <a:pt x="0" y="21"/>
                  </a:lnTo>
                  <a:lnTo>
                    <a:pt x="0" y="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6" name="Freeform 118"/>
            <p:cNvSpPr>
              <a:spLocks noChangeAspect="1"/>
            </p:cNvSpPr>
            <p:nvPr/>
          </p:nvSpPr>
          <p:spPr bwMode="auto">
            <a:xfrm>
              <a:off x="3632" y="3431"/>
              <a:ext cx="79" cy="128"/>
            </a:xfrm>
            <a:custGeom>
              <a:avLst/>
              <a:gdLst>
                <a:gd name="T0" fmla="*/ 157 w 157"/>
                <a:gd name="T1" fmla="*/ 23 h 255"/>
                <a:gd name="T2" fmla="*/ 155 w 157"/>
                <a:gd name="T3" fmla="*/ 31 h 255"/>
                <a:gd name="T4" fmla="*/ 152 w 157"/>
                <a:gd name="T5" fmla="*/ 44 h 255"/>
                <a:gd name="T6" fmla="*/ 148 w 157"/>
                <a:gd name="T7" fmla="*/ 57 h 255"/>
                <a:gd name="T8" fmla="*/ 148 w 157"/>
                <a:gd name="T9" fmla="*/ 69 h 255"/>
                <a:gd name="T10" fmla="*/ 144 w 157"/>
                <a:gd name="T11" fmla="*/ 80 h 255"/>
                <a:gd name="T12" fmla="*/ 140 w 157"/>
                <a:gd name="T13" fmla="*/ 90 h 255"/>
                <a:gd name="T14" fmla="*/ 136 w 157"/>
                <a:gd name="T15" fmla="*/ 101 h 255"/>
                <a:gd name="T16" fmla="*/ 133 w 157"/>
                <a:gd name="T17" fmla="*/ 113 h 255"/>
                <a:gd name="T18" fmla="*/ 129 w 157"/>
                <a:gd name="T19" fmla="*/ 124 h 255"/>
                <a:gd name="T20" fmla="*/ 125 w 157"/>
                <a:gd name="T21" fmla="*/ 135 h 255"/>
                <a:gd name="T22" fmla="*/ 119 w 157"/>
                <a:gd name="T23" fmla="*/ 145 h 255"/>
                <a:gd name="T24" fmla="*/ 114 w 157"/>
                <a:gd name="T25" fmla="*/ 156 h 255"/>
                <a:gd name="T26" fmla="*/ 106 w 157"/>
                <a:gd name="T27" fmla="*/ 170 h 255"/>
                <a:gd name="T28" fmla="*/ 91 w 157"/>
                <a:gd name="T29" fmla="*/ 187 h 255"/>
                <a:gd name="T30" fmla="*/ 77 w 157"/>
                <a:gd name="T31" fmla="*/ 200 h 255"/>
                <a:gd name="T32" fmla="*/ 64 w 157"/>
                <a:gd name="T33" fmla="*/ 213 h 255"/>
                <a:gd name="T34" fmla="*/ 51 w 157"/>
                <a:gd name="T35" fmla="*/ 225 h 255"/>
                <a:gd name="T36" fmla="*/ 36 w 157"/>
                <a:gd name="T37" fmla="*/ 234 h 255"/>
                <a:gd name="T38" fmla="*/ 22 w 157"/>
                <a:gd name="T39" fmla="*/ 242 h 255"/>
                <a:gd name="T40" fmla="*/ 7 w 157"/>
                <a:gd name="T41" fmla="*/ 251 h 255"/>
                <a:gd name="T42" fmla="*/ 1 w 157"/>
                <a:gd name="T43" fmla="*/ 253 h 255"/>
                <a:gd name="T44" fmla="*/ 15 w 157"/>
                <a:gd name="T45" fmla="*/ 244 h 255"/>
                <a:gd name="T46" fmla="*/ 28 w 157"/>
                <a:gd name="T47" fmla="*/ 236 h 255"/>
                <a:gd name="T48" fmla="*/ 41 w 157"/>
                <a:gd name="T49" fmla="*/ 223 h 255"/>
                <a:gd name="T50" fmla="*/ 57 w 157"/>
                <a:gd name="T51" fmla="*/ 208 h 255"/>
                <a:gd name="T52" fmla="*/ 72 w 157"/>
                <a:gd name="T53" fmla="*/ 194 h 255"/>
                <a:gd name="T54" fmla="*/ 79 w 157"/>
                <a:gd name="T55" fmla="*/ 183 h 255"/>
                <a:gd name="T56" fmla="*/ 89 w 157"/>
                <a:gd name="T57" fmla="*/ 173 h 255"/>
                <a:gd name="T58" fmla="*/ 95 w 157"/>
                <a:gd name="T59" fmla="*/ 162 h 255"/>
                <a:gd name="T60" fmla="*/ 102 w 157"/>
                <a:gd name="T61" fmla="*/ 149 h 255"/>
                <a:gd name="T62" fmla="*/ 108 w 157"/>
                <a:gd name="T63" fmla="*/ 135 h 255"/>
                <a:gd name="T64" fmla="*/ 114 w 157"/>
                <a:gd name="T65" fmla="*/ 122 h 255"/>
                <a:gd name="T66" fmla="*/ 119 w 157"/>
                <a:gd name="T67" fmla="*/ 109 h 255"/>
                <a:gd name="T68" fmla="*/ 123 w 157"/>
                <a:gd name="T69" fmla="*/ 95 h 255"/>
                <a:gd name="T70" fmla="*/ 127 w 157"/>
                <a:gd name="T71" fmla="*/ 82 h 255"/>
                <a:gd name="T72" fmla="*/ 131 w 157"/>
                <a:gd name="T73" fmla="*/ 69 h 255"/>
                <a:gd name="T74" fmla="*/ 135 w 157"/>
                <a:gd name="T75" fmla="*/ 57 h 255"/>
                <a:gd name="T76" fmla="*/ 138 w 157"/>
                <a:gd name="T77" fmla="*/ 46 h 255"/>
                <a:gd name="T78" fmla="*/ 140 w 157"/>
                <a:gd name="T79" fmla="*/ 35 h 255"/>
                <a:gd name="T80" fmla="*/ 144 w 157"/>
                <a:gd name="T81" fmla="*/ 21 h 255"/>
                <a:gd name="T82" fmla="*/ 146 w 157"/>
                <a:gd name="T83" fmla="*/ 8 h 255"/>
                <a:gd name="T84" fmla="*/ 148 w 157"/>
                <a:gd name="T85" fmla="*/ 0 h 255"/>
                <a:gd name="T86" fmla="*/ 157 w 157"/>
                <a:gd name="T87" fmla="*/ 2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255">
                  <a:moveTo>
                    <a:pt x="157" y="23"/>
                  </a:moveTo>
                  <a:lnTo>
                    <a:pt x="157" y="23"/>
                  </a:lnTo>
                  <a:lnTo>
                    <a:pt x="155" y="27"/>
                  </a:lnTo>
                  <a:lnTo>
                    <a:pt x="155" y="31"/>
                  </a:lnTo>
                  <a:lnTo>
                    <a:pt x="154" y="38"/>
                  </a:lnTo>
                  <a:lnTo>
                    <a:pt x="152" y="44"/>
                  </a:lnTo>
                  <a:lnTo>
                    <a:pt x="150" y="54"/>
                  </a:lnTo>
                  <a:lnTo>
                    <a:pt x="148" y="57"/>
                  </a:lnTo>
                  <a:lnTo>
                    <a:pt x="148" y="63"/>
                  </a:lnTo>
                  <a:lnTo>
                    <a:pt x="148" y="69"/>
                  </a:lnTo>
                  <a:lnTo>
                    <a:pt x="146" y="75"/>
                  </a:lnTo>
                  <a:lnTo>
                    <a:pt x="144" y="80"/>
                  </a:lnTo>
                  <a:lnTo>
                    <a:pt x="142" y="84"/>
                  </a:lnTo>
                  <a:lnTo>
                    <a:pt x="140" y="90"/>
                  </a:lnTo>
                  <a:lnTo>
                    <a:pt x="138" y="95"/>
                  </a:lnTo>
                  <a:lnTo>
                    <a:pt x="136" y="101"/>
                  </a:lnTo>
                  <a:lnTo>
                    <a:pt x="135" y="107"/>
                  </a:lnTo>
                  <a:lnTo>
                    <a:pt x="133" y="113"/>
                  </a:lnTo>
                  <a:lnTo>
                    <a:pt x="131" y="120"/>
                  </a:lnTo>
                  <a:lnTo>
                    <a:pt x="129" y="124"/>
                  </a:lnTo>
                  <a:lnTo>
                    <a:pt x="127" y="130"/>
                  </a:lnTo>
                  <a:lnTo>
                    <a:pt x="125" y="135"/>
                  </a:lnTo>
                  <a:lnTo>
                    <a:pt x="123" y="141"/>
                  </a:lnTo>
                  <a:lnTo>
                    <a:pt x="119" y="145"/>
                  </a:lnTo>
                  <a:lnTo>
                    <a:pt x="117" y="151"/>
                  </a:lnTo>
                  <a:lnTo>
                    <a:pt x="114" y="156"/>
                  </a:lnTo>
                  <a:lnTo>
                    <a:pt x="112" y="160"/>
                  </a:lnTo>
                  <a:lnTo>
                    <a:pt x="106" y="170"/>
                  </a:lnTo>
                  <a:lnTo>
                    <a:pt x="98" y="179"/>
                  </a:lnTo>
                  <a:lnTo>
                    <a:pt x="91" y="187"/>
                  </a:lnTo>
                  <a:lnTo>
                    <a:pt x="85" y="194"/>
                  </a:lnTo>
                  <a:lnTo>
                    <a:pt x="77" y="200"/>
                  </a:lnTo>
                  <a:lnTo>
                    <a:pt x="72" y="208"/>
                  </a:lnTo>
                  <a:lnTo>
                    <a:pt x="64" y="213"/>
                  </a:lnTo>
                  <a:lnTo>
                    <a:pt x="58" y="219"/>
                  </a:lnTo>
                  <a:lnTo>
                    <a:pt x="51" y="225"/>
                  </a:lnTo>
                  <a:lnTo>
                    <a:pt x="43" y="230"/>
                  </a:lnTo>
                  <a:lnTo>
                    <a:pt x="36" y="234"/>
                  </a:lnTo>
                  <a:lnTo>
                    <a:pt x="30" y="238"/>
                  </a:lnTo>
                  <a:lnTo>
                    <a:pt x="22" y="242"/>
                  </a:lnTo>
                  <a:lnTo>
                    <a:pt x="15" y="248"/>
                  </a:lnTo>
                  <a:lnTo>
                    <a:pt x="7" y="251"/>
                  </a:lnTo>
                  <a:lnTo>
                    <a:pt x="0" y="255"/>
                  </a:lnTo>
                  <a:lnTo>
                    <a:pt x="1" y="253"/>
                  </a:lnTo>
                  <a:lnTo>
                    <a:pt x="11" y="250"/>
                  </a:lnTo>
                  <a:lnTo>
                    <a:pt x="15" y="244"/>
                  </a:lnTo>
                  <a:lnTo>
                    <a:pt x="20" y="240"/>
                  </a:lnTo>
                  <a:lnTo>
                    <a:pt x="28" y="236"/>
                  </a:lnTo>
                  <a:lnTo>
                    <a:pt x="34" y="230"/>
                  </a:lnTo>
                  <a:lnTo>
                    <a:pt x="41" y="223"/>
                  </a:lnTo>
                  <a:lnTo>
                    <a:pt x="49" y="215"/>
                  </a:lnTo>
                  <a:lnTo>
                    <a:pt x="57" y="208"/>
                  </a:lnTo>
                  <a:lnTo>
                    <a:pt x="68" y="200"/>
                  </a:lnTo>
                  <a:lnTo>
                    <a:pt x="72" y="194"/>
                  </a:lnTo>
                  <a:lnTo>
                    <a:pt x="76" y="189"/>
                  </a:lnTo>
                  <a:lnTo>
                    <a:pt x="79" y="183"/>
                  </a:lnTo>
                  <a:lnTo>
                    <a:pt x="85" y="179"/>
                  </a:lnTo>
                  <a:lnTo>
                    <a:pt x="89" y="173"/>
                  </a:lnTo>
                  <a:lnTo>
                    <a:pt x="91" y="168"/>
                  </a:lnTo>
                  <a:lnTo>
                    <a:pt x="95" y="162"/>
                  </a:lnTo>
                  <a:lnTo>
                    <a:pt x="100" y="156"/>
                  </a:lnTo>
                  <a:lnTo>
                    <a:pt x="102" y="149"/>
                  </a:lnTo>
                  <a:lnTo>
                    <a:pt x="106" y="143"/>
                  </a:lnTo>
                  <a:lnTo>
                    <a:pt x="108" y="135"/>
                  </a:lnTo>
                  <a:lnTo>
                    <a:pt x="110" y="130"/>
                  </a:lnTo>
                  <a:lnTo>
                    <a:pt x="114" y="122"/>
                  </a:lnTo>
                  <a:lnTo>
                    <a:pt x="116" y="116"/>
                  </a:lnTo>
                  <a:lnTo>
                    <a:pt x="119" y="109"/>
                  </a:lnTo>
                  <a:lnTo>
                    <a:pt x="121" y="103"/>
                  </a:lnTo>
                  <a:lnTo>
                    <a:pt x="123" y="95"/>
                  </a:lnTo>
                  <a:lnTo>
                    <a:pt x="125" y="88"/>
                  </a:lnTo>
                  <a:lnTo>
                    <a:pt x="127" y="82"/>
                  </a:lnTo>
                  <a:lnTo>
                    <a:pt x="129" y="76"/>
                  </a:lnTo>
                  <a:lnTo>
                    <a:pt x="131" y="69"/>
                  </a:lnTo>
                  <a:lnTo>
                    <a:pt x="133" y="63"/>
                  </a:lnTo>
                  <a:lnTo>
                    <a:pt x="135" y="57"/>
                  </a:lnTo>
                  <a:lnTo>
                    <a:pt x="136" y="52"/>
                  </a:lnTo>
                  <a:lnTo>
                    <a:pt x="138" y="46"/>
                  </a:lnTo>
                  <a:lnTo>
                    <a:pt x="138" y="40"/>
                  </a:lnTo>
                  <a:lnTo>
                    <a:pt x="140" y="35"/>
                  </a:lnTo>
                  <a:lnTo>
                    <a:pt x="142" y="31"/>
                  </a:lnTo>
                  <a:lnTo>
                    <a:pt x="144" y="21"/>
                  </a:lnTo>
                  <a:lnTo>
                    <a:pt x="146" y="14"/>
                  </a:lnTo>
                  <a:lnTo>
                    <a:pt x="146" y="8"/>
                  </a:lnTo>
                  <a:lnTo>
                    <a:pt x="148" y="4"/>
                  </a:lnTo>
                  <a:lnTo>
                    <a:pt x="148" y="0"/>
                  </a:lnTo>
                  <a:lnTo>
                    <a:pt x="148" y="0"/>
                  </a:lnTo>
                  <a:lnTo>
                    <a:pt x="157" y="23"/>
                  </a:lnTo>
                  <a:lnTo>
                    <a:pt x="157" y="23"/>
                  </a:lnTo>
                  <a:close/>
                </a:path>
              </a:pathLst>
            </a:custGeom>
            <a:solidFill>
              <a:srgbClr val="9EA8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87" name="Freeform 119"/>
            <p:cNvSpPr>
              <a:spLocks noChangeAspect="1"/>
            </p:cNvSpPr>
            <p:nvPr/>
          </p:nvSpPr>
          <p:spPr bwMode="auto">
            <a:xfrm>
              <a:off x="3640" y="3298"/>
              <a:ext cx="118" cy="25"/>
            </a:xfrm>
            <a:custGeom>
              <a:avLst/>
              <a:gdLst>
                <a:gd name="T0" fmla="*/ 234 w 235"/>
                <a:gd name="T1" fmla="*/ 15 h 50"/>
                <a:gd name="T2" fmla="*/ 226 w 235"/>
                <a:gd name="T3" fmla="*/ 13 h 50"/>
                <a:gd name="T4" fmla="*/ 216 w 235"/>
                <a:gd name="T5" fmla="*/ 10 h 50"/>
                <a:gd name="T6" fmla="*/ 201 w 235"/>
                <a:gd name="T7" fmla="*/ 6 h 50"/>
                <a:gd name="T8" fmla="*/ 188 w 235"/>
                <a:gd name="T9" fmla="*/ 4 h 50"/>
                <a:gd name="T10" fmla="*/ 176 w 235"/>
                <a:gd name="T11" fmla="*/ 2 h 50"/>
                <a:gd name="T12" fmla="*/ 167 w 235"/>
                <a:gd name="T13" fmla="*/ 2 h 50"/>
                <a:gd name="T14" fmla="*/ 156 w 235"/>
                <a:gd name="T15" fmla="*/ 0 h 50"/>
                <a:gd name="T16" fmla="*/ 146 w 235"/>
                <a:gd name="T17" fmla="*/ 0 h 50"/>
                <a:gd name="T18" fmla="*/ 135 w 235"/>
                <a:gd name="T19" fmla="*/ 0 h 50"/>
                <a:gd name="T20" fmla="*/ 125 w 235"/>
                <a:gd name="T21" fmla="*/ 0 h 50"/>
                <a:gd name="T22" fmla="*/ 114 w 235"/>
                <a:gd name="T23" fmla="*/ 2 h 50"/>
                <a:gd name="T24" fmla="*/ 104 w 235"/>
                <a:gd name="T25" fmla="*/ 4 h 50"/>
                <a:gd name="T26" fmla="*/ 95 w 235"/>
                <a:gd name="T27" fmla="*/ 6 h 50"/>
                <a:gd name="T28" fmla="*/ 83 w 235"/>
                <a:gd name="T29" fmla="*/ 10 h 50"/>
                <a:gd name="T30" fmla="*/ 70 w 235"/>
                <a:gd name="T31" fmla="*/ 13 h 50"/>
                <a:gd name="T32" fmla="*/ 59 w 235"/>
                <a:gd name="T33" fmla="*/ 17 h 50"/>
                <a:gd name="T34" fmla="*/ 47 w 235"/>
                <a:gd name="T35" fmla="*/ 21 h 50"/>
                <a:gd name="T36" fmla="*/ 36 w 235"/>
                <a:gd name="T37" fmla="*/ 27 h 50"/>
                <a:gd name="T38" fmla="*/ 22 w 235"/>
                <a:gd name="T39" fmla="*/ 34 h 50"/>
                <a:gd name="T40" fmla="*/ 9 w 235"/>
                <a:gd name="T41" fmla="*/ 44 h 50"/>
                <a:gd name="T42" fmla="*/ 22 w 235"/>
                <a:gd name="T43" fmla="*/ 40 h 50"/>
                <a:gd name="T44" fmla="*/ 43 w 235"/>
                <a:gd name="T45" fmla="*/ 32 h 50"/>
                <a:gd name="T46" fmla="*/ 55 w 235"/>
                <a:gd name="T47" fmla="*/ 29 h 50"/>
                <a:gd name="T48" fmla="*/ 64 w 235"/>
                <a:gd name="T49" fmla="*/ 25 h 50"/>
                <a:gd name="T50" fmla="*/ 74 w 235"/>
                <a:gd name="T51" fmla="*/ 21 h 50"/>
                <a:gd name="T52" fmla="*/ 85 w 235"/>
                <a:gd name="T53" fmla="*/ 19 h 50"/>
                <a:gd name="T54" fmla="*/ 97 w 235"/>
                <a:gd name="T55" fmla="*/ 17 h 50"/>
                <a:gd name="T56" fmla="*/ 108 w 235"/>
                <a:gd name="T57" fmla="*/ 15 h 50"/>
                <a:gd name="T58" fmla="*/ 118 w 235"/>
                <a:gd name="T59" fmla="*/ 13 h 50"/>
                <a:gd name="T60" fmla="*/ 133 w 235"/>
                <a:gd name="T61" fmla="*/ 13 h 50"/>
                <a:gd name="T62" fmla="*/ 146 w 235"/>
                <a:gd name="T63" fmla="*/ 13 h 50"/>
                <a:gd name="T64" fmla="*/ 157 w 235"/>
                <a:gd name="T65" fmla="*/ 13 h 50"/>
                <a:gd name="T66" fmla="*/ 171 w 235"/>
                <a:gd name="T67" fmla="*/ 15 h 50"/>
                <a:gd name="T68" fmla="*/ 188 w 235"/>
                <a:gd name="T69" fmla="*/ 19 h 50"/>
                <a:gd name="T70" fmla="*/ 205 w 235"/>
                <a:gd name="T71" fmla="*/ 21 h 50"/>
                <a:gd name="T72" fmla="*/ 216 w 235"/>
                <a:gd name="T73" fmla="*/ 23 h 50"/>
                <a:gd name="T74" fmla="*/ 234 w 235"/>
                <a:gd name="T75" fmla="*/ 29 h 50"/>
                <a:gd name="T76" fmla="*/ 235 w 235"/>
                <a:gd name="T77"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5" h="50">
                  <a:moveTo>
                    <a:pt x="235" y="15"/>
                  </a:moveTo>
                  <a:lnTo>
                    <a:pt x="234" y="15"/>
                  </a:lnTo>
                  <a:lnTo>
                    <a:pt x="232" y="13"/>
                  </a:lnTo>
                  <a:lnTo>
                    <a:pt x="226" y="13"/>
                  </a:lnTo>
                  <a:lnTo>
                    <a:pt x="222" y="12"/>
                  </a:lnTo>
                  <a:lnTo>
                    <a:pt x="216" y="10"/>
                  </a:lnTo>
                  <a:lnTo>
                    <a:pt x="209" y="8"/>
                  </a:lnTo>
                  <a:lnTo>
                    <a:pt x="201" y="6"/>
                  </a:lnTo>
                  <a:lnTo>
                    <a:pt x="192" y="6"/>
                  </a:lnTo>
                  <a:lnTo>
                    <a:pt x="188" y="4"/>
                  </a:lnTo>
                  <a:lnTo>
                    <a:pt x="182" y="4"/>
                  </a:lnTo>
                  <a:lnTo>
                    <a:pt x="176" y="2"/>
                  </a:lnTo>
                  <a:lnTo>
                    <a:pt x="173" y="2"/>
                  </a:lnTo>
                  <a:lnTo>
                    <a:pt x="167" y="2"/>
                  </a:lnTo>
                  <a:lnTo>
                    <a:pt x="161" y="0"/>
                  </a:lnTo>
                  <a:lnTo>
                    <a:pt x="156" y="0"/>
                  </a:lnTo>
                  <a:lnTo>
                    <a:pt x="152" y="0"/>
                  </a:lnTo>
                  <a:lnTo>
                    <a:pt x="146" y="0"/>
                  </a:lnTo>
                  <a:lnTo>
                    <a:pt x="140" y="0"/>
                  </a:lnTo>
                  <a:lnTo>
                    <a:pt x="135" y="0"/>
                  </a:lnTo>
                  <a:lnTo>
                    <a:pt x="131" y="0"/>
                  </a:lnTo>
                  <a:lnTo>
                    <a:pt x="125" y="0"/>
                  </a:lnTo>
                  <a:lnTo>
                    <a:pt x="119" y="2"/>
                  </a:lnTo>
                  <a:lnTo>
                    <a:pt x="114" y="2"/>
                  </a:lnTo>
                  <a:lnTo>
                    <a:pt x="110" y="4"/>
                  </a:lnTo>
                  <a:lnTo>
                    <a:pt x="104" y="4"/>
                  </a:lnTo>
                  <a:lnTo>
                    <a:pt x="99" y="6"/>
                  </a:lnTo>
                  <a:lnTo>
                    <a:pt x="95" y="6"/>
                  </a:lnTo>
                  <a:lnTo>
                    <a:pt x="91" y="8"/>
                  </a:lnTo>
                  <a:lnTo>
                    <a:pt x="83" y="10"/>
                  </a:lnTo>
                  <a:lnTo>
                    <a:pt x="76" y="12"/>
                  </a:lnTo>
                  <a:lnTo>
                    <a:pt x="70" y="13"/>
                  </a:lnTo>
                  <a:lnTo>
                    <a:pt x="64" y="15"/>
                  </a:lnTo>
                  <a:lnTo>
                    <a:pt x="59" y="17"/>
                  </a:lnTo>
                  <a:lnTo>
                    <a:pt x="55" y="19"/>
                  </a:lnTo>
                  <a:lnTo>
                    <a:pt x="47" y="21"/>
                  </a:lnTo>
                  <a:lnTo>
                    <a:pt x="41" y="25"/>
                  </a:lnTo>
                  <a:lnTo>
                    <a:pt x="36" y="27"/>
                  </a:lnTo>
                  <a:lnTo>
                    <a:pt x="30" y="31"/>
                  </a:lnTo>
                  <a:lnTo>
                    <a:pt x="22" y="34"/>
                  </a:lnTo>
                  <a:lnTo>
                    <a:pt x="17" y="38"/>
                  </a:lnTo>
                  <a:lnTo>
                    <a:pt x="9" y="44"/>
                  </a:lnTo>
                  <a:lnTo>
                    <a:pt x="0" y="50"/>
                  </a:lnTo>
                  <a:lnTo>
                    <a:pt x="22" y="40"/>
                  </a:lnTo>
                  <a:lnTo>
                    <a:pt x="30" y="38"/>
                  </a:lnTo>
                  <a:lnTo>
                    <a:pt x="43" y="32"/>
                  </a:lnTo>
                  <a:lnTo>
                    <a:pt x="49" y="31"/>
                  </a:lnTo>
                  <a:lnTo>
                    <a:pt x="55" y="29"/>
                  </a:lnTo>
                  <a:lnTo>
                    <a:pt x="59" y="27"/>
                  </a:lnTo>
                  <a:lnTo>
                    <a:pt x="64" y="25"/>
                  </a:lnTo>
                  <a:lnTo>
                    <a:pt x="70" y="23"/>
                  </a:lnTo>
                  <a:lnTo>
                    <a:pt x="74" y="21"/>
                  </a:lnTo>
                  <a:lnTo>
                    <a:pt x="79" y="21"/>
                  </a:lnTo>
                  <a:lnTo>
                    <a:pt x="85" y="19"/>
                  </a:lnTo>
                  <a:lnTo>
                    <a:pt x="91" y="19"/>
                  </a:lnTo>
                  <a:lnTo>
                    <a:pt x="97" y="17"/>
                  </a:lnTo>
                  <a:lnTo>
                    <a:pt x="102" y="15"/>
                  </a:lnTo>
                  <a:lnTo>
                    <a:pt x="108" y="15"/>
                  </a:lnTo>
                  <a:lnTo>
                    <a:pt x="112" y="13"/>
                  </a:lnTo>
                  <a:lnTo>
                    <a:pt x="118" y="13"/>
                  </a:lnTo>
                  <a:lnTo>
                    <a:pt x="123" y="13"/>
                  </a:lnTo>
                  <a:lnTo>
                    <a:pt x="133" y="13"/>
                  </a:lnTo>
                  <a:lnTo>
                    <a:pt x="142" y="13"/>
                  </a:lnTo>
                  <a:lnTo>
                    <a:pt x="146" y="13"/>
                  </a:lnTo>
                  <a:lnTo>
                    <a:pt x="152" y="13"/>
                  </a:lnTo>
                  <a:lnTo>
                    <a:pt x="157" y="13"/>
                  </a:lnTo>
                  <a:lnTo>
                    <a:pt x="163" y="15"/>
                  </a:lnTo>
                  <a:lnTo>
                    <a:pt x="171" y="15"/>
                  </a:lnTo>
                  <a:lnTo>
                    <a:pt x="180" y="17"/>
                  </a:lnTo>
                  <a:lnTo>
                    <a:pt x="188" y="19"/>
                  </a:lnTo>
                  <a:lnTo>
                    <a:pt x="197" y="19"/>
                  </a:lnTo>
                  <a:lnTo>
                    <a:pt x="205" y="21"/>
                  </a:lnTo>
                  <a:lnTo>
                    <a:pt x="211" y="23"/>
                  </a:lnTo>
                  <a:lnTo>
                    <a:pt x="216" y="23"/>
                  </a:lnTo>
                  <a:lnTo>
                    <a:pt x="224" y="25"/>
                  </a:lnTo>
                  <a:lnTo>
                    <a:pt x="234" y="29"/>
                  </a:lnTo>
                  <a:lnTo>
                    <a:pt x="235" y="15"/>
                  </a:lnTo>
                  <a:lnTo>
                    <a:pt x="235" y="15"/>
                  </a:lnTo>
                  <a:close/>
                </a:path>
              </a:pathLst>
            </a:custGeom>
            <a:solidFill>
              <a:srgbClr val="9EA8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9658"/>
                                        </p:tgtEl>
                                        <p:attrNameLst>
                                          <p:attrName>style.visibility</p:attrName>
                                        </p:attrNameLst>
                                      </p:cBhvr>
                                      <p:to>
                                        <p:strVal val="visible"/>
                                      </p:to>
                                    </p:set>
                                    <p:anim calcmode="discrete" valueType="clr">
                                      <p:cBhvr override="childStyle">
                                        <p:cTn id="7" dur="80"/>
                                        <p:tgtEl>
                                          <p:spTgt spid="1096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9658"/>
                                        </p:tgtEl>
                                        <p:attrNameLst>
                                          <p:attrName>fillcolor</p:attrName>
                                        </p:attrNameLst>
                                      </p:cBhvr>
                                      <p:tavLst>
                                        <p:tav tm="0">
                                          <p:val>
                                            <p:clrVal>
                                              <a:schemeClr val="accent2"/>
                                            </p:clrVal>
                                          </p:val>
                                        </p:tav>
                                        <p:tav tm="50000">
                                          <p:val>
                                            <p:clrVal>
                                              <a:schemeClr val="hlink"/>
                                            </p:clrVal>
                                          </p:val>
                                        </p:tav>
                                      </p:tavLst>
                                    </p:anim>
                                    <p:set>
                                      <p:cBhvr>
                                        <p:cTn id="9" dur="80"/>
                                        <p:tgtEl>
                                          <p:spTgt spid="109658"/>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10" fill="hold" nodeType="afterGroup">
                            <p:stCondLst>
                              <p:cond delay="2840"/>
                            </p:stCondLst>
                            <p:childTnLst>
                              <p:par>
                                <p:cTn id="11" presetID="63" presetClass="path" presetSubtype="0" accel="50000" decel="50000" fill="hold" nodeType="afterEffect">
                                  <p:stCondLst>
                                    <p:cond delay="0"/>
                                  </p:stCondLst>
                                  <p:childTnLst>
                                    <p:animMotion origin="layout" path="M -1.11111E-6 4.85549E-6 L 0.59844 4.85549E-6 " pathEditMode="relative" rAng="0" ptsTypes="AA">
                                      <p:cBhvr>
                                        <p:cTn id="12" dur="2000" fill="hold"/>
                                        <p:tgtEl>
                                          <p:spTgt spid="109659"/>
                                        </p:tgtEl>
                                        <p:attrNameLst>
                                          <p:attrName>ppt_x</p:attrName>
                                          <p:attrName>ppt_y</p:attrName>
                                        </p:attrNameLst>
                                      </p:cBhvr>
                                      <p:rCtr x="29913" y="0"/>
                                    </p:animMotion>
                                  </p:childTnLst>
                                </p:cTn>
                              </p:par>
                            </p:childTnLst>
                          </p:cTn>
                        </p:par>
                        <p:par>
                          <p:cTn id="13" fill="hold" nodeType="afterGroup">
                            <p:stCondLst>
                              <p:cond delay="4840"/>
                            </p:stCondLst>
                            <p:childTnLst>
                              <p:par>
                                <p:cTn id="14" presetID="63" presetClass="path" presetSubtype="0" accel="50000" decel="50000" fill="hold" nodeType="afterEffect">
                                  <p:stCondLst>
                                    <p:cond delay="0"/>
                                  </p:stCondLst>
                                  <p:childTnLst>
                                    <p:animMotion origin="layout" path="M -1.11111E-6 4.85549E-6 L 0.59844 4.85549E-6 " pathEditMode="relative" rAng="0" ptsTypes="AA">
                                      <p:cBhvr>
                                        <p:cTn id="15" dur="2000" fill="hold"/>
                                        <p:tgtEl>
                                          <p:spTgt spid="109674"/>
                                        </p:tgtEl>
                                        <p:attrNameLst>
                                          <p:attrName>ppt_x</p:attrName>
                                          <p:attrName>ppt_y</p:attrName>
                                        </p:attrNameLst>
                                      </p:cBhvr>
                                      <p:rCtr x="29913" y="0"/>
                                    </p:animMotion>
                                  </p:childTnLst>
                                </p:cTn>
                              </p:par>
                            </p:childTnLst>
                          </p:cTn>
                        </p:par>
                        <p:par>
                          <p:cTn id="16" fill="hold" nodeType="afterGroup">
                            <p:stCondLst>
                              <p:cond delay="6840"/>
                            </p:stCondLst>
                            <p:childTnLst>
                              <p:par>
                                <p:cTn id="17" presetID="4" presetClass="entr" presetSubtype="16" fill="hold" grpId="0" nodeType="afterEffect">
                                  <p:stCondLst>
                                    <p:cond delay="0"/>
                                  </p:stCondLst>
                                  <p:childTnLst>
                                    <p:set>
                                      <p:cBhvr>
                                        <p:cTn id="18" dur="1" fill="hold">
                                          <p:stCondLst>
                                            <p:cond delay="0"/>
                                          </p:stCondLst>
                                        </p:cTn>
                                        <p:tgtEl>
                                          <p:spTgt spid="109673"/>
                                        </p:tgtEl>
                                        <p:attrNameLst>
                                          <p:attrName>style.visibility</p:attrName>
                                        </p:attrNameLst>
                                      </p:cBhvr>
                                      <p:to>
                                        <p:strVal val="visible"/>
                                      </p:to>
                                    </p:set>
                                    <p:animEffect transition="in" filter="box(in)">
                                      <p:cBhvr>
                                        <p:cTn id="19" dur="500"/>
                                        <p:tgtEl>
                                          <p:spTgt spid="109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58" grpId="0"/>
      <p:bldP spid="1096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AE6FCE11-0D2F-4030-8878-89171F342042}" type="slidenum">
              <a:rPr lang="en-US" altLang="ja-JP"/>
              <a:pPr/>
              <a:t>2</a:t>
            </a:fld>
            <a:endParaRPr lang="en-US" altLang="ja-JP"/>
          </a:p>
        </p:txBody>
      </p:sp>
      <p:sp>
        <p:nvSpPr>
          <p:cNvPr id="130050" name="Rectangle 2"/>
          <p:cNvSpPr>
            <a:spLocks noGrp="1" noChangeArrowheads="1"/>
          </p:cNvSpPr>
          <p:nvPr>
            <p:ph type="title"/>
          </p:nvPr>
        </p:nvSpPr>
        <p:spPr/>
        <p:txBody>
          <a:bodyPr/>
          <a:lstStyle/>
          <a:p>
            <a:r>
              <a:rPr lang="es-ES" altLang="en-US" sz="4000"/>
              <a:t>Contenido</a:t>
            </a:r>
            <a:endParaRPr lang="en-US" altLang="en-US" sz="4000"/>
          </a:p>
        </p:txBody>
      </p:sp>
      <p:sp>
        <p:nvSpPr>
          <p:cNvPr id="130051" name="Rectangle 3"/>
          <p:cNvSpPr>
            <a:spLocks noGrp="1" noChangeArrowheads="1"/>
          </p:cNvSpPr>
          <p:nvPr>
            <p:ph type="body" idx="1"/>
          </p:nvPr>
        </p:nvSpPr>
        <p:spPr/>
        <p:txBody>
          <a:bodyPr/>
          <a:lstStyle/>
          <a:p>
            <a:r>
              <a:rPr lang="es-ES" altLang="en-US">
                <a:latin typeface="Arial Unicode MS" pitchFamily="34" charset="-128"/>
                <a:ea typeface="Arial Unicode MS" pitchFamily="34" charset="-128"/>
                <a:cs typeface="Arial Unicode MS" pitchFamily="34" charset="-128"/>
              </a:rPr>
              <a:t>Introducción</a:t>
            </a:r>
          </a:p>
          <a:p>
            <a:r>
              <a:rPr lang="es-ES" altLang="en-US">
                <a:latin typeface="Arial Unicode MS" pitchFamily="34" charset="-128"/>
                <a:ea typeface="Arial Unicode MS" pitchFamily="34" charset="-128"/>
                <a:cs typeface="Arial Unicode MS" pitchFamily="34" charset="-128"/>
              </a:rPr>
              <a:t>Estado del mercado de control de fronteras</a:t>
            </a:r>
          </a:p>
          <a:p>
            <a:r>
              <a:rPr lang="es-ES" altLang="en-US">
                <a:latin typeface="Arial Unicode MS" pitchFamily="34" charset="-128"/>
                <a:ea typeface="Arial Unicode MS" pitchFamily="34" charset="-128"/>
                <a:cs typeface="Arial Unicode MS" pitchFamily="34" charset="-128"/>
              </a:rPr>
              <a:t>El control de fronteras en procesos de integración</a:t>
            </a:r>
          </a:p>
          <a:p>
            <a:r>
              <a:rPr lang="es-ES" altLang="en-US">
                <a:latin typeface="Arial Unicode MS" pitchFamily="34" charset="-128"/>
                <a:ea typeface="Arial Unicode MS" pitchFamily="34" charset="-128"/>
                <a:cs typeface="Arial Unicode MS" pitchFamily="34" charset="-128"/>
              </a:rPr>
              <a:t>Recomendaciones</a:t>
            </a:r>
          </a:p>
          <a:p>
            <a:r>
              <a:rPr lang="es-ES" altLang="en-US">
                <a:latin typeface="Arial Unicode MS" pitchFamily="34" charset="-128"/>
                <a:ea typeface="Arial Unicode MS" pitchFamily="34" charset="-128"/>
                <a:cs typeface="Arial Unicode MS" pitchFamily="34" charset="-128"/>
              </a:rPr>
              <a:t>SBMS Sistema de Control de Fronteras</a:t>
            </a:r>
          </a:p>
          <a:p>
            <a:endParaRPr lang="en-US" altLang="en-US">
              <a:latin typeface="Arial Unicode MS" pitchFamily="34" charset="-128"/>
              <a:ea typeface="Arial Unicode MS" pitchFamily="34" charset="-128"/>
              <a:cs typeface="Arial Unicode MS" pitchFamily="34" charset="-128"/>
            </a:endParaRPr>
          </a:p>
        </p:txBody>
      </p:sp>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E933BA3-8330-4777-BC1C-35E9502F0732}" type="slidenum">
              <a:rPr lang="en-US" altLang="ja-JP"/>
              <a:pPr/>
              <a:t>3</a:t>
            </a:fld>
            <a:endParaRPr lang="en-US" altLang="ja-JP"/>
          </a:p>
        </p:txBody>
      </p:sp>
      <p:sp>
        <p:nvSpPr>
          <p:cNvPr id="87042" name="Rectangle 2"/>
          <p:cNvSpPr>
            <a:spLocks noGrp="1" noChangeArrowheads="1"/>
          </p:cNvSpPr>
          <p:nvPr>
            <p:ph type="title"/>
          </p:nvPr>
        </p:nvSpPr>
        <p:spPr/>
        <p:txBody>
          <a:bodyPr/>
          <a:lstStyle/>
          <a:p>
            <a:r>
              <a:rPr lang="en-US" altLang="en-US" sz="2800"/>
              <a:t>Definición de SBMS</a:t>
            </a:r>
          </a:p>
        </p:txBody>
      </p:sp>
      <p:sp>
        <p:nvSpPr>
          <p:cNvPr id="87054" name="Rectangle 14"/>
          <p:cNvSpPr>
            <a:spLocks noChangeArrowheads="1"/>
          </p:cNvSpPr>
          <p:nvPr/>
        </p:nvSpPr>
        <p:spPr bwMode="auto">
          <a:xfrm>
            <a:off x="579438" y="1341438"/>
            <a:ext cx="8747125" cy="9144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4763">
              <a:defRPr kumimoji="1" sz="2400">
                <a:solidFill>
                  <a:schemeClr val="tx1"/>
                </a:solidFill>
                <a:latin typeface="Times New Roman" pitchFamily="18" charset="0"/>
                <a:ea typeface="ＭＳ Ｐゴシック" pitchFamily="50" charset="-128"/>
              </a:defRPr>
            </a:lvl1pPr>
            <a:lvl2pPr marL="747713"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kumimoji="0" lang="en-US" altLang="en-US" sz="2000" b="1">
                <a:solidFill>
                  <a:schemeClr val="tx2"/>
                </a:solidFill>
                <a:latin typeface="Arial" charset="0"/>
              </a:rPr>
              <a:t>El sistema SBMS es una solución integral para la administración de las tareas realizadas por las autoridades migratorias, que abarcan el control de las entradas y salidas de personas dentro del país. </a:t>
            </a:r>
            <a:endParaRPr kumimoji="0" lang="de-DE" altLang="en-US" sz="2000" b="1">
              <a:solidFill>
                <a:schemeClr val="tx2"/>
              </a:solidFill>
              <a:latin typeface="Arial" charset="0"/>
            </a:endParaRPr>
          </a:p>
        </p:txBody>
      </p:sp>
      <p:sp>
        <p:nvSpPr>
          <p:cNvPr id="87055" name="Rectangle 15"/>
          <p:cNvSpPr>
            <a:spLocks noChangeArrowheads="1"/>
          </p:cNvSpPr>
          <p:nvPr/>
        </p:nvSpPr>
        <p:spPr bwMode="auto">
          <a:xfrm>
            <a:off x="508000" y="2513013"/>
            <a:ext cx="8382000" cy="37242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Blip>
                <a:blip r:embed="rId2"/>
              </a:buBlip>
              <a:defRPr kumimoji="1" sz="3200">
                <a:solidFill>
                  <a:schemeClr val="tx1"/>
                </a:solidFill>
                <a:latin typeface="Tahoma" pitchFamily="34" charset="0"/>
                <a:ea typeface="ＭＳ Ｐゴシック" pitchFamily="50" charset="-128"/>
              </a:defRPr>
            </a:lvl1pPr>
            <a:lvl2pPr marL="742950" indent="-285750">
              <a:spcBef>
                <a:spcPct val="20000"/>
              </a:spcBef>
              <a:buSzPct val="75000"/>
              <a:buBlip>
                <a:blip r:embed="rId3"/>
              </a:buBlip>
              <a:defRPr kumimoji="1" sz="2800">
                <a:solidFill>
                  <a:schemeClr val="tx1"/>
                </a:solidFill>
                <a:latin typeface="Tahoma" pitchFamily="34" charset="0"/>
                <a:ea typeface="ＭＳ Ｐゴシック" pitchFamily="50" charset="-128"/>
              </a:defRPr>
            </a:lvl2pPr>
            <a:lvl3pPr marL="1143000" indent="-228600">
              <a:spcBef>
                <a:spcPct val="20000"/>
              </a:spcBef>
              <a:buChar char="•"/>
              <a:defRPr kumimoji="1" sz="2400">
                <a:solidFill>
                  <a:schemeClr val="tx1"/>
                </a:solidFill>
                <a:latin typeface="Tahoma" pitchFamily="34" charset="0"/>
                <a:ea typeface="ＭＳ Ｐゴシック" pitchFamily="50" charset="-128"/>
              </a:defRPr>
            </a:lvl3pPr>
            <a:lvl4pPr marL="1600200" indent="-228600">
              <a:spcBef>
                <a:spcPct val="20000"/>
              </a:spcBef>
              <a:buChar char="–"/>
              <a:defRPr kumimoji="1" sz="2000">
                <a:solidFill>
                  <a:schemeClr val="tx1"/>
                </a:solidFill>
                <a:latin typeface="Tahoma" pitchFamily="34" charset="0"/>
                <a:ea typeface="ＭＳ Ｐゴシック" pitchFamily="50" charset="-128"/>
              </a:defRPr>
            </a:lvl4pPr>
            <a:lvl5pPr marL="2057400" indent="-228600">
              <a:spcBef>
                <a:spcPct val="20000"/>
              </a:spcBef>
              <a:buClr>
                <a:schemeClr val="tx2"/>
              </a:buClr>
              <a:buChar char="–"/>
              <a:defRPr kumimoji="1" sz="2000">
                <a:solidFill>
                  <a:schemeClr val="tx1"/>
                </a:solidFill>
                <a:latin typeface="Tahoma" pitchFamily="34" charset="0"/>
                <a:ea typeface="ＭＳ Ｐゴシック" pitchFamily="50" charset="-128"/>
              </a:defRPr>
            </a:lvl5pPr>
            <a:lvl6pPr marL="25146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6pPr>
            <a:lvl7pPr marL="29718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7pPr>
            <a:lvl8pPr marL="34290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8pPr>
            <a:lvl9pPr marL="38862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9pPr>
          </a:lstStyle>
          <a:p>
            <a:pPr>
              <a:buFontTx/>
              <a:buNone/>
            </a:pPr>
            <a:r>
              <a:rPr lang="en-US" altLang="en-US" sz="2400">
                <a:latin typeface="Arial Unicode MS" pitchFamily="34" charset="-128"/>
                <a:ea typeface="Arial Unicode MS" pitchFamily="34" charset="-128"/>
                <a:cs typeface="Arial Unicode MS" pitchFamily="34" charset="-128"/>
              </a:rPr>
              <a:t>Características Principales:</a:t>
            </a:r>
          </a:p>
          <a:p>
            <a:r>
              <a:rPr lang="en-US" altLang="en-US" sz="2400">
                <a:latin typeface="Arial Unicode MS" pitchFamily="34" charset="-128"/>
                <a:ea typeface="Arial Unicode MS" pitchFamily="34" charset="-128"/>
                <a:cs typeface="Arial Unicode MS" pitchFamily="34" charset="-128"/>
              </a:rPr>
              <a:t>Sistema y software basado en arquitectura web</a:t>
            </a:r>
          </a:p>
          <a:p>
            <a:r>
              <a:rPr lang="en-US" altLang="en-US" sz="2400">
                <a:latin typeface="Arial Unicode MS" pitchFamily="34" charset="-128"/>
                <a:ea typeface="Arial Unicode MS" pitchFamily="34" charset="-128"/>
                <a:cs typeface="Arial Unicode MS" pitchFamily="34" charset="-128"/>
              </a:rPr>
              <a:t>Procesamiento integrado y Automatizado</a:t>
            </a:r>
          </a:p>
          <a:p>
            <a:r>
              <a:rPr lang="en-US" altLang="en-US" sz="2400">
                <a:latin typeface="Arial Unicode MS" pitchFamily="34" charset="-128"/>
                <a:ea typeface="Arial Unicode MS" pitchFamily="34" charset="-128"/>
                <a:cs typeface="Arial Unicode MS" pitchFamily="34" charset="-128"/>
              </a:rPr>
              <a:t>Verificación automática de las medidas de seguridad verificando la autenticidad de los documentos</a:t>
            </a:r>
          </a:p>
          <a:p>
            <a:r>
              <a:rPr lang="en-US" altLang="en-US" sz="2400">
                <a:latin typeface="Arial Unicode MS" pitchFamily="34" charset="-128"/>
                <a:ea typeface="Arial Unicode MS" pitchFamily="34" charset="-128"/>
                <a:cs typeface="Arial Unicode MS" pitchFamily="34" charset="-128"/>
              </a:rPr>
              <a:t>Solución independiente de fabricantes de lectores</a:t>
            </a:r>
          </a:p>
          <a:p>
            <a:r>
              <a:rPr lang="en-US" altLang="en-US" sz="2400">
                <a:latin typeface="Arial Unicode MS" pitchFamily="34" charset="-128"/>
                <a:ea typeface="Arial Unicode MS" pitchFamily="34" charset="-128"/>
                <a:cs typeface="Arial Unicode MS" pitchFamily="34" charset="-128"/>
              </a:rPr>
              <a:t>Mejoras avanzadas en la seguridad e integridad del sistema</a:t>
            </a:r>
          </a:p>
          <a:p>
            <a:r>
              <a:rPr lang="en-US" altLang="en-US" sz="2400">
                <a:latin typeface="Arial Unicode MS" pitchFamily="34" charset="-128"/>
                <a:ea typeface="Arial Unicode MS" pitchFamily="34" charset="-128"/>
                <a:cs typeface="Arial Unicode MS" pitchFamily="34" charset="-128"/>
              </a:rPr>
              <a:t>Extensa funcionalidad</a:t>
            </a:r>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lide Number Placeholder 4"/>
          <p:cNvSpPr>
            <a:spLocks noGrp="1"/>
          </p:cNvSpPr>
          <p:nvPr>
            <p:ph type="sldNum" sz="quarter" idx="11"/>
          </p:nvPr>
        </p:nvSpPr>
        <p:spPr/>
        <p:txBody>
          <a:bodyPr/>
          <a:lstStyle/>
          <a:p>
            <a:fld id="{36834D5D-9F70-42B4-AA18-628E791B27A7}" type="slidenum">
              <a:rPr lang="en-US" altLang="ja-JP"/>
              <a:pPr/>
              <a:t>4</a:t>
            </a:fld>
            <a:endParaRPr lang="en-US" altLang="ja-JP"/>
          </a:p>
        </p:txBody>
      </p:sp>
      <p:sp>
        <p:nvSpPr>
          <p:cNvPr id="119810" name="Rectangle 2"/>
          <p:cNvSpPr>
            <a:spLocks noGrp="1" noChangeArrowheads="1"/>
          </p:cNvSpPr>
          <p:nvPr>
            <p:ph type="title"/>
          </p:nvPr>
        </p:nvSpPr>
        <p:spPr/>
        <p:txBody>
          <a:bodyPr/>
          <a:lstStyle/>
          <a:p>
            <a:r>
              <a:rPr lang="en-US" altLang="en-US" sz="4000"/>
              <a:t>Arquitectura del SBMS</a:t>
            </a:r>
          </a:p>
        </p:txBody>
      </p:sp>
      <p:grpSp>
        <p:nvGrpSpPr>
          <p:cNvPr id="120740" name="Group 932"/>
          <p:cNvGrpSpPr>
            <a:grpSpLocks/>
          </p:cNvGrpSpPr>
          <p:nvPr/>
        </p:nvGrpSpPr>
        <p:grpSpPr bwMode="auto">
          <a:xfrm>
            <a:off x="488950" y="1081088"/>
            <a:ext cx="8174038" cy="5265737"/>
            <a:chOff x="308" y="681"/>
            <a:chExt cx="5149" cy="3317"/>
          </a:xfrm>
        </p:grpSpPr>
        <p:sp>
          <p:nvSpPr>
            <p:cNvPr id="119838" name="AutoShape 30"/>
            <p:cNvSpPr>
              <a:spLocks noChangeAspect="1" noChangeArrowheads="1" noTextEdit="1"/>
            </p:cNvSpPr>
            <p:nvPr/>
          </p:nvSpPr>
          <p:spPr bwMode="auto">
            <a:xfrm>
              <a:off x="852" y="681"/>
              <a:ext cx="4605" cy="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19873" name="Group 65"/>
            <p:cNvGrpSpPr>
              <a:grpSpLocks/>
            </p:cNvGrpSpPr>
            <p:nvPr/>
          </p:nvGrpSpPr>
          <p:grpSpPr bwMode="auto">
            <a:xfrm>
              <a:off x="1879" y="3233"/>
              <a:ext cx="1218" cy="765"/>
              <a:chOff x="1844" y="3261"/>
              <a:chExt cx="1218" cy="765"/>
            </a:xfrm>
          </p:grpSpPr>
          <p:sp>
            <p:nvSpPr>
              <p:cNvPr id="119840" name="Rectangle 32"/>
              <p:cNvSpPr>
                <a:spLocks noChangeArrowheads="1"/>
              </p:cNvSpPr>
              <p:nvPr/>
            </p:nvSpPr>
            <p:spPr bwMode="auto">
              <a:xfrm>
                <a:off x="1844" y="3261"/>
                <a:ext cx="1217" cy="7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41" name="Rectangle 33"/>
              <p:cNvSpPr>
                <a:spLocks noChangeArrowheads="1"/>
              </p:cNvSpPr>
              <p:nvPr/>
            </p:nvSpPr>
            <p:spPr bwMode="auto">
              <a:xfrm>
                <a:off x="1845" y="3261"/>
                <a:ext cx="1217" cy="7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42" name="Freeform 34"/>
              <p:cNvSpPr>
                <a:spLocks/>
              </p:cNvSpPr>
              <p:nvPr/>
            </p:nvSpPr>
            <p:spPr bwMode="auto">
              <a:xfrm>
                <a:off x="2467" y="3834"/>
                <a:ext cx="588" cy="124"/>
              </a:xfrm>
              <a:custGeom>
                <a:avLst/>
                <a:gdLst>
                  <a:gd name="T0" fmla="*/ 0 w 588"/>
                  <a:gd name="T1" fmla="*/ 124 h 124"/>
                  <a:gd name="T2" fmla="*/ 59 w 588"/>
                  <a:gd name="T3" fmla="*/ 123 h 124"/>
                  <a:gd name="T4" fmla="*/ 117 w 588"/>
                  <a:gd name="T5" fmla="*/ 121 h 124"/>
                  <a:gd name="T6" fmla="*/ 173 w 588"/>
                  <a:gd name="T7" fmla="*/ 117 h 124"/>
                  <a:gd name="T8" fmla="*/ 227 w 588"/>
                  <a:gd name="T9" fmla="*/ 112 h 124"/>
                  <a:gd name="T10" fmla="*/ 277 w 588"/>
                  <a:gd name="T11" fmla="*/ 106 h 124"/>
                  <a:gd name="T12" fmla="*/ 325 w 588"/>
                  <a:gd name="T13" fmla="*/ 99 h 124"/>
                  <a:gd name="T14" fmla="*/ 369 w 588"/>
                  <a:gd name="T15" fmla="*/ 92 h 124"/>
                  <a:gd name="T16" fmla="*/ 411 w 588"/>
                  <a:gd name="T17" fmla="*/ 83 h 124"/>
                  <a:gd name="T18" fmla="*/ 449 w 588"/>
                  <a:gd name="T19" fmla="*/ 74 h 124"/>
                  <a:gd name="T20" fmla="*/ 482 w 588"/>
                  <a:gd name="T21" fmla="*/ 64 h 124"/>
                  <a:gd name="T22" fmla="*/ 512 w 588"/>
                  <a:gd name="T23" fmla="*/ 55 h 124"/>
                  <a:gd name="T24" fmla="*/ 537 w 588"/>
                  <a:gd name="T25" fmla="*/ 45 h 124"/>
                  <a:gd name="T26" fmla="*/ 557 w 588"/>
                  <a:gd name="T27" fmla="*/ 34 h 124"/>
                  <a:gd name="T28" fmla="*/ 573 w 588"/>
                  <a:gd name="T29" fmla="*/ 24 h 124"/>
                  <a:gd name="T30" fmla="*/ 584 w 588"/>
                  <a:gd name="T31" fmla="*/ 13 h 124"/>
                  <a:gd name="T32" fmla="*/ 588 w 588"/>
                  <a:gd name="T33" fmla="*/ 0 h 124"/>
                  <a:gd name="T34" fmla="*/ 563 w 588"/>
                  <a:gd name="T35" fmla="*/ 3 h 124"/>
                  <a:gd name="T36" fmla="*/ 559 w 588"/>
                  <a:gd name="T37" fmla="*/ 9 h 124"/>
                  <a:gd name="T38" fmla="*/ 549 w 588"/>
                  <a:gd name="T39" fmla="*/ 17 h 124"/>
                  <a:gd name="T40" fmla="*/ 534 w 588"/>
                  <a:gd name="T41" fmla="*/ 26 h 124"/>
                  <a:gd name="T42" fmla="*/ 513 w 588"/>
                  <a:gd name="T43" fmla="*/ 35 h 124"/>
                  <a:gd name="T44" fmla="*/ 488 w 588"/>
                  <a:gd name="T45" fmla="*/ 44 h 124"/>
                  <a:gd name="T46" fmla="*/ 458 w 588"/>
                  <a:gd name="T47" fmla="*/ 53 h 124"/>
                  <a:gd name="T48" fmla="*/ 423 w 588"/>
                  <a:gd name="T49" fmla="*/ 62 h 124"/>
                  <a:gd name="T50" fmla="*/ 385 w 588"/>
                  <a:gd name="T51" fmla="*/ 71 h 124"/>
                  <a:gd name="T52" fmla="*/ 343 w 588"/>
                  <a:gd name="T53" fmla="*/ 78 h 124"/>
                  <a:gd name="T54" fmla="*/ 297 w 588"/>
                  <a:gd name="T55" fmla="*/ 86 h 124"/>
                  <a:gd name="T56" fmla="*/ 249 w 588"/>
                  <a:gd name="T57" fmla="*/ 92 h 124"/>
                  <a:gd name="T58" fmla="*/ 197 w 588"/>
                  <a:gd name="T59" fmla="*/ 98 h 124"/>
                  <a:gd name="T60" fmla="*/ 144 w 588"/>
                  <a:gd name="T61" fmla="*/ 102 h 124"/>
                  <a:gd name="T62" fmla="*/ 88 w 588"/>
                  <a:gd name="T63" fmla="*/ 105 h 124"/>
                  <a:gd name="T64" fmla="*/ 30 w 588"/>
                  <a:gd name="T65" fmla="*/ 106 h 124"/>
                  <a:gd name="T66" fmla="*/ 0 w 588"/>
                  <a:gd name="T67" fmla="*/ 10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124">
                    <a:moveTo>
                      <a:pt x="0" y="124"/>
                    </a:moveTo>
                    <a:lnTo>
                      <a:pt x="0" y="124"/>
                    </a:lnTo>
                    <a:lnTo>
                      <a:pt x="30" y="124"/>
                    </a:lnTo>
                    <a:lnTo>
                      <a:pt x="59" y="123"/>
                    </a:lnTo>
                    <a:lnTo>
                      <a:pt x="88" y="122"/>
                    </a:lnTo>
                    <a:lnTo>
                      <a:pt x="117" y="121"/>
                    </a:lnTo>
                    <a:lnTo>
                      <a:pt x="145" y="119"/>
                    </a:lnTo>
                    <a:lnTo>
                      <a:pt x="173" y="117"/>
                    </a:lnTo>
                    <a:lnTo>
                      <a:pt x="200" y="115"/>
                    </a:lnTo>
                    <a:lnTo>
                      <a:pt x="227" y="112"/>
                    </a:lnTo>
                    <a:lnTo>
                      <a:pt x="252" y="109"/>
                    </a:lnTo>
                    <a:lnTo>
                      <a:pt x="277" y="106"/>
                    </a:lnTo>
                    <a:lnTo>
                      <a:pt x="302" y="103"/>
                    </a:lnTo>
                    <a:lnTo>
                      <a:pt x="325" y="99"/>
                    </a:lnTo>
                    <a:lnTo>
                      <a:pt x="348" y="95"/>
                    </a:lnTo>
                    <a:lnTo>
                      <a:pt x="369" y="92"/>
                    </a:lnTo>
                    <a:lnTo>
                      <a:pt x="391" y="87"/>
                    </a:lnTo>
                    <a:lnTo>
                      <a:pt x="411" y="83"/>
                    </a:lnTo>
                    <a:lnTo>
                      <a:pt x="430" y="78"/>
                    </a:lnTo>
                    <a:lnTo>
                      <a:pt x="449" y="74"/>
                    </a:lnTo>
                    <a:lnTo>
                      <a:pt x="466" y="69"/>
                    </a:lnTo>
                    <a:lnTo>
                      <a:pt x="482" y="64"/>
                    </a:lnTo>
                    <a:lnTo>
                      <a:pt x="497" y="60"/>
                    </a:lnTo>
                    <a:lnTo>
                      <a:pt x="512" y="55"/>
                    </a:lnTo>
                    <a:lnTo>
                      <a:pt x="525" y="50"/>
                    </a:lnTo>
                    <a:lnTo>
                      <a:pt x="537" y="45"/>
                    </a:lnTo>
                    <a:lnTo>
                      <a:pt x="548" y="40"/>
                    </a:lnTo>
                    <a:lnTo>
                      <a:pt x="557" y="34"/>
                    </a:lnTo>
                    <a:lnTo>
                      <a:pt x="566" y="29"/>
                    </a:lnTo>
                    <a:lnTo>
                      <a:pt x="573" y="24"/>
                    </a:lnTo>
                    <a:lnTo>
                      <a:pt x="579" y="19"/>
                    </a:lnTo>
                    <a:lnTo>
                      <a:pt x="584" y="13"/>
                    </a:lnTo>
                    <a:lnTo>
                      <a:pt x="587" y="7"/>
                    </a:lnTo>
                    <a:lnTo>
                      <a:pt x="588" y="0"/>
                    </a:lnTo>
                    <a:lnTo>
                      <a:pt x="563" y="0"/>
                    </a:lnTo>
                    <a:lnTo>
                      <a:pt x="563" y="3"/>
                    </a:lnTo>
                    <a:lnTo>
                      <a:pt x="562" y="6"/>
                    </a:lnTo>
                    <a:lnTo>
                      <a:pt x="559" y="9"/>
                    </a:lnTo>
                    <a:lnTo>
                      <a:pt x="555" y="13"/>
                    </a:lnTo>
                    <a:lnTo>
                      <a:pt x="549" y="17"/>
                    </a:lnTo>
                    <a:lnTo>
                      <a:pt x="542" y="21"/>
                    </a:lnTo>
                    <a:lnTo>
                      <a:pt x="534" y="26"/>
                    </a:lnTo>
                    <a:lnTo>
                      <a:pt x="524" y="30"/>
                    </a:lnTo>
                    <a:lnTo>
                      <a:pt x="513" y="35"/>
                    </a:lnTo>
                    <a:lnTo>
                      <a:pt x="501" y="40"/>
                    </a:lnTo>
                    <a:lnTo>
                      <a:pt x="488" y="44"/>
                    </a:lnTo>
                    <a:lnTo>
                      <a:pt x="473" y="49"/>
                    </a:lnTo>
                    <a:lnTo>
                      <a:pt x="458" y="53"/>
                    </a:lnTo>
                    <a:lnTo>
                      <a:pt x="441" y="58"/>
                    </a:lnTo>
                    <a:lnTo>
                      <a:pt x="423" y="62"/>
                    </a:lnTo>
                    <a:lnTo>
                      <a:pt x="404" y="67"/>
                    </a:lnTo>
                    <a:lnTo>
                      <a:pt x="385" y="71"/>
                    </a:lnTo>
                    <a:lnTo>
                      <a:pt x="364" y="75"/>
                    </a:lnTo>
                    <a:lnTo>
                      <a:pt x="343" y="78"/>
                    </a:lnTo>
                    <a:lnTo>
                      <a:pt x="320" y="82"/>
                    </a:lnTo>
                    <a:lnTo>
                      <a:pt x="297" y="86"/>
                    </a:lnTo>
                    <a:lnTo>
                      <a:pt x="274" y="89"/>
                    </a:lnTo>
                    <a:lnTo>
                      <a:pt x="249" y="92"/>
                    </a:lnTo>
                    <a:lnTo>
                      <a:pt x="223" y="95"/>
                    </a:lnTo>
                    <a:lnTo>
                      <a:pt x="197" y="98"/>
                    </a:lnTo>
                    <a:lnTo>
                      <a:pt x="171" y="100"/>
                    </a:lnTo>
                    <a:lnTo>
                      <a:pt x="144" y="102"/>
                    </a:lnTo>
                    <a:lnTo>
                      <a:pt x="116" y="104"/>
                    </a:lnTo>
                    <a:lnTo>
                      <a:pt x="88" y="105"/>
                    </a:lnTo>
                    <a:lnTo>
                      <a:pt x="59" y="106"/>
                    </a:lnTo>
                    <a:lnTo>
                      <a:pt x="30" y="106"/>
                    </a:lnTo>
                    <a:lnTo>
                      <a:pt x="0" y="106"/>
                    </a:lnTo>
                    <a:lnTo>
                      <a:pt x="0" y="106"/>
                    </a:lnTo>
                    <a:lnTo>
                      <a:pt x="0" y="1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43" name="Freeform 35"/>
              <p:cNvSpPr>
                <a:spLocks/>
              </p:cNvSpPr>
              <p:nvPr/>
            </p:nvSpPr>
            <p:spPr bwMode="auto">
              <a:xfrm>
                <a:off x="1865" y="3831"/>
                <a:ext cx="602" cy="127"/>
              </a:xfrm>
              <a:custGeom>
                <a:avLst/>
                <a:gdLst>
                  <a:gd name="T0" fmla="*/ 0 w 602"/>
                  <a:gd name="T1" fmla="*/ 3 h 127"/>
                  <a:gd name="T2" fmla="*/ 4 w 602"/>
                  <a:gd name="T3" fmla="*/ 16 h 127"/>
                  <a:gd name="T4" fmla="*/ 15 w 602"/>
                  <a:gd name="T5" fmla="*/ 27 h 127"/>
                  <a:gd name="T6" fmla="*/ 31 w 602"/>
                  <a:gd name="T7" fmla="*/ 38 h 127"/>
                  <a:gd name="T8" fmla="*/ 53 w 602"/>
                  <a:gd name="T9" fmla="*/ 48 h 127"/>
                  <a:gd name="T10" fmla="*/ 79 w 602"/>
                  <a:gd name="T11" fmla="*/ 58 h 127"/>
                  <a:gd name="T12" fmla="*/ 110 w 602"/>
                  <a:gd name="T13" fmla="*/ 67 h 127"/>
                  <a:gd name="T14" fmla="*/ 144 w 602"/>
                  <a:gd name="T15" fmla="*/ 77 h 127"/>
                  <a:gd name="T16" fmla="*/ 183 w 602"/>
                  <a:gd name="T17" fmla="*/ 86 h 127"/>
                  <a:gd name="T18" fmla="*/ 226 w 602"/>
                  <a:gd name="T19" fmla="*/ 95 h 127"/>
                  <a:gd name="T20" fmla="*/ 272 w 602"/>
                  <a:gd name="T21" fmla="*/ 102 h 127"/>
                  <a:gd name="T22" fmla="*/ 322 w 602"/>
                  <a:gd name="T23" fmla="*/ 109 h 127"/>
                  <a:gd name="T24" fmla="*/ 373 w 602"/>
                  <a:gd name="T25" fmla="*/ 115 h 127"/>
                  <a:gd name="T26" fmla="*/ 428 w 602"/>
                  <a:gd name="T27" fmla="*/ 120 h 127"/>
                  <a:gd name="T28" fmla="*/ 484 w 602"/>
                  <a:gd name="T29" fmla="*/ 124 h 127"/>
                  <a:gd name="T30" fmla="*/ 542 w 602"/>
                  <a:gd name="T31" fmla="*/ 126 h 127"/>
                  <a:gd name="T32" fmla="*/ 602 w 602"/>
                  <a:gd name="T33" fmla="*/ 127 h 127"/>
                  <a:gd name="T34" fmla="*/ 572 w 602"/>
                  <a:gd name="T35" fmla="*/ 109 h 127"/>
                  <a:gd name="T36" fmla="*/ 514 w 602"/>
                  <a:gd name="T37" fmla="*/ 108 h 127"/>
                  <a:gd name="T38" fmla="*/ 457 w 602"/>
                  <a:gd name="T39" fmla="*/ 105 h 127"/>
                  <a:gd name="T40" fmla="*/ 403 w 602"/>
                  <a:gd name="T41" fmla="*/ 101 h 127"/>
                  <a:gd name="T42" fmla="*/ 350 w 602"/>
                  <a:gd name="T43" fmla="*/ 95 h 127"/>
                  <a:gd name="T44" fmla="*/ 301 w 602"/>
                  <a:gd name="T45" fmla="*/ 89 h 127"/>
                  <a:gd name="T46" fmla="*/ 254 w 602"/>
                  <a:gd name="T47" fmla="*/ 81 h 127"/>
                  <a:gd name="T48" fmla="*/ 211 w 602"/>
                  <a:gd name="T49" fmla="*/ 74 h 127"/>
                  <a:gd name="T50" fmla="*/ 171 w 602"/>
                  <a:gd name="T51" fmla="*/ 65 h 127"/>
                  <a:gd name="T52" fmla="*/ 135 w 602"/>
                  <a:gd name="T53" fmla="*/ 56 h 127"/>
                  <a:gd name="T54" fmla="*/ 103 w 602"/>
                  <a:gd name="T55" fmla="*/ 47 h 127"/>
                  <a:gd name="T56" fmla="*/ 76 w 602"/>
                  <a:gd name="T57" fmla="*/ 38 h 127"/>
                  <a:gd name="T58" fmla="*/ 55 w 602"/>
                  <a:gd name="T59" fmla="*/ 28 h 127"/>
                  <a:gd name="T60" fmla="*/ 39 w 602"/>
                  <a:gd name="T61" fmla="*/ 19 h 127"/>
                  <a:gd name="T62" fmla="*/ 28 w 602"/>
                  <a:gd name="T63" fmla="*/ 12 h 127"/>
                  <a:gd name="T64" fmla="*/ 24 w 602"/>
                  <a:gd name="T65" fmla="*/ 6 h 127"/>
                  <a:gd name="T66" fmla="*/ 23 w 602"/>
                  <a:gd name="T67" fmla="*/ 0 h 127"/>
                  <a:gd name="T68" fmla="*/ 24 w 602"/>
                  <a:gd name="T69" fmla="*/ 2 h 127"/>
                  <a:gd name="T70" fmla="*/ 1 w 602"/>
                  <a:gd name="T7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2" h="127">
                    <a:moveTo>
                      <a:pt x="1" y="7"/>
                    </a:moveTo>
                    <a:lnTo>
                      <a:pt x="0" y="3"/>
                    </a:lnTo>
                    <a:lnTo>
                      <a:pt x="0" y="10"/>
                    </a:lnTo>
                    <a:lnTo>
                      <a:pt x="4" y="16"/>
                    </a:lnTo>
                    <a:lnTo>
                      <a:pt x="9" y="22"/>
                    </a:lnTo>
                    <a:lnTo>
                      <a:pt x="15" y="27"/>
                    </a:lnTo>
                    <a:lnTo>
                      <a:pt x="23" y="33"/>
                    </a:lnTo>
                    <a:lnTo>
                      <a:pt x="31" y="38"/>
                    </a:lnTo>
                    <a:lnTo>
                      <a:pt x="42" y="43"/>
                    </a:lnTo>
                    <a:lnTo>
                      <a:pt x="53" y="48"/>
                    </a:lnTo>
                    <a:lnTo>
                      <a:pt x="65" y="53"/>
                    </a:lnTo>
                    <a:lnTo>
                      <a:pt x="79" y="58"/>
                    </a:lnTo>
                    <a:lnTo>
                      <a:pt x="93" y="63"/>
                    </a:lnTo>
                    <a:lnTo>
                      <a:pt x="110" y="67"/>
                    </a:lnTo>
                    <a:lnTo>
                      <a:pt x="127" y="72"/>
                    </a:lnTo>
                    <a:lnTo>
                      <a:pt x="144" y="77"/>
                    </a:lnTo>
                    <a:lnTo>
                      <a:pt x="164" y="81"/>
                    </a:lnTo>
                    <a:lnTo>
                      <a:pt x="183" y="86"/>
                    </a:lnTo>
                    <a:lnTo>
                      <a:pt x="205" y="90"/>
                    </a:lnTo>
                    <a:lnTo>
                      <a:pt x="226" y="95"/>
                    </a:lnTo>
                    <a:lnTo>
                      <a:pt x="249" y="98"/>
                    </a:lnTo>
                    <a:lnTo>
                      <a:pt x="272" y="102"/>
                    </a:lnTo>
                    <a:lnTo>
                      <a:pt x="296" y="106"/>
                    </a:lnTo>
                    <a:lnTo>
                      <a:pt x="322" y="109"/>
                    </a:lnTo>
                    <a:lnTo>
                      <a:pt x="347" y="112"/>
                    </a:lnTo>
                    <a:lnTo>
                      <a:pt x="373" y="115"/>
                    </a:lnTo>
                    <a:lnTo>
                      <a:pt x="400" y="118"/>
                    </a:lnTo>
                    <a:lnTo>
                      <a:pt x="428" y="120"/>
                    </a:lnTo>
                    <a:lnTo>
                      <a:pt x="456" y="122"/>
                    </a:lnTo>
                    <a:lnTo>
                      <a:pt x="484" y="124"/>
                    </a:lnTo>
                    <a:lnTo>
                      <a:pt x="513" y="125"/>
                    </a:lnTo>
                    <a:lnTo>
                      <a:pt x="542" y="126"/>
                    </a:lnTo>
                    <a:lnTo>
                      <a:pt x="572" y="127"/>
                    </a:lnTo>
                    <a:lnTo>
                      <a:pt x="602" y="127"/>
                    </a:lnTo>
                    <a:lnTo>
                      <a:pt x="602" y="109"/>
                    </a:lnTo>
                    <a:lnTo>
                      <a:pt x="572" y="109"/>
                    </a:lnTo>
                    <a:lnTo>
                      <a:pt x="542" y="109"/>
                    </a:lnTo>
                    <a:lnTo>
                      <a:pt x="514" y="108"/>
                    </a:lnTo>
                    <a:lnTo>
                      <a:pt x="485" y="107"/>
                    </a:lnTo>
                    <a:lnTo>
                      <a:pt x="457" y="105"/>
                    </a:lnTo>
                    <a:lnTo>
                      <a:pt x="430" y="103"/>
                    </a:lnTo>
                    <a:lnTo>
                      <a:pt x="403" y="101"/>
                    </a:lnTo>
                    <a:lnTo>
                      <a:pt x="377" y="98"/>
                    </a:lnTo>
                    <a:lnTo>
                      <a:pt x="350" y="95"/>
                    </a:lnTo>
                    <a:lnTo>
                      <a:pt x="325" y="92"/>
                    </a:lnTo>
                    <a:lnTo>
                      <a:pt x="301" y="89"/>
                    </a:lnTo>
                    <a:lnTo>
                      <a:pt x="277" y="85"/>
                    </a:lnTo>
                    <a:lnTo>
                      <a:pt x="254" y="81"/>
                    </a:lnTo>
                    <a:lnTo>
                      <a:pt x="232" y="78"/>
                    </a:lnTo>
                    <a:lnTo>
                      <a:pt x="211" y="74"/>
                    </a:lnTo>
                    <a:lnTo>
                      <a:pt x="190" y="70"/>
                    </a:lnTo>
                    <a:lnTo>
                      <a:pt x="171" y="65"/>
                    </a:lnTo>
                    <a:lnTo>
                      <a:pt x="152" y="61"/>
                    </a:lnTo>
                    <a:lnTo>
                      <a:pt x="135" y="56"/>
                    </a:lnTo>
                    <a:lnTo>
                      <a:pt x="118" y="52"/>
                    </a:lnTo>
                    <a:lnTo>
                      <a:pt x="103" y="47"/>
                    </a:lnTo>
                    <a:lnTo>
                      <a:pt x="90" y="42"/>
                    </a:lnTo>
                    <a:lnTo>
                      <a:pt x="76" y="38"/>
                    </a:lnTo>
                    <a:lnTo>
                      <a:pt x="65" y="33"/>
                    </a:lnTo>
                    <a:lnTo>
                      <a:pt x="55" y="28"/>
                    </a:lnTo>
                    <a:lnTo>
                      <a:pt x="46" y="24"/>
                    </a:lnTo>
                    <a:lnTo>
                      <a:pt x="39" y="19"/>
                    </a:lnTo>
                    <a:lnTo>
                      <a:pt x="32" y="15"/>
                    </a:lnTo>
                    <a:lnTo>
                      <a:pt x="28" y="12"/>
                    </a:lnTo>
                    <a:lnTo>
                      <a:pt x="26" y="8"/>
                    </a:lnTo>
                    <a:lnTo>
                      <a:pt x="24" y="6"/>
                    </a:lnTo>
                    <a:lnTo>
                      <a:pt x="24" y="3"/>
                    </a:lnTo>
                    <a:lnTo>
                      <a:pt x="23" y="0"/>
                    </a:lnTo>
                    <a:lnTo>
                      <a:pt x="24" y="3"/>
                    </a:lnTo>
                    <a:lnTo>
                      <a:pt x="24" y="2"/>
                    </a:lnTo>
                    <a:lnTo>
                      <a:pt x="23" y="0"/>
                    </a:lnTo>
                    <a:lnTo>
                      <a:pt x="1" y="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44" name="Freeform 36"/>
              <p:cNvSpPr>
                <a:spLocks/>
              </p:cNvSpPr>
              <p:nvPr/>
            </p:nvSpPr>
            <p:spPr bwMode="auto">
              <a:xfrm>
                <a:off x="1859" y="3821"/>
                <a:ext cx="29" cy="17"/>
              </a:xfrm>
              <a:custGeom>
                <a:avLst/>
                <a:gdLst>
                  <a:gd name="T0" fmla="*/ 11 w 29"/>
                  <a:gd name="T1" fmla="*/ 3 h 17"/>
                  <a:gd name="T2" fmla="*/ 0 w 29"/>
                  <a:gd name="T3" fmla="*/ 7 h 17"/>
                  <a:gd name="T4" fmla="*/ 7 w 29"/>
                  <a:gd name="T5" fmla="*/ 17 h 17"/>
                  <a:gd name="T6" fmla="*/ 29 w 29"/>
                  <a:gd name="T7" fmla="*/ 10 h 17"/>
                  <a:gd name="T8" fmla="*/ 22 w 29"/>
                  <a:gd name="T9" fmla="*/ 0 h 17"/>
                  <a:gd name="T10" fmla="*/ 11 w 29"/>
                  <a:gd name="T11" fmla="*/ 3 h 17"/>
                </a:gdLst>
                <a:ahLst/>
                <a:cxnLst>
                  <a:cxn ang="0">
                    <a:pos x="T0" y="T1"/>
                  </a:cxn>
                  <a:cxn ang="0">
                    <a:pos x="T2" y="T3"/>
                  </a:cxn>
                  <a:cxn ang="0">
                    <a:pos x="T4" y="T5"/>
                  </a:cxn>
                  <a:cxn ang="0">
                    <a:pos x="T6" y="T7"/>
                  </a:cxn>
                  <a:cxn ang="0">
                    <a:pos x="T8" y="T9"/>
                  </a:cxn>
                  <a:cxn ang="0">
                    <a:pos x="T10" y="T11"/>
                  </a:cxn>
                </a:cxnLst>
                <a:rect l="0" t="0" r="r" b="b"/>
                <a:pathLst>
                  <a:path w="29" h="17">
                    <a:moveTo>
                      <a:pt x="11" y="3"/>
                    </a:moveTo>
                    <a:lnTo>
                      <a:pt x="0" y="7"/>
                    </a:lnTo>
                    <a:lnTo>
                      <a:pt x="7" y="17"/>
                    </a:lnTo>
                    <a:lnTo>
                      <a:pt x="29" y="10"/>
                    </a:lnTo>
                    <a:lnTo>
                      <a:pt x="22" y="0"/>
                    </a:lnTo>
                    <a:lnTo>
                      <a:pt x="11" y="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45" name="Freeform 37"/>
              <p:cNvSpPr>
                <a:spLocks/>
              </p:cNvSpPr>
              <p:nvPr/>
            </p:nvSpPr>
            <p:spPr bwMode="auto">
              <a:xfrm>
                <a:off x="3027" y="3364"/>
                <a:ext cx="25" cy="537"/>
              </a:xfrm>
              <a:custGeom>
                <a:avLst/>
                <a:gdLst>
                  <a:gd name="T0" fmla="*/ 13 w 25"/>
                  <a:gd name="T1" fmla="*/ 537 h 537"/>
                  <a:gd name="T2" fmla="*/ 25 w 25"/>
                  <a:gd name="T3" fmla="*/ 537 h 537"/>
                  <a:gd name="T4" fmla="*/ 25 w 25"/>
                  <a:gd name="T5" fmla="*/ 0 h 537"/>
                  <a:gd name="T6" fmla="*/ 0 w 25"/>
                  <a:gd name="T7" fmla="*/ 0 h 537"/>
                  <a:gd name="T8" fmla="*/ 0 w 25"/>
                  <a:gd name="T9" fmla="*/ 537 h 537"/>
                  <a:gd name="T10" fmla="*/ 13 w 25"/>
                  <a:gd name="T11" fmla="*/ 537 h 537"/>
                </a:gdLst>
                <a:ahLst/>
                <a:cxnLst>
                  <a:cxn ang="0">
                    <a:pos x="T0" y="T1"/>
                  </a:cxn>
                  <a:cxn ang="0">
                    <a:pos x="T2" y="T3"/>
                  </a:cxn>
                  <a:cxn ang="0">
                    <a:pos x="T4" y="T5"/>
                  </a:cxn>
                  <a:cxn ang="0">
                    <a:pos x="T6" y="T7"/>
                  </a:cxn>
                  <a:cxn ang="0">
                    <a:pos x="T8" y="T9"/>
                  </a:cxn>
                  <a:cxn ang="0">
                    <a:pos x="T10" y="T11"/>
                  </a:cxn>
                </a:cxnLst>
                <a:rect l="0" t="0" r="r" b="b"/>
                <a:pathLst>
                  <a:path w="25" h="537">
                    <a:moveTo>
                      <a:pt x="13" y="537"/>
                    </a:moveTo>
                    <a:lnTo>
                      <a:pt x="25" y="537"/>
                    </a:lnTo>
                    <a:lnTo>
                      <a:pt x="25" y="0"/>
                    </a:lnTo>
                    <a:lnTo>
                      <a:pt x="0" y="0"/>
                    </a:lnTo>
                    <a:lnTo>
                      <a:pt x="0" y="537"/>
                    </a:lnTo>
                    <a:lnTo>
                      <a:pt x="13" y="5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46" name="Freeform 38"/>
              <p:cNvSpPr>
                <a:spLocks/>
              </p:cNvSpPr>
              <p:nvPr/>
            </p:nvSpPr>
            <p:spPr bwMode="auto">
              <a:xfrm>
                <a:off x="1861" y="3363"/>
                <a:ext cx="25" cy="532"/>
              </a:xfrm>
              <a:custGeom>
                <a:avLst/>
                <a:gdLst>
                  <a:gd name="T0" fmla="*/ 13 w 25"/>
                  <a:gd name="T1" fmla="*/ 532 h 532"/>
                  <a:gd name="T2" fmla="*/ 25 w 25"/>
                  <a:gd name="T3" fmla="*/ 532 h 532"/>
                  <a:gd name="T4" fmla="*/ 25 w 25"/>
                  <a:gd name="T5" fmla="*/ 0 h 532"/>
                  <a:gd name="T6" fmla="*/ 0 w 25"/>
                  <a:gd name="T7" fmla="*/ 0 h 532"/>
                  <a:gd name="T8" fmla="*/ 0 w 25"/>
                  <a:gd name="T9" fmla="*/ 532 h 532"/>
                  <a:gd name="T10" fmla="*/ 13 w 25"/>
                  <a:gd name="T11" fmla="*/ 532 h 532"/>
                </a:gdLst>
                <a:ahLst/>
                <a:cxnLst>
                  <a:cxn ang="0">
                    <a:pos x="T0" y="T1"/>
                  </a:cxn>
                  <a:cxn ang="0">
                    <a:pos x="T2" y="T3"/>
                  </a:cxn>
                  <a:cxn ang="0">
                    <a:pos x="T4" y="T5"/>
                  </a:cxn>
                  <a:cxn ang="0">
                    <a:pos x="T6" y="T7"/>
                  </a:cxn>
                  <a:cxn ang="0">
                    <a:pos x="T8" y="T9"/>
                  </a:cxn>
                  <a:cxn ang="0">
                    <a:pos x="T10" y="T11"/>
                  </a:cxn>
                </a:cxnLst>
                <a:rect l="0" t="0" r="r" b="b"/>
                <a:pathLst>
                  <a:path w="25" h="532">
                    <a:moveTo>
                      <a:pt x="13" y="532"/>
                    </a:moveTo>
                    <a:lnTo>
                      <a:pt x="25" y="532"/>
                    </a:lnTo>
                    <a:lnTo>
                      <a:pt x="25" y="0"/>
                    </a:lnTo>
                    <a:lnTo>
                      <a:pt x="0" y="0"/>
                    </a:lnTo>
                    <a:lnTo>
                      <a:pt x="0" y="532"/>
                    </a:lnTo>
                    <a:lnTo>
                      <a:pt x="13" y="5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47" name="Freeform 39"/>
              <p:cNvSpPr>
                <a:spLocks/>
              </p:cNvSpPr>
              <p:nvPr/>
            </p:nvSpPr>
            <p:spPr bwMode="auto">
              <a:xfrm>
                <a:off x="1919" y="3395"/>
                <a:ext cx="166" cy="581"/>
              </a:xfrm>
              <a:custGeom>
                <a:avLst/>
                <a:gdLst>
                  <a:gd name="T0" fmla="*/ 0 w 166"/>
                  <a:gd name="T1" fmla="*/ 0 h 581"/>
                  <a:gd name="T2" fmla="*/ 166 w 166"/>
                  <a:gd name="T3" fmla="*/ 29 h 581"/>
                  <a:gd name="T4" fmla="*/ 166 w 166"/>
                  <a:gd name="T5" fmla="*/ 581 h 581"/>
                  <a:gd name="T6" fmla="*/ 0 w 166"/>
                  <a:gd name="T7" fmla="*/ 536 h 581"/>
                  <a:gd name="T8" fmla="*/ 0 w 166"/>
                  <a:gd name="T9" fmla="*/ 0 h 581"/>
                  <a:gd name="T10" fmla="*/ 0 w 166"/>
                  <a:gd name="T11" fmla="*/ 0 h 581"/>
                </a:gdLst>
                <a:ahLst/>
                <a:cxnLst>
                  <a:cxn ang="0">
                    <a:pos x="T0" y="T1"/>
                  </a:cxn>
                  <a:cxn ang="0">
                    <a:pos x="T2" y="T3"/>
                  </a:cxn>
                  <a:cxn ang="0">
                    <a:pos x="T4" y="T5"/>
                  </a:cxn>
                  <a:cxn ang="0">
                    <a:pos x="T6" y="T7"/>
                  </a:cxn>
                  <a:cxn ang="0">
                    <a:pos x="T8" y="T9"/>
                  </a:cxn>
                  <a:cxn ang="0">
                    <a:pos x="T10" y="T11"/>
                  </a:cxn>
                </a:cxnLst>
                <a:rect l="0" t="0" r="r" b="b"/>
                <a:pathLst>
                  <a:path w="166" h="581">
                    <a:moveTo>
                      <a:pt x="0" y="0"/>
                    </a:moveTo>
                    <a:lnTo>
                      <a:pt x="166" y="29"/>
                    </a:lnTo>
                    <a:lnTo>
                      <a:pt x="166" y="581"/>
                    </a:lnTo>
                    <a:lnTo>
                      <a:pt x="0" y="536"/>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48" name="Freeform 40"/>
              <p:cNvSpPr>
                <a:spLocks/>
              </p:cNvSpPr>
              <p:nvPr/>
            </p:nvSpPr>
            <p:spPr bwMode="auto">
              <a:xfrm>
                <a:off x="2148" y="3424"/>
                <a:ext cx="115" cy="574"/>
              </a:xfrm>
              <a:custGeom>
                <a:avLst/>
                <a:gdLst>
                  <a:gd name="T0" fmla="*/ 0 w 115"/>
                  <a:gd name="T1" fmla="*/ 0 h 574"/>
                  <a:gd name="T2" fmla="*/ 115 w 115"/>
                  <a:gd name="T3" fmla="*/ 15 h 574"/>
                  <a:gd name="T4" fmla="*/ 115 w 115"/>
                  <a:gd name="T5" fmla="*/ 574 h 574"/>
                  <a:gd name="T6" fmla="*/ 0 w 115"/>
                  <a:gd name="T7" fmla="*/ 563 h 574"/>
                  <a:gd name="T8" fmla="*/ 0 w 115"/>
                  <a:gd name="T9" fmla="*/ 0 h 574"/>
                  <a:gd name="T10" fmla="*/ 0 w 115"/>
                  <a:gd name="T11" fmla="*/ 0 h 574"/>
                </a:gdLst>
                <a:ahLst/>
                <a:cxnLst>
                  <a:cxn ang="0">
                    <a:pos x="T0" y="T1"/>
                  </a:cxn>
                  <a:cxn ang="0">
                    <a:pos x="T2" y="T3"/>
                  </a:cxn>
                  <a:cxn ang="0">
                    <a:pos x="T4" y="T5"/>
                  </a:cxn>
                  <a:cxn ang="0">
                    <a:pos x="T6" y="T7"/>
                  </a:cxn>
                  <a:cxn ang="0">
                    <a:pos x="T8" y="T9"/>
                  </a:cxn>
                  <a:cxn ang="0">
                    <a:pos x="T10" y="T11"/>
                  </a:cxn>
                </a:cxnLst>
                <a:rect l="0" t="0" r="r" b="b"/>
                <a:pathLst>
                  <a:path w="115" h="574">
                    <a:moveTo>
                      <a:pt x="0" y="0"/>
                    </a:moveTo>
                    <a:lnTo>
                      <a:pt x="115" y="15"/>
                    </a:lnTo>
                    <a:lnTo>
                      <a:pt x="115" y="574"/>
                    </a:lnTo>
                    <a:lnTo>
                      <a:pt x="0" y="563"/>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49" name="Freeform 41"/>
              <p:cNvSpPr>
                <a:spLocks/>
              </p:cNvSpPr>
              <p:nvPr/>
            </p:nvSpPr>
            <p:spPr bwMode="auto">
              <a:xfrm>
                <a:off x="2835" y="3413"/>
                <a:ext cx="116" cy="574"/>
              </a:xfrm>
              <a:custGeom>
                <a:avLst/>
                <a:gdLst>
                  <a:gd name="T0" fmla="*/ 0 w 116"/>
                  <a:gd name="T1" fmla="*/ 6 h 574"/>
                  <a:gd name="T2" fmla="*/ 116 w 116"/>
                  <a:gd name="T3" fmla="*/ 0 h 574"/>
                  <a:gd name="T4" fmla="*/ 115 w 116"/>
                  <a:gd name="T5" fmla="*/ 548 h 574"/>
                  <a:gd name="T6" fmla="*/ 1 w 116"/>
                  <a:gd name="T7" fmla="*/ 574 h 574"/>
                  <a:gd name="T8" fmla="*/ 0 w 116"/>
                  <a:gd name="T9" fmla="*/ 6 h 574"/>
                  <a:gd name="T10" fmla="*/ 0 w 116"/>
                  <a:gd name="T11" fmla="*/ 6 h 574"/>
                </a:gdLst>
                <a:ahLst/>
                <a:cxnLst>
                  <a:cxn ang="0">
                    <a:pos x="T0" y="T1"/>
                  </a:cxn>
                  <a:cxn ang="0">
                    <a:pos x="T2" y="T3"/>
                  </a:cxn>
                  <a:cxn ang="0">
                    <a:pos x="T4" y="T5"/>
                  </a:cxn>
                  <a:cxn ang="0">
                    <a:pos x="T6" y="T7"/>
                  </a:cxn>
                  <a:cxn ang="0">
                    <a:pos x="T8" y="T9"/>
                  </a:cxn>
                  <a:cxn ang="0">
                    <a:pos x="T10" y="T11"/>
                  </a:cxn>
                </a:cxnLst>
                <a:rect l="0" t="0" r="r" b="b"/>
                <a:pathLst>
                  <a:path w="116" h="574">
                    <a:moveTo>
                      <a:pt x="0" y="6"/>
                    </a:moveTo>
                    <a:lnTo>
                      <a:pt x="116" y="0"/>
                    </a:lnTo>
                    <a:lnTo>
                      <a:pt x="115" y="548"/>
                    </a:lnTo>
                    <a:lnTo>
                      <a:pt x="1" y="574"/>
                    </a:lnTo>
                    <a:lnTo>
                      <a:pt x="0" y="6"/>
                    </a:lnTo>
                    <a:lnTo>
                      <a:pt x="0" y="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50" name="Freeform 42"/>
              <p:cNvSpPr>
                <a:spLocks/>
              </p:cNvSpPr>
              <p:nvPr/>
            </p:nvSpPr>
            <p:spPr bwMode="auto">
              <a:xfrm>
                <a:off x="1929" y="3387"/>
                <a:ext cx="52" cy="555"/>
              </a:xfrm>
              <a:custGeom>
                <a:avLst/>
                <a:gdLst>
                  <a:gd name="T0" fmla="*/ 0 w 52"/>
                  <a:gd name="T1" fmla="*/ 0 h 555"/>
                  <a:gd name="T2" fmla="*/ 52 w 52"/>
                  <a:gd name="T3" fmla="*/ 19 h 555"/>
                  <a:gd name="T4" fmla="*/ 52 w 52"/>
                  <a:gd name="T5" fmla="*/ 555 h 555"/>
                  <a:gd name="T6" fmla="*/ 0 w 52"/>
                  <a:gd name="T7" fmla="*/ 537 h 555"/>
                  <a:gd name="T8" fmla="*/ 0 w 52"/>
                  <a:gd name="T9" fmla="*/ 0 h 555"/>
                  <a:gd name="T10" fmla="*/ 0 w 52"/>
                  <a:gd name="T11" fmla="*/ 0 h 555"/>
                </a:gdLst>
                <a:ahLst/>
                <a:cxnLst>
                  <a:cxn ang="0">
                    <a:pos x="T0" y="T1"/>
                  </a:cxn>
                  <a:cxn ang="0">
                    <a:pos x="T2" y="T3"/>
                  </a:cxn>
                  <a:cxn ang="0">
                    <a:pos x="T4" y="T5"/>
                  </a:cxn>
                  <a:cxn ang="0">
                    <a:pos x="T6" y="T7"/>
                  </a:cxn>
                  <a:cxn ang="0">
                    <a:pos x="T8" y="T9"/>
                  </a:cxn>
                  <a:cxn ang="0">
                    <a:pos x="T10" y="T11"/>
                  </a:cxn>
                </a:cxnLst>
                <a:rect l="0" t="0" r="r" b="b"/>
                <a:pathLst>
                  <a:path w="52" h="555">
                    <a:moveTo>
                      <a:pt x="0" y="0"/>
                    </a:moveTo>
                    <a:lnTo>
                      <a:pt x="52" y="19"/>
                    </a:lnTo>
                    <a:lnTo>
                      <a:pt x="52" y="555"/>
                    </a:lnTo>
                    <a:lnTo>
                      <a:pt x="0" y="537"/>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51" name="Freeform 43"/>
              <p:cNvSpPr>
                <a:spLocks/>
              </p:cNvSpPr>
              <p:nvPr/>
            </p:nvSpPr>
            <p:spPr bwMode="auto">
              <a:xfrm>
                <a:off x="1872" y="3357"/>
                <a:ext cx="72" cy="589"/>
              </a:xfrm>
              <a:custGeom>
                <a:avLst/>
                <a:gdLst>
                  <a:gd name="T0" fmla="*/ 0 w 72"/>
                  <a:gd name="T1" fmla="*/ 0 h 589"/>
                  <a:gd name="T2" fmla="*/ 72 w 72"/>
                  <a:gd name="T3" fmla="*/ 41 h 589"/>
                  <a:gd name="T4" fmla="*/ 67 w 72"/>
                  <a:gd name="T5" fmla="*/ 589 h 589"/>
                  <a:gd name="T6" fmla="*/ 10 w 72"/>
                  <a:gd name="T7" fmla="*/ 559 h 589"/>
                  <a:gd name="T8" fmla="*/ 0 w 72"/>
                  <a:gd name="T9" fmla="*/ 0 h 589"/>
                  <a:gd name="T10" fmla="*/ 0 w 72"/>
                  <a:gd name="T11" fmla="*/ 0 h 589"/>
                </a:gdLst>
                <a:ahLst/>
                <a:cxnLst>
                  <a:cxn ang="0">
                    <a:pos x="T0" y="T1"/>
                  </a:cxn>
                  <a:cxn ang="0">
                    <a:pos x="T2" y="T3"/>
                  </a:cxn>
                  <a:cxn ang="0">
                    <a:pos x="T4" y="T5"/>
                  </a:cxn>
                  <a:cxn ang="0">
                    <a:pos x="T6" y="T7"/>
                  </a:cxn>
                  <a:cxn ang="0">
                    <a:pos x="T8" y="T9"/>
                  </a:cxn>
                  <a:cxn ang="0">
                    <a:pos x="T10" y="T11"/>
                  </a:cxn>
                </a:cxnLst>
                <a:rect l="0" t="0" r="r" b="b"/>
                <a:pathLst>
                  <a:path w="72" h="589">
                    <a:moveTo>
                      <a:pt x="0" y="0"/>
                    </a:moveTo>
                    <a:lnTo>
                      <a:pt x="72" y="41"/>
                    </a:lnTo>
                    <a:lnTo>
                      <a:pt x="67" y="589"/>
                    </a:lnTo>
                    <a:lnTo>
                      <a:pt x="10" y="55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52" name="Freeform 44"/>
              <p:cNvSpPr>
                <a:spLocks/>
              </p:cNvSpPr>
              <p:nvPr/>
            </p:nvSpPr>
            <p:spPr bwMode="auto">
              <a:xfrm>
                <a:off x="1876" y="3276"/>
                <a:ext cx="1165" cy="163"/>
              </a:xfrm>
              <a:custGeom>
                <a:avLst/>
                <a:gdLst>
                  <a:gd name="T0" fmla="*/ 642 w 1165"/>
                  <a:gd name="T1" fmla="*/ 0 h 163"/>
                  <a:gd name="T2" fmla="*/ 728 w 1165"/>
                  <a:gd name="T3" fmla="*/ 3 h 163"/>
                  <a:gd name="T4" fmla="*/ 808 w 1165"/>
                  <a:gd name="T5" fmla="*/ 6 h 163"/>
                  <a:gd name="T6" fmla="*/ 884 w 1165"/>
                  <a:gd name="T7" fmla="*/ 12 h 163"/>
                  <a:gd name="T8" fmla="*/ 952 w 1165"/>
                  <a:gd name="T9" fmla="*/ 19 h 163"/>
                  <a:gd name="T10" fmla="*/ 1013 w 1165"/>
                  <a:gd name="T11" fmla="*/ 27 h 163"/>
                  <a:gd name="T12" fmla="*/ 1065 w 1165"/>
                  <a:gd name="T13" fmla="*/ 36 h 163"/>
                  <a:gd name="T14" fmla="*/ 1107 w 1165"/>
                  <a:gd name="T15" fmla="*/ 46 h 163"/>
                  <a:gd name="T16" fmla="*/ 1139 w 1165"/>
                  <a:gd name="T17" fmla="*/ 57 h 163"/>
                  <a:gd name="T18" fmla="*/ 1158 w 1165"/>
                  <a:gd name="T19" fmla="*/ 69 h 163"/>
                  <a:gd name="T20" fmla="*/ 1165 w 1165"/>
                  <a:gd name="T21" fmla="*/ 81 h 163"/>
                  <a:gd name="T22" fmla="*/ 1162 w 1165"/>
                  <a:gd name="T23" fmla="*/ 90 h 163"/>
                  <a:gd name="T24" fmla="*/ 1146 w 1165"/>
                  <a:gd name="T25" fmla="*/ 102 h 163"/>
                  <a:gd name="T26" fmla="*/ 1119 w 1165"/>
                  <a:gd name="T27" fmla="*/ 113 h 163"/>
                  <a:gd name="T28" fmla="*/ 1080 w 1165"/>
                  <a:gd name="T29" fmla="*/ 124 h 163"/>
                  <a:gd name="T30" fmla="*/ 1031 w 1165"/>
                  <a:gd name="T31" fmla="*/ 133 h 163"/>
                  <a:gd name="T32" fmla="*/ 973 w 1165"/>
                  <a:gd name="T33" fmla="*/ 142 h 163"/>
                  <a:gd name="T34" fmla="*/ 907 w 1165"/>
                  <a:gd name="T35" fmla="*/ 149 h 163"/>
                  <a:gd name="T36" fmla="*/ 834 w 1165"/>
                  <a:gd name="T37" fmla="*/ 155 h 163"/>
                  <a:gd name="T38" fmla="*/ 755 w 1165"/>
                  <a:gd name="T39" fmla="*/ 159 h 163"/>
                  <a:gd name="T40" fmla="*/ 671 w 1165"/>
                  <a:gd name="T41" fmla="*/ 162 h 163"/>
                  <a:gd name="T42" fmla="*/ 583 w 1165"/>
                  <a:gd name="T43" fmla="*/ 163 h 163"/>
                  <a:gd name="T44" fmla="*/ 523 w 1165"/>
                  <a:gd name="T45" fmla="*/ 163 h 163"/>
                  <a:gd name="T46" fmla="*/ 438 w 1165"/>
                  <a:gd name="T47" fmla="*/ 160 h 163"/>
                  <a:gd name="T48" fmla="*/ 356 w 1165"/>
                  <a:gd name="T49" fmla="*/ 157 h 163"/>
                  <a:gd name="T50" fmla="*/ 281 w 1165"/>
                  <a:gd name="T51" fmla="*/ 151 h 163"/>
                  <a:gd name="T52" fmla="*/ 213 w 1165"/>
                  <a:gd name="T53" fmla="*/ 144 h 163"/>
                  <a:gd name="T54" fmla="*/ 152 w 1165"/>
                  <a:gd name="T55" fmla="*/ 136 h 163"/>
                  <a:gd name="T56" fmla="*/ 100 w 1165"/>
                  <a:gd name="T57" fmla="*/ 127 h 163"/>
                  <a:gd name="T58" fmla="*/ 57 w 1165"/>
                  <a:gd name="T59" fmla="*/ 117 h 163"/>
                  <a:gd name="T60" fmla="*/ 26 w 1165"/>
                  <a:gd name="T61" fmla="*/ 106 h 163"/>
                  <a:gd name="T62" fmla="*/ 7 w 1165"/>
                  <a:gd name="T63" fmla="*/ 94 h 163"/>
                  <a:gd name="T64" fmla="*/ 0 w 1165"/>
                  <a:gd name="T65" fmla="*/ 81 h 163"/>
                  <a:gd name="T66" fmla="*/ 3 w 1165"/>
                  <a:gd name="T67" fmla="*/ 73 h 163"/>
                  <a:gd name="T68" fmla="*/ 18 w 1165"/>
                  <a:gd name="T69" fmla="*/ 61 h 163"/>
                  <a:gd name="T70" fmla="*/ 46 w 1165"/>
                  <a:gd name="T71" fmla="*/ 50 h 163"/>
                  <a:gd name="T72" fmla="*/ 85 w 1165"/>
                  <a:gd name="T73" fmla="*/ 39 h 163"/>
                  <a:gd name="T74" fmla="*/ 133 w 1165"/>
                  <a:gd name="T75" fmla="*/ 30 h 163"/>
                  <a:gd name="T76" fmla="*/ 191 w 1165"/>
                  <a:gd name="T77" fmla="*/ 21 h 163"/>
                  <a:gd name="T78" fmla="*/ 258 w 1165"/>
                  <a:gd name="T79" fmla="*/ 14 h 163"/>
                  <a:gd name="T80" fmla="*/ 331 w 1165"/>
                  <a:gd name="T81" fmla="*/ 8 h 163"/>
                  <a:gd name="T82" fmla="*/ 410 w 1165"/>
                  <a:gd name="T83" fmla="*/ 4 h 163"/>
                  <a:gd name="T84" fmla="*/ 494 w 1165"/>
                  <a:gd name="T85" fmla="*/ 1 h 163"/>
                  <a:gd name="T86" fmla="*/ 583 w 1165"/>
                  <a:gd name="T8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5" h="163">
                    <a:moveTo>
                      <a:pt x="583" y="0"/>
                    </a:moveTo>
                    <a:lnTo>
                      <a:pt x="612" y="0"/>
                    </a:lnTo>
                    <a:lnTo>
                      <a:pt x="642" y="0"/>
                    </a:lnTo>
                    <a:lnTo>
                      <a:pt x="671" y="1"/>
                    </a:lnTo>
                    <a:lnTo>
                      <a:pt x="700" y="2"/>
                    </a:lnTo>
                    <a:lnTo>
                      <a:pt x="728" y="3"/>
                    </a:lnTo>
                    <a:lnTo>
                      <a:pt x="755" y="4"/>
                    </a:lnTo>
                    <a:lnTo>
                      <a:pt x="782" y="5"/>
                    </a:lnTo>
                    <a:lnTo>
                      <a:pt x="808" y="6"/>
                    </a:lnTo>
                    <a:lnTo>
                      <a:pt x="834" y="8"/>
                    </a:lnTo>
                    <a:lnTo>
                      <a:pt x="859" y="10"/>
                    </a:lnTo>
                    <a:lnTo>
                      <a:pt x="884" y="12"/>
                    </a:lnTo>
                    <a:lnTo>
                      <a:pt x="907" y="14"/>
                    </a:lnTo>
                    <a:lnTo>
                      <a:pt x="930" y="16"/>
                    </a:lnTo>
                    <a:lnTo>
                      <a:pt x="952" y="19"/>
                    </a:lnTo>
                    <a:lnTo>
                      <a:pt x="973" y="21"/>
                    </a:lnTo>
                    <a:lnTo>
                      <a:pt x="994" y="24"/>
                    </a:lnTo>
                    <a:lnTo>
                      <a:pt x="1013" y="27"/>
                    </a:lnTo>
                    <a:lnTo>
                      <a:pt x="1031" y="30"/>
                    </a:lnTo>
                    <a:lnTo>
                      <a:pt x="1049" y="33"/>
                    </a:lnTo>
                    <a:lnTo>
                      <a:pt x="1065" y="36"/>
                    </a:lnTo>
                    <a:lnTo>
                      <a:pt x="1080" y="39"/>
                    </a:lnTo>
                    <a:lnTo>
                      <a:pt x="1094" y="42"/>
                    </a:lnTo>
                    <a:lnTo>
                      <a:pt x="1107" y="46"/>
                    </a:lnTo>
                    <a:lnTo>
                      <a:pt x="1119" y="50"/>
                    </a:lnTo>
                    <a:lnTo>
                      <a:pt x="1129" y="53"/>
                    </a:lnTo>
                    <a:lnTo>
                      <a:pt x="1139" y="57"/>
                    </a:lnTo>
                    <a:lnTo>
                      <a:pt x="1146" y="61"/>
                    </a:lnTo>
                    <a:lnTo>
                      <a:pt x="1153" y="65"/>
                    </a:lnTo>
                    <a:lnTo>
                      <a:pt x="1158" y="69"/>
                    </a:lnTo>
                    <a:lnTo>
                      <a:pt x="1162" y="73"/>
                    </a:lnTo>
                    <a:lnTo>
                      <a:pt x="1164" y="77"/>
                    </a:lnTo>
                    <a:lnTo>
                      <a:pt x="1165" y="81"/>
                    </a:lnTo>
                    <a:lnTo>
                      <a:pt x="1165" y="81"/>
                    </a:lnTo>
                    <a:lnTo>
                      <a:pt x="1164" y="86"/>
                    </a:lnTo>
                    <a:lnTo>
                      <a:pt x="1162" y="90"/>
                    </a:lnTo>
                    <a:lnTo>
                      <a:pt x="1158" y="94"/>
                    </a:lnTo>
                    <a:lnTo>
                      <a:pt x="1153" y="98"/>
                    </a:lnTo>
                    <a:lnTo>
                      <a:pt x="1146" y="102"/>
                    </a:lnTo>
                    <a:lnTo>
                      <a:pt x="1139" y="106"/>
                    </a:lnTo>
                    <a:lnTo>
                      <a:pt x="1129" y="110"/>
                    </a:lnTo>
                    <a:lnTo>
                      <a:pt x="1119" y="113"/>
                    </a:lnTo>
                    <a:lnTo>
                      <a:pt x="1107" y="117"/>
                    </a:lnTo>
                    <a:lnTo>
                      <a:pt x="1094" y="120"/>
                    </a:lnTo>
                    <a:lnTo>
                      <a:pt x="1080" y="124"/>
                    </a:lnTo>
                    <a:lnTo>
                      <a:pt x="1065" y="127"/>
                    </a:lnTo>
                    <a:lnTo>
                      <a:pt x="1049" y="130"/>
                    </a:lnTo>
                    <a:lnTo>
                      <a:pt x="1031" y="133"/>
                    </a:lnTo>
                    <a:lnTo>
                      <a:pt x="1013" y="136"/>
                    </a:lnTo>
                    <a:lnTo>
                      <a:pt x="994" y="139"/>
                    </a:lnTo>
                    <a:lnTo>
                      <a:pt x="973" y="142"/>
                    </a:lnTo>
                    <a:lnTo>
                      <a:pt x="952" y="144"/>
                    </a:lnTo>
                    <a:lnTo>
                      <a:pt x="930" y="147"/>
                    </a:lnTo>
                    <a:lnTo>
                      <a:pt x="907" y="149"/>
                    </a:lnTo>
                    <a:lnTo>
                      <a:pt x="884" y="151"/>
                    </a:lnTo>
                    <a:lnTo>
                      <a:pt x="859" y="153"/>
                    </a:lnTo>
                    <a:lnTo>
                      <a:pt x="834" y="155"/>
                    </a:lnTo>
                    <a:lnTo>
                      <a:pt x="808" y="157"/>
                    </a:lnTo>
                    <a:lnTo>
                      <a:pt x="782" y="158"/>
                    </a:lnTo>
                    <a:lnTo>
                      <a:pt x="755" y="159"/>
                    </a:lnTo>
                    <a:lnTo>
                      <a:pt x="728" y="160"/>
                    </a:lnTo>
                    <a:lnTo>
                      <a:pt x="700" y="161"/>
                    </a:lnTo>
                    <a:lnTo>
                      <a:pt x="671" y="162"/>
                    </a:lnTo>
                    <a:lnTo>
                      <a:pt x="642" y="163"/>
                    </a:lnTo>
                    <a:lnTo>
                      <a:pt x="612" y="163"/>
                    </a:lnTo>
                    <a:lnTo>
                      <a:pt x="583" y="163"/>
                    </a:lnTo>
                    <a:lnTo>
                      <a:pt x="583" y="163"/>
                    </a:lnTo>
                    <a:lnTo>
                      <a:pt x="553" y="163"/>
                    </a:lnTo>
                    <a:lnTo>
                      <a:pt x="523" y="163"/>
                    </a:lnTo>
                    <a:lnTo>
                      <a:pt x="494" y="162"/>
                    </a:lnTo>
                    <a:lnTo>
                      <a:pt x="466" y="161"/>
                    </a:lnTo>
                    <a:lnTo>
                      <a:pt x="438" y="160"/>
                    </a:lnTo>
                    <a:lnTo>
                      <a:pt x="410" y="159"/>
                    </a:lnTo>
                    <a:lnTo>
                      <a:pt x="383" y="158"/>
                    </a:lnTo>
                    <a:lnTo>
                      <a:pt x="356" y="157"/>
                    </a:lnTo>
                    <a:lnTo>
                      <a:pt x="331" y="155"/>
                    </a:lnTo>
                    <a:lnTo>
                      <a:pt x="305" y="153"/>
                    </a:lnTo>
                    <a:lnTo>
                      <a:pt x="281" y="151"/>
                    </a:lnTo>
                    <a:lnTo>
                      <a:pt x="258" y="149"/>
                    </a:lnTo>
                    <a:lnTo>
                      <a:pt x="235" y="147"/>
                    </a:lnTo>
                    <a:lnTo>
                      <a:pt x="213" y="144"/>
                    </a:lnTo>
                    <a:lnTo>
                      <a:pt x="191" y="142"/>
                    </a:lnTo>
                    <a:lnTo>
                      <a:pt x="171" y="139"/>
                    </a:lnTo>
                    <a:lnTo>
                      <a:pt x="152" y="136"/>
                    </a:lnTo>
                    <a:lnTo>
                      <a:pt x="133" y="133"/>
                    </a:lnTo>
                    <a:lnTo>
                      <a:pt x="116" y="130"/>
                    </a:lnTo>
                    <a:lnTo>
                      <a:pt x="100" y="127"/>
                    </a:lnTo>
                    <a:lnTo>
                      <a:pt x="85" y="124"/>
                    </a:lnTo>
                    <a:lnTo>
                      <a:pt x="71" y="120"/>
                    </a:lnTo>
                    <a:lnTo>
                      <a:pt x="57" y="117"/>
                    </a:lnTo>
                    <a:lnTo>
                      <a:pt x="46" y="113"/>
                    </a:lnTo>
                    <a:lnTo>
                      <a:pt x="35" y="110"/>
                    </a:lnTo>
                    <a:lnTo>
                      <a:pt x="26" y="106"/>
                    </a:lnTo>
                    <a:lnTo>
                      <a:pt x="18" y="102"/>
                    </a:lnTo>
                    <a:lnTo>
                      <a:pt x="12" y="98"/>
                    </a:lnTo>
                    <a:lnTo>
                      <a:pt x="7" y="94"/>
                    </a:lnTo>
                    <a:lnTo>
                      <a:pt x="3" y="90"/>
                    </a:lnTo>
                    <a:lnTo>
                      <a:pt x="0" y="86"/>
                    </a:lnTo>
                    <a:lnTo>
                      <a:pt x="0" y="81"/>
                    </a:lnTo>
                    <a:lnTo>
                      <a:pt x="0" y="81"/>
                    </a:lnTo>
                    <a:lnTo>
                      <a:pt x="0" y="77"/>
                    </a:lnTo>
                    <a:lnTo>
                      <a:pt x="3" y="73"/>
                    </a:lnTo>
                    <a:lnTo>
                      <a:pt x="7" y="69"/>
                    </a:lnTo>
                    <a:lnTo>
                      <a:pt x="12" y="65"/>
                    </a:lnTo>
                    <a:lnTo>
                      <a:pt x="18" y="61"/>
                    </a:lnTo>
                    <a:lnTo>
                      <a:pt x="26" y="57"/>
                    </a:lnTo>
                    <a:lnTo>
                      <a:pt x="35" y="53"/>
                    </a:lnTo>
                    <a:lnTo>
                      <a:pt x="46" y="50"/>
                    </a:lnTo>
                    <a:lnTo>
                      <a:pt x="57" y="46"/>
                    </a:lnTo>
                    <a:lnTo>
                      <a:pt x="71" y="42"/>
                    </a:lnTo>
                    <a:lnTo>
                      <a:pt x="85" y="39"/>
                    </a:lnTo>
                    <a:lnTo>
                      <a:pt x="100" y="36"/>
                    </a:lnTo>
                    <a:lnTo>
                      <a:pt x="116" y="33"/>
                    </a:lnTo>
                    <a:lnTo>
                      <a:pt x="133" y="30"/>
                    </a:lnTo>
                    <a:lnTo>
                      <a:pt x="152" y="27"/>
                    </a:lnTo>
                    <a:lnTo>
                      <a:pt x="171" y="24"/>
                    </a:lnTo>
                    <a:lnTo>
                      <a:pt x="191" y="21"/>
                    </a:lnTo>
                    <a:lnTo>
                      <a:pt x="213" y="19"/>
                    </a:lnTo>
                    <a:lnTo>
                      <a:pt x="235" y="16"/>
                    </a:lnTo>
                    <a:lnTo>
                      <a:pt x="258" y="14"/>
                    </a:lnTo>
                    <a:lnTo>
                      <a:pt x="281" y="12"/>
                    </a:lnTo>
                    <a:lnTo>
                      <a:pt x="305" y="10"/>
                    </a:lnTo>
                    <a:lnTo>
                      <a:pt x="331" y="8"/>
                    </a:lnTo>
                    <a:lnTo>
                      <a:pt x="356" y="6"/>
                    </a:lnTo>
                    <a:lnTo>
                      <a:pt x="383" y="5"/>
                    </a:lnTo>
                    <a:lnTo>
                      <a:pt x="410" y="4"/>
                    </a:lnTo>
                    <a:lnTo>
                      <a:pt x="438" y="3"/>
                    </a:lnTo>
                    <a:lnTo>
                      <a:pt x="466" y="2"/>
                    </a:lnTo>
                    <a:lnTo>
                      <a:pt x="494" y="1"/>
                    </a:lnTo>
                    <a:lnTo>
                      <a:pt x="523" y="0"/>
                    </a:lnTo>
                    <a:lnTo>
                      <a:pt x="553" y="0"/>
                    </a:lnTo>
                    <a:lnTo>
                      <a:pt x="583" y="0"/>
                    </a:lnTo>
                    <a:lnTo>
                      <a:pt x="5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53" name="Freeform 45"/>
              <p:cNvSpPr>
                <a:spLocks/>
              </p:cNvSpPr>
              <p:nvPr/>
            </p:nvSpPr>
            <p:spPr bwMode="auto">
              <a:xfrm>
                <a:off x="2459" y="3267"/>
                <a:ext cx="594" cy="90"/>
              </a:xfrm>
              <a:custGeom>
                <a:avLst/>
                <a:gdLst>
                  <a:gd name="T0" fmla="*/ 594 w 594"/>
                  <a:gd name="T1" fmla="*/ 90 h 90"/>
                  <a:gd name="T2" fmla="*/ 589 w 594"/>
                  <a:gd name="T3" fmla="*/ 78 h 90"/>
                  <a:gd name="T4" fmla="*/ 578 w 594"/>
                  <a:gd name="T5" fmla="*/ 68 h 90"/>
                  <a:gd name="T6" fmla="*/ 562 w 594"/>
                  <a:gd name="T7" fmla="*/ 59 h 90"/>
                  <a:gd name="T8" fmla="*/ 541 w 594"/>
                  <a:gd name="T9" fmla="*/ 51 h 90"/>
                  <a:gd name="T10" fmla="*/ 515 w 594"/>
                  <a:gd name="T11" fmla="*/ 43 h 90"/>
                  <a:gd name="T12" fmla="*/ 485 w 594"/>
                  <a:gd name="T13" fmla="*/ 37 h 90"/>
                  <a:gd name="T14" fmla="*/ 451 w 594"/>
                  <a:gd name="T15" fmla="*/ 30 h 90"/>
                  <a:gd name="T16" fmla="*/ 413 w 594"/>
                  <a:gd name="T17" fmla="*/ 24 h 90"/>
                  <a:gd name="T18" fmla="*/ 371 w 594"/>
                  <a:gd name="T19" fmla="*/ 19 h 90"/>
                  <a:gd name="T20" fmla="*/ 326 w 594"/>
                  <a:gd name="T21" fmla="*/ 14 h 90"/>
                  <a:gd name="T22" fmla="*/ 277 w 594"/>
                  <a:gd name="T23" fmla="*/ 10 h 90"/>
                  <a:gd name="T24" fmla="*/ 226 w 594"/>
                  <a:gd name="T25" fmla="*/ 7 h 90"/>
                  <a:gd name="T26" fmla="*/ 173 w 594"/>
                  <a:gd name="T27" fmla="*/ 4 h 90"/>
                  <a:gd name="T28" fmla="*/ 117 w 594"/>
                  <a:gd name="T29" fmla="*/ 2 h 90"/>
                  <a:gd name="T30" fmla="*/ 59 w 594"/>
                  <a:gd name="T31" fmla="*/ 1 h 90"/>
                  <a:gd name="T32" fmla="*/ 0 w 594"/>
                  <a:gd name="T33" fmla="*/ 0 h 90"/>
                  <a:gd name="T34" fmla="*/ 29 w 594"/>
                  <a:gd name="T35" fmla="*/ 18 h 90"/>
                  <a:gd name="T36" fmla="*/ 88 w 594"/>
                  <a:gd name="T37" fmla="*/ 18 h 90"/>
                  <a:gd name="T38" fmla="*/ 144 w 594"/>
                  <a:gd name="T39" fmla="*/ 20 h 90"/>
                  <a:gd name="T40" fmla="*/ 199 w 594"/>
                  <a:gd name="T41" fmla="*/ 22 h 90"/>
                  <a:gd name="T42" fmla="*/ 250 w 594"/>
                  <a:gd name="T43" fmla="*/ 25 h 90"/>
                  <a:gd name="T44" fmla="*/ 300 w 594"/>
                  <a:gd name="T45" fmla="*/ 29 h 90"/>
                  <a:gd name="T46" fmla="*/ 346 w 594"/>
                  <a:gd name="T47" fmla="*/ 34 h 90"/>
                  <a:gd name="T48" fmla="*/ 389 w 594"/>
                  <a:gd name="T49" fmla="*/ 39 h 90"/>
                  <a:gd name="T50" fmla="*/ 427 w 594"/>
                  <a:gd name="T51" fmla="*/ 44 h 90"/>
                  <a:gd name="T52" fmla="*/ 462 w 594"/>
                  <a:gd name="T53" fmla="*/ 50 h 90"/>
                  <a:gd name="T54" fmla="*/ 494 w 594"/>
                  <a:gd name="T55" fmla="*/ 56 h 90"/>
                  <a:gd name="T56" fmla="*/ 520 w 594"/>
                  <a:gd name="T57" fmla="*/ 63 h 90"/>
                  <a:gd name="T58" fmla="*/ 541 w 594"/>
                  <a:gd name="T59" fmla="*/ 70 h 90"/>
                  <a:gd name="T60" fmla="*/ 556 w 594"/>
                  <a:gd name="T61" fmla="*/ 77 h 90"/>
                  <a:gd name="T62" fmla="*/ 566 w 594"/>
                  <a:gd name="T63" fmla="*/ 83 h 90"/>
                  <a:gd name="T64" fmla="*/ 569 w 594"/>
                  <a:gd name="T65" fmla="*/ 88 h 90"/>
                  <a:gd name="T66" fmla="*/ 570 w 594"/>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4" h="90">
                    <a:moveTo>
                      <a:pt x="594" y="90"/>
                    </a:moveTo>
                    <a:lnTo>
                      <a:pt x="594" y="90"/>
                    </a:lnTo>
                    <a:lnTo>
                      <a:pt x="593" y="84"/>
                    </a:lnTo>
                    <a:lnTo>
                      <a:pt x="589" y="78"/>
                    </a:lnTo>
                    <a:lnTo>
                      <a:pt x="584" y="73"/>
                    </a:lnTo>
                    <a:lnTo>
                      <a:pt x="578" y="68"/>
                    </a:lnTo>
                    <a:lnTo>
                      <a:pt x="571" y="63"/>
                    </a:lnTo>
                    <a:lnTo>
                      <a:pt x="562" y="59"/>
                    </a:lnTo>
                    <a:lnTo>
                      <a:pt x="552" y="55"/>
                    </a:lnTo>
                    <a:lnTo>
                      <a:pt x="541" y="51"/>
                    </a:lnTo>
                    <a:lnTo>
                      <a:pt x="528" y="47"/>
                    </a:lnTo>
                    <a:lnTo>
                      <a:pt x="515" y="43"/>
                    </a:lnTo>
                    <a:lnTo>
                      <a:pt x="501" y="40"/>
                    </a:lnTo>
                    <a:lnTo>
                      <a:pt x="485" y="37"/>
                    </a:lnTo>
                    <a:lnTo>
                      <a:pt x="469" y="33"/>
                    </a:lnTo>
                    <a:lnTo>
                      <a:pt x="451" y="30"/>
                    </a:lnTo>
                    <a:lnTo>
                      <a:pt x="433" y="27"/>
                    </a:lnTo>
                    <a:lnTo>
                      <a:pt x="413" y="24"/>
                    </a:lnTo>
                    <a:lnTo>
                      <a:pt x="392" y="22"/>
                    </a:lnTo>
                    <a:lnTo>
                      <a:pt x="371" y="19"/>
                    </a:lnTo>
                    <a:lnTo>
                      <a:pt x="348" y="17"/>
                    </a:lnTo>
                    <a:lnTo>
                      <a:pt x="326" y="14"/>
                    </a:lnTo>
                    <a:lnTo>
                      <a:pt x="302" y="12"/>
                    </a:lnTo>
                    <a:lnTo>
                      <a:pt x="277" y="10"/>
                    </a:lnTo>
                    <a:lnTo>
                      <a:pt x="252" y="9"/>
                    </a:lnTo>
                    <a:lnTo>
                      <a:pt x="226" y="7"/>
                    </a:lnTo>
                    <a:lnTo>
                      <a:pt x="200" y="5"/>
                    </a:lnTo>
                    <a:lnTo>
                      <a:pt x="173" y="4"/>
                    </a:lnTo>
                    <a:lnTo>
                      <a:pt x="145" y="3"/>
                    </a:lnTo>
                    <a:lnTo>
                      <a:pt x="117" y="2"/>
                    </a:lnTo>
                    <a:lnTo>
                      <a:pt x="88" y="1"/>
                    </a:lnTo>
                    <a:lnTo>
                      <a:pt x="59" y="1"/>
                    </a:lnTo>
                    <a:lnTo>
                      <a:pt x="29" y="0"/>
                    </a:lnTo>
                    <a:lnTo>
                      <a:pt x="0" y="0"/>
                    </a:lnTo>
                    <a:lnTo>
                      <a:pt x="0" y="18"/>
                    </a:lnTo>
                    <a:lnTo>
                      <a:pt x="29" y="18"/>
                    </a:lnTo>
                    <a:lnTo>
                      <a:pt x="59" y="18"/>
                    </a:lnTo>
                    <a:lnTo>
                      <a:pt x="88" y="18"/>
                    </a:lnTo>
                    <a:lnTo>
                      <a:pt x="116" y="19"/>
                    </a:lnTo>
                    <a:lnTo>
                      <a:pt x="144" y="20"/>
                    </a:lnTo>
                    <a:lnTo>
                      <a:pt x="172" y="21"/>
                    </a:lnTo>
                    <a:lnTo>
                      <a:pt x="199" y="22"/>
                    </a:lnTo>
                    <a:lnTo>
                      <a:pt x="225" y="24"/>
                    </a:lnTo>
                    <a:lnTo>
                      <a:pt x="250" y="25"/>
                    </a:lnTo>
                    <a:lnTo>
                      <a:pt x="275" y="27"/>
                    </a:lnTo>
                    <a:lnTo>
                      <a:pt x="300" y="29"/>
                    </a:lnTo>
                    <a:lnTo>
                      <a:pt x="323" y="31"/>
                    </a:lnTo>
                    <a:lnTo>
                      <a:pt x="346" y="34"/>
                    </a:lnTo>
                    <a:lnTo>
                      <a:pt x="368" y="36"/>
                    </a:lnTo>
                    <a:lnTo>
                      <a:pt x="389" y="39"/>
                    </a:lnTo>
                    <a:lnTo>
                      <a:pt x="408" y="41"/>
                    </a:lnTo>
                    <a:lnTo>
                      <a:pt x="427" y="44"/>
                    </a:lnTo>
                    <a:lnTo>
                      <a:pt x="446" y="47"/>
                    </a:lnTo>
                    <a:lnTo>
                      <a:pt x="462" y="50"/>
                    </a:lnTo>
                    <a:lnTo>
                      <a:pt x="479" y="53"/>
                    </a:lnTo>
                    <a:lnTo>
                      <a:pt x="494" y="56"/>
                    </a:lnTo>
                    <a:lnTo>
                      <a:pt x="507" y="60"/>
                    </a:lnTo>
                    <a:lnTo>
                      <a:pt x="520" y="63"/>
                    </a:lnTo>
                    <a:lnTo>
                      <a:pt x="531" y="66"/>
                    </a:lnTo>
                    <a:lnTo>
                      <a:pt x="541" y="70"/>
                    </a:lnTo>
                    <a:lnTo>
                      <a:pt x="549" y="73"/>
                    </a:lnTo>
                    <a:lnTo>
                      <a:pt x="556" y="77"/>
                    </a:lnTo>
                    <a:lnTo>
                      <a:pt x="561" y="80"/>
                    </a:lnTo>
                    <a:lnTo>
                      <a:pt x="566" y="83"/>
                    </a:lnTo>
                    <a:lnTo>
                      <a:pt x="568" y="86"/>
                    </a:lnTo>
                    <a:lnTo>
                      <a:pt x="569" y="88"/>
                    </a:lnTo>
                    <a:lnTo>
                      <a:pt x="570" y="90"/>
                    </a:lnTo>
                    <a:lnTo>
                      <a:pt x="570" y="90"/>
                    </a:lnTo>
                    <a:lnTo>
                      <a:pt x="594"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54" name="Freeform 46"/>
              <p:cNvSpPr>
                <a:spLocks/>
              </p:cNvSpPr>
              <p:nvPr/>
            </p:nvSpPr>
            <p:spPr bwMode="auto">
              <a:xfrm>
                <a:off x="2459" y="3357"/>
                <a:ext cx="594" cy="91"/>
              </a:xfrm>
              <a:custGeom>
                <a:avLst/>
                <a:gdLst>
                  <a:gd name="T0" fmla="*/ 0 w 594"/>
                  <a:gd name="T1" fmla="*/ 91 h 91"/>
                  <a:gd name="T2" fmla="*/ 59 w 594"/>
                  <a:gd name="T3" fmla="*/ 90 h 91"/>
                  <a:gd name="T4" fmla="*/ 117 w 594"/>
                  <a:gd name="T5" fmla="*/ 89 h 91"/>
                  <a:gd name="T6" fmla="*/ 173 w 594"/>
                  <a:gd name="T7" fmla="*/ 87 h 91"/>
                  <a:gd name="T8" fmla="*/ 226 w 594"/>
                  <a:gd name="T9" fmla="*/ 84 h 91"/>
                  <a:gd name="T10" fmla="*/ 277 w 594"/>
                  <a:gd name="T11" fmla="*/ 81 h 91"/>
                  <a:gd name="T12" fmla="*/ 326 w 594"/>
                  <a:gd name="T13" fmla="*/ 76 h 91"/>
                  <a:gd name="T14" fmla="*/ 371 w 594"/>
                  <a:gd name="T15" fmla="*/ 72 h 91"/>
                  <a:gd name="T16" fmla="*/ 413 w 594"/>
                  <a:gd name="T17" fmla="*/ 66 h 91"/>
                  <a:gd name="T18" fmla="*/ 451 w 594"/>
                  <a:gd name="T19" fmla="*/ 61 h 91"/>
                  <a:gd name="T20" fmla="*/ 485 w 594"/>
                  <a:gd name="T21" fmla="*/ 54 h 91"/>
                  <a:gd name="T22" fmla="*/ 515 w 594"/>
                  <a:gd name="T23" fmla="*/ 47 h 91"/>
                  <a:gd name="T24" fmla="*/ 541 w 594"/>
                  <a:gd name="T25" fmla="*/ 40 h 91"/>
                  <a:gd name="T26" fmla="*/ 562 w 594"/>
                  <a:gd name="T27" fmla="*/ 32 h 91"/>
                  <a:gd name="T28" fmla="*/ 578 w 594"/>
                  <a:gd name="T29" fmla="*/ 23 h 91"/>
                  <a:gd name="T30" fmla="*/ 589 w 594"/>
                  <a:gd name="T31" fmla="*/ 13 h 91"/>
                  <a:gd name="T32" fmla="*/ 594 w 594"/>
                  <a:gd name="T33" fmla="*/ 0 h 91"/>
                  <a:gd name="T34" fmla="*/ 569 w 594"/>
                  <a:gd name="T35" fmla="*/ 3 h 91"/>
                  <a:gd name="T36" fmla="*/ 566 w 594"/>
                  <a:gd name="T37" fmla="*/ 8 h 91"/>
                  <a:gd name="T38" fmla="*/ 556 w 594"/>
                  <a:gd name="T39" fmla="*/ 14 h 91"/>
                  <a:gd name="T40" fmla="*/ 541 w 594"/>
                  <a:gd name="T41" fmla="*/ 21 h 91"/>
                  <a:gd name="T42" fmla="*/ 520 w 594"/>
                  <a:gd name="T43" fmla="*/ 28 h 91"/>
                  <a:gd name="T44" fmla="*/ 494 w 594"/>
                  <a:gd name="T45" fmla="*/ 34 h 91"/>
                  <a:gd name="T46" fmla="*/ 462 w 594"/>
                  <a:gd name="T47" fmla="*/ 41 h 91"/>
                  <a:gd name="T48" fmla="*/ 428 w 594"/>
                  <a:gd name="T49" fmla="*/ 47 h 91"/>
                  <a:gd name="T50" fmla="*/ 389 w 594"/>
                  <a:gd name="T51" fmla="*/ 52 h 91"/>
                  <a:gd name="T52" fmla="*/ 346 w 594"/>
                  <a:gd name="T53" fmla="*/ 57 h 91"/>
                  <a:gd name="T54" fmla="*/ 300 w 594"/>
                  <a:gd name="T55" fmla="*/ 62 h 91"/>
                  <a:gd name="T56" fmla="*/ 250 w 594"/>
                  <a:gd name="T57" fmla="*/ 66 h 91"/>
                  <a:gd name="T58" fmla="*/ 199 w 594"/>
                  <a:gd name="T59" fmla="*/ 69 h 91"/>
                  <a:gd name="T60" fmla="*/ 144 w 594"/>
                  <a:gd name="T61" fmla="*/ 71 h 91"/>
                  <a:gd name="T62" fmla="*/ 88 w 594"/>
                  <a:gd name="T63" fmla="*/ 72 h 91"/>
                  <a:gd name="T64" fmla="*/ 29 w 594"/>
                  <a:gd name="T65" fmla="*/ 73 h 91"/>
                  <a:gd name="T66" fmla="*/ 0 w 594"/>
                  <a:gd name="T67" fmla="*/ 7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4" h="91">
                    <a:moveTo>
                      <a:pt x="0" y="91"/>
                    </a:moveTo>
                    <a:lnTo>
                      <a:pt x="0" y="91"/>
                    </a:lnTo>
                    <a:lnTo>
                      <a:pt x="29" y="91"/>
                    </a:lnTo>
                    <a:lnTo>
                      <a:pt x="59" y="90"/>
                    </a:lnTo>
                    <a:lnTo>
                      <a:pt x="88" y="89"/>
                    </a:lnTo>
                    <a:lnTo>
                      <a:pt x="117" y="89"/>
                    </a:lnTo>
                    <a:lnTo>
                      <a:pt x="145" y="88"/>
                    </a:lnTo>
                    <a:lnTo>
                      <a:pt x="173" y="87"/>
                    </a:lnTo>
                    <a:lnTo>
                      <a:pt x="200" y="86"/>
                    </a:lnTo>
                    <a:lnTo>
                      <a:pt x="226" y="84"/>
                    </a:lnTo>
                    <a:lnTo>
                      <a:pt x="252" y="82"/>
                    </a:lnTo>
                    <a:lnTo>
                      <a:pt x="277" y="81"/>
                    </a:lnTo>
                    <a:lnTo>
                      <a:pt x="302" y="79"/>
                    </a:lnTo>
                    <a:lnTo>
                      <a:pt x="326" y="76"/>
                    </a:lnTo>
                    <a:lnTo>
                      <a:pt x="348" y="74"/>
                    </a:lnTo>
                    <a:lnTo>
                      <a:pt x="371" y="72"/>
                    </a:lnTo>
                    <a:lnTo>
                      <a:pt x="392" y="69"/>
                    </a:lnTo>
                    <a:lnTo>
                      <a:pt x="413" y="66"/>
                    </a:lnTo>
                    <a:lnTo>
                      <a:pt x="432" y="64"/>
                    </a:lnTo>
                    <a:lnTo>
                      <a:pt x="451" y="61"/>
                    </a:lnTo>
                    <a:lnTo>
                      <a:pt x="469" y="58"/>
                    </a:lnTo>
                    <a:lnTo>
                      <a:pt x="485" y="54"/>
                    </a:lnTo>
                    <a:lnTo>
                      <a:pt x="501" y="51"/>
                    </a:lnTo>
                    <a:lnTo>
                      <a:pt x="515" y="47"/>
                    </a:lnTo>
                    <a:lnTo>
                      <a:pt x="528" y="44"/>
                    </a:lnTo>
                    <a:lnTo>
                      <a:pt x="541" y="40"/>
                    </a:lnTo>
                    <a:lnTo>
                      <a:pt x="552" y="36"/>
                    </a:lnTo>
                    <a:lnTo>
                      <a:pt x="562" y="32"/>
                    </a:lnTo>
                    <a:lnTo>
                      <a:pt x="571" y="27"/>
                    </a:lnTo>
                    <a:lnTo>
                      <a:pt x="578" y="23"/>
                    </a:lnTo>
                    <a:lnTo>
                      <a:pt x="584" y="18"/>
                    </a:lnTo>
                    <a:lnTo>
                      <a:pt x="589" y="13"/>
                    </a:lnTo>
                    <a:lnTo>
                      <a:pt x="593" y="7"/>
                    </a:lnTo>
                    <a:lnTo>
                      <a:pt x="594" y="0"/>
                    </a:lnTo>
                    <a:lnTo>
                      <a:pt x="570" y="0"/>
                    </a:lnTo>
                    <a:lnTo>
                      <a:pt x="569" y="3"/>
                    </a:lnTo>
                    <a:lnTo>
                      <a:pt x="568" y="5"/>
                    </a:lnTo>
                    <a:lnTo>
                      <a:pt x="566" y="8"/>
                    </a:lnTo>
                    <a:lnTo>
                      <a:pt x="561" y="11"/>
                    </a:lnTo>
                    <a:lnTo>
                      <a:pt x="556" y="14"/>
                    </a:lnTo>
                    <a:lnTo>
                      <a:pt x="549" y="18"/>
                    </a:lnTo>
                    <a:lnTo>
                      <a:pt x="541" y="21"/>
                    </a:lnTo>
                    <a:lnTo>
                      <a:pt x="531" y="24"/>
                    </a:lnTo>
                    <a:lnTo>
                      <a:pt x="520" y="28"/>
                    </a:lnTo>
                    <a:lnTo>
                      <a:pt x="507" y="31"/>
                    </a:lnTo>
                    <a:lnTo>
                      <a:pt x="494" y="34"/>
                    </a:lnTo>
                    <a:lnTo>
                      <a:pt x="479" y="38"/>
                    </a:lnTo>
                    <a:lnTo>
                      <a:pt x="462" y="41"/>
                    </a:lnTo>
                    <a:lnTo>
                      <a:pt x="446" y="44"/>
                    </a:lnTo>
                    <a:lnTo>
                      <a:pt x="428" y="47"/>
                    </a:lnTo>
                    <a:lnTo>
                      <a:pt x="408" y="50"/>
                    </a:lnTo>
                    <a:lnTo>
                      <a:pt x="389" y="52"/>
                    </a:lnTo>
                    <a:lnTo>
                      <a:pt x="368" y="55"/>
                    </a:lnTo>
                    <a:lnTo>
                      <a:pt x="346" y="57"/>
                    </a:lnTo>
                    <a:lnTo>
                      <a:pt x="323" y="60"/>
                    </a:lnTo>
                    <a:lnTo>
                      <a:pt x="300" y="62"/>
                    </a:lnTo>
                    <a:lnTo>
                      <a:pt x="275" y="64"/>
                    </a:lnTo>
                    <a:lnTo>
                      <a:pt x="250" y="66"/>
                    </a:lnTo>
                    <a:lnTo>
                      <a:pt x="225" y="67"/>
                    </a:lnTo>
                    <a:lnTo>
                      <a:pt x="199" y="69"/>
                    </a:lnTo>
                    <a:lnTo>
                      <a:pt x="172" y="70"/>
                    </a:lnTo>
                    <a:lnTo>
                      <a:pt x="144" y="71"/>
                    </a:lnTo>
                    <a:lnTo>
                      <a:pt x="117" y="72"/>
                    </a:lnTo>
                    <a:lnTo>
                      <a:pt x="88" y="72"/>
                    </a:lnTo>
                    <a:lnTo>
                      <a:pt x="59" y="73"/>
                    </a:lnTo>
                    <a:lnTo>
                      <a:pt x="29" y="73"/>
                    </a:lnTo>
                    <a:lnTo>
                      <a:pt x="0" y="73"/>
                    </a:lnTo>
                    <a:lnTo>
                      <a:pt x="0" y="73"/>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55" name="Freeform 47"/>
              <p:cNvSpPr>
                <a:spLocks/>
              </p:cNvSpPr>
              <p:nvPr/>
            </p:nvSpPr>
            <p:spPr bwMode="auto">
              <a:xfrm>
                <a:off x="1864" y="3357"/>
                <a:ext cx="595" cy="91"/>
              </a:xfrm>
              <a:custGeom>
                <a:avLst/>
                <a:gdLst>
                  <a:gd name="T0" fmla="*/ 0 w 595"/>
                  <a:gd name="T1" fmla="*/ 0 h 91"/>
                  <a:gd name="T2" fmla="*/ 4 w 595"/>
                  <a:gd name="T3" fmla="*/ 13 h 91"/>
                  <a:gd name="T4" fmla="*/ 16 w 595"/>
                  <a:gd name="T5" fmla="*/ 23 h 91"/>
                  <a:gd name="T6" fmla="*/ 32 w 595"/>
                  <a:gd name="T7" fmla="*/ 32 h 91"/>
                  <a:gd name="T8" fmla="*/ 53 w 595"/>
                  <a:gd name="T9" fmla="*/ 40 h 91"/>
                  <a:gd name="T10" fmla="*/ 79 w 595"/>
                  <a:gd name="T11" fmla="*/ 47 h 91"/>
                  <a:gd name="T12" fmla="*/ 109 w 595"/>
                  <a:gd name="T13" fmla="*/ 54 h 91"/>
                  <a:gd name="T14" fmla="*/ 143 w 595"/>
                  <a:gd name="T15" fmla="*/ 61 h 91"/>
                  <a:gd name="T16" fmla="*/ 181 w 595"/>
                  <a:gd name="T17" fmla="*/ 66 h 91"/>
                  <a:gd name="T18" fmla="*/ 223 w 595"/>
                  <a:gd name="T19" fmla="*/ 72 h 91"/>
                  <a:gd name="T20" fmla="*/ 268 w 595"/>
                  <a:gd name="T21" fmla="*/ 76 h 91"/>
                  <a:gd name="T22" fmla="*/ 317 w 595"/>
                  <a:gd name="T23" fmla="*/ 81 h 91"/>
                  <a:gd name="T24" fmla="*/ 367 w 595"/>
                  <a:gd name="T25" fmla="*/ 84 h 91"/>
                  <a:gd name="T26" fmla="*/ 421 w 595"/>
                  <a:gd name="T27" fmla="*/ 87 h 91"/>
                  <a:gd name="T28" fmla="*/ 478 w 595"/>
                  <a:gd name="T29" fmla="*/ 89 h 91"/>
                  <a:gd name="T30" fmla="*/ 535 w 595"/>
                  <a:gd name="T31" fmla="*/ 90 h 91"/>
                  <a:gd name="T32" fmla="*/ 595 w 595"/>
                  <a:gd name="T33" fmla="*/ 91 h 91"/>
                  <a:gd name="T34" fmla="*/ 565 w 595"/>
                  <a:gd name="T35" fmla="*/ 73 h 91"/>
                  <a:gd name="T36" fmla="*/ 506 w 595"/>
                  <a:gd name="T37" fmla="*/ 72 h 91"/>
                  <a:gd name="T38" fmla="*/ 450 w 595"/>
                  <a:gd name="T39" fmla="*/ 71 h 91"/>
                  <a:gd name="T40" fmla="*/ 396 w 595"/>
                  <a:gd name="T41" fmla="*/ 69 h 91"/>
                  <a:gd name="T42" fmla="*/ 344 w 595"/>
                  <a:gd name="T43" fmla="*/ 66 h 91"/>
                  <a:gd name="T44" fmla="*/ 295 w 595"/>
                  <a:gd name="T45" fmla="*/ 62 h 91"/>
                  <a:gd name="T46" fmla="*/ 249 w 595"/>
                  <a:gd name="T47" fmla="*/ 57 h 91"/>
                  <a:gd name="T48" fmla="*/ 205 w 595"/>
                  <a:gd name="T49" fmla="*/ 52 h 91"/>
                  <a:gd name="T50" fmla="*/ 166 w 595"/>
                  <a:gd name="T51" fmla="*/ 47 h 91"/>
                  <a:gd name="T52" fmla="*/ 131 w 595"/>
                  <a:gd name="T53" fmla="*/ 41 h 91"/>
                  <a:gd name="T54" fmla="*/ 100 w 595"/>
                  <a:gd name="T55" fmla="*/ 34 h 91"/>
                  <a:gd name="T56" fmla="*/ 74 w 595"/>
                  <a:gd name="T57" fmla="*/ 28 h 91"/>
                  <a:gd name="T58" fmla="*/ 53 w 595"/>
                  <a:gd name="T59" fmla="*/ 21 h 91"/>
                  <a:gd name="T60" fmla="*/ 37 w 595"/>
                  <a:gd name="T61" fmla="*/ 14 h 91"/>
                  <a:gd name="T62" fmla="*/ 28 w 595"/>
                  <a:gd name="T63" fmla="*/ 8 h 91"/>
                  <a:gd name="T64" fmla="*/ 24 w 595"/>
                  <a:gd name="T65" fmla="*/ 3 h 91"/>
                  <a:gd name="T66" fmla="*/ 24 w 595"/>
                  <a:gd name="T6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5" h="91">
                    <a:moveTo>
                      <a:pt x="0" y="0"/>
                    </a:moveTo>
                    <a:lnTo>
                      <a:pt x="0" y="0"/>
                    </a:lnTo>
                    <a:lnTo>
                      <a:pt x="1" y="7"/>
                    </a:lnTo>
                    <a:lnTo>
                      <a:pt x="4" y="13"/>
                    </a:lnTo>
                    <a:lnTo>
                      <a:pt x="9" y="18"/>
                    </a:lnTo>
                    <a:lnTo>
                      <a:pt x="16" y="23"/>
                    </a:lnTo>
                    <a:lnTo>
                      <a:pt x="23" y="28"/>
                    </a:lnTo>
                    <a:lnTo>
                      <a:pt x="32" y="32"/>
                    </a:lnTo>
                    <a:lnTo>
                      <a:pt x="42" y="36"/>
                    </a:lnTo>
                    <a:lnTo>
                      <a:pt x="53" y="40"/>
                    </a:lnTo>
                    <a:lnTo>
                      <a:pt x="65" y="44"/>
                    </a:lnTo>
                    <a:lnTo>
                      <a:pt x="79" y="47"/>
                    </a:lnTo>
                    <a:lnTo>
                      <a:pt x="93" y="51"/>
                    </a:lnTo>
                    <a:lnTo>
                      <a:pt x="109" y="54"/>
                    </a:lnTo>
                    <a:lnTo>
                      <a:pt x="125" y="58"/>
                    </a:lnTo>
                    <a:lnTo>
                      <a:pt x="143" y="61"/>
                    </a:lnTo>
                    <a:lnTo>
                      <a:pt x="162" y="64"/>
                    </a:lnTo>
                    <a:lnTo>
                      <a:pt x="181" y="66"/>
                    </a:lnTo>
                    <a:lnTo>
                      <a:pt x="202" y="69"/>
                    </a:lnTo>
                    <a:lnTo>
                      <a:pt x="223" y="72"/>
                    </a:lnTo>
                    <a:lnTo>
                      <a:pt x="245" y="74"/>
                    </a:lnTo>
                    <a:lnTo>
                      <a:pt x="268" y="76"/>
                    </a:lnTo>
                    <a:lnTo>
                      <a:pt x="292" y="79"/>
                    </a:lnTo>
                    <a:lnTo>
                      <a:pt x="317" y="81"/>
                    </a:lnTo>
                    <a:lnTo>
                      <a:pt x="342" y="82"/>
                    </a:lnTo>
                    <a:lnTo>
                      <a:pt x="367" y="84"/>
                    </a:lnTo>
                    <a:lnTo>
                      <a:pt x="395" y="86"/>
                    </a:lnTo>
                    <a:lnTo>
                      <a:pt x="421" y="87"/>
                    </a:lnTo>
                    <a:lnTo>
                      <a:pt x="449" y="88"/>
                    </a:lnTo>
                    <a:lnTo>
                      <a:pt x="478" y="89"/>
                    </a:lnTo>
                    <a:lnTo>
                      <a:pt x="506" y="89"/>
                    </a:lnTo>
                    <a:lnTo>
                      <a:pt x="535" y="90"/>
                    </a:lnTo>
                    <a:lnTo>
                      <a:pt x="565" y="91"/>
                    </a:lnTo>
                    <a:lnTo>
                      <a:pt x="595" y="91"/>
                    </a:lnTo>
                    <a:lnTo>
                      <a:pt x="595" y="73"/>
                    </a:lnTo>
                    <a:lnTo>
                      <a:pt x="565" y="73"/>
                    </a:lnTo>
                    <a:lnTo>
                      <a:pt x="535" y="73"/>
                    </a:lnTo>
                    <a:lnTo>
                      <a:pt x="506" y="72"/>
                    </a:lnTo>
                    <a:lnTo>
                      <a:pt x="478" y="72"/>
                    </a:lnTo>
                    <a:lnTo>
                      <a:pt x="450" y="71"/>
                    </a:lnTo>
                    <a:lnTo>
                      <a:pt x="422" y="70"/>
                    </a:lnTo>
                    <a:lnTo>
                      <a:pt x="396" y="69"/>
                    </a:lnTo>
                    <a:lnTo>
                      <a:pt x="369" y="67"/>
                    </a:lnTo>
                    <a:lnTo>
                      <a:pt x="344" y="66"/>
                    </a:lnTo>
                    <a:lnTo>
                      <a:pt x="318" y="64"/>
                    </a:lnTo>
                    <a:lnTo>
                      <a:pt x="295" y="62"/>
                    </a:lnTo>
                    <a:lnTo>
                      <a:pt x="271" y="60"/>
                    </a:lnTo>
                    <a:lnTo>
                      <a:pt x="249" y="57"/>
                    </a:lnTo>
                    <a:lnTo>
                      <a:pt x="227" y="55"/>
                    </a:lnTo>
                    <a:lnTo>
                      <a:pt x="205" y="52"/>
                    </a:lnTo>
                    <a:lnTo>
                      <a:pt x="185" y="50"/>
                    </a:lnTo>
                    <a:lnTo>
                      <a:pt x="166" y="47"/>
                    </a:lnTo>
                    <a:lnTo>
                      <a:pt x="148" y="44"/>
                    </a:lnTo>
                    <a:lnTo>
                      <a:pt x="131" y="41"/>
                    </a:lnTo>
                    <a:lnTo>
                      <a:pt x="115" y="38"/>
                    </a:lnTo>
                    <a:lnTo>
                      <a:pt x="100" y="34"/>
                    </a:lnTo>
                    <a:lnTo>
                      <a:pt x="87" y="31"/>
                    </a:lnTo>
                    <a:lnTo>
                      <a:pt x="74" y="28"/>
                    </a:lnTo>
                    <a:lnTo>
                      <a:pt x="62" y="24"/>
                    </a:lnTo>
                    <a:lnTo>
                      <a:pt x="53" y="21"/>
                    </a:lnTo>
                    <a:lnTo>
                      <a:pt x="45" y="18"/>
                    </a:lnTo>
                    <a:lnTo>
                      <a:pt x="37" y="14"/>
                    </a:lnTo>
                    <a:lnTo>
                      <a:pt x="32" y="11"/>
                    </a:lnTo>
                    <a:lnTo>
                      <a:pt x="28" y="8"/>
                    </a:lnTo>
                    <a:lnTo>
                      <a:pt x="25" y="5"/>
                    </a:lnTo>
                    <a:lnTo>
                      <a:pt x="24" y="3"/>
                    </a:lnTo>
                    <a:lnTo>
                      <a:pt x="24" y="0"/>
                    </a:lnTo>
                    <a:lnTo>
                      <a:pt x="2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56" name="Freeform 48"/>
              <p:cNvSpPr>
                <a:spLocks/>
              </p:cNvSpPr>
              <p:nvPr/>
            </p:nvSpPr>
            <p:spPr bwMode="auto">
              <a:xfrm>
                <a:off x="1864" y="3267"/>
                <a:ext cx="595" cy="90"/>
              </a:xfrm>
              <a:custGeom>
                <a:avLst/>
                <a:gdLst>
                  <a:gd name="T0" fmla="*/ 595 w 595"/>
                  <a:gd name="T1" fmla="*/ 0 h 90"/>
                  <a:gd name="T2" fmla="*/ 535 w 595"/>
                  <a:gd name="T3" fmla="*/ 1 h 90"/>
                  <a:gd name="T4" fmla="*/ 477 w 595"/>
                  <a:gd name="T5" fmla="*/ 2 h 90"/>
                  <a:gd name="T6" fmla="*/ 421 w 595"/>
                  <a:gd name="T7" fmla="*/ 4 h 90"/>
                  <a:gd name="T8" fmla="*/ 367 w 595"/>
                  <a:gd name="T9" fmla="*/ 7 h 90"/>
                  <a:gd name="T10" fmla="*/ 317 w 595"/>
                  <a:gd name="T11" fmla="*/ 10 h 90"/>
                  <a:gd name="T12" fmla="*/ 268 w 595"/>
                  <a:gd name="T13" fmla="*/ 14 h 90"/>
                  <a:gd name="T14" fmla="*/ 223 w 595"/>
                  <a:gd name="T15" fmla="*/ 19 h 90"/>
                  <a:gd name="T16" fmla="*/ 181 w 595"/>
                  <a:gd name="T17" fmla="*/ 24 h 90"/>
                  <a:gd name="T18" fmla="*/ 143 w 595"/>
                  <a:gd name="T19" fmla="*/ 30 h 90"/>
                  <a:gd name="T20" fmla="*/ 109 w 595"/>
                  <a:gd name="T21" fmla="*/ 37 h 90"/>
                  <a:gd name="T22" fmla="*/ 79 w 595"/>
                  <a:gd name="T23" fmla="*/ 43 h 90"/>
                  <a:gd name="T24" fmla="*/ 53 w 595"/>
                  <a:gd name="T25" fmla="*/ 51 h 90"/>
                  <a:gd name="T26" fmla="*/ 32 w 595"/>
                  <a:gd name="T27" fmla="*/ 59 h 90"/>
                  <a:gd name="T28" fmla="*/ 15 w 595"/>
                  <a:gd name="T29" fmla="*/ 68 h 90"/>
                  <a:gd name="T30" fmla="*/ 4 w 595"/>
                  <a:gd name="T31" fmla="*/ 78 h 90"/>
                  <a:gd name="T32" fmla="*/ 0 w 595"/>
                  <a:gd name="T33" fmla="*/ 90 h 90"/>
                  <a:gd name="T34" fmla="*/ 24 w 595"/>
                  <a:gd name="T35" fmla="*/ 88 h 90"/>
                  <a:gd name="T36" fmla="*/ 28 w 595"/>
                  <a:gd name="T37" fmla="*/ 83 h 90"/>
                  <a:gd name="T38" fmla="*/ 37 w 595"/>
                  <a:gd name="T39" fmla="*/ 77 h 90"/>
                  <a:gd name="T40" fmla="*/ 53 w 595"/>
                  <a:gd name="T41" fmla="*/ 70 h 90"/>
                  <a:gd name="T42" fmla="*/ 74 w 595"/>
                  <a:gd name="T43" fmla="*/ 63 h 90"/>
                  <a:gd name="T44" fmla="*/ 100 w 595"/>
                  <a:gd name="T45" fmla="*/ 56 h 90"/>
                  <a:gd name="T46" fmla="*/ 131 w 595"/>
                  <a:gd name="T47" fmla="*/ 50 h 90"/>
                  <a:gd name="T48" fmla="*/ 166 w 595"/>
                  <a:gd name="T49" fmla="*/ 44 h 90"/>
                  <a:gd name="T50" fmla="*/ 205 w 595"/>
                  <a:gd name="T51" fmla="*/ 39 h 90"/>
                  <a:gd name="T52" fmla="*/ 249 w 595"/>
                  <a:gd name="T53" fmla="*/ 34 h 90"/>
                  <a:gd name="T54" fmla="*/ 295 w 595"/>
                  <a:gd name="T55" fmla="*/ 29 h 90"/>
                  <a:gd name="T56" fmla="*/ 344 w 595"/>
                  <a:gd name="T57" fmla="*/ 25 h 90"/>
                  <a:gd name="T58" fmla="*/ 396 w 595"/>
                  <a:gd name="T59" fmla="*/ 22 h 90"/>
                  <a:gd name="T60" fmla="*/ 450 w 595"/>
                  <a:gd name="T61" fmla="*/ 20 h 90"/>
                  <a:gd name="T62" fmla="*/ 506 w 595"/>
                  <a:gd name="T63" fmla="*/ 18 h 90"/>
                  <a:gd name="T64" fmla="*/ 565 w 595"/>
                  <a:gd name="T65" fmla="*/ 18 h 90"/>
                  <a:gd name="T66" fmla="*/ 595 w 595"/>
                  <a:gd name="T67"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5" h="90">
                    <a:moveTo>
                      <a:pt x="595" y="0"/>
                    </a:moveTo>
                    <a:lnTo>
                      <a:pt x="595" y="0"/>
                    </a:lnTo>
                    <a:lnTo>
                      <a:pt x="565" y="0"/>
                    </a:lnTo>
                    <a:lnTo>
                      <a:pt x="535" y="1"/>
                    </a:lnTo>
                    <a:lnTo>
                      <a:pt x="506" y="1"/>
                    </a:lnTo>
                    <a:lnTo>
                      <a:pt x="477" y="2"/>
                    </a:lnTo>
                    <a:lnTo>
                      <a:pt x="449" y="3"/>
                    </a:lnTo>
                    <a:lnTo>
                      <a:pt x="421" y="4"/>
                    </a:lnTo>
                    <a:lnTo>
                      <a:pt x="395" y="5"/>
                    </a:lnTo>
                    <a:lnTo>
                      <a:pt x="367" y="7"/>
                    </a:lnTo>
                    <a:lnTo>
                      <a:pt x="342" y="9"/>
                    </a:lnTo>
                    <a:lnTo>
                      <a:pt x="317" y="10"/>
                    </a:lnTo>
                    <a:lnTo>
                      <a:pt x="292" y="12"/>
                    </a:lnTo>
                    <a:lnTo>
                      <a:pt x="268" y="14"/>
                    </a:lnTo>
                    <a:lnTo>
                      <a:pt x="245" y="17"/>
                    </a:lnTo>
                    <a:lnTo>
                      <a:pt x="223" y="19"/>
                    </a:lnTo>
                    <a:lnTo>
                      <a:pt x="202" y="22"/>
                    </a:lnTo>
                    <a:lnTo>
                      <a:pt x="181" y="24"/>
                    </a:lnTo>
                    <a:lnTo>
                      <a:pt x="161" y="27"/>
                    </a:lnTo>
                    <a:lnTo>
                      <a:pt x="143" y="30"/>
                    </a:lnTo>
                    <a:lnTo>
                      <a:pt x="125" y="33"/>
                    </a:lnTo>
                    <a:lnTo>
                      <a:pt x="109" y="37"/>
                    </a:lnTo>
                    <a:lnTo>
                      <a:pt x="93" y="40"/>
                    </a:lnTo>
                    <a:lnTo>
                      <a:pt x="79" y="43"/>
                    </a:lnTo>
                    <a:lnTo>
                      <a:pt x="65" y="47"/>
                    </a:lnTo>
                    <a:lnTo>
                      <a:pt x="53" y="51"/>
                    </a:lnTo>
                    <a:lnTo>
                      <a:pt x="42" y="55"/>
                    </a:lnTo>
                    <a:lnTo>
                      <a:pt x="32" y="59"/>
                    </a:lnTo>
                    <a:lnTo>
                      <a:pt x="23" y="63"/>
                    </a:lnTo>
                    <a:lnTo>
                      <a:pt x="15" y="68"/>
                    </a:lnTo>
                    <a:lnTo>
                      <a:pt x="9" y="73"/>
                    </a:lnTo>
                    <a:lnTo>
                      <a:pt x="4" y="78"/>
                    </a:lnTo>
                    <a:lnTo>
                      <a:pt x="1" y="84"/>
                    </a:lnTo>
                    <a:lnTo>
                      <a:pt x="0" y="90"/>
                    </a:lnTo>
                    <a:lnTo>
                      <a:pt x="24" y="90"/>
                    </a:lnTo>
                    <a:lnTo>
                      <a:pt x="24" y="88"/>
                    </a:lnTo>
                    <a:lnTo>
                      <a:pt x="25" y="86"/>
                    </a:lnTo>
                    <a:lnTo>
                      <a:pt x="28" y="83"/>
                    </a:lnTo>
                    <a:lnTo>
                      <a:pt x="32" y="80"/>
                    </a:lnTo>
                    <a:lnTo>
                      <a:pt x="37" y="77"/>
                    </a:lnTo>
                    <a:lnTo>
                      <a:pt x="44" y="73"/>
                    </a:lnTo>
                    <a:lnTo>
                      <a:pt x="53" y="70"/>
                    </a:lnTo>
                    <a:lnTo>
                      <a:pt x="62" y="66"/>
                    </a:lnTo>
                    <a:lnTo>
                      <a:pt x="74" y="63"/>
                    </a:lnTo>
                    <a:lnTo>
                      <a:pt x="87" y="60"/>
                    </a:lnTo>
                    <a:lnTo>
                      <a:pt x="100" y="56"/>
                    </a:lnTo>
                    <a:lnTo>
                      <a:pt x="115" y="53"/>
                    </a:lnTo>
                    <a:lnTo>
                      <a:pt x="131" y="50"/>
                    </a:lnTo>
                    <a:lnTo>
                      <a:pt x="148" y="47"/>
                    </a:lnTo>
                    <a:lnTo>
                      <a:pt x="166" y="44"/>
                    </a:lnTo>
                    <a:lnTo>
                      <a:pt x="185" y="41"/>
                    </a:lnTo>
                    <a:lnTo>
                      <a:pt x="205" y="39"/>
                    </a:lnTo>
                    <a:lnTo>
                      <a:pt x="227" y="36"/>
                    </a:lnTo>
                    <a:lnTo>
                      <a:pt x="249" y="34"/>
                    </a:lnTo>
                    <a:lnTo>
                      <a:pt x="271" y="31"/>
                    </a:lnTo>
                    <a:lnTo>
                      <a:pt x="295" y="29"/>
                    </a:lnTo>
                    <a:lnTo>
                      <a:pt x="318" y="27"/>
                    </a:lnTo>
                    <a:lnTo>
                      <a:pt x="344" y="25"/>
                    </a:lnTo>
                    <a:lnTo>
                      <a:pt x="369" y="24"/>
                    </a:lnTo>
                    <a:lnTo>
                      <a:pt x="396" y="22"/>
                    </a:lnTo>
                    <a:lnTo>
                      <a:pt x="422" y="21"/>
                    </a:lnTo>
                    <a:lnTo>
                      <a:pt x="450" y="20"/>
                    </a:lnTo>
                    <a:lnTo>
                      <a:pt x="478" y="19"/>
                    </a:lnTo>
                    <a:lnTo>
                      <a:pt x="506" y="18"/>
                    </a:lnTo>
                    <a:lnTo>
                      <a:pt x="535" y="18"/>
                    </a:lnTo>
                    <a:lnTo>
                      <a:pt x="565" y="18"/>
                    </a:lnTo>
                    <a:lnTo>
                      <a:pt x="595" y="18"/>
                    </a:lnTo>
                    <a:lnTo>
                      <a:pt x="595" y="18"/>
                    </a:lnTo>
                    <a:lnTo>
                      <a:pt x="5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57" name="Freeform 49"/>
              <p:cNvSpPr>
                <a:spLocks/>
              </p:cNvSpPr>
              <p:nvPr/>
            </p:nvSpPr>
            <p:spPr bwMode="auto">
              <a:xfrm>
                <a:off x="1934" y="3296"/>
                <a:ext cx="1048" cy="122"/>
              </a:xfrm>
              <a:custGeom>
                <a:avLst/>
                <a:gdLst>
                  <a:gd name="T0" fmla="*/ 578 w 1048"/>
                  <a:gd name="T1" fmla="*/ 1 h 122"/>
                  <a:gd name="T2" fmla="*/ 655 w 1048"/>
                  <a:gd name="T3" fmla="*/ 2 h 122"/>
                  <a:gd name="T4" fmla="*/ 728 w 1048"/>
                  <a:gd name="T5" fmla="*/ 5 h 122"/>
                  <a:gd name="T6" fmla="*/ 796 w 1048"/>
                  <a:gd name="T7" fmla="*/ 9 h 122"/>
                  <a:gd name="T8" fmla="*/ 857 w 1048"/>
                  <a:gd name="T9" fmla="*/ 14 h 122"/>
                  <a:gd name="T10" fmla="*/ 912 w 1048"/>
                  <a:gd name="T11" fmla="*/ 20 h 122"/>
                  <a:gd name="T12" fmla="*/ 959 w 1048"/>
                  <a:gd name="T13" fmla="*/ 27 h 122"/>
                  <a:gd name="T14" fmla="*/ 996 w 1048"/>
                  <a:gd name="T15" fmla="*/ 35 h 122"/>
                  <a:gd name="T16" fmla="*/ 1025 w 1048"/>
                  <a:gd name="T17" fmla="*/ 43 h 122"/>
                  <a:gd name="T18" fmla="*/ 1042 w 1048"/>
                  <a:gd name="T19" fmla="*/ 52 h 122"/>
                  <a:gd name="T20" fmla="*/ 1048 w 1048"/>
                  <a:gd name="T21" fmla="*/ 61 h 122"/>
                  <a:gd name="T22" fmla="*/ 1045 w 1048"/>
                  <a:gd name="T23" fmla="*/ 68 h 122"/>
                  <a:gd name="T24" fmla="*/ 1032 w 1048"/>
                  <a:gd name="T25" fmla="*/ 77 h 122"/>
                  <a:gd name="T26" fmla="*/ 1007 w 1048"/>
                  <a:gd name="T27" fmla="*/ 85 h 122"/>
                  <a:gd name="T28" fmla="*/ 972 w 1048"/>
                  <a:gd name="T29" fmla="*/ 93 h 122"/>
                  <a:gd name="T30" fmla="*/ 928 w 1048"/>
                  <a:gd name="T31" fmla="*/ 101 h 122"/>
                  <a:gd name="T32" fmla="*/ 876 w 1048"/>
                  <a:gd name="T33" fmla="*/ 107 h 122"/>
                  <a:gd name="T34" fmla="*/ 817 w 1048"/>
                  <a:gd name="T35" fmla="*/ 112 h 122"/>
                  <a:gd name="T36" fmla="*/ 751 w 1048"/>
                  <a:gd name="T37" fmla="*/ 116 h 122"/>
                  <a:gd name="T38" fmla="*/ 680 w 1048"/>
                  <a:gd name="T39" fmla="*/ 120 h 122"/>
                  <a:gd name="T40" fmla="*/ 604 w 1048"/>
                  <a:gd name="T41" fmla="*/ 122 h 122"/>
                  <a:gd name="T42" fmla="*/ 525 w 1048"/>
                  <a:gd name="T43" fmla="*/ 122 h 122"/>
                  <a:gd name="T44" fmla="*/ 471 w 1048"/>
                  <a:gd name="T45" fmla="*/ 122 h 122"/>
                  <a:gd name="T46" fmla="*/ 394 w 1048"/>
                  <a:gd name="T47" fmla="*/ 121 h 122"/>
                  <a:gd name="T48" fmla="*/ 321 w 1048"/>
                  <a:gd name="T49" fmla="*/ 118 h 122"/>
                  <a:gd name="T50" fmla="*/ 254 w 1048"/>
                  <a:gd name="T51" fmla="*/ 114 h 122"/>
                  <a:gd name="T52" fmla="*/ 192 w 1048"/>
                  <a:gd name="T53" fmla="*/ 109 h 122"/>
                  <a:gd name="T54" fmla="*/ 137 w 1048"/>
                  <a:gd name="T55" fmla="*/ 103 h 122"/>
                  <a:gd name="T56" fmla="*/ 90 w 1048"/>
                  <a:gd name="T57" fmla="*/ 96 h 122"/>
                  <a:gd name="T58" fmla="*/ 52 w 1048"/>
                  <a:gd name="T59" fmla="*/ 88 h 122"/>
                  <a:gd name="T60" fmla="*/ 24 w 1048"/>
                  <a:gd name="T61" fmla="*/ 80 h 122"/>
                  <a:gd name="T62" fmla="*/ 6 w 1048"/>
                  <a:gd name="T63" fmla="*/ 71 h 122"/>
                  <a:gd name="T64" fmla="*/ 0 w 1048"/>
                  <a:gd name="T65" fmla="*/ 61 h 122"/>
                  <a:gd name="T66" fmla="*/ 3 w 1048"/>
                  <a:gd name="T67" fmla="*/ 55 h 122"/>
                  <a:gd name="T68" fmla="*/ 17 w 1048"/>
                  <a:gd name="T69" fmla="*/ 46 h 122"/>
                  <a:gd name="T70" fmla="*/ 42 w 1048"/>
                  <a:gd name="T71" fmla="*/ 37 h 122"/>
                  <a:gd name="T72" fmla="*/ 76 w 1048"/>
                  <a:gd name="T73" fmla="*/ 30 h 122"/>
                  <a:gd name="T74" fmla="*/ 121 w 1048"/>
                  <a:gd name="T75" fmla="*/ 22 h 122"/>
                  <a:gd name="T76" fmla="*/ 173 w 1048"/>
                  <a:gd name="T77" fmla="*/ 16 h 122"/>
                  <a:gd name="T78" fmla="*/ 232 w 1048"/>
                  <a:gd name="T79" fmla="*/ 11 h 122"/>
                  <a:gd name="T80" fmla="*/ 298 w 1048"/>
                  <a:gd name="T81" fmla="*/ 6 h 122"/>
                  <a:gd name="T82" fmla="*/ 369 w 1048"/>
                  <a:gd name="T83" fmla="*/ 3 h 122"/>
                  <a:gd name="T84" fmla="*/ 445 w 1048"/>
                  <a:gd name="T85" fmla="*/ 1 h 122"/>
                  <a:gd name="T86" fmla="*/ 525 w 1048"/>
                  <a:gd name="T8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8" h="122">
                    <a:moveTo>
                      <a:pt x="525" y="0"/>
                    </a:moveTo>
                    <a:lnTo>
                      <a:pt x="552" y="1"/>
                    </a:lnTo>
                    <a:lnTo>
                      <a:pt x="578" y="1"/>
                    </a:lnTo>
                    <a:lnTo>
                      <a:pt x="604" y="1"/>
                    </a:lnTo>
                    <a:lnTo>
                      <a:pt x="630" y="1"/>
                    </a:lnTo>
                    <a:lnTo>
                      <a:pt x="655" y="2"/>
                    </a:lnTo>
                    <a:lnTo>
                      <a:pt x="680" y="3"/>
                    </a:lnTo>
                    <a:lnTo>
                      <a:pt x="704" y="4"/>
                    </a:lnTo>
                    <a:lnTo>
                      <a:pt x="728" y="5"/>
                    </a:lnTo>
                    <a:lnTo>
                      <a:pt x="751" y="6"/>
                    </a:lnTo>
                    <a:lnTo>
                      <a:pt x="774" y="8"/>
                    </a:lnTo>
                    <a:lnTo>
                      <a:pt x="796" y="9"/>
                    </a:lnTo>
                    <a:lnTo>
                      <a:pt x="817" y="11"/>
                    </a:lnTo>
                    <a:lnTo>
                      <a:pt x="837" y="12"/>
                    </a:lnTo>
                    <a:lnTo>
                      <a:pt x="857" y="14"/>
                    </a:lnTo>
                    <a:lnTo>
                      <a:pt x="876" y="16"/>
                    </a:lnTo>
                    <a:lnTo>
                      <a:pt x="894" y="18"/>
                    </a:lnTo>
                    <a:lnTo>
                      <a:pt x="912" y="20"/>
                    </a:lnTo>
                    <a:lnTo>
                      <a:pt x="928" y="22"/>
                    </a:lnTo>
                    <a:lnTo>
                      <a:pt x="944" y="25"/>
                    </a:lnTo>
                    <a:lnTo>
                      <a:pt x="959" y="27"/>
                    </a:lnTo>
                    <a:lnTo>
                      <a:pt x="972" y="30"/>
                    </a:lnTo>
                    <a:lnTo>
                      <a:pt x="985" y="32"/>
                    </a:lnTo>
                    <a:lnTo>
                      <a:pt x="996" y="35"/>
                    </a:lnTo>
                    <a:lnTo>
                      <a:pt x="1007" y="37"/>
                    </a:lnTo>
                    <a:lnTo>
                      <a:pt x="1016" y="40"/>
                    </a:lnTo>
                    <a:lnTo>
                      <a:pt x="1025" y="43"/>
                    </a:lnTo>
                    <a:lnTo>
                      <a:pt x="1032" y="46"/>
                    </a:lnTo>
                    <a:lnTo>
                      <a:pt x="1038" y="49"/>
                    </a:lnTo>
                    <a:lnTo>
                      <a:pt x="1042" y="52"/>
                    </a:lnTo>
                    <a:lnTo>
                      <a:pt x="1045" y="55"/>
                    </a:lnTo>
                    <a:lnTo>
                      <a:pt x="1048" y="58"/>
                    </a:lnTo>
                    <a:lnTo>
                      <a:pt x="1048" y="61"/>
                    </a:lnTo>
                    <a:lnTo>
                      <a:pt x="1048" y="61"/>
                    </a:lnTo>
                    <a:lnTo>
                      <a:pt x="1048" y="65"/>
                    </a:lnTo>
                    <a:lnTo>
                      <a:pt x="1045" y="68"/>
                    </a:lnTo>
                    <a:lnTo>
                      <a:pt x="1042" y="71"/>
                    </a:lnTo>
                    <a:lnTo>
                      <a:pt x="1038" y="74"/>
                    </a:lnTo>
                    <a:lnTo>
                      <a:pt x="1032" y="77"/>
                    </a:lnTo>
                    <a:lnTo>
                      <a:pt x="1025" y="80"/>
                    </a:lnTo>
                    <a:lnTo>
                      <a:pt x="1016" y="83"/>
                    </a:lnTo>
                    <a:lnTo>
                      <a:pt x="1007" y="85"/>
                    </a:lnTo>
                    <a:lnTo>
                      <a:pt x="996" y="88"/>
                    </a:lnTo>
                    <a:lnTo>
                      <a:pt x="985" y="91"/>
                    </a:lnTo>
                    <a:lnTo>
                      <a:pt x="972" y="93"/>
                    </a:lnTo>
                    <a:lnTo>
                      <a:pt x="959" y="96"/>
                    </a:lnTo>
                    <a:lnTo>
                      <a:pt x="944" y="98"/>
                    </a:lnTo>
                    <a:lnTo>
                      <a:pt x="928" y="101"/>
                    </a:lnTo>
                    <a:lnTo>
                      <a:pt x="912" y="103"/>
                    </a:lnTo>
                    <a:lnTo>
                      <a:pt x="894" y="105"/>
                    </a:lnTo>
                    <a:lnTo>
                      <a:pt x="876" y="107"/>
                    </a:lnTo>
                    <a:lnTo>
                      <a:pt x="857" y="109"/>
                    </a:lnTo>
                    <a:lnTo>
                      <a:pt x="837" y="111"/>
                    </a:lnTo>
                    <a:lnTo>
                      <a:pt x="817" y="112"/>
                    </a:lnTo>
                    <a:lnTo>
                      <a:pt x="796" y="114"/>
                    </a:lnTo>
                    <a:lnTo>
                      <a:pt x="774" y="115"/>
                    </a:lnTo>
                    <a:lnTo>
                      <a:pt x="751" y="116"/>
                    </a:lnTo>
                    <a:lnTo>
                      <a:pt x="728" y="118"/>
                    </a:lnTo>
                    <a:lnTo>
                      <a:pt x="704" y="119"/>
                    </a:lnTo>
                    <a:lnTo>
                      <a:pt x="680" y="120"/>
                    </a:lnTo>
                    <a:lnTo>
                      <a:pt x="655" y="121"/>
                    </a:lnTo>
                    <a:lnTo>
                      <a:pt x="630" y="122"/>
                    </a:lnTo>
                    <a:lnTo>
                      <a:pt x="604" y="122"/>
                    </a:lnTo>
                    <a:lnTo>
                      <a:pt x="578" y="122"/>
                    </a:lnTo>
                    <a:lnTo>
                      <a:pt x="552" y="122"/>
                    </a:lnTo>
                    <a:lnTo>
                      <a:pt x="525" y="122"/>
                    </a:lnTo>
                    <a:lnTo>
                      <a:pt x="525" y="122"/>
                    </a:lnTo>
                    <a:lnTo>
                      <a:pt x="498" y="122"/>
                    </a:lnTo>
                    <a:lnTo>
                      <a:pt x="471" y="122"/>
                    </a:lnTo>
                    <a:lnTo>
                      <a:pt x="445" y="122"/>
                    </a:lnTo>
                    <a:lnTo>
                      <a:pt x="419" y="122"/>
                    </a:lnTo>
                    <a:lnTo>
                      <a:pt x="394" y="121"/>
                    </a:lnTo>
                    <a:lnTo>
                      <a:pt x="369" y="120"/>
                    </a:lnTo>
                    <a:lnTo>
                      <a:pt x="345" y="119"/>
                    </a:lnTo>
                    <a:lnTo>
                      <a:pt x="321" y="118"/>
                    </a:lnTo>
                    <a:lnTo>
                      <a:pt x="298" y="116"/>
                    </a:lnTo>
                    <a:lnTo>
                      <a:pt x="276" y="115"/>
                    </a:lnTo>
                    <a:lnTo>
                      <a:pt x="254" y="114"/>
                    </a:lnTo>
                    <a:lnTo>
                      <a:pt x="232" y="112"/>
                    </a:lnTo>
                    <a:lnTo>
                      <a:pt x="211" y="111"/>
                    </a:lnTo>
                    <a:lnTo>
                      <a:pt x="192" y="109"/>
                    </a:lnTo>
                    <a:lnTo>
                      <a:pt x="173" y="107"/>
                    </a:lnTo>
                    <a:lnTo>
                      <a:pt x="154" y="105"/>
                    </a:lnTo>
                    <a:lnTo>
                      <a:pt x="137" y="103"/>
                    </a:lnTo>
                    <a:lnTo>
                      <a:pt x="121" y="101"/>
                    </a:lnTo>
                    <a:lnTo>
                      <a:pt x="105" y="98"/>
                    </a:lnTo>
                    <a:lnTo>
                      <a:pt x="90" y="96"/>
                    </a:lnTo>
                    <a:lnTo>
                      <a:pt x="76" y="93"/>
                    </a:lnTo>
                    <a:lnTo>
                      <a:pt x="64" y="91"/>
                    </a:lnTo>
                    <a:lnTo>
                      <a:pt x="52" y="88"/>
                    </a:lnTo>
                    <a:lnTo>
                      <a:pt x="42" y="85"/>
                    </a:lnTo>
                    <a:lnTo>
                      <a:pt x="32" y="83"/>
                    </a:lnTo>
                    <a:lnTo>
                      <a:pt x="24" y="80"/>
                    </a:lnTo>
                    <a:lnTo>
                      <a:pt x="17" y="77"/>
                    </a:lnTo>
                    <a:lnTo>
                      <a:pt x="11" y="74"/>
                    </a:lnTo>
                    <a:lnTo>
                      <a:pt x="6" y="71"/>
                    </a:lnTo>
                    <a:lnTo>
                      <a:pt x="3" y="68"/>
                    </a:lnTo>
                    <a:lnTo>
                      <a:pt x="1" y="65"/>
                    </a:lnTo>
                    <a:lnTo>
                      <a:pt x="0" y="61"/>
                    </a:lnTo>
                    <a:lnTo>
                      <a:pt x="0" y="61"/>
                    </a:lnTo>
                    <a:lnTo>
                      <a:pt x="1" y="58"/>
                    </a:lnTo>
                    <a:lnTo>
                      <a:pt x="3" y="55"/>
                    </a:lnTo>
                    <a:lnTo>
                      <a:pt x="6" y="52"/>
                    </a:lnTo>
                    <a:lnTo>
                      <a:pt x="11" y="49"/>
                    </a:lnTo>
                    <a:lnTo>
                      <a:pt x="17" y="46"/>
                    </a:lnTo>
                    <a:lnTo>
                      <a:pt x="24" y="43"/>
                    </a:lnTo>
                    <a:lnTo>
                      <a:pt x="32" y="40"/>
                    </a:lnTo>
                    <a:lnTo>
                      <a:pt x="42" y="37"/>
                    </a:lnTo>
                    <a:lnTo>
                      <a:pt x="52" y="35"/>
                    </a:lnTo>
                    <a:lnTo>
                      <a:pt x="64" y="32"/>
                    </a:lnTo>
                    <a:lnTo>
                      <a:pt x="76" y="30"/>
                    </a:lnTo>
                    <a:lnTo>
                      <a:pt x="90" y="27"/>
                    </a:lnTo>
                    <a:lnTo>
                      <a:pt x="105" y="25"/>
                    </a:lnTo>
                    <a:lnTo>
                      <a:pt x="121" y="22"/>
                    </a:lnTo>
                    <a:lnTo>
                      <a:pt x="137" y="20"/>
                    </a:lnTo>
                    <a:lnTo>
                      <a:pt x="154" y="18"/>
                    </a:lnTo>
                    <a:lnTo>
                      <a:pt x="173" y="16"/>
                    </a:lnTo>
                    <a:lnTo>
                      <a:pt x="192" y="14"/>
                    </a:lnTo>
                    <a:lnTo>
                      <a:pt x="211" y="12"/>
                    </a:lnTo>
                    <a:lnTo>
                      <a:pt x="232" y="11"/>
                    </a:lnTo>
                    <a:lnTo>
                      <a:pt x="254" y="9"/>
                    </a:lnTo>
                    <a:lnTo>
                      <a:pt x="276" y="8"/>
                    </a:lnTo>
                    <a:lnTo>
                      <a:pt x="298" y="6"/>
                    </a:lnTo>
                    <a:lnTo>
                      <a:pt x="321" y="5"/>
                    </a:lnTo>
                    <a:lnTo>
                      <a:pt x="345" y="4"/>
                    </a:lnTo>
                    <a:lnTo>
                      <a:pt x="369" y="3"/>
                    </a:lnTo>
                    <a:lnTo>
                      <a:pt x="394" y="2"/>
                    </a:lnTo>
                    <a:lnTo>
                      <a:pt x="419" y="1"/>
                    </a:lnTo>
                    <a:lnTo>
                      <a:pt x="445" y="1"/>
                    </a:lnTo>
                    <a:lnTo>
                      <a:pt x="471" y="1"/>
                    </a:lnTo>
                    <a:lnTo>
                      <a:pt x="498" y="1"/>
                    </a:lnTo>
                    <a:lnTo>
                      <a:pt x="525" y="0"/>
                    </a:lnTo>
                    <a:lnTo>
                      <a:pt x="5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58" name="Freeform 50"/>
              <p:cNvSpPr>
                <a:spLocks/>
              </p:cNvSpPr>
              <p:nvPr/>
            </p:nvSpPr>
            <p:spPr bwMode="auto">
              <a:xfrm>
                <a:off x="2459" y="3294"/>
                <a:ext cx="527" cy="63"/>
              </a:xfrm>
              <a:custGeom>
                <a:avLst/>
                <a:gdLst>
                  <a:gd name="T0" fmla="*/ 527 w 527"/>
                  <a:gd name="T1" fmla="*/ 63 h 63"/>
                  <a:gd name="T2" fmla="*/ 523 w 527"/>
                  <a:gd name="T3" fmla="*/ 56 h 63"/>
                  <a:gd name="T4" fmla="*/ 514 w 527"/>
                  <a:gd name="T5" fmla="*/ 50 h 63"/>
                  <a:gd name="T6" fmla="*/ 501 w 527"/>
                  <a:gd name="T7" fmla="*/ 43 h 63"/>
                  <a:gd name="T8" fmla="*/ 483 w 527"/>
                  <a:gd name="T9" fmla="*/ 38 h 63"/>
                  <a:gd name="T10" fmla="*/ 461 w 527"/>
                  <a:gd name="T11" fmla="*/ 32 h 63"/>
                  <a:gd name="T12" fmla="*/ 434 w 527"/>
                  <a:gd name="T13" fmla="*/ 27 h 63"/>
                  <a:gd name="T14" fmla="*/ 404 w 527"/>
                  <a:gd name="T15" fmla="*/ 23 h 63"/>
                  <a:gd name="T16" fmla="*/ 370 w 527"/>
                  <a:gd name="T17" fmla="*/ 18 h 63"/>
                  <a:gd name="T18" fmla="*/ 332 w 527"/>
                  <a:gd name="T19" fmla="*/ 14 h 63"/>
                  <a:gd name="T20" fmla="*/ 292 w 527"/>
                  <a:gd name="T21" fmla="*/ 11 h 63"/>
                  <a:gd name="T22" fmla="*/ 249 w 527"/>
                  <a:gd name="T23" fmla="*/ 8 h 63"/>
                  <a:gd name="T24" fmla="*/ 203 w 527"/>
                  <a:gd name="T25" fmla="*/ 5 h 63"/>
                  <a:gd name="T26" fmla="*/ 155 w 527"/>
                  <a:gd name="T27" fmla="*/ 3 h 63"/>
                  <a:gd name="T28" fmla="*/ 105 w 527"/>
                  <a:gd name="T29" fmla="*/ 2 h 63"/>
                  <a:gd name="T30" fmla="*/ 53 w 527"/>
                  <a:gd name="T31" fmla="*/ 1 h 63"/>
                  <a:gd name="T32" fmla="*/ 0 w 527"/>
                  <a:gd name="T33" fmla="*/ 0 h 63"/>
                  <a:gd name="T34" fmla="*/ 27 w 527"/>
                  <a:gd name="T35" fmla="*/ 5 h 63"/>
                  <a:gd name="T36" fmla="*/ 79 w 527"/>
                  <a:gd name="T37" fmla="*/ 5 h 63"/>
                  <a:gd name="T38" fmla="*/ 130 w 527"/>
                  <a:gd name="T39" fmla="*/ 6 h 63"/>
                  <a:gd name="T40" fmla="*/ 179 w 527"/>
                  <a:gd name="T41" fmla="*/ 8 h 63"/>
                  <a:gd name="T42" fmla="*/ 226 w 527"/>
                  <a:gd name="T43" fmla="*/ 10 h 63"/>
                  <a:gd name="T44" fmla="*/ 271 w 527"/>
                  <a:gd name="T45" fmla="*/ 13 h 63"/>
                  <a:gd name="T46" fmla="*/ 312 w 527"/>
                  <a:gd name="T47" fmla="*/ 16 h 63"/>
                  <a:gd name="T48" fmla="*/ 351 w 527"/>
                  <a:gd name="T49" fmla="*/ 20 h 63"/>
                  <a:gd name="T50" fmla="*/ 387 w 527"/>
                  <a:gd name="T51" fmla="*/ 24 h 63"/>
                  <a:gd name="T52" fmla="*/ 419 w 527"/>
                  <a:gd name="T53" fmla="*/ 29 h 63"/>
                  <a:gd name="T54" fmla="*/ 447 w 527"/>
                  <a:gd name="T55" fmla="*/ 34 h 63"/>
                  <a:gd name="T56" fmla="*/ 470 w 527"/>
                  <a:gd name="T57" fmla="*/ 39 h 63"/>
                  <a:gd name="T58" fmla="*/ 491 w 527"/>
                  <a:gd name="T59" fmla="*/ 44 h 63"/>
                  <a:gd name="T60" fmla="*/ 505 w 527"/>
                  <a:gd name="T61" fmla="*/ 50 h 63"/>
                  <a:gd name="T62" fmla="*/ 515 w 527"/>
                  <a:gd name="T63" fmla="*/ 55 h 63"/>
                  <a:gd name="T64" fmla="*/ 520 w 527"/>
                  <a:gd name="T65" fmla="*/ 61 h 63"/>
                  <a:gd name="T66" fmla="*/ 520 w 527"/>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63">
                    <a:moveTo>
                      <a:pt x="527" y="63"/>
                    </a:moveTo>
                    <a:lnTo>
                      <a:pt x="527" y="63"/>
                    </a:lnTo>
                    <a:lnTo>
                      <a:pt x="525" y="60"/>
                    </a:lnTo>
                    <a:lnTo>
                      <a:pt x="523" y="56"/>
                    </a:lnTo>
                    <a:lnTo>
                      <a:pt x="520" y="53"/>
                    </a:lnTo>
                    <a:lnTo>
                      <a:pt x="514" y="50"/>
                    </a:lnTo>
                    <a:lnTo>
                      <a:pt x="508" y="47"/>
                    </a:lnTo>
                    <a:lnTo>
                      <a:pt x="501" y="43"/>
                    </a:lnTo>
                    <a:lnTo>
                      <a:pt x="492" y="40"/>
                    </a:lnTo>
                    <a:lnTo>
                      <a:pt x="483" y="38"/>
                    </a:lnTo>
                    <a:lnTo>
                      <a:pt x="472" y="35"/>
                    </a:lnTo>
                    <a:lnTo>
                      <a:pt x="461" y="32"/>
                    </a:lnTo>
                    <a:lnTo>
                      <a:pt x="448" y="30"/>
                    </a:lnTo>
                    <a:lnTo>
                      <a:pt x="434" y="27"/>
                    </a:lnTo>
                    <a:lnTo>
                      <a:pt x="419" y="25"/>
                    </a:lnTo>
                    <a:lnTo>
                      <a:pt x="404" y="23"/>
                    </a:lnTo>
                    <a:lnTo>
                      <a:pt x="387" y="20"/>
                    </a:lnTo>
                    <a:lnTo>
                      <a:pt x="370" y="18"/>
                    </a:lnTo>
                    <a:lnTo>
                      <a:pt x="351" y="16"/>
                    </a:lnTo>
                    <a:lnTo>
                      <a:pt x="332" y="14"/>
                    </a:lnTo>
                    <a:lnTo>
                      <a:pt x="312" y="13"/>
                    </a:lnTo>
                    <a:lnTo>
                      <a:pt x="292" y="11"/>
                    </a:lnTo>
                    <a:lnTo>
                      <a:pt x="271" y="9"/>
                    </a:lnTo>
                    <a:lnTo>
                      <a:pt x="249" y="8"/>
                    </a:lnTo>
                    <a:lnTo>
                      <a:pt x="226" y="7"/>
                    </a:lnTo>
                    <a:lnTo>
                      <a:pt x="203" y="5"/>
                    </a:lnTo>
                    <a:lnTo>
                      <a:pt x="179" y="4"/>
                    </a:lnTo>
                    <a:lnTo>
                      <a:pt x="155" y="3"/>
                    </a:lnTo>
                    <a:lnTo>
                      <a:pt x="130" y="3"/>
                    </a:lnTo>
                    <a:lnTo>
                      <a:pt x="105" y="2"/>
                    </a:lnTo>
                    <a:lnTo>
                      <a:pt x="79" y="1"/>
                    </a:lnTo>
                    <a:lnTo>
                      <a:pt x="53" y="1"/>
                    </a:lnTo>
                    <a:lnTo>
                      <a:pt x="27" y="0"/>
                    </a:lnTo>
                    <a:lnTo>
                      <a:pt x="0" y="0"/>
                    </a:lnTo>
                    <a:lnTo>
                      <a:pt x="0" y="4"/>
                    </a:lnTo>
                    <a:lnTo>
                      <a:pt x="27" y="5"/>
                    </a:lnTo>
                    <a:lnTo>
                      <a:pt x="53" y="5"/>
                    </a:lnTo>
                    <a:lnTo>
                      <a:pt x="79" y="5"/>
                    </a:lnTo>
                    <a:lnTo>
                      <a:pt x="105" y="5"/>
                    </a:lnTo>
                    <a:lnTo>
                      <a:pt x="130" y="6"/>
                    </a:lnTo>
                    <a:lnTo>
                      <a:pt x="155" y="7"/>
                    </a:lnTo>
                    <a:lnTo>
                      <a:pt x="179" y="8"/>
                    </a:lnTo>
                    <a:lnTo>
                      <a:pt x="203" y="9"/>
                    </a:lnTo>
                    <a:lnTo>
                      <a:pt x="226" y="10"/>
                    </a:lnTo>
                    <a:lnTo>
                      <a:pt x="249" y="12"/>
                    </a:lnTo>
                    <a:lnTo>
                      <a:pt x="271" y="13"/>
                    </a:lnTo>
                    <a:lnTo>
                      <a:pt x="292" y="15"/>
                    </a:lnTo>
                    <a:lnTo>
                      <a:pt x="312" y="16"/>
                    </a:lnTo>
                    <a:lnTo>
                      <a:pt x="332" y="18"/>
                    </a:lnTo>
                    <a:lnTo>
                      <a:pt x="351" y="20"/>
                    </a:lnTo>
                    <a:lnTo>
                      <a:pt x="369" y="22"/>
                    </a:lnTo>
                    <a:lnTo>
                      <a:pt x="387" y="24"/>
                    </a:lnTo>
                    <a:lnTo>
                      <a:pt x="403" y="26"/>
                    </a:lnTo>
                    <a:lnTo>
                      <a:pt x="419" y="29"/>
                    </a:lnTo>
                    <a:lnTo>
                      <a:pt x="433" y="31"/>
                    </a:lnTo>
                    <a:lnTo>
                      <a:pt x="447" y="34"/>
                    </a:lnTo>
                    <a:lnTo>
                      <a:pt x="459" y="36"/>
                    </a:lnTo>
                    <a:lnTo>
                      <a:pt x="470" y="39"/>
                    </a:lnTo>
                    <a:lnTo>
                      <a:pt x="481" y="41"/>
                    </a:lnTo>
                    <a:lnTo>
                      <a:pt x="491" y="44"/>
                    </a:lnTo>
                    <a:lnTo>
                      <a:pt x="498" y="47"/>
                    </a:lnTo>
                    <a:lnTo>
                      <a:pt x="505" y="50"/>
                    </a:lnTo>
                    <a:lnTo>
                      <a:pt x="511" y="53"/>
                    </a:lnTo>
                    <a:lnTo>
                      <a:pt x="515" y="55"/>
                    </a:lnTo>
                    <a:lnTo>
                      <a:pt x="518" y="58"/>
                    </a:lnTo>
                    <a:lnTo>
                      <a:pt x="520" y="61"/>
                    </a:lnTo>
                    <a:lnTo>
                      <a:pt x="520" y="63"/>
                    </a:lnTo>
                    <a:lnTo>
                      <a:pt x="520" y="63"/>
                    </a:lnTo>
                    <a:lnTo>
                      <a:pt x="527"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59" name="Freeform 51"/>
              <p:cNvSpPr>
                <a:spLocks/>
              </p:cNvSpPr>
              <p:nvPr/>
            </p:nvSpPr>
            <p:spPr bwMode="auto">
              <a:xfrm>
                <a:off x="2459" y="3357"/>
                <a:ext cx="527" cy="64"/>
              </a:xfrm>
              <a:custGeom>
                <a:avLst/>
                <a:gdLst>
                  <a:gd name="T0" fmla="*/ 0 w 527"/>
                  <a:gd name="T1" fmla="*/ 64 h 64"/>
                  <a:gd name="T2" fmla="*/ 53 w 527"/>
                  <a:gd name="T3" fmla="*/ 63 h 64"/>
                  <a:gd name="T4" fmla="*/ 105 w 527"/>
                  <a:gd name="T5" fmla="*/ 62 h 64"/>
                  <a:gd name="T6" fmla="*/ 155 w 527"/>
                  <a:gd name="T7" fmla="*/ 61 h 64"/>
                  <a:gd name="T8" fmla="*/ 203 w 527"/>
                  <a:gd name="T9" fmla="*/ 59 h 64"/>
                  <a:gd name="T10" fmla="*/ 249 w 527"/>
                  <a:gd name="T11" fmla="*/ 56 h 64"/>
                  <a:gd name="T12" fmla="*/ 292 w 527"/>
                  <a:gd name="T13" fmla="*/ 53 h 64"/>
                  <a:gd name="T14" fmla="*/ 332 w 527"/>
                  <a:gd name="T15" fmla="*/ 50 h 64"/>
                  <a:gd name="T16" fmla="*/ 370 w 527"/>
                  <a:gd name="T17" fmla="*/ 45 h 64"/>
                  <a:gd name="T18" fmla="*/ 404 w 527"/>
                  <a:gd name="T19" fmla="*/ 41 h 64"/>
                  <a:gd name="T20" fmla="*/ 434 w 527"/>
                  <a:gd name="T21" fmla="*/ 37 h 64"/>
                  <a:gd name="T22" fmla="*/ 461 w 527"/>
                  <a:gd name="T23" fmla="*/ 32 h 64"/>
                  <a:gd name="T24" fmla="*/ 483 w 527"/>
                  <a:gd name="T25" fmla="*/ 26 h 64"/>
                  <a:gd name="T26" fmla="*/ 501 w 527"/>
                  <a:gd name="T27" fmla="*/ 21 h 64"/>
                  <a:gd name="T28" fmla="*/ 514 w 527"/>
                  <a:gd name="T29" fmla="*/ 14 h 64"/>
                  <a:gd name="T30" fmla="*/ 523 w 527"/>
                  <a:gd name="T31" fmla="*/ 8 h 64"/>
                  <a:gd name="T32" fmla="*/ 527 w 527"/>
                  <a:gd name="T33" fmla="*/ 0 h 64"/>
                  <a:gd name="T34" fmla="*/ 520 w 527"/>
                  <a:gd name="T35" fmla="*/ 3 h 64"/>
                  <a:gd name="T36" fmla="*/ 515 w 527"/>
                  <a:gd name="T37" fmla="*/ 8 h 64"/>
                  <a:gd name="T38" fmla="*/ 505 w 527"/>
                  <a:gd name="T39" fmla="*/ 14 h 64"/>
                  <a:gd name="T40" fmla="*/ 491 w 527"/>
                  <a:gd name="T41" fmla="*/ 20 h 64"/>
                  <a:gd name="T42" fmla="*/ 470 w 527"/>
                  <a:gd name="T43" fmla="*/ 25 h 64"/>
                  <a:gd name="T44" fmla="*/ 447 w 527"/>
                  <a:gd name="T45" fmla="*/ 30 h 64"/>
                  <a:gd name="T46" fmla="*/ 419 w 527"/>
                  <a:gd name="T47" fmla="*/ 35 h 64"/>
                  <a:gd name="T48" fmla="*/ 387 w 527"/>
                  <a:gd name="T49" fmla="*/ 40 h 64"/>
                  <a:gd name="T50" fmla="*/ 351 w 527"/>
                  <a:gd name="T51" fmla="*/ 44 h 64"/>
                  <a:gd name="T52" fmla="*/ 312 w 527"/>
                  <a:gd name="T53" fmla="*/ 48 h 64"/>
                  <a:gd name="T54" fmla="*/ 271 w 527"/>
                  <a:gd name="T55" fmla="*/ 51 h 64"/>
                  <a:gd name="T56" fmla="*/ 226 w 527"/>
                  <a:gd name="T57" fmla="*/ 54 h 64"/>
                  <a:gd name="T58" fmla="*/ 179 w 527"/>
                  <a:gd name="T59" fmla="*/ 56 h 64"/>
                  <a:gd name="T60" fmla="*/ 130 w 527"/>
                  <a:gd name="T61" fmla="*/ 58 h 64"/>
                  <a:gd name="T62" fmla="*/ 79 w 527"/>
                  <a:gd name="T63" fmla="*/ 59 h 64"/>
                  <a:gd name="T64" fmla="*/ 27 w 527"/>
                  <a:gd name="T65" fmla="*/ 59 h 64"/>
                  <a:gd name="T66" fmla="*/ 0 w 527"/>
                  <a:gd name="T6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64">
                    <a:moveTo>
                      <a:pt x="0" y="64"/>
                    </a:moveTo>
                    <a:lnTo>
                      <a:pt x="0" y="64"/>
                    </a:lnTo>
                    <a:lnTo>
                      <a:pt x="27" y="64"/>
                    </a:lnTo>
                    <a:lnTo>
                      <a:pt x="53" y="63"/>
                    </a:lnTo>
                    <a:lnTo>
                      <a:pt x="79" y="63"/>
                    </a:lnTo>
                    <a:lnTo>
                      <a:pt x="105" y="62"/>
                    </a:lnTo>
                    <a:lnTo>
                      <a:pt x="130" y="61"/>
                    </a:lnTo>
                    <a:lnTo>
                      <a:pt x="155" y="61"/>
                    </a:lnTo>
                    <a:lnTo>
                      <a:pt x="179" y="60"/>
                    </a:lnTo>
                    <a:lnTo>
                      <a:pt x="203" y="59"/>
                    </a:lnTo>
                    <a:lnTo>
                      <a:pt x="226" y="57"/>
                    </a:lnTo>
                    <a:lnTo>
                      <a:pt x="249" y="56"/>
                    </a:lnTo>
                    <a:lnTo>
                      <a:pt x="271" y="55"/>
                    </a:lnTo>
                    <a:lnTo>
                      <a:pt x="292" y="53"/>
                    </a:lnTo>
                    <a:lnTo>
                      <a:pt x="312" y="51"/>
                    </a:lnTo>
                    <a:lnTo>
                      <a:pt x="332" y="50"/>
                    </a:lnTo>
                    <a:lnTo>
                      <a:pt x="352" y="48"/>
                    </a:lnTo>
                    <a:lnTo>
                      <a:pt x="370" y="45"/>
                    </a:lnTo>
                    <a:lnTo>
                      <a:pt x="387" y="44"/>
                    </a:lnTo>
                    <a:lnTo>
                      <a:pt x="404" y="41"/>
                    </a:lnTo>
                    <a:lnTo>
                      <a:pt x="419" y="39"/>
                    </a:lnTo>
                    <a:lnTo>
                      <a:pt x="434" y="37"/>
                    </a:lnTo>
                    <a:lnTo>
                      <a:pt x="448" y="34"/>
                    </a:lnTo>
                    <a:lnTo>
                      <a:pt x="461" y="32"/>
                    </a:lnTo>
                    <a:lnTo>
                      <a:pt x="472" y="29"/>
                    </a:lnTo>
                    <a:lnTo>
                      <a:pt x="483" y="26"/>
                    </a:lnTo>
                    <a:lnTo>
                      <a:pt x="492" y="24"/>
                    </a:lnTo>
                    <a:lnTo>
                      <a:pt x="501" y="21"/>
                    </a:lnTo>
                    <a:lnTo>
                      <a:pt x="508" y="17"/>
                    </a:lnTo>
                    <a:lnTo>
                      <a:pt x="514" y="14"/>
                    </a:lnTo>
                    <a:lnTo>
                      <a:pt x="520" y="11"/>
                    </a:lnTo>
                    <a:lnTo>
                      <a:pt x="523" y="8"/>
                    </a:lnTo>
                    <a:lnTo>
                      <a:pt x="525" y="4"/>
                    </a:lnTo>
                    <a:lnTo>
                      <a:pt x="527" y="0"/>
                    </a:lnTo>
                    <a:lnTo>
                      <a:pt x="520" y="0"/>
                    </a:lnTo>
                    <a:lnTo>
                      <a:pt x="520" y="3"/>
                    </a:lnTo>
                    <a:lnTo>
                      <a:pt x="518" y="6"/>
                    </a:lnTo>
                    <a:lnTo>
                      <a:pt x="515" y="8"/>
                    </a:lnTo>
                    <a:lnTo>
                      <a:pt x="511" y="11"/>
                    </a:lnTo>
                    <a:lnTo>
                      <a:pt x="505" y="14"/>
                    </a:lnTo>
                    <a:lnTo>
                      <a:pt x="498" y="17"/>
                    </a:lnTo>
                    <a:lnTo>
                      <a:pt x="491" y="20"/>
                    </a:lnTo>
                    <a:lnTo>
                      <a:pt x="481" y="23"/>
                    </a:lnTo>
                    <a:lnTo>
                      <a:pt x="470" y="25"/>
                    </a:lnTo>
                    <a:lnTo>
                      <a:pt x="459" y="28"/>
                    </a:lnTo>
                    <a:lnTo>
                      <a:pt x="447" y="30"/>
                    </a:lnTo>
                    <a:lnTo>
                      <a:pt x="433" y="33"/>
                    </a:lnTo>
                    <a:lnTo>
                      <a:pt x="419" y="35"/>
                    </a:lnTo>
                    <a:lnTo>
                      <a:pt x="403" y="38"/>
                    </a:lnTo>
                    <a:lnTo>
                      <a:pt x="387" y="40"/>
                    </a:lnTo>
                    <a:lnTo>
                      <a:pt x="369" y="42"/>
                    </a:lnTo>
                    <a:lnTo>
                      <a:pt x="351" y="44"/>
                    </a:lnTo>
                    <a:lnTo>
                      <a:pt x="332" y="46"/>
                    </a:lnTo>
                    <a:lnTo>
                      <a:pt x="312" y="48"/>
                    </a:lnTo>
                    <a:lnTo>
                      <a:pt x="292" y="49"/>
                    </a:lnTo>
                    <a:lnTo>
                      <a:pt x="271" y="51"/>
                    </a:lnTo>
                    <a:lnTo>
                      <a:pt x="249" y="52"/>
                    </a:lnTo>
                    <a:lnTo>
                      <a:pt x="226" y="54"/>
                    </a:lnTo>
                    <a:lnTo>
                      <a:pt x="203" y="55"/>
                    </a:lnTo>
                    <a:lnTo>
                      <a:pt x="179" y="56"/>
                    </a:lnTo>
                    <a:lnTo>
                      <a:pt x="155" y="57"/>
                    </a:lnTo>
                    <a:lnTo>
                      <a:pt x="130" y="58"/>
                    </a:lnTo>
                    <a:lnTo>
                      <a:pt x="105" y="59"/>
                    </a:lnTo>
                    <a:lnTo>
                      <a:pt x="79" y="59"/>
                    </a:lnTo>
                    <a:lnTo>
                      <a:pt x="53" y="59"/>
                    </a:lnTo>
                    <a:lnTo>
                      <a:pt x="27" y="59"/>
                    </a:lnTo>
                    <a:lnTo>
                      <a:pt x="0" y="59"/>
                    </a:lnTo>
                    <a:lnTo>
                      <a:pt x="0" y="59"/>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60" name="Freeform 52"/>
              <p:cNvSpPr>
                <a:spLocks/>
              </p:cNvSpPr>
              <p:nvPr/>
            </p:nvSpPr>
            <p:spPr bwMode="auto">
              <a:xfrm>
                <a:off x="1931" y="3357"/>
                <a:ext cx="528" cy="64"/>
              </a:xfrm>
              <a:custGeom>
                <a:avLst/>
                <a:gdLst>
                  <a:gd name="T0" fmla="*/ 0 w 528"/>
                  <a:gd name="T1" fmla="*/ 0 h 64"/>
                  <a:gd name="T2" fmla="*/ 4 w 528"/>
                  <a:gd name="T3" fmla="*/ 8 h 64"/>
                  <a:gd name="T4" fmla="*/ 12 w 528"/>
                  <a:gd name="T5" fmla="*/ 14 h 64"/>
                  <a:gd name="T6" fmla="*/ 26 w 528"/>
                  <a:gd name="T7" fmla="*/ 21 h 64"/>
                  <a:gd name="T8" fmla="*/ 44 w 528"/>
                  <a:gd name="T9" fmla="*/ 26 h 64"/>
                  <a:gd name="T10" fmla="*/ 66 w 528"/>
                  <a:gd name="T11" fmla="*/ 32 h 64"/>
                  <a:gd name="T12" fmla="*/ 93 w 528"/>
                  <a:gd name="T13" fmla="*/ 37 h 64"/>
                  <a:gd name="T14" fmla="*/ 123 w 528"/>
                  <a:gd name="T15" fmla="*/ 41 h 64"/>
                  <a:gd name="T16" fmla="*/ 157 w 528"/>
                  <a:gd name="T17" fmla="*/ 45 h 64"/>
                  <a:gd name="T18" fmla="*/ 195 w 528"/>
                  <a:gd name="T19" fmla="*/ 50 h 64"/>
                  <a:gd name="T20" fmla="*/ 235 w 528"/>
                  <a:gd name="T21" fmla="*/ 53 h 64"/>
                  <a:gd name="T22" fmla="*/ 279 w 528"/>
                  <a:gd name="T23" fmla="*/ 56 h 64"/>
                  <a:gd name="T24" fmla="*/ 324 w 528"/>
                  <a:gd name="T25" fmla="*/ 59 h 64"/>
                  <a:gd name="T26" fmla="*/ 372 w 528"/>
                  <a:gd name="T27" fmla="*/ 61 h 64"/>
                  <a:gd name="T28" fmla="*/ 422 w 528"/>
                  <a:gd name="T29" fmla="*/ 62 h 64"/>
                  <a:gd name="T30" fmla="*/ 474 w 528"/>
                  <a:gd name="T31" fmla="*/ 63 h 64"/>
                  <a:gd name="T32" fmla="*/ 528 w 528"/>
                  <a:gd name="T33" fmla="*/ 64 h 64"/>
                  <a:gd name="T34" fmla="*/ 501 w 528"/>
                  <a:gd name="T35" fmla="*/ 59 h 64"/>
                  <a:gd name="T36" fmla="*/ 448 w 528"/>
                  <a:gd name="T37" fmla="*/ 59 h 64"/>
                  <a:gd name="T38" fmla="*/ 397 w 528"/>
                  <a:gd name="T39" fmla="*/ 58 h 64"/>
                  <a:gd name="T40" fmla="*/ 348 w 528"/>
                  <a:gd name="T41" fmla="*/ 56 h 64"/>
                  <a:gd name="T42" fmla="*/ 301 w 528"/>
                  <a:gd name="T43" fmla="*/ 54 h 64"/>
                  <a:gd name="T44" fmla="*/ 257 w 528"/>
                  <a:gd name="T45" fmla="*/ 51 h 64"/>
                  <a:gd name="T46" fmla="*/ 214 w 528"/>
                  <a:gd name="T47" fmla="*/ 48 h 64"/>
                  <a:gd name="T48" fmla="*/ 176 w 528"/>
                  <a:gd name="T49" fmla="*/ 44 h 64"/>
                  <a:gd name="T50" fmla="*/ 140 w 528"/>
                  <a:gd name="T51" fmla="*/ 40 h 64"/>
                  <a:gd name="T52" fmla="*/ 108 w 528"/>
                  <a:gd name="T53" fmla="*/ 35 h 64"/>
                  <a:gd name="T54" fmla="*/ 80 w 528"/>
                  <a:gd name="T55" fmla="*/ 30 h 64"/>
                  <a:gd name="T56" fmla="*/ 56 w 528"/>
                  <a:gd name="T57" fmla="*/ 25 h 64"/>
                  <a:gd name="T58" fmla="*/ 36 w 528"/>
                  <a:gd name="T59" fmla="*/ 20 h 64"/>
                  <a:gd name="T60" fmla="*/ 21 w 528"/>
                  <a:gd name="T61" fmla="*/ 14 h 64"/>
                  <a:gd name="T62" fmla="*/ 11 w 528"/>
                  <a:gd name="T63" fmla="*/ 8 h 64"/>
                  <a:gd name="T64" fmla="*/ 6 w 528"/>
                  <a:gd name="T65" fmla="*/ 3 h 64"/>
                  <a:gd name="T66" fmla="*/ 6 w 528"/>
                  <a:gd name="T6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64">
                    <a:moveTo>
                      <a:pt x="0" y="0"/>
                    </a:moveTo>
                    <a:lnTo>
                      <a:pt x="0" y="0"/>
                    </a:lnTo>
                    <a:lnTo>
                      <a:pt x="1" y="4"/>
                    </a:lnTo>
                    <a:lnTo>
                      <a:pt x="4" y="8"/>
                    </a:lnTo>
                    <a:lnTo>
                      <a:pt x="7" y="11"/>
                    </a:lnTo>
                    <a:lnTo>
                      <a:pt x="12" y="14"/>
                    </a:lnTo>
                    <a:lnTo>
                      <a:pt x="18" y="17"/>
                    </a:lnTo>
                    <a:lnTo>
                      <a:pt x="26" y="21"/>
                    </a:lnTo>
                    <a:lnTo>
                      <a:pt x="34" y="24"/>
                    </a:lnTo>
                    <a:lnTo>
                      <a:pt x="44" y="26"/>
                    </a:lnTo>
                    <a:lnTo>
                      <a:pt x="54" y="29"/>
                    </a:lnTo>
                    <a:lnTo>
                      <a:pt x="66" y="32"/>
                    </a:lnTo>
                    <a:lnTo>
                      <a:pt x="79" y="34"/>
                    </a:lnTo>
                    <a:lnTo>
                      <a:pt x="93" y="37"/>
                    </a:lnTo>
                    <a:lnTo>
                      <a:pt x="107" y="39"/>
                    </a:lnTo>
                    <a:lnTo>
                      <a:pt x="123" y="41"/>
                    </a:lnTo>
                    <a:lnTo>
                      <a:pt x="139" y="44"/>
                    </a:lnTo>
                    <a:lnTo>
                      <a:pt x="157" y="45"/>
                    </a:lnTo>
                    <a:lnTo>
                      <a:pt x="175" y="48"/>
                    </a:lnTo>
                    <a:lnTo>
                      <a:pt x="195" y="50"/>
                    </a:lnTo>
                    <a:lnTo>
                      <a:pt x="214" y="51"/>
                    </a:lnTo>
                    <a:lnTo>
                      <a:pt x="235" y="53"/>
                    </a:lnTo>
                    <a:lnTo>
                      <a:pt x="257" y="55"/>
                    </a:lnTo>
                    <a:lnTo>
                      <a:pt x="279" y="56"/>
                    </a:lnTo>
                    <a:lnTo>
                      <a:pt x="301" y="57"/>
                    </a:lnTo>
                    <a:lnTo>
                      <a:pt x="324" y="59"/>
                    </a:lnTo>
                    <a:lnTo>
                      <a:pt x="348" y="60"/>
                    </a:lnTo>
                    <a:lnTo>
                      <a:pt x="372" y="61"/>
                    </a:lnTo>
                    <a:lnTo>
                      <a:pt x="397" y="61"/>
                    </a:lnTo>
                    <a:lnTo>
                      <a:pt x="422" y="62"/>
                    </a:lnTo>
                    <a:lnTo>
                      <a:pt x="448" y="63"/>
                    </a:lnTo>
                    <a:lnTo>
                      <a:pt x="474" y="63"/>
                    </a:lnTo>
                    <a:lnTo>
                      <a:pt x="501" y="64"/>
                    </a:lnTo>
                    <a:lnTo>
                      <a:pt x="528" y="64"/>
                    </a:lnTo>
                    <a:lnTo>
                      <a:pt x="528" y="59"/>
                    </a:lnTo>
                    <a:lnTo>
                      <a:pt x="501" y="59"/>
                    </a:lnTo>
                    <a:lnTo>
                      <a:pt x="474" y="59"/>
                    </a:lnTo>
                    <a:lnTo>
                      <a:pt x="448" y="59"/>
                    </a:lnTo>
                    <a:lnTo>
                      <a:pt x="422" y="59"/>
                    </a:lnTo>
                    <a:lnTo>
                      <a:pt x="397" y="58"/>
                    </a:lnTo>
                    <a:lnTo>
                      <a:pt x="372" y="57"/>
                    </a:lnTo>
                    <a:lnTo>
                      <a:pt x="348" y="56"/>
                    </a:lnTo>
                    <a:lnTo>
                      <a:pt x="324" y="55"/>
                    </a:lnTo>
                    <a:lnTo>
                      <a:pt x="301" y="54"/>
                    </a:lnTo>
                    <a:lnTo>
                      <a:pt x="279" y="52"/>
                    </a:lnTo>
                    <a:lnTo>
                      <a:pt x="257" y="51"/>
                    </a:lnTo>
                    <a:lnTo>
                      <a:pt x="235" y="49"/>
                    </a:lnTo>
                    <a:lnTo>
                      <a:pt x="214" y="48"/>
                    </a:lnTo>
                    <a:lnTo>
                      <a:pt x="195" y="46"/>
                    </a:lnTo>
                    <a:lnTo>
                      <a:pt x="176" y="44"/>
                    </a:lnTo>
                    <a:lnTo>
                      <a:pt x="158" y="42"/>
                    </a:lnTo>
                    <a:lnTo>
                      <a:pt x="140" y="40"/>
                    </a:lnTo>
                    <a:lnTo>
                      <a:pt x="124" y="38"/>
                    </a:lnTo>
                    <a:lnTo>
                      <a:pt x="108" y="35"/>
                    </a:lnTo>
                    <a:lnTo>
                      <a:pt x="94" y="33"/>
                    </a:lnTo>
                    <a:lnTo>
                      <a:pt x="80" y="30"/>
                    </a:lnTo>
                    <a:lnTo>
                      <a:pt x="68" y="28"/>
                    </a:lnTo>
                    <a:lnTo>
                      <a:pt x="56" y="25"/>
                    </a:lnTo>
                    <a:lnTo>
                      <a:pt x="45" y="23"/>
                    </a:lnTo>
                    <a:lnTo>
                      <a:pt x="36" y="20"/>
                    </a:lnTo>
                    <a:lnTo>
                      <a:pt x="28" y="17"/>
                    </a:lnTo>
                    <a:lnTo>
                      <a:pt x="21" y="14"/>
                    </a:lnTo>
                    <a:lnTo>
                      <a:pt x="16" y="11"/>
                    </a:lnTo>
                    <a:lnTo>
                      <a:pt x="11" y="8"/>
                    </a:lnTo>
                    <a:lnTo>
                      <a:pt x="8" y="6"/>
                    </a:lnTo>
                    <a:lnTo>
                      <a:pt x="6" y="3"/>
                    </a:lnTo>
                    <a:lnTo>
                      <a:pt x="6" y="0"/>
                    </a:lnTo>
                    <a:lnTo>
                      <a:pt x="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61" name="Freeform 53"/>
              <p:cNvSpPr>
                <a:spLocks/>
              </p:cNvSpPr>
              <p:nvPr/>
            </p:nvSpPr>
            <p:spPr bwMode="auto">
              <a:xfrm>
                <a:off x="1931" y="3294"/>
                <a:ext cx="528" cy="63"/>
              </a:xfrm>
              <a:custGeom>
                <a:avLst/>
                <a:gdLst>
                  <a:gd name="T0" fmla="*/ 528 w 528"/>
                  <a:gd name="T1" fmla="*/ 0 h 63"/>
                  <a:gd name="T2" fmla="*/ 474 w 528"/>
                  <a:gd name="T3" fmla="*/ 1 h 63"/>
                  <a:gd name="T4" fmla="*/ 422 w 528"/>
                  <a:gd name="T5" fmla="*/ 2 h 63"/>
                  <a:gd name="T6" fmla="*/ 372 w 528"/>
                  <a:gd name="T7" fmla="*/ 3 h 63"/>
                  <a:gd name="T8" fmla="*/ 324 w 528"/>
                  <a:gd name="T9" fmla="*/ 5 h 63"/>
                  <a:gd name="T10" fmla="*/ 279 w 528"/>
                  <a:gd name="T11" fmla="*/ 8 h 63"/>
                  <a:gd name="T12" fmla="*/ 235 w 528"/>
                  <a:gd name="T13" fmla="*/ 11 h 63"/>
                  <a:gd name="T14" fmla="*/ 195 w 528"/>
                  <a:gd name="T15" fmla="*/ 14 h 63"/>
                  <a:gd name="T16" fmla="*/ 157 w 528"/>
                  <a:gd name="T17" fmla="*/ 18 h 63"/>
                  <a:gd name="T18" fmla="*/ 123 w 528"/>
                  <a:gd name="T19" fmla="*/ 23 h 63"/>
                  <a:gd name="T20" fmla="*/ 93 w 528"/>
                  <a:gd name="T21" fmla="*/ 27 h 63"/>
                  <a:gd name="T22" fmla="*/ 66 w 528"/>
                  <a:gd name="T23" fmla="*/ 32 h 63"/>
                  <a:gd name="T24" fmla="*/ 44 w 528"/>
                  <a:gd name="T25" fmla="*/ 38 h 63"/>
                  <a:gd name="T26" fmla="*/ 26 w 528"/>
                  <a:gd name="T27" fmla="*/ 43 h 63"/>
                  <a:gd name="T28" fmla="*/ 12 w 528"/>
                  <a:gd name="T29" fmla="*/ 50 h 63"/>
                  <a:gd name="T30" fmla="*/ 4 w 528"/>
                  <a:gd name="T31" fmla="*/ 56 h 63"/>
                  <a:gd name="T32" fmla="*/ 0 w 528"/>
                  <a:gd name="T33" fmla="*/ 63 h 63"/>
                  <a:gd name="T34" fmla="*/ 6 w 528"/>
                  <a:gd name="T35" fmla="*/ 61 h 63"/>
                  <a:gd name="T36" fmla="*/ 11 w 528"/>
                  <a:gd name="T37" fmla="*/ 55 h 63"/>
                  <a:gd name="T38" fmla="*/ 21 w 528"/>
                  <a:gd name="T39" fmla="*/ 50 h 63"/>
                  <a:gd name="T40" fmla="*/ 36 w 528"/>
                  <a:gd name="T41" fmla="*/ 44 h 63"/>
                  <a:gd name="T42" fmla="*/ 56 w 528"/>
                  <a:gd name="T43" fmla="*/ 39 h 63"/>
                  <a:gd name="T44" fmla="*/ 80 w 528"/>
                  <a:gd name="T45" fmla="*/ 34 h 63"/>
                  <a:gd name="T46" fmla="*/ 108 w 528"/>
                  <a:gd name="T47" fmla="*/ 29 h 63"/>
                  <a:gd name="T48" fmla="*/ 140 w 528"/>
                  <a:gd name="T49" fmla="*/ 24 h 63"/>
                  <a:gd name="T50" fmla="*/ 176 w 528"/>
                  <a:gd name="T51" fmla="*/ 20 h 63"/>
                  <a:gd name="T52" fmla="*/ 214 w 528"/>
                  <a:gd name="T53" fmla="*/ 16 h 63"/>
                  <a:gd name="T54" fmla="*/ 257 w 528"/>
                  <a:gd name="T55" fmla="*/ 13 h 63"/>
                  <a:gd name="T56" fmla="*/ 301 w 528"/>
                  <a:gd name="T57" fmla="*/ 10 h 63"/>
                  <a:gd name="T58" fmla="*/ 348 w 528"/>
                  <a:gd name="T59" fmla="*/ 8 h 63"/>
                  <a:gd name="T60" fmla="*/ 397 w 528"/>
                  <a:gd name="T61" fmla="*/ 6 h 63"/>
                  <a:gd name="T62" fmla="*/ 448 w 528"/>
                  <a:gd name="T63" fmla="*/ 5 h 63"/>
                  <a:gd name="T64" fmla="*/ 501 w 528"/>
                  <a:gd name="T65" fmla="*/ 5 h 63"/>
                  <a:gd name="T66" fmla="*/ 528 w 528"/>
                  <a:gd name="T6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63">
                    <a:moveTo>
                      <a:pt x="528" y="0"/>
                    </a:moveTo>
                    <a:lnTo>
                      <a:pt x="528" y="0"/>
                    </a:lnTo>
                    <a:lnTo>
                      <a:pt x="501" y="0"/>
                    </a:lnTo>
                    <a:lnTo>
                      <a:pt x="474" y="1"/>
                    </a:lnTo>
                    <a:lnTo>
                      <a:pt x="448" y="1"/>
                    </a:lnTo>
                    <a:lnTo>
                      <a:pt x="422" y="2"/>
                    </a:lnTo>
                    <a:lnTo>
                      <a:pt x="397" y="3"/>
                    </a:lnTo>
                    <a:lnTo>
                      <a:pt x="372" y="3"/>
                    </a:lnTo>
                    <a:lnTo>
                      <a:pt x="348" y="4"/>
                    </a:lnTo>
                    <a:lnTo>
                      <a:pt x="324" y="5"/>
                    </a:lnTo>
                    <a:lnTo>
                      <a:pt x="301" y="7"/>
                    </a:lnTo>
                    <a:lnTo>
                      <a:pt x="279" y="8"/>
                    </a:lnTo>
                    <a:lnTo>
                      <a:pt x="257" y="9"/>
                    </a:lnTo>
                    <a:lnTo>
                      <a:pt x="235" y="11"/>
                    </a:lnTo>
                    <a:lnTo>
                      <a:pt x="214" y="13"/>
                    </a:lnTo>
                    <a:lnTo>
                      <a:pt x="195" y="14"/>
                    </a:lnTo>
                    <a:lnTo>
                      <a:pt x="176" y="16"/>
                    </a:lnTo>
                    <a:lnTo>
                      <a:pt x="157" y="18"/>
                    </a:lnTo>
                    <a:lnTo>
                      <a:pt x="139" y="20"/>
                    </a:lnTo>
                    <a:lnTo>
                      <a:pt x="123" y="23"/>
                    </a:lnTo>
                    <a:lnTo>
                      <a:pt x="107" y="25"/>
                    </a:lnTo>
                    <a:lnTo>
                      <a:pt x="93" y="27"/>
                    </a:lnTo>
                    <a:lnTo>
                      <a:pt x="79" y="30"/>
                    </a:lnTo>
                    <a:lnTo>
                      <a:pt x="66" y="32"/>
                    </a:lnTo>
                    <a:lnTo>
                      <a:pt x="54" y="35"/>
                    </a:lnTo>
                    <a:lnTo>
                      <a:pt x="44" y="38"/>
                    </a:lnTo>
                    <a:lnTo>
                      <a:pt x="34" y="40"/>
                    </a:lnTo>
                    <a:lnTo>
                      <a:pt x="26" y="43"/>
                    </a:lnTo>
                    <a:lnTo>
                      <a:pt x="18" y="47"/>
                    </a:lnTo>
                    <a:lnTo>
                      <a:pt x="12" y="50"/>
                    </a:lnTo>
                    <a:lnTo>
                      <a:pt x="7" y="53"/>
                    </a:lnTo>
                    <a:lnTo>
                      <a:pt x="4" y="56"/>
                    </a:lnTo>
                    <a:lnTo>
                      <a:pt x="1" y="60"/>
                    </a:lnTo>
                    <a:lnTo>
                      <a:pt x="0" y="63"/>
                    </a:lnTo>
                    <a:lnTo>
                      <a:pt x="6" y="63"/>
                    </a:lnTo>
                    <a:lnTo>
                      <a:pt x="6" y="61"/>
                    </a:lnTo>
                    <a:lnTo>
                      <a:pt x="8" y="58"/>
                    </a:lnTo>
                    <a:lnTo>
                      <a:pt x="11" y="55"/>
                    </a:lnTo>
                    <a:lnTo>
                      <a:pt x="16" y="53"/>
                    </a:lnTo>
                    <a:lnTo>
                      <a:pt x="21" y="50"/>
                    </a:lnTo>
                    <a:lnTo>
                      <a:pt x="28" y="47"/>
                    </a:lnTo>
                    <a:lnTo>
                      <a:pt x="36" y="44"/>
                    </a:lnTo>
                    <a:lnTo>
                      <a:pt x="45" y="41"/>
                    </a:lnTo>
                    <a:lnTo>
                      <a:pt x="56" y="39"/>
                    </a:lnTo>
                    <a:lnTo>
                      <a:pt x="68" y="36"/>
                    </a:lnTo>
                    <a:lnTo>
                      <a:pt x="80" y="34"/>
                    </a:lnTo>
                    <a:lnTo>
                      <a:pt x="94" y="31"/>
                    </a:lnTo>
                    <a:lnTo>
                      <a:pt x="108" y="29"/>
                    </a:lnTo>
                    <a:lnTo>
                      <a:pt x="124" y="26"/>
                    </a:lnTo>
                    <a:lnTo>
                      <a:pt x="140" y="24"/>
                    </a:lnTo>
                    <a:lnTo>
                      <a:pt x="158" y="22"/>
                    </a:lnTo>
                    <a:lnTo>
                      <a:pt x="176" y="20"/>
                    </a:lnTo>
                    <a:lnTo>
                      <a:pt x="195" y="18"/>
                    </a:lnTo>
                    <a:lnTo>
                      <a:pt x="214" y="16"/>
                    </a:lnTo>
                    <a:lnTo>
                      <a:pt x="235" y="15"/>
                    </a:lnTo>
                    <a:lnTo>
                      <a:pt x="257" y="13"/>
                    </a:lnTo>
                    <a:lnTo>
                      <a:pt x="279" y="12"/>
                    </a:lnTo>
                    <a:lnTo>
                      <a:pt x="301" y="10"/>
                    </a:lnTo>
                    <a:lnTo>
                      <a:pt x="324" y="9"/>
                    </a:lnTo>
                    <a:lnTo>
                      <a:pt x="348" y="8"/>
                    </a:lnTo>
                    <a:lnTo>
                      <a:pt x="372" y="7"/>
                    </a:lnTo>
                    <a:lnTo>
                      <a:pt x="397" y="6"/>
                    </a:lnTo>
                    <a:lnTo>
                      <a:pt x="422" y="5"/>
                    </a:lnTo>
                    <a:lnTo>
                      <a:pt x="448" y="5"/>
                    </a:lnTo>
                    <a:lnTo>
                      <a:pt x="474" y="5"/>
                    </a:lnTo>
                    <a:lnTo>
                      <a:pt x="501" y="5"/>
                    </a:lnTo>
                    <a:lnTo>
                      <a:pt x="528" y="4"/>
                    </a:lnTo>
                    <a:lnTo>
                      <a:pt x="528" y="4"/>
                    </a:lnTo>
                    <a:lnTo>
                      <a:pt x="5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62" name="Freeform 54"/>
              <p:cNvSpPr>
                <a:spLocks/>
              </p:cNvSpPr>
              <p:nvPr/>
            </p:nvSpPr>
            <p:spPr bwMode="auto">
              <a:xfrm>
                <a:off x="1950" y="3311"/>
                <a:ext cx="1048" cy="122"/>
              </a:xfrm>
              <a:custGeom>
                <a:avLst/>
                <a:gdLst>
                  <a:gd name="T0" fmla="*/ 578 w 1048"/>
                  <a:gd name="T1" fmla="*/ 1 h 122"/>
                  <a:gd name="T2" fmla="*/ 655 w 1048"/>
                  <a:gd name="T3" fmla="*/ 2 h 122"/>
                  <a:gd name="T4" fmla="*/ 728 w 1048"/>
                  <a:gd name="T5" fmla="*/ 5 h 122"/>
                  <a:gd name="T6" fmla="*/ 795 w 1048"/>
                  <a:gd name="T7" fmla="*/ 9 h 122"/>
                  <a:gd name="T8" fmla="*/ 857 w 1048"/>
                  <a:gd name="T9" fmla="*/ 14 h 122"/>
                  <a:gd name="T10" fmla="*/ 912 w 1048"/>
                  <a:gd name="T11" fmla="*/ 20 h 122"/>
                  <a:gd name="T12" fmla="*/ 958 w 1048"/>
                  <a:gd name="T13" fmla="*/ 27 h 122"/>
                  <a:gd name="T14" fmla="*/ 996 w 1048"/>
                  <a:gd name="T15" fmla="*/ 35 h 122"/>
                  <a:gd name="T16" fmla="*/ 1025 w 1048"/>
                  <a:gd name="T17" fmla="*/ 43 h 122"/>
                  <a:gd name="T18" fmla="*/ 1042 w 1048"/>
                  <a:gd name="T19" fmla="*/ 52 h 122"/>
                  <a:gd name="T20" fmla="*/ 1048 w 1048"/>
                  <a:gd name="T21" fmla="*/ 61 h 122"/>
                  <a:gd name="T22" fmla="*/ 1045 w 1048"/>
                  <a:gd name="T23" fmla="*/ 67 h 122"/>
                  <a:gd name="T24" fmla="*/ 1032 w 1048"/>
                  <a:gd name="T25" fmla="*/ 76 h 122"/>
                  <a:gd name="T26" fmla="*/ 1007 w 1048"/>
                  <a:gd name="T27" fmla="*/ 85 h 122"/>
                  <a:gd name="T28" fmla="*/ 972 w 1048"/>
                  <a:gd name="T29" fmla="*/ 93 h 122"/>
                  <a:gd name="T30" fmla="*/ 928 w 1048"/>
                  <a:gd name="T31" fmla="*/ 100 h 122"/>
                  <a:gd name="T32" fmla="*/ 876 w 1048"/>
                  <a:gd name="T33" fmla="*/ 107 h 122"/>
                  <a:gd name="T34" fmla="*/ 817 w 1048"/>
                  <a:gd name="T35" fmla="*/ 112 h 122"/>
                  <a:gd name="T36" fmla="*/ 751 w 1048"/>
                  <a:gd name="T37" fmla="*/ 116 h 122"/>
                  <a:gd name="T38" fmla="*/ 680 w 1048"/>
                  <a:gd name="T39" fmla="*/ 120 h 122"/>
                  <a:gd name="T40" fmla="*/ 604 w 1048"/>
                  <a:gd name="T41" fmla="*/ 122 h 122"/>
                  <a:gd name="T42" fmla="*/ 525 w 1048"/>
                  <a:gd name="T43" fmla="*/ 122 h 122"/>
                  <a:gd name="T44" fmla="*/ 471 w 1048"/>
                  <a:gd name="T45" fmla="*/ 122 h 122"/>
                  <a:gd name="T46" fmla="*/ 394 w 1048"/>
                  <a:gd name="T47" fmla="*/ 120 h 122"/>
                  <a:gd name="T48" fmla="*/ 321 w 1048"/>
                  <a:gd name="T49" fmla="*/ 117 h 122"/>
                  <a:gd name="T50" fmla="*/ 253 w 1048"/>
                  <a:gd name="T51" fmla="*/ 113 h 122"/>
                  <a:gd name="T52" fmla="*/ 191 w 1048"/>
                  <a:gd name="T53" fmla="*/ 108 h 122"/>
                  <a:gd name="T54" fmla="*/ 137 w 1048"/>
                  <a:gd name="T55" fmla="*/ 102 h 122"/>
                  <a:gd name="T56" fmla="*/ 90 w 1048"/>
                  <a:gd name="T57" fmla="*/ 96 h 122"/>
                  <a:gd name="T58" fmla="*/ 52 w 1048"/>
                  <a:gd name="T59" fmla="*/ 88 h 122"/>
                  <a:gd name="T60" fmla="*/ 24 w 1048"/>
                  <a:gd name="T61" fmla="*/ 80 h 122"/>
                  <a:gd name="T62" fmla="*/ 6 w 1048"/>
                  <a:gd name="T63" fmla="*/ 70 h 122"/>
                  <a:gd name="T64" fmla="*/ 0 w 1048"/>
                  <a:gd name="T65" fmla="*/ 61 h 122"/>
                  <a:gd name="T66" fmla="*/ 3 w 1048"/>
                  <a:gd name="T67" fmla="*/ 55 h 122"/>
                  <a:gd name="T68" fmla="*/ 16 w 1048"/>
                  <a:gd name="T69" fmla="*/ 46 h 122"/>
                  <a:gd name="T70" fmla="*/ 41 w 1048"/>
                  <a:gd name="T71" fmla="*/ 37 h 122"/>
                  <a:gd name="T72" fmla="*/ 76 w 1048"/>
                  <a:gd name="T73" fmla="*/ 29 h 122"/>
                  <a:gd name="T74" fmla="*/ 120 w 1048"/>
                  <a:gd name="T75" fmla="*/ 22 h 122"/>
                  <a:gd name="T76" fmla="*/ 173 w 1048"/>
                  <a:gd name="T77" fmla="*/ 16 h 122"/>
                  <a:gd name="T78" fmla="*/ 232 w 1048"/>
                  <a:gd name="T79" fmla="*/ 11 h 122"/>
                  <a:gd name="T80" fmla="*/ 298 w 1048"/>
                  <a:gd name="T81" fmla="*/ 6 h 122"/>
                  <a:gd name="T82" fmla="*/ 369 w 1048"/>
                  <a:gd name="T83" fmla="*/ 3 h 122"/>
                  <a:gd name="T84" fmla="*/ 445 w 1048"/>
                  <a:gd name="T85" fmla="*/ 1 h 122"/>
                  <a:gd name="T86" fmla="*/ 525 w 1048"/>
                  <a:gd name="T8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8" h="122">
                    <a:moveTo>
                      <a:pt x="525" y="0"/>
                    </a:moveTo>
                    <a:lnTo>
                      <a:pt x="551" y="0"/>
                    </a:lnTo>
                    <a:lnTo>
                      <a:pt x="578" y="1"/>
                    </a:lnTo>
                    <a:lnTo>
                      <a:pt x="604" y="1"/>
                    </a:lnTo>
                    <a:lnTo>
                      <a:pt x="630" y="1"/>
                    </a:lnTo>
                    <a:lnTo>
                      <a:pt x="655" y="2"/>
                    </a:lnTo>
                    <a:lnTo>
                      <a:pt x="680" y="3"/>
                    </a:lnTo>
                    <a:lnTo>
                      <a:pt x="704" y="4"/>
                    </a:lnTo>
                    <a:lnTo>
                      <a:pt x="728" y="5"/>
                    </a:lnTo>
                    <a:lnTo>
                      <a:pt x="751" y="6"/>
                    </a:lnTo>
                    <a:lnTo>
                      <a:pt x="774" y="7"/>
                    </a:lnTo>
                    <a:lnTo>
                      <a:pt x="795" y="9"/>
                    </a:lnTo>
                    <a:lnTo>
                      <a:pt x="817" y="11"/>
                    </a:lnTo>
                    <a:lnTo>
                      <a:pt x="837" y="12"/>
                    </a:lnTo>
                    <a:lnTo>
                      <a:pt x="857" y="14"/>
                    </a:lnTo>
                    <a:lnTo>
                      <a:pt x="876" y="16"/>
                    </a:lnTo>
                    <a:lnTo>
                      <a:pt x="894" y="18"/>
                    </a:lnTo>
                    <a:lnTo>
                      <a:pt x="912" y="20"/>
                    </a:lnTo>
                    <a:lnTo>
                      <a:pt x="928" y="22"/>
                    </a:lnTo>
                    <a:lnTo>
                      <a:pt x="944" y="25"/>
                    </a:lnTo>
                    <a:lnTo>
                      <a:pt x="958" y="27"/>
                    </a:lnTo>
                    <a:lnTo>
                      <a:pt x="972" y="29"/>
                    </a:lnTo>
                    <a:lnTo>
                      <a:pt x="985" y="32"/>
                    </a:lnTo>
                    <a:lnTo>
                      <a:pt x="996" y="35"/>
                    </a:lnTo>
                    <a:lnTo>
                      <a:pt x="1007" y="37"/>
                    </a:lnTo>
                    <a:lnTo>
                      <a:pt x="1016" y="40"/>
                    </a:lnTo>
                    <a:lnTo>
                      <a:pt x="1025" y="43"/>
                    </a:lnTo>
                    <a:lnTo>
                      <a:pt x="1032" y="46"/>
                    </a:lnTo>
                    <a:lnTo>
                      <a:pt x="1037" y="49"/>
                    </a:lnTo>
                    <a:lnTo>
                      <a:pt x="1042" y="52"/>
                    </a:lnTo>
                    <a:lnTo>
                      <a:pt x="1045" y="55"/>
                    </a:lnTo>
                    <a:lnTo>
                      <a:pt x="1047" y="58"/>
                    </a:lnTo>
                    <a:lnTo>
                      <a:pt x="1048" y="61"/>
                    </a:lnTo>
                    <a:lnTo>
                      <a:pt x="1048" y="61"/>
                    </a:lnTo>
                    <a:lnTo>
                      <a:pt x="1047" y="64"/>
                    </a:lnTo>
                    <a:lnTo>
                      <a:pt x="1045" y="67"/>
                    </a:lnTo>
                    <a:lnTo>
                      <a:pt x="1042" y="70"/>
                    </a:lnTo>
                    <a:lnTo>
                      <a:pt x="1037" y="74"/>
                    </a:lnTo>
                    <a:lnTo>
                      <a:pt x="1032" y="76"/>
                    </a:lnTo>
                    <a:lnTo>
                      <a:pt x="1025" y="80"/>
                    </a:lnTo>
                    <a:lnTo>
                      <a:pt x="1016" y="82"/>
                    </a:lnTo>
                    <a:lnTo>
                      <a:pt x="1007" y="85"/>
                    </a:lnTo>
                    <a:lnTo>
                      <a:pt x="996" y="88"/>
                    </a:lnTo>
                    <a:lnTo>
                      <a:pt x="985" y="91"/>
                    </a:lnTo>
                    <a:lnTo>
                      <a:pt x="972" y="93"/>
                    </a:lnTo>
                    <a:lnTo>
                      <a:pt x="958" y="96"/>
                    </a:lnTo>
                    <a:lnTo>
                      <a:pt x="944" y="98"/>
                    </a:lnTo>
                    <a:lnTo>
                      <a:pt x="928" y="100"/>
                    </a:lnTo>
                    <a:lnTo>
                      <a:pt x="912" y="102"/>
                    </a:lnTo>
                    <a:lnTo>
                      <a:pt x="894" y="104"/>
                    </a:lnTo>
                    <a:lnTo>
                      <a:pt x="876" y="107"/>
                    </a:lnTo>
                    <a:lnTo>
                      <a:pt x="857" y="108"/>
                    </a:lnTo>
                    <a:lnTo>
                      <a:pt x="837" y="110"/>
                    </a:lnTo>
                    <a:lnTo>
                      <a:pt x="817" y="112"/>
                    </a:lnTo>
                    <a:lnTo>
                      <a:pt x="795" y="113"/>
                    </a:lnTo>
                    <a:lnTo>
                      <a:pt x="774" y="115"/>
                    </a:lnTo>
                    <a:lnTo>
                      <a:pt x="751" y="116"/>
                    </a:lnTo>
                    <a:lnTo>
                      <a:pt x="728" y="117"/>
                    </a:lnTo>
                    <a:lnTo>
                      <a:pt x="704" y="119"/>
                    </a:lnTo>
                    <a:lnTo>
                      <a:pt x="680" y="120"/>
                    </a:lnTo>
                    <a:lnTo>
                      <a:pt x="655" y="120"/>
                    </a:lnTo>
                    <a:lnTo>
                      <a:pt x="630" y="121"/>
                    </a:lnTo>
                    <a:lnTo>
                      <a:pt x="604" y="122"/>
                    </a:lnTo>
                    <a:lnTo>
                      <a:pt x="578" y="122"/>
                    </a:lnTo>
                    <a:lnTo>
                      <a:pt x="551" y="122"/>
                    </a:lnTo>
                    <a:lnTo>
                      <a:pt x="525" y="122"/>
                    </a:lnTo>
                    <a:lnTo>
                      <a:pt x="525" y="122"/>
                    </a:lnTo>
                    <a:lnTo>
                      <a:pt x="497" y="122"/>
                    </a:lnTo>
                    <a:lnTo>
                      <a:pt x="471" y="122"/>
                    </a:lnTo>
                    <a:lnTo>
                      <a:pt x="445" y="122"/>
                    </a:lnTo>
                    <a:lnTo>
                      <a:pt x="419" y="121"/>
                    </a:lnTo>
                    <a:lnTo>
                      <a:pt x="394" y="120"/>
                    </a:lnTo>
                    <a:lnTo>
                      <a:pt x="369" y="120"/>
                    </a:lnTo>
                    <a:lnTo>
                      <a:pt x="345" y="119"/>
                    </a:lnTo>
                    <a:lnTo>
                      <a:pt x="321" y="117"/>
                    </a:lnTo>
                    <a:lnTo>
                      <a:pt x="298" y="116"/>
                    </a:lnTo>
                    <a:lnTo>
                      <a:pt x="275" y="115"/>
                    </a:lnTo>
                    <a:lnTo>
                      <a:pt x="253" y="113"/>
                    </a:lnTo>
                    <a:lnTo>
                      <a:pt x="232" y="112"/>
                    </a:lnTo>
                    <a:lnTo>
                      <a:pt x="211" y="110"/>
                    </a:lnTo>
                    <a:lnTo>
                      <a:pt x="191" y="108"/>
                    </a:lnTo>
                    <a:lnTo>
                      <a:pt x="173" y="107"/>
                    </a:lnTo>
                    <a:lnTo>
                      <a:pt x="154" y="104"/>
                    </a:lnTo>
                    <a:lnTo>
                      <a:pt x="137" y="102"/>
                    </a:lnTo>
                    <a:lnTo>
                      <a:pt x="120" y="100"/>
                    </a:lnTo>
                    <a:lnTo>
                      <a:pt x="105" y="98"/>
                    </a:lnTo>
                    <a:lnTo>
                      <a:pt x="90" y="96"/>
                    </a:lnTo>
                    <a:lnTo>
                      <a:pt x="76" y="93"/>
                    </a:lnTo>
                    <a:lnTo>
                      <a:pt x="64" y="91"/>
                    </a:lnTo>
                    <a:lnTo>
                      <a:pt x="52" y="88"/>
                    </a:lnTo>
                    <a:lnTo>
                      <a:pt x="41" y="85"/>
                    </a:lnTo>
                    <a:lnTo>
                      <a:pt x="32" y="82"/>
                    </a:lnTo>
                    <a:lnTo>
                      <a:pt x="24" y="80"/>
                    </a:lnTo>
                    <a:lnTo>
                      <a:pt x="16" y="76"/>
                    </a:lnTo>
                    <a:lnTo>
                      <a:pt x="11" y="74"/>
                    </a:lnTo>
                    <a:lnTo>
                      <a:pt x="6" y="70"/>
                    </a:lnTo>
                    <a:lnTo>
                      <a:pt x="3" y="67"/>
                    </a:lnTo>
                    <a:lnTo>
                      <a:pt x="1" y="64"/>
                    </a:lnTo>
                    <a:lnTo>
                      <a:pt x="0" y="61"/>
                    </a:lnTo>
                    <a:lnTo>
                      <a:pt x="0" y="61"/>
                    </a:lnTo>
                    <a:lnTo>
                      <a:pt x="1" y="58"/>
                    </a:lnTo>
                    <a:lnTo>
                      <a:pt x="3" y="55"/>
                    </a:lnTo>
                    <a:lnTo>
                      <a:pt x="6" y="52"/>
                    </a:lnTo>
                    <a:lnTo>
                      <a:pt x="11" y="49"/>
                    </a:lnTo>
                    <a:lnTo>
                      <a:pt x="16" y="46"/>
                    </a:lnTo>
                    <a:lnTo>
                      <a:pt x="24" y="43"/>
                    </a:lnTo>
                    <a:lnTo>
                      <a:pt x="32" y="40"/>
                    </a:lnTo>
                    <a:lnTo>
                      <a:pt x="41" y="37"/>
                    </a:lnTo>
                    <a:lnTo>
                      <a:pt x="52" y="35"/>
                    </a:lnTo>
                    <a:lnTo>
                      <a:pt x="64" y="32"/>
                    </a:lnTo>
                    <a:lnTo>
                      <a:pt x="76" y="29"/>
                    </a:lnTo>
                    <a:lnTo>
                      <a:pt x="90" y="27"/>
                    </a:lnTo>
                    <a:lnTo>
                      <a:pt x="105" y="25"/>
                    </a:lnTo>
                    <a:lnTo>
                      <a:pt x="120" y="22"/>
                    </a:lnTo>
                    <a:lnTo>
                      <a:pt x="137" y="20"/>
                    </a:lnTo>
                    <a:lnTo>
                      <a:pt x="154" y="18"/>
                    </a:lnTo>
                    <a:lnTo>
                      <a:pt x="173" y="16"/>
                    </a:lnTo>
                    <a:lnTo>
                      <a:pt x="191" y="14"/>
                    </a:lnTo>
                    <a:lnTo>
                      <a:pt x="211" y="12"/>
                    </a:lnTo>
                    <a:lnTo>
                      <a:pt x="232" y="11"/>
                    </a:lnTo>
                    <a:lnTo>
                      <a:pt x="253" y="9"/>
                    </a:lnTo>
                    <a:lnTo>
                      <a:pt x="275" y="7"/>
                    </a:lnTo>
                    <a:lnTo>
                      <a:pt x="298" y="6"/>
                    </a:lnTo>
                    <a:lnTo>
                      <a:pt x="321" y="5"/>
                    </a:lnTo>
                    <a:lnTo>
                      <a:pt x="345" y="4"/>
                    </a:lnTo>
                    <a:lnTo>
                      <a:pt x="369" y="3"/>
                    </a:lnTo>
                    <a:lnTo>
                      <a:pt x="394" y="2"/>
                    </a:lnTo>
                    <a:lnTo>
                      <a:pt x="419" y="1"/>
                    </a:lnTo>
                    <a:lnTo>
                      <a:pt x="445" y="1"/>
                    </a:lnTo>
                    <a:lnTo>
                      <a:pt x="471" y="1"/>
                    </a:lnTo>
                    <a:lnTo>
                      <a:pt x="497" y="0"/>
                    </a:lnTo>
                    <a:lnTo>
                      <a:pt x="525" y="0"/>
                    </a:lnTo>
                    <a:lnTo>
                      <a:pt x="5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63" name="Freeform 55"/>
              <p:cNvSpPr>
                <a:spLocks/>
              </p:cNvSpPr>
              <p:nvPr/>
            </p:nvSpPr>
            <p:spPr bwMode="auto">
              <a:xfrm>
                <a:off x="2475" y="3307"/>
                <a:ext cx="529" cy="65"/>
              </a:xfrm>
              <a:custGeom>
                <a:avLst/>
                <a:gdLst>
                  <a:gd name="T0" fmla="*/ 529 w 529"/>
                  <a:gd name="T1" fmla="*/ 65 h 65"/>
                  <a:gd name="T2" fmla="*/ 525 w 529"/>
                  <a:gd name="T3" fmla="*/ 57 h 65"/>
                  <a:gd name="T4" fmla="*/ 516 w 529"/>
                  <a:gd name="T5" fmla="*/ 50 h 65"/>
                  <a:gd name="T6" fmla="*/ 502 w 529"/>
                  <a:gd name="T7" fmla="*/ 43 h 65"/>
                  <a:gd name="T8" fmla="*/ 483 w 529"/>
                  <a:gd name="T9" fmla="*/ 37 h 65"/>
                  <a:gd name="T10" fmla="*/ 461 w 529"/>
                  <a:gd name="T11" fmla="*/ 32 h 65"/>
                  <a:gd name="T12" fmla="*/ 435 w 529"/>
                  <a:gd name="T13" fmla="*/ 27 h 65"/>
                  <a:gd name="T14" fmla="*/ 404 w 529"/>
                  <a:gd name="T15" fmla="*/ 22 h 65"/>
                  <a:gd name="T16" fmla="*/ 370 w 529"/>
                  <a:gd name="T17" fmla="*/ 18 h 65"/>
                  <a:gd name="T18" fmla="*/ 332 w 529"/>
                  <a:gd name="T19" fmla="*/ 14 h 65"/>
                  <a:gd name="T20" fmla="*/ 292 w 529"/>
                  <a:gd name="T21" fmla="*/ 11 h 65"/>
                  <a:gd name="T22" fmla="*/ 249 w 529"/>
                  <a:gd name="T23" fmla="*/ 7 h 65"/>
                  <a:gd name="T24" fmla="*/ 203 w 529"/>
                  <a:gd name="T25" fmla="*/ 5 h 65"/>
                  <a:gd name="T26" fmla="*/ 155 w 529"/>
                  <a:gd name="T27" fmla="*/ 3 h 65"/>
                  <a:gd name="T28" fmla="*/ 105 w 529"/>
                  <a:gd name="T29" fmla="*/ 1 h 65"/>
                  <a:gd name="T30" fmla="*/ 53 w 529"/>
                  <a:gd name="T31" fmla="*/ 0 h 65"/>
                  <a:gd name="T32" fmla="*/ 0 w 529"/>
                  <a:gd name="T33" fmla="*/ 0 h 65"/>
                  <a:gd name="T34" fmla="*/ 26 w 529"/>
                  <a:gd name="T35" fmla="*/ 9 h 65"/>
                  <a:gd name="T36" fmla="*/ 79 w 529"/>
                  <a:gd name="T37" fmla="*/ 9 h 65"/>
                  <a:gd name="T38" fmla="*/ 130 w 529"/>
                  <a:gd name="T39" fmla="*/ 10 h 65"/>
                  <a:gd name="T40" fmla="*/ 179 w 529"/>
                  <a:gd name="T41" fmla="*/ 12 h 65"/>
                  <a:gd name="T42" fmla="*/ 225 w 529"/>
                  <a:gd name="T43" fmla="*/ 14 h 65"/>
                  <a:gd name="T44" fmla="*/ 270 w 529"/>
                  <a:gd name="T45" fmla="*/ 17 h 65"/>
                  <a:gd name="T46" fmla="*/ 312 w 529"/>
                  <a:gd name="T47" fmla="*/ 20 h 65"/>
                  <a:gd name="T48" fmla="*/ 351 w 529"/>
                  <a:gd name="T49" fmla="*/ 24 h 65"/>
                  <a:gd name="T50" fmla="*/ 386 w 529"/>
                  <a:gd name="T51" fmla="*/ 28 h 65"/>
                  <a:gd name="T52" fmla="*/ 418 w 529"/>
                  <a:gd name="T53" fmla="*/ 33 h 65"/>
                  <a:gd name="T54" fmla="*/ 446 w 529"/>
                  <a:gd name="T55" fmla="*/ 37 h 65"/>
                  <a:gd name="T56" fmla="*/ 469 w 529"/>
                  <a:gd name="T57" fmla="*/ 43 h 65"/>
                  <a:gd name="T58" fmla="*/ 489 w 529"/>
                  <a:gd name="T59" fmla="*/ 48 h 65"/>
                  <a:gd name="T60" fmla="*/ 504 w 529"/>
                  <a:gd name="T61" fmla="*/ 53 h 65"/>
                  <a:gd name="T62" fmla="*/ 513 w 529"/>
                  <a:gd name="T63" fmla="*/ 59 h 65"/>
                  <a:gd name="T64" fmla="*/ 517 w 529"/>
                  <a:gd name="T65" fmla="*/ 63 h 65"/>
                  <a:gd name="T66" fmla="*/ 517 w 529"/>
                  <a:gd name="T6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9" h="65">
                    <a:moveTo>
                      <a:pt x="529" y="65"/>
                    </a:moveTo>
                    <a:lnTo>
                      <a:pt x="529" y="65"/>
                    </a:lnTo>
                    <a:lnTo>
                      <a:pt x="528" y="61"/>
                    </a:lnTo>
                    <a:lnTo>
                      <a:pt x="525" y="57"/>
                    </a:lnTo>
                    <a:lnTo>
                      <a:pt x="522" y="53"/>
                    </a:lnTo>
                    <a:lnTo>
                      <a:pt x="516" y="50"/>
                    </a:lnTo>
                    <a:lnTo>
                      <a:pt x="510" y="47"/>
                    </a:lnTo>
                    <a:lnTo>
                      <a:pt x="502" y="43"/>
                    </a:lnTo>
                    <a:lnTo>
                      <a:pt x="493" y="40"/>
                    </a:lnTo>
                    <a:lnTo>
                      <a:pt x="483" y="37"/>
                    </a:lnTo>
                    <a:lnTo>
                      <a:pt x="473" y="35"/>
                    </a:lnTo>
                    <a:lnTo>
                      <a:pt x="461" y="32"/>
                    </a:lnTo>
                    <a:lnTo>
                      <a:pt x="448" y="29"/>
                    </a:lnTo>
                    <a:lnTo>
                      <a:pt x="435" y="27"/>
                    </a:lnTo>
                    <a:lnTo>
                      <a:pt x="420" y="25"/>
                    </a:lnTo>
                    <a:lnTo>
                      <a:pt x="404" y="22"/>
                    </a:lnTo>
                    <a:lnTo>
                      <a:pt x="388" y="20"/>
                    </a:lnTo>
                    <a:lnTo>
                      <a:pt x="370" y="18"/>
                    </a:lnTo>
                    <a:lnTo>
                      <a:pt x="352" y="16"/>
                    </a:lnTo>
                    <a:lnTo>
                      <a:pt x="332" y="14"/>
                    </a:lnTo>
                    <a:lnTo>
                      <a:pt x="313" y="12"/>
                    </a:lnTo>
                    <a:lnTo>
                      <a:pt x="292" y="11"/>
                    </a:lnTo>
                    <a:lnTo>
                      <a:pt x="271" y="9"/>
                    </a:lnTo>
                    <a:lnTo>
                      <a:pt x="249" y="7"/>
                    </a:lnTo>
                    <a:lnTo>
                      <a:pt x="226" y="6"/>
                    </a:lnTo>
                    <a:lnTo>
                      <a:pt x="203" y="5"/>
                    </a:lnTo>
                    <a:lnTo>
                      <a:pt x="179" y="4"/>
                    </a:lnTo>
                    <a:lnTo>
                      <a:pt x="155" y="3"/>
                    </a:lnTo>
                    <a:lnTo>
                      <a:pt x="130" y="2"/>
                    </a:lnTo>
                    <a:lnTo>
                      <a:pt x="105" y="1"/>
                    </a:lnTo>
                    <a:lnTo>
                      <a:pt x="79" y="0"/>
                    </a:lnTo>
                    <a:lnTo>
                      <a:pt x="53" y="0"/>
                    </a:lnTo>
                    <a:lnTo>
                      <a:pt x="26" y="0"/>
                    </a:lnTo>
                    <a:lnTo>
                      <a:pt x="0" y="0"/>
                    </a:lnTo>
                    <a:lnTo>
                      <a:pt x="0" y="8"/>
                    </a:lnTo>
                    <a:lnTo>
                      <a:pt x="26" y="9"/>
                    </a:lnTo>
                    <a:lnTo>
                      <a:pt x="53" y="9"/>
                    </a:lnTo>
                    <a:lnTo>
                      <a:pt x="79" y="9"/>
                    </a:lnTo>
                    <a:lnTo>
                      <a:pt x="105" y="9"/>
                    </a:lnTo>
                    <a:lnTo>
                      <a:pt x="130" y="10"/>
                    </a:lnTo>
                    <a:lnTo>
                      <a:pt x="155" y="11"/>
                    </a:lnTo>
                    <a:lnTo>
                      <a:pt x="179" y="12"/>
                    </a:lnTo>
                    <a:lnTo>
                      <a:pt x="202" y="13"/>
                    </a:lnTo>
                    <a:lnTo>
                      <a:pt x="225" y="14"/>
                    </a:lnTo>
                    <a:lnTo>
                      <a:pt x="248" y="16"/>
                    </a:lnTo>
                    <a:lnTo>
                      <a:pt x="270" y="17"/>
                    </a:lnTo>
                    <a:lnTo>
                      <a:pt x="291" y="19"/>
                    </a:lnTo>
                    <a:lnTo>
                      <a:pt x="312" y="20"/>
                    </a:lnTo>
                    <a:lnTo>
                      <a:pt x="331" y="22"/>
                    </a:lnTo>
                    <a:lnTo>
                      <a:pt x="351" y="24"/>
                    </a:lnTo>
                    <a:lnTo>
                      <a:pt x="368" y="26"/>
                    </a:lnTo>
                    <a:lnTo>
                      <a:pt x="386" y="28"/>
                    </a:lnTo>
                    <a:lnTo>
                      <a:pt x="402" y="30"/>
                    </a:lnTo>
                    <a:lnTo>
                      <a:pt x="418" y="33"/>
                    </a:lnTo>
                    <a:lnTo>
                      <a:pt x="432" y="35"/>
                    </a:lnTo>
                    <a:lnTo>
                      <a:pt x="446" y="37"/>
                    </a:lnTo>
                    <a:lnTo>
                      <a:pt x="458" y="40"/>
                    </a:lnTo>
                    <a:lnTo>
                      <a:pt x="469" y="43"/>
                    </a:lnTo>
                    <a:lnTo>
                      <a:pt x="480" y="45"/>
                    </a:lnTo>
                    <a:lnTo>
                      <a:pt x="489" y="48"/>
                    </a:lnTo>
                    <a:lnTo>
                      <a:pt x="497" y="51"/>
                    </a:lnTo>
                    <a:lnTo>
                      <a:pt x="504" y="53"/>
                    </a:lnTo>
                    <a:lnTo>
                      <a:pt x="509" y="56"/>
                    </a:lnTo>
                    <a:lnTo>
                      <a:pt x="513" y="59"/>
                    </a:lnTo>
                    <a:lnTo>
                      <a:pt x="515" y="61"/>
                    </a:lnTo>
                    <a:lnTo>
                      <a:pt x="517" y="63"/>
                    </a:lnTo>
                    <a:lnTo>
                      <a:pt x="517" y="65"/>
                    </a:lnTo>
                    <a:lnTo>
                      <a:pt x="517" y="65"/>
                    </a:lnTo>
                    <a:lnTo>
                      <a:pt x="529" y="65"/>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64" name="Freeform 56"/>
              <p:cNvSpPr>
                <a:spLocks/>
              </p:cNvSpPr>
              <p:nvPr/>
            </p:nvSpPr>
            <p:spPr bwMode="auto">
              <a:xfrm>
                <a:off x="2475" y="3372"/>
                <a:ext cx="529" cy="66"/>
              </a:xfrm>
              <a:custGeom>
                <a:avLst/>
                <a:gdLst>
                  <a:gd name="T0" fmla="*/ 0 w 529"/>
                  <a:gd name="T1" fmla="*/ 66 h 66"/>
                  <a:gd name="T2" fmla="*/ 53 w 529"/>
                  <a:gd name="T3" fmla="*/ 65 h 66"/>
                  <a:gd name="T4" fmla="*/ 105 w 529"/>
                  <a:gd name="T5" fmla="*/ 64 h 66"/>
                  <a:gd name="T6" fmla="*/ 155 w 529"/>
                  <a:gd name="T7" fmla="*/ 63 h 66"/>
                  <a:gd name="T8" fmla="*/ 203 w 529"/>
                  <a:gd name="T9" fmla="*/ 61 h 66"/>
                  <a:gd name="T10" fmla="*/ 249 w 529"/>
                  <a:gd name="T11" fmla="*/ 58 h 66"/>
                  <a:gd name="T12" fmla="*/ 292 w 529"/>
                  <a:gd name="T13" fmla="*/ 55 h 66"/>
                  <a:gd name="T14" fmla="*/ 332 w 529"/>
                  <a:gd name="T15" fmla="*/ 51 h 66"/>
                  <a:gd name="T16" fmla="*/ 370 w 529"/>
                  <a:gd name="T17" fmla="*/ 47 h 66"/>
                  <a:gd name="T18" fmla="*/ 404 w 529"/>
                  <a:gd name="T19" fmla="*/ 43 h 66"/>
                  <a:gd name="T20" fmla="*/ 435 w 529"/>
                  <a:gd name="T21" fmla="*/ 39 h 66"/>
                  <a:gd name="T22" fmla="*/ 461 w 529"/>
                  <a:gd name="T23" fmla="*/ 34 h 66"/>
                  <a:gd name="T24" fmla="*/ 483 w 529"/>
                  <a:gd name="T25" fmla="*/ 28 h 66"/>
                  <a:gd name="T26" fmla="*/ 502 w 529"/>
                  <a:gd name="T27" fmla="*/ 22 h 66"/>
                  <a:gd name="T28" fmla="*/ 516 w 529"/>
                  <a:gd name="T29" fmla="*/ 16 h 66"/>
                  <a:gd name="T30" fmla="*/ 525 w 529"/>
                  <a:gd name="T31" fmla="*/ 9 h 66"/>
                  <a:gd name="T32" fmla="*/ 529 w 529"/>
                  <a:gd name="T33" fmla="*/ 0 h 66"/>
                  <a:gd name="T34" fmla="*/ 517 w 529"/>
                  <a:gd name="T35" fmla="*/ 2 h 66"/>
                  <a:gd name="T36" fmla="*/ 513 w 529"/>
                  <a:gd name="T37" fmla="*/ 7 h 66"/>
                  <a:gd name="T38" fmla="*/ 504 w 529"/>
                  <a:gd name="T39" fmla="*/ 12 h 66"/>
                  <a:gd name="T40" fmla="*/ 489 w 529"/>
                  <a:gd name="T41" fmla="*/ 18 h 66"/>
                  <a:gd name="T42" fmla="*/ 469 w 529"/>
                  <a:gd name="T43" fmla="*/ 23 h 66"/>
                  <a:gd name="T44" fmla="*/ 446 w 529"/>
                  <a:gd name="T45" fmla="*/ 28 h 66"/>
                  <a:gd name="T46" fmla="*/ 418 w 529"/>
                  <a:gd name="T47" fmla="*/ 33 h 66"/>
                  <a:gd name="T48" fmla="*/ 386 w 529"/>
                  <a:gd name="T49" fmla="*/ 37 h 66"/>
                  <a:gd name="T50" fmla="*/ 350 w 529"/>
                  <a:gd name="T51" fmla="*/ 41 h 66"/>
                  <a:gd name="T52" fmla="*/ 312 w 529"/>
                  <a:gd name="T53" fmla="*/ 45 h 66"/>
                  <a:gd name="T54" fmla="*/ 270 w 529"/>
                  <a:gd name="T55" fmla="*/ 48 h 66"/>
                  <a:gd name="T56" fmla="*/ 225 w 529"/>
                  <a:gd name="T57" fmla="*/ 51 h 66"/>
                  <a:gd name="T58" fmla="*/ 179 w 529"/>
                  <a:gd name="T59" fmla="*/ 54 h 66"/>
                  <a:gd name="T60" fmla="*/ 130 w 529"/>
                  <a:gd name="T61" fmla="*/ 55 h 66"/>
                  <a:gd name="T62" fmla="*/ 79 w 529"/>
                  <a:gd name="T63" fmla="*/ 56 h 66"/>
                  <a:gd name="T64" fmla="*/ 26 w 529"/>
                  <a:gd name="T65" fmla="*/ 57 h 66"/>
                  <a:gd name="T66" fmla="*/ 0 w 529"/>
                  <a:gd name="T6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9" h="66">
                    <a:moveTo>
                      <a:pt x="0" y="66"/>
                    </a:moveTo>
                    <a:lnTo>
                      <a:pt x="0" y="66"/>
                    </a:lnTo>
                    <a:lnTo>
                      <a:pt x="26" y="66"/>
                    </a:lnTo>
                    <a:lnTo>
                      <a:pt x="53" y="65"/>
                    </a:lnTo>
                    <a:lnTo>
                      <a:pt x="79" y="65"/>
                    </a:lnTo>
                    <a:lnTo>
                      <a:pt x="105" y="64"/>
                    </a:lnTo>
                    <a:lnTo>
                      <a:pt x="130" y="63"/>
                    </a:lnTo>
                    <a:lnTo>
                      <a:pt x="155" y="63"/>
                    </a:lnTo>
                    <a:lnTo>
                      <a:pt x="179" y="62"/>
                    </a:lnTo>
                    <a:lnTo>
                      <a:pt x="203" y="61"/>
                    </a:lnTo>
                    <a:lnTo>
                      <a:pt x="226" y="59"/>
                    </a:lnTo>
                    <a:lnTo>
                      <a:pt x="249" y="58"/>
                    </a:lnTo>
                    <a:lnTo>
                      <a:pt x="271" y="56"/>
                    </a:lnTo>
                    <a:lnTo>
                      <a:pt x="292" y="55"/>
                    </a:lnTo>
                    <a:lnTo>
                      <a:pt x="313" y="53"/>
                    </a:lnTo>
                    <a:lnTo>
                      <a:pt x="332" y="51"/>
                    </a:lnTo>
                    <a:lnTo>
                      <a:pt x="352" y="50"/>
                    </a:lnTo>
                    <a:lnTo>
                      <a:pt x="370" y="47"/>
                    </a:lnTo>
                    <a:lnTo>
                      <a:pt x="388" y="46"/>
                    </a:lnTo>
                    <a:lnTo>
                      <a:pt x="404" y="43"/>
                    </a:lnTo>
                    <a:lnTo>
                      <a:pt x="420" y="41"/>
                    </a:lnTo>
                    <a:lnTo>
                      <a:pt x="435" y="39"/>
                    </a:lnTo>
                    <a:lnTo>
                      <a:pt x="448" y="36"/>
                    </a:lnTo>
                    <a:lnTo>
                      <a:pt x="461" y="34"/>
                    </a:lnTo>
                    <a:lnTo>
                      <a:pt x="473" y="31"/>
                    </a:lnTo>
                    <a:lnTo>
                      <a:pt x="483" y="28"/>
                    </a:lnTo>
                    <a:lnTo>
                      <a:pt x="493" y="25"/>
                    </a:lnTo>
                    <a:lnTo>
                      <a:pt x="502" y="22"/>
                    </a:lnTo>
                    <a:lnTo>
                      <a:pt x="510" y="19"/>
                    </a:lnTo>
                    <a:lnTo>
                      <a:pt x="516" y="16"/>
                    </a:lnTo>
                    <a:lnTo>
                      <a:pt x="522" y="12"/>
                    </a:lnTo>
                    <a:lnTo>
                      <a:pt x="525" y="9"/>
                    </a:lnTo>
                    <a:lnTo>
                      <a:pt x="528" y="5"/>
                    </a:lnTo>
                    <a:lnTo>
                      <a:pt x="529" y="0"/>
                    </a:lnTo>
                    <a:lnTo>
                      <a:pt x="517" y="0"/>
                    </a:lnTo>
                    <a:lnTo>
                      <a:pt x="517" y="2"/>
                    </a:lnTo>
                    <a:lnTo>
                      <a:pt x="515" y="4"/>
                    </a:lnTo>
                    <a:lnTo>
                      <a:pt x="513" y="7"/>
                    </a:lnTo>
                    <a:lnTo>
                      <a:pt x="509" y="9"/>
                    </a:lnTo>
                    <a:lnTo>
                      <a:pt x="504" y="12"/>
                    </a:lnTo>
                    <a:lnTo>
                      <a:pt x="497" y="15"/>
                    </a:lnTo>
                    <a:lnTo>
                      <a:pt x="489" y="18"/>
                    </a:lnTo>
                    <a:lnTo>
                      <a:pt x="480" y="20"/>
                    </a:lnTo>
                    <a:lnTo>
                      <a:pt x="469" y="23"/>
                    </a:lnTo>
                    <a:lnTo>
                      <a:pt x="458" y="25"/>
                    </a:lnTo>
                    <a:lnTo>
                      <a:pt x="446" y="28"/>
                    </a:lnTo>
                    <a:lnTo>
                      <a:pt x="432" y="30"/>
                    </a:lnTo>
                    <a:lnTo>
                      <a:pt x="418" y="33"/>
                    </a:lnTo>
                    <a:lnTo>
                      <a:pt x="402" y="35"/>
                    </a:lnTo>
                    <a:lnTo>
                      <a:pt x="386" y="37"/>
                    </a:lnTo>
                    <a:lnTo>
                      <a:pt x="368" y="39"/>
                    </a:lnTo>
                    <a:lnTo>
                      <a:pt x="350" y="41"/>
                    </a:lnTo>
                    <a:lnTo>
                      <a:pt x="331" y="43"/>
                    </a:lnTo>
                    <a:lnTo>
                      <a:pt x="312" y="45"/>
                    </a:lnTo>
                    <a:lnTo>
                      <a:pt x="291" y="47"/>
                    </a:lnTo>
                    <a:lnTo>
                      <a:pt x="270" y="48"/>
                    </a:lnTo>
                    <a:lnTo>
                      <a:pt x="248" y="50"/>
                    </a:lnTo>
                    <a:lnTo>
                      <a:pt x="225" y="51"/>
                    </a:lnTo>
                    <a:lnTo>
                      <a:pt x="202" y="52"/>
                    </a:lnTo>
                    <a:lnTo>
                      <a:pt x="179" y="54"/>
                    </a:lnTo>
                    <a:lnTo>
                      <a:pt x="155" y="55"/>
                    </a:lnTo>
                    <a:lnTo>
                      <a:pt x="130" y="55"/>
                    </a:lnTo>
                    <a:lnTo>
                      <a:pt x="105" y="56"/>
                    </a:lnTo>
                    <a:lnTo>
                      <a:pt x="79" y="56"/>
                    </a:lnTo>
                    <a:lnTo>
                      <a:pt x="53" y="56"/>
                    </a:lnTo>
                    <a:lnTo>
                      <a:pt x="26" y="57"/>
                    </a:lnTo>
                    <a:lnTo>
                      <a:pt x="0" y="57"/>
                    </a:lnTo>
                    <a:lnTo>
                      <a:pt x="0" y="57"/>
                    </a:lnTo>
                    <a:lnTo>
                      <a:pt x="0" y="6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65" name="Freeform 57"/>
              <p:cNvSpPr>
                <a:spLocks/>
              </p:cNvSpPr>
              <p:nvPr/>
            </p:nvSpPr>
            <p:spPr bwMode="auto">
              <a:xfrm>
                <a:off x="1944" y="3372"/>
                <a:ext cx="531" cy="66"/>
              </a:xfrm>
              <a:custGeom>
                <a:avLst/>
                <a:gdLst>
                  <a:gd name="T0" fmla="*/ 0 w 531"/>
                  <a:gd name="T1" fmla="*/ 0 h 66"/>
                  <a:gd name="T2" fmla="*/ 4 w 531"/>
                  <a:gd name="T3" fmla="*/ 9 h 66"/>
                  <a:gd name="T4" fmla="*/ 13 w 531"/>
                  <a:gd name="T5" fmla="*/ 16 h 66"/>
                  <a:gd name="T6" fmla="*/ 27 w 531"/>
                  <a:gd name="T7" fmla="*/ 22 h 66"/>
                  <a:gd name="T8" fmla="*/ 46 w 531"/>
                  <a:gd name="T9" fmla="*/ 28 h 66"/>
                  <a:gd name="T10" fmla="*/ 68 w 531"/>
                  <a:gd name="T11" fmla="*/ 34 h 66"/>
                  <a:gd name="T12" fmla="*/ 95 w 531"/>
                  <a:gd name="T13" fmla="*/ 39 h 66"/>
                  <a:gd name="T14" fmla="*/ 126 w 531"/>
                  <a:gd name="T15" fmla="*/ 43 h 66"/>
                  <a:gd name="T16" fmla="*/ 159 w 531"/>
                  <a:gd name="T17" fmla="*/ 47 h 66"/>
                  <a:gd name="T18" fmla="*/ 197 w 531"/>
                  <a:gd name="T19" fmla="*/ 51 h 66"/>
                  <a:gd name="T20" fmla="*/ 237 w 531"/>
                  <a:gd name="T21" fmla="*/ 55 h 66"/>
                  <a:gd name="T22" fmla="*/ 281 w 531"/>
                  <a:gd name="T23" fmla="*/ 58 h 66"/>
                  <a:gd name="T24" fmla="*/ 327 w 531"/>
                  <a:gd name="T25" fmla="*/ 61 h 66"/>
                  <a:gd name="T26" fmla="*/ 375 w 531"/>
                  <a:gd name="T27" fmla="*/ 63 h 66"/>
                  <a:gd name="T28" fmla="*/ 425 w 531"/>
                  <a:gd name="T29" fmla="*/ 64 h 66"/>
                  <a:gd name="T30" fmla="*/ 477 w 531"/>
                  <a:gd name="T31" fmla="*/ 65 h 66"/>
                  <a:gd name="T32" fmla="*/ 531 w 531"/>
                  <a:gd name="T33" fmla="*/ 66 h 66"/>
                  <a:gd name="T34" fmla="*/ 503 w 531"/>
                  <a:gd name="T35" fmla="*/ 57 h 66"/>
                  <a:gd name="T36" fmla="*/ 451 w 531"/>
                  <a:gd name="T37" fmla="*/ 56 h 66"/>
                  <a:gd name="T38" fmla="*/ 400 w 531"/>
                  <a:gd name="T39" fmla="*/ 55 h 66"/>
                  <a:gd name="T40" fmla="*/ 351 w 531"/>
                  <a:gd name="T41" fmla="*/ 54 h 66"/>
                  <a:gd name="T42" fmla="*/ 304 w 531"/>
                  <a:gd name="T43" fmla="*/ 51 h 66"/>
                  <a:gd name="T44" fmla="*/ 260 w 531"/>
                  <a:gd name="T45" fmla="*/ 48 h 66"/>
                  <a:gd name="T46" fmla="*/ 218 w 531"/>
                  <a:gd name="T47" fmla="*/ 45 h 66"/>
                  <a:gd name="T48" fmla="*/ 179 w 531"/>
                  <a:gd name="T49" fmla="*/ 41 h 66"/>
                  <a:gd name="T50" fmla="*/ 144 w 531"/>
                  <a:gd name="T51" fmla="*/ 37 h 66"/>
                  <a:gd name="T52" fmla="*/ 111 w 531"/>
                  <a:gd name="T53" fmla="*/ 33 h 66"/>
                  <a:gd name="T54" fmla="*/ 83 w 531"/>
                  <a:gd name="T55" fmla="*/ 28 h 66"/>
                  <a:gd name="T56" fmla="*/ 60 w 531"/>
                  <a:gd name="T57" fmla="*/ 23 h 66"/>
                  <a:gd name="T58" fmla="*/ 40 w 531"/>
                  <a:gd name="T59" fmla="*/ 18 h 66"/>
                  <a:gd name="T60" fmla="*/ 25 w 531"/>
                  <a:gd name="T61" fmla="*/ 12 h 66"/>
                  <a:gd name="T62" fmla="*/ 16 w 531"/>
                  <a:gd name="T63" fmla="*/ 7 h 66"/>
                  <a:gd name="T64" fmla="*/ 12 w 531"/>
                  <a:gd name="T65" fmla="*/ 3 h 66"/>
                  <a:gd name="T66" fmla="*/ 12 w 531"/>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1" h="66">
                    <a:moveTo>
                      <a:pt x="0" y="0"/>
                    </a:moveTo>
                    <a:lnTo>
                      <a:pt x="0" y="0"/>
                    </a:lnTo>
                    <a:lnTo>
                      <a:pt x="1" y="4"/>
                    </a:lnTo>
                    <a:lnTo>
                      <a:pt x="4" y="9"/>
                    </a:lnTo>
                    <a:lnTo>
                      <a:pt x="7" y="12"/>
                    </a:lnTo>
                    <a:lnTo>
                      <a:pt x="13" y="16"/>
                    </a:lnTo>
                    <a:lnTo>
                      <a:pt x="19" y="19"/>
                    </a:lnTo>
                    <a:lnTo>
                      <a:pt x="27" y="22"/>
                    </a:lnTo>
                    <a:lnTo>
                      <a:pt x="36" y="25"/>
                    </a:lnTo>
                    <a:lnTo>
                      <a:pt x="46" y="28"/>
                    </a:lnTo>
                    <a:lnTo>
                      <a:pt x="56" y="31"/>
                    </a:lnTo>
                    <a:lnTo>
                      <a:pt x="68" y="34"/>
                    </a:lnTo>
                    <a:lnTo>
                      <a:pt x="81" y="36"/>
                    </a:lnTo>
                    <a:lnTo>
                      <a:pt x="95" y="39"/>
                    </a:lnTo>
                    <a:lnTo>
                      <a:pt x="110" y="41"/>
                    </a:lnTo>
                    <a:lnTo>
                      <a:pt x="126" y="43"/>
                    </a:lnTo>
                    <a:lnTo>
                      <a:pt x="142" y="46"/>
                    </a:lnTo>
                    <a:lnTo>
                      <a:pt x="159" y="47"/>
                    </a:lnTo>
                    <a:lnTo>
                      <a:pt x="178" y="50"/>
                    </a:lnTo>
                    <a:lnTo>
                      <a:pt x="197" y="51"/>
                    </a:lnTo>
                    <a:lnTo>
                      <a:pt x="217" y="53"/>
                    </a:lnTo>
                    <a:lnTo>
                      <a:pt x="237" y="55"/>
                    </a:lnTo>
                    <a:lnTo>
                      <a:pt x="259" y="56"/>
                    </a:lnTo>
                    <a:lnTo>
                      <a:pt x="281" y="58"/>
                    </a:lnTo>
                    <a:lnTo>
                      <a:pt x="303" y="59"/>
                    </a:lnTo>
                    <a:lnTo>
                      <a:pt x="327" y="61"/>
                    </a:lnTo>
                    <a:lnTo>
                      <a:pt x="351" y="62"/>
                    </a:lnTo>
                    <a:lnTo>
                      <a:pt x="375" y="63"/>
                    </a:lnTo>
                    <a:lnTo>
                      <a:pt x="400" y="63"/>
                    </a:lnTo>
                    <a:lnTo>
                      <a:pt x="425" y="64"/>
                    </a:lnTo>
                    <a:lnTo>
                      <a:pt x="451" y="65"/>
                    </a:lnTo>
                    <a:lnTo>
                      <a:pt x="477" y="65"/>
                    </a:lnTo>
                    <a:lnTo>
                      <a:pt x="503" y="66"/>
                    </a:lnTo>
                    <a:lnTo>
                      <a:pt x="531" y="66"/>
                    </a:lnTo>
                    <a:lnTo>
                      <a:pt x="531" y="57"/>
                    </a:lnTo>
                    <a:lnTo>
                      <a:pt x="503" y="57"/>
                    </a:lnTo>
                    <a:lnTo>
                      <a:pt x="477" y="56"/>
                    </a:lnTo>
                    <a:lnTo>
                      <a:pt x="451" y="56"/>
                    </a:lnTo>
                    <a:lnTo>
                      <a:pt x="425" y="56"/>
                    </a:lnTo>
                    <a:lnTo>
                      <a:pt x="400" y="55"/>
                    </a:lnTo>
                    <a:lnTo>
                      <a:pt x="375" y="55"/>
                    </a:lnTo>
                    <a:lnTo>
                      <a:pt x="351" y="54"/>
                    </a:lnTo>
                    <a:lnTo>
                      <a:pt x="327" y="52"/>
                    </a:lnTo>
                    <a:lnTo>
                      <a:pt x="304" y="51"/>
                    </a:lnTo>
                    <a:lnTo>
                      <a:pt x="282" y="50"/>
                    </a:lnTo>
                    <a:lnTo>
                      <a:pt x="260" y="48"/>
                    </a:lnTo>
                    <a:lnTo>
                      <a:pt x="238" y="47"/>
                    </a:lnTo>
                    <a:lnTo>
                      <a:pt x="218" y="45"/>
                    </a:lnTo>
                    <a:lnTo>
                      <a:pt x="198" y="43"/>
                    </a:lnTo>
                    <a:lnTo>
                      <a:pt x="179" y="41"/>
                    </a:lnTo>
                    <a:lnTo>
                      <a:pt x="161" y="39"/>
                    </a:lnTo>
                    <a:lnTo>
                      <a:pt x="144" y="37"/>
                    </a:lnTo>
                    <a:lnTo>
                      <a:pt x="127" y="35"/>
                    </a:lnTo>
                    <a:lnTo>
                      <a:pt x="111" y="33"/>
                    </a:lnTo>
                    <a:lnTo>
                      <a:pt x="97" y="30"/>
                    </a:lnTo>
                    <a:lnTo>
                      <a:pt x="83" y="28"/>
                    </a:lnTo>
                    <a:lnTo>
                      <a:pt x="72" y="25"/>
                    </a:lnTo>
                    <a:lnTo>
                      <a:pt x="60" y="23"/>
                    </a:lnTo>
                    <a:lnTo>
                      <a:pt x="49" y="20"/>
                    </a:lnTo>
                    <a:lnTo>
                      <a:pt x="40" y="18"/>
                    </a:lnTo>
                    <a:lnTo>
                      <a:pt x="32" y="15"/>
                    </a:lnTo>
                    <a:lnTo>
                      <a:pt x="25" y="12"/>
                    </a:lnTo>
                    <a:lnTo>
                      <a:pt x="20" y="9"/>
                    </a:lnTo>
                    <a:lnTo>
                      <a:pt x="16" y="7"/>
                    </a:lnTo>
                    <a:lnTo>
                      <a:pt x="14" y="4"/>
                    </a:lnTo>
                    <a:lnTo>
                      <a:pt x="12" y="3"/>
                    </a:lnTo>
                    <a:lnTo>
                      <a:pt x="12" y="0"/>
                    </a:lnTo>
                    <a:lnTo>
                      <a:pt x="12"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66" name="Freeform 58"/>
              <p:cNvSpPr>
                <a:spLocks/>
              </p:cNvSpPr>
              <p:nvPr/>
            </p:nvSpPr>
            <p:spPr bwMode="auto">
              <a:xfrm>
                <a:off x="1944" y="3307"/>
                <a:ext cx="531" cy="65"/>
              </a:xfrm>
              <a:custGeom>
                <a:avLst/>
                <a:gdLst>
                  <a:gd name="T0" fmla="*/ 531 w 531"/>
                  <a:gd name="T1" fmla="*/ 0 h 65"/>
                  <a:gd name="T2" fmla="*/ 477 w 531"/>
                  <a:gd name="T3" fmla="*/ 0 h 65"/>
                  <a:gd name="T4" fmla="*/ 425 w 531"/>
                  <a:gd name="T5" fmla="*/ 1 h 65"/>
                  <a:gd name="T6" fmla="*/ 375 w 531"/>
                  <a:gd name="T7" fmla="*/ 3 h 65"/>
                  <a:gd name="T8" fmla="*/ 327 w 531"/>
                  <a:gd name="T9" fmla="*/ 5 h 65"/>
                  <a:gd name="T10" fmla="*/ 281 w 531"/>
                  <a:gd name="T11" fmla="*/ 7 h 65"/>
                  <a:gd name="T12" fmla="*/ 237 w 531"/>
                  <a:gd name="T13" fmla="*/ 11 h 65"/>
                  <a:gd name="T14" fmla="*/ 197 w 531"/>
                  <a:gd name="T15" fmla="*/ 14 h 65"/>
                  <a:gd name="T16" fmla="*/ 159 w 531"/>
                  <a:gd name="T17" fmla="*/ 18 h 65"/>
                  <a:gd name="T18" fmla="*/ 126 w 531"/>
                  <a:gd name="T19" fmla="*/ 22 h 65"/>
                  <a:gd name="T20" fmla="*/ 95 w 531"/>
                  <a:gd name="T21" fmla="*/ 27 h 65"/>
                  <a:gd name="T22" fmla="*/ 68 w 531"/>
                  <a:gd name="T23" fmla="*/ 32 h 65"/>
                  <a:gd name="T24" fmla="*/ 46 w 531"/>
                  <a:gd name="T25" fmla="*/ 37 h 65"/>
                  <a:gd name="T26" fmla="*/ 27 w 531"/>
                  <a:gd name="T27" fmla="*/ 43 h 65"/>
                  <a:gd name="T28" fmla="*/ 13 w 531"/>
                  <a:gd name="T29" fmla="*/ 50 h 65"/>
                  <a:gd name="T30" fmla="*/ 4 w 531"/>
                  <a:gd name="T31" fmla="*/ 57 h 65"/>
                  <a:gd name="T32" fmla="*/ 0 w 531"/>
                  <a:gd name="T33" fmla="*/ 65 h 65"/>
                  <a:gd name="T34" fmla="*/ 12 w 531"/>
                  <a:gd name="T35" fmla="*/ 63 h 65"/>
                  <a:gd name="T36" fmla="*/ 16 w 531"/>
                  <a:gd name="T37" fmla="*/ 59 h 65"/>
                  <a:gd name="T38" fmla="*/ 25 w 531"/>
                  <a:gd name="T39" fmla="*/ 53 h 65"/>
                  <a:gd name="T40" fmla="*/ 40 w 531"/>
                  <a:gd name="T41" fmla="*/ 48 h 65"/>
                  <a:gd name="T42" fmla="*/ 60 w 531"/>
                  <a:gd name="T43" fmla="*/ 43 h 65"/>
                  <a:gd name="T44" fmla="*/ 83 w 531"/>
                  <a:gd name="T45" fmla="*/ 37 h 65"/>
                  <a:gd name="T46" fmla="*/ 111 w 531"/>
                  <a:gd name="T47" fmla="*/ 33 h 65"/>
                  <a:gd name="T48" fmla="*/ 144 w 531"/>
                  <a:gd name="T49" fmla="*/ 28 h 65"/>
                  <a:gd name="T50" fmla="*/ 179 w 531"/>
                  <a:gd name="T51" fmla="*/ 24 h 65"/>
                  <a:gd name="T52" fmla="*/ 218 w 531"/>
                  <a:gd name="T53" fmla="*/ 20 h 65"/>
                  <a:gd name="T54" fmla="*/ 260 w 531"/>
                  <a:gd name="T55" fmla="*/ 17 h 65"/>
                  <a:gd name="T56" fmla="*/ 304 w 531"/>
                  <a:gd name="T57" fmla="*/ 14 h 65"/>
                  <a:gd name="T58" fmla="*/ 351 w 531"/>
                  <a:gd name="T59" fmla="*/ 12 h 65"/>
                  <a:gd name="T60" fmla="*/ 400 w 531"/>
                  <a:gd name="T61" fmla="*/ 10 h 65"/>
                  <a:gd name="T62" fmla="*/ 451 w 531"/>
                  <a:gd name="T63" fmla="*/ 9 h 65"/>
                  <a:gd name="T64" fmla="*/ 503 w 531"/>
                  <a:gd name="T65" fmla="*/ 9 h 65"/>
                  <a:gd name="T66" fmla="*/ 531 w 531"/>
                  <a:gd name="T67"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1" h="65">
                    <a:moveTo>
                      <a:pt x="531" y="0"/>
                    </a:moveTo>
                    <a:lnTo>
                      <a:pt x="531" y="0"/>
                    </a:lnTo>
                    <a:lnTo>
                      <a:pt x="503" y="0"/>
                    </a:lnTo>
                    <a:lnTo>
                      <a:pt x="477" y="0"/>
                    </a:lnTo>
                    <a:lnTo>
                      <a:pt x="451" y="0"/>
                    </a:lnTo>
                    <a:lnTo>
                      <a:pt x="425" y="1"/>
                    </a:lnTo>
                    <a:lnTo>
                      <a:pt x="400" y="2"/>
                    </a:lnTo>
                    <a:lnTo>
                      <a:pt x="375" y="3"/>
                    </a:lnTo>
                    <a:lnTo>
                      <a:pt x="351" y="4"/>
                    </a:lnTo>
                    <a:lnTo>
                      <a:pt x="327" y="5"/>
                    </a:lnTo>
                    <a:lnTo>
                      <a:pt x="303" y="6"/>
                    </a:lnTo>
                    <a:lnTo>
                      <a:pt x="281" y="7"/>
                    </a:lnTo>
                    <a:lnTo>
                      <a:pt x="259" y="9"/>
                    </a:lnTo>
                    <a:lnTo>
                      <a:pt x="237" y="11"/>
                    </a:lnTo>
                    <a:lnTo>
                      <a:pt x="217" y="12"/>
                    </a:lnTo>
                    <a:lnTo>
                      <a:pt x="197" y="14"/>
                    </a:lnTo>
                    <a:lnTo>
                      <a:pt x="178" y="16"/>
                    </a:lnTo>
                    <a:lnTo>
                      <a:pt x="159" y="18"/>
                    </a:lnTo>
                    <a:lnTo>
                      <a:pt x="142" y="20"/>
                    </a:lnTo>
                    <a:lnTo>
                      <a:pt x="126" y="22"/>
                    </a:lnTo>
                    <a:lnTo>
                      <a:pt x="110" y="25"/>
                    </a:lnTo>
                    <a:lnTo>
                      <a:pt x="95" y="27"/>
                    </a:lnTo>
                    <a:lnTo>
                      <a:pt x="81" y="29"/>
                    </a:lnTo>
                    <a:lnTo>
                      <a:pt x="68" y="32"/>
                    </a:lnTo>
                    <a:lnTo>
                      <a:pt x="56" y="35"/>
                    </a:lnTo>
                    <a:lnTo>
                      <a:pt x="46" y="37"/>
                    </a:lnTo>
                    <a:lnTo>
                      <a:pt x="36" y="40"/>
                    </a:lnTo>
                    <a:lnTo>
                      <a:pt x="27" y="43"/>
                    </a:lnTo>
                    <a:lnTo>
                      <a:pt x="19" y="47"/>
                    </a:lnTo>
                    <a:lnTo>
                      <a:pt x="13" y="50"/>
                    </a:lnTo>
                    <a:lnTo>
                      <a:pt x="7" y="53"/>
                    </a:lnTo>
                    <a:lnTo>
                      <a:pt x="4" y="57"/>
                    </a:lnTo>
                    <a:lnTo>
                      <a:pt x="1" y="61"/>
                    </a:lnTo>
                    <a:lnTo>
                      <a:pt x="0" y="65"/>
                    </a:lnTo>
                    <a:lnTo>
                      <a:pt x="12" y="65"/>
                    </a:lnTo>
                    <a:lnTo>
                      <a:pt x="12" y="63"/>
                    </a:lnTo>
                    <a:lnTo>
                      <a:pt x="14" y="61"/>
                    </a:lnTo>
                    <a:lnTo>
                      <a:pt x="16" y="59"/>
                    </a:lnTo>
                    <a:lnTo>
                      <a:pt x="20" y="56"/>
                    </a:lnTo>
                    <a:lnTo>
                      <a:pt x="25" y="53"/>
                    </a:lnTo>
                    <a:lnTo>
                      <a:pt x="32" y="51"/>
                    </a:lnTo>
                    <a:lnTo>
                      <a:pt x="40" y="48"/>
                    </a:lnTo>
                    <a:lnTo>
                      <a:pt x="49" y="45"/>
                    </a:lnTo>
                    <a:lnTo>
                      <a:pt x="60" y="43"/>
                    </a:lnTo>
                    <a:lnTo>
                      <a:pt x="72" y="40"/>
                    </a:lnTo>
                    <a:lnTo>
                      <a:pt x="83" y="37"/>
                    </a:lnTo>
                    <a:lnTo>
                      <a:pt x="97" y="35"/>
                    </a:lnTo>
                    <a:lnTo>
                      <a:pt x="111" y="33"/>
                    </a:lnTo>
                    <a:lnTo>
                      <a:pt x="127" y="30"/>
                    </a:lnTo>
                    <a:lnTo>
                      <a:pt x="144" y="28"/>
                    </a:lnTo>
                    <a:lnTo>
                      <a:pt x="161" y="26"/>
                    </a:lnTo>
                    <a:lnTo>
                      <a:pt x="179" y="24"/>
                    </a:lnTo>
                    <a:lnTo>
                      <a:pt x="198" y="22"/>
                    </a:lnTo>
                    <a:lnTo>
                      <a:pt x="218" y="20"/>
                    </a:lnTo>
                    <a:lnTo>
                      <a:pt x="238" y="19"/>
                    </a:lnTo>
                    <a:lnTo>
                      <a:pt x="260" y="17"/>
                    </a:lnTo>
                    <a:lnTo>
                      <a:pt x="282" y="16"/>
                    </a:lnTo>
                    <a:lnTo>
                      <a:pt x="304" y="14"/>
                    </a:lnTo>
                    <a:lnTo>
                      <a:pt x="327" y="13"/>
                    </a:lnTo>
                    <a:lnTo>
                      <a:pt x="351" y="12"/>
                    </a:lnTo>
                    <a:lnTo>
                      <a:pt x="375" y="11"/>
                    </a:lnTo>
                    <a:lnTo>
                      <a:pt x="400" y="10"/>
                    </a:lnTo>
                    <a:lnTo>
                      <a:pt x="425" y="9"/>
                    </a:lnTo>
                    <a:lnTo>
                      <a:pt x="451" y="9"/>
                    </a:lnTo>
                    <a:lnTo>
                      <a:pt x="477" y="9"/>
                    </a:lnTo>
                    <a:lnTo>
                      <a:pt x="503" y="9"/>
                    </a:lnTo>
                    <a:lnTo>
                      <a:pt x="531" y="8"/>
                    </a:lnTo>
                    <a:lnTo>
                      <a:pt x="531" y="8"/>
                    </a:lnTo>
                    <a:lnTo>
                      <a:pt x="53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67" name="Freeform 59"/>
              <p:cNvSpPr>
                <a:spLocks/>
              </p:cNvSpPr>
              <p:nvPr/>
            </p:nvSpPr>
            <p:spPr bwMode="auto">
              <a:xfrm>
                <a:off x="2466" y="3898"/>
                <a:ext cx="588" cy="124"/>
              </a:xfrm>
              <a:custGeom>
                <a:avLst/>
                <a:gdLst>
                  <a:gd name="T0" fmla="*/ 0 w 588"/>
                  <a:gd name="T1" fmla="*/ 124 h 124"/>
                  <a:gd name="T2" fmla="*/ 59 w 588"/>
                  <a:gd name="T3" fmla="*/ 123 h 124"/>
                  <a:gd name="T4" fmla="*/ 117 w 588"/>
                  <a:gd name="T5" fmla="*/ 121 h 124"/>
                  <a:gd name="T6" fmla="*/ 172 w 588"/>
                  <a:gd name="T7" fmla="*/ 117 h 124"/>
                  <a:gd name="T8" fmla="*/ 226 w 588"/>
                  <a:gd name="T9" fmla="*/ 112 h 124"/>
                  <a:gd name="T10" fmla="*/ 277 w 588"/>
                  <a:gd name="T11" fmla="*/ 106 h 124"/>
                  <a:gd name="T12" fmla="*/ 325 w 588"/>
                  <a:gd name="T13" fmla="*/ 99 h 124"/>
                  <a:gd name="T14" fmla="*/ 369 w 588"/>
                  <a:gd name="T15" fmla="*/ 92 h 124"/>
                  <a:gd name="T16" fmla="*/ 411 w 588"/>
                  <a:gd name="T17" fmla="*/ 83 h 124"/>
                  <a:gd name="T18" fmla="*/ 448 w 588"/>
                  <a:gd name="T19" fmla="*/ 74 h 124"/>
                  <a:gd name="T20" fmla="*/ 482 w 588"/>
                  <a:gd name="T21" fmla="*/ 64 h 124"/>
                  <a:gd name="T22" fmla="*/ 511 w 588"/>
                  <a:gd name="T23" fmla="*/ 55 h 124"/>
                  <a:gd name="T24" fmla="*/ 536 w 588"/>
                  <a:gd name="T25" fmla="*/ 45 h 124"/>
                  <a:gd name="T26" fmla="*/ 557 w 588"/>
                  <a:gd name="T27" fmla="*/ 34 h 124"/>
                  <a:gd name="T28" fmla="*/ 572 w 588"/>
                  <a:gd name="T29" fmla="*/ 24 h 124"/>
                  <a:gd name="T30" fmla="*/ 583 w 588"/>
                  <a:gd name="T31" fmla="*/ 13 h 124"/>
                  <a:gd name="T32" fmla="*/ 588 w 588"/>
                  <a:gd name="T33" fmla="*/ 0 h 124"/>
                  <a:gd name="T34" fmla="*/ 563 w 588"/>
                  <a:gd name="T35" fmla="*/ 3 h 124"/>
                  <a:gd name="T36" fmla="*/ 559 w 588"/>
                  <a:gd name="T37" fmla="*/ 9 h 124"/>
                  <a:gd name="T38" fmla="*/ 549 w 588"/>
                  <a:gd name="T39" fmla="*/ 17 h 124"/>
                  <a:gd name="T40" fmla="*/ 534 w 588"/>
                  <a:gd name="T41" fmla="*/ 26 h 124"/>
                  <a:gd name="T42" fmla="*/ 513 w 588"/>
                  <a:gd name="T43" fmla="*/ 35 h 124"/>
                  <a:gd name="T44" fmla="*/ 488 w 588"/>
                  <a:gd name="T45" fmla="*/ 44 h 124"/>
                  <a:gd name="T46" fmla="*/ 457 w 588"/>
                  <a:gd name="T47" fmla="*/ 53 h 124"/>
                  <a:gd name="T48" fmla="*/ 423 w 588"/>
                  <a:gd name="T49" fmla="*/ 62 h 124"/>
                  <a:gd name="T50" fmla="*/ 384 w 588"/>
                  <a:gd name="T51" fmla="*/ 71 h 124"/>
                  <a:gd name="T52" fmla="*/ 342 w 588"/>
                  <a:gd name="T53" fmla="*/ 78 h 124"/>
                  <a:gd name="T54" fmla="*/ 297 w 588"/>
                  <a:gd name="T55" fmla="*/ 86 h 124"/>
                  <a:gd name="T56" fmla="*/ 248 w 588"/>
                  <a:gd name="T57" fmla="*/ 92 h 124"/>
                  <a:gd name="T58" fmla="*/ 197 w 588"/>
                  <a:gd name="T59" fmla="*/ 98 h 124"/>
                  <a:gd name="T60" fmla="*/ 143 w 588"/>
                  <a:gd name="T61" fmla="*/ 102 h 124"/>
                  <a:gd name="T62" fmla="*/ 87 w 588"/>
                  <a:gd name="T63" fmla="*/ 105 h 124"/>
                  <a:gd name="T64" fmla="*/ 29 w 588"/>
                  <a:gd name="T65" fmla="*/ 106 h 124"/>
                  <a:gd name="T66" fmla="*/ 0 w 588"/>
                  <a:gd name="T67" fmla="*/ 10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124">
                    <a:moveTo>
                      <a:pt x="0" y="124"/>
                    </a:moveTo>
                    <a:lnTo>
                      <a:pt x="0" y="124"/>
                    </a:lnTo>
                    <a:lnTo>
                      <a:pt x="29" y="124"/>
                    </a:lnTo>
                    <a:lnTo>
                      <a:pt x="59" y="123"/>
                    </a:lnTo>
                    <a:lnTo>
                      <a:pt x="88" y="122"/>
                    </a:lnTo>
                    <a:lnTo>
                      <a:pt x="117" y="121"/>
                    </a:lnTo>
                    <a:lnTo>
                      <a:pt x="145" y="119"/>
                    </a:lnTo>
                    <a:lnTo>
                      <a:pt x="172" y="117"/>
                    </a:lnTo>
                    <a:lnTo>
                      <a:pt x="200" y="115"/>
                    </a:lnTo>
                    <a:lnTo>
                      <a:pt x="226" y="112"/>
                    </a:lnTo>
                    <a:lnTo>
                      <a:pt x="252" y="109"/>
                    </a:lnTo>
                    <a:lnTo>
                      <a:pt x="277" y="106"/>
                    </a:lnTo>
                    <a:lnTo>
                      <a:pt x="301" y="103"/>
                    </a:lnTo>
                    <a:lnTo>
                      <a:pt x="325" y="99"/>
                    </a:lnTo>
                    <a:lnTo>
                      <a:pt x="347" y="95"/>
                    </a:lnTo>
                    <a:lnTo>
                      <a:pt x="369" y="92"/>
                    </a:lnTo>
                    <a:lnTo>
                      <a:pt x="391" y="87"/>
                    </a:lnTo>
                    <a:lnTo>
                      <a:pt x="411" y="83"/>
                    </a:lnTo>
                    <a:lnTo>
                      <a:pt x="430" y="78"/>
                    </a:lnTo>
                    <a:lnTo>
                      <a:pt x="448" y="74"/>
                    </a:lnTo>
                    <a:lnTo>
                      <a:pt x="466" y="69"/>
                    </a:lnTo>
                    <a:lnTo>
                      <a:pt x="482" y="64"/>
                    </a:lnTo>
                    <a:lnTo>
                      <a:pt x="497" y="60"/>
                    </a:lnTo>
                    <a:lnTo>
                      <a:pt x="511" y="55"/>
                    </a:lnTo>
                    <a:lnTo>
                      <a:pt x="524" y="50"/>
                    </a:lnTo>
                    <a:lnTo>
                      <a:pt x="536" y="45"/>
                    </a:lnTo>
                    <a:lnTo>
                      <a:pt x="548" y="40"/>
                    </a:lnTo>
                    <a:lnTo>
                      <a:pt x="557" y="34"/>
                    </a:lnTo>
                    <a:lnTo>
                      <a:pt x="566" y="29"/>
                    </a:lnTo>
                    <a:lnTo>
                      <a:pt x="572" y="24"/>
                    </a:lnTo>
                    <a:lnTo>
                      <a:pt x="578" y="19"/>
                    </a:lnTo>
                    <a:lnTo>
                      <a:pt x="583" y="13"/>
                    </a:lnTo>
                    <a:lnTo>
                      <a:pt x="586" y="7"/>
                    </a:lnTo>
                    <a:lnTo>
                      <a:pt x="588" y="0"/>
                    </a:lnTo>
                    <a:lnTo>
                      <a:pt x="563" y="0"/>
                    </a:lnTo>
                    <a:lnTo>
                      <a:pt x="563" y="3"/>
                    </a:lnTo>
                    <a:lnTo>
                      <a:pt x="561" y="6"/>
                    </a:lnTo>
                    <a:lnTo>
                      <a:pt x="559" y="9"/>
                    </a:lnTo>
                    <a:lnTo>
                      <a:pt x="555" y="13"/>
                    </a:lnTo>
                    <a:lnTo>
                      <a:pt x="549" y="17"/>
                    </a:lnTo>
                    <a:lnTo>
                      <a:pt x="542" y="21"/>
                    </a:lnTo>
                    <a:lnTo>
                      <a:pt x="534" y="26"/>
                    </a:lnTo>
                    <a:lnTo>
                      <a:pt x="524" y="30"/>
                    </a:lnTo>
                    <a:lnTo>
                      <a:pt x="513" y="35"/>
                    </a:lnTo>
                    <a:lnTo>
                      <a:pt x="501" y="40"/>
                    </a:lnTo>
                    <a:lnTo>
                      <a:pt x="488" y="44"/>
                    </a:lnTo>
                    <a:lnTo>
                      <a:pt x="473" y="49"/>
                    </a:lnTo>
                    <a:lnTo>
                      <a:pt x="457" y="53"/>
                    </a:lnTo>
                    <a:lnTo>
                      <a:pt x="441" y="58"/>
                    </a:lnTo>
                    <a:lnTo>
                      <a:pt x="423" y="62"/>
                    </a:lnTo>
                    <a:lnTo>
                      <a:pt x="404" y="66"/>
                    </a:lnTo>
                    <a:lnTo>
                      <a:pt x="384" y="71"/>
                    </a:lnTo>
                    <a:lnTo>
                      <a:pt x="364" y="75"/>
                    </a:lnTo>
                    <a:lnTo>
                      <a:pt x="342" y="78"/>
                    </a:lnTo>
                    <a:lnTo>
                      <a:pt x="320" y="82"/>
                    </a:lnTo>
                    <a:lnTo>
                      <a:pt x="297" y="86"/>
                    </a:lnTo>
                    <a:lnTo>
                      <a:pt x="273" y="89"/>
                    </a:lnTo>
                    <a:lnTo>
                      <a:pt x="248" y="92"/>
                    </a:lnTo>
                    <a:lnTo>
                      <a:pt x="223" y="95"/>
                    </a:lnTo>
                    <a:lnTo>
                      <a:pt x="197" y="98"/>
                    </a:lnTo>
                    <a:lnTo>
                      <a:pt x="171" y="100"/>
                    </a:lnTo>
                    <a:lnTo>
                      <a:pt x="143" y="102"/>
                    </a:lnTo>
                    <a:lnTo>
                      <a:pt x="115" y="104"/>
                    </a:lnTo>
                    <a:lnTo>
                      <a:pt x="87" y="105"/>
                    </a:lnTo>
                    <a:lnTo>
                      <a:pt x="59" y="106"/>
                    </a:lnTo>
                    <a:lnTo>
                      <a:pt x="29" y="106"/>
                    </a:lnTo>
                    <a:lnTo>
                      <a:pt x="0" y="106"/>
                    </a:lnTo>
                    <a:lnTo>
                      <a:pt x="0" y="106"/>
                    </a:lnTo>
                    <a:lnTo>
                      <a:pt x="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68" name="Freeform 60"/>
              <p:cNvSpPr>
                <a:spLocks/>
              </p:cNvSpPr>
              <p:nvPr/>
            </p:nvSpPr>
            <p:spPr bwMode="auto">
              <a:xfrm>
                <a:off x="1863" y="3895"/>
                <a:ext cx="603" cy="127"/>
              </a:xfrm>
              <a:custGeom>
                <a:avLst/>
                <a:gdLst>
                  <a:gd name="T0" fmla="*/ 0 w 603"/>
                  <a:gd name="T1" fmla="*/ 3 h 127"/>
                  <a:gd name="T2" fmla="*/ 5 w 603"/>
                  <a:gd name="T3" fmla="*/ 16 h 127"/>
                  <a:gd name="T4" fmla="*/ 16 w 603"/>
                  <a:gd name="T5" fmla="*/ 27 h 127"/>
                  <a:gd name="T6" fmla="*/ 32 w 603"/>
                  <a:gd name="T7" fmla="*/ 38 h 127"/>
                  <a:gd name="T8" fmla="*/ 53 w 603"/>
                  <a:gd name="T9" fmla="*/ 48 h 127"/>
                  <a:gd name="T10" fmla="*/ 80 w 603"/>
                  <a:gd name="T11" fmla="*/ 58 h 127"/>
                  <a:gd name="T12" fmla="*/ 110 w 603"/>
                  <a:gd name="T13" fmla="*/ 67 h 127"/>
                  <a:gd name="T14" fmla="*/ 145 w 603"/>
                  <a:gd name="T15" fmla="*/ 77 h 127"/>
                  <a:gd name="T16" fmla="*/ 184 w 603"/>
                  <a:gd name="T17" fmla="*/ 86 h 127"/>
                  <a:gd name="T18" fmla="*/ 227 w 603"/>
                  <a:gd name="T19" fmla="*/ 95 h 127"/>
                  <a:gd name="T20" fmla="*/ 273 w 603"/>
                  <a:gd name="T21" fmla="*/ 102 h 127"/>
                  <a:gd name="T22" fmla="*/ 322 w 603"/>
                  <a:gd name="T23" fmla="*/ 109 h 127"/>
                  <a:gd name="T24" fmla="*/ 374 w 603"/>
                  <a:gd name="T25" fmla="*/ 115 h 127"/>
                  <a:gd name="T26" fmla="*/ 429 w 603"/>
                  <a:gd name="T27" fmla="*/ 120 h 127"/>
                  <a:gd name="T28" fmla="*/ 484 w 603"/>
                  <a:gd name="T29" fmla="*/ 124 h 127"/>
                  <a:gd name="T30" fmla="*/ 543 w 603"/>
                  <a:gd name="T31" fmla="*/ 126 h 127"/>
                  <a:gd name="T32" fmla="*/ 603 w 603"/>
                  <a:gd name="T33" fmla="*/ 127 h 127"/>
                  <a:gd name="T34" fmla="*/ 573 w 603"/>
                  <a:gd name="T35" fmla="*/ 109 h 127"/>
                  <a:gd name="T36" fmla="*/ 515 w 603"/>
                  <a:gd name="T37" fmla="*/ 108 h 127"/>
                  <a:gd name="T38" fmla="*/ 458 w 603"/>
                  <a:gd name="T39" fmla="*/ 105 h 127"/>
                  <a:gd name="T40" fmla="*/ 404 w 603"/>
                  <a:gd name="T41" fmla="*/ 101 h 127"/>
                  <a:gd name="T42" fmla="*/ 351 w 603"/>
                  <a:gd name="T43" fmla="*/ 95 h 127"/>
                  <a:gd name="T44" fmla="*/ 301 w 603"/>
                  <a:gd name="T45" fmla="*/ 89 h 127"/>
                  <a:gd name="T46" fmla="*/ 255 w 603"/>
                  <a:gd name="T47" fmla="*/ 81 h 127"/>
                  <a:gd name="T48" fmla="*/ 211 w 603"/>
                  <a:gd name="T49" fmla="*/ 74 h 127"/>
                  <a:gd name="T50" fmla="*/ 171 w 603"/>
                  <a:gd name="T51" fmla="*/ 65 h 127"/>
                  <a:gd name="T52" fmla="*/ 135 w 603"/>
                  <a:gd name="T53" fmla="*/ 56 h 127"/>
                  <a:gd name="T54" fmla="*/ 104 w 603"/>
                  <a:gd name="T55" fmla="*/ 47 h 127"/>
                  <a:gd name="T56" fmla="*/ 77 w 603"/>
                  <a:gd name="T57" fmla="*/ 38 h 127"/>
                  <a:gd name="T58" fmla="*/ 56 w 603"/>
                  <a:gd name="T59" fmla="*/ 28 h 127"/>
                  <a:gd name="T60" fmla="*/ 39 w 603"/>
                  <a:gd name="T61" fmla="*/ 19 h 127"/>
                  <a:gd name="T62" fmla="*/ 29 w 603"/>
                  <a:gd name="T63" fmla="*/ 12 h 127"/>
                  <a:gd name="T64" fmla="*/ 25 w 603"/>
                  <a:gd name="T65" fmla="*/ 6 h 127"/>
                  <a:gd name="T66" fmla="*/ 23 w 603"/>
                  <a:gd name="T67" fmla="*/ 0 h 127"/>
                  <a:gd name="T68" fmla="*/ 25 w 603"/>
                  <a:gd name="T69" fmla="*/ 1 h 127"/>
                  <a:gd name="T70" fmla="*/ 2 w 603"/>
                  <a:gd name="T7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3" h="127">
                    <a:moveTo>
                      <a:pt x="2" y="7"/>
                    </a:moveTo>
                    <a:lnTo>
                      <a:pt x="0" y="3"/>
                    </a:lnTo>
                    <a:lnTo>
                      <a:pt x="1" y="10"/>
                    </a:lnTo>
                    <a:lnTo>
                      <a:pt x="5" y="16"/>
                    </a:lnTo>
                    <a:lnTo>
                      <a:pt x="9" y="22"/>
                    </a:lnTo>
                    <a:lnTo>
                      <a:pt x="16" y="27"/>
                    </a:lnTo>
                    <a:lnTo>
                      <a:pt x="23" y="33"/>
                    </a:lnTo>
                    <a:lnTo>
                      <a:pt x="32" y="38"/>
                    </a:lnTo>
                    <a:lnTo>
                      <a:pt x="42" y="43"/>
                    </a:lnTo>
                    <a:lnTo>
                      <a:pt x="53" y="48"/>
                    </a:lnTo>
                    <a:lnTo>
                      <a:pt x="66" y="53"/>
                    </a:lnTo>
                    <a:lnTo>
                      <a:pt x="80" y="58"/>
                    </a:lnTo>
                    <a:lnTo>
                      <a:pt x="94" y="63"/>
                    </a:lnTo>
                    <a:lnTo>
                      <a:pt x="110" y="67"/>
                    </a:lnTo>
                    <a:lnTo>
                      <a:pt x="128" y="72"/>
                    </a:lnTo>
                    <a:lnTo>
                      <a:pt x="145" y="77"/>
                    </a:lnTo>
                    <a:lnTo>
                      <a:pt x="164" y="81"/>
                    </a:lnTo>
                    <a:lnTo>
                      <a:pt x="184" y="86"/>
                    </a:lnTo>
                    <a:lnTo>
                      <a:pt x="205" y="90"/>
                    </a:lnTo>
                    <a:lnTo>
                      <a:pt x="227" y="95"/>
                    </a:lnTo>
                    <a:lnTo>
                      <a:pt x="250" y="98"/>
                    </a:lnTo>
                    <a:lnTo>
                      <a:pt x="273" y="102"/>
                    </a:lnTo>
                    <a:lnTo>
                      <a:pt x="297" y="106"/>
                    </a:lnTo>
                    <a:lnTo>
                      <a:pt x="322" y="109"/>
                    </a:lnTo>
                    <a:lnTo>
                      <a:pt x="347" y="112"/>
                    </a:lnTo>
                    <a:lnTo>
                      <a:pt x="374" y="115"/>
                    </a:lnTo>
                    <a:lnTo>
                      <a:pt x="401" y="118"/>
                    </a:lnTo>
                    <a:lnTo>
                      <a:pt x="429" y="120"/>
                    </a:lnTo>
                    <a:lnTo>
                      <a:pt x="456" y="122"/>
                    </a:lnTo>
                    <a:lnTo>
                      <a:pt x="484" y="124"/>
                    </a:lnTo>
                    <a:lnTo>
                      <a:pt x="514" y="125"/>
                    </a:lnTo>
                    <a:lnTo>
                      <a:pt x="543" y="126"/>
                    </a:lnTo>
                    <a:lnTo>
                      <a:pt x="573" y="127"/>
                    </a:lnTo>
                    <a:lnTo>
                      <a:pt x="603" y="127"/>
                    </a:lnTo>
                    <a:lnTo>
                      <a:pt x="603" y="109"/>
                    </a:lnTo>
                    <a:lnTo>
                      <a:pt x="573" y="109"/>
                    </a:lnTo>
                    <a:lnTo>
                      <a:pt x="543" y="109"/>
                    </a:lnTo>
                    <a:lnTo>
                      <a:pt x="515" y="108"/>
                    </a:lnTo>
                    <a:lnTo>
                      <a:pt x="486" y="107"/>
                    </a:lnTo>
                    <a:lnTo>
                      <a:pt x="458" y="105"/>
                    </a:lnTo>
                    <a:lnTo>
                      <a:pt x="430" y="103"/>
                    </a:lnTo>
                    <a:lnTo>
                      <a:pt x="404" y="101"/>
                    </a:lnTo>
                    <a:lnTo>
                      <a:pt x="377" y="98"/>
                    </a:lnTo>
                    <a:lnTo>
                      <a:pt x="351" y="95"/>
                    </a:lnTo>
                    <a:lnTo>
                      <a:pt x="326" y="92"/>
                    </a:lnTo>
                    <a:lnTo>
                      <a:pt x="301" y="89"/>
                    </a:lnTo>
                    <a:lnTo>
                      <a:pt x="278" y="85"/>
                    </a:lnTo>
                    <a:lnTo>
                      <a:pt x="255" y="81"/>
                    </a:lnTo>
                    <a:lnTo>
                      <a:pt x="232" y="78"/>
                    </a:lnTo>
                    <a:lnTo>
                      <a:pt x="211" y="74"/>
                    </a:lnTo>
                    <a:lnTo>
                      <a:pt x="191" y="69"/>
                    </a:lnTo>
                    <a:lnTo>
                      <a:pt x="171" y="65"/>
                    </a:lnTo>
                    <a:lnTo>
                      <a:pt x="153" y="61"/>
                    </a:lnTo>
                    <a:lnTo>
                      <a:pt x="135" y="56"/>
                    </a:lnTo>
                    <a:lnTo>
                      <a:pt x="119" y="52"/>
                    </a:lnTo>
                    <a:lnTo>
                      <a:pt x="104" y="47"/>
                    </a:lnTo>
                    <a:lnTo>
                      <a:pt x="90" y="42"/>
                    </a:lnTo>
                    <a:lnTo>
                      <a:pt x="77" y="38"/>
                    </a:lnTo>
                    <a:lnTo>
                      <a:pt x="66" y="33"/>
                    </a:lnTo>
                    <a:lnTo>
                      <a:pt x="56" y="28"/>
                    </a:lnTo>
                    <a:lnTo>
                      <a:pt x="47" y="24"/>
                    </a:lnTo>
                    <a:lnTo>
                      <a:pt x="39" y="19"/>
                    </a:lnTo>
                    <a:lnTo>
                      <a:pt x="33" y="15"/>
                    </a:lnTo>
                    <a:lnTo>
                      <a:pt x="29" y="12"/>
                    </a:lnTo>
                    <a:lnTo>
                      <a:pt x="27" y="8"/>
                    </a:lnTo>
                    <a:lnTo>
                      <a:pt x="25" y="6"/>
                    </a:lnTo>
                    <a:lnTo>
                      <a:pt x="25" y="3"/>
                    </a:lnTo>
                    <a:lnTo>
                      <a:pt x="23" y="0"/>
                    </a:lnTo>
                    <a:lnTo>
                      <a:pt x="25" y="3"/>
                    </a:lnTo>
                    <a:lnTo>
                      <a:pt x="25" y="1"/>
                    </a:lnTo>
                    <a:lnTo>
                      <a:pt x="23" y="0"/>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69" name="Freeform 61"/>
              <p:cNvSpPr>
                <a:spLocks/>
              </p:cNvSpPr>
              <p:nvPr/>
            </p:nvSpPr>
            <p:spPr bwMode="auto">
              <a:xfrm>
                <a:off x="1858" y="3885"/>
                <a:ext cx="28" cy="17"/>
              </a:xfrm>
              <a:custGeom>
                <a:avLst/>
                <a:gdLst>
                  <a:gd name="T0" fmla="*/ 11 w 28"/>
                  <a:gd name="T1" fmla="*/ 3 h 17"/>
                  <a:gd name="T2" fmla="*/ 0 w 28"/>
                  <a:gd name="T3" fmla="*/ 7 h 17"/>
                  <a:gd name="T4" fmla="*/ 7 w 28"/>
                  <a:gd name="T5" fmla="*/ 17 h 17"/>
                  <a:gd name="T6" fmla="*/ 28 w 28"/>
                  <a:gd name="T7" fmla="*/ 10 h 17"/>
                  <a:gd name="T8" fmla="*/ 22 w 28"/>
                  <a:gd name="T9" fmla="*/ 0 h 17"/>
                  <a:gd name="T10" fmla="*/ 11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11" y="3"/>
                    </a:moveTo>
                    <a:lnTo>
                      <a:pt x="0" y="7"/>
                    </a:lnTo>
                    <a:lnTo>
                      <a:pt x="7" y="17"/>
                    </a:lnTo>
                    <a:lnTo>
                      <a:pt x="28" y="10"/>
                    </a:lnTo>
                    <a:lnTo>
                      <a:pt x="22" y="0"/>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70" name="Freeform 62"/>
              <p:cNvSpPr>
                <a:spLocks/>
              </p:cNvSpPr>
              <p:nvPr/>
            </p:nvSpPr>
            <p:spPr bwMode="auto">
              <a:xfrm>
                <a:off x="2461" y="3842"/>
                <a:ext cx="582" cy="119"/>
              </a:xfrm>
              <a:custGeom>
                <a:avLst/>
                <a:gdLst>
                  <a:gd name="T0" fmla="*/ 0 w 582"/>
                  <a:gd name="T1" fmla="*/ 119 h 119"/>
                  <a:gd name="T2" fmla="*/ 59 w 582"/>
                  <a:gd name="T3" fmla="*/ 118 h 119"/>
                  <a:gd name="T4" fmla="*/ 117 w 582"/>
                  <a:gd name="T5" fmla="*/ 116 h 119"/>
                  <a:gd name="T6" fmla="*/ 173 w 582"/>
                  <a:gd name="T7" fmla="*/ 112 h 119"/>
                  <a:gd name="T8" fmla="*/ 226 w 582"/>
                  <a:gd name="T9" fmla="*/ 107 h 119"/>
                  <a:gd name="T10" fmla="*/ 277 w 582"/>
                  <a:gd name="T11" fmla="*/ 101 h 119"/>
                  <a:gd name="T12" fmla="*/ 324 w 582"/>
                  <a:gd name="T13" fmla="*/ 95 h 119"/>
                  <a:gd name="T14" fmla="*/ 368 w 582"/>
                  <a:gd name="T15" fmla="*/ 87 h 119"/>
                  <a:gd name="T16" fmla="*/ 410 w 582"/>
                  <a:gd name="T17" fmla="*/ 79 h 119"/>
                  <a:gd name="T18" fmla="*/ 447 w 582"/>
                  <a:gd name="T19" fmla="*/ 70 h 119"/>
                  <a:gd name="T20" fmla="*/ 480 w 582"/>
                  <a:gd name="T21" fmla="*/ 60 h 119"/>
                  <a:gd name="T22" fmla="*/ 509 w 582"/>
                  <a:gd name="T23" fmla="*/ 51 h 119"/>
                  <a:gd name="T24" fmla="*/ 534 w 582"/>
                  <a:gd name="T25" fmla="*/ 41 h 119"/>
                  <a:gd name="T26" fmla="*/ 554 w 582"/>
                  <a:gd name="T27" fmla="*/ 31 h 119"/>
                  <a:gd name="T28" fmla="*/ 568 w 582"/>
                  <a:gd name="T29" fmla="*/ 21 h 119"/>
                  <a:gd name="T30" fmla="*/ 578 w 582"/>
                  <a:gd name="T31" fmla="*/ 11 h 119"/>
                  <a:gd name="T32" fmla="*/ 582 w 582"/>
                  <a:gd name="T33" fmla="*/ 0 h 119"/>
                  <a:gd name="T34" fmla="*/ 569 w 582"/>
                  <a:gd name="T35" fmla="*/ 4 h 119"/>
                  <a:gd name="T36" fmla="*/ 565 w 582"/>
                  <a:gd name="T37" fmla="*/ 12 h 119"/>
                  <a:gd name="T38" fmla="*/ 554 w 582"/>
                  <a:gd name="T39" fmla="*/ 20 h 119"/>
                  <a:gd name="T40" fmla="*/ 538 w 582"/>
                  <a:gd name="T41" fmla="*/ 29 h 119"/>
                  <a:gd name="T42" fmla="*/ 517 w 582"/>
                  <a:gd name="T43" fmla="*/ 38 h 119"/>
                  <a:gd name="T44" fmla="*/ 491 w 582"/>
                  <a:gd name="T45" fmla="*/ 48 h 119"/>
                  <a:gd name="T46" fmla="*/ 460 w 582"/>
                  <a:gd name="T47" fmla="*/ 57 h 119"/>
                  <a:gd name="T48" fmla="*/ 425 w 582"/>
                  <a:gd name="T49" fmla="*/ 66 h 119"/>
                  <a:gd name="T50" fmla="*/ 387 w 582"/>
                  <a:gd name="T51" fmla="*/ 75 h 119"/>
                  <a:gd name="T52" fmla="*/ 344 w 582"/>
                  <a:gd name="T53" fmla="*/ 83 h 119"/>
                  <a:gd name="T54" fmla="*/ 299 w 582"/>
                  <a:gd name="T55" fmla="*/ 90 h 119"/>
                  <a:gd name="T56" fmla="*/ 250 w 582"/>
                  <a:gd name="T57" fmla="*/ 96 h 119"/>
                  <a:gd name="T58" fmla="*/ 198 w 582"/>
                  <a:gd name="T59" fmla="*/ 102 h 119"/>
                  <a:gd name="T60" fmla="*/ 144 w 582"/>
                  <a:gd name="T61" fmla="*/ 106 h 119"/>
                  <a:gd name="T62" fmla="*/ 88 w 582"/>
                  <a:gd name="T63" fmla="*/ 109 h 119"/>
                  <a:gd name="T64" fmla="*/ 30 w 582"/>
                  <a:gd name="T65" fmla="*/ 111 h 119"/>
                  <a:gd name="T66" fmla="*/ 0 w 582"/>
                  <a:gd name="T67"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2" h="119">
                    <a:moveTo>
                      <a:pt x="0" y="119"/>
                    </a:moveTo>
                    <a:lnTo>
                      <a:pt x="0" y="119"/>
                    </a:lnTo>
                    <a:lnTo>
                      <a:pt x="30" y="119"/>
                    </a:lnTo>
                    <a:lnTo>
                      <a:pt x="59" y="118"/>
                    </a:lnTo>
                    <a:lnTo>
                      <a:pt x="88" y="117"/>
                    </a:lnTo>
                    <a:lnTo>
                      <a:pt x="117" y="116"/>
                    </a:lnTo>
                    <a:lnTo>
                      <a:pt x="145" y="114"/>
                    </a:lnTo>
                    <a:lnTo>
                      <a:pt x="173" y="112"/>
                    </a:lnTo>
                    <a:lnTo>
                      <a:pt x="199" y="110"/>
                    </a:lnTo>
                    <a:lnTo>
                      <a:pt x="226" y="107"/>
                    </a:lnTo>
                    <a:lnTo>
                      <a:pt x="252" y="105"/>
                    </a:lnTo>
                    <a:lnTo>
                      <a:pt x="277" y="101"/>
                    </a:lnTo>
                    <a:lnTo>
                      <a:pt x="301" y="98"/>
                    </a:lnTo>
                    <a:lnTo>
                      <a:pt x="324" y="95"/>
                    </a:lnTo>
                    <a:lnTo>
                      <a:pt x="347" y="91"/>
                    </a:lnTo>
                    <a:lnTo>
                      <a:pt x="368" y="87"/>
                    </a:lnTo>
                    <a:lnTo>
                      <a:pt x="389" y="83"/>
                    </a:lnTo>
                    <a:lnTo>
                      <a:pt x="410" y="79"/>
                    </a:lnTo>
                    <a:lnTo>
                      <a:pt x="429" y="74"/>
                    </a:lnTo>
                    <a:lnTo>
                      <a:pt x="447" y="70"/>
                    </a:lnTo>
                    <a:lnTo>
                      <a:pt x="464" y="65"/>
                    </a:lnTo>
                    <a:lnTo>
                      <a:pt x="480" y="60"/>
                    </a:lnTo>
                    <a:lnTo>
                      <a:pt x="495" y="55"/>
                    </a:lnTo>
                    <a:lnTo>
                      <a:pt x="509" y="51"/>
                    </a:lnTo>
                    <a:lnTo>
                      <a:pt x="522" y="46"/>
                    </a:lnTo>
                    <a:lnTo>
                      <a:pt x="534" y="41"/>
                    </a:lnTo>
                    <a:lnTo>
                      <a:pt x="545" y="36"/>
                    </a:lnTo>
                    <a:lnTo>
                      <a:pt x="554" y="31"/>
                    </a:lnTo>
                    <a:lnTo>
                      <a:pt x="562" y="26"/>
                    </a:lnTo>
                    <a:lnTo>
                      <a:pt x="568" y="21"/>
                    </a:lnTo>
                    <a:lnTo>
                      <a:pt x="574" y="16"/>
                    </a:lnTo>
                    <a:lnTo>
                      <a:pt x="578" y="11"/>
                    </a:lnTo>
                    <a:lnTo>
                      <a:pt x="581" y="6"/>
                    </a:lnTo>
                    <a:lnTo>
                      <a:pt x="582" y="0"/>
                    </a:lnTo>
                    <a:lnTo>
                      <a:pt x="570" y="0"/>
                    </a:lnTo>
                    <a:lnTo>
                      <a:pt x="569" y="4"/>
                    </a:lnTo>
                    <a:lnTo>
                      <a:pt x="568" y="7"/>
                    </a:lnTo>
                    <a:lnTo>
                      <a:pt x="565" y="12"/>
                    </a:lnTo>
                    <a:lnTo>
                      <a:pt x="560" y="15"/>
                    </a:lnTo>
                    <a:lnTo>
                      <a:pt x="554" y="20"/>
                    </a:lnTo>
                    <a:lnTo>
                      <a:pt x="547" y="24"/>
                    </a:lnTo>
                    <a:lnTo>
                      <a:pt x="538" y="29"/>
                    </a:lnTo>
                    <a:lnTo>
                      <a:pt x="528" y="34"/>
                    </a:lnTo>
                    <a:lnTo>
                      <a:pt x="517" y="38"/>
                    </a:lnTo>
                    <a:lnTo>
                      <a:pt x="504" y="43"/>
                    </a:lnTo>
                    <a:lnTo>
                      <a:pt x="491" y="48"/>
                    </a:lnTo>
                    <a:lnTo>
                      <a:pt x="476" y="53"/>
                    </a:lnTo>
                    <a:lnTo>
                      <a:pt x="460" y="57"/>
                    </a:lnTo>
                    <a:lnTo>
                      <a:pt x="443" y="62"/>
                    </a:lnTo>
                    <a:lnTo>
                      <a:pt x="425" y="66"/>
                    </a:lnTo>
                    <a:lnTo>
                      <a:pt x="406" y="70"/>
                    </a:lnTo>
                    <a:lnTo>
                      <a:pt x="387" y="75"/>
                    </a:lnTo>
                    <a:lnTo>
                      <a:pt x="366" y="79"/>
                    </a:lnTo>
                    <a:lnTo>
                      <a:pt x="344" y="83"/>
                    </a:lnTo>
                    <a:lnTo>
                      <a:pt x="322" y="86"/>
                    </a:lnTo>
                    <a:lnTo>
                      <a:pt x="299" y="90"/>
                    </a:lnTo>
                    <a:lnTo>
                      <a:pt x="275" y="93"/>
                    </a:lnTo>
                    <a:lnTo>
                      <a:pt x="250" y="96"/>
                    </a:lnTo>
                    <a:lnTo>
                      <a:pt x="224" y="99"/>
                    </a:lnTo>
                    <a:lnTo>
                      <a:pt x="198" y="102"/>
                    </a:lnTo>
                    <a:lnTo>
                      <a:pt x="172" y="104"/>
                    </a:lnTo>
                    <a:lnTo>
                      <a:pt x="144" y="106"/>
                    </a:lnTo>
                    <a:lnTo>
                      <a:pt x="116" y="108"/>
                    </a:lnTo>
                    <a:lnTo>
                      <a:pt x="88" y="109"/>
                    </a:lnTo>
                    <a:lnTo>
                      <a:pt x="59" y="110"/>
                    </a:lnTo>
                    <a:lnTo>
                      <a:pt x="30" y="111"/>
                    </a:lnTo>
                    <a:lnTo>
                      <a:pt x="0" y="111"/>
                    </a:lnTo>
                    <a:lnTo>
                      <a:pt x="0" y="111"/>
                    </a:lnTo>
                    <a:lnTo>
                      <a:pt x="0"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71" name="Freeform 63"/>
              <p:cNvSpPr>
                <a:spLocks/>
              </p:cNvSpPr>
              <p:nvPr/>
            </p:nvSpPr>
            <p:spPr bwMode="auto">
              <a:xfrm>
                <a:off x="1865" y="3841"/>
                <a:ext cx="596" cy="120"/>
              </a:xfrm>
              <a:custGeom>
                <a:avLst/>
                <a:gdLst>
                  <a:gd name="T0" fmla="*/ 0 w 596"/>
                  <a:gd name="T1" fmla="*/ 1 h 120"/>
                  <a:gd name="T2" fmla="*/ 4 w 596"/>
                  <a:gd name="T3" fmla="*/ 12 h 120"/>
                  <a:gd name="T4" fmla="*/ 14 w 596"/>
                  <a:gd name="T5" fmla="*/ 22 h 120"/>
                  <a:gd name="T6" fmla="*/ 29 w 596"/>
                  <a:gd name="T7" fmla="*/ 32 h 120"/>
                  <a:gd name="T8" fmla="*/ 50 w 596"/>
                  <a:gd name="T9" fmla="*/ 42 h 120"/>
                  <a:gd name="T10" fmla="*/ 76 w 596"/>
                  <a:gd name="T11" fmla="*/ 52 h 120"/>
                  <a:gd name="T12" fmla="*/ 106 w 596"/>
                  <a:gd name="T13" fmla="*/ 61 h 120"/>
                  <a:gd name="T14" fmla="*/ 141 w 596"/>
                  <a:gd name="T15" fmla="*/ 71 h 120"/>
                  <a:gd name="T16" fmla="*/ 179 w 596"/>
                  <a:gd name="T17" fmla="*/ 80 h 120"/>
                  <a:gd name="T18" fmla="*/ 222 w 596"/>
                  <a:gd name="T19" fmla="*/ 88 h 120"/>
                  <a:gd name="T20" fmla="*/ 268 w 596"/>
                  <a:gd name="T21" fmla="*/ 96 h 120"/>
                  <a:gd name="T22" fmla="*/ 317 w 596"/>
                  <a:gd name="T23" fmla="*/ 102 h 120"/>
                  <a:gd name="T24" fmla="*/ 368 w 596"/>
                  <a:gd name="T25" fmla="*/ 108 h 120"/>
                  <a:gd name="T26" fmla="*/ 423 w 596"/>
                  <a:gd name="T27" fmla="*/ 113 h 120"/>
                  <a:gd name="T28" fmla="*/ 478 w 596"/>
                  <a:gd name="T29" fmla="*/ 117 h 120"/>
                  <a:gd name="T30" fmla="*/ 537 w 596"/>
                  <a:gd name="T31" fmla="*/ 119 h 120"/>
                  <a:gd name="T32" fmla="*/ 596 w 596"/>
                  <a:gd name="T33" fmla="*/ 120 h 120"/>
                  <a:gd name="T34" fmla="*/ 567 w 596"/>
                  <a:gd name="T35" fmla="*/ 112 h 120"/>
                  <a:gd name="T36" fmla="*/ 508 w 596"/>
                  <a:gd name="T37" fmla="*/ 110 h 120"/>
                  <a:gd name="T38" fmla="*/ 451 w 596"/>
                  <a:gd name="T39" fmla="*/ 107 h 120"/>
                  <a:gd name="T40" fmla="*/ 396 w 596"/>
                  <a:gd name="T41" fmla="*/ 103 h 120"/>
                  <a:gd name="T42" fmla="*/ 344 w 596"/>
                  <a:gd name="T43" fmla="*/ 97 h 120"/>
                  <a:gd name="T44" fmla="*/ 294 w 596"/>
                  <a:gd name="T45" fmla="*/ 91 h 120"/>
                  <a:gd name="T46" fmla="*/ 247 w 596"/>
                  <a:gd name="T47" fmla="*/ 84 h 120"/>
                  <a:gd name="T48" fmla="*/ 203 w 596"/>
                  <a:gd name="T49" fmla="*/ 76 h 120"/>
                  <a:gd name="T50" fmla="*/ 163 w 596"/>
                  <a:gd name="T51" fmla="*/ 67 h 120"/>
                  <a:gd name="T52" fmla="*/ 127 w 596"/>
                  <a:gd name="T53" fmla="*/ 58 h 120"/>
                  <a:gd name="T54" fmla="*/ 95 w 596"/>
                  <a:gd name="T55" fmla="*/ 49 h 120"/>
                  <a:gd name="T56" fmla="*/ 68 w 596"/>
                  <a:gd name="T57" fmla="*/ 39 h 120"/>
                  <a:gd name="T58" fmla="*/ 46 w 596"/>
                  <a:gd name="T59" fmla="*/ 30 h 120"/>
                  <a:gd name="T60" fmla="*/ 29 w 596"/>
                  <a:gd name="T61" fmla="*/ 21 h 120"/>
                  <a:gd name="T62" fmla="*/ 18 w 596"/>
                  <a:gd name="T63" fmla="*/ 13 h 120"/>
                  <a:gd name="T64" fmla="*/ 12 w 596"/>
                  <a:gd name="T65" fmla="*/ 5 h 120"/>
                  <a:gd name="T66" fmla="*/ 11 w 596"/>
                  <a:gd name="T67" fmla="*/ 0 h 120"/>
                  <a:gd name="T68" fmla="*/ 12 w 596"/>
                  <a:gd name="T69" fmla="*/ 0 h 120"/>
                  <a:gd name="T70" fmla="*/ 1 w 596"/>
                  <a:gd name="T71"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6" h="120">
                    <a:moveTo>
                      <a:pt x="1" y="3"/>
                    </a:moveTo>
                    <a:lnTo>
                      <a:pt x="0" y="1"/>
                    </a:lnTo>
                    <a:lnTo>
                      <a:pt x="1" y="7"/>
                    </a:lnTo>
                    <a:lnTo>
                      <a:pt x="4" y="12"/>
                    </a:lnTo>
                    <a:lnTo>
                      <a:pt x="8" y="17"/>
                    </a:lnTo>
                    <a:lnTo>
                      <a:pt x="14" y="22"/>
                    </a:lnTo>
                    <a:lnTo>
                      <a:pt x="21" y="27"/>
                    </a:lnTo>
                    <a:lnTo>
                      <a:pt x="29" y="32"/>
                    </a:lnTo>
                    <a:lnTo>
                      <a:pt x="39" y="37"/>
                    </a:lnTo>
                    <a:lnTo>
                      <a:pt x="50" y="42"/>
                    </a:lnTo>
                    <a:lnTo>
                      <a:pt x="62" y="47"/>
                    </a:lnTo>
                    <a:lnTo>
                      <a:pt x="76" y="52"/>
                    </a:lnTo>
                    <a:lnTo>
                      <a:pt x="90" y="56"/>
                    </a:lnTo>
                    <a:lnTo>
                      <a:pt x="106" y="61"/>
                    </a:lnTo>
                    <a:lnTo>
                      <a:pt x="123" y="66"/>
                    </a:lnTo>
                    <a:lnTo>
                      <a:pt x="141" y="71"/>
                    </a:lnTo>
                    <a:lnTo>
                      <a:pt x="160" y="75"/>
                    </a:lnTo>
                    <a:lnTo>
                      <a:pt x="179" y="80"/>
                    </a:lnTo>
                    <a:lnTo>
                      <a:pt x="201" y="84"/>
                    </a:lnTo>
                    <a:lnTo>
                      <a:pt x="222" y="88"/>
                    </a:lnTo>
                    <a:lnTo>
                      <a:pt x="244" y="92"/>
                    </a:lnTo>
                    <a:lnTo>
                      <a:pt x="268" y="96"/>
                    </a:lnTo>
                    <a:lnTo>
                      <a:pt x="292" y="99"/>
                    </a:lnTo>
                    <a:lnTo>
                      <a:pt x="317" y="102"/>
                    </a:lnTo>
                    <a:lnTo>
                      <a:pt x="342" y="106"/>
                    </a:lnTo>
                    <a:lnTo>
                      <a:pt x="368" y="108"/>
                    </a:lnTo>
                    <a:lnTo>
                      <a:pt x="395" y="111"/>
                    </a:lnTo>
                    <a:lnTo>
                      <a:pt x="423" y="113"/>
                    </a:lnTo>
                    <a:lnTo>
                      <a:pt x="450" y="115"/>
                    </a:lnTo>
                    <a:lnTo>
                      <a:pt x="478" y="117"/>
                    </a:lnTo>
                    <a:lnTo>
                      <a:pt x="508" y="118"/>
                    </a:lnTo>
                    <a:lnTo>
                      <a:pt x="537" y="119"/>
                    </a:lnTo>
                    <a:lnTo>
                      <a:pt x="567" y="120"/>
                    </a:lnTo>
                    <a:lnTo>
                      <a:pt x="596" y="120"/>
                    </a:lnTo>
                    <a:lnTo>
                      <a:pt x="596" y="112"/>
                    </a:lnTo>
                    <a:lnTo>
                      <a:pt x="567" y="112"/>
                    </a:lnTo>
                    <a:lnTo>
                      <a:pt x="537" y="111"/>
                    </a:lnTo>
                    <a:lnTo>
                      <a:pt x="508" y="110"/>
                    </a:lnTo>
                    <a:lnTo>
                      <a:pt x="479" y="109"/>
                    </a:lnTo>
                    <a:lnTo>
                      <a:pt x="451" y="107"/>
                    </a:lnTo>
                    <a:lnTo>
                      <a:pt x="424" y="105"/>
                    </a:lnTo>
                    <a:lnTo>
                      <a:pt x="396" y="103"/>
                    </a:lnTo>
                    <a:lnTo>
                      <a:pt x="370" y="100"/>
                    </a:lnTo>
                    <a:lnTo>
                      <a:pt x="344" y="97"/>
                    </a:lnTo>
                    <a:lnTo>
                      <a:pt x="319" y="94"/>
                    </a:lnTo>
                    <a:lnTo>
                      <a:pt x="294" y="91"/>
                    </a:lnTo>
                    <a:lnTo>
                      <a:pt x="270" y="87"/>
                    </a:lnTo>
                    <a:lnTo>
                      <a:pt x="247" y="84"/>
                    </a:lnTo>
                    <a:lnTo>
                      <a:pt x="225" y="80"/>
                    </a:lnTo>
                    <a:lnTo>
                      <a:pt x="203" y="76"/>
                    </a:lnTo>
                    <a:lnTo>
                      <a:pt x="183" y="71"/>
                    </a:lnTo>
                    <a:lnTo>
                      <a:pt x="163" y="67"/>
                    </a:lnTo>
                    <a:lnTo>
                      <a:pt x="144" y="63"/>
                    </a:lnTo>
                    <a:lnTo>
                      <a:pt x="127" y="58"/>
                    </a:lnTo>
                    <a:lnTo>
                      <a:pt x="111" y="54"/>
                    </a:lnTo>
                    <a:lnTo>
                      <a:pt x="95" y="49"/>
                    </a:lnTo>
                    <a:lnTo>
                      <a:pt x="81" y="44"/>
                    </a:lnTo>
                    <a:lnTo>
                      <a:pt x="68" y="39"/>
                    </a:lnTo>
                    <a:lnTo>
                      <a:pt x="56" y="34"/>
                    </a:lnTo>
                    <a:lnTo>
                      <a:pt x="46" y="30"/>
                    </a:lnTo>
                    <a:lnTo>
                      <a:pt x="36" y="25"/>
                    </a:lnTo>
                    <a:lnTo>
                      <a:pt x="29" y="21"/>
                    </a:lnTo>
                    <a:lnTo>
                      <a:pt x="22" y="16"/>
                    </a:lnTo>
                    <a:lnTo>
                      <a:pt x="18" y="13"/>
                    </a:lnTo>
                    <a:lnTo>
                      <a:pt x="14" y="8"/>
                    </a:lnTo>
                    <a:lnTo>
                      <a:pt x="12" y="5"/>
                    </a:lnTo>
                    <a:lnTo>
                      <a:pt x="12" y="1"/>
                    </a:lnTo>
                    <a:lnTo>
                      <a:pt x="11" y="0"/>
                    </a:lnTo>
                    <a:lnTo>
                      <a:pt x="12" y="1"/>
                    </a:lnTo>
                    <a:lnTo>
                      <a:pt x="12" y="0"/>
                    </a:lnTo>
                    <a:lnTo>
                      <a:pt x="11" y="0"/>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72" name="Freeform 64"/>
              <p:cNvSpPr>
                <a:spLocks/>
              </p:cNvSpPr>
              <p:nvPr/>
            </p:nvSpPr>
            <p:spPr bwMode="auto">
              <a:xfrm>
                <a:off x="1859" y="3831"/>
                <a:ext cx="17" cy="13"/>
              </a:xfrm>
              <a:custGeom>
                <a:avLst/>
                <a:gdLst>
                  <a:gd name="T0" fmla="*/ 6 w 17"/>
                  <a:gd name="T1" fmla="*/ 1 h 13"/>
                  <a:gd name="T2" fmla="*/ 0 w 17"/>
                  <a:gd name="T3" fmla="*/ 3 h 13"/>
                  <a:gd name="T4" fmla="*/ 7 w 17"/>
                  <a:gd name="T5" fmla="*/ 13 h 13"/>
                  <a:gd name="T6" fmla="*/ 17 w 17"/>
                  <a:gd name="T7" fmla="*/ 10 h 13"/>
                  <a:gd name="T8" fmla="*/ 11 w 17"/>
                  <a:gd name="T9" fmla="*/ 0 h 13"/>
                  <a:gd name="T10" fmla="*/ 6 w 17"/>
                  <a:gd name="T11" fmla="*/ 1 h 13"/>
                </a:gdLst>
                <a:ahLst/>
                <a:cxnLst>
                  <a:cxn ang="0">
                    <a:pos x="T0" y="T1"/>
                  </a:cxn>
                  <a:cxn ang="0">
                    <a:pos x="T2" y="T3"/>
                  </a:cxn>
                  <a:cxn ang="0">
                    <a:pos x="T4" y="T5"/>
                  </a:cxn>
                  <a:cxn ang="0">
                    <a:pos x="T6" y="T7"/>
                  </a:cxn>
                  <a:cxn ang="0">
                    <a:pos x="T8" y="T9"/>
                  </a:cxn>
                  <a:cxn ang="0">
                    <a:pos x="T10" y="T11"/>
                  </a:cxn>
                </a:cxnLst>
                <a:rect l="0" t="0" r="r" b="b"/>
                <a:pathLst>
                  <a:path w="17" h="13">
                    <a:moveTo>
                      <a:pt x="6" y="1"/>
                    </a:moveTo>
                    <a:lnTo>
                      <a:pt x="0" y="3"/>
                    </a:lnTo>
                    <a:lnTo>
                      <a:pt x="7" y="13"/>
                    </a:lnTo>
                    <a:lnTo>
                      <a:pt x="17" y="10"/>
                    </a:lnTo>
                    <a:lnTo>
                      <a:pt x="11"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9874" name="Rectangle 66"/>
            <p:cNvSpPr>
              <a:spLocks noChangeArrowheads="1"/>
            </p:cNvSpPr>
            <p:nvPr/>
          </p:nvSpPr>
          <p:spPr bwMode="auto">
            <a:xfrm>
              <a:off x="2313" y="3430"/>
              <a:ext cx="37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500" b="1">
                  <a:solidFill>
                    <a:srgbClr val="000000"/>
                  </a:solidFill>
                  <a:latin typeface="Arial" charset="0"/>
                </a:rPr>
                <a:t>Oracle</a:t>
              </a:r>
              <a:endParaRPr lang="en-US" altLang="en-US"/>
            </a:p>
          </p:txBody>
        </p:sp>
        <p:sp>
          <p:nvSpPr>
            <p:cNvPr id="119875" name="Rectangle 67"/>
            <p:cNvSpPr>
              <a:spLocks noChangeArrowheads="1"/>
            </p:cNvSpPr>
            <p:nvPr/>
          </p:nvSpPr>
          <p:spPr bwMode="auto">
            <a:xfrm>
              <a:off x="2233" y="3575"/>
              <a:ext cx="5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ES_tradnl" altLang="en-US" sz="1800" b="1">
                  <a:latin typeface="Arial Unicode MS" pitchFamily="34" charset="-128"/>
                  <a:ea typeface="Arial Unicode MS" pitchFamily="34" charset="-128"/>
                  <a:cs typeface="Arial Unicode MS" pitchFamily="34" charset="-128"/>
                </a:rPr>
                <a:t>Base de </a:t>
              </a:r>
            </a:p>
            <a:p>
              <a:pPr algn="ctr"/>
              <a:r>
                <a:rPr lang="es-ES_tradnl" altLang="en-US" sz="1800" b="1">
                  <a:latin typeface="Arial Unicode MS" pitchFamily="34" charset="-128"/>
                  <a:ea typeface="Arial Unicode MS" pitchFamily="34" charset="-128"/>
                  <a:cs typeface="Arial Unicode MS" pitchFamily="34" charset="-128"/>
                </a:rPr>
                <a:t>Datos</a:t>
              </a:r>
              <a:endParaRPr lang="en-US" altLang="en-US" sz="1800" b="1">
                <a:latin typeface="Arial Unicode MS" pitchFamily="34" charset="-128"/>
                <a:ea typeface="Arial Unicode MS" pitchFamily="34" charset="-128"/>
                <a:cs typeface="Arial Unicode MS" pitchFamily="34" charset="-128"/>
              </a:endParaRPr>
            </a:p>
          </p:txBody>
        </p:sp>
        <p:grpSp>
          <p:nvGrpSpPr>
            <p:cNvPr id="120148" name="Group 340"/>
            <p:cNvGrpSpPr>
              <a:grpSpLocks/>
            </p:cNvGrpSpPr>
            <p:nvPr/>
          </p:nvGrpSpPr>
          <p:grpSpPr bwMode="auto">
            <a:xfrm>
              <a:off x="852" y="876"/>
              <a:ext cx="696" cy="524"/>
              <a:chOff x="817" y="904"/>
              <a:chExt cx="696" cy="524"/>
            </a:xfrm>
          </p:grpSpPr>
          <p:grpSp>
            <p:nvGrpSpPr>
              <p:cNvPr id="120076" name="Group 268"/>
              <p:cNvGrpSpPr>
                <a:grpSpLocks/>
              </p:cNvGrpSpPr>
              <p:nvPr/>
            </p:nvGrpSpPr>
            <p:grpSpPr bwMode="auto">
              <a:xfrm>
                <a:off x="817" y="904"/>
                <a:ext cx="440" cy="524"/>
                <a:chOff x="817" y="904"/>
                <a:chExt cx="440" cy="524"/>
              </a:xfrm>
            </p:grpSpPr>
            <p:sp>
              <p:nvSpPr>
                <p:cNvPr id="119876" name="Freeform 68"/>
                <p:cNvSpPr>
                  <a:spLocks/>
                </p:cNvSpPr>
                <p:nvPr/>
              </p:nvSpPr>
              <p:spPr bwMode="auto">
                <a:xfrm>
                  <a:off x="1074" y="1371"/>
                  <a:ext cx="75" cy="56"/>
                </a:xfrm>
                <a:custGeom>
                  <a:avLst/>
                  <a:gdLst>
                    <a:gd name="T0" fmla="*/ 41 w 75"/>
                    <a:gd name="T1" fmla="*/ 0 h 56"/>
                    <a:gd name="T2" fmla="*/ 0 w 75"/>
                    <a:gd name="T3" fmla="*/ 33 h 56"/>
                    <a:gd name="T4" fmla="*/ 0 w 75"/>
                    <a:gd name="T5" fmla="*/ 38 h 56"/>
                    <a:gd name="T6" fmla="*/ 28 w 75"/>
                    <a:gd name="T7" fmla="*/ 56 h 56"/>
                    <a:gd name="T8" fmla="*/ 73 w 75"/>
                    <a:gd name="T9" fmla="*/ 30 h 56"/>
                    <a:gd name="T10" fmla="*/ 75 w 75"/>
                    <a:gd name="T11" fmla="*/ 21 h 56"/>
                    <a:gd name="T12" fmla="*/ 75 w 75"/>
                    <a:gd name="T13" fmla="*/ 20 h 56"/>
                    <a:gd name="T14" fmla="*/ 74 w 75"/>
                    <a:gd name="T15" fmla="*/ 19 h 56"/>
                    <a:gd name="T16" fmla="*/ 42 w 75"/>
                    <a:gd name="T17" fmla="*/ 0 h 56"/>
                    <a:gd name="T18" fmla="*/ 41 w 75"/>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56">
                      <a:moveTo>
                        <a:pt x="41" y="0"/>
                      </a:moveTo>
                      <a:lnTo>
                        <a:pt x="0" y="33"/>
                      </a:lnTo>
                      <a:lnTo>
                        <a:pt x="0" y="38"/>
                      </a:lnTo>
                      <a:lnTo>
                        <a:pt x="28" y="56"/>
                      </a:lnTo>
                      <a:lnTo>
                        <a:pt x="73" y="30"/>
                      </a:lnTo>
                      <a:lnTo>
                        <a:pt x="75" y="21"/>
                      </a:lnTo>
                      <a:lnTo>
                        <a:pt x="75" y="20"/>
                      </a:lnTo>
                      <a:lnTo>
                        <a:pt x="74" y="19"/>
                      </a:lnTo>
                      <a:lnTo>
                        <a:pt x="42" y="0"/>
                      </a:lnTo>
                      <a:lnTo>
                        <a:pt x="41"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77" name="Freeform 69"/>
                <p:cNvSpPr>
                  <a:spLocks/>
                </p:cNvSpPr>
                <p:nvPr/>
              </p:nvSpPr>
              <p:spPr bwMode="auto">
                <a:xfrm>
                  <a:off x="1074" y="1371"/>
                  <a:ext cx="41" cy="33"/>
                </a:xfrm>
                <a:custGeom>
                  <a:avLst/>
                  <a:gdLst>
                    <a:gd name="T0" fmla="*/ 41 w 41"/>
                    <a:gd name="T1" fmla="*/ 0 h 33"/>
                    <a:gd name="T2" fmla="*/ 38 w 41"/>
                    <a:gd name="T3" fmla="*/ 0 h 33"/>
                    <a:gd name="T4" fmla="*/ 35 w 41"/>
                    <a:gd name="T5" fmla="*/ 1 h 33"/>
                    <a:gd name="T6" fmla="*/ 32 w 41"/>
                    <a:gd name="T7" fmla="*/ 2 h 33"/>
                    <a:gd name="T8" fmla="*/ 29 w 41"/>
                    <a:gd name="T9" fmla="*/ 3 h 33"/>
                    <a:gd name="T10" fmla="*/ 26 w 41"/>
                    <a:gd name="T11" fmla="*/ 5 h 33"/>
                    <a:gd name="T12" fmla="*/ 24 w 41"/>
                    <a:gd name="T13" fmla="*/ 6 h 33"/>
                    <a:gd name="T14" fmla="*/ 21 w 41"/>
                    <a:gd name="T15" fmla="*/ 8 h 33"/>
                    <a:gd name="T16" fmla="*/ 18 w 41"/>
                    <a:gd name="T17" fmla="*/ 10 h 33"/>
                    <a:gd name="T18" fmla="*/ 16 w 41"/>
                    <a:gd name="T19" fmla="*/ 12 h 33"/>
                    <a:gd name="T20" fmla="*/ 13 w 41"/>
                    <a:gd name="T21" fmla="*/ 14 h 33"/>
                    <a:gd name="T22" fmla="*/ 11 w 41"/>
                    <a:gd name="T23" fmla="*/ 16 h 33"/>
                    <a:gd name="T24" fmla="*/ 9 w 41"/>
                    <a:gd name="T25" fmla="*/ 19 h 33"/>
                    <a:gd name="T26" fmla="*/ 7 w 41"/>
                    <a:gd name="T27" fmla="*/ 21 h 33"/>
                    <a:gd name="T28" fmla="*/ 5 w 41"/>
                    <a:gd name="T29" fmla="*/ 24 h 33"/>
                    <a:gd name="T30" fmla="*/ 3 w 41"/>
                    <a:gd name="T31" fmla="*/ 27 h 33"/>
                    <a:gd name="T32" fmla="*/ 2 w 41"/>
                    <a:gd name="T33" fmla="*/ 29 h 33"/>
                    <a:gd name="T34" fmla="*/ 1 w 41"/>
                    <a:gd name="T35" fmla="*/ 32 h 33"/>
                    <a:gd name="T36" fmla="*/ 0 w 41"/>
                    <a:gd name="T37" fmla="*/ 33 h 33"/>
                    <a:gd name="T38" fmla="*/ 41 w 41"/>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3">
                      <a:moveTo>
                        <a:pt x="41" y="0"/>
                      </a:moveTo>
                      <a:lnTo>
                        <a:pt x="38" y="0"/>
                      </a:lnTo>
                      <a:lnTo>
                        <a:pt x="35" y="1"/>
                      </a:lnTo>
                      <a:lnTo>
                        <a:pt x="32" y="2"/>
                      </a:lnTo>
                      <a:lnTo>
                        <a:pt x="29" y="3"/>
                      </a:lnTo>
                      <a:lnTo>
                        <a:pt x="26" y="5"/>
                      </a:lnTo>
                      <a:lnTo>
                        <a:pt x="24" y="6"/>
                      </a:lnTo>
                      <a:lnTo>
                        <a:pt x="21" y="8"/>
                      </a:lnTo>
                      <a:lnTo>
                        <a:pt x="18" y="10"/>
                      </a:lnTo>
                      <a:lnTo>
                        <a:pt x="16" y="12"/>
                      </a:lnTo>
                      <a:lnTo>
                        <a:pt x="13" y="14"/>
                      </a:lnTo>
                      <a:lnTo>
                        <a:pt x="11" y="16"/>
                      </a:lnTo>
                      <a:lnTo>
                        <a:pt x="9" y="19"/>
                      </a:lnTo>
                      <a:lnTo>
                        <a:pt x="7" y="21"/>
                      </a:lnTo>
                      <a:lnTo>
                        <a:pt x="5" y="24"/>
                      </a:lnTo>
                      <a:lnTo>
                        <a:pt x="3" y="27"/>
                      </a:lnTo>
                      <a:lnTo>
                        <a:pt x="2" y="29"/>
                      </a:lnTo>
                      <a:lnTo>
                        <a:pt x="1" y="32"/>
                      </a:lnTo>
                      <a:lnTo>
                        <a:pt x="0" y="33"/>
                      </a:lnTo>
                      <a:lnTo>
                        <a:pt x="41"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78" name="Freeform 70"/>
                <p:cNvSpPr>
                  <a:spLocks/>
                </p:cNvSpPr>
                <p:nvPr/>
              </p:nvSpPr>
              <p:spPr bwMode="auto">
                <a:xfrm>
                  <a:off x="1102" y="1389"/>
                  <a:ext cx="45" cy="35"/>
                </a:xfrm>
                <a:custGeom>
                  <a:avLst/>
                  <a:gdLst>
                    <a:gd name="T0" fmla="*/ 45 w 45"/>
                    <a:gd name="T1" fmla="*/ 1 h 35"/>
                    <a:gd name="T2" fmla="*/ 41 w 45"/>
                    <a:gd name="T3" fmla="*/ 0 h 35"/>
                    <a:gd name="T4" fmla="*/ 38 w 45"/>
                    <a:gd name="T5" fmla="*/ 0 h 35"/>
                    <a:gd name="T6" fmla="*/ 34 w 45"/>
                    <a:gd name="T7" fmla="*/ 1 h 35"/>
                    <a:gd name="T8" fmla="*/ 31 w 45"/>
                    <a:gd name="T9" fmla="*/ 2 h 35"/>
                    <a:gd name="T10" fmla="*/ 28 w 45"/>
                    <a:gd name="T11" fmla="*/ 3 h 35"/>
                    <a:gd name="T12" fmla="*/ 25 w 45"/>
                    <a:gd name="T13" fmla="*/ 4 h 35"/>
                    <a:gd name="T14" fmla="*/ 22 w 45"/>
                    <a:gd name="T15" fmla="*/ 6 h 35"/>
                    <a:gd name="T16" fmla="*/ 19 w 45"/>
                    <a:gd name="T17" fmla="*/ 8 h 35"/>
                    <a:gd name="T18" fmla="*/ 16 w 45"/>
                    <a:gd name="T19" fmla="*/ 10 h 35"/>
                    <a:gd name="T20" fmla="*/ 14 w 45"/>
                    <a:gd name="T21" fmla="*/ 12 h 35"/>
                    <a:gd name="T22" fmla="*/ 11 w 45"/>
                    <a:gd name="T23" fmla="*/ 15 h 35"/>
                    <a:gd name="T24" fmla="*/ 9 w 45"/>
                    <a:gd name="T25" fmla="*/ 17 h 35"/>
                    <a:gd name="T26" fmla="*/ 7 w 45"/>
                    <a:gd name="T27" fmla="*/ 20 h 35"/>
                    <a:gd name="T28" fmla="*/ 5 w 45"/>
                    <a:gd name="T29" fmla="*/ 23 h 35"/>
                    <a:gd name="T30" fmla="*/ 3 w 45"/>
                    <a:gd name="T31" fmla="*/ 26 h 35"/>
                    <a:gd name="T32" fmla="*/ 1 w 45"/>
                    <a:gd name="T33" fmla="*/ 29 h 35"/>
                    <a:gd name="T34" fmla="*/ 0 w 45"/>
                    <a:gd name="T35" fmla="*/ 35 h 35"/>
                    <a:gd name="T36" fmla="*/ 45 w 45"/>
                    <a:gd name="T3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5">
                      <a:moveTo>
                        <a:pt x="45" y="1"/>
                      </a:moveTo>
                      <a:lnTo>
                        <a:pt x="41" y="0"/>
                      </a:lnTo>
                      <a:lnTo>
                        <a:pt x="38" y="0"/>
                      </a:lnTo>
                      <a:lnTo>
                        <a:pt x="34" y="1"/>
                      </a:lnTo>
                      <a:lnTo>
                        <a:pt x="31" y="2"/>
                      </a:lnTo>
                      <a:lnTo>
                        <a:pt x="28" y="3"/>
                      </a:lnTo>
                      <a:lnTo>
                        <a:pt x="25" y="4"/>
                      </a:lnTo>
                      <a:lnTo>
                        <a:pt x="22" y="6"/>
                      </a:lnTo>
                      <a:lnTo>
                        <a:pt x="19" y="8"/>
                      </a:lnTo>
                      <a:lnTo>
                        <a:pt x="16" y="10"/>
                      </a:lnTo>
                      <a:lnTo>
                        <a:pt x="14" y="12"/>
                      </a:lnTo>
                      <a:lnTo>
                        <a:pt x="11" y="15"/>
                      </a:lnTo>
                      <a:lnTo>
                        <a:pt x="9" y="17"/>
                      </a:lnTo>
                      <a:lnTo>
                        <a:pt x="7" y="20"/>
                      </a:lnTo>
                      <a:lnTo>
                        <a:pt x="5" y="23"/>
                      </a:lnTo>
                      <a:lnTo>
                        <a:pt x="3" y="26"/>
                      </a:lnTo>
                      <a:lnTo>
                        <a:pt x="1" y="29"/>
                      </a:lnTo>
                      <a:lnTo>
                        <a:pt x="0" y="35"/>
                      </a:lnTo>
                      <a:lnTo>
                        <a:pt x="45" y="1"/>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79" name="Freeform 71"/>
                <p:cNvSpPr>
                  <a:spLocks/>
                </p:cNvSpPr>
                <p:nvPr/>
              </p:nvSpPr>
              <p:spPr bwMode="auto">
                <a:xfrm>
                  <a:off x="1104" y="1389"/>
                  <a:ext cx="45" cy="38"/>
                </a:xfrm>
                <a:custGeom>
                  <a:avLst/>
                  <a:gdLst>
                    <a:gd name="T0" fmla="*/ 42 w 45"/>
                    <a:gd name="T1" fmla="*/ 0 h 38"/>
                    <a:gd name="T2" fmla="*/ 43 w 45"/>
                    <a:gd name="T3" fmla="*/ 1 h 38"/>
                    <a:gd name="T4" fmla="*/ 44 w 45"/>
                    <a:gd name="T5" fmla="*/ 2 h 38"/>
                    <a:gd name="T6" fmla="*/ 44 w 45"/>
                    <a:gd name="T7" fmla="*/ 3 h 38"/>
                    <a:gd name="T8" fmla="*/ 44 w 45"/>
                    <a:gd name="T9" fmla="*/ 4 h 38"/>
                    <a:gd name="T10" fmla="*/ 44 w 45"/>
                    <a:gd name="T11" fmla="*/ 5 h 38"/>
                    <a:gd name="T12" fmla="*/ 45 w 45"/>
                    <a:gd name="T13" fmla="*/ 11 h 38"/>
                    <a:gd name="T14" fmla="*/ 0 w 45"/>
                    <a:gd name="T15" fmla="*/ 38 h 38"/>
                    <a:gd name="T16" fmla="*/ 0 w 45"/>
                    <a:gd name="T17" fmla="*/ 36 h 38"/>
                    <a:gd name="T18" fmla="*/ 0 w 45"/>
                    <a:gd name="T19" fmla="*/ 34 h 38"/>
                    <a:gd name="T20" fmla="*/ 0 w 45"/>
                    <a:gd name="T21" fmla="*/ 33 h 38"/>
                    <a:gd name="T22" fmla="*/ 42 w 45"/>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8">
                      <a:moveTo>
                        <a:pt x="42" y="0"/>
                      </a:moveTo>
                      <a:lnTo>
                        <a:pt x="43" y="1"/>
                      </a:lnTo>
                      <a:lnTo>
                        <a:pt x="44" y="2"/>
                      </a:lnTo>
                      <a:lnTo>
                        <a:pt x="44" y="3"/>
                      </a:lnTo>
                      <a:lnTo>
                        <a:pt x="44" y="4"/>
                      </a:lnTo>
                      <a:lnTo>
                        <a:pt x="44" y="5"/>
                      </a:lnTo>
                      <a:lnTo>
                        <a:pt x="45" y="11"/>
                      </a:lnTo>
                      <a:lnTo>
                        <a:pt x="0" y="38"/>
                      </a:lnTo>
                      <a:lnTo>
                        <a:pt x="0" y="36"/>
                      </a:lnTo>
                      <a:lnTo>
                        <a:pt x="0" y="34"/>
                      </a:lnTo>
                      <a:lnTo>
                        <a:pt x="0" y="33"/>
                      </a:lnTo>
                      <a:lnTo>
                        <a:pt x="42"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80" name="Freeform 72"/>
                <p:cNvSpPr>
                  <a:spLocks/>
                </p:cNvSpPr>
                <p:nvPr/>
              </p:nvSpPr>
              <p:spPr bwMode="auto">
                <a:xfrm>
                  <a:off x="1074" y="1401"/>
                  <a:ext cx="30" cy="26"/>
                </a:xfrm>
                <a:custGeom>
                  <a:avLst/>
                  <a:gdLst>
                    <a:gd name="T0" fmla="*/ 0 w 30"/>
                    <a:gd name="T1" fmla="*/ 7 h 26"/>
                    <a:gd name="T2" fmla="*/ 30 w 30"/>
                    <a:gd name="T3" fmla="*/ 26 h 26"/>
                    <a:gd name="T4" fmla="*/ 29 w 30"/>
                    <a:gd name="T5" fmla="*/ 16 h 26"/>
                    <a:gd name="T6" fmla="*/ 27 w 30"/>
                    <a:gd name="T7" fmla="*/ 15 h 26"/>
                    <a:gd name="T8" fmla="*/ 25 w 30"/>
                    <a:gd name="T9" fmla="*/ 13 h 26"/>
                    <a:gd name="T10" fmla="*/ 24 w 30"/>
                    <a:gd name="T11" fmla="*/ 12 h 26"/>
                    <a:gd name="T12" fmla="*/ 22 w 30"/>
                    <a:gd name="T13" fmla="*/ 11 h 26"/>
                    <a:gd name="T14" fmla="*/ 20 w 30"/>
                    <a:gd name="T15" fmla="*/ 9 h 26"/>
                    <a:gd name="T16" fmla="*/ 18 w 30"/>
                    <a:gd name="T17" fmla="*/ 8 h 26"/>
                    <a:gd name="T18" fmla="*/ 17 w 30"/>
                    <a:gd name="T19" fmla="*/ 7 h 26"/>
                    <a:gd name="T20" fmla="*/ 15 w 30"/>
                    <a:gd name="T21" fmla="*/ 6 h 26"/>
                    <a:gd name="T22" fmla="*/ 13 w 30"/>
                    <a:gd name="T23" fmla="*/ 5 h 26"/>
                    <a:gd name="T24" fmla="*/ 11 w 30"/>
                    <a:gd name="T25" fmla="*/ 4 h 26"/>
                    <a:gd name="T26" fmla="*/ 9 w 30"/>
                    <a:gd name="T27" fmla="*/ 3 h 26"/>
                    <a:gd name="T28" fmla="*/ 7 w 30"/>
                    <a:gd name="T29" fmla="*/ 2 h 26"/>
                    <a:gd name="T30" fmla="*/ 5 w 30"/>
                    <a:gd name="T31" fmla="*/ 2 h 26"/>
                    <a:gd name="T32" fmla="*/ 4 w 30"/>
                    <a:gd name="T33" fmla="*/ 1 h 26"/>
                    <a:gd name="T34" fmla="*/ 2 w 30"/>
                    <a:gd name="T35" fmla="*/ 1 h 26"/>
                    <a:gd name="T36" fmla="*/ 0 w 30"/>
                    <a:gd name="T37" fmla="*/ 0 h 26"/>
                    <a:gd name="T38" fmla="*/ 0 w 30"/>
                    <a:gd name="T39"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6">
                      <a:moveTo>
                        <a:pt x="0" y="7"/>
                      </a:moveTo>
                      <a:lnTo>
                        <a:pt x="30" y="26"/>
                      </a:lnTo>
                      <a:lnTo>
                        <a:pt x="29" y="16"/>
                      </a:lnTo>
                      <a:lnTo>
                        <a:pt x="27" y="15"/>
                      </a:lnTo>
                      <a:lnTo>
                        <a:pt x="25" y="13"/>
                      </a:lnTo>
                      <a:lnTo>
                        <a:pt x="24" y="12"/>
                      </a:lnTo>
                      <a:lnTo>
                        <a:pt x="22" y="11"/>
                      </a:lnTo>
                      <a:lnTo>
                        <a:pt x="20" y="9"/>
                      </a:lnTo>
                      <a:lnTo>
                        <a:pt x="18" y="8"/>
                      </a:lnTo>
                      <a:lnTo>
                        <a:pt x="17" y="7"/>
                      </a:lnTo>
                      <a:lnTo>
                        <a:pt x="15" y="6"/>
                      </a:lnTo>
                      <a:lnTo>
                        <a:pt x="13" y="5"/>
                      </a:lnTo>
                      <a:lnTo>
                        <a:pt x="11" y="4"/>
                      </a:lnTo>
                      <a:lnTo>
                        <a:pt x="9" y="3"/>
                      </a:lnTo>
                      <a:lnTo>
                        <a:pt x="7" y="2"/>
                      </a:lnTo>
                      <a:lnTo>
                        <a:pt x="5" y="2"/>
                      </a:lnTo>
                      <a:lnTo>
                        <a:pt x="4" y="1"/>
                      </a:lnTo>
                      <a:lnTo>
                        <a:pt x="2" y="1"/>
                      </a:lnTo>
                      <a:lnTo>
                        <a:pt x="0" y="0"/>
                      </a:lnTo>
                      <a:lnTo>
                        <a:pt x="0" y="7"/>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81" name="Freeform 73"/>
                <p:cNvSpPr>
                  <a:spLocks/>
                </p:cNvSpPr>
                <p:nvPr/>
              </p:nvSpPr>
              <p:spPr bwMode="auto">
                <a:xfrm>
                  <a:off x="1074" y="1401"/>
                  <a:ext cx="76" cy="27"/>
                </a:xfrm>
                <a:custGeom>
                  <a:avLst/>
                  <a:gdLst>
                    <a:gd name="T0" fmla="*/ 3 w 76"/>
                    <a:gd name="T1" fmla="*/ 9 h 27"/>
                    <a:gd name="T2" fmla="*/ 0 w 76"/>
                    <a:gd name="T3" fmla="*/ 10 h 27"/>
                    <a:gd name="T4" fmla="*/ 30 w 76"/>
                    <a:gd name="T5" fmla="*/ 27 h 27"/>
                    <a:gd name="T6" fmla="*/ 76 w 76"/>
                    <a:gd name="T7" fmla="*/ 1 h 27"/>
                    <a:gd name="T8" fmla="*/ 74 w 76"/>
                    <a:gd name="T9" fmla="*/ 0 h 27"/>
                    <a:gd name="T10" fmla="*/ 31 w 76"/>
                    <a:gd name="T11" fmla="*/ 25 h 27"/>
                    <a:gd name="T12" fmla="*/ 30 w 76"/>
                    <a:gd name="T13" fmla="*/ 25 h 27"/>
                    <a:gd name="T14" fmla="*/ 30 w 76"/>
                    <a:gd name="T15" fmla="*/ 25 h 27"/>
                    <a:gd name="T16" fmla="*/ 29 w 76"/>
                    <a:gd name="T17" fmla="*/ 25 h 27"/>
                    <a:gd name="T18" fmla="*/ 28 w 76"/>
                    <a:gd name="T19" fmla="*/ 25 h 27"/>
                    <a:gd name="T20" fmla="*/ 3 w 76"/>
                    <a:gd name="T21" fmla="*/ 9 h 27"/>
                    <a:gd name="T22" fmla="*/ 3 w 76"/>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7">
                      <a:moveTo>
                        <a:pt x="3" y="9"/>
                      </a:moveTo>
                      <a:lnTo>
                        <a:pt x="0" y="10"/>
                      </a:lnTo>
                      <a:lnTo>
                        <a:pt x="30" y="27"/>
                      </a:lnTo>
                      <a:lnTo>
                        <a:pt x="76" y="1"/>
                      </a:lnTo>
                      <a:lnTo>
                        <a:pt x="74" y="0"/>
                      </a:lnTo>
                      <a:lnTo>
                        <a:pt x="31" y="25"/>
                      </a:lnTo>
                      <a:lnTo>
                        <a:pt x="30" y="25"/>
                      </a:lnTo>
                      <a:lnTo>
                        <a:pt x="30" y="25"/>
                      </a:lnTo>
                      <a:lnTo>
                        <a:pt x="29" y="25"/>
                      </a:lnTo>
                      <a:lnTo>
                        <a:pt x="28" y="25"/>
                      </a:lnTo>
                      <a:lnTo>
                        <a:pt x="3" y="9"/>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82" name="Freeform 74"/>
                <p:cNvSpPr>
                  <a:spLocks/>
                </p:cNvSpPr>
                <p:nvPr/>
              </p:nvSpPr>
              <p:spPr bwMode="auto">
                <a:xfrm>
                  <a:off x="1136" y="1376"/>
                  <a:ext cx="15" cy="10"/>
                </a:xfrm>
                <a:custGeom>
                  <a:avLst/>
                  <a:gdLst>
                    <a:gd name="T0" fmla="*/ 7 w 15"/>
                    <a:gd name="T1" fmla="*/ 10 h 10"/>
                    <a:gd name="T2" fmla="*/ 15 w 15"/>
                    <a:gd name="T3" fmla="*/ 2 h 10"/>
                    <a:gd name="T4" fmla="*/ 15 w 15"/>
                    <a:gd name="T5" fmla="*/ 2 h 10"/>
                    <a:gd name="T6" fmla="*/ 15 w 15"/>
                    <a:gd name="T7" fmla="*/ 1 h 10"/>
                    <a:gd name="T8" fmla="*/ 15 w 15"/>
                    <a:gd name="T9" fmla="*/ 1 h 10"/>
                    <a:gd name="T10" fmla="*/ 15 w 15"/>
                    <a:gd name="T11" fmla="*/ 0 h 10"/>
                    <a:gd name="T12" fmla="*/ 14 w 15"/>
                    <a:gd name="T13" fmla="*/ 0 h 10"/>
                    <a:gd name="T14" fmla="*/ 14 w 15"/>
                    <a:gd name="T15" fmla="*/ 0 h 10"/>
                    <a:gd name="T16" fmla="*/ 14 w 15"/>
                    <a:gd name="T17" fmla="*/ 0 h 10"/>
                    <a:gd name="T18" fmla="*/ 0 w 15"/>
                    <a:gd name="T19" fmla="*/ 6 h 10"/>
                    <a:gd name="T20" fmla="*/ 7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7" y="10"/>
                      </a:moveTo>
                      <a:lnTo>
                        <a:pt x="15" y="2"/>
                      </a:lnTo>
                      <a:lnTo>
                        <a:pt x="15" y="2"/>
                      </a:lnTo>
                      <a:lnTo>
                        <a:pt x="15" y="1"/>
                      </a:lnTo>
                      <a:lnTo>
                        <a:pt x="15" y="1"/>
                      </a:lnTo>
                      <a:lnTo>
                        <a:pt x="15" y="0"/>
                      </a:lnTo>
                      <a:lnTo>
                        <a:pt x="14" y="0"/>
                      </a:lnTo>
                      <a:lnTo>
                        <a:pt x="14" y="0"/>
                      </a:lnTo>
                      <a:lnTo>
                        <a:pt x="14" y="0"/>
                      </a:lnTo>
                      <a:lnTo>
                        <a:pt x="0" y="6"/>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83" name="Freeform 75"/>
                <p:cNvSpPr>
                  <a:spLocks/>
                </p:cNvSpPr>
                <p:nvPr/>
              </p:nvSpPr>
              <p:spPr bwMode="auto">
                <a:xfrm>
                  <a:off x="1137" y="1376"/>
                  <a:ext cx="14" cy="7"/>
                </a:xfrm>
                <a:custGeom>
                  <a:avLst/>
                  <a:gdLst>
                    <a:gd name="T0" fmla="*/ 0 w 14"/>
                    <a:gd name="T1" fmla="*/ 7 h 7"/>
                    <a:gd name="T2" fmla="*/ 14 w 14"/>
                    <a:gd name="T3" fmla="*/ 0 h 7"/>
                    <a:gd name="T4" fmla="*/ 14 w 14"/>
                    <a:gd name="T5" fmla="*/ 0 h 7"/>
                    <a:gd name="T6" fmla="*/ 14 w 14"/>
                    <a:gd name="T7" fmla="*/ 0 h 7"/>
                    <a:gd name="T8" fmla="*/ 1 w 14"/>
                    <a:gd name="T9" fmla="*/ 7 h 7"/>
                    <a:gd name="T10" fmla="*/ 0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0" y="7"/>
                      </a:moveTo>
                      <a:lnTo>
                        <a:pt x="14" y="0"/>
                      </a:lnTo>
                      <a:lnTo>
                        <a:pt x="14" y="0"/>
                      </a:lnTo>
                      <a:lnTo>
                        <a:pt x="14" y="0"/>
                      </a:lnTo>
                      <a:lnTo>
                        <a:pt x="1" y="7"/>
                      </a:lnTo>
                      <a:lnTo>
                        <a:pt x="0" y="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84" name="Rectangle 76"/>
                <p:cNvSpPr>
                  <a:spLocks noChangeArrowheads="1"/>
                </p:cNvSpPr>
                <p:nvPr/>
              </p:nvSpPr>
              <p:spPr bwMode="auto">
                <a:xfrm>
                  <a:off x="1072" y="1407"/>
                  <a:ext cx="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85" name="Freeform 77"/>
                <p:cNvSpPr>
                  <a:spLocks/>
                </p:cNvSpPr>
                <p:nvPr/>
              </p:nvSpPr>
              <p:spPr bwMode="auto">
                <a:xfrm>
                  <a:off x="1072" y="1401"/>
                  <a:ext cx="3" cy="6"/>
                </a:xfrm>
                <a:custGeom>
                  <a:avLst/>
                  <a:gdLst>
                    <a:gd name="T0" fmla="*/ 1 w 3"/>
                    <a:gd name="T1" fmla="*/ 0 h 6"/>
                    <a:gd name="T2" fmla="*/ 0 w 3"/>
                    <a:gd name="T3" fmla="*/ 0 h 6"/>
                    <a:gd name="T4" fmla="*/ 0 w 3"/>
                    <a:gd name="T5" fmla="*/ 6 h 6"/>
                    <a:gd name="T6" fmla="*/ 2 w 3"/>
                    <a:gd name="T7" fmla="*/ 6 h 6"/>
                    <a:gd name="T8" fmla="*/ 3 w 3"/>
                    <a:gd name="T9" fmla="*/ 0 h 6"/>
                    <a:gd name="T10" fmla="*/ 3 w 3"/>
                    <a:gd name="T11" fmla="*/ 1 h 6"/>
                    <a:gd name="T12" fmla="*/ 1 w 3"/>
                    <a:gd name="T13" fmla="*/ 0 h 6"/>
                    <a:gd name="T14" fmla="*/ 0 w 3"/>
                    <a:gd name="T15" fmla="*/ 0 h 6"/>
                    <a:gd name="T16" fmla="*/ 0 w 3"/>
                    <a:gd name="T17" fmla="*/ 0 h 6"/>
                    <a:gd name="T18" fmla="*/ 1 w 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0"/>
                      </a:moveTo>
                      <a:lnTo>
                        <a:pt x="0" y="0"/>
                      </a:lnTo>
                      <a:lnTo>
                        <a:pt x="0" y="6"/>
                      </a:lnTo>
                      <a:lnTo>
                        <a:pt x="2" y="6"/>
                      </a:lnTo>
                      <a:lnTo>
                        <a:pt x="3" y="0"/>
                      </a:lnTo>
                      <a:lnTo>
                        <a:pt x="3" y="1"/>
                      </a:lnTo>
                      <a:lnTo>
                        <a:pt x="1" y="0"/>
                      </a:lnTo>
                      <a:lnTo>
                        <a:pt x="0" y="0"/>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86" name="Freeform 78"/>
                <p:cNvSpPr>
                  <a:spLocks/>
                </p:cNvSpPr>
                <p:nvPr/>
              </p:nvSpPr>
              <p:spPr bwMode="auto">
                <a:xfrm>
                  <a:off x="1073" y="1370"/>
                  <a:ext cx="45" cy="32"/>
                </a:xfrm>
                <a:custGeom>
                  <a:avLst/>
                  <a:gdLst>
                    <a:gd name="T0" fmla="*/ 45 w 45"/>
                    <a:gd name="T1" fmla="*/ 1 h 32"/>
                    <a:gd name="T2" fmla="*/ 45 w 45"/>
                    <a:gd name="T3" fmla="*/ 1 h 32"/>
                    <a:gd name="T4" fmla="*/ 43 w 45"/>
                    <a:gd name="T5" fmla="*/ 0 h 32"/>
                    <a:gd name="T6" fmla="*/ 40 w 45"/>
                    <a:gd name="T7" fmla="*/ 0 h 32"/>
                    <a:gd name="T8" fmla="*/ 38 w 45"/>
                    <a:gd name="T9" fmla="*/ 1 h 32"/>
                    <a:gd name="T10" fmla="*/ 35 w 45"/>
                    <a:gd name="T11" fmla="*/ 1 h 32"/>
                    <a:gd name="T12" fmla="*/ 32 w 45"/>
                    <a:gd name="T13" fmla="*/ 2 h 32"/>
                    <a:gd name="T14" fmla="*/ 29 w 45"/>
                    <a:gd name="T15" fmla="*/ 4 h 32"/>
                    <a:gd name="T16" fmla="*/ 26 w 45"/>
                    <a:gd name="T17" fmla="*/ 5 h 32"/>
                    <a:gd name="T18" fmla="*/ 23 w 45"/>
                    <a:gd name="T19" fmla="*/ 7 h 32"/>
                    <a:gd name="T20" fmla="*/ 20 w 45"/>
                    <a:gd name="T21" fmla="*/ 9 h 32"/>
                    <a:gd name="T22" fmla="*/ 17 w 45"/>
                    <a:gd name="T23" fmla="*/ 11 h 32"/>
                    <a:gd name="T24" fmla="*/ 14 w 45"/>
                    <a:gd name="T25" fmla="*/ 14 h 32"/>
                    <a:gd name="T26" fmla="*/ 11 w 45"/>
                    <a:gd name="T27" fmla="*/ 17 h 32"/>
                    <a:gd name="T28" fmla="*/ 8 w 45"/>
                    <a:gd name="T29" fmla="*/ 20 h 32"/>
                    <a:gd name="T30" fmla="*/ 5 w 45"/>
                    <a:gd name="T31" fmla="*/ 23 h 32"/>
                    <a:gd name="T32" fmla="*/ 2 w 45"/>
                    <a:gd name="T33" fmla="*/ 27 h 32"/>
                    <a:gd name="T34" fmla="*/ 0 w 45"/>
                    <a:gd name="T35" fmla="*/ 31 h 32"/>
                    <a:gd name="T36" fmla="*/ 2 w 45"/>
                    <a:gd name="T37" fmla="*/ 32 h 32"/>
                    <a:gd name="T38" fmla="*/ 4 w 45"/>
                    <a:gd name="T39" fmla="*/ 28 h 32"/>
                    <a:gd name="T40" fmla="*/ 7 w 45"/>
                    <a:gd name="T41" fmla="*/ 25 h 32"/>
                    <a:gd name="T42" fmla="*/ 10 w 45"/>
                    <a:gd name="T43" fmla="*/ 22 h 32"/>
                    <a:gd name="T44" fmla="*/ 13 w 45"/>
                    <a:gd name="T45" fmla="*/ 19 h 32"/>
                    <a:gd name="T46" fmla="*/ 15 w 45"/>
                    <a:gd name="T47" fmla="*/ 16 h 32"/>
                    <a:gd name="T48" fmla="*/ 18 w 45"/>
                    <a:gd name="T49" fmla="*/ 13 h 32"/>
                    <a:gd name="T50" fmla="*/ 21 w 45"/>
                    <a:gd name="T51" fmla="*/ 11 h 32"/>
                    <a:gd name="T52" fmla="*/ 25 w 45"/>
                    <a:gd name="T53" fmla="*/ 9 h 32"/>
                    <a:gd name="T54" fmla="*/ 27 w 45"/>
                    <a:gd name="T55" fmla="*/ 7 h 32"/>
                    <a:gd name="T56" fmla="*/ 30 w 45"/>
                    <a:gd name="T57" fmla="*/ 6 h 32"/>
                    <a:gd name="T58" fmla="*/ 33 w 45"/>
                    <a:gd name="T59" fmla="*/ 5 h 32"/>
                    <a:gd name="T60" fmla="*/ 36 w 45"/>
                    <a:gd name="T61" fmla="*/ 4 h 32"/>
                    <a:gd name="T62" fmla="*/ 38 w 45"/>
                    <a:gd name="T63" fmla="*/ 3 h 32"/>
                    <a:gd name="T64" fmla="*/ 40 w 45"/>
                    <a:gd name="T65" fmla="*/ 3 h 32"/>
                    <a:gd name="T66" fmla="*/ 43 w 45"/>
                    <a:gd name="T67" fmla="*/ 3 h 32"/>
                    <a:gd name="T68" fmla="*/ 45 w 45"/>
                    <a:gd name="T69" fmla="*/ 3 h 32"/>
                    <a:gd name="T70" fmla="*/ 44 w 45"/>
                    <a:gd name="T71" fmla="*/ 3 h 32"/>
                    <a:gd name="T72" fmla="*/ 45 w 45"/>
                    <a:gd name="T73" fmla="*/ 1 h 32"/>
                    <a:gd name="T74" fmla="*/ 45 w 45"/>
                    <a:gd name="T75" fmla="*/ 1 h 32"/>
                    <a:gd name="T76" fmla="*/ 45 w 45"/>
                    <a:gd name="T77" fmla="*/ 1 h 32"/>
                    <a:gd name="T78" fmla="*/ 45 w 45"/>
                    <a:gd name="T7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32">
                      <a:moveTo>
                        <a:pt x="45" y="1"/>
                      </a:moveTo>
                      <a:lnTo>
                        <a:pt x="45" y="1"/>
                      </a:lnTo>
                      <a:lnTo>
                        <a:pt x="43" y="0"/>
                      </a:lnTo>
                      <a:lnTo>
                        <a:pt x="40" y="0"/>
                      </a:lnTo>
                      <a:lnTo>
                        <a:pt x="38" y="1"/>
                      </a:lnTo>
                      <a:lnTo>
                        <a:pt x="35" y="1"/>
                      </a:lnTo>
                      <a:lnTo>
                        <a:pt x="32" y="2"/>
                      </a:lnTo>
                      <a:lnTo>
                        <a:pt x="29" y="4"/>
                      </a:lnTo>
                      <a:lnTo>
                        <a:pt x="26" y="5"/>
                      </a:lnTo>
                      <a:lnTo>
                        <a:pt x="23" y="7"/>
                      </a:lnTo>
                      <a:lnTo>
                        <a:pt x="20" y="9"/>
                      </a:lnTo>
                      <a:lnTo>
                        <a:pt x="17" y="11"/>
                      </a:lnTo>
                      <a:lnTo>
                        <a:pt x="14" y="14"/>
                      </a:lnTo>
                      <a:lnTo>
                        <a:pt x="11" y="17"/>
                      </a:lnTo>
                      <a:lnTo>
                        <a:pt x="8" y="20"/>
                      </a:lnTo>
                      <a:lnTo>
                        <a:pt x="5" y="23"/>
                      </a:lnTo>
                      <a:lnTo>
                        <a:pt x="2" y="27"/>
                      </a:lnTo>
                      <a:lnTo>
                        <a:pt x="0" y="31"/>
                      </a:lnTo>
                      <a:lnTo>
                        <a:pt x="2" y="32"/>
                      </a:lnTo>
                      <a:lnTo>
                        <a:pt x="4" y="28"/>
                      </a:lnTo>
                      <a:lnTo>
                        <a:pt x="7" y="25"/>
                      </a:lnTo>
                      <a:lnTo>
                        <a:pt x="10" y="22"/>
                      </a:lnTo>
                      <a:lnTo>
                        <a:pt x="13" y="19"/>
                      </a:lnTo>
                      <a:lnTo>
                        <a:pt x="15" y="16"/>
                      </a:lnTo>
                      <a:lnTo>
                        <a:pt x="18" y="13"/>
                      </a:lnTo>
                      <a:lnTo>
                        <a:pt x="21" y="11"/>
                      </a:lnTo>
                      <a:lnTo>
                        <a:pt x="25" y="9"/>
                      </a:lnTo>
                      <a:lnTo>
                        <a:pt x="27" y="7"/>
                      </a:lnTo>
                      <a:lnTo>
                        <a:pt x="30" y="6"/>
                      </a:lnTo>
                      <a:lnTo>
                        <a:pt x="33" y="5"/>
                      </a:lnTo>
                      <a:lnTo>
                        <a:pt x="36" y="4"/>
                      </a:lnTo>
                      <a:lnTo>
                        <a:pt x="38" y="3"/>
                      </a:lnTo>
                      <a:lnTo>
                        <a:pt x="40" y="3"/>
                      </a:lnTo>
                      <a:lnTo>
                        <a:pt x="43" y="3"/>
                      </a:lnTo>
                      <a:lnTo>
                        <a:pt x="45" y="3"/>
                      </a:lnTo>
                      <a:lnTo>
                        <a:pt x="44" y="3"/>
                      </a:lnTo>
                      <a:lnTo>
                        <a:pt x="45" y="1"/>
                      </a:lnTo>
                      <a:lnTo>
                        <a:pt x="45" y="1"/>
                      </a:lnTo>
                      <a:lnTo>
                        <a:pt x="45" y="1"/>
                      </a:lnTo>
                      <a:lnTo>
                        <a:pt x="4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87" name="Freeform 79"/>
                <p:cNvSpPr>
                  <a:spLocks/>
                </p:cNvSpPr>
                <p:nvPr/>
              </p:nvSpPr>
              <p:spPr bwMode="auto">
                <a:xfrm>
                  <a:off x="1117" y="1371"/>
                  <a:ext cx="33" cy="21"/>
                </a:xfrm>
                <a:custGeom>
                  <a:avLst/>
                  <a:gdLst>
                    <a:gd name="T0" fmla="*/ 33 w 33"/>
                    <a:gd name="T1" fmla="*/ 20 h 21"/>
                    <a:gd name="T2" fmla="*/ 32 w 33"/>
                    <a:gd name="T3" fmla="*/ 19 h 21"/>
                    <a:gd name="T4" fmla="*/ 1 w 33"/>
                    <a:gd name="T5" fmla="*/ 0 h 21"/>
                    <a:gd name="T6" fmla="*/ 0 w 33"/>
                    <a:gd name="T7" fmla="*/ 2 h 21"/>
                    <a:gd name="T8" fmla="*/ 31 w 33"/>
                    <a:gd name="T9" fmla="*/ 21 h 21"/>
                    <a:gd name="T10" fmla="*/ 30 w 33"/>
                    <a:gd name="T11" fmla="*/ 20 h 21"/>
                    <a:gd name="T12" fmla="*/ 33 w 33"/>
                    <a:gd name="T13" fmla="*/ 20 h 21"/>
                    <a:gd name="T14" fmla="*/ 33 w 33"/>
                    <a:gd name="T15" fmla="*/ 19 h 21"/>
                    <a:gd name="T16" fmla="*/ 32 w 33"/>
                    <a:gd name="T17" fmla="*/ 19 h 21"/>
                    <a:gd name="T18" fmla="*/ 33 w 33"/>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1">
                      <a:moveTo>
                        <a:pt x="33" y="20"/>
                      </a:moveTo>
                      <a:lnTo>
                        <a:pt x="32" y="19"/>
                      </a:lnTo>
                      <a:lnTo>
                        <a:pt x="1" y="0"/>
                      </a:lnTo>
                      <a:lnTo>
                        <a:pt x="0" y="2"/>
                      </a:lnTo>
                      <a:lnTo>
                        <a:pt x="31" y="21"/>
                      </a:lnTo>
                      <a:lnTo>
                        <a:pt x="30" y="20"/>
                      </a:lnTo>
                      <a:lnTo>
                        <a:pt x="33" y="20"/>
                      </a:lnTo>
                      <a:lnTo>
                        <a:pt x="33" y="19"/>
                      </a:lnTo>
                      <a:lnTo>
                        <a:pt x="32" y="19"/>
                      </a:lnTo>
                      <a:lnTo>
                        <a:pt x="3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88" name="Freeform 80"/>
                <p:cNvSpPr>
                  <a:spLocks/>
                </p:cNvSpPr>
                <p:nvPr/>
              </p:nvSpPr>
              <p:spPr bwMode="auto">
                <a:xfrm>
                  <a:off x="1147" y="1391"/>
                  <a:ext cx="3" cy="8"/>
                </a:xfrm>
                <a:custGeom>
                  <a:avLst/>
                  <a:gdLst>
                    <a:gd name="T0" fmla="*/ 2 w 3"/>
                    <a:gd name="T1" fmla="*/ 8 h 8"/>
                    <a:gd name="T2" fmla="*/ 3 w 3"/>
                    <a:gd name="T3" fmla="*/ 8 h 8"/>
                    <a:gd name="T4" fmla="*/ 3 w 3"/>
                    <a:gd name="T5" fmla="*/ 0 h 8"/>
                    <a:gd name="T6" fmla="*/ 0 w 3"/>
                    <a:gd name="T7" fmla="*/ 0 h 8"/>
                    <a:gd name="T8" fmla="*/ 1 w 3"/>
                    <a:gd name="T9" fmla="*/ 8 h 8"/>
                    <a:gd name="T10" fmla="*/ 2 w 3"/>
                    <a:gd name="T11" fmla="*/ 8 h 8"/>
                  </a:gdLst>
                  <a:ahLst/>
                  <a:cxnLst>
                    <a:cxn ang="0">
                      <a:pos x="T0" y="T1"/>
                    </a:cxn>
                    <a:cxn ang="0">
                      <a:pos x="T2" y="T3"/>
                    </a:cxn>
                    <a:cxn ang="0">
                      <a:pos x="T4" y="T5"/>
                    </a:cxn>
                    <a:cxn ang="0">
                      <a:pos x="T6" y="T7"/>
                    </a:cxn>
                    <a:cxn ang="0">
                      <a:pos x="T8" y="T9"/>
                    </a:cxn>
                    <a:cxn ang="0">
                      <a:pos x="T10" y="T11"/>
                    </a:cxn>
                  </a:cxnLst>
                  <a:rect l="0" t="0" r="r" b="b"/>
                  <a:pathLst>
                    <a:path w="3" h="8">
                      <a:moveTo>
                        <a:pt x="2" y="8"/>
                      </a:moveTo>
                      <a:lnTo>
                        <a:pt x="3" y="8"/>
                      </a:lnTo>
                      <a:lnTo>
                        <a:pt x="3" y="0"/>
                      </a:lnTo>
                      <a:lnTo>
                        <a:pt x="0" y="0"/>
                      </a:lnTo>
                      <a:lnTo>
                        <a:pt x="1" y="8"/>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89" name="Rectangle 81"/>
                <p:cNvSpPr>
                  <a:spLocks noChangeArrowheads="1"/>
                </p:cNvSpPr>
                <p:nvPr/>
              </p:nvSpPr>
              <p:spPr bwMode="auto">
                <a:xfrm>
                  <a:off x="1148" y="1399"/>
                  <a:ext cx="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90" name="Freeform 82"/>
                <p:cNvSpPr>
                  <a:spLocks/>
                </p:cNvSpPr>
                <p:nvPr/>
              </p:nvSpPr>
              <p:spPr bwMode="auto">
                <a:xfrm>
                  <a:off x="1115" y="1379"/>
                  <a:ext cx="9" cy="6"/>
                </a:xfrm>
                <a:custGeom>
                  <a:avLst/>
                  <a:gdLst>
                    <a:gd name="T0" fmla="*/ 8 w 9"/>
                    <a:gd name="T1" fmla="*/ 5 h 6"/>
                    <a:gd name="T2" fmla="*/ 9 w 9"/>
                    <a:gd name="T3" fmla="*/ 5 h 6"/>
                    <a:gd name="T4" fmla="*/ 0 w 9"/>
                    <a:gd name="T5" fmla="*/ 0 h 6"/>
                    <a:gd name="T6" fmla="*/ 0 w 9"/>
                    <a:gd name="T7" fmla="*/ 1 h 6"/>
                    <a:gd name="T8" fmla="*/ 8 w 9"/>
                    <a:gd name="T9" fmla="*/ 6 h 6"/>
                    <a:gd name="T10" fmla="*/ 9 w 9"/>
                    <a:gd name="T11" fmla="*/ 6 h 6"/>
                    <a:gd name="T12" fmla="*/ 8 w 9"/>
                    <a:gd name="T13" fmla="*/ 6 h 6"/>
                    <a:gd name="T14" fmla="*/ 8 w 9"/>
                    <a:gd name="T15" fmla="*/ 6 h 6"/>
                    <a:gd name="T16" fmla="*/ 9 w 9"/>
                    <a:gd name="T17" fmla="*/ 6 h 6"/>
                    <a:gd name="T18" fmla="*/ 8 w 9"/>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6">
                      <a:moveTo>
                        <a:pt x="8" y="5"/>
                      </a:moveTo>
                      <a:lnTo>
                        <a:pt x="9" y="5"/>
                      </a:lnTo>
                      <a:lnTo>
                        <a:pt x="0" y="0"/>
                      </a:lnTo>
                      <a:lnTo>
                        <a:pt x="0" y="1"/>
                      </a:lnTo>
                      <a:lnTo>
                        <a:pt x="8" y="6"/>
                      </a:lnTo>
                      <a:lnTo>
                        <a:pt x="9" y="6"/>
                      </a:lnTo>
                      <a:lnTo>
                        <a:pt x="8" y="6"/>
                      </a:lnTo>
                      <a:lnTo>
                        <a:pt x="8" y="6"/>
                      </a:lnTo>
                      <a:lnTo>
                        <a:pt x="9" y="6"/>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91" name="Freeform 83"/>
                <p:cNvSpPr>
                  <a:spLocks/>
                </p:cNvSpPr>
                <p:nvPr/>
              </p:nvSpPr>
              <p:spPr bwMode="auto">
                <a:xfrm>
                  <a:off x="1123" y="1382"/>
                  <a:ext cx="13" cy="3"/>
                </a:xfrm>
                <a:custGeom>
                  <a:avLst/>
                  <a:gdLst>
                    <a:gd name="T0" fmla="*/ 13 w 13"/>
                    <a:gd name="T1" fmla="*/ 1 h 3"/>
                    <a:gd name="T2" fmla="*/ 12 w 13"/>
                    <a:gd name="T3" fmla="*/ 0 h 3"/>
                    <a:gd name="T4" fmla="*/ 10 w 13"/>
                    <a:gd name="T5" fmla="*/ 0 h 3"/>
                    <a:gd name="T6" fmla="*/ 9 w 13"/>
                    <a:gd name="T7" fmla="*/ 0 h 3"/>
                    <a:gd name="T8" fmla="*/ 7 w 13"/>
                    <a:gd name="T9" fmla="*/ 0 h 3"/>
                    <a:gd name="T10" fmla="*/ 6 w 13"/>
                    <a:gd name="T11" fmla="*/ 0 h 3"/>
                    <a:gd name="T12" fmla="*/ 4 w 13"/>
                    <a:gd name="T13" fmla="*/ 0 h 3"/>
                    <a:gd name="T14" fmla="*/ 2 w 13"/>
                    <a:gd name="T15" fmla="*/ 1 h 3"/>
                    <a:gd name="T16" fmla="*/ 0 w 13"/>
                    <a:gd name="T17" fmla="*/ 2 h 3"/>
                    <a:gd name="T18" fmla="*/ 1 w 13"/>
                    <a:gd name="T19" fmla="*/ 3 h 3"/>
                    <a:gd name="T20" fmla="*/ 2 w 13"/>
                    <a:gd name="T21" fmla="*/ 2 h 3"/>
                    <a:gd name="T22" fmla="*/ 4 w 13"/>
                    <a:gd name="T23" fmla="*/ 1 h 3"/>
                    <a:gd name="T24" fmla="*/ 6 w 13"/>
                    <a:gd name="T25" fmla="*/ 1 h 3"/>
                    <a:gd name="T26" fmla="*/ 7 w 13"/>
                    <a:gd name="T27" fmla="*/ 1 h 3"/>
                    <a:gd name="T28" fmla="*/ 9 w 13"/>
                    <a:gd name="T29" fmla="*/ 1 h 3"/>
                    <a:gd name="T30" fmla="*/ 10 w 13"/>
                    <a:gd name="T31" fmla="*/ 1 h 3"/>
                    <a:gd name="T32" fmla="*/ 11 w 13"/>
                    <a:gd name="T33" fmla="*/ 1 h 3"/>
                    <a:gd name="T34" fmla="*/ 13 w 13"/>
                    <a:gd name="T35" fmla="*/ 2 h 3"/>
                    <a:gd name="T36" fmla="*/ 13 w 13"/>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3">
                      <a:moveTo>
                        <a:pt x="13" y="1"/>
                      </a:moveTo>
                      <a:lnTo>
                        <a:pt x="12" y="0"/>
                      </a:lnTo>
                      <a:lnTo>
                        <a:pt x="10" y="0"/>
                      </a:lnTo>
                      <a:lnTo>
                        <a:pt x="9" y="0"/>
                      </a:lnTo>
                      <a:lnTo>
                        <a:pt x="7" y="0"/>
                      </a:lnTo>
                      <a:lnTo>
                        <a:pt x="6" y="0"/>
                      </a:lnTo>
                      <a:lnTo>
                        <a:pt x="4" y="0"/>
                      </a:lnTo>
                      <a:lnTo>
                        <a:pt x="2" y="1"/>
                      </a:lnTo>
                      <a:lnTo>
                        <a:pt x="0" y="2"/>
                      </a:lnTo>
                      <a:lnTo>
                        <a:pt x="1" y="3"/>
                      </a:lnTo>
                      <a:lnTo>
                        <a:pt x="2" y="2"/>
                      </a:lnTo>
                      <a:lnTo>
                        <a:pt x="4" y="1"/>
                      </a:lnTo>
                      <a:lnTo>
                        <a:pt x="6" y="1"/>
                      </a:lnTo>
                      <a:lnTo>
                        <a:pt x="7" y="1"/>
                      </a:lnTo>
                      <a:lnTo>
                        <a:pt x="9" y="1"/>
                      </a:lnTo>
                      <a:lnTo>
                        <a:pt x="10" y="1"/>
                      </a:lnTo>
                      <a:lnTo>
                        <a:pt x="11" y="1"/>
                      </a:lnTo>
                      <a:lnTo>
                        <a:pt x="13" y="2"/>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92" name="Freeform 84"/>
                <p:cNvSpPr>
                  <a:spLocks/>
                </p:cNvSpPr>
                <p:nvPr/>
              </p:nvSpPr>
              <p:spPr bwMode="auto">
                <a:xfrm>
                  <a:off x="1106" y="1373"/>
                  <a:ext cx="7" cy="6"/>
                </a:xfrm>
                <a:custGeom>
                  <a:avLst/>
                  <a:gdLst>
                    <a:gd name="T0" fmla="*/ 6 w 7"/>
                    <a:gd name="T1" fmla="*/ 5 h 6"/>
                    <a:gd name="T2" fmla="*/ 7 w 7"/>
                    <a:gd name="T3" fmla="*/ 5 h 6"/>
                    <a:gd name="T4" fmla="*/ 0 w 7"/>
                    <a:gd name="T5" fmla="*/ 0 h 6"/>
                    <a:gd name="T6" fmla="*/ 0 w 7"/>
                    <a:gd name="T7" fmla="*/ 1 h 6"/>
                    <a:gd name="T8" fmla="*/ 6 w 7"/>
                    <a:gd name="T9" fmla="*/ 6 h 6"/>
                    <a:gd name="T10" fmla="*/ 7 w 7"/>
                    <a:gd name="T11" fmla="*/ 6 h 6"/>
                    <a:gd name="T12" fmla="*/ 6 w 7"/>
                    <a:gd name="T13" fmla="*/ 6 h 6"/>
                    <a:gd name="T14" fmla="*/ 7 w 7"/>
                    <a:gd name="T15" fmla="*/ 6 h 6"/>
                    <a:gd name="T16" fmla="*/ 7 w 7"/>
                    <a:gd name="T17" fmla="*/ 6 h 6"/>
                    <a:gd name="T18" fmla="*/ 6 w 7"/>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6" y="5"/>
                      </a:moveTo>
                      <a:lnTo>
                        <a:pt x="7" y="5"/>
                      </a:lnTo>
                      <a:lnTo>
                        <a:pt x="0" y="0"/>
                      </a:lnTo>
                      <a:lnTo>
                        <a:pt x="0" y="1"/>
                      </a:lnTo>
                      <a:lnTo>
                        <a:pt x="6" y="6"/>
                      </a:lnTo>
                      <a:lnTo>
                        <a:pt x="7" y="6"/>
                      </a:lnTo>
                      <a:lnTo>
                        <a:pt x="6" y="6"/>
                      </a:lnTo>
                      <a:lnTo>
                        <a:pt x="7" y="6"/>
                      </a:lnTo>
                      <a:lnTo>
                        <a:pt x="7" y="6"/>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93" name="Freeform 85"/>
                <p:cNvSpPr>
                  <a:spLocks/>
                </p:cNvSpPr>
                <p:nvPr/>
              </p:nvSpPr>
              <p:spPr bwMode="auto">
                <a:xfrm>
                  <a:off x="1112" y="1375"/>
                  <a:ext cx="13" cy="4"/>
                </a:xfrm>
                <a:custGeom>
                  <a:avLst/>
                  <a:gdLst>
                    <a:gd name="T0" fmla="*/ 13 w 13"/>
                    <a:gd name="T1" fmla="*/ 2 h 4"/>
                    <a:gd name="T2" fmla="*/ 12 w 13"/>
                    <a:gd name="T3" fmla="*/ 1 h 4"/>
                    <a:gd name="T4" fmla="*/ 11 w 13"/>
                    <a:gd name="T5" fmla="*/ 1 h 4"/>
                    <a:gd name="T6" fmla="*/ 9 w 13"/>
                    <a:gd name="T7" fmla="*/ 0 h 4"/>
                    <a:gd name="T8" fmla="*/ 8 w 13"/>
                    <a:gd name="T9" fmla="*/ 0 h 4"/>
                    <a:gd name="T10" fmla="*/ 6 w 13"/>
                    <a:gd name="T11" fmla="*/ 0 h 4"/>
                    <a:gd name="T12" fmla="*/ 4 w 13"/>
                    <a:gd name="T13" fmla="*/ 1 h 4"/>
                    <a:gd name="T14" fmla="*/ 2 w 13"/>
                    <a:gd name="T15" fmla="*/ 1 h 4"/>
                    <a:gd name="T16" fmla="*/ 0 w 13"/>
                    <a:gd name="T17" fmla="*/ 3 h 4"/>
                    <a:gd name="T18" fmla="*/ 1 w 13"/>
                    <a:gd name="T19" fmla="*/ 4 h 4"/>
                    <a:gd name="T20" fmla="*/ 3 w 13"/>
                    <a:gd name="T21" fmla="*/ 3 h 4"/>
                    <a:gd name="T22" fmla="*/ 4 w 13"/>
                    <a:gd name="T23" fmla="*/ 2 h 4"/>
                    <a:gd name="T24" fmla="*/ 6 w 13"/>
                    <a:gd name="T25" fmla="*/ 2 h 4"/>
                    <a:gd name="T26" fmla="*/ 8 w 13"/>
                    <a:gd name="T27" fmla="*/ 2 h 4"/>
                    <a:gd name="T28" fmla="*/ 9 w 13"/>
                    <a:gd name="T29" fmla="*/ 1 h 4"/>
                    <a:gd name="T30" fmla="*/ 10 w 13"/>
                    <a:gd name="T31" fmla="*/ 2 h 4"/>
                    <a:gd name="T32" fmla="*/ 12 w 13"/>
                    <a:gd name="T33" fmla="*/ 2 h 4"/>
                    <a:gd name="T34" fmla="*/ 13 w 13"/>
                    <a:gd name="T35" fmla="*/ 3 h 4"/>
                    <a:gd name="T36" fmla="*/ 13 w 13"/>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4">
                      <a:moveTo>
                        <a:pt x="13" y="2"/>
                      </a:moveTo>
                      <a:lnTo>
                        <a:pt x="12" y="1"/>
                      </a:lnTo>
                      <a:lnTo>
                        <a:pt x="11" y="1"/>
                      </a:lnTo>
                      <a:lnTo>
                        <a:pt x="9" y="0"/>
                      </a:lnTo>
                      <a:lnTo>
                        <a:pt x="8" y="0"/>
                      </a:lnTo>
                      <a:lnTo>
                        <a:pt x="6" y="0"/>
                      </a:lnTo>
                      <a:lnTo>
                        <a:pt x="4" y="1"/>
                      </a:lnTo>
                      <a:lnTo>
                        <a:pt x="2" y="1"/>
                      </a:lnTo>
                      <a:lnTo>
                        <a:pt x="0" y="3"/>
                      </a:lnTo>
                      <a:lnTo>
                        <a:pt x="1" y="4"/>
                      </a:lnTo>
                      <a:lnTo>
                        <a:pt x="3" y="3"/>
                      </a:lnTo>
                      <a:lnTo>
                        <a:pt x="4" y="2"/>
                      </a:lnTo>
                      <a:lnTo>
                        <a:pt x="6" y="2"/>
                      </a:lnTo>
                      <a:lnTo>
                        <a:pt x="8" y="2"/>
                      </a:lnTo>
                      <a:lnTo>
                        <a:pt x="9" y="1"/>
                      </a:lnTo>
                      <a:lnTo>
                        <a:pt x="10" y="2"/>
                      </a:lnTo>
                      <a:lnTo>
                        <a:pt x="12" y="2"/>
                      </a:lnTo>
                      <a:lnTo>
                        <a:pt x="13" y="3"/>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94" name="Freeform 86"/>
                <p:cNvSpPr>
                  <a:spLocks/>
                </p:cNvSpPr>
                <p:nvPr/>
              </p:nvSpPr>
              <p:spPr bwMode="auto">
                <a:xfrm>
                  <a:off x="1075" y="1400"/>
                  <a:ext cx="28" cy="18"/>
                </a:xfrm>
                <a:custGeom>
                  <a:avLst/>
                  <a:gdLst>
                    <a:gd name="T0" fmla="*/ 27 w 28"/>
                    <a:gd name="T1" fmla="*/ 17 h 18"/>
                    <a:gd name="T2" fmla="*/ 28 w 28"/>
                    <a:gd name="T3" fmla="*/ 17 h 18"/>
                    <a:gd name="T4" fmla="*/ 27 w 28"/>
                    <a:gd name="T5" fmla="*/ 15 h 18"/>
                    <a:gd name="T6" fmla="*/ 25 w 28"/>
                    <a:gd name="T7" fmla="*/ 14 h 18"/>
                    <a:gd name="T8" fmla="*/ 23 w 28"/>
                    <a:gd name="T9" fmla="*/ 13 h 18"/>
                    <a:gd name="T10" fmla="*/ 22 w 28"/>
                    <a:gd name="T11" fmla="*/ 11 h 18"/>
                    <a:gd name="T12" fmla="*/ 20 w 28"/>
                    <a:gd name="T13" fmla="*/ 10 h 18"/>
                    <a:gd name="T14" fmla="*/ 18 w 28"/>
                    <a:gd name="T15" fmla="*/ 9 h 18"/>
                    <a:gd name="T16" fmla="*/ 17 w 28"/>
                    <a:gd name="T17" fmla="*/ 8 h 18"/>
                    <a:gd name="T18" fmla="*/ 15 w 28"/>
                    <a:gd name="T19" fmla="*/ 7 h 18"/>
                    <a:gd name="T20" fmla="*/ 13 w 28"/>
                    <a:gd name="T21" fmla="*/ 6 h 18"/>
                    <a:gd name="T22" fmla="*/ 12 w 28"/>
                    <a:gd name="T23" fmla="*/ 5 h 18"/>
                    <a:gd name="T24" fmla="*/ 10 w 28"/>
                    <a:gd name="T25" fmla="*/ 4 h 18"/>
                    <a:gd name="T26" fmla="*/ 8 w 28"/>
                    <a:gd name="T27" fmla="*/ 3 h 18"/>
                    <a:gd name="T28" fmla="*/ 6 w 28"/>
                    <a:gd name="T29" fmla="*/ 2 h 18"/>
                    <a:gd name="T30" fmla="*/ 4 w 28"/>
                    <a:gd name="T31" fmla="*/ 1 h 18"/>
                    <a:gd name="T32" fmla="*/ 2 w 28"/>
                    <a:gd name="T33" fmla="*/ 1 h 18"/>
                    <a:gd name="T34" fmla="*/ 0 w 28"/>
                    <a:gd name="T35" fmla="*/ 0 h 18"/>
                    <a:gd name="T36" fmla="*/ 0 w 28"/>
                    <a:gd name="T37" fmla="*/ 1 h 18"/>
                    <a:gd name="T38" fmla="*/ 2 w 28"/>
                    <a:gd name="T39" fmla="*/ 2 h 18"/>
                    <a:gd name="T40" fmla="*/ 4 w 28"/>
                    <a:gd name="T41" fmla="*/ 3 h 18"/>
                    <a:gd name="T42" fmla="*/ 6 w 28"/>
                    <a:gd name="T43" fmla="*/ 3 h 18"/>
                    <a:gd name="T44" fmla="*/ 7 w 28"/>
                    <a:gd name="T45" fmla="*/ 4 h 18"/>
                    <a:gd name="T46" fmla="*/ 9 w 28"/>
                    <a:gd name="T47" fmla="*/ 5 h 18"/>
                    <a:gd name="T48" fmla="*/ 11 w 28"/>
                    <a:gd name="T49" fmla="*/ 6 h 18"/>
                    <a:gd name="T50" fmla="*/ 13 w 28"/>
                    <a:gd name="T51" fmla="*/ 7 h 18"/>
                    <a:gd name="T52" fmla="*/ 15 w 28"/>
                    <a:gd name="T53" fmla="*/ 8 h 18"/>
                    <a:gd name="T54" fmla="*/ 16 w 28"/>
                    <a:gd name="T55" fmla="*/ 9 h 18"/>
                    <a:gd name="T56" fmla="*/ 18 w 28"/>
                    <a:gd name="T57" fmla="*/ 10 h 18"/>
                    <a:gd name="T58" fmla="*/ 20 w 28"/>
                    <a:gd name="T59" fmla="*/ 11 h 18"/>
                    <a:gd name="T60" fmla="*/ 21 w 28"/>
                    <a:gd name="T61" fmla="*/ 12 h 18"/>
                    <a:gd name="T62" fmla="*/ 23 w 28"/>
                    <a:gd name="T63" fmla="*/ 14 h 18"/>
                    <a:gd name="T64" fmla="*/ 24 w 28"/>
                    <a:gd name="T65" fmla="*/ 15 h 18"/>
                    <a:gd name="T66" fmla="*/ 26 w 28"/>
                    <a:gd name="T67" fmla="*/ 16 h 18"/>
                    <a:gd name="T68" fmla="*/ 27 w 28"/>
                    <a:gd name="T69" fmla="*/ 18 h 18"/>
                    <a:gd name="T70" fmla="*/ 28 w 28"/>
                    <a:gd name="T71" fmla="*/ 18 h 18"/>
                    <a:gd name="T72" fmla="*/ 27 w 28"/>
                    <a:gd name="T73" fmla="*/ 18 h 18"/>
                    <a:gd name="T74" fmla="*/ 28 w 28"/>
                    <a:gd name="T75" fmla="*/ 18 h 18"/>
                    <a:gd name="T76" fmla="*/ 28 w 28"/>
                    <a:gd name="T77" fmla="*/ 18 h 18"/>
                    <a:gd name="T78" fmla="*/ 27 w 28"/>
                    <a:gd name="T7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18">
                      <a:moveTo>
                        <a:pt x="27" y="17"/>
                      </a:moveTo>
                      <a:lnTo>
                        <a:pt x="28" y="17"/>
                      </a:lnTo>
                      <a:lnTo>
                        <a:pt x="27" y="15"/>
                      </a:lnTo>
                      <a:lnTo>
                        <a:pt x="25" y="14"/>
                      </a:lnTo>
                      <a:lnTo>
                        <a:pt x="23" y="13"/>
                      </a:lnTo>
                      <a:lnTo>
                        <a:pt x="22" y="11"/>
                      </a:lnTo>
                      <a:lnTo>
                        <a:pt x="20" y="10"/>
                      </a:lnTo>
                      <a:lnTo>
                        <a:pt x="18" y="9"/>
                      </a:lnTo>
                      <a:lnTo>
                        <a:pt x="17" y="8"/>
                      </a:lnTo>
                      <a:lnTo>
                        <a:pt x="15" y="7"/>
                      </a:lnTo>
                      <a:lnTo>
                        <a:pt x="13" y="6"/>
                      </a:lnTo>
                      <a:lnTo>
                        <a:pt x="12" y="5"/>
                      </a:lnTo>
                      <a:lnTo>
                        <a:pt x="10" y="4"/>
                      </a:lnTo>
                      <a:lnTo>
                        <a:pt x="8" y="3"/>
                      </a:lnTo>
                      <a:lnTo>
                        <a:pt x="6" y="2"/>
                      </a:lnTo>
                      <a:lnTo>
                        <a:pt x="4" y="1"/>
                      </a:lnTo>
                      <a:lnTo>
                        <a:pt x="2" y="1"/>
                      </a:lnTo>
                      <a:lnTo>
                        <a:pt x="0" y="0"/>
                      </a:lnTo>
                      <a:lnTo>
                        <a:pt x="0" y="1"/>
                      </a:lnTo>
                      <a:lnTo>
                        <a:pt x="2" y="2"/>
                      </a:lnTo>
                      <a:lnTo>
                        <a:pt x="4" y="3"/>
                      </a:lnTo>
                      <a:lnTo>
                        <a:pt x="6" y="3"/>
                      </a:lnTo>
                      <a:lnTo>
                        <a:pt x="7" y="4"/>
                      </a:lnTo>
                      <a:lnTo>
                        <a:pt x="9" y="5"/>
                      </a:lnTo>
                      <a:lnTo>
                        <a:pt x="11" y="6"/>
                      </a:lnTo>
                      <a:lnTo>
                        <a:pt x="13" y="7"/>
                      </a:lnTo>
                      <a:lnTo>
                        <a:pt x="15" y="8"/>
                      </a:lnTo>
                      <a:lnTo>
                        <a:pt x="16" y="9"/>
                      </a:lnTo>
                      <a:lnTo>
                        <a:pt x="18" y="10"/>
                      </a:lnTo>
                      <a:lnTo>
                        <a:pt x="20" y="11"/>
                      </a:lnTo>
                      <a:lnTo>
                        <a:pt x="21" y="12"/>
                      </a:lnTo>
                      <a:lnTo>
                        <a:pt x="23" y="14"/>
                      </a:lnTo>
                      <a:lnTo>
                        <a:pt x="24" y="15"/>
                      </a:lnTo>
                      <a:lnTo>
                        <a:pt x="26" y="16"/>
                      </a:lnTo>
                      <a:lnTo>
                        <a:pt x="27" y="18"/>
                      </a:lnTo>
                      <a:lnTo>
                        <a:pt x="28" y="18"/>
                      </a:lnTo>
                      <a:lnTo>
                        <a:pt x="27" y="18"/>
                      </a:lnTo>
                      <a:lnTo>
                        <a:pt x="28" y="18"/>
                      </a:lnTo>
                      <a:lnTo>
                        <a:pt x="28" y="18"/>
                      </a:lnTo>
                      <a:lnTo>
                        <a:pt x="27" y="17"/>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95" name="Freeform 87"/>
                <p:cNvSpPr>
                  <a:spLocks/>
                </p:cNvSpPr>
                <p:nvPr/>
              </p:nvSpPr>
              <p:spPr bwMode="auto">
                <a:xfrm>
                  <a:off x="1102" y="1389"/>
                  <a:ext cx="45" cy="29"/>
                </a:xfrm>
                <a:custGeom>
                  <a:avLst/>
                  <a:gdLst>
                    <a:gd name="T0" fmla="*/ 45 w 45"/>
                    <a:gd name="T1" fmla="*/ 1 h 29"/>
                    <a:gd name="T2" fmla="*/ 43 w 45"/>
                    <a:gd name="T3" fmla="*/ 1 h 29"/>
                    <a:gd name="T4" fmla="*/ 40 w 45"/>
                    <a:gd name="T5" fmla="*/ 0 h 29"/>
                    <a:gd name="T6" fmla="*/ 38 w 45"/>
                    <a:gd name="T7" fmla="*/ 0 h 29"/>
                    <a:gd name="T8" fmla="*/ 35 w 45"/>
                    <a:gd name="T9" fmla="*/ 0 h 29"/>
                    <a:gd name="T10" fmla="*/ 33 w 45"/>
                    <a:gd name="T11" fmla="*/ 1 h 29"/>
                    <a:gd name="T12" fmla="*/ 30 w 45"/>
                    <a:gd name="T13" fmla="*/ 1 h 29"/>
                    <a:gd name="T14" fmla="*/ 27 w 45"/>
                    <a:gd name="T15" fmla="*/ 2 h 29"/>
                    <a:gd name="T16" fmla="*/ 24 w 45"/>
                    <a:gd name="T17" fmla="*/ 4 h 29"/>
                    <a:gd name="T18" fmla="*/ 21 w 45"/>
                    <a:gd name="T19" fmla="*/ 6 h 29"/>
                    <a:gd name="T20" fmla="*/ 18 w 45"/>
                    <a:gd name="T21" fmla="*/ 8 h 29"/>
                    <a:gd name="T22" fmla="*/ 15 w 45"/>
                    <a:gd name="T23" fmla="*/ 10 h 29"/>
                    <a:gd name="T24" fmla="*/ 12 w 45"/>
                    <a:gd name="T25" fmla="*/ 13 h 29"/>
                    <a:gd name="T26" fmla="*/ 9 w 45"/>
                    <a:gd name="T27" fmla="*/ 16 h 29"/>
                    <a:gd name="T28" fmla="*/ 6 w 45"/>
                    <a:gd name="T29" fmla="*/ 20 h 29"/>
                    <a:gd name="T30" fmla="*/ 3 w 45"/>
                    <a:gd name="T31" fmla="*/ 24 h 29"/>
                    <a:gd name="T32" fmla="*/ 0 w 45"/>
                    <a:gd name="T33" fmla="*/ 28 h 29"/>
                    <a:gd name="T34" fmla="*/ 1 w 45"/>
                    <a:gd name="T35" fmla="*/ 29 h 29"/>
                    <a:gd name="T36" fmla="*/ 4 w 45"/>
                    <a:gd name="T37" fmla="*/ 24 h 29"/>
                    <a:gd name="T38" fmla="*/ 7 w 45"/>
                    <a:gd name="T39" fmla="*/ 20 h 29"/>
                    <a:gd name="T40" fmla="*/ 10 w 45"/>
                    <a:gd name="T41" fmla="*/ 17 h 29"/>
                    <a:gd name="T42" fmla="*/ 13 w 45"/>
                    <a:gd name="T43" fmla="*/ 14 h 29"/>
                    <a:gd name="T44" fmla="*/ 16 w 45"/>
                    <a:gd name="T45" fmla="*/ 11 h 29"/>
                    <a:gd name="T46" fmla="*/ 19 w 45"/>
                    <a:gd name="T47" fmla="*/ 9 h 29"/>
                    <a:gd name="T48" fmla="*/ 21 w 45"/>
                    <a:gd name="T49" fmla="*/ 7 h 29"/>
                    <a:gd name="T50" fmla="*/ 24 w 45"/>
                    <a:gd name="T51" fmla="*/ 5 h 29"/>
                    <a:gd name="T52" fmla="*/ 27 w 45"/>
                    <a:gd name="T53" fmla="*/ 4 h 29"/>
                    <a:gd name="T54" fmla="*/ 30 w 45"/>
                    <a:gd name="T55" fmla="*/ 2 h 29"/>
                    <a:gd name="T56" fmla="*/ 33 w 45"/>
                    <a:gd name="T57" fmla="*/ 2 h 29"/>
                    <a:gd name="T58" fmla="*/ 35 w 45"/>
                    <a:gd name="T59" fmla="*/ 1 h 29"/>
                    <a:gd name="T60" fmla="*/ 38 w 45"/>
                    <a:gd name="T61" fmla="*/ 1 h 29"/>
                    <a:gd name="T62" fmla="*/ 40 w 45"/>
                    <a:gd name="T63" fmla="*/ 1 h 29"/>
                    <a:gd name="T64" fmla="*/ 42 w 45"/>
                    <a:gd name="T65" fmla="*/ 2 h 29"/>
                    <a:gd name="T66" fmla="*/ 44 w 45"/>
                    <a:gd name="T67" fmla="*/ 2 h 29"/>
                    <a:gd name="T68" fmla="*/ 45 w 45"/>
                    <a:gd name="T69"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9">
                      <a:moveTo>
                        <a:pt x="45" y="1"/>
                      </a:moveTo>
                      <a:lnTo>
                        <a:pt x="43" y="1"/>
                      </a:lnTo>
                      <a:lnTo>
                        <a:pt x="40" y="0"/>
                      </a:lnTo>
                      <a:lnTo>
                        <a:pt x="38" y="0"/>
                      </a:lnTo>
                      <a:lnTo>
                        <a:pt x="35" y="0"/>
                      </a:lnTo>
                      <a:lnTo>
                        <a:pt x="33" y="1"/>
                      </a:lnTo>
                      <a:lnTo>
                        <a:pt x="30" y="1"/>
                      </a:lnTo>
                      <a:lnTo>
                        <a:pt x="27" y="2"/>
                      </a:lnTo>
                      <a:lnTo>
                        <a:pt x="24" y="4"/>
                      </a:lnTo>
                      <a:lnTo>
                        <a:pt x="21" y="6"/>
                      </a:lnTo>
                      <a:lnTo>
                        <a:pt x="18" y="8"/>
                      </a:lnTo>
                      <a:lnTo>
                        <a:pt x="15" y="10"/>
                      </a:lnTo>
                      <a:lnTo>
                        <a:pt x="12" y="13"/>
                      </a:lnTo>
                      <a:lnTo>
                        <a:pt x="9" y="16"/>
                      </a:lnTo>
                      <a:lnTo>
                        <a:pt x="6" y="20"/>
                      </a:lnTo>
                      <a:lnTo>
                        <a:pt x="3" y="24"/>
                      </a:lnTo>
                      <a:lnTo>
                        <a:pt x="0" y="28"/>
                      </a:lnTo>
                      <a:lnTo>
                        <a:pt x="1" y="29"/>
                      </a:lnTo>
                      <a:lnTo>
                        <a:pt x="4" y="24"/>
                      </a:lnTo>
                      <a:lnTo>
                        <a:pt x="7" y="20"/>
                      </a:lnTo>
                      <a:lnTo>
                        <a:pt x="10" y="17"/>
                      </a:lnTo>
                      <a:lnTo>
                        <a:pt x="13" y="14"/>
                      </a:lnTo>
                      <a:lnTo>
                        <a:pt x="16" y="11"/>
                      </a:lnTo>
                      <a:lnTo>
                        <a:pt x="19" y="9"/>
                      </a:lnTo>
                      <a:lnTo>
                        <a:pt x="21" y="7"/>
                      </a:lnTo>
                      <a:lnTo>
                        <a:pt x="24" y="5"/>
                      </a:lnTo>
                      <a:lnTo>
                        <a:pt x="27" y="4"/>
                      </a:lnTo>
                      <a:lnTo>
                        <a:pt x="30" y="2"/>
                      </a:lnTo>
                      <a:lnTo>
                        <a:pt x="33" y="2"/>
                      </a:lnTo>
                      <a:lnTo>
                        <a:pt x="35" y="1"/>
                      </a:lnTo>
                      <a:lnTo>
                        <a:pt x="38" y="1"/>
                      </a:lnTo>
                      <a:lnTo>
                        <a:pt x="40" y="1"/>
                      </a:lnTo>
                      <a:lnTo>
                        <a:pt x="42" y="2"/>
                      </a:lnTo>
                      <a:lnTo>
                        <a:pt x="44" y="2"/>
                      </a:lnTo>
                      <a:lnTo>
                        <a:pt x="45" y="1"/>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96" name="Freeform 88"/>
                <p:cNvSpPr>
                  <a:spLocks/>
                </p:cNvSpPr>
                <p:nvPr/>
              </p:nvSpPr>
              <p:spPr bwMode="auto">
                <a:xfrm>
                  <a:off x="1074" y="1404"/>
                  <a:ext cx="30" cy="19"/>
                </a:xfrm>
                <a:custGeom>
                  <a:avLst/>
                  <a:gdLst>
                    <a:gd name="T0" fmla="*/ 29 w 30"/>
                    <a:gd name="T1" fmla="*/ 18 h 19"/>
                    <a:gd name="T2" fmla="*/ 30 w 30"/>
                    <a:gd name="T3" fmla="*/ 18 h 19"/>
                    <a:gd name="T4" fmla="*/ 28 w 30"/>
                    <a:gd name="T5" fmla="*/ 16 h 19"/>
                    <a:gd name="T6" fmla="*/ 27 w 30"/>
                    <a:gd name="T7" fmla="*/ 15 h 19"/>
                    <a:gd name="T8" fmla="*/ 25 w 30"/>
                    <a:gd name="T9" fmla="*/ 13 h 19"/>
                    <a:gd name="T10" fmla="*/ 23 w 30"/>
                    <a:gd name="T11" fmla="*/ 12 h 19"/>
                    <a:gd name="T12" fmla="*/ 22 w 30"/>
                    <a:gd name="T13" fmla="*/ 11 h 19"/>
                    <a:gd name="T14" fmla="*/ 20 w 30"/>
                    <a:gd name="T15" fmla="*/ 9 h 19"/>
                    <a:gd name="T16" fmla="*/ 18 w 30"/>
                    <a:gd name="T17" fmla="*/ 8 h 19"/>
                    <a:gd name="T18" fmla="*/ 16 w 30"/>
                    <a:gd name="T19" fmla="*/ 7 h 19"/>
                    <a:gd name="T20" fmla="*/ 14 w 30"/>
                    <a:gd name="T21" fmla="*/ 6 h 19"/>
                    <a:gd name="T22" fmla="*/ 13 w 30"/>
                    <a:gd name="T23" fmla="*/ 5 h 19"/>
                    <a:gd name="T24" fmla="*/ 11 w 30"/>
                    <a:gd name="T25" fmla="*/ 4 h 19"/>
                    <a:gd name="T26" fmla="*/ 9 w 30"/>
                    <a:gd name="T27" fmla="*/ 3 h 19"/>
                    <a:gd name="T28" fmla="*/ 7 w 30"/>
                    <a:gd name="T29" fmla="*/ 2 h 19"/>
                    <a:gd name="T30" fmla="*/ 5 w 30"/>
                    <a:gd name="T31" fmla="*/ 1 h 19"/>
                    <a:gd name="T32" fmla="*/ 3 w 30"/>
                    <a:gd name="T33" fmla="*/ 0 h 19"/>
                    <a:gd name="T34" fmla="*/ 0 w 30"/>
                    <a:gd name="T35" fmla="*/ 0 h 19"/>
                    <a:gd name="T36" fmla="*/ 0 w 30"/>
                    <a:gd name="T37" fmla="*/ 1 h 19"/>
                    <a:gd name="T38" fmla="*/ 2 w 30"/>
                    <a:gd name="T39" fmla="*/ 1 h 19"/>
                    <a:gd name="T40" fmla="*/ 4 w 30"/>
                    <a:gd name="T41" fmla="*/ 2 h 19"/>
                    <a:gd name="T42" fmla="*/ 6 w 30"/>
                    <a:gd name="T43" fmla="*/ 3 h 19"/>
                    <a:gd name="T44" fmla="*/ 8 w 30"/>
                    <a:gd name="T45" fmla="*/ 4 h 19"/>
                    <a:gd name="T46" fmla="*/ 10 w 30"/>
                    <a:gd name="T47" fmla="*/ 5 h 19"/>
                    <a:gd name="T48" fmla="*/ 12 w 30"/>
                    <a:gd name="T49" fmla="*/ 6 h 19"/>
                    <a:gd name="T50" fmla="*/ 14 w 30"/>
                    <a:gd name="T51" fmla="*/ 7 h 19"/>
                    <a:gd name="T52" fmla="*/ 16 w 30"/>
                    <a:gd name="T53" fmla="*/ 8 h 19"/>
                    <a:gd name="T54" fmla="*/ 17 w 30"/>
                    <a:gd name="T55" fmla="*/ 9 h 19"/>
                    <a:gd name="T56" fmla="*/ 19 w 30"/>
                    <a:gd name="T57" fmla="*/ 10 h 19"/>
                    <a:gd name="T58" fmla="*/ 21 w 30"/>
                    <a:gd name="T59" fmla="*/ 12 h 19"/>
                    <a:gd name="T60" fmla="*/ 23 w 30"/>
                    <a:gd name="T61" fmla="*/ 13 h 19"/>
                    <a:gd name="T62" fmla="*/ 24 w 30"/>
                    <a:gd name="T63" fmla="*/ 14 h 19"/>
                    <a:gd name="T64" fmla="*/ 26 w 30"/>
                    <a:gd name="T65" fmla="*/ 16 h 19"/>
                    <a:gd name="T66" fmla="*/ 28 w 30"/>
                    <a:gd name="T67" fmla="*/ 17 h 19"/>
                    <a:gd name="T68" fmla="*/ 29 w 30"/>
                    <a:gd name="T69" fmla="*/ 18 h 19"/>
                    <a:gd name="T70" fmla="*/ 30 w 30"/>
                    <a:gd name="T71" fmla="*/ 18 h 19"/>
                    <a:gd name="T72" fmla="*/ 29 w 30"/>
                    <a:gd name="T73" fmla="*/ 18 h 19"/>
                    <a:gd name="T74" fmla="*/ 30 w 30"/>
                    <a:gd name="T75" fmla="*/ 19 h 19"/>
                    <a:gd name="T76" fmla="*/ 30 w 30"/>
                    <a:gd name="T77" fmla="*/ 18 h 19"/>
                    <a:gd name="T78" fmla="*/ 29 w 30"/>
                    <a:gd name="T7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19">
                      <a:moveTo>
                        <a:pt x="29" y="18"/>
                      </a:moveTo>
                      <a:lnTo>
                        <a:pt x="30" y="18"/>
                      </a:lnTo>
                      <a:lnTo>
                        <a:pt x="28" y="16"/>
                      </a:lnTo>
                      <a:lnTo>
                        <a:pt x="27" y="15"/>
                      </a:lnTo>
                      <a:lnTo>
                        <a:pt x="25" y="13"/>
                      </a:lnTo>
                      <a:lnTo>
                        <a:pt x="23" y="12"/>
                      </a:lnTo>
                      <a:lnTo>
                        <a:pt x="22" y="11"/>
                      </a:lnTo>
                      <a:lnTo>
                        <a:pt x="20" y="9"/>
                      </a:lnTo>
                      <a:lnTo>
                        <a:pt x="18" y="8"/>
                      </a:lnTo>
                      <a:lnTo>
                        <a:pt x="16" y="7"/>
                      </a:lnTo>
                      <a:lnTo>
                        <a:pt x="14" y="6"/>
                      </a:lnTo>
                      <a:lnTo>
                        <a:pt x="13" y="5"/>
                      </a:lnTo>
                      <a:lnTo>
                        <a:pt x="11" y="4"/>
                      </a:lnTo>
                      <a:lnTo>
                        <a:pt x="9" y="3"/>
                      </a:lnTo>
                      <a:lnTo>
                        <a:pt x="7" y="2"/>
                      </a:lnTo>
                      <a:lnTo>
                        <a:pt x="5" y="1"/>
                      </a:lnTo>
                      <a:lnTo>
                        <a:pt x="3" y="0"/>
                      </a:lnTo>
                      <a:lnTo>
                        <a:pt x="0" y="0"/>
                      </a:lnTo>
                      <a:lnTo>
                        <a:pt x="0" y="1"/>
                      </a:lnTo>
                      <a:lnTo>
                        <a:pt x="2" y="1"/>
                      </a:lnTo>
                      <a:lnTo>
                        <a:pt x="4" y="2"/>
                      </a:lnTo>
                      <a:lnTo>
                        <a:pt x="6" y="3"/>
                      </a:lnTo>
                      <a:lnTo>
                        <a:pt x="8" y="4"/>
                      </a:lnTo>
                      <a:lnTo>
                        <a:pt x="10" y="5"/>
                      </a:lnTo>
                      <a:lnTo>
                        <a:pt x="12" y="6"/>
                      </a:lnTo>
                      <a:lnTo>
                        <a:pt x="14" y="7"/>
                      </a:lnTo>
                      <a:lnTo>
                        <a:pt x="16" y="8"/>
                      </a:lnTo>
                      <a:lnTo>
                        <a:pt x="17" y="9"/>
                      </a:lnTo>
                      <a:lnTo>
                        <a:pt x="19" y="10"/>
                      </a:lnTo>
                      <a:lnTo>
                        <a:pt x="21" y="12"/>
                      </a:lnTo>
                      <a:lnTo>
                        <a:pt x="23" y="13"/>
                      </a:lnTo>
                      <a:lnTo>
                        <a:pt x="24" y="14"/>
                      </a:lnTo>
                      <a:lnTo>
                        <a:pt x="26" y="16"/>
                      </a:lnTo>
                      <a:lnTo>
                        <a:pt x="28" y="17"/>
                      </a:lnTo>
                      <a:lnTo>
                        <a:pt x="29" y="18"/>
                      </a:lnTo>
                      <a:lnTo>
                        <a:pt x="30" y="18"/>
                      </a:lnTo>
                      <a:lnTo>
                        <a:pt x="29" y="18"/>
                      </a:lnTo>
                      <a:lnTo>
                        <a:pt x="30" y="19"/>
                      </a:lnTo>
                      <a:lnTo>
                        <a:pt x="30" y="18"/>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97" name="Freeform 89"/>
                <p:cNvSpPr>
                  <a:spLocks/>
                </p:cNvSpPr>
                <p:nvPr/>
              </p:nvSpPr>
              <p:spPr bwMode="auto">
                <a:xfrm>
                  <a:off x="1103" y="1392"/>
                  <a:ext cx="46" cy="30"/>
                </a:xfrm>
                <a:custGeom>
                  <a:avLst/>
                  <a:gdLst>
                    <a:gd name="T0" fmla="*/ 46 w 46"/>
                    <a:gd name="T1" fmla="*/ 1 h 30"/>
                    <a:gd name="T2" fmla="*/ 43 w 46"/>
                    <a:gd name="T3" fmla="*/ 0 h 30"/>
                    <a:gd name="T4" fmla="*/ 41 w 46"/>
                    <a:gd name="T5" fmla="*/ 0 h 30"/>
                    <a:gd name="T6" fmla="*/ 39 w 46"/>
                    <a:gd name="T7" fmla="*/ 0 h 30"/>
                    <a:gd name="T8" fmla="*/ 36 w 46"/>
                    <a:gd name="T9" fmla="*/ 0 h 30"/>
                    <a:gd name="T10" fmla="*/ 33 w 46"/>
                    <a:gd name="T11" fmla="*/ 1 h 30"/>
                    <a:gd name="T12" fmla="*/ 30 w 46"/>
                    <a:gd name="T13" fmla="*/ 2 h 30"/>
                    <a:gd name="T14" fmla="*/ 27 w 46"/>
                    <a:gd name="T15" fmla="*/ 3 h 30"/>
                    <a:gd name="T16" fmla="*/ 24 w 46"/>
                    <a:gd name="T17" fmla="*/ 4 h 30"/>
                    <a:gd name="T18" fmla="*/ 21 w 46"/>
                    <a:gd name="T19" fmla="*/ 6 h 30"/>
                    <a:gd name="T20" fmla="*/ 18 w 46"/>
                    <a:gd name="T21" fmla="*/ 8 h 30"/>
                    <a:gd name="T22" fmla="*/ 15 w 46"/>
                    <a:gd name="T23" fmla="*/ 11 h 30"/>
                    <a:gd name="T24" fmla="*/ 12 w 46"/>
                    <a:gd name="T25" fmla="*/ 14 h 30"/>
                    <a:gd name="T26" fmla="*/ 9 w 46"/>
                    <a:gd name="T27" fmla="*/ 17 h 30"/>
                    <a:gd name="T28" fmla="*/ 6 w 46"/>
                    <a:gd name="T29" fmla="*/ 21 h 30"/>
                    <a:gd name="T30" fmla="*/ 3 w 46"/>
                    <a:gd name="T31" fmla="*/ 25 h 30"/>
                    <a:gd name="T32" fmla="*/ 0 w 46"/>
                    <a:gd name="T33" fmla="*/ 30 h 30"/>
                    <a:gd name="T34" fmla="*/ 1 w 46"/>
                    <a:gd name="T35" fmla="*/ 30 h 30"/>
                    <a:gd name="T36" fmla="*/ 4 w 46"/>
                    <a:gd name="T37" fmla="*/ 26 h 30"/>
                    <a:gd name="T38" fmla="*/ 7 w 46"/>
                    <a:gd name="T39" fmla="*/ 22 h 30"/>
                    <a:gd name="T40" fmla="*/ 10 w 46"/>
                    <a:gd name="T41" fmla="*/ 18 h 30"/>
                    <a:gd name="T42" fmla="*/ 13 w 46"/>
                    <a:gd name="T43" fmla="*/ 15 h 30"/>
                    <a:gd name="T44" fmla="*/ 16 w 46"/>
                    <a:gd name="T45" fmla="*/ 12 h 30"/>
                    <a:gd name="T46" fmla="*/ 19 w 46"/>
                    <a:gd name="T47" fmla="*/ 9 h 30"/>
                    <a:gd name="T48" fmla="*/ 22 w 46"/>
                    <a:gd name="T49" fmla="*/ 7 h 30"/>
                    <a:gd name="T50" fmla="*/ 25 w 46"/>
                    <a:gd name="T51" fmla="*/ 5 h 30"/>
                    <a:gd name="T52" fmla="*/ 28 w 46"/>
                    <a:gd name="T53" fmla="*/ 4 h 30"/>
                    <a:gd name="T54" fmla="*/ 31 w 46"/>
                    <a:gd name="T55" fmla="*/ 3 h 30"/>
                    <a:gd name="T56" fmla="*/ 33 w 46"/>
                    <a:gd name="T57" fmla="*/ 2 h 30"/>
                    <a:gd name="T58" fmla="*/ 36 w 46"/>
                    <a:gd name="T59" fmla="*/ 1 h 30"/>
                    <a:gd name="T60" fmla="*/ 39 w 46"/>
                    <a:gd name="T61" fmla="*/ 1 h 30"/>
                    <a:gd name="T62" fmla="*/ 41 w 46"/>
                    <a:gd name="T63" fmla="*/ 1 h 30"/>
                    <a:gd name="T64" fmla="*/ 43 w 46"/>
                    <a:gd name="T65" fmla="*/ 2 h 30"/>
                    <a:gd name="T66" fmla="*/ 46 w 46"/>
                    <a:gd name="T67" fmla="*/ 2 h 30"/>
                    <a:gd name="T68" fmla="*/ 46 w 46"/>
                    <a:gd name="T6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30">
                      <a:moveTo>
                        <a:pt x="46" y="1"/>
                      </a:moveTo>
                      <a:lnTo>
                        <a:pt x="43" y="0"/>
                      </a:lnTo>
                      <a:lnTo>
                        <a:pt x="41" y="0"/>
                      </a:lnTo>
                      <a:lnTo>
                        <a:pt x="39" y="0"/>
                      </a:lnTo>
                      <a:lnTo>
                        <a:pt x="36" y="0"/>
                      </a:lnTo>
                      <a:lnTo>
                        <a:pt x="33" y="1"/>
                      </a:lnTo>
                      <a:lnTo>
                        <a:pt x="30" y="2"/>
                      </a:lnTo>
                      <a:lnTo>
                        <a:pt x="27" y="3"/>
                      </a:lnTo>
                      <a:lnTo>
                        <a:pt x="24" y="4"/>
                      </a:lnTo>
                      <a:lnTo>
                        <a:pt x="21" y="6"/>
                      </a:lnTo>
                      <a:lnTo>
                        <a:pt x="18" y="8"/>
                      </a:lnTo>
                      <a:lnTo>
                        <a:pt x="15" y="11"/>
                      </a:lnTo>
                      <a:lnTo>
                        <a:pt x="12" y="14"/>
                      </a:lnTo>
                      <a:lnTo>
                        <a:pt x="9" y="17"/>
                      </a:lnTo>
                      <a:lnTo>
                        <a:pt x="6" y="21"/>
                      </a:lnTo>
                      <a:lnTo>
                        <a:pt x="3" y="25"/>
                      </a:lnTo>
                      <a:lnTo>
                        <a:pt x="0" y="30"/>
                      </a:lnTo>
                      <a:lnTo>
                        <a:pt x="1" y="30"/>
                      </a:lnTo>
                      <a:lnTo>
                        <a:pt x="4" y="26"/>
                      </a:lnTo>
                      <a:lnTo>
                        <a:pt x="7" y="22"/>
                      </a:lnTo>
                      <a:lnTo>
                        <a:pt x="10" y="18"/>
                      </a:lnTo>
                      <a:lnTo>
                        <a:pt x="13" y="15"/>
                      </a:lnTo>
                      <a:lnTo>
                        <a:pt x="16" y="12"/>
                      </a:lnTo>
                      <a:lnTo>
                        <a:pt x="19" y="9"/>
                      </a:lnTo>
                      <a:lnTo>
                        <a:pt x="22" y="7"/>
                      </a:lnTo>
                      <a:lnTo>
                        <a:pt x="25" y="5"/>
                      </a:lnTo>
                      <a:lnTo>
                        <a:pt x="28" y="4"/>
                      </a:lnTo>
                      <a:lnTo>
                        <a:pt x="31" y="3"/>
                      </a:lnTo>
                      <a:lnTo>
                        <a:pt x="33" y="2"/>
                      </a:lnTo>
                      <a:lnTo>
                        <a:pt x="36" y="1"/>
                      </a:lnTo>
                      <a:lnTo>
                        <a:pt x="39" y="1"/>
                      </a:lnTo>
                      <a:lnTo>
                        <a:pt x="41" y="1"/>
                      </a:lnTo>
                      <a:lnTo>
                        <a:pt x="43" y="2"/>
                      </a:lnTo>
                      <a:lnTo>
                        <a:pt x="46" y="2"/>
                      </a:lnTo>
                      <a:lnTo>
                        <a:pt x="4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98" name="Freeform 90"/>
                <p:cNvSpPr>
                  <a:spLocks/>
                </p:cNvSpPr>
                <p:nvPr/>
              </p:nvSpPr>
              <p:spPr bwMode="auto">
                <a:xfrm>
                  <a:off x="1125" y="1385"/>
                  <a:ext cx="9" cy="6"/>
                </a:xfrm>
                <a:custGeom>
                  <a:avLst/>
                  <a:gdLst>
                    <a:gd name="T0" fmla="*/ 9 w 9"/>
                    <a:gd name="T1" fmla="*/ 6 h 6"/>
                    <a:gd name="T2" fmla="*/ 9 w 9"/>
                    <a:gd name="T3" fmla="*/ 5 h 6"/>
                    <a:gd name="T4" fmla="*/ 1 w 9"/>
                    <a:gd name="T5" fmla="*/ 0 h 6"/>
                    <a:gd name="T6" fmla="*/ 0 w 9"/>
                    <a:gd name="T7" fmla="*/ 1 h 6"/>
                    <a:gd name="T8" fmla="*/ 9 w 9"/>
                    <a:gd name="T9" fmla="*/ 6 h 6"/>
                    <a:gd name="T10" fmla="*/ 8 w 9"/>
                    <a:gd name="T11" fmla="*/ 6 h 6"/>
                    <a:gd name="T12" fmla="*/ 9 w 9"/>
                    <a:gd name="T13" fmla="*/ 6 h 6"/>
                    <a:gd name="T14" fmla="*/ 9 w 9"/>
                    <a:gd name="T15" fmla="*/ 5 h 6"/>
                    <a:gd name="T16" fmla="*/ 9 w 9"/>
                    <a:gd name="T17" fmla="*/ 5 h 6"/>
                    <a:gd name="T18" fmla="*/ 9 w 9"/>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6">
                      <a:moveTo>
                        <a:pt x="9" y="6"/>
                      </a:moveTo>
                      <a:lnTo>
                        <a:pt x="9" y="5"/>
                      </a:lnTo>
                      <a:lnTo>
                        <a:pt x="1" y="0"/>
                      </a:lnTo>
                      <a:lnTo>
                        <a:pt x="0" y="1"/>
                      </a:lnTo>
                      <a:lnTo>
                        <a:pt x="9" y="6"/>
                      </a:lnTo>
                      <a:lnTo>
                        <a:pt x="8" y="6"/>
                      </a:lnTo>
                      <a:lnTo>
                        <a:pt x="9" y="6"/>
                      </a:lnTo>
                      <a:lnTo>
                        <a:pt x="9" y="5"/>
                      </a:lnTo>
                      <a:lnTo>
                        <a:pt x="9" y="5"/>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99" name="Freeform 91"/>
                <p:cNvSpPr>
                  <a:spLocks/>
                </p:cNvSpPr>
                <p:nvPr/>
              </p:nvSpPr>
              <p:spPr bwMode="auto">
                <a:xfrm>
                  <a:off x="1133" y="1391"/>
                  <a:ext cx="1" cy="3"/>
                </a:xfrm>
                <a:custGeom>
                  <a:avLst/>
                  <a:gdLst>
                    <a:gd name="T0" fmla="*/ 1 w 1"/>
                    <a:gd name="T1" fmla="*/ 3 h 3"/>
                    <a:gd name="T2" fmla="*/ 1 w 1"/>
                    <a:gd name="T3" fmla="*/ 3 h 3"/>
                    <a:gd name="T4" fmla="*/ 1 w 1"/>
                    <a:gd name="T5" fmla="*/ 0 h 3"/>
                    <a:gd name="T6" fmla="*/ 0 w 1"/>
                    <a:gd name="T7" fmla="*/ 0 h 3"/>
                    <a:gd name="T8" fmla="*/ 0 w 1"/>
                    <a:gd name="T9" fmla="*/ 3 h 3"/>
                    <a:gd name="T10" fmla="*/ 1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1" y="3"/>
                      </a:moveTo>
                      <a:lnTo>
                        <a:pt x="1" y="3"/>
                      </a:lnTo>
                      <a:lnTo>
                        <a:pt x="1" y="0"/>
                      </a:lnTo>
                      <a:lnTo>
                        <a:pt x="0" y="0"/>
                      </a:lnTo>
                      <a:lnTo>
                        <a:pt x="0"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00" name="Freeform 92"/>
                <p:cNvSpPr>
                  <a:spLocks/>
                </p:cNvSpPr>
                <p:nvPr/>
              </p:nvSpPr>
              <p:spPr bwMode="auto">
                <a:xfrm>
                  <a:off x="1106" y="1372"/>
                  <a:ext cx="14" cy="3"/>
                </a:xfrm>
                <a:custGeom>
                  <a:avLst/>
                  <a:gdLst>
                    <a:gd name="T0" fmla="*/ 14 w 14"/>
                    <a:gd name="T1" fmla="*/ 2 h 3"/>
                    <a:gd name="T2" fmla="*/ 10 w 14"/>
                    <a:gd name="T3" fmla="*/ 0 h 3"/>
                    <a:gd name="T4" fmla="*/ 8 w 14"/>
                    <a:gd name="T5" fmla="*/ 0 h 3"/>
                    <a:gd name="T6" fmla="*/ 7 w 14"/>
                    <a:gd name="T7" fmla="*/ 0 h 3"/>
                    <a:gd name="T8" fmla="*/ 6 w 14"/>
                    <a:gd name="T9" fmla="*/ 0 h 3"/>
                    <a:gd name="T10" fmla="*/ 5 w 14"/>
                    <a:gd name="T11" fmla="*/ 0 h 3"/>
                    <a:gd name="T12" fmla="*/ 4 w 14"/>
                    <a:gd name="T13" fmla="*/ 0 h 3"/>
                    <a:gd name="T14" fmla="*/ 3 w 14"/>
                    <a:gd name="T15" fmla="*/ 0 h 3"/>
                    <a:gd name="T16" fmla="*/ 1 w 14"/>
                    <a:gd name="T17" fmla="*/ 1 h 3"/>
                    <a:gd name="T18" fmla="*/ 0 w 14"/>
                    <a:gd name="T19" fmla="*/ 1 h 3"/>
                    <a:gd name="T20" fmla="*/ 3 w 14"/>
                    <a:gd name="T21" fmla="*/ 3 h 3"/>
                    <a:gd name="T22" fmla="*/ 14 w 1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
                      <a:moveTo>
                        <a:pt x="14" y="2"/>
                      </a:moveTo>
                      <a:lnTo>
                        <a:pt x="10" y="0"/>
                      </a:lnTo>
                      <a:lnTo>
                        <a:pt x="8" y="0"/>
                      </a:lnTo>
                      <a:lnTo>
                        <a:pt x="7" y="0"/>
                      </a:lnTo>
                      <a:lnTo>
                        <a:pt x="6" y="0"/>
                      </a:lnTo>
                      <a:lnTo>
                        <a:pt x="5" y="0"/>
                      </a:lnTo>
                      <a:lnTo>
                        <a:pt x="4" y="0"/>
                      </a:lnTo>
                      <a:lnTo>
                        <a:pt x="3" y="0"/>
                      </a:lnTo>
                      <a:lnTo>
                        <a:pt x="1" y="1"/>
                      </a:lnTo>
                      <a:lnTo>
                        <a:pt x="0" y="1"/>
                      </a:lnTo>
                      <a:lnTo>
                        <a:pt x="3" y="3"/>
                      </a:lnTo>
                      <a:lnTo>
                        <a:pt x="14" y="2"/>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01" name="Freeform 93"/>
                <p:cNvSpPr>
                  <a:spLocks/>
                </p:cNvSpPr>
                <p:nvPr/>
              </p:nvSpPr>
              <p:spPr bwMode="auto">
                <a:xfrm>
                  <a:off x="819" y="1243"/>
                  <a:ext cx="251" cy="175"/>
                </a:xfrm>
                <a:custGeom>
                  <a:avLst/>
                  <a:gdLst>
                    <a:gd name="T0" fmla="*/ 251 w 251"/>
                    <a:gd name="T1" fmla="*/ 124 h 175"/>
                    <a:gd name="T2" fmla="*/ 251 w 251"/>
                    <a:gd name="T3" fmla="*/ 113 h 175"/>
                    <a:gd name="T4" fmla="*/ 250 w 251"/>
                    <a:gd name="T5" fmla="*/ 112 h 175"/>
                    <a:gd name="T6" fmla="*/ 64 w 251"/>
                    <a:gd name="T7" fmla="*/ 0 h 175"/>
                    <a:gd name="T8" fmla="*/ 63 w 251"/>
                    <a:gd name="T9" fmla="*/ 0 h 175"/>
                    <a:gd name="T10" fmla="*/ 0 w 251"/>
                    <a:gd name="T11" fmla="*/ 50 h 175"/>
                    <a:gd name="T12" fmla="*/ 0 w 251"/>
                    <a:gd name="T13" fmla="*/ 63 h 175"/>
                    <a:gd name="T14" fmla="*/ 186 w 251"/>
                    <a:gd name="T15" fmla="*/ 175 h 175"/>
                    <a:gd name="T16" fmla="*/ 197 w 251"/>
                    <a:gd name="T17" fmla="*/ 168 h 175"/>
                    <a:gd name="T18" fmla="*/ 251 w 251"/>
                    <a:gd name="T19" fmla="*/ 1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75">
                      <a:moveTo>
                        <a:pt x="251" y="124"/>
                      </a:moveTo>
                      <a:lnTo>
                        <a:pt x="251" y="113"/>
                      </a:lnTo>
                      <a:lnTo>
                        <a:pt x="250" y="112"/>
                      </a:lnTo>
                      <a:lnTo>
                        <a:pt x="64" y="0"/>
                      </a:lnTo>
                      <a:lnTo>
                        <a:pt x="63" y="0"/>
                      </a:lnTo>
                      <a:lnTo>
                        <a:pt x="0" y="50"/>
                      </a:lnTo>
                      <a:lnTo>
                        <a:pt x="0" y="63"/>
                      </a:lnTo>
                      <a:lnTo>
                        <a:pt x="186" y="175"/>
                      </a:lnTo>
                      <a:lnTo>
                        <a:pt x="197" y="168"/>
                      </a:lnTo>
                      <a:lnTo>
                        <a:pt x="251" y="124"/>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02" name="Freeform 94"/>
                <p:cNvSpPr>
                  <a:spLocks/>
                </p:cNvSpPr>
                <p:nvPr/>
              </p:nvSpPr>
              <p:spPr bwMode="auto">
                <a:xfrm>
                  <a:off x="1005" y="1356"/>
                  <a:ext cx="64" cy="61"/>
                </a:xfrm>
                <a:custGeom>
                  <a:avLst/>
                  <a:gdLst>
                    <a:gd name="T0" fmla="*/ 64 w 64"/>
                    <a:gd name="T1" fmla="*/ 0 h 61"/>
                    <a:gd name="T2" fmla="*/ 0 w 64"/>
                    <a:gd name="T3" fmla="*/ 51 h 61"/>
                    <a:gd name="T4" fmla="*/ 0 w 64"/>
                    <a:gd name="T5" fmla="*/ 61 h 61"/>
                    <a:gd name="T6" fmla="*/ 13 w 64"/>
                    <a:gd name="T7" fmla="*/ 54 h 61"/>
                    <a:gd name="T8" fmla="*/ 64 w 64"/>
                    <a:gd name="T9" fmla="*/ 12 h 61"/>
                    <a:gd name="T10" fmla="*/ 64 w 64"/>
                    <a:gd name="T11" fmla="*/ 0 h 61"/>
                  </a:gdLst>
                  <a:ahLst/>
                  <a:cxnLst>
                    <a:cxn ang="0">
                      <a:pos x="T0" y="T1"/>
                    </a:cxn>
                    <a:cxn ang="0">
                      <a:pos x="T2" y="T3"/>
                    </a:cxn>
                    <a:cxn ang="0">
                      <a:pos x="T4" y="T5"/>
                    </a:cxn>
                    <a:cxn ang="0">
                      <a:pos x="T6" y="T7"/>
                    </a:cxn>
                    <a:cxn ang="0">
                      <a:pos x="T8" y="T9"/>
                    </a:cxn>
                    <a:cxn ang="0">
                      <a:pos x="T10" y="T11"/>
                    </a:cxn>
                  </a:cxnLst>
                  <a:rect l="0" t="0" r="r" b="b"/>
                  <a:pathLst>
                    <a:path w="64" h="61">
                      <a:moveTo>
                        <a:pt x="64" y="0"/>
                      </a:moveTo>
                      <a:lnTo>
                        <a:pt x="0" y="51"/>
                      </a:lnTo>
                      <a:lnTo>
                        <a:pt x="0" y="61"/>
                      </a:lnTo>
                      <a:lnTo>
                        <a:pt x="13" y="54"/>
                      </a:lnTo>
                      <a:lnTo>
                        <a:pt x="64" y="12"/>
                      </a:lnTo>
                      <a:lnTo>
                        <a:pt x="64"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03" name="Freeform 95"/>
                <p:cNvSpPr>
                  <a:spLocks/>
                </p:cNvSpPr>
                <p:nvPr/>
              </p:nvSpPr>
              <p:spPr bwMode="auto">
                <a:xfrm>
                  <a:off x="817" y="1293"/>
                  <a:ext cx="3" cy="9"/>
                </a:xfrm>
                <a:custGeom>
                  <a:avLst/>
                  <a:gdLst>
                    <a:gd name="T0" fmla="*/ 0 w 3"/>
                    <a:gd name="T1" fmla="*/ 0 h 9"/>
                    <a:gd name="T2" fmla="*/ 0 w 3"/>
                    <a:gd name="T3" fmla="*/ 1 h 9"/>
                    <a:gd name="T4" fmla="*/ 0 w 3"/>
                    <a:gd name="T5" fmla="*/ 9 h 9"/>
                    <a:gd name="T6" fmla="*/ 3 w 3"/>
                    <a:gd name="T7" fmla="*/ 9 h 9"/>
                    <a:gd name="T8" fmla="*/ 3 w 3"/>
                    <a:gd name="T9" fmla="*/ 1 h 9"/>
                    <a:gd name="T10" fmla="*/ 3 w 3"/>
                    <a:gd name="T11" fmla="*/ 1 h 9"/>
                    <a:gd name="T12" fmla="*/ 0 w 3"/>
                    <a:gd name="T13" fmla="*/ 0 h 9"/>
                    <a:gd name="T14" fmla="*/ 0 w 3"/>
                    <a:gd name="T15" fmla="*/ 1 h 9"/>
                    <a:gd name="T16" fmla="*/ 0 w 3"/>
                    <a:gd name="T17" fmla="*/ 1 h 9"/>
                    <a:gd name="T18" fmla="*/ 0 w 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9">
                      <a:moveTo>
                        <a:pt x="0" y="0"/>
                      </a:moveTo>
                      <a:lnTo>
                        <a:pt x="0" y="1"/>
                      </a:lnTo>
                      <a:lnTo>
                        <a:pt x="0" y="9"/>
                      </a:lnTo>
                      <a:lnTo>
                        <a:pt x="3" y="9"/>
                      </a:lnTo>
                      <a:lnTo>
                        <a:pt x="3" y="1"/>
                      </a:lnTo>
                      <a:lnTo>
                        <a:pt x="3" y="1"/>
                      </a:lnTo>
                      <a:lnTo>
                        <a:pt x="0" y="0"/>
                      </a:lnTo>
                      <a:lnTo>
                        <a:pt x="0" y="1"/>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04" name="Freeform 96"/>
                <p:cNvSpPr>
                  <a:spLocks/>
                </p:cNvSpPr>
                <p:nvPr/>
              </p:nvSpPr>
              <p:spPr bwMode="auto">
                <a:xfrm>
                  <a:off x="817" y="1291"/>
                  <a:ext cx="3" cy="3"/>
                </a:xfrm>
                <a:custGeom>
                  <a:avLst/>
                  <a:gdLst>
                    <a:gd name="T0" fmla="*/ 1 w 3"/>
                    <a:gd name="T1" fmla="*/ 0 h 3"/>
                    <a:gd name="T2" fmla="*/ 0 w 3"/>
                    <a:gd name="T3" fmla="*/ 1 h 3"/>
                    <a:gd name="T4" fmla="*/ 0 w 3"/>
                    <a:gd name="T5" fmla="*/ 2 h 3"/>
                    <a:gd name="T6" fmla="*/ 3 w 3"/>
                    <a:gd name="T7" fmla="*/ 3 h 3"/>
                    <a:gd name="T8" fmla="*/ 3 w 3"/>
                    <a:gd name="T9" fmla="*/ 2 h 3"/>
                    <a:gd name="T10" fmla="*/ 3 w 3"/>
                    <a:gd name="T11" fmla="*/ 2 h 3"/>
                    <a:gd name="T12" fmla="*/ 1 w 3"/>
                    <a:gd name="T13" fmla="*/ 0 h 3"/>
                    <a:gd name="T14" fmla="*/ 1 w 3"/>
                    <a:gd name="T15" fmla="*/ 0 h 3"/>
                    <a:gd name="T16" fmla="*/ 0 w 3"/>
                    <a:gd name="T17" fmla="*/ 1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lnTo>
                        <a:pt x="0" y="1"/>
                      </a:lnTo>
                      <a:lnTo>
                        <a:pt x="0" y="2"/>
                      </a:lnTo>
                      <a:lnTo>
                        <a:pt x="3" y="3"/>
                      </a:lnTo>
                      <a:lnTo>
                        <a:pt x="3" y="2"/>
                      </a:lnTo>
                      <a:lnTo>
                        <a:pt x="3" y="2"/>
                      </a:lnTo>
                      <a:lnTo>
                        <a:pt x="1" y="0"/>
                      </a:lnTo>
                      <a:lnTo>
                        <a:pt x="1" y="0"/>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05" name="Freeform 97"/>
                <p:cNvSpPr>
                  <a:spLocks/>
                </p:cNvSpPr>
                <p:nvPr/>
              </p:nvSpPr>
              <p:spPr bwMode="auto">
                <a:xfrm>
                  <a:off x="818" y="1240"/>
                  <a:ext cx="65" cy="53"/>
                </a:xfrm>
                <a:custGeom>
                  <a:avLst/>
                  <a:gdLst>
                    <a:gd name="T0" fmla="*/ 64 w 65"/>
                    <a:gd name="T1" fmla="*/ 1 h 53"/>
                    <a:gd name="T2" fmla="*/ 63 w 65"/>
                    <a:gd name="T3" fmla="*/ 1 h 53"/>
                    <a:gd name="T4" fmla="*/ 0 w 65"/>
                    <a:gd name="T5" fmla="*/ 51 h 53"/>
                    <a:gd name="T6" fmla="*/ 2 w 65"/>
                    <a:gd name="T7" fmla="*/ 53 h 53"/>
                    <a:gd name="T8" fmla="*/ 65 w 65"/>
                    <a:gd name="T9" fmla="*/ 3 h 53"/>
                    <a:gd name="T10" fmla="*/ 63 w 65"/>
                    <a:gd name="T11" fmla="*/ 3 h 53"/>
                    <a:gd name="T12" fmla="*/ 64 w 65"/>
                    <a:gd name="T13" fmla="*/ 1 h 53"/>
                    <a:gd name="T14" fmla="*/ 64 w 65"/>
                    <a:gd name="T15" fmla="*/ 0 h 53"/>
                    <a:gd name="T16" fmla="*/ 63 w 65"/>
                    <a:gd name="T17" fmla="*/ 1 h 53"/>
                    <a:gd name="T18" fmla="*/ 64 w 65"/>
                    <a:gd name="T1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3">
                      <a:moveTo>
                        <a:pt x="64" y="1"/>
                      </a:moveTo>
                      <a:lnTo>
                        <a:pt x="63" y="1"/>
                      </a:lnTo>
                      <a:lnTo>
                        <a:pt x="0" y="51"/>
                      </a:lnTo>
                      <a:lnTo>
                        <a:pt x="2" y="53"/>
                      </a:lnTo>
                      <a:lnTo>
                        <a:pt x="65" y="3"/>
                      </a:lnTo>
                      <a:lnTo>
                        <a:pt x="63" y="3"/>
                      </a:lnTo>
                      <a:lnTo>
                        <a:pt x="64" y="1"/>
                      </a:lnTo>
                      <a:lnTo>
                        <a:pt x="64" y="0"/>
                      </a:lnTo>
                      <a:lnTo>
                        <a:pt x="63" y="1"/>
                      </a:lnTo>
                      <a:lnTo>
                        <a:pt x="6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06" name="Freeform 98"/>
                <p:cNvSpPr>
                  <a:spLocks/>
                </p:cNvSpPr>
                <p:nvPr/>
              </p:nvSpPr>
              <p:spPr bwMode="auto">
                <a:xfrm>
                  <a:off x="881" y="1241"/>
                  <a:ext cx="189" cy="115"/>
                </a:xfrm>
                <a:custGeom>
                  <a:avLst/>
                  <a:gdLst>
                    <a:gd name="T0" fmla="*/ 189 w 189"/>
                    <a:gd name="T1" fmla="*/ 114 h 115"/>
                    <a:gd name="T2" fmla="*/ 189 w 189"/>
                    <a:gd name="T3" fmla="*/ 113 h 115"/>
                    <a:gd name="T4" fmla="*/ 1 w 189"/>
                    <a:gd name="T5" fmla="*/ 0 h 115"/>
                    <a:gd name="T6" fmla="*/ 0 w 189"/>
                    <a:gd name="T7" fmla="*/ 2 h 115"/>
                    <a:gd name="T8" fmla="*/ 187 w 189"/>
                    <a:gd name="T9" fmla="*/ 115 h 115"/>
                    <a:gd name="T10" fmla="*/ 187 w 189"/>
                    <a:gd name="T11" fmla="*/ 114 h 115"/>
                    <a:gd name="T12" fmla="*/ 189 w 189"/>
                    <a:gd name="T13" fmla="*/ 114 h 115"/>
                    <a:gd name="T14" fmla="*/ 189 w 189"/>
                    <a:gd name="T15" fmla="*/ 113 h 115"/>
                    <a:gd name="T16" fmla="*/ 189 w 189"/>
                    <a:gd name="T17" fmla="*/ 113 h 115"/>
                    <a:gd name="T18" fmla="*/ 189 w 189"/>
                    <a:gd name="T1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15">
                      <a:moveTo>
                        <a:pt x="189" y="114"/>
                      </a:moveTo>
                      <a:lnTo>
                        <a:pt x="189" y="113"/>
                      </a:lnTo>
                      <a:lnTo>
                        <a:pt x="1" y="0"/>
                      </a:lnTo>
                      <a:lnTo>
                        <a:pt x="0" y="2"/>
                      </a:lnTo>
                      <a:lnTo>
                        <a:pt x="187" y="115"/>
                      </a:lnTo>
                      <a:lnTo>
                        <a:pt x="187" y="114"/>
                      </a:lnTo>
                      <a:lnTo>
                        <a:pt x="189" y="114"/>
                      </a:lnTo>
                      <a:lnTo>
                        <a:pt x="189" y="113"/>
                      </a:lnTo>
                      <a:lnTo>
                        <a:pt x="189" y="113"/>
                      </a:lnTo>
                      <a:lnTo>
                        <a:pt x="189"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07" name="Freeform 99"/>
                <p:cNvSpPr>
                  <a:spLocks/>
                </p:cNvSpPr>
                <p:nvPr/>
              </p:nvSpPr>
              <p:spPr bwMode="auto">
                <a:xfrm>
                  <a:off x="1068" y="1355"/>
                  <a:ext cx="3" cy="12"/>
                </a:xfrm>
                <a:custGeom>
                  <a:avLst/>
                  <a:gdLst>
                    <a:gd name="T0" fmla="*/ 1 w 3"/>
                    <a:gd name="T1" fmla="*/ 12 h 12"/>
                    <a:gd name="T2" fmla="*/ 3 w 3"/>
                    <a:gd name="T3" fmla="*/ 12 h 12"/>
                    <a:gd name="T4" fmla="*/ 2 w 3"/>
                    <a:gd name="T5" fmla="*/ 0 h 12"/>
                    <a:gd name="T6" fmla="*/ 0 w 3"/>
                    <a:gd name="T7" fmla="*/ 0 h 12"/>
                    <a:gd name="T8" fmla="*/ 0 w 3"/>
                    <a:gd name="T9" fmla="*/ 12 h 12"/>
                    <a:gd name="T10" fmla="*/ 1 w 3"/>
                    <a:gd name="T11" fmla="*/ 12 h 12"/>
                  </a:gdLst>
                  <a:ahLst/>
                  <a:cxnLst>
                    <a:cxn ang="0">
                      <a:pos x="T0" y="T1"/>
                    </a:cxn>
                    <a:cxn ang="0">
                      <a:pos x="T2" y="T3"/>
                    </a:cxn>
                    <a:cxn ang="0">
                      <a:pos x="T4" y="T5"/>
                    </a:cxn>
                    <a:cxn ang="0">
                      <a:pos x="T6" y="T7"/>
                    </a:cxn>
                    <a:cxn ang="0">
                      <a:pos x="T8" y="T9"/>
                    </a:cxn>
                    <a:cxn ang="0">
                      <a:pos x="T10" y="T11"/>
                    </a:cxn>
                  </a:cxnLst>
                  <a:rect l="0" t="0" r="r" b="b"/>
                  <a:pathLst>
                    <a:path w="3" h="12">
                      <a:moveTo>
                        <a:pt x="1" y="12"/>
                      </a:moveTo>
                      <a:lnTo>
                        <a:pt x="3" y="12"/>
                      </a:lnTo>
                      <a:lnTo>
                        <a:pt x="2" y="0"/>
                      </a:lnTo>
                      <a:lnTo>
                        <a:pt x="0" y="0"/>
                      </a:lnTo>
                      <a:lnTo>
                        <a:pt x="0" y="12"/>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08" name="Freeform 100"/>
                <p:cNvSpPr>
                  <a:spLocks/>
                </p:cNvSpPr>
                <p:nvPr/>
              </p:nvSpPr>
              <p:spPr bwMode="auto">
                <a:xfrm>
                  <a:off x="818" y="1294"/>
                  <a:ext cx="187" cy="113"/>
                </a:xfrm>
                <a:custGeom>
                  <a:avLst/>
                  <a:gdLst>
                    <a:gd name="T0" fmla="*/ 187 w 187"/>
                    <a:gd name="T1" fmla="*/ 112 h 113"/>
                    <a:gd name="T2" fmla="*/ 187 w 187"/>
                    <a:gd name="T3" fmla="*/ 112 h 113"/>
                    <a:gd name="T4" fmla="*/ 1 w 187"/>
                    <a:gd name="T5" fmla="*/ 0 h 113"/>
                    <a:gd name="T6" fmla="*/ 0 w 187"/>
                    <a:gd name="T7" fmla="*/ 1 h 113"/>
                    <a:gd name="T8" fmla="*/ 186 w 187"/>
                    <a:gd name="T9" fmla="*/ 113 h 113"/>
                    <a:gd name="T10" fmla="*/ 187 w 187"/>
                    <a:gd name="T11" fmla="*/ 113 h 113"/>
                    <a:gd name="T12" fmla="*/ 186 w 187"/>
                    <a:gd name="T13" fmla="*/ 113 h 113"/>
                    <a:gd name="T14" fmla="*/ 187 w 187"/>
                    <a:gd name="T15" fmla="*/ 113 h 113"/>
                    <a:gd name="T16" fmla="*/ 187 w 187"/>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13">
                      <a:moveTo>
                        <a:pt x="187" y="112"/>
                      </a:moveTo>
                      <a:lnTo>
                        <a:pt x="187" y="112"/>
                      </a:lnTo>
                      <a:lnTo>
                        <a:pt x="1" y="0"/>
                      </a:lnTo>
                      <a:lnTo>
                        <a:pt x="0" y="1"/>
                      </a:lnTo>
                      <a:lnTo>
                        <a:pt x="186" y="113"/>
                      </a:lnTo>
                      <a:lnTo>
                        <a:pt x="187" y="113"/>
                      </a:lnTo>
                      <a:lnTo>
                        <a:pt x="186" y="113"/>
                      </a:lnTo>
                      <a:lnTo>
                        <a:pt x="187" y="113"/>
                      </a:lnTo>
                      <a:lnTo>
                        <a:pt x="187"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09" name="Freeform 101"/>
                <p:cNvSpPr>
                  <a:spLocks/>
                </p:cNvSpPr>
                <p:nvPr/>
              </p:nvSpPr>
              <p:spPr bwMode="auto">
                <a:xfrm>
                  <a:off x="1005" y="1406"/>
                  <a:ext cx="1" cy="1"/>
                </a:xfrm>
                <a:custGeom>
                  <a:avLst/>
                  <a:gdLst>
                    <a:gd name="T0" fmla="*/ 0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1 h 1"/>
                    <a:gd name="T14" fmla="*/ 1 w 1"/>
                    <a:gd name="T15" fmla="*/ 1 h 1"/>
                    <a:gd name="T16" fmla="*/ 1 w 1"/>
                    <a:gd name="T17" fmla="*/ 1 h 1"/>
                    <a:gd name="T18" fmla="*/ 0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0"/>
                      </a:moveTo>
                      <a:lnTo>
                        <a:pt x="1" y="0"/>
                      </a:lnTo>
                      <a:lnTo>
                        <a:pt x="0" y="0"/>
                      </a:lnTo>
                      <a:lnTo>
                        <a:pt x="0" y="1"/>
                      </a:lnTo>
                      <a:lnTo>
                        <a:pt x="1" y="1"/>
                      </a:lnTo>
                      <a:lnTo>
                        <a:pt x="1" y="1"/>
                      </a:lnTo>
                      <a:lnTo>
                        <a:pt x="1" y="1"/>
                      </a:lnTo>
                      <a:lnTo>
                        <a:pt x="1" y="1"/>
                      </a:lnTo>
                      <a:lnTo>
                        <a:pt x="1"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10" name="Freeform 102"/>
                <p:cNvSpPr>
                  <a:spLocks/>
                </p:cNvSpPr>
                <p:nvPr/>
              </p:nvSpPr>
              <p:spPr bwMode="auto">
                <a:xfrm>
                  <a:off x="1005" y="1356"/>
                  <a:ext cx="64" cy="51"/>
                </a:xfrm>
                <a:custGeom>
                  <a:avLst/>
                  <a:gdLst>
                    <a:gd name="T0" fmla="*/ 64 w 64"/>
                    <a:gd name="T1" fmla="*/ 1 h 51"/>
                    <a:gd name="T2" fmla="*/ 63 w 64"/>
                    <a:gd name="T3" fmla="*/ 0 h 51"/>
                    <a:gd name="T4" fmla="*/ 0 w 64"/>
                    <a:gd name="T5" fmla="*/ 50 h 51"/>
                    <a:gd name="T6" fmla="*/ 1 w 64"/>
                    <a:gd name="T7" fmla="*/ 51 h 51"/>
                    <a:gd name="T8" fmla="*/ 64 w 64"/>
                    <a:gd name="T9" fmla="*/ 1 h 51"/>
                    <a:gd name="T10" fmla="*/ 64 w 64"/>
                    <a:gd name="T11" fmla="*/ 1 h 51"/>
                  </a:gdLst>
                  <a:ahLst/>
                  <a:cxnLst>
                    <a:cxn ang="0">
                      <a:pos x="T0" y="T1"/>
                    </a:cxn>
                    <a:cxn ang="0">
                      <a:pos x="T2" y="T3"/>
                    </a:cxn>
                    <a:cxn ang="0">
                      <a:pos x="T4" y="T5"/>
                    </a:cxn>
                    <a:cxn ang="0">
                      <a:pos x="T6" y="T7"/>
                    </a:cxn>
                    <a:cxn ang="0">
                      <a:pos x="T8" y="T9"/>
                    </a:cxn>
                    <a:cxn ang="0">
                      <a:pos x="T10" y="T11"/>
                    </a:cxn>
                  </a:cxnLst>
                  <a:rect l="0" t="0" r="r" b="b"/>
                  <a:pathLst>
                    <a:path w="64" h="51">
                      <a:moveTo>
                        <a:pt x="64" y="1"/>
                      </a:moveTo>
                      <a:lnTo>
                        <a:pt x="63" y="0"/>
                      </a:lnTo>
                      <a:lnTo>
                        <a:pt x="0" y="50"/>
                      </a:lnTo>
                      <a:lnTo>
                        <a:pt x="1" y="51"/>
                      </a:lnTo>
                      <a:lnTo>
                        <a:pt x="64" y="1"/>
                      </a:lnTo>
                      <a:lnTo>
                        <a:pt x="6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11" name="Freeform 103"/>
                <p:cNvSpPr>
                  <a:spLocks/>
                </p:cNvSpPr>
                <p:nvPr/>
              </p:nvSpPr>
              <p:spPr bwMode="auto">
                <a:xfrm>
                  <a:off x="1005" y="1407"/>
                  <a:ext cx="1" cy="10"/>
                </a:xfrm>
                <a:custGeom>
                  <a:avLst/>
                  <a:gdLst>
                    <a:gd name="T0" fmla="*/ 0 w 1"/>
                    <a:gd name="T1" fmla="*/ 10 h 10"/>
                    <a:gd name="T2" fmla="*/ 1 w 1"/>
                    <a:gd name="T3" fmla="*/ 10 h 10"/>
                    <a:gd name="T4" fmla="*/ 0 w 1"/>
                    <a:gd name="T5" fmla="*/ 0 h 10"/>
                    <a:gd name="T6" fmla="*/ 0 w 1"/>
                    <a:gd name="T7" fmla="*/ 0 h 10"/>
                    <a:gd name="T8" fmla="*/ 0 w 1"/>
                    <a:gd name="T9" fmla="*/ 10 h 10"/>
                    <a:gd name="T10" fmla="*/ 0 w 1"/>
                    <a:gd name="T11" fmla="*/ 10 h 10"/>
                  </a:gdLst>
                  <a:ahLst/>
                  <a:cxnLst>
                    <a:cxn ang="0">
                      <a:pos x="T0" y="T1"/>
                    </a:cxn>
                    <a:cxn ang="0">
                      <a:pos x="T2" y="T3"/>
                    </a:cxn>
                    <a:cxn ang="0">
                      <a:pos x="T4" y="T5"/>
                    </a:cxn>
                    <a:cxn ang="0">
                      <a:pos x="T6" y="T7"/>
                    </a:cxn>
                    <a:cxn ang="0">
                      <a:pos x="T8" y="T9"/>
                    </a:cxn>
                    <a:cxn ang="0">
                      <a:pos x="T10" y="T11"/>
                    </a:cxn>
                  </a:cxnLst>
                  <a:rect l="0" t="0" r="r" b="b"/>
                  <a:pathLst>
                    <a:path w="1" h="10">
                      <a:moveTo>
                        <a:pt x="0" y="10"/>
                      </a:moveTo>
                      <a:lnTo>
                        <a:pt x="1" y="10"/>
                      </a:lnTo>
                      <a:lnTo>
                        <a:pt x="0" y="0"/>
                      </a:lnTo>
                      <a:lnTo>
                        <a:pt x="0" y="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12" name="Freeform 104"/>
                <p:cNvSpPr>
                  <a:spLocks/>
                </p:cNvSpPr>
                <p:nvPr/>
              </p:nvSpPr>
              <p:spPr bwMode="auto">
                <a:xfrm>
                  <a:off x="817" y="1301"/>
                  <a:ext cx="254" cy="117"/>
                </a:xfrm>
                <a:custGeom>
                  <a:avLst/>
                  <a:gdLst>
                    <a:gd name="T0" fmla="*/ 3 w 254"/>
                    <a:gd name="T1" fmla="*/ 0 h 117"/>
                    <a:gd name="T2" fmla="*/ 0 w 254"/>
                    <a:gd name="T3" fmla="*/ 0 h 117"/>
                    <a:gd name="T4" fmla="*/ 0 w 254"/>
                    <a:gd name="T5" fmla="*/ 2 h 117"/>
                    <a:gd name="T6" fmla="*/ 3 w 254"/>
                    <a:gd name="T7" fmla="*/ 3 h 117"/>
                    <a:gd name="T8" fmla="*/ 1 w 254"/>
                    <a:gd name="T9" fmla="*/ 5 h 117"/>
                    <a:gd name="T10" fmla="*/ 189 w 254"/>
                    <a:gd name="T11" fmla="*/ 117 h 117"/>
                    <a:gd name="T12" fmla="*/ 253 w 254"/>
                    <a:gd name="T13" fmla="*/ 79 h 117"/>
                    <a:gd name="T14" fmla="*/ 248 w 254"/>
                    <a:gd name="T15" fmla="*/ 76 h 117"/>
                    <a:gd name="T16" fmla="*/ 248 w 254"/>
                    <a:gd name="T17" fmla="*/ 71 h 117"/>
                    <a:gd name="T18" fmla="*/ 254 w 254"/>
                    <a:gd name="T19" fmla="*/ 66 h 117"/>
                    <a:gd name="T20" fmla="*/ 252 w 254"/>
                    <a:gd name="T21" fmla="*/ 63 h 117"/>
                    <a:gd name="T22" fmla="*/ 198 w 254"/>
                    <a:gd name="T23" fmla="*/ 107 h 117"/>
                    <a:gd name="T24" fmla="*/ 188 w 254"/>
                    <a:gd name="T25" fmla="*/ 112 h 117"/>
                    <a:gd name="T26" fmla="*/ 188 w 254"/>
                    <a:gd name="T27" fmla="*/ 112 h 117"/>
                    <a:gd name="T28" fmla="*/ 4 w 254"/>
                    <a:gd name="T29" fmla="*/ 1 h 117"/>
                    <a:gd name="T30" fmla="*/ 3 w 254"/>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4" h="117">
                      <a:moveTo>
                        <a:pt x="3" y="0"/>
                      </a:moveTo>
                      <a:lnTo>
                        <a:pt x="0" y="0"/>
                      </a:lnTo>
                      <a:lnTo>
                        <a:pt x="0" y="2"/>
                      </a:lnTo>
                      <a:lnTo>
                        <a:pt x="3" y="3"/>
                      </a:lnTo>
                      <a:lnTo>
                        <a:pt x="1" y="5"/>
                      </a:lnTo>
                      <a:lnTo>
                        <a:pt x="189" y="117"/>
                      </a:lnTo>
                      <a:lnTo>
                        <a:pt x="253" y="79"/>
                      </a:lnTo>
                      <a:lnTo>
                        <a:pt x="248" y="76"/>
                      </a:lnTo>
                      <a:lnTo>
                        <a:pt x="248" y="71"/>
                      </a:lnTo>
                      <a:lnTo>
                        <a:pt x="254" y="66"/>
                      </a:lnTo>
                      <a:lnTo>
                        <a:pt x="252" y="63"/>
                      </a:lnTo>
                      <a:lnTo>
                        <a:pt x="198" y="107"/>
                      </a:lnTo>
                      <a:lnTo>
                        <a:pt x="188" y="112"/>
                      </a:lnTo>
                      <a:lnTo>
                        <a:pt x="188" y="112"/>
                      </a:lnTo>
                      <a:lnTo>
                        <a:pt x="4" y="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13" name="Freeform 105"/>
                <p:cNvSpPr>
                  <a:spLocks/>
                </p:cNvSpPr>
                <p:nvPr/>
              </p:nvSpPr>
              <p:spPr bwMode="auto">
                <a:xfrm>
                  <a:off x="820" y="1303"/>
                  <a:ext cx="185" cy="113"/>
                </a:xfrm>
                <a:custGeom>
                  <a:avLst/>
                  <a:gdLst>
                    <a:gd name="T0" fmla="*/ 185 w 185"/>
                    <a:gd name="T1" fmla="*/ 111 h 113"/>
                    <a:gd name="T2" fmla="*/ 185 w 185"/>
                    <a:gd name="T3" fmla="*/ 111 h 113"/>
                    <a:gd name="T4" fmla="*/ 0 w 185"/>
                    <a:gd name="T5" fmla="*/ 0 h 113"/>
                    <a:gd name="T6" fmla="*/ 0 w 185"/>
                    <a:gd name="T7" fmla="*/ 1 h 113"/>
                    <a:gd name="T8" fmla="*/ 184 w 185"/>
                    <a:gd name="T9" fmla="*/ 112 h 113"/>
                    <a:gd name="T10" fmla="*/ 185 w 185"/>
                    <a:gd name="T11" fmla="*/ 112 h 113"/>
                    <a:gd name="T12" fmla="*/ 184 w 185"/>
                    <a:gd name="T13" fmla="*/ 112 h 113"/>
                    <a:gd name="T14" fmla="*/ 184 w 185"/>
                    <a:gd name="T15" fmla="*/ 113 h 113"/>
                    <a:gd name="T16" fmla="*/ 185 w 185"/>
                    <a:gd name="T17" fmla="*/ 112 h 113"/>
                    <a:gd name="T18" fmla="*/ 185 w 185"/>
                    <a:gd name="T19"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13">
                      <a:moveTo>
                        <a:pt x="185" y="111"/>
                      </a:moveTo>
                      <a:lnTo>
                        <a:pt x="185" y="111"/>
                      </a:lnTo>
                      <a:lnTo>
                        <a:pt x="0" y="0"/>
                      </a:lnTo>
                      <a:lnTo>
                        <a:pt x="0" y="1"/>
                      </a:lnTo>
                      <a:lnTo>
                        <a:pt x="184" y="112"/>
                      </a:lnTo>
                      <a:lnTo>
                        <a:pt x="185" y="112"/>
                      </a:lnTo>
                      <a:lnTo>
                        <a:pt x="184" y="112"/>
                      </a:lnTo>
                      <a:lnTo>
                        <a:pt x="184" y="113"/>
                      </a:lnTo>
                      <a:lnTo>
                        <a:pt x="185" y="112"/>
                      </a:lnTo>
                      <a:lnTo>
                        <a:pt x="185" y="111"/>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14" name="Freeform 106"/>
                <p:cNvSpPr>
                  <a:spLocks/>
                </p:cNvSpPr>
                <p:nvPr/>
              </p:nvSpPr>
              <p:spPr bwMode="auto">
                <a:xfrm>
                  <a:off x="1005" y="1414"/>
                  <a:ext cx="1" cy="1"/>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1 h 1"/>
                    <a:gd name="T14" fmla="*/ 1 w 1"/>
                    <a:gd name="T15" fmla="*/ 1 h 1"/>
                    <a:gd name="T16" fmla="*/ 1 w 1"/>
                    <a:gd name="T17" fmla="*/ 1 h 1"/>
                    <a:gd name="T18" fmla="*/ 1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0"/>
                      </a:moveTo>
                      <a:lnTo>
                        <a:pt x="1" y="0"/>
                      </a:lnTo>
                      <a:lnTo>
                        <a:pt x="0" y="0"/>
                      </a:lnTo>
                      <a:lnTo>
                        <a:pt x="0" y="1"/>
                      </a:lnTo>
                      <a:lnTo>
                        <a:pt x="1" y="1"/>
                      </a:lnTo>
                      <a:lnTo>
                        <a:pt x="1" y="1"/>
                      </a:lnTo>
                      <a:lnTo>
                        <a:pt x="1" y="1"/>
                      </a:lnTo>
                      <a:lnTo>
                        <a:pt x="1" y="1"/>
                      </a:lnTo>
                      <a:lnTo>
                        <a:pt x="1" y="1"/>
                      </a:lnTo>
                      <a:lnTo>
                        <a:pt x="1"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15" name="Freeform 107"/>
                <p:cNvSpPr>
                  <a:spLocks/>
                </p:cNvSpPr>
                <p:nvPr/>
              </p:nvSpPr>
              <p:spPr bwMode="auto">
                <a:xfrm>
                  <a:off x="1006" y="1409"/>
                  <a:ext cx="10" cy="6"/>
                </a:xfrm>
                <a:custGeom>
                  <a:avLst/>
                  <a:gdLst>
                    <a:gd name="T0" fmla="*/ 9 w 10"/>
                    <a:gd name="T1" fmla="*/ 0 h 6"/>
                    <a:gd name="T2" fmla="*/ 9 w 10"/>
                    <a:gd name="T3" fmla="*/ 0 h 6"/>
                    <a:gd name="T4" fmla="*/ 0 w 10"/>
                    <a:gd name="T5" fmla="*/ 5 h 6"/>
                    <a:gd name="T6" fmla="*/ 0 w 10"/>
                    <a:gd name="T7" fmla="*/ 6 h 6"/>
                    <a:gd name="T8" fmla="*/ 10 w 10"/>
                    <a:gd name="T9" fmla="*/ 1 h 6"/>
                    <a:gd name="T10" fmla="*/ 10 w 10"/>
                    <a:gd name="T11" fmla="*/ 1 h 6"/>
                    <a:gd name="T12" fmla="*/ 9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9" y="0"/>
                      </a:moveTo>
                      <a:lnTo>
                        <a:pt x="9" y="0"/>
                      </a:lnTo>
                      <a:lnTo>
                        <a:pt x="0" y="5"/>
                      </a:lnTo>
                      <a:lnTo>
                        <a:pt x="0" y="6"/>
                      </a:lnTo>
                      <a:lnTo>
                        <a:pt x="10" y="1"/>
                      </a:lnTo>
                      <a:lnTo>
                        <a:pt x="10" y="1"/>
                      </a:lnTo>
                      <a:lnTo>
                        <a:pt x="9"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16" name="Freeform 108"/>
                <p:cNvSpPr>
                  <a:spLocks/>
                </p:cNvSpPr>
                <p:nvPr/>
              </p:nvSpPr>
              <p:spPr bwMode="auto">
                <a:xfrm>
                  <a:off x="1015" y="1366"/>
                  <a:ext cx="53" cy="44"/>
                </a:xfrm>
                <a:custGeom>
                  <a:avLst/>
                  <a:gdLst>
                    <a:gd name="T0" fmla="*/ 53 w 53"/>
                    <a:gd name="T1" fmla="*/ 1 h 44"/>
                    <a:gd name="T2" fmla="*/ 52 w 53"/>
                    <a:gd name="T3" fmla="*/ 0 h 44"/>
                    <a:gd name="T4" fmla="*/ 0 w 53"/>
                    <a:gd name="T5" fmla="*/ 43 h 44"/>
                    <a:gd name="T6" fmla="*/ 1 w 53"/>
                    <a:gd name="T7" fmla="*/ 44 h 44"/>
                    <a:gd name="T8" fmla="*/ 53 w 53"/>
                    <a:gd name="T9" fmla="*/ 1 h 44"/>
                    <a:gd name="T10" fmla="*/ 53 w 53"/>
                    <a:gd name="T11" fmla="*/ 1 h 44"/>
                  </a:gdLst>
                  <a:ahLst/>
                  <a:cxnLst>
                    <a:cxn ang="0">
                      <a:pos x="T0" y="T1"/>
                    </a:cxn>
                    <a:cxn ang="0">
                      <a:pos x="T2" y="T3"/>
                    </a:cxn>
                    <a:cxn ang="0">
                      <a:pos x="T4" y="T5"/>
                    </a:cxn>
                    <a:cxn ang="0">
                      <a:pos x="T6" y="T7"/>
                    </a:cxn>
                    <a:cxn ang="0">
                      <a:pos x="T8" y="T9"/>
                    </a:cxn>
                    <a:cxn ang="0">
                      <a:pos x="T10" y="T11"/>
                    </a:cxn>
                  </a:cxnLst>
                  <a:rect l="0" t="0" r="r" b="b"/>
                  <a:pathLst>
                    <a:path w="53" h="44">
                      <a:moveTo>
                        <a:pt x="53" y="1"/>
                      </a:moveTo>
                      <a:lnTo>
                        <a:pt x="52" y="0"/>
                      </a:lnTo>
                      <a:lnTo>
                        <a:pt x="0" y="43"/>
                      </a:lnTo>
                      <a:lnTo>
                        <a:pt x="1" y="44"/>
                      </a:lnTo>
                      <a:lnTo>
                        <a:pt x="53" y="1"/>
                      </a:lnTo>
                      <a:lnTo>
                        <a:pt x="53" y="1"/>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17" name="Freeform 109"/>
                <p:cNvSpPr>
                  <a:spLocks/>
                </p:cNvSpPr>
                <p:nvPr/>
              </p:nvSpPr>
              <p:spPr bwMode="auto">
                <a:xfrm>
                  <a:off x="1039" y="1356"/>
                  <a:ext cx="4" cy="2"/>
                </a:xfrm>
                <a:custGeom>
                  <a:avLst/>
                  <a:gdLst>
                    <a:gd name="T0" fmla="*/ 2 w 4"/>
                    <a:gd name="T1" fmla="*/ 0 h 2"/>
                    <a:gd name="T2" fmla="*/ 1 w 4"/>
                    <a:gd name="T3" fmla="*/ 0 h 2"/>
                    <a:gd name="T4" fmla="*/ 1 w 4"/>
                    <a:gd name="T5" fmla="*/ 0 h 2"/>
                    <a:gd name="T6" fmla="*/ 0 w 4"/>
                    <a:gd name="T7" fmla="*/ 0 h 2"/>
                    <a:gd name="T8" fmla="*/ 0 w 4"/>
                    <a:gd name="T9" fmla="*/ 1 h 2"/>
                    <a:gd name="T10" fmla="*/ 0 w 4"/>
                    <a:gd name="T11" fmla="*/ 1 h 2"/>
                    <a:gd name="T12" fmla="*/ 0 w 4"/>
                    <a:gd name="T13" fmla="*/ 1 h 2"/>
                    <a:gd name="T14" fmla="*/ 1 w 4"/>
                    <a:gd name="T15" fmla="*/ 2 h 2"/>
                    <a:gd name="T16" fmla="*/ 2 w 4"/>
                    <a:gd name="T17" fmla="*/ 2 h 2"/>
                    <a:gd name="T18" fmla="*/ 2 w 4"/>
                    <a:gd name="T19" fmla="*/ 2 h 2"/>
                    <a:gd name="T20" fmla="*/ 3 w 4"/>
                    <a:gd name="T21" fmla="*/ 2 h 2"/>
                    <a:gd name="T22" fmla="*/ 4 w 4"/>
                    <a:gd name="T23" fmla="*/ 1 h 2"/>
                    <a:gd name="T24" fmla="*/ 4 w 4"/>
                    <a:gd name="T25" fmla="*/ 1 h 2"/>
                    <a:gd name="T26" fmla="*/ 4 w 4"/>
                    <a:gd name="T27" fmla="*/ 1 h 2"/>
                    <a:gd name="T28" fmla="*/ 4 w 4"/>
                    <a:gd name="T29" fmla="*/ 0 h 2"/>
                    <a:gd name="T30" fmla="*/ 3 w 4"/>
                    <a:gd name="T31" fmla="*/ 0 h 2"/>
                    <a:gd name="T32" fmla="*/ 3 w 4"/>
                    <a:gd name="T33" fmla="*/ 0 h 2"/>
                    <a:gd name="T34" fmla="*/ 2 w 4"/>
                    <a:gd name="T35" fmla="*/ 0 h 2"/>
                    <a:gd name="T36" fmla="*/ 2 w 4"/>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2" y="0"/>
                      </a:moveTo>
                      <a:lnTo>
                        <a:pt x="1" y="0"/>
                      </a:lnTo>
                      <a:lnTo>
                        <a:pt x="1" y="0"/>
                      </a:lnTo>
                      <a:lnTo>
                        <a:pt x="0" y="0"/>
                      </a:lnTo>
                      <a:lnTo>
                        <a:pt x="0" y="1"/>
                      </a:lnTo>
                      <a:lnTo>
                        <a:pt x="0" y="1"/>
                      </a:lnTo>
                      <a:lnTo>
                        <a:pt x="0" y="1"/>
                      </a:lnTo>
                      <a:lnTo>
                        <a:pt x="1" y="2"/>
                      </a:lnTo>
                      <a:lnTo>
                        <a:pt x="2" y="2"/>
                      </a:lnTo>
                      <a:lnTo>
                        <a:pt x="2" y="2"/>
                      </a:lnTo>
                      <a:lnTo>
                        <a:pt x="3" y="2"/>
                      </a:lnTo>
                      <a:lnTo>
                        <a:pt x="4" y="1"/>
                      </a:lnTo>
                      <a:lnTo>
                        <a:pt x="4" y="1"/>
                      </a:lnTo>
                      <a:lnTo>
                        <a:pt x="4" y="1"/>
                      </a:lnTo>
                      <a:lnTo>
                        <a:pt x="4" y="0"/>
                      </a:lnTo>
                      <a:lnTo>
                        <a:pt x="3" y="0"/>
                      </a:lnTo>
                      <a:lnTo>
                        <a:pt x="3"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18" name="Freeform 110"/>
                <p:cNvSpPr>
                  <a:spLocks/>
                </p:cNvSpPr>
                <p:nvPr/>
              </p:nvSpPr>
              <p:spPr bwMode="auto">
                <a:xfrm>
                  <a:off x="1031" y="1351"/>
                  <a:ext cx="4" cy="2"/>
                </a:xfrm>
                <a:custGeom>
                  <a:avLst/>
                  <a:gdLst>
                    <a:gd name="T0" fmla="*/ 2 w 4"/>
                    <a:gd name="T1" fmla="*/ 0 h 2"/>
                    <a:gd name="T2" fmla="*/ 1 w 4"/>
                    <a:gd name="T3" fmla="*/ 0 h 2"/>
                    <a:gd name="T4" fmla="*/ 1 w 4"/>
                    <a:gd name="T5" fmla="*/ 0 h 2"/>
                    <a:gd name="T6" fmla="*/ 0 w 4"/>
                    <a:gd name="T7" fmla="*/ 0 h 2"/>
                    <a:gd name="T8" fmla="*/ 0 w 4"/>
                    <a:gd name="T9" fmla="*/ 1 h 2"/>
                    <a:gd name="T10" fmla="*/ 0 w 4"/>
                    <a:gd name="T11" fmla="*/ 1 h 2"/>
                    <a:gd name="T12" fmla="*/ 0 w 4"/>
                    <a:gd name="T13" fmla="*/ 2 h 2"/>
                    <a:gd name="T14" fmla="*/ 1 w 4"/>
                    <a:gd name="T15" fmla="*/ 2 h 2"/>
                    <a:gd name="T16" fmla="*/ 2 w 4"/>
                    <a:gd name="T17" fmla="*/ 2 h 2"/>
                    <a:gd name="T18" fmla="*/ 3 w 4"/>
                    <a:gd name="T19" fmla="*/ 2 h 2"/>
                    <a:gd name="T20" fmla="*/ 4 w 4"/>
                    <a:gd name="T21" fmla="*/ 2 h 2"/>
                    <a:gd name="T22" fmla="*/ 4 w 4"/>
                    <a:gd name="T23" fmla="*/ 2 h 2"/>
                    <a:gd name="T24" fmla="*/ 4 w 4"/>
                    <a:gd name="T25" fmla="*/ 1 h 2"/>
                    <a:gd name="T26" fmla="*/ 4 w 4"/>
                    <a:gd name="T27" fmla="*/ 1 h 2"/>
                    <a:gd name="T28" fmla="*/ 4 w 4"/>
                    <a:gd name="T29" fmla="*/ 0 h 2"/>
                    <a:gd name="T30" fmla="*/ 4 w 4"/>
                    <a:gd name="T31" fmla="*/ 0 h 2"/>
                    <a:gd name="T32" fmla="*/ 3 w 4"/>
                    <a:gd name="T33" fmla="*/ 0 h 2"/>
                    <a:gd name="T34" fmla="*/ 2 w 4"/>
                    <a:gd name="T35" fmla="*/ 0 h 2"/>
                    <a:gd name="T36" fmla="*/ 2 w 4"/>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2" y="0"/>
                      </a:moveTo>
                      <a:lnTo>
                        <a:pt x="1" y="0"/>
                      </a:lnTo>
                      <a:lnTo>
                        <a:pt x="1" y="0"/>
                      </a:lnTo>
                      <a:lnTo>
                        <a:pt x="0" y="0"/>
                      </a:lnTo>
                      <a:lnTo>
                        <a:pt x="0" y="1"/>
                      </a:lnTo>
                      <a:lnTo>
                        <a:pt x="0" y="1"/>
                      </a:lnTo>
                      <a:lnTo>
                        <a:pt x="0" y="2"/>
                      </a:lnTo>
                      <a:lnTo>
                        <a:pt x="1" y="2"/>
                      </a:lnTo>
                      <a:lnTo>
                        <a:pt x="2" y="2"/>
                      </a:lnTo>
                      <a:lnTo>
                        <a:pt x="3" y="2"/>
                      </a:lnTo>
                      <a:lnTo>
                        <a:pt x="4" y="2"/>
                      </a:lnTo>
                      <a:lnTo>
                        <a:pt x="4" y="2"/>
                      </a:lnTo>
                      <a:lnTo>
                        <a:pt x="4" y="1"/>
                      </a:lnTo>
                      <a:lnTo>
                        <a:pt x="4" y="1"/>
                      </a:lnTo>
                      <a:lnTo>
                        <a:pt x="4" y="0"/>
                      </a:lnTo>
                      <a:lnTo>
                        <a:pt x="4" y="0"/>
                      </a:lnTo>
                      <a:lnTo>
                        <a:pt x="3"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19" name="Freeform 111"/>
                <p:cNvSpPr>
                  <a:spLocks/>
                </p:cNvSpPr>
                <p:nvPr/>
              </p:nvSpPr>
              <p:spPr bwMode="auto">
                <a:xfrm>
                  <a:off x="1023" y="1346"/>
                  <a:ext cx="4" cy="2"/>
                </a:xfrm>
                <a:custGeom>
                  <a:avLst/>
                  <a:gdLst>
                    <a:gd name="T0" fmla="*/ 2 w 4"/>
                    <a:gd name="T1" fmla="*/ 0 h 2"/>
                    <a:gd name="T2" fmla="*/ 2 w 4"/>
                    <a:gd name="T3" fmla="*/ 0 h 2"/>
                    <a:gd name="T4" fmla="*/ 1 w 4"/>
                    <a:gd name="T5" fmla="*/ 0 h 2"/>
                    <a:gd name="T6" fmla="*/ 1 w 4"/>
                    <a:gd name="T7" fmla="*/ 1 h 2"/>
                    <a:gd name="T8" fmla="*/ 0 w 4"/>
                    <a:gd name="T9" fmla="*/ 1 h 2"/>
                    <a:gd name="T10" fmla="*/ 1 w 4"/>
                    <a:gd name="T11" fmla="*/ 1 h 2"/>
                    <a:gd name="T12" fmla="*/ 1 w 4"/>
                    <a:gd name="T13" fmla="*/ 2 h 2"/>
                    <a:gd name="T14" fmla="*/ 1 w 4"/>
                    <a:gd name="T15" fmla="*/ 2 h 2"/>
                    <a:gd name="T16" fmla="*/ 2 w 4"/>
                    <a:gd name="T17" fmla="*/ 2 h 2"/>
                    <a:gd name="T18" fmla="*/ 3 w 4"/>
                    <a:gd name="T19" fmla="*/ 2 h 2"/>
                    <a:gd name="T20" fmla="*/ 4 w 4"/>
                    <a:gd name="T21" fmla="*/ 2 h 2"/>
                    <a:gd name="T22" fmla="*/ 4 w 4"/>
                    <a:gd name="T23" fmla="*/ 2 h 2"/>
                    <a:gd name="T24" fmla="*/ 4 w 4"/>
                    <a:gd name="T25" fmla="*/ 1 h 2"/>
                    <a:gd name="T26" fmla="*/ 4 w 4"/>
                    <a:gd name="T27" fmla="*/ 1 h 2"/>
                    <a:gd name="T28" fmla="*/ 4 w 4"/>
                    <a:gd name="T29" fmla="*/ 1 h 2"/>
                    <a:gd name="T30" fmla="*/ 4 w 4"/>
                    <a:gd name="T31" fmla="*/ 0 h 2"/>
                    <a:gd name="T32" fmla="*/ 3 w 4"/>
                    <a:gd name="T33" fmla="*/ 0 h 2"/>
                    <a:gd name="T34" fmla="*/ 3 w 4"/>
                    <a:gd name="T35" fmla="*/ 0 h 2"/>
                    <a:gd name="T36" fmla="*/ 2 w 4"/>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2" y="0"/>
                      </a:moveTo>
                      <a:lnTo>
                        <a:pt x="2" y="0"/>
                      </a:lnTo>
                      <a:lnTo>
                        <a:pt x="1" y="0"/>
                      </a:lnTo>
                      <a:lnTo>
                        <a:pt x="1" y="1"/>
                      </a:lnTo>
                      <a:lnTo>
                        <a:pt x="0" y="1"/>
                      </a:lnTo>
                      <a:lnTo>
                        <a:pt x="1" y="1"/>
                      </a:lnTo>
                      <a:lnTo>
                        <a:pt x="1" y="2"/>
                      </a:lnTo>
                      <a:lnTo>
                        <a:pt x="1" y="2"/>
                      </a:lnTo>
                      <a:lnTo>
                        <a:pt x="2" y="2"/>
                      </a:lnTo>
                      <a:lnTo>
                        <a:pt x="3" y="2"/>
                      </a:lnTo>
                      <a:lnTo>
                        <a:pt x="4" y="2"/>
                      </a:lnTo>
                      <a:lnTo>
                        <a:pt x="4" y="2"/>
                      </a:lnTo>
                      <a:lnTo>
                        <a:pt x="4" y="1"/>
                      </a:lnTo>
                      <a:lnTo>
                        <a:pt x="4" y="1"/>
                      </a:lnTo>
                      <a:lnTo>
                        <a:pt x="4" y="1"/>
                      </a:lnTo>
                      <a:lnTo>
                        <a:pt x="4" y="0"/>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20" name="Freeform 112"/>
                <p:cNvSpPr>
                  <a:spLocks/>
                </p:cNvSpPr>
                <p:nvPr/>
              </p:nvSpPr>
              <p:spPr bwMode="auto">
                <a:xfrm>
                  <a:off x="827" y="1269"/>
                  <a:ext cx="150" cy="95"/>
                </a:xfrm>
                <a:custGeom>
                  <a:avLst/>
                  <a:gdLst>
                    <a:gd name="T0" fmla="*/ 1 w 150"/>
                    <a:gd name="T1" fmla="*/ 23 h 95"/>
                    <a:gd name="T2" fmla="*/ 0 w 150"/>
                    <a:gd name="T3" fmla="*/ 26 h 95"/>
                    <a:gd name="T4" fmla="*/ 116 w 150"/>
                    <a:gd name="T5" fmla="*/ 95 h 95"/>
                    <a:gd name="T6" fmla="*/ 150 w 150"/>
                    <a:gd name="T7" fmla="*/ 67 h 95"/>
                    <a:gd name="T8" fmla="*/ 149 w 150"/>
                    <a:gd name="T9" fmla="*/ 64 h 95"/>
                    <a:gd name="T10" fmla="*/ 135 w 150"/>
                    <a:gd name="T11" fmla="*/ 56 h 95"/>
                    <a:gd name="T12" fmla="*/ 134 w 150"/>
                    <a:gd name="T13" fmla="*/ 57 h 95"/>
                    <a:gd name="T14" fmla="*/ 134 w 150"/>
                    <a:gd name="T15" fmla="*/ 55 h 95"/>
                    <a:gd name="T16" fmla="*/ 127 w 150"/>
                    <a:gd name="T17" fmla="*/ 53 h 95"/>
                    <a:gd name="T18" fmla="*/ 126 w 150"/>
                    <a:gd name="T19" fmla="*/ 51 h 95"/>
                    <a:gd name="T20" fmla="*/ 119 w 150"/>
                    <a:gd name="T21" fmla="*/ 48 h 95"/>
                    <a:gd name="T22" fmla="*/ 118 w 150"/>
                    <a:gd name="T23" fmla="*/ 46 h 95"/>
                    <a:gd name="T24" fmla="*/ 112 w 150"/>
                    <a:gd name="T25" fmla="*/ 43 h 95"/>
                    <a:gd name="T26" fmla="*/ 111 w 150"/>
                    <a:gd name="T27" fmla="*/ 41 h 95"/>
                    <a:gd name="T28" fmla="*/ 104 w 150"/>
                    <a:gd name="T29" fmla="*/ 39 h 95"/>
                    <a:gd name="T30" fmla="*/ 103 w 150"/>
                    <a:gd name="T31" fmla="*/ 37 h 95"/>
                    <a:gd name="T32" fmla="*/ 96 w 150"/>
                    <a:gd name="T33" fmla="*/ 34 h 95"/>
                    <a:gd name="T34" fmla="*/ 95 w 150"/>
                    <a:gd name="T35" fmla="*/ 32 h 95"/>
                    <a:gd name="T36" fmla="*/ 88 w 150"/>
                    <a:gd name="T37" fmla="*/ 30 h 95"/>
                    <a:gd name="T38" fmla="*/ 87 w 150"/>
                    <a:gd name="T39" fmla="*/ 28 h 95"/>
                    <a:gd name="T40" fmla="*/ 80 w 150"/>
                    <a:gd name="T41" fmla="*/ 25 h 95"/>
                    <a:gd name="T42" fmla="*/ 79 w 150"/>
                    <a:gd name="T43" fmla="*/ 23 h 95"/>
                    <a:gd name="T44" fmla="*/ 72 w 150"/>
                    <a:gd name="T45" fmla="*/ 21 h 95"/>
                    <a:gd name="T46" fmla="*/ 72 w 150"/>
                    <a:gd name="T47" fmla="*/ 18 h 95"/>
                    <a:gd name="T48" fmla="*/ 64 w 150"/>
                    <a:gd name="T49" fmla="*/ 16 h 95"/>
                    <a:gd name="T50" fmla="*/ 64 w 150"/>
                    <a:gd name="T51" fmla="*/ 14 h 95"/>
                    <a:gd name="T52" fmla="*/ 57 w 150"/>
                    <a:gd name="T53" fmla="*/ 12 h 95"/>
                    <a:gd name="T54" fmla="*/ 57 w 150"/>
                    <a:gd name="T55" fmla="*/ 10 h 95"/>
                    <a:gd name="T56" fmla="*/ 49 w 150"/>
                    <a:gd name="T57" fmla="*/ 7 h 95"/>
                    <a:gd name="T58" fmla="*/ 48 w 150"/>
                    <a:gd name="T59" fmla="*/ 5 h 95"/>
                    <a:gd name="T60" fmla="*/ 42 w 150"/>
                    <a:gd name="T61" fmla="*/ 2 h 95"/>
                    <a:gd name="T62" fmla="*/ 41 w 150"/>
                    <a:gd name="T63" fmla="*/ 0 h 95"/>
                    <a:gd name="T64" fmla="*/ 30 w 150"/>
                    <a:gd name="T65" fmla="*/ 1 h 95"/>
                    <a:gd name="T66" fmla="*/ 29 w 150"/>
                    <a:gd name="T67" fmla="*/ 3 h 95"/>
                    <a:gd name="T68" fmla="*/ 22 w 150"/>
                    <a:gd name="T69" fmla="*/ 7 h 95"/>
                    <a:gd name="T70" fmla="*/ 22 w 150"/>
                    <a:gd name="T71" fmla="*/ 9 h 95"/>
                    <a:gd name="T72" fmla="*/ 15 w 150"/>
                    <a:gd name="T73" fmla="*/ 12 h 95"/>
                    <a:gd name="T74" fmla="*/ 15 w 150"/>
                    <a:gd name="T75" fmla="*/ 14 h 95"/>
                    <a:gd name="T76" fmla="*/ 8 w 150"/>
                    <a:gd name="T77" fmla="*/ 18 h 95"/>
                    <a:gd name="T78" fmla="*/ 8 w 150"/>
                    <a:gd name="T79" fmla="*/ 20 h 95"/>
                    <a:gd name="T80" fmla="*/ 1 w 150"/>
                    <a:gd name="T81" fmla="*/ 2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95">
                      <a:moveTo>
                        <a:pt x="1" y="23"/>
                      </a:moveTo>
                      <a:lnTo>
                        <a:pt x="0" y="26"/>
                      </a:lnTo>
                      <a:lnTo>
                        <a:pt x="116" y="95"/>
                      </a:lnTo>
                      <a:lnTo>
                        <a:pt x="150" y="67"/>
                      </a:lnTo>
                      <a:lnTo>
                        <a:pt x="149" y="64"/>
                      </a:lnTo>
                      <a:lnTo>
                        <a:pt x="135" y="56"/>
                      </a:lnTo>
                      <a:lnTo>
                        <a:pt x="134" y="57"/>
                      </a:lnTo>
                      <a:lnTo>
                        <a:pt x="134" y="55"/>
                      </a:lnTo>
                      <a:lnTo>
                        <a:pt x="127" y="53"/>
                      </a:lnTo>
                      <a:lnTo>
                        <a:pt x="126" y="51"/>
                      </a:lnTo>
                      <a:lnTo>
                        <a:pt x="119" y="48"/>
                      </a:lnTo>
                      <a:lnTo>
                        <a:pt x="118" y="46"/>
                      </a:lnTo>
                      <a:lnTo>
                        <a:pt x="112" y="43"/>
                      </a:lnTo>
                      <a:lnTo>
                        <a:pt x="111" y="41"/>
                      </a:lnTo>
                      <a:lnTo>
                        <a:pt x="104" y="39"/>
                      </a:lnTo>
                      <a:lnTo>
                        <a:pt x="103" y="37"/>
                      </a:lnTo>
                      <a:lnTo>
                        <a:pt x="96" y="34"/>
                      </a:lnTo>
                      <a:lnTo>
                        <a:pt x="95" y="32"/>
                      </a:lnTo>
                      <a:lnTo>
                        <a:pt x="88" y="30"/>
                      </a:lnTo>
                      <a:lnTo>
                        <a:pt x="87" y="28"/>
                      </a:lnTo>
                      <a:lnTo>
                        <a:pt x="80" y="25"/>
                      </a:lnTo>
                      <a:lnTo>
                        <a:pt x="79" y="23"/>
                      </a:lnTo>
                      <a:lnTo>
                        <a:pt x="72" y="21"/>
                      </a:lnTo>
                      <a:lnTo>
                        <a:pt x="72" y="18"/>
                      </a:lnTo>
                      <a:lnTo>
                        <a:pt x="64" y="16"/>
                      </a:lnTo>
                      <a:lnTo>
                        <a:pt x="64" y="14"/>
                      </a:lnTo>
                      <a:lnTo>
                        <a:pt x="57" y="12"/>
                      </a:lnTo>
                      <a:lnTo>
                        <a:pt x="57" y="10"/>
                      </a:lnTo>
                      <a:lnTo>
                        <a:pt x="49" y="7"/>
                      </a:lnTo>
                      <a:lnTo>
                        <a:pt x="48" y="5"/>
                      </a:lnTo>
                      <a:lnTo>
                        <a:pt x="42" y="2"/>
                      </a:lnTo>
                      <a:lnTo>
                        <a:pt x="41" y="0"/>
                      </a:lnTo>
                      <a:lnTo>
                        <a:pt x="30" y="1"/>
                      </a:lnTo>
                      <a:lnTo>
                        <a:pt x="29" y="3"/>
                      </a:lnTo>
                      <a:lnTo>
                        <a:pt x="22" y="7"/>
                      </a:lnTo>
                      <a:lnTo>
                        <a:pt x="22" y="9"/>
                      </a:lnTo>
                      <a:lnTo>
                        <a:pt x="15" y="12"/>
                      </a:lnTo>
                      <a:lnTo>
                        <a:pt x="15" y="14"/>
                      </a:lnTo>
                      <a:lnTo>
                        <a:pt x="8" y="18"/>
                      </a:lnTo>
                      <a:lnTo>
                        <a:pt x="8" y="20"/>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21" name="Freeform 113"/>
                <p:cNvSpPr>
                  <a:spLocks/>
                </p:cNvSpPr>
                <p:nvPr/>
              </p:nvSpPr>
              <p:spPr bwMode="auto">
                <a:xfrm>
                  <a:off x="886" y="1264"/>
                  <a:ext cx="36" cy="22"/>
                </a:xfrm>
                <a:custGeom>
                  <a:avLst/>
                  <a:gdLst>
                    <a:gd name="T0" fmla="*/ 1 w 36"/>
                    <a:gd name="T1" fmla="*/ 2 h 22"/>
                    <a:gd name="T2" fmla="*/ 0 w 36"/>
                    <a:gd name="T3" fmla="*/ 4 h 22"/>
                    <a:gd name="T4" fmla="*/ 30 w 36"/>
                    <a:gd name="T5" fmla="*/ 22 h 22"/>
                    <a:gd name="T6" fmla="*/ 36 w 36"/>
                    <a:gd name="T7" fmla="*/ 16 h 22"/>
                    <a:gd name="T8" fmla="*/ 35 w 36"/>
                    <a:gd name="T9" fmla="*/ 14 h 22"/>
                    <a:gd name="T10" fmla="*/ 29 w 36"/>
                    <a:gd name="T11" fmla="*/ 12 h 22"/>
                    <a:gd name="T12" fmla="*/ 28 w 36"/>
                    <a:gd name="T13" fmla="*/ 9 h 22"/>
                    <a:gd name="T14" fmla="*/ 20 w 36"/>
                    <a:gd name="T15" fmla="*/ 7 h 22"/>
                    <a:gd name="T16" fmla="*/ 20 w 36"/>
                    <a:gd name="T17" fmla="*/ 5 h 22"/>
                    <a:gd name="T18" fmla="*/ 13 w 36"/>
                    <a:gd name="T19" fmla="*/ 3 h 22"/>
                    <a:gd name="T20" fmla="*/ 12 w 36"/>
                    <a:gd name="T21" fmla="*/ 0 h 22"/>
                    <a:gd name="T22" fmla="*/ 1 w 36"/>
                    <a:gd name="T2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1" y="2"/>
                      </a:moveTo>
                      <a:lnTo>
                        <a:pt x="0" y="4"/>
                      </a:lnTo>
                      <a:lnTo>
                        <a:pt x="30" y="22"/>
                      </a:lnTo>
                      <a:lnTo>
                        <a:pt x="36" y="16"/>
                      </a:lnTo>
                      <a:lnTo>
                        <a:pt x="35" y="14"/>
                      </a:lnTo>
                      <a:lnTo>
                        <a:pt x="29" y="12"/>
                      </a:lnTo>
                      <a:lnTo>
                        <a:pt x="28" y="9"/>
                      </a:lnTo>
                      <a:lnTo>
                        <a:pt x="20" y="7"/>
                      </a:lnTo>
                      <a:lnTo>
                        <a:pt x="20" y="5"/>
                      </a:lnTo>
                      <a:lnTo>
                        <a:pt x="13" y="3"/>
                      </a:lnTo>
                      <a:lnTo>
                        <a:pt x="12" y="0"/>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22" name="Freeform 114"/>
                <p:cNvSpPr>
                  <a:spLocks/>
                </p:cNvSpPr>
                <p:nvPr/>
              </p:nvSpPr>
              <p:spPr bwMode="auto">
                <a:xfrm>
                  <a:off x="921" y="1285"/>
                  <a:ext cx="36" cy="22"/>
                </a:xfrm>
                <a:custGeom>
                  <a:avLst/>
                  <a:gdLst>
                    <a:gd name="T0" fmla="*/ 1 w 36"/>
                    <a:gd name="T1" fmla="*/ 1 h 22"/>
                    <a:gd name="T2" fmla="*/ 0 w 36"/>
                    <a:gd name="T3" fmla="*/ 4 h 22"/>
                    <a:gd name="T4" fmla="*/ 30 w 36"/>
                    <a:gd name="T5" fmla="*/ 22 h 22"/>
                    <a:gd name="T6" fmla="*/ 36 w 36"/>
                    <a:gd name="T7" fmla="*/ 16 h 22"/>
                    <a:gd name="T8" fmla="*/ 35 w 36"/>
                    <a:gd name="T9" fmla="*/ 14 h 22"/>
                    <a:gd name="T10" fmla="*/ 29 w 36"/>
                    <a:gd name="T11" fmla="*/ 11 h 22"/>
                    <a:gd name="T12" fmla="*/ 28 w 36"/>
                    <a:gd name="T13" fmla="*/ 9 h 22"/>
                    <a:gd name="T14" fmla="*/ 21 w 36"/>
                    <a:gd name="T15" fmla="*/ 7 h 22"/>
                    <a:gd name="T16" fmla="*/ 20 w 36"/>
                    <a:gd name="T17" fmla="*/ 5 h 22"/>
                    <a:gd name="T18" fmla="*/ 13 w 36"/>
                    <a:gd name="T19" fmla="*/ 2 h 22"/>
                    <a:gd name="T20" fmla="*/ 12 w 36"/>
                    <a:gd name="T21" fmla="*/ 0 h 22"/>
                    <a:gd name="T22" fmla="*/ 1 w 36"/>
                    <a:gd name="T2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1" y="1"/>
                      </a:moveTo>
                      <a:lnTo>
                        <a:pt x="0" y="4"/>
                      </a:lnTo>
                      <a:lnTo>
                        <a:pt x="30" y="22"/>
                      </a:lnTo>
                      <a:lnTo>
                        <a:pt x="36" y="16"/>
                      </a:lnTo>
                      <a:lnTo>
                        <a:pt x="35" y="14"/>
                      </a:lnTo>
                      <a:lnTo>
                        <a:pt x="29" y="11"/>
                      </a:lnTo>
                      <a:lnTo>
                        <a:pt x="28" y="9"/>
                      </a:lnTo>
                      <a:lnTo>
                        <a:pt x="21" y="7"/>
                      </a:lnTo>
                      <a:lnTo>
                        <a:pt x="20" y="5"/>
                      </a:lnTo>
                      <a:lnTo>
                        <a:pt x="13" y="2"/>
                      </a:lnTo>
                      <a:lnTo>
                        <a:pt x="12"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23" name="Freeform 115"/>
                <p:cNvSpPr>
                  <a:spLocks/>
                </p:cNvSpPr>
                <p:nvPr/>
              </p:nvSpPr>
              <p:spPr bwMode="auto">
                <a:xfrm>
                  <a:off x="955" y="1306"/>
                  <a:ext cx="36" cy="21"/>
                </a:xfrm>
                <a:custGeom>
                  <a:avLst/>
                  <a:gdLst>
                    <a:gd name="T0" fmla="*/ 1 w 36"/>
                    <a:gd name="T1" fmla="*/ 1 h 21"/>
                    <a:gd name="T2" fmla="*/ 0 w 36"/>
                    <a:gd name="T3" fmla="*/ 3 h 21"/>
                    <a:gd name="T4" fmla="*/ 29 w 36"/>
                    <a:gd name="T5" fmla="*/ 21 h 21"/>
                    <a:gd name="T6" fmla="*/ 36 w 36"/>
                    <a:gd name="T7" fmla="*/ 15 h 21"/>
                    <a:gd name="T8" fmla="*/ 35 w 36"/>
                    <a:gd name="T9" fmla="*/ 14 h 21"/>
                    <a:gd name="T10" fmla="*/ 28 w 36"/>
                    <a:gd name="T11" fmla="*/ 11 h 21"/>
                    <a:gd name="T12" fmla="*/ 27 w 36"/>
                    <a:gd name="T13" fmla="*/ 9 h 21"/>
                    <a:gd name="T14" fmla="*/ 20 w 36"/>
                    <a:gd name="T15" fmla="*/ 6 h 21"/>
                    <a:gd name="T16" fmla="*/ 20 w 36"/>
                    <a:gd name="T17" fmla="*/ 4 h 21"/>
                    <a:gd name="T18" fmla="*/ 12 w 36"/>
                    <a:gd name="T19" fmla="*/ 2 h 21"/>
                    <a:gd name="T20" fmla="*/ 12 w 36"/>
                    <a:gd name="T21" fmla="*/ 0 h 21"/>
                    <a:gd name="T22" fmla="*/ 1 w 36"/>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1">
                      <a:moveTo>
                        <a:pt x="1" y="1"/>
                      </a:moveTo>
                      <a:lnTo>
                        <a:pt x="0" y="3"/>
                      </a:lnTo>
                      <a:lnTo>
                        <a:pt x="29" y="21"/>
                      </a:lnTo>
                      <a:lnTo>
                        <a:pt x="36" y="15"/>
                      </a:lnTo>
                      <a:lnTo>
                        <a:pt x="35" y="14"/>
                      </a:lnTo>
                      <a:lnTo>
                        <a:pt x="28" y="11"/>
                      </a:lnTo>
                      <a:lnTo>
                        <a:pt x="27" y="9"/>
                      </a:lnTo>
                      <a:lnTo>
                        <a:pt x="20" y="6"/>
                      </a:lnTo>
                      <a:lnTo>
                        <a:pt x="20" y="4"/>
                      </a:lnTo>
                      <a:lnTo>
                        <a:pt x="12" y="2"/>
                      </a:lnTo>
                      <a:lnTo>
                        <a:pt x="12"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24" name="Freeform 116"/>
                <p:cNvSpPr>
                  <a:spLocks/>
                </p:cNvSpPr>
                <p:nvPr/>
              </p:nvSpPr>
              <p:spPr bwMode="auto">
                <a:xfrm>
                  <a:off x="991" y="1326"/>
                  <a:ext cx="29" cy="18"/>
                </a:xfrm>
                <a:custGeom>
                  <a:avLst/>
                  <a:gdLst>
                    <a:gd name="T0" fmla="*/ 2 w 29"/>
                    <a:gd name="T1" fmla="*/ 3 h 18"/>
                    <a:gd name="T2" fmla="*/ 0 w 29"/>
                    <a:gd name="T3" fmla="*/ 5 h 18"/>
                    <a:gd name="T4" fmla="*/ 23 w 29"/>
                    <a:gd name="T5" fmla="*/ 18 h 18"/>
                    <a:gd name="T6" fmla="*/ 29 w 29"/>
                    <a:gd name="T7" fmla="*/ 13 h 18"/>
                    <a:gd name="T8" fmla="*/ 28 w 29"/>
                    <a:gd name="T9" fmla="*/ 11 h 18"/>
                    <a:gd name="T10" fmla="*/ 22 w 29"/>
                    <a:gd name="T11" fmla="*/ 8 h 18"/>
                    <a:gd name="T12" fmla="*/ 21 w 29"/>
                    <a:gd name="T13" fmla="*/ 6 h 18"/>
                    <a:gd name="T14" fmla="*/ 13 w 29"/>
                    <a:gd name="T15" fmla="*/ 4 h 18"/>
                    <a:gd name="T16" fmla="*/ 13 w 29"/>
                    <a:gd name="T17" fmla="*/ 2 h 18"/>
                    <a:gd name="T18" fmla="*/ 6 w 29"/>
                    <a:gd name="T19" fmla="*/ 0 h 18"/>
                    <a:gd name="T20" fmla="*/ 2 w 29"/>
                    <a:gd name="T2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8">
                      <a:moveTo>
                        <a:pt x="2" y="3"/>
                      </a:moveTo>
                      <a:lnTo>
                        <a:pt x="0" y="5"/>
                      </a:lnTo>
                      <a:lnTo>
                        <a:pt x="23" y="18"/>
                      </a:lnTo>
                      <a:lnTo>
                        <a:pt x="29" y="13"/>
                      </a:lnTo>
                      <a:lnTo>
                        <a:pt x="28" y="11"/>
                      </a:lnTo>
                      <a:lnTo>
                        <a:pt x="22" y="8"/>
                      </a:lnTo>
                      <a:lnTo>
                        <a:pt x="21" y="6"/>
                      </a:lnTo>
                      <a:lnTo>
                        <a:pt x="13" y="4"/>
                      </a:lnTo>
                      <a:lnTo>
                        <a:pt x="13" y="2"/>
                      </a:lnTo>
                      <a:lnTo>
                        <a:pt x="6" y="0"/>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25" name="Freeform 117"/>
                <p:cNvSpPr>
                  <a:spLocks/>
                </p:cNvSpPr>
                <p:nvPr/>
              </p:nvSpPr>
              <p:spPr bwMode="auto">
                <a:xfrm>
                  <a:off x="948" y="1362"/>
                  <a:ext cx="29" cy="18"/>
                </a:xfrm>
                <a:custGeom>
                  <a:avLst/>
                  <a:gdLst>
                    <a:gd name="T0" fmla="*/ 1 w 29"/>
                    <a:gd name="T1" fmla="*/ 2 h 18"/>
                    <a:gd name="T2" fmla="*/ 0 w 29"/>
                    <a:gd name="T3" fmla="*/ 4 h 18"/>
                    <a:gd name="T4" fmla="*/ 22 w 29"/>
                    <a:gd name="T5" fmla="*/ 18 h 18"/>
                    <a:gd name="T6" fmla="*/ 29 w 29"/>
                    <a:gd name="T7" fmla="*/ 12 h 18"/>
                    <a:gd name="T8" fmla="*/ 27 w 29"/>
                    <a:gd name="T9" fmla="*/ 10 h 18"/>
                    <a:gd name="T10" fmla="*/ 22 w 29"/>
                    <a:gd name="T11" fmla="*/ 7 h 18"/>
                    <a:gd name="T12" fmla="*/ 27 w 29"/>
                    <a:gd name="T13" fmla="*/ 2 h 18"/>
                    <a:gd name="T14" fmla="*/ 27 w 29"/>
                    <a:gd name="T15" fmla="*/ 0 h 18"/>
                    <a:gd name="T16" fmla="*/ 15 w 29"/>
                    <a:gd name="T17" fmla="*/ 1 h 18"/>
                    <a:gd name="T18" fmla="*/ 15 w 29"/>
                    <a:gd name="T19" fmla="*/ 2 h 18"/>
                    <a:gd name="T20" fmla="*/ 13 w 29"/>
                    <a:gd name="T21" fmla="*/ 3 h 18"/>
                    <a:gd name="T22" fmla="*/ 12 w 29"/>
                    <a:gd name="T23" fmla="*/ 1 h 18"/>
                    <a:gd name="T24" fmla="*/ 1 w 29"/>
                    <a:gd name="T2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8">
                      <a:moveTo>
                        <a:pt x="1" y="2"/>
                      </a:moveTo>
                      <a:lnTo>
                        <a:pt x="0" y="4"/>
                      </a:lnTo>
                      <a:lnTo>
                        <a:pt x="22" y="18"/>
                      </a:lnTo>
                      <a:lnTo>
                        <a:pt x="29" y="12"/>
                      </a:lnTo>
                      <a:lnTo>
                        <a:pt x="27" y="10"/>
                      </a:lnTo>
                      <a:lnTo>
                        <a:pt x="22" y="7"/>
                      </a:lnTo>
                      <a:lnTo>
                        <a:pt x="27" y="2"/>
                      </a:lnTo>
                      <a:lnTo>
                        <a:pt x="27" y="0"/>
                      </a:lnTo>
                      <a:lnTo>
                        <a:pt x="15" y="1"/>
                      </a:lnTo>
                      <a:lnTo>
                        <a:pt x="15" y="2"/>
                      </a:lnTo>
                      <a:lnTo>
                        <a:pt x="13" y="3"/>
                      </a:lnTo>
                      <a:lnTo>
                        <a:pt x="12"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26" name="Freeform 118"/>
                <p:cNvSpPr>
                  <a:spLocks/>
                </p:cNvSpPr>
                <p:nvPr/>
              </p:nvSpPr>
              <p:spPr bwMode="auto">
                <a:xfrm>
                  <a:off x="969" y="1341"/>
                  <a:ext cx="36" cy="22"/>
                </a:xfrm>
                <a:custGeom>
                  <a:avLst/>
                  <a:gdLst>
                    <a:gd name="T0" fmla="*/ 1 w 36"/>
                    <a:gd name="T1" fmla="*/ 6 h 22"/>
                    <a:gd name="T2" fmla="*/ 0 w 36"/>
                    <a:gd name="T3" fmla="*/ 9 h 22"/>
                    <a:gd name="T4" fmla="*/ 22 w 36"/>
                    <a:gd name="T5" fmla="*/ 22 h 22"/>
                    <a:gd name="T6" fmla="*/ 36 w 36"/>
                    <a:gd name="T7" fmla="*/ 11 h 22"/>
                    <a:gd name="T8" fmla="*/ 35 w 36"/>
                    <a:gd name="T9" fmla="*/ 9 h 22"/>
                    <a:gd name="T10" fmla="*/ 28 w 36"/>
                    <a:gd name="T11" fmla="*/ 6 h 22"/>
                    <a:gd name="T12" fmla="*/ 27 w 36"/>
                    <a:gd name="T13" fmla="*/ 4 h 22"/>
                    <a:gd name="T14" fmla="*/ 20 w 36"/>
                    <a:gd name="T15" fmla="*/ 2 h 22"/>
                    <a:gd name="T16" fmla="*/ 20 w 36"/>
                    <a:gd name="T17" fmla="*/ 0 h 22"/>
                    <a:gd name="T18" fmla="*/ 8 w 36"/>
                    <a:gd name="T19" fmla="*/ 1 h 22"/>
                    <a:gd name="T20" fmla="*/ 8 w 36"/>
                    <a:gd name="T21" fmla="*/ 3 h 22"/>
                    <a:gd name="T22" fmla="*/ 1 w 36"/>
                    <a:gd name="T2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1" y="6"/>
                      </a:moveTo>
                      <a:lnTo>
                        <a:pt x="0" y="9"/>
                      </a:lnTo>
                      <a:lnTo>
                        <a:pt x="22" y="22"/>
                      </a:lnTo>
                      <a:lnTo>
                        <a:pt x="36" y="11"/>
                      </a:lnTo>
                      <a:lnTo>
                        <a:pt x="35" y="9"/>
                      </a:lnTo>
                      <a:lnTo>
                        <a:pt x="28" y="6"/>
                      </a:lnTo>
                      <a:lnTo>
                        <a:pt x="27" y="4"/>
                      </a:lnTo>
                      <a:lnTo>
                        <a:pt x="20" y="2"/>
                      </a:lnTo>
                      <a:lnTo>
                        <a:pt x="20" y="0"/>
                      </a:lnTo>
                      <a:lnTo>
                        <a:pt x="8" y="1"/>
                      </a:lnTo>
                      <a:lnTo>
                        <a:pt x="8" y="3"/>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27" name="Freeform 119"/>
                <p:cNvSpPr>
                  <a:spLocks/>
                </p:cNvSpPr>
                <p:nvPr/>
              </p:nvSpPr>
              <p:spPr bwMode="auto">
                <a:xfrm>
                  <a:off x="975" y="1357"/>
                  <a:ext cx="65" cy="44"/>
                </a:xfrm>
                <a:custGeom>
                  <a:avLst/>
                  <a:gdLst>
                    <a:gd name="T0" fmla="*/ 1 w 65"/>
                    <a:gd name="T1" fmla="*/ 23 h 44"/>
                    <a:gd name="T2" fmla="*/ 0 w 65"/>
                    <a:gd name="T3" fmla="*/ 26 h 44"/>
                    <a:gd name="T4" fmla="*/ 30 w 65"/>
                    <a:gd name="T5" fmla="*/ 44 h 44"/>
                    <a:gd name="T6" fmla="*/ 65 w 65"/>
                    <a:gd name="T7" fmla="*/ 16 h 44"/>
                    <a:gd name="T8" fmla="*/ 64 w 65"/>
                    <a:gd name="T9" fmla="*/ 14 h 44"/>
                    <a:gd name="T10" fmla="*/ 57 w 65"/>
                    <a:gd name="T11" fmla="*/ 12 h 44"/>
                    <a:gd name="T12" fmla="*/ 56 w 65"/>
                    <a:gd name="T13" fmla="*/ 9 h 44"/>
                    <a:gd name="T14" fmla="*/ 49 w 65"/>
                    <a:gd name="T15" fmla="*/ 7 h 44"/>
                    <a:gd name="T16" fmla="*/ 48 w 65"/>
                    <a:gd name="T17" fmla="*/ 5 h 44"/>
                    <a:gd name="T18" fmla="*/ 41 w 65"/>
                    <a:gd name="T19" fmla="*/ 3 h 44"/>
                    <a:gd name="T20" fmla="*/ 41 w 65"/>
                    <a:gd name="T21" fmla="*/ 0 h 44"/>
                    <a:gd name="T22" fmla="*/ 29 w 65"/>
                    <a:gd name="T23" fmla="*/ 1 h 44"/>
                    <a:gd name="T24" fmla="*/ 29 w 65"/>
                    <a:gd name="T25" fmla="*/ 3 h 44"/>
                    <a:gd name="T26" fmla="*/ 22 w 65"/>
                    <a:gd name="T27" fmla="*/ 7 h 44"/>
                    <a:gd name="T28" fmla="*/ 22 w 65"/>
                    <a:gd name="T29" fmla="*/ 9 h 44"/>
                    <a:gd name="T30" fmla="*/ 15 w 65"/>
                    <a:gd name="T31" fmla="*/ 13 h 44"/>
                    <a:gd name="T32" fmla="*/ 15 w 65"/>
                    <a:gd name="T33" fmla="*/ 14 h 44"/>
                    <a:gd name="T34" fmla="*/ 8 w 65"/>
                    <a:gd name="T35" fmla="*/ 18 h 44"/>
                    <a:gd name="T36" fmla="*/ 8 w 65"/>
                    <a:gd name="T37" fmla="*/ 20 h 44"/>
                    <a:gd name="T38" fmla="*/ 1 w 65"/>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44">
                      <a:moveTo>
                        <a:pt x="1" y="23"/>
                      </a:moveTo>
                      <a:lnTo>
                        <a:pt x="0" y="26"/>
                      </a:lnTo>
                      <a:lnTo>
                        <a:pt x="30" y="44"/>
                      </a:lnTo>
                      <a:lnTo>
                        <a:pt x="65" y="16"/>
                      </a:lnTo>
                      <a:lnTo>
                        <a:pt x="64" y="14"/>
                      </a:lnTo>
                      <a:lnTo>
                        <a:pt x="57" y="12"/>
                      </a:lnTo>
                      <a:lnTo>
                        <a:pt x="56" y="9"/>
                      </a:lnTo>
                      <a:lnTo>
                        <a:pt x="49" y="7"/>
                      </a:lnTo>
                      <a:lnTo>
                        <a:pt x="48" y="5"/>
                      </a:lnTo>
                      <a:lnTo>
                        <a:pt x="41" y="3"/>
                      </a:lnTo>
                      <a:lnTo>
                        <a:pt x="41" y="0"/>
                      </a:lnTo>
                      <a:lnTo>
                        <a:pt x="29" y="1"/>
                      </a:lnTo>
                      <a:lnTo>
                        <a:pt x="29" y="3"/>
                      </a:lnTo>
                      <a:lnTo>
                        <a:pt x="22" y="7"/>
                      </a:lnTo>
                      <a:lnTo>
                        <a:pt x="22" y="9"/>
                      </a:lnTo>
                      <a:lnTo>
                        <a:pt x="15" y="13"/>
                      </a:lnTo>
                      <a:lnTo>
                        <a:pt x="15" y="14"/>
                      </a:lnTo>
                      <a:lnTo>
                        <a:pt x="8" y="18"/>
                      </a:lnTo>
                      <a:lnTo>
                        <a:pt x="8" y="20"/>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28" name="Freeform 120"/>
                <p:cNvSpPr>
                  <a:spLocks/>
                </p:cNvSpPr>
                <p:nvPr/>
              </p:nvSpPr>
              <p:spPr bwMode="auto">
                <a:xfrm>
                  <a:off x="871" y="1256"/>
                  <a:ext cx="13" cy="7"/>
                </a:xfrm>
                <a:custGeom>
                  <a:avLst/>
                  <a:gdLst>
                    <a:gd name="T0" fmla="*/ 1 w 13"/>
                    <a:gd name="T1" fmla="*/ 1 h 7"/>
                    <a:gd name="T2" fmla="*/ 0 w 13"/>
                    <a:gd name="T3" fmla="*/ 3 h 7"/>
                    <a:gd name="T4" fmla="*/ 7 w 13"/>
                    <a:gd name="T5" fmla="*/ 7 h 7"/>
                    <a:gd name="T6" fmla="*/ 13 w 13"/>
                    <a:gd name="T7" fmla="*/ 2 h 7"/>
                    <a:gd name="T8" fmla="*/ 12 w 13"/>
                    <a:gd name="T9" fmla="*/ 0 h 7"/>
                    <a:gd name="T10" fmla="*/ 1 w 13"/>
                    <a:gd name="T11" fmla="*/ 1 h 7"/>
                  </a:gdLst>
                  <a:ahLst/>
                  <a:cxnLst>
                    <a:cxn ang="0">
                      <a:pos x="T0" y="T1"/>
                    </a:cxn>
                    <a:cxn ang="0">
                      <a:pos x="T2" y="T3"/>
                    </a:cxn>
                    <a:cxn ang="0">
                      <a:pos x="T4" y="T5"/>
                    </a:cxn>
                    <a:cxn ang="0">
                      <a:pos x="T6" y="T7"/>
                    </a:cxn>
                    <a:cxn ang="0">
                      <a:pos x="T8" y="T9"/>
                    </a:cxn>
                    <a:cxn ang="0">
                      <a:pos x="T10" y="T11"/>
                    </a:cxn>
                  </a:cxnLst>
                  <a:rect l="0" t="0" r="r" b="b"/>
                  <a:pathLst>
                    <a:path w="13" h="7">
                      <a:moveTo>
                        <a:pt x="1" y="1"/>
                      </a:moveTo>
                      <a:lnTo>
                        <a:pt x="0" y="3"/>
                      </a:lnTo>
                      <a:lnTo>
                        <a:pt x="7" y="7"/>
                      </a:lnTo>
                      <a:lnTo>
                        <a:pt x="13" y="2"/>
                      </a:lnTo>
                      <a:lnTo>
                        <a:pt x="12"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29" name="Freeform 121"/>
                <p:cNvSpPr>
                  <a:spLocks/>
                </p:cNvSpPr>
                <p:nvPr/>
              </p:nvSpPr>
              <p:spPr bwMode="auto">
                <a:xfrm>
                  <a:off x="864" y="1270"/>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30" name="Freeform 122"/>
                <p:cNvSpPr>
                  <a:spLocks/>
                </p:cNvSpPr>
                <p:nvPr/>
              </p:nvSpPr>
              <p:spPr bwMode="auto">
                <a:xfrm>
                  <a:off x="856" y="1266"/>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31" name="Freeform 123"/>
                <p:cNvSpPr>
                  <a:spLocks/>
                </p:cNvSpPr>
                <p:nvPr/>
              </p:nvSpPr>
              <p:spPr bwMode="auto">
                <a:xfrm>
                  <a:off x="872" y="1275"/>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32" name="Freeform 124"/>
                <p:cNvSpPr>
                  <a:spLocks/>
                </p:cNvSpPr>
                <p:nvPr/>
              </p:nvSpPr>
              <p:spPr bwMode="auto">
                <a:xfrm>
                  <a:off x="880" y="1279"/>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33" name="Freeform 125"/>
                <p:cNvSpPr>
                  <a:spLocks/>
                </p:cNvSpPr>
                <p:nvPr/>
              </p:nvSpPr>
              <p:spPr bwMode="auto">
                <a:xfrm>
                  <a:off x="887" y="1284"/>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34" name="Freeform 126"/>
                <p:cNvSpPr>
                  <a:spLocks/>
                </p:cNvSpPr>
                <p:nvPr/>
              </p:nvSpPr>
              <p:spPr bwMode="auto">
                <a:xfrm>
                  <a:off x="895" y="1289"/>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35" name="Freeform 127"/>
                <p:cNvSpPr>
                  <a:spLocks/>
                </p:cNvSpPr>
                <p:nvPr/>
              </p:nvSpPr>
              <p:spPr bwMode="auto">
                <a:xfrm>
                  <a:off x="903" y="1293"/>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36" name="Freeform 128"/>
                <p:cNvSpPr>
                  <a:spLocks/>
                </p:cNvSpPr>
                <p:nvPr/>
              </p:nvSpPr>
              <p:spPr bwMode="auto">
                <a:xfrm>
                  <a:off x="918" y="1302"/>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37" name="Freeform 129"/>
                <p:cNvSpPr>
                  <a:spLocks/>
                </p:cNvSpPr>
                <p:nvPr/>
              </p:nvSpPr>
              <p:spPr bwMode="auto">
                <a:xfrm>
                  <a:off x="911" y="1298"/>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38" name="Freeform 130"/>
                <p:cNvSpPr>
                  <a:spLocks/>
                </p:cNvSpPr>
                <p:nvPr/>
              </p:nvSpPr>
              <p:spPr bwMode="auto">
                <a:xfrm>
                  <a:off x="926" y="1307"/>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39" name="Freeform 131"/>
                <p:cNvSpPr>
                  <a:spLocks/>
                </p:cNvSpPr>
                <p:nvPr/>
              </p:nvSpPr>
              <p:spPr bwMode="auto">
                <a:xfrm>
                  <a:off x="934" y="1311"/>
                  <a:ext cx="11" cy="9"/>
                </a:xfrm>
                <a:custGeom>
                  <a:avLst/>
                  <a:gdLst>
                    <a:gd name="T0" fmla="*/ 5 w 11"/>
                    <a:gd name="T1" fmla="*/ 0 h 9"/>
                    <a:gd name="T2" fmla="*/ 0 w 11"/>
                    <a:gd name="T3" fmla="*/ 5 h 9"/>
                    <a:gd name="T4" fmla="*/ 5 w 11"/>
                    <a:gd name="T5" fmla="*/ 9 h 9"/>
                    <a:gd name="T6" fmla="*/ 11 w 11"/>
                    <a:gd name="T7" fmla="*/ 4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lnTo>
                        <a:pt x="0" y="5"/>
                      </a:lnTo>
                      <a:lnTo>
                        <a:pt x="5" y="9"/>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40" name="Freeform 132"/>
                <p:cNvSpPr>
                  <a:spLocks/>
                </p:cNvSpPr>
                <p:nvPr/>
              </p:nvSpPr>
              <p:spPr bwMode="auto">
                <a:xfrm>
                  <a:off x="942" y="1316"/>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41" name="Freeform 133"/>
                <p:cNvSpPr>
                  <a:spLocks/>
                </p:cNvSpPr>
                <p:nvPr/>
              </p:nvSpPr>
              <p:spPr bwMode="auto">
                <a:xfrm>
                  <a:off x="949" y="1321"/>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42" name="Freeform 134"/>
                <p:cNvSpPr>
                  <a:spLocks/>
                </p:cNvSpPr>
                <p:nvPr/>
              </p:nvSpPr>
              <p:spPr bwMode="auto">
                <a:xfrm>
                  <a:off x="957" y="1325"/>
                  <a:ext cx="19" cy="13"/>
                </a:xfrm>
                <a:custGeom>
                  <a:avLst/>
                  <a:gdLst>
                    <a:gd name="T0" fmla="*/ 5 w 19"/>
                    <a:gd name="T1" fmla="*/ 0 h 13"/>
                    <a:gd name="T2" fmla="*/ 0 w 19"/>
                    <a:gd name="T3" fmla="*/ 5 h 13"/>
                    <a:gd name="T4" fmla="*/ 13 w 19"/>
                    <a:gd name="T5" fmla="*/ 13 h 13"/>
                    <a:gd name="T6" fmla="*/ 19 w 19"/>
                    <a:gd name="T7" fmla="*/ 8 h 13"/>
                    <a:gd name="T8" fmla="*/ 5 w 19"/>
                    <a:gd name="T9" fmla="*/ 0 h 13"/>
                  </a:gdLst>
                  <a:ahLst/>
                  <a:cxnLst>
                    <a:cxn ang="0">
                      <a:pos x="T0" y="T1"/>
                    </a:cxn>
                    <a:cxn ang="0">
                      <a:pos x="T2" y="T3"/>
                    </a:cxn>
                    <a:cxn ang="0">
                      <a:pos x="T4" y="T5"/>
                    </a:cxn>
                    <a:cxn ang="0">
                      <a:pos x="T6" y="T7"/>
                    </a:cxn>
                    <a:cxn ang="0">
                      <a:pos x="T8" y="T9"/>
                    </a:cxn>
                  </a:cxnLst>
                  <a:rect l="0" t="0" r="r" b="b"/>
                  <a:pathLst>
                    <a:path w="19" h="13">
                      <a:moveTo>
                        <a:pt x="5" y="0"/>
                      </a:moveTo>
                      <a:lnTo>
                        <a:pt x="0" y="5"/>
                      </a:lnTo>
                      <a:lnTo>
                        <a:pt x="13" y="13"/>
                      </a:lnTo>
                      <a:lnTo>
                        <a:pt x="19" y="8"/>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43" name="Freeform 135"/>
                <p:cNvSpPr>
                  <a:spLocks/>
                </p:cNvSpPr>
                <p:nvPr/>
              </p:nvSpPr>
              <p:spPr bwMode="auto">
                <a:xfrm>
                  <a:off x="887" y="1261"/>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44" name="Freeform 136"/>
                <p:cNvSpPr>
                  <a:spLocks/>
                </p:cNvSpPr>
                <p:nvPr/>
              </p:nvSpPr>
              <p:spPr bwMode="auto">
                <a:xfrm>
                  <a:off x="895" y="1266"/>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45" name="Freeform 137"/>
                <p:cNvSpPr>
                  <a:spLocks/>
                </p:cNvSpPr>
                <p:nvPr/>
              </p:nvSpPr>
              <p:spPr bwMode="auto">
                <a:xfrm>
                  <a:off x="902" y="1270"/>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46" name="Freeform 138"/>
                <p:cNvSpPr>
                  <a:spLocks/>
                </p:cNvSpPr>
                <p:nvPr/>
              </p:nvSpPr>
              <p:spPr bwMode="auto">
                <a:xfrm>
                  <a:off x="910" y="1275"/>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47" name="Freeform 139"/>
                <p:cNvSpPr>
                  <a:spLocks/>
                </p:cNvSpPr>
                <p:nvPr/>
              </p:nvSpPr>
              <p:spPr bwMode="auto">
                <a:xfrm>
                  <a:off x="922" y="1282"/>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48" name="Freeform 140"/>
                <p:cNvSpPr>
                  <a:spLocks/>
                </p:cNvSpPr>
                <p:nvPr/>
              </p:nvSpPr>
              <p:spPr bwMode="auto">
                <a:xfrm>
                  <a:off x="930" y="1286"/>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49" name="Freeform 141"/>
                <p:cNvSpPr>
                  <a:spLocks/>
                </p:cNvSpPr>
                <p:nvPr/>
              </p:nvSpPr>
              <p:spPr bwMode="auto">
                <a:xfrm>
                  <a:off x="937" y="1291"/>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50" name="Freeform 142"/>
                <p:cNvSpPr>
                  <a:spLocks/>
                </p:cNvSpPr>
                <p:nvPr/>
              </p:nvSpPr>
              <p:spPr bwMode="auto">
                <a:xfrm>
                  <a:off x="945" y="1296"/>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51" name="Freeform 143"/>
                <p:cNvSpPr>
                  <a:spLocks/>
                </p:cNvSpPr>
                <p:nvPr/>
              </p:nvSpPr>
              <p:spPr bwMode="auto">
                <a:xfrm>
                  <a:off x="956" y="1302"/>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52" name="Freeform 144"/>
                <p:cNvSpPr>
                  <a:spLocks/>
                </p:cNvSpPr>
                <p:nvPr/>
              </p:nvSpPr>
              <p:spPr bwMode="auto">
                <a:xfrm>
                  <a:off x="963" y="1307"/>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53" name="Freeform 145"/>
                <p:cNvSpPr>
                  <a:spLocks/>
                </p:cNvSpPr>
                <p:nvPr/>
              </p:nvSpPr>
              <p:spPr bwMode="auto">
                <a:xfrm>
                  <a:off x="971" y="1311"/>
                  <a:ext cx="11" cy="9"/>
                </a:xfrm>
                <a:custGeom>
                  <a:avLst/>
                  <a:gdLst>
                    <a:gd name="T0" fmla="*/ 6 w 11"/>
                    <a:gd name="T1" fmla="*/ 0 h 9"/>
                    <a:gd name="T2" fmla="*/ 0 w 11"/>
                    <a:gd name="T3" fmla="*/ 5 h 9"/>
                    <a:gd name="T4" fmla="*/ 6 w 11"/>
                    <a:gd name="T5" fmla="*/ 9 h 9"/>
                    <a:gd name="T6" fmla="*/ 11 w 11"/>
                    <a:gd name="T7" fmla="*/ 4 h 9"/>
                    <a:gd name="T8" fmla="*/ 6 w 11"/>
                    <a:gd name="T9" fmla="*/ 0 h 9"/>
                  </a:gdLst>
                  <a:ahLst/>
                  <a:cxnLst>
                    <a:cxn ang="0">
                      <a:pos x="T0" y="T1"/>
                    </a:cxn>
                    <a:cxn ang="0">
                      <a:pos x="T2" y="T3"/>
                    </a:cxn>
                    <a:cxn ang="0">
                      <a:pos x="T4" y="T5"/>
                    </a:cxn>
                    <a:cxn ang="0">
                      <a:pos x="T6" y="T7"/>
                    </a:cxn>
                    <a:cxn ang="0">
                      <a:pos x="T8" y="T9"/>
                    </a:cxn>
                  </a:cxnLst>
                  <a:rect l="0" t="0" r="r" b="b"/>
                  <a:pathLst>
                    <a:path w="11" h="9">
                      <a:moveTo>
                        <a:pt x="6" y="0"/>
                      </a:moveTo>
                      <a:lnTo>
                        <a:pt x="0" y="5"/>
                      </a:lnTo>
                      <a:lnTo>
                        <a:pt x="6" y="9"/>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54" name="Freeform 146"/>
                <p:cNvSpPr>
                  <a:spLocks/>
                </p:cNvSpPr>
                <p:nvPr/>
              </p:nvSpPr>
              <p:spPr bwMode="auto">
                <a:xfrm>
                  <a:off x="979" y="1316"/>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55" name="Freeform 147"/>
                <p:cNvSpPr>
                  <a:spLocks/>
                </p:cNvSpPr>
                <p:nvPr/>
              </p:nvSpPr>
              <p:spPr bwMode="auto">
                <a:xfrm>
                  <a:off x="993" y="1325"/>
                  <a:ext cx="11" cy="7"/>
                </a:xfrm>
                <a:custGeom>
                  <a:avLst/>
                  <a:gdLst>
                    <a:gd name="T0" fmla="*/ 5 w 11"/>
                    <a:gd name="T1" fmla="*/ 0 h 7"/>
                    <a:gd name="T2" fmla="*/ 0 w 11"/>
                    <a:gd name="T3" fmla="*/ 4 h 7"/>
                    <a:gd name="T4" fmla="*/ 5 w 11"/>
                    <a:gd name="T5" fmla="*/ 7 h 7"/>
                    <a:gd name="T6" fmla="*/ 11 w 11"/>
                    <a:gd name="T7" fmla="*/ 3 h 7"/>
                    <a:gd name="T8" fmla="*/ 5 w 11"/>
                    <a:gd name="T9" fmla="*/ 0 h 7"/>
                  </a:gdLst>
                  <a:ahLst/>
                  <a:cxnLst>
                    <a:cxn ang="0">
                      <a:pos x="T0" y="T1"/>
                    </a:cxn>
                    <a:cxn ang="0">
                      <a:pos x="T2" y="T3"/>
                    </a:cxn>
                    <a:cxn ang="0">
                      <a:pos x="T4" y="T5"/>
                    </a:cxn>
                    <a:cxn ang="0">
                      <a:pos x="T6" y="T7"/>
                    </a:cxn>
                    <a:cxn ang="0">
                      <a:pos x="T8" y="T9"/>
                    </a:cxn>
                  </a:cxnLst>
                  <a:rect l="0" t="0" r="r" b="b"/>
                  <a:pathLst>
                    <a:path w="11" h="7">
                      <a:moveTo>
                        <a:pt x="5" y="0"/>
                      </a:moveTo>
                      <a:lnTo>
                        <a:pt x="0" y="4"/>
                      </a:lnTo>
                      <a:lnTo>
                        <a:pt x="5" y="7"/>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56" name="Freeform 148"/>
                <p:cNvSpPr>
                  <a:spLocks/>
                </p:cNvSpPr>
                <p:nvPr/>
              </p:nvSpPr>
              <p:spPr bwMode="auto">
                <a:xfrm>
                  <a:off x="1000" y="1329"/>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57" name="Freeform 149"/>
                <p:cNvSpPr>
                  <a:spLocks/>
                </p:cNvSpPr>
                <p:nvPr/>
              </p:nvSpPr>
              <p:spPr bwMode="auto">
                <a:xfrm>
                  <a:off x="1008" y="1334"/>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58" name="Freeform 150"/>
                <p:cNvSpPr>
                  <a:spLocks/>
                </p:cNvSpPr>
                <p:nvPr/>
              </p:nvSpPr>
              <p:spPr bwMode="auto">
                <a:xfrm>
                  <a:off x="977" y="1337"/>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59" name="Freeform 151"/>
                <p:cNvSpPr>
                  <a:spLocks/>
                </p:cNvSpPr>
                <p:nvPr/>
              </p:nvSpPr>
              <p:spPr bwMode="auto">
                <a:xfrm>
                  <a:off x="985" y="1342"/>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0" name="Freeform 152"/>
                <p:cNvSpPr>
                  <a:spLocks/>
                </p:cNvSpPr>
                <p:nvPr/>
              </p:nvSpPr>
              <p:spPr bwMode="auto">
                <a:xfrm>
                  <a:off x="993" y="1347"/>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1" name="Freeform 153"/>
                <p:cNvSpPr>
                  <a:spLocks/>
                </p:cNvSpPr>
                <p:nvPr/>
              </p:nvSpPr>
              <p:spPr bwMode="auto">
                <a:xfrm>
                  <a:off x="970" y="1343"/>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2" name="Freeform 154"/>
                <p:cNvSpPr>
                  <a:spLocks/>
                </p:cNvSpPr>
                <p:nvPr/>
              </p:nvSpPr>
              <p:spPr bwMode="auto">
                <a:xfrm>
                  <a:off x="978" y="1347"/>
                  <a:ext cx="11" cy="9"/>
                </a:xfrm>
                <a:custGeom>
                  <a:avLst/>
                  <a:gdLst>
                    <a:gd name="T0" fmla="*/ 5 w 11"/>
                    <a:gd name="T1" fmla="*/ 0 h 9"/>
                    <a:gd name="T2" fmla="*/ 0 w 11"/>
                    <a:gd name="T3" fmla="*/ 5 h 9"/>
                    <a:gd name="T4" fmla="*/ 5 w 11"/>
                    <a:gd name="T5" fmla="*/ 9 h 9"/>
                    <a:gd name="T6" fmla="*/ 11 w 11"/>
                    <a:gd name="T7" fmla="*/ 4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lnTo>
                        <a:pt x="0" y="5"/>
                      </a:lnTo>
                      <a:lnTo>
                        <a:pt x="5" y="9"/>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3" name="Freeform 155"/>
                <p:cNvSpPr>
                  <a:spLocks/>
                </p:cNvSpPr>
                <p:nvPr/>
              </p:nvSpPr>
              <p:spPr bwMode="auto">
                <a:xfrm>
                  <a:off x="985" y="1352"/>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4" name="Freeform 156"/>
                <p:cNvSpPr>
                  <a:spLocks/>
                </p:cNvSpPr>
                <p:nvPr/>
              </p:nvSpPr>
              <p:spPr bwMode="auto">
                <a:xfrm>
                  <a:off x="963" y="1358"/>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5" name="Freeform 157"/>
                <p:cNvSpPr>
                  <a:spLocks/>
                </p:cNvSpPr>
                <p:nvPr/>
              </p:nvSpPr>
              <p:spPr bwMode="auto">
                <a:xfrm>
                  <a:off x="949" y="1359"/>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6" name="Freeform 158"/>
                <p:cNvSpPr>
                  <a:spLocks/>
                </p:cNvSpPr>
                <p:nvPr/>
              </p:nvSpPr>
              <p:spPr bwMode="auto">
                <a:xfrm>
                  <a:off x="956" y="1364"/>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7" name="Freeform 159"/>
                <p:cNvSpPr>
                  <a:spLocks/>
                </p:cNvSpPr>
                <p:nvPr/>
              </p:nvSpPr>
              <p:spPr bwMode="auto">
                <a:xfrm>
                  <a:off x="964" y="1368"/>
                  <a:ext cx="11" cy="9"/>
                </a:xfrm>
                <a:custGeom>
                  <a:avLst/>
                  <a:gdLst>
                    <a:gd name="T0" fmla="*/ 6 w 11"/>
                    <a:gd name="T1" fmla="*/ 0 h 9"/>
                    <a:gd name="T2" fmla="*/ 0 w 11"/>
                    <a:gd name="T3" fmla="*/ 5 h 9"/>
                    <a:gd name="T4" fmla="*/ 6 w 11"/>
                    <a:gd name="T5" fmla="*/ 9 h 9"/>
                    <a:gd name="T6" fmla="*/ 11 w 11"/>
                    <a:gd name="T7" fmla="*/ 4 h 9"/>
                    <a:gd name="T8" fmla="*/ 6 w 11"/>
                    <a:gd name="T9" fmla="*/ 0 h 9"/>
                  </a:gdLst>
                  <a:ahLst/>
                  <a:cxnLst>
                    <a:cxn ang="0">
                      <a:pos x="T0" y="T1"/>
                    </a:cxn>
                    <a:cxn ang="0">
                      <a:pos x="T2" y="T3"/>
                    </a:cxn>
                    <a:cxn ang="0">
                      <a:pos x="T4" y="T5"/>
                    </a:cxn>
                    <a:cxn ang="0">
                      <a:pos x="T6" y="T7"/>
                    </a:cxn>
                    <a:cxn ang="0">
                      <a:pos x="T8" y="T9"/>
                    </a:cxn>
                  </a:cxnLst>
                  <a:rect l="0" t="0" r="r" b="b"/>
                  <a:pathLst>
                    <a:path w="11" h="9">
                      <a:moveTo>
                        <a:pt x="6" y="0"/>
                      </a:moveTo>
                      <a:lnTo>
                        <a:pt x="0" y="5"/>
                      </a:lnTo>
                      <a:lnTo>
                        <a:pt x="6" y="9"/>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8" name="Freeform 160"/>
                <p:cNvSpPr>
                  <a:spLocks/>
                </p:cNvSpPr>
                <p:nvPr/>
              </p:nvSpPr>
              <p:spPr bwMode="auto">
                <a:xfrm>
                  <a:off x="1004" y="1354"/>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69" name="Freeform 161"/>
                <p:cNvSpPr>
                  <a:spLocks/>
                </p:cNvSpPr>
                <p:nvPr/>
              </p:nvSpPr>
              <p:spPr bwMode="auto">
                <a:xfrm>
                  <a:off x="1012" y="1358"/>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0" name="Freeform 162"/>
                <p:cNvSpPr>
                  <a:spLocks/>
                </p:cNvSpPr>
                <p:nvPr/>
              </p:nvSpPr>
              <p:spPr bwMode="auto">
                <a:xfrm>
                  <a:off x="1020" y="1363"/>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1" name="Freeform 163"/>
                <p:cNvSpPr>
                  <a:spLocks/>
                </p:cNvSpPr>
                <p:nvPr/>
              </p:nvSpPr>
              <p:spPr bwMode="auto">
                <a:xfrm>
                  <a:off x="1027" y="1368"/>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2" name="Freeform 164"/>
                <p:cNvSpPr>
                  <a:spLocks/>
                </p:cNvSpPr>
                <p:nvPr/>
              </p:nvSpPr>
              <p:spPr bwMode="auto">
                <a:xfrm>
                  <a:off x="997" y="1359"/>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3" name="Freeform 165"/>
                <p:cNvSpPr>
                  <a:spLocks/>
                </p:cNvSpPr>
                <p:nvPr/>
              </p:nvSpPr>
              <p:spPr bwMode="auto">
                <a:xfrm>
                  <a:off x="1005" y="1364"/>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4" name="Freeform 166"/>
                <p:cNvSpPr>
                  <a:spLocks/>
                </p:cNvSpPr>
                <p:nvPr/>
              </p:nvSpPr>
              <p:spPr bwMode="auto">
                <a:xfrm>
                  <a:off x="1013" y="1369"/>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5" name="Freeform 167"/>
                <p:cNvSpPr>
                  <a:spLocks/>
                </p:cNvSpPr>
                <p:nvPr/>
              </p:nvSpPr>
              <p:spPr bwMode="auto">
                <a:xfrm>
                  <a:off x="1013" y="1373"/>
                  <a:ext cx="19" cy="14"/>
                </a:xfrm>
                <a:custGeom>
                  <a:avLst/>
                  <a:gdLst>
                    <a:gd name="T0" fmla="*/ 13 w 19"/>
                    <a:gd name="T1" fmla="*/ 0 h 14"/>
                    <a:gd name="T2" fmla="*/ 0 w 19"/>
                    <a:gd name="T3" fmla="*/ 10 h 14"/>
                    <a:gd name="T4" fmla="*/ 6 w 19"/>
                    <a:gd name="T5" fmla="*/ 14 h 14"/>
                    <a:gd name="T6" fmla="*/ 19 w 19"/>
                    <a:gd name="T7" fmla="*/ 4 h 14"/>
                    <a:gd name="T8" fmla="*/ 13 w 19"/>
                    <a:gd name="T9" fmla="*/ 0 h 14"/>
                  </a:gdLst>
                  <a:ahLst/>
                  <a:cxnLst>
                    <a:cxn ang="0">
                      <a:pos x="T0" y="T1"/>
                    </a:cxn>
                    <a:cxn ang="0">
                      <a:pos x="T2" y="T3"/>
                    </a:cxn>
                    <a:cxn ang="0">
                      <a:pos x="T4" y="T5"/>
                    </a:cxn>
                    <a:cxn ang="0">
                      <a:pos x="T6" y="T7"/>
                    </a:cxn>
                    <a:cxn ang="0">
                      <a:pos x="T8" y="T9"/>
                    </a:cxn>
                  </a:cxnLst>
                  <a:rect l="0" t="0" r="r" b="b"/>
                  <a:pathLst>
                    <a:path w="19" h="14">
                      <a:moveTo>
                        <a:pt x="13" y="0"/>
                      </a:moveTo>
                      <a:lnTo>
                        <a:pt x="0" y="10"/>
                      </a:lnTo>
                      <a:lnTo>
                        <a:pt x="6" y="14"/>
                      </a:lnTo>
                      <a:lnTo>
                        <a:pt x="19" y="4"/>
                      </a:lnTo>
                      <a:lnTo>
                        <a:pt x="13"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6" name="Freeform 168"/>
                <p:cNvSpPr>
                  <a:spLocks/>
                </p:cNvSpPr>
                <p:nvPr/>
              </p:nvSpPr>
              <p:spPr bwMode="auto">
                <a:xfrm>
                  <a:off x="990" y="1365"/>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7" name="Freeform 169"/>
                <p:cNvSpPr>
                  <a:spLocks/>
                </p:cNvSpPr>
                <p:nvPr/>
              </p:nvSpPr>
              <p:spPr bwMode="auto">
                <a:xfrm>
                  <a:off x="998" y="1369"/>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8" name="Freeform 170"/>
                <p:cNvSpPr>
                  <a:spLocks/>
                </p:cNvSpPr>
                <p:nvPr/>
              </p:nvSpPr>
              <p:spPr bwMode="auto">
                <a:xfrm>
                  <a:off x="1005" y="1374"/>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79" name="Freeform 171"/>
                <p:cNvSpPr>
                  <a:spLocks/>
                </p:cNvSpPr>
                <p:nvPr/>
              </p:nvSpPr>
              <p:spPr bwMode="auto">
                <a:xfrm>
                  <a:off x="983" y="1370"/>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0" name="Freeform 172"/>
                <p:cNvSpPr>
                  <a:spLocks/>
                </p:cNvSpPr>
                <p:nvPr/>
              </p:nvSpPr>
              <p:spPr bwMode="auto">
                <a:xfrm>
                  <a:off x="991" y="1375"/>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1" name="Freeform 173"/>
                <p:cNvSpPr>
                  <a:spLocks/>
                </p:cNvSpPr>
                <p:nvPr/>
              </p:nvSpPr>
              <p:spPr bwMode="auto">
                <a:xfrm>
                  <a:off x="998" y="1380"/>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2" name="Freeform 174"/>
                <p:cNvSpPr>
                  <a:spLocks/>
                </p:cNvSpPr>
                <p:nvPr/>
              </p:nvSpPr>
              <p:spPr bwMode="auto">
                <a:xfrm>
                  <a:off x="999" y="1384"/>
                  <a:ext cx="18" cy="14"/>
                </a:xfrm>
                <a:custGeom>
                  <a:avLst/>
                  <a:gdLst>
                    <a:gd name="T0" fmla="*/ 13 w 18"/>
                    <a:gd name="T1" fmla="*/ 0 h 14"/>
                    <a:gd name="T2" fmla="*/ 0 w 18"/>
                    <a:gd name="T3" fmla="*/ 10 h 14"/>
                    <a:gd name="T4" fmla="*/ 6 w 18"/>
                    <a:gd name="T5" fmla="*/ 14 h 14"/>
                    <a:gd name="T6" fmla="*/ 18 w 18"/>
                    <a:gd name="T7" fmla="*/ 4 h 14"/>
                    <a:gd name="T8" fmla="*/ 13 w 18"/>
                    <a:gd name="T9" fmla="*/ 0 h 14"/>
                  </a:gdLst>
                  <a:ahLst/>
                  <a:cxnLst>
                    <a:cxn ang="0">
                      <a:pos x="T0" y="T1"/>
                    </a:cxn>
                    <a:cxn ang="0">
                      <a:pos x="T2" y="T3"/>
                    </a:cxn>
                    <a:cxn ang="0">
                      <a:pos x="T4" y="T5"/>
                    </a:cxn>
                    <a:cxn ang="0">
                      <a:pos x="T6" y="T7"/>
                    </a:cxn>
                    <a:cxn ang="0">
                      <a:pos x="T8" y="T9"/>
                    </a:cxn>
                  </a:cxnLst>
                  <a:rect l="0" t="0" r="r" b="b"/>
                  <a:pathLst>
                    <a:path w="18" h="14">
                      <a:moveTo>
                        <a:pt x="13" y="0"/>
                      </a:moveTo>
                      <a:lnTo>
                        <a:pt x="0" y="10"/>
                      </a:lnTo>
                      <a:lnTo>
                        <a:pt x="6" y="14"/>
                      </a:lnTo>
                      <a:lnTo>
                        <a:pt x="18" y="4"/>
                      </a:lnTo>
                      <a:lnTo>
                        <a:pt x="13"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3" name="Freeform 175"/>
                <p:cNvSpPr>
                  <a:spLocks/>
                </p:cNvSpPr>
                <p:nvPr/>
              </p:nvSpPr>
              <p:spPr bwMode="auto">
                <a:xfrm>
                  <a:off x="976" y="1376"/>
                  <a:ext cx="19" cy="12"/>
                </a:xfrm>
                <a:custGeom>
                  <a:avLst/>
                  <a:gdLst>
                    <a:gd name="T0" fmla="*/ 6 w 19"/>
                    <a:gd name="T1" fmla="*/ 0 h 12"/>
                    <a:gd name="T2" fmla="*/ 0 w 19"/>
                    <a:gd name="T3" fmla="*/ 4 h 12"/>
                    <a:gd name="T4" fmla="*/ 13 w 19"/>
                    <a:gd name="T5" fmla="*/ 12 h 12"/>
                    <a:gd name="T6" fmla="*/ 19 w 19"/>
                    <a:gd name="T7" fmla="*/ 8 h 12"/>
                    <a:gd name="T8" fmla="*/ 6 w 19"/>
                    <a:gd name="T9" fmla="*/ 0 h 12"/>
                  </a:gdLst>
                  <a:ahLst/>
                  <a:cxnLst>
                    <a:cxn ang="0">
                      <a:pos x="T0" y="T1"/>
                    </a:cxn>
                    <a:cxn ang="0">
                      <a:pos x="T2" y="T3"/>
                    </a:cxn>
                    <a:cxn ang="0">
                      <a:pos x="T4" y="T5"/>
                    </a:cxn>
                    <a:cxn ang="0">
                      <a:pos x="T6" y="T7"/>
                    </a:cxn>
                    <a:cxn ang="0">
                      <a:pos x="T8" y="T9"/>
                    </a:cxn>
                  </a:cxnLst>
                  <a:rect l="0" t="0" r="r" b="b"/>
                  <a:pathLst>
                    <a:path w="19" h="12">
                      <a:moveTo>
                        <a:pt x="6" y="0"/>
                      </a:moveTo>
                      <a:lnTo>
                        <a:pt x="0" y="4"/>
                      </a:lnTo>
                      <a:lnTo>
                        <a:pt x="13" y="12"/>
                      </a:lnTo>
                      <a:lnTo>
                        <a:pt x="19" y="8"/>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4" name="Freeform 176"/>
                <p:cNvSpPr>
                  <a:spLocks/>
                </p:cNvSpPr>
                <p:nvPr/>
              </p:nvSpPr>
              <p:spPr bwMode="auto">
                <a:xfrm>
                  <a:off x="991" y="1385"/>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5" name="Freeform 177"/>
                <p:cNvSpPr>
                  <a:spLocks/>
                </p:cNvSpPr>
                <p:nvPr/>
              </p:nvSpPr>
              <p:spPr bwMode="auto">
                <a:xfrm>
                  <a:off x="872" y="1252"/>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6" name="Freeform 178"/>
                <p:cNvSpPr>
                  <a:spLocks/>
                </p:cNvSpPr>
                <p:nvPr/>
              </p:nvSpPr>
              <p:spPr bwMode="auto">
                <a:xfrm>
                  <a:off x="828" y="1288"/>
                  <a:ext cx="16" cy="10"/>
                </a:xfrm>
                <a:custGeom>
                  <a:avLst/>
                  <a:gdLst>
                    <a:gd name="T0" fmla="*/ 6 w 16"/>
                    <a:gd name="T1" fmla="*/ 0 h 10"/>
                    <a:gd name="T2" fmla="*/ 0 w 16"/>
                    <a:gd name="T3" fmla="*/ 4 h 10"/>
                    <a:gd name="T4" fmla="*/ 10 w 16"/>
                    <a:gd name="T5" fmla="*/ 10 h 10"/>
                    <a:gd name="T6" fmla="*/ 16 w 16"/>
                    <a:gd name="T7" fmla="*/ 6 h 10"/>
                    <a:gd name="T8" fmla="*/ 6 w 16"/>
                    <a:gd name="T9" fmla="*/ 0 h 10"/>
                  </a:gdLst>
                  <a:ahLst/>
                  <a:cxnLst>
                    <a:cxn ang="0">
                      <a:pos x="T0" y="T1"/>
                    </a:cxn>
                    <a:cxn ang="0">
                      <a:pos x="T2" y="T3"/>
                    </a:cxn>
                    <a:cxn ang="0">
                      <a:pos x="T4" y="T5"/>
                    </a:cxn>
                    <a:cxn ang="0">
                      <a:pos x="T6" y="T7"/>
                    </a:cxn>
                    <a:cxn ang="0">
                      <a:pos x="T8" y="T9"/>
                    </a:cxn>
                  </a:cxnLst>
                  <a:rect l="0" t="0" r="r" b="b"/>
                  <a:pathLst>
                    <a:path w="16" h="10">
                      <a:moveTo>
                        <a:pt x="6" y="0"/>
                      </a:moveTo>
                      <a:lnTo>
                        <a:pt x="0" y="4"/>
                      </a:lnTo>
                      <a:lnTo>
                        <a:pt x="10" y="10"/>
                      </a:lnTo>
                      <a:lnTo>
                        <a:pt x="16"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7" name="Freeform 179"/>
                <p:cNvSpPr>
                  <a:spLocks/>
                </p:cNvSpPr>
                <p:nvPr/>
              </p:nvSpPr>
              <p:spPr bwMode="auto">
                <a:xfrm>
                  <a:off x="858" y="1305"/>
                  <a:ext cx="61" cy="38"/>
                </a:xfrm>
                <a:custGeom>
                  <a:avLst/>
                  <a:gdLst>
                    <a:gd name="T0" fmla="*/ 5 w 61"/>
                    <a:gd name="T1" fmla="*/ 0 h 38"/>
                    <a:gd name="T2" fmla="*/ 0 w 61"/>
                    <a:gd name="T3" fmla="*/ 5 h 38"/>
                    <a:gd name="T4" fmla="*/ 55 w 61"/>
                    <a:gd name="T5" fmla="*/ 38 h 38"/>
                    <a:gd name="T6" fmla="*/ 61 w 61"/>
                    <a:gd name="T7" fmla="*/ 33 h 38"/>
                    <a:gd name="T8" fmla="*/ 5 w 61"/>
                    <a:gd name="T9" fmla="*/ 0 h 38"/>
                  </a:gdLst>
                  <a:ahLst/>
                  <a:cxnLst>
                    <a:cxn ang="0">
                      <a:pos x="T0" y="T1"/>
                    </a:cxn>
                    <a:cxn ang="0">
                      <a:pos x="T2" y="T3"/>
                    </a:cxn>
                    <a:cxn ang="0">
                      <a:pos x="T4" y="T5"/>
                    </a:cxn>
                    <a:cxn ang="0">
                      <a:pos x="T6" y="T7"/>
                    </a:cxn>
                    <a:cxn ang="0">
                      <a:pos x="T8" y="T9"/>
                    </a:cxn>
                  </a:cxnLst>
                  <a:rect l="0" t="0" r="r" b="b"/>
                  <a:pathLst>
                    <a:path w="61" h="38">
                      <a:moveTo>
                        <a:pt x="5" y="0"/>
                      </a:moveTo>
                      <a:lnTo>
                        <a:pt x="0" y="5"/>
                      </a:lnTo>
                      <a:lnTo>
                        <a:pt x="55" y="38"/>
                      </a:lnTo>
                      <a:lnTo>
                        <a:pt x="61" y="3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8" name="Freeform 180"/>
                <p:cNvSpPr>
                  <a:spLocks/>
                </p:cNvSpPr>
                <p:nvPr/>
              </p:nvSpPr>
              <p:spPr bwMode="auto">
                <a:xfrm>
                  <a:off x="915" y="1339"/>
                  <a:ext cx="16" cy="11"/>
                </a:xfrm>
                <a:custGeom>
                  <a:avLst/>
                  <a:gdLst>
                    <a:gd name="T0" fmla="*/ 6 w 16"/>
                    <a:gd name="T1" fmla="*/ 0 h 11"/>
                    <a:gd name="T2" fmla="*/ 0 w 16"/>
                    <a:gd name="T3" fmla="*/ 5 h 11"/>
                    <a:gd name="T4" fmla="*/ 10 w 16"/>
                    <a:gd name="T5" fmla="*/ 11 h 11"/>
                    <a:gd name="T6" fmla="*/ 16 w 16"/>
                    <a:gd name="T7" fmla="*/ 6 h 11"/>
                    <a:gd name="T8" fmla="*/ 6 w 16"/>
                    <a:gd name="T9" fmla="*/ 0 h 11"/>
                  </a:gdLst>
                  <a:ahLst/>
                  <a:cxnLst>
                    <a:cxn ang="0">
                      <a:pos x="T0" y="T1"/>
                    </a:cxn>
                    <a:cxn ang="0">
                      <a:pos x="T2" y="T3"/>
                    </a:cxn>
                    <a:cxn ang="0">
                      <a:pos x="T4" y="T5"/>
                    </a:cxn>
                    <a:cxn ang="0">
                      <a:pos x="T6" y="T7"/>
                    </a:cxn>
                    <a:cxn ang="0">
                      <a:pos x="T8" y="T9"/>
                    </a:cxn>
                  </a:cxnLst>
                  <a:rect l="0" t="0" r="r" b="b"/>
                  <a:pathLst>
                    <a:path w="16" h="11">
                      <a:moveTo>
                        <a:pt x="6" y="0"/>
                      </a:moveTo>
                      <a:lnTo>
                        <a:pt x="0" y="5"/>
                      </a:lnTo>
                      <a:lnTo>
                        <a:pt x="10" y="11"/>
                      </a:lnTo>
                      <a:lnTo>
                        <a:pt x="16"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89" name="Freeform 181"/>
                <p:cNvSpPr>
                  <a:spLocks/>
                </p:cNvSpPr>
                <p:nvPr/>
              </p:nvSpPr>
              <p:spPr bwMode="auto">
                <a:xfrm>
                  <a:off x="845" y="1298"/>
                  <a:ext cx="16" cy="11"/>
                </a:xfrm>
                <a:custGeom>
                  <a:avLst/>
                  <a:gdLst>
                    <a:gd name="T0" fmla="*/ 6 w 16"/>
                    <a:gd name="T1" fmla="*/ 0 h 11"/>
                    <a:gd name="T2" fmla="*/ 0 w 16"/>
                    <a:gd name="T3" fmla="*/ 5 h 11"/>
                    <a:gd name="T4" fmla="*/ 11 w 16"/>
                    <a:gd name="T5" fmla="*/ 11 h 11"/>
                    <a:gd name="T6" fmla="*/ 16 w 16"/>
                    <a:gd name="T7" fmla="*/ 6 h 11"/>
                    <a:gd name="T8" fmla="*/ 6 w 16"/>
                    <a:gd name="T9" fmla="*/ 0 h 11"/>
                  </a:gdLst>
                  <a:ahLst/>
                  <a:cxnLst>
                    <a:cxn ang="0">
                      <a:pos x="T0" y="T1"/>
                    </a:cxn>
                    <a:cxn ang="0">
                      <a:pos x="T2" y="T3"/>
                    </a:cxn>
                    <a:cxn ang="0">
                      <a:pos x="T4" y="T5"/>
                    </a:cxn>
                    <a:cxn ang="0">
                      <a:pos x="T6" y="T7"/>
                    </a:cxn>
                    <a:cxn ang="0">
                      <a:pos x="T8" y="T9"/>
                    </a:cxn>
                  </a:cxnLst>
                  <a:rect l="0" t="0" r="r" b="b"/>
                  <a:pathLst>
                    <a:path w="16" h="11">
                      <a:moveTo>
                        <a:pt x="6" y="0"/>
                      </a:moveTo>
                      <a:lnTo>
                        <a:pt x="0" y="5"/>
                      </a:lnTo>
                      <a:lnTo>
                        <a:pt x="11" y="11"/>
                      </a:lnTo>
                      <a:lnTo>
                        <a:pt x="16"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0" name="Freeform 182"/>
                <p:cNvSpPr>
                  <a:spLocks/>
                </p:cNvSpPr>
                <p:nvPr/>
              </p:nvSpPr>
              <p:spPr bwMode="auto">
                <a:xfrm>
                  <a:off x="932" y="1349"/>
                  <a:ext cx="16" cy="11"/>
                </a:xfrm>
                <a:custGeom>
                  <a:avLst/>
                  <a:gdLst>
                    <a:gd name="T0" fmla="*/ 6 w 16"/>
                    <a:gd name="T1" fmla="*/ 0 h 11"/>
                    <a:gd name="T2" fmla="*/ 0 w 16"/>
                    <a:gd name="T3" fmla="*/ 5 h 11"/>
                    <a:gd name="T4" fmla="*/ 11 w 16"/>
                    <a:gd name="T5" fmla="*/ 11 h 11"/>
                    <a:gd name="T6" fmla="*/ 16 w 16"/>
                    <a:gd name="T7" fmla="*/ 7 h 11"/>
                    <a:gd name="T8" fmla="*/ 6 w 16"/>
                    <a:gd name="T9" fmla="*/ 0 h 11"/>
                  </a:gdLst>
                  <a:ahLst/>
                  <a:cxnLst>
                    <a:cxn ang="0">
                      <a:pos x="T0" y="T1"/>
                    </a:cxn>
                    <a:cxn ang="0">
                      <a:pos x="T2" y="T3"/>
                    </a:cxn>
                    <a:cxn ang="0">
                      <a:pos x="T4" y="T5"/>
                    </a:cxn>
                    <a:cxn ang="0">
                      <a:pos x="T6" y="T7"/>
                    </a:cxn>
                    <a:cxn ang="0">
                      <a:pos x="T8" y="T9"/>
                    </a:cxn>
                  </a:cxnLst>
                  <a:rect l="0" t="0" r="r" b="b"/>
                  <a:pathLst>
                    <a:path w="16" h="11">
                      <a:moveTo>
                        <a:pt x="6" y="0"/>
                      </a:moveTo>
                      <a:lnTo>
                        <a:pt x="0" y="5"/>
                      </a:lnTo>
                      <a:lnTo>
                        <a:pt x="11" y="11"/>
                      </a:lnTo>
                      <a:lnTo>
                        <a:pt x="16" y="7"/>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1" name="Freeform 183"/>
                <p:cNvSpPr>
                  <a:spLocks/>
                </p:cNvSpPr>
                <p:nvPr/>
              </p:nvSpPr>
              <p:spPr bwMode="auto">
                <a:xfrm>
                  <a:off x="842" y="1277"/>
                  <a:ext cx="13" cy="8"/>
                </a:xfrm>
                <a:custGeom>
                  <a:avLst/>
                  <a:gdLst>
                    <a:gd name="T0" fmla="*/ 6 w 13"/>
                    <a:gd name="T1" fmla="*/ 0 h 8"/>
                    <a:gd name="T2" fmla="*/ 0 w 13"/>
                    <a:gd name="T3" fmla="*/ 4 h 8"/>
                    <a:gd name="T4" fmla="*/ 7 w 13"/>
                    <a:gd name="T5" fmla="*/ 8 h 8"/>
                    <a:gd name="T6" fmla="*/ 13 w 13"/>
                    <a:gd name="T7" fmla="*/ 4 h 8"/>
                    <a:gd name="T8" fmla="*/ 6 w 13"/>
                    <a:gd name="T9" fmla="*/ 0 h 8"/>
                  </a:gdLst>
                  <a:ahLst/>
                  <a:cxnLst>
                    <a:cxn ang="0">
                      <a:pos x="T0" y="T1"/>
                    </a:cxn>
                    <a:cxn ang="0">
                      <a:pos x="T2" y="T3"/>
                    </a:cxn>
                    <a:cxn ang="0">
                      <a:pos x="T4" y="T5"/>
                    </a:cxn>
                    <a:cxn ang="0">
                      <a:pos x="T6" y="T7"/>
                    </a:cxn>
                    <a:cxn ang="0">
                      <a:pos x="T8" y="T9"/>
                    </a:cxn>
                  </a:cxnLst>
                  <a:rect l="0" t="0" r="r" b="b"/>
                  <a:pathLst>
                    <a:path w="13" h="8">
                      <a:moveTo>
                        <a:pt x="6" y="0"/>
                      </a:moveTo>
                      <a:lnTo>
                        <a:pt x="0" y="4"/>
                      </a:lnTo>
                      <a:lnTo>
                        <a:pt x="7" y="8"/>
                      </a:lnTo>
                      <a:lnTo>
                        <a:pt x="13"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2" name="Freeform 184"/>
                <p:cNvSpPr>
                  <a:spLocks/>
                </p:cNvSpPr>
                <p:nvPr/>
              </p:nvSpPr>
              <p:spPr bwMode="auto">
                <a:xfrm>
                  <a:off x="855" y="1284"/>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3" name="Freeform 185"/>
                <p:cNvSpPr>
                  <a:spLocks/>
                </p:cNvSpPr>
                <p:nvPr/>
              </p:nvSpPr>
              <p:spPr bwMode="auto">
                <a:xfrm>
                  <a:off x="863" y="1289"/>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4" name="Freeform 186"/>
                <p:cNvSpPr>
                  <a:spLocks/>
                </p:cNvSpPr>
                <p:nvPr/>
              </p:nvSpPr>
              <p:spPr bwMode="auto">
                <a:xfrm>
                  <a:off x="871" y="1294"/>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5" name="Freeform 187"/>
                <p:cNvSpPr>
                  <a:spLocks/>
                </p:cNvSpPr>
                <p:nvPr/>
              </p:nvSpPr>
              <p:spPr bwMode="auto">
                <a:xfrm>
                  <a:off x="879" y="1298"/>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6" name="Freeform 188"/>
                <p:cNvSpPr>
                  <a:spLocks/>
                </p:cNvSpPr>
                <p:nvPr/>
              </p:nvSpPr>
              <p:spPr bwMode="auto">
                <a:xfrm>
                  <a:off x="886" y="1303"/>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7" name="Freeform 189"/>
                <p:cNvSpPr>
                  <a:spLocks/>
                </p:cNvSpPr>
                <p:nvPr/>
              </p:nvSpPr>
              <p:spPr bwMode="auto">
                <a:xfrm>
                  <a:off x="902" y="1312"/>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8" name="Freeform 190"/>
                <p:cNvSpPr>
                  <a:spLocks/>
                </p:cNvSpPr>
                <p:nvPr/>
              </p:nvSpPr>
              <p:spPr bwMode="auto">
                <a:xfrm>
                  <a:off x="894" y="1307"/>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999" name="Freeform 191"/>
                <p:cNvSpPr>
                  <a:spLocks/>
                </p:cNvSpPr>
                <p:nvPr/>
              </p:nvSpPr>
              <p:spPr bwMode="auto">
                <a:xfrm>
                  <a:off x="910" y="1316"/>
                  <a:ext cx="11" cy="9"/>
                </a:xfrm>
                <a:custGeom>
                  <a:avLst/>
                  <a:gdLst>
                    <a:gd name="T0" fmla="*/ 5 w 11"/>
                    <a:gd name="T1" fmla="*/ 0 h 9"/>
                    <a:gd name="T2" fmla="*/ 0 w 11"/>
                    <a:gd name="T3" fmla="*/ 5 h 9"/>
                    <a:gd name="T4" fmla="*/ 5 w 11"/>
                    <a:gd name="T5" fmla="*/ 9 h 9"/>
                    <a:gd name="T6" fmla="*/ 11 w 11"/>
                    <a:gd name="T7" fmla="*/ 4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lnTo>
                        <a:pt x="0" y="5"/>
                      </a:lnTo>
                      <a:lnTo>
                        <a:pt x="5" y="9"/>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0" name="Freeform 192"/>
                <p:cNvSpPr>
                  <a:spLocks/>
                </p:cNvSpPr>
                <p:nvPr/>
              </p:nvSpPr>
              <p:spPr bwMode="auto">
                <a:xfrm>
                  <a:off x="917" y="1321"/>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1" name="Freeform 193"/>
                <p:cNvSpPr>
                  <a:spLocks/>
                </p:cNvSpPr>
                <p:nvPr/>
              </p:nvSpPr>
              <p:spPr bwMode="auto">
                <a:xfrm>
                  <a:off x="925" y="1326"/>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2" name="Freeform 194"/>
                <p:cNvSpPr>
                  <a:spLocks/>
                </p:cNvSpPr>
                <p:nvPr/>
              </p:nvSpPr>
              <p:spPr bwMode="auto">
                <a:xfrm>
                  <a:off x="933" y="1330"/>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3" name="Freeform 195"/>
                <p:cNvSpPr>
                  <a:spLocks/>
                </p:cNvSpPr>
                <p:nvPr/>
              </p:nvSpPr>
              <p:spPr bwMode="auto">
                <a:xfrm>
                  <a:off x="941" y="1335"/>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4" name="Freeform 196"/>
                <p:cNvSpPr>
                  <a:spLocks/>
                </p:cNvSpPr>
                <p:nvPr/>
              </p:nvSpPr>
              <p:spPr bwMode="auto">
                <a:xfrm>
                  <a:off x="835" y="1282"/>
                  <a:ext cx="13" cy="9"/>
                </a:xfrm>
                <a:custGeom>
                  <a:avLst/>
                  <a:gdLst>
                    <a:gd name="T0" fmla="*/ 6 w 13"/>
                    <a:gd name="T1" fmla="*/ 0 h 9"/>
                    <a:gd name="T2" fmla="*/ 0 w 13"/>
                    <a:gd name="T3" fmla="*/ 5 h 9"/>
                    <a:gd name="T4" fmla="*/ 8 w 13"/>
                    <a:gd name="T5" fmla="*/ 9 h 9"/>
                    <a:gd name="T6" fmla="*/ 13 w 13"/>
                    <a:gd name="T7" fmla="*/ 4 h 9"/>
                    <a:gd name="T8" fmla="*/ 6 w 13"/>
                    <a:gd name="T9" fmla="*/ 0 h 9"/>
                  </a:gdLst>
                  <a:ahLst/>
                  <a:cxnLst>
                    <a:cxn ang="0">
                      <a:pos x="T0" y="T1"/>
                    </a:cxn>
                    <a:cxn ang="0">
                      <a:pos x="T2" y="T3"/>
                    </a:cxn>
                    <a:cxn ang="0">
                      <a:pos x="T4" y="T5"/>
                    </a:cxn>
                    <a:cxn ang="0">
                      <a:pos x="T6" y="T7"/>
                    </a:cxn>
                    <a:cxn ang="0">
                      <a:pos x="T8" y="T9"/>
                    </a:cxn>
                  </a:cxnLst>
                  <a:rect l="0" t="0" r="r" b="b"/>
                  <a:pathLst>
                    <a:path w="13" h="9">
                      <a:moveTo>
                        <a:pt x="6" y="0"/>
                      </a:moveTo>
                      <a:lnTo>
                        <a:pt x="0" y="5"/>
                      </a:lnTo>
                      <a:lnTo>
                        <a:pt x="8" y="9"/>
                      </a:lnTo>
                      <a:lnTo>
                        <a:pt x="13"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5" name="Freeform 197"/>
                <p:cNvSpPr>
                  <a:spLocks/>
                </p:cNvSpPr>
                <p:nvPr/>
              </p:nvSpPr>
              <p:spPr bwMode="auto">
                <a:xfrm>
                  <a:off x="860" y="1278"/>
                  <a:ext cx="12" cy="7"/>
                </a:xfrm>
                <a:custGeom>
                  <a:avLst/>
                  <a:gdLst>
                    <a:gd name="T0" fmla="*/ 6 w 12"/>
                    <a:gd name="T1" fmla="*/ 0 h 7"/>
                    <a:gd name="T2" fmla="*/ 0 w 12"/>
                    <a:gd name="T3" fmla="*/ 4 h 7"/>
                    <a:gd name="T4" fmla="*/ 6 w 12"/>
                    <a:gd name="T5" fmla="*/ 7 h 7"/>
                    <a:gd name="T6" fmla="*/ 12 w 12"/>
                    <a:gd name="T7" fmla="*/ 3 h 7"/>
                    <a:gd name="T8" fmla="*/ 6 w 12"/>
                    <a:gd name="T9" fmla="*/ 0 h 7"/>
                  </a:gdLst>
                  <a:ahLst/>
                  <a:cxnLst>
                    <a:cxn ang="0">
                      <a:pos x="T0" y="T1"/>
                    </a:cxn>
                    <a:cxn ang="0">
                      <a:pos x="T2" y="T3"/>
                    </a:cxn>
                    <a:cxn ang="0">
                      <a:pos x="T4" y="T5"/>
                    </a:cxn>
                    <a:cxn ang="0">
                      <a:pos x="T6" y="T7"/>
                    </a:cxn>
                    <a:cxn ang="0">
                      <a:pos x="T8" y="T9"/>
                    </a:cxn>
                  </a:cxnLst>
                  <a:rect l="0" t="0" r="r" b="b"/>
                  <a:pathLst>
                    <a:path w="12" h="7">
                      <a:moveTo>
                        <a:pt x="6" y="0"/>
                      </a:moveTo>
                      <a:lnTo>
                        <a:pt x="0" y="4"/>
                      </a:lnTo>
                      <a:lnTo>
                        <a:pt x="6" y="7"/>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6" name="Freeform 198"/>
                <p:cNvSpPr>
                  <a:spLocks/>
                </p:cNvSpPr>
                <p:nvPr/>
              </p:nvSpPr>
              <p:spPr bwMode="auto">
                <a:xfrm>
                  <a:off x="849" y="1271"/>
                  <a:ext cx="15" cy="10"/>
                </a:xfrm>
                <a:custGeom>
                  <a:avLst/>
                  <a:gdLst>
                    <a:gd name="T0" fmla="*/ 6 w 15"/>
                    <a:gd name="T1" fmla="*/ 0 h 10"/>
                    <a:gd name="T2" fmla="*/ 0 w 15"/>
                    <a:gd name="T3" fmla="*/ 5 h 10"/>
                    <a:gd name="T4" fmla="*/ 9 w 15"/>
                    <a:gd name="T5" fmla="*/ 10 h 10"/>
                    <a:gd name="T6" fmla="*/ 15 w 15"/>
                    <a:gd name="T7" fmla="*/ 5 h 10"/>
                    <a:gd name="T8" fmla="*/ 6 w 15"/>
                    <a:gd name="T9" fmla="*/ 0 h 10"/>
                  </a:gdLst>
                  <a:ahLst/>
                  <a:cxnLst>
                    <a:cxn ang="0">
                      <a:pos x="T0" y="T1"/>
                    </a:cxn>
                    <a:cxn ang="0">
                      <a:pos x="T2" y="T3"/>
                    </a:cxn>
                    <a:cxn ang="0">
                      <a:pos x="T4" y="T5"/>
                    </a:cxn>
                    <a:cxn ang="0">
                      <a:pos x="T6" y="T7"/>
                    </a:cxn>
                    <a:cxn ang="0">
                      <a:pos x="T8" y="T9"/>
                    </a:cxn>
                  </a:cxnLst>
                  <a:rect l="0" t="0" r="r" b="b"/>
                  <a:pathLst>
                    <a:path w="15" h="10">
                      <a:moveTo>
                        <a:pt x="6" y="0"/>
                      </a:moveTo>
                      <a:lnTo>
                        <a:pt x="0" y="5"/>
                      </a:lnTo>
                      <a:lnTo>
                        <a:pt x="9" y="10"/>
                      </a:lnTo>
                      <a:lnTo>
                        <a:pt x="15" y="5"/>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7" name="Freeform 199"/>
                <p:cNvSpPr>
                  <a:spLocks/>
                </p:cNvSpPr>
                <p:nvPr/>
              </p:nvSpPr>
              <p:spPr bwMode="auto">
                <a:xfrm>
                  <a:off x="868" y="1282"/>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8" name="Freeform 200"/>
                <p:cNvSpPr>
                  <a:spLocks/>
                </p:cNvSpPr>
                <p:nvPr/>
              </p:nvSpPr>
              <p:spPr bwMode="auto">
                <a:xfrm>
                  <a:off x="876" y="1287"/>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09" name="Freeform 201"/>
                <p:cNvSpPr>
                  <a:spLocks/>
                </p:cNvSpPr>
                <p:nvPr/>
              </p:nvSpPr>
              <p:spPr bwMode="auto">
                <a:xfrm>
                  <a:off x="883" y="1291"/>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0" name="Freeform 202"/>
                <p:cNvSpPr>
                  <a:spLocks/>
                </p:cNvSpPr>
                <p:nvPr/>
              </p:nvSpPr>
              <p:spPr bwMode="auto">
                <a:xfrm>
                  <a:off x="891" y="1296"/>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1" name="Freeform 203"/>
                <p:cNvSpPr>
                  <a:spLocks/>
                </p:cNvSpPr>
                <p:nvPr/>
              </p:nvSpPr>
              <p:spPr bwMode="auto">
                <a:xfrm>
                  <a:off x="899" y="1300"/>
                  <a:ext cx="11" cy="9"/>
                </a:xfrm>
                <a:custGeom>
                  <a:avLst/>
                  <a:gdLst>
                    <a:gd name="T0" fmla="*/ 6 w 11"/>
                    <a:gd name="T1" fmla="*/ 0 h 9"/>
                    <a:gd name="T2" fmla="*/ 0 w 11"/>
                    <a:gd name="T3" fmla="*/ 5 h 9"/>
                    <a:gd name="T4" fmla="*/ 6 w 11"/>
                    <a:gd name="T5" fmla="*/ 9 h 9"/>
                    <a:gd name="T6" fmla="*/ 11 w 11"/>
                    <a:gd name="T7" fmla="*/ 4 h 9"/>
                    <a:gd name="T8" fmla="*/ 6 w 11"/>
                    <a:gd name="T9" fmla="*/ 0 h 9"/>
                  </a:gdLst>
                  <a:ahLst/>
                  <a:cxnLst>
                    <a:cxn ang="0">
                      <a:pos x="T0" y="T1"/>
                    </a:cxn>
                    <a:cxn ang="0">
                      <a:pos x="T2" y="T3"/>
                    </a:cxn>
                    <a:cxn ang="0">
                      <a:pos x="T4" y="T5"/>
                    </a:cxn>
                    <a:cxn ang="0">
                      <a:pos x="T6" y="T7"/>
                    </a:cxn>
                    <a:cxn ang="0">
                      <a:pos x="T8" y="T9"/>
                    </a:cxn>
                  </a:cxnLst>
                  <a:rect l="0" t="0" r="r" b="b"/>
                  <a:pathLst>
                    <a:path w="11" h="9">
                      <a:moveTo>
                        <a:pt x="6" y="0"/>
                      </a:moveTo>
                      <a:lnTo>
                        <a:pt x="0" y="5"/>
                      </a:lnTo>
                      <a:lnTo>
                        <a:pt x="6" y="9"/>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2" name="Freeform 204"/>
                <p:cNvSpPr>
                  <a:spLocks/>
                </p:cNvSpPr>
                <p:nvPr/>
              </p:nvSpPr>
              <p:spPr bwMode="auto">
                <a:xfrm>
                  <a:off x="915" y="1310"/>
                  <a:ext cx="11" cy="7"/>
                </a:xfrm>
                <a:custGeom>
                  <a:avLst/>
                  <a:gdLst>
                    <a:gd name="T0" fmla="*/ 5 w 11"/>
                    <a:gd name="T1" fmla="*/ 0 h 7"/>
                    <a:gd name="T2" fmla="*/ 0 w 11"/>
                    <a:gd name="T3" fmla="*/ 4 h 7"/>
                    <a:gd name="T4" fmla="*/ 5 w 11"/>
                    <a:gd name="T5" fmla="*/ 7 h 7"/>
                    <a:gd name="T6" fmla="*/ 11 w 11"/>
                    <a:gd name="T7" fmla="*/ 3 h 7"/>
                    <a:gd name="T8" fmla="*/ 5 w 11"/>
                    <a:gd name="T9" fmla="*/ 0 h 7"/>
                  </a:gdLst>
                  <a:ahLst/>
                  <a:cxnLst>
                    <a:cxn ang="0">
                      <a:pos x="T0" y="T1"/>
                    </a:cxn>
                    <a:cxn ang="0">
                      <a:pos x="T2" y="T3"/>
                    </a:cxn>
                    <a:cxn ang="0">
                      <a:pos x="T4" y="T5"/>
                    </a:cxn>
                    <a:cxn ang="0">
                      <a:pos x="T6" y="T7"/>
                    </a:cxn>
                    <a:cxn ang="0">
                      <a:pos x="T8" y="T9"/>
                    </a:cxn>
                  </a:cxnLst>
                  <a:rect l="0" t="0" r="r" b="b"/>
                  <a:pathLst>
                    <a:path w="11" h="7">
                      <a:moveTo>
                        <a:pt x="5" y="0"/>
                      </a:moveTo>
                      <a:lnTo>
                        <a:pt x="0" y="4"/>
                      </a:lnTo>
                      <a:lnTo>
                        <a:pt x="5" y="7"/>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3" name="Freeform 205"/>
                <p:cNvSpPr>
                  <a:spLocks/>
                </p:cNvSpPr>
                <p:nvPr/>
              </p:nvSpPr>
              <p:spPr bwMode="auto">
                <a:xfrm>
                  <a:off x="907" y="1305"/>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4" name="Freeform 206"/>
                <p:cNvSpPr>
                  <a:spLocks/>
                </p:cNvSpPr>
                <p:nvPr/>
              </p:nvSpPr>
              <p:spPr bwMode="auto">
                <a:xfrm>
                  <a:off x="922" y="1314"/>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5" name="Freeform 207"/>
                <p:cNvSpPr>
                  <a:spLocks/>
                </p:cNvSpPr>
                <p:nvPr/>
              </p:nvSpPr>
              <p:spPr bwMode="auto">
                <a:xfrm>
                  <a:off x="930" y="1319"/>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6" name="Freeform 208"/>
                <p:cNvSpPr>
                  <a:spLocks/>
                </p:cNvSpPr>
                <p:nvPr/>
              </p:nvSpPr>
              <p:spPr bwMode="auto">
                <a:xfrm>
                  <a:off x="938" y="1323"/>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7" name="Freeform 209"/>
                <p:cNvSpPr>
                  <a:spLocks/>
                </p:cNvSpPr>
                <p:nvPr/>
              </p:nvSpPr>
              <p:spPr bwMode="auto">
                <a:xfrm>
                  <a:off x="945" y="1328"/>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8" name="Freeform 210"/>
                <p:cNvSpPr>
                  <a:spLocks/>
                </p:cNvSpPr>
                <p:nvPr/>
              </p:nvSpPr>
              <p:spPr bwMode="auto">
                <a:xfrm>
                  <a:off x="950" y="1335"/>
                  <a:ext cx="19" cy="14"/>
                </a:xfrm>
                <a:custGeom>
                  <a:avLst/>
                  <a:gdLst>
                    <a:gd name="T0" fmla="*/ 13 w 19"/>
                    <a:gd name="T1" fmla="*/ 0 h 14"/>
                    <a:gd name="T2" fmla="*/ 0 w 19"/>
                    <a:gd name="T3" fmla="*/ 10 h 14"/>
                    <a:gd name="T4" fmla="*/ 6 w 19"/>
                    <a:gd name="T5" fmla="*/ 14 h 14"/>
                    <a:gd name="T6" fmla="*/ 19 w 19"/>
                    <a:gd name="T7" fmla="*/ 4 h 14"/>
                    <a:gd name="T8" fmla="*/ 13 w 19"/>
                    <a:gd name="T9" fmla="*/ 0 h 14"/>
                  </a:gdLst>
                  <a:ahLst/>
                  <a:cxnLst>
                    <a:cxn ang="0">
                      <a:pos x="T0" y="T1"/>
                    </a:cxn>
                    <a:cxn ang="0">
                      <a:pos x="T2" y="T3"/>
                    </a:cxn>
                    <a:cxn ang="0">
                      <a:pos x="T4" y="T5"/>
                    </a:cxn>
                    <a:cxn ang="0">
                      <a:pos x="T6" y="T7"/>
                    </a:cxn>
                    <a:cxn ang="0">
                      <a:pos x="T8" y="T9"/>
                    </a:cxn>
                  </a:cxnLst>
                  <a:rect l="0" t="0" r="r" b="b"/>
                  <a:pathLst>
                    <a:path w="19" h="14">
                      <a:moveTo>
                        <a:pt x="13" y="0"/>
                      </a:moveTo>
                      <a:lnTo>
                        <a:pt x="0" y="10"/>
                      </a:lnTo>
                      <a:lnTo>
                        <a:pt x="6" y="14"/>
                      </a:lnTo>
                      <a:lnTo>
                        <a:pt x="19" y="4"/>
                      </a:lnTo>
                      <a:lnTo>
                        <a:pt x="13"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19" name="Freeform 211"/>
                <p:cNvSpPr>
                  <a:spLocks/>
                </p:cNvSpPr>
                <p:nvPr/>
              </p:nvSpPr>
              <p:spPr bwMode="auto">
                <a:xfrm>
                  <a:off x="846" y="1288"/>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0" name="Freeform 212"/>
                <p:cNvSpPr>
                  <a:spLocks/>
                </p:cNvSpPr>
                <p:nvPr/>
              </p:nvSpPr>
              <p:spPr bwMode="auto">
                <a:xfrm>
                  <a:off x="854" y="1293"/>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1" name="Freeform 213"/>
                <p:cNvSpPr>
                  <a:spLocks/>
                </p:cNvSpPr>
                <p:nvPr/>
              </p:nvSpPr>
              <p:spPr bwMode="auto">
                <a:xfrm>
                  <a:off x="861" y="1298"/>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2" name="Freeform 214"/>
                <p:cNvSpPr>
                  <a:spLocks/>
                </p:cNvSpPr>
                <p:nvPr/>
              </p:nvSpPr>
              <p:spPr bwMode="auto">
                <a:xfrm>
                  <a:off x="869" y="1302"/>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3" name="Freeform 215"/>
                <p:cNvSpPr>
                  <a:spLocks/>
                </p:cNvSpPr>
                <p:nvPr/>
              </p:nvSpPr>
              <p:spPr bwMode="auto">
                <a:xfrm>
                  <a:off x="877" y="1307"/>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4" name="Freeform 216"/>
                <p:cNvSpPr>
                  <a:spLocks/>
                </p:cNvSpPr>
                <p:nvPr/>
              </p:nvSpPr>
              <p:spPr bwMode="auto">
                <a:xfrm>
                  <a:off x="884" y="1312"/>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5" name="Freeform 217"/>
                <p:cNvSpPr>
                  <a:spLocks/>
                </p:cNvSpPr>
                <p:nvPr/>
              </p:nvSpPr>
              <p:spPr bwMode="auto">
                <a:xfrm>
                  <a:off x="900" y="1321"/>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6" name="Freeform 218"/>
                <p:cNvSpPr>
                  <a:spLocks/>
                </p:cNvSpPr>
                <p:nvPr/>
              </p:nvSpPr>
              <p:spPr bwMode="auto">
                <a:xfrm>
                  <a:off x="892" y="1316"/>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7" name="Freeform 219"/>
                <p:cNvSpPr>
                  <a:spLocks/>
                </p:cNvSpPr>
                <p:nvPr/>
              </p:nvSpPr>
              <p:spPr bwMode="auto">
                <a:xfrm>
                  <a:off x="908" y="1325"/>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8" name="Freeform 220"/>
                <p:cNvSpPr>
                  <a:spLocks/>
                </p:cNvSpPr>
                <p:nvPr/>
              </p:nvSpPr>
              <p:spPr bwMode="auto">
                <a:xfrm>
                  <a:off x="916" y="1330"/>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29" name="Freeform 221"/>
                <p:cNvSpPr>
                  <a:spLocks/>
                </p:cNvSpPr>
                <p:nvPr/>
              </p:nvSpPr>
              <p:spPr bwMode="auto">
                <a:xfrm>
                  <a:off x="923" y="1334"/>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0" name="Freeform 222"/>
                <p:cNvSpPr>
                  <a:spLocks/>
                </p:cNvSpPr>
                <p:nvPr/>
              </p:nvSpPr>
              <p:spPr bwMode="auto">
                <a:xfrm>
                  <a:off x="931" y="1339"/>
                  <a:ext cx="18" cy="11"/>
                </a:xfrm>
                <a:custGeom>
                  <a:avLst/>
                  <a:gdLst>
                    <a:gd name="T0" fmla="*/ 6 w 18"/>
                    <a:gd name="T1" fmla="*/ 0 h 11"/>
                    <a:gd name="T2" fmla="*/ 0 w 18"/>
                    <a:gd name="T3" fmla="*/ 4 h 11"/>
                    <a:gd name="T4" fmla="*/ 12 w 18"/>
                    <a:gd name="T5" fmla="*/ 11 h 11"/>
                    <a:gd name="T6" fmla="*/ 18 w 18"/>
                    <a:gd name="T7" fmla="*/ 7 h 11"/>
                    <a:gd name="T8" fmla="*/ 6 w 18"/>
                    <a:gd name="T9" fmla="*/ 0 h 11"/>
                  </a:gdLst>
                  <a:ahLst/>
                  <a:cxnLst>
                    <a:cxn ang="0">
                      <a:pos x="T0" y="T1"/>
                    </a:cxn>
                    <a:cxn ang="0">
                      <a:pos x="T2" y="T3"/>
                    </a:cxn>
                    <a:cxn ang="0">
                      <a:pos x="T4" y="T5"/>
                    </a:cxn>
                    <a:cxn ang="0">
                      <a:pos x="T6" y="T7"/>
                    </a:cxn>
                    <a:cxn ang="0">
                      <a:pos x="T8" y="T9"/>
                    </a:cxn>
                  </a:cxnLst>
                  <a:rect l="0" t="0" r="r" b="b"/>
                  <a:pathLst>
                    <a:path w="18" h="11">
                      <a:moveTo>
                        <a:pt x="6" y="0"/>
                      </a:moveTo>
                      <a:lnTo>
                        <a:pt x="0" y="4"/>
                      </a:lnTo>
                      <a:lnTo>
                        <a:pt x="12" y="11"/>
                      </a:lnTo>
                      <a:lnTo>
                        <a:pt x="18" y="7"/>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1" name="Freeform 223"/>
                <p:cNvSpPr>
                  <a:spLocks/>
                </p:cNvSpPr>
                <p:nvPr/>
              </p:nvSpPr>
              <p:spPr bwMode="auto">
                <a:xfrm>
                  <a:off x="849" y="1283"/>
                  <a:ext cx="11" cy="7"/>
                </a:xfrm>
                <a:custGeom>
                  <a:avLst/>
                  <a:gdLst>
                    <a:gd name="T0" fmla="*/ 0 w 11"/>
                    <a:gd name="T1" fmla="*/ 5 h 7"/>
                    <a:gd name="T2" fmla="*/ 2 w 11"/>
                    <a:gd name="T3" fmla="*/ 6 h 7"/>
                    <a:gd name="T4" fmla="*/ 2 w 11"/>
                    <a:gd name="T5" fmla="*/ 5 h 7"/>
                    <a:gd name="T6" fmla="*/ 6 w 11"/>
                    <a:gd name="T7" fmla="*/ 7 h 7"/>
                    <a:gd name="T8" fmla="*/ 6 w 11"/>
                    <a:gd name="T9" fmla="*/ 6 h 7"/>
                    <a:gd name="T10" fmla="*/ 11 w 11"/>
                    <a:gd name="T11" fmla="*/ 2 h 7"/>
                    <a:gd name="T12" fmla="*/ 7 w 11"/>
                    <a:gd name="T13" fmla="*/ 0 h 7"/>
                    <a:gd name="T14" fmla="*/ 0 w 1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5"/>
                      </a:moveTo>
                      <a:lnTo>
                        <a:pt x="2" y="6"/>
                      </a:lnTo>
                      <a:lnTo>
                        <a:pt x="2" y="5"/>
                      </a:lnTo>
                      <a:lnTo>
                        <a:pt x="6" y="7"/>
                      </a:lnTo>
                      <a:lnTo>
                        <a:pt x="6" y="6"/>
                      </a:lnTo>
                      <a:lnTo>
                        <a:pt x="11" y="2"/>
                      </a:lnTo>
                      <a:lnTo>
                        <a:pt x="7" y="0"/>
                      </a:lnTo>
                      <a:lnTo>
                        <a:pt x="0" y="5"/>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2" name="Freeform 224"/>
                <p:cNvSpPr>
                  <a:spLocks/>
                </p:cNvSpPr>
                <p:nvPr/>
              </p:nvSpPr>
              <p:spPr bwMode="auto">
                <a:xfrm>
                  <a:off x="947" y="1333"/>
                  <a:ext cx="14" cy="14"/>
                </a:xfrm>
                <a:custGeom>
                  <a:avLst/>
                  <a:gdLst>
                    <a:gd name="T0" fmla="*/ 10 w 14"/>
                    <a:gd name="T1" fmla="*/ 0 h 14"/>
                    <a:gd name="T2" fmla="*/ 14 w 14"/>
                    <a:gd name="T3" fmla="*/ 3 h 14"/>
                    <a:gd name="T4" fmla="*/ 3 w 14"/>
                    <a:gd name="T5" fmla="*/ 12 h 14"/>
                    <a:gd name="T6" fmla="*/ 3 w 14"/>
                    <a:gd name="T7" fmla="*/ 14 h 14"/>
                    <a:gd name="T8" fmla="*/ 2 w 14"/>
                    <a:gd name="T9" fmla="*/ 13 h 14"/>
                    <a:gd name="T10" fmla="*/ 0 w 14"/>
                    <a:gd name="T11" fmla="*/ 12 h 14"/>
                    <a:gd name="T12" fmla="*/ 5 w 14"/>
                    <a:gd name="T13" fmla="*/ 7 h 14"/>
                    <a:gd name="T14" fmla="*/ 5 w 14"/>
                    <a:gd name="T15" fmla="*/ 5 h 14"/>
                    <a:gd name="T16" fmla="*/ 5 w 14"/>
                    <a:gd name="T17" fmla="*/ 5 h 14"/>
                    <a:gd name="T18" fmla="*/ 10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0" y="0"/>
                      </a:moveTo>
                      <a:lnTo>
                        <a:pt x="14" y="3"/>
                      </a:lnTo>
                      <a:lnTo>
                        <a:pt x="3" y="12"/>
                      </a:lnTo>
                      <a:lnTo>
                        <a:pt x="3" y="14"/>
                      </a:lnTo>
                      <a:lnTo>
                        <a:pt x="2" y="13"/>
                      </a:lnTo>
                      <a:lnTo>
                        <a:pt x="0" y="12"/>
                      </a:lnTo>
                      <a:lnTo>
                        <a:pt x="5" y="7"/>
                      </a:lnTo>
                      <a:lnTo>
                        <a:pt x="5" y="5"/>
                      </a:lnTo>
                      <a:lnTo>
                        <a:pt x="5" y="5"/>
                      </a:lnTo>
                      <a:lnTo>
                        <a:pt x="10"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3" name="Freeform 225"/>
                <p:cNvSpPr>
                  <a:spLocks/>
                </p:cNvSpPr>
                <p:nvPr/>
              </p:nvSpPr>
              <p:spPr bwMode="auto">
                <a:xfrm>
                  <a:off x="926" y="1347"/>
                  <a:ext cx="11" cy="9"/>
                </a:xfrm>
                <a:custGeom>
                  <a:avLst/>
                  <a:gdLst>
                    <a:gd name="T0" fmla="*/ 6 w 11"/>
                    <a:gd name="T1" fmla="*/ 0 h 9"/>
                    <a:gd name="T2" fmla="*/ 11 w 11"/>
                    <a:gd name="T3" fmla="*/ 3 h 9"/>
                    <a:gd name="T4" fmla="*/ 6 w 11"/>
                    <a:gd name="T5" fmla="*/ 7 h 9"/>
                    <a:gd name="T6" fmla="*/ 6 w 11"/>
                    <a:gd name="T7" fmla="*/ 9 h 9"/>
                    <a:gd name="T8" fmla="*/ 0 w 11"/>
                    <a:gd name="T9" fmla="*/ 6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lnTo>
                        <a:pt x="11" y="3"/>
                      </a:lnTo>
                      <a:lnTo>
                        <a:pt x="6" y="7"/>
                      </a:lnTo>
                      <a:lnTo>
                        <a:pt x="6" y="9"/>
                      </a:lnTo>
                      <a:lnTo>
                        <a:pt x="0"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4" name="Freeform 226"/>
                <p:cNvSpPr>
                  <a:spLocks/>
                </p:cNvSpPr>
                <p:nvPr/>
              </p:nvSpPr>
              <p:spPr bwMode="auto">
                <a:xfrm>
                  <a:off x="944" y="1348"/>
                  <a:ext cx="11" cy="10"/>
                </a:xfrm>
                <a:custGeom>
                  <a:avLst/>
                  <a:gdLst>
                    <a:gd name="T0" fmla="*/ 11 w 11"/>
                    <a:gd name="T1" fmla="*/ 4 h 10"/>
                    <a:gd name="T2" fmla="*/ 6 w 11"/>
                    <a:gd name="T3" fmla="*/ 0 h 10"/>
                    <a:gd name="T4" fmla="*/ 0 w 11"/>
                    <a:gd name="T5" fmla="*/ 5 h 10"/>
                    <a:gd name="T6" fmla="*/ 4 w 11"/>
                    <a:gd name="T7" fmla="*/ 8 h 10"/>
                    <a:gd name="T8" fmla="*/ 4 w 11"/>
                    <a:gd name="T9" fmla="*/ 10 h 10"/>
                    <a:gd name="T10" fmla="*/ 11 w 11"/>
                    <a:gd name="T11" fmla="*/ 4 h 10"/>
                  </a:gdLst>
                  <a:ahLst/>
                  <a:cxnLst>
                    <a:cxn ang="0">
                      <a:pos x="T0" y="T1"/>
                    </a:cxn>
                    <a:cxn ang="0">
                      <a:pos x="T2" y="T3"/>
                    </a:cxn>
                    <a:cxn ang="0">
                      <a:pos x="T4" y="T5"/>
                    </a:cxn>
                    <a:cxn ang="0">
                      <a:pos x="T6" y="T7"/>
                    </a:cxn>
                    <a:cxn ang="0">
                      <a:pos x="T8" y="T9"/>
                    </a:cxn>
                    <a:cxn ang="0">
                      <a:pos x="T10" y="T11"/>
                    </a:cxn>
                  </a:cxnLst>
                  <a:rect l="0" t="0" r="r" b="b"/>
                  <a:pathLst>
                    <a:path w="11" h="10">
                      <a:moveTo>
                        <a:pt x="11" y="4"/>
                      </a:moveTo>
                      <a:lnTo>
                        <a:pt x="6" y="0"/>
                      </a:lnTo>
                      <a:lnTo>
                        <a:pt x="0" y="5"/>
                      </a:lnTo>
                      <a:lnTo>
                        <a:pt x="4" y="8"/>
                      </a:lnTo>
                      <a:lnTo>
                        <a:pt x="4" y="10"/>
                      </a:lnTo>
                      <a:lnTo>
                        <a:pt x="11" y="4"/>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5" name="Freeform 227"/>
                <p:cNvSpPr>
                  <a:spLocks/>
                </p:cNvSpPr>
                <p:nvPr/>
              </p:nvSpPr>
              <p:spPr bwMode="auto">
                <a:xfrm>
                  <a:off x="839" y="1296"/>
                  <a:ext cx="11" cy="8"/>
                </a:xfrm>
                <a:custGeom>
                  <a:avLst/>
                  <a:gdLst>
                    <a:gd name="T0" fmla="*/ 6 w 11"/>
                    <a:gd name="T1" fmla="*/ 0 h 8"/>
                    <a:gd name="T2" fmla="*/ 0 w 11"/>
                    <a:gd name="T3" fmla="*/ 5 h 8"/>
                    <a:gd name="T4" fmla="*/ 6 w 11"/>
                    <a:gd name="T5" fmla="*/ 8 h 8"/>
                    <a:gd name="T6" fmla="*/ 7 w 11"/>
                    <a:gd name="T7" fmla="*/ 7 h 8"/>
                    <a:gd name="T8" fmla="*/ 11 w 11"/>
                    <a:gd name="T9" fmla="*/ 3 h 8"/>
                    <a:gd name="T10" fmla="*/ 6 w 11"/>
                    <a:gd name="T11" fmla="*/ 0 h 8"/>
                  </a:gdLst>
                  <a:ahLst/>
                  <a:cxnLst>
                    <a:cxn ang="0">
                      <a:pos x="T0" y="T1"/>
                    </a:cxn>
                    <a:cxn ang="0">
                      <a:pos x="T2" y="T3"/>
                    </a:cxn>
                    <a:cxn ang="0">
                      <a:pos x="T4" y="T5"/>
                    </a:cxn>
                    <a:cxn ang="0">
                      <a:pos x="T6" y="T7"/>
                    </a:cxn>
                    <a:cxn ang="0">
                      <a:pos x="T8" y="T9"/>
                    </a:cxn>
                    <a:cxn ang="0">
                      <a:pos x="T10" y="T11"/>
                    </a:cxn>
                  </a:cxnLst>
                  <a:rect l="0" t="0" r="r" b="b"/>
                  <a:pathLst>
                    <a:path w="11" h="8">
                      <a:moveTo>
                        <a:pt x="6" y="0"/>
                      </a:moveTo>
                      <a:lnTo>
                        <a:pt x="0" y="5"/>
                      </a:lnTo>
                      <a:lnTo>
                        <a:pt x="6" y="8"/>
                      </a:lnTo>
                      <a:lnTo>
                        <a:pt x="7" y="7"/>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6" name="Freeform 228"/>
                <p:cNvSpPr>
                  <a:spLocks/>
                </p:cNvSpPr>
                <p:nvPr/>
              </p:nvSpPr>
              <p:spPr bwMode="auto">
                <a:xfrm>
                  <a:off x="979" y="1234"/>
                  <a:ext cx="224" cy="77"/>
                </a:xfrm>
                <a:custGeom>
                  <a:avLst/>
                  <a:gdLst>
                    <a:gd name="T0" fmla="*/ 217 w 224"/>
                    <a:gd name="T1" fmla="*/ 0 h 77"/>
                    <a:gd name="T2" fmla="*/ 224 w 224"/>
                    <a:gd name="T3" fmla="*/ 3 h 77"/>
                    <a:gd name="T4" fmla="*/ 190 w 224"/>
                    <a:gd name="T5" fmla="*/ 23 h 77"/>
                    <a:gd name="T6" fmla="*/ 188 w 224"/>
                    <a:gd name="T7" fmla="*/ 29 h 77"/>
                    <a:gd name="T8" fmla="*/ 186 w 224"/>
                    <a:gd name="T9" fmla="*/ 34 h 77"/>
                    <a:gd name="T10" fmla="*/ 183 w 224"/>
                    <a:gd name="T11" fmla="*/ 40 h 77"/>
                    <a:gd name="T12" fmla="*/ 179 w 224"/>
                    <a:gd name="T13" fmla="*/ 45 h 77"/>
                    <a:gd name="T14" fmla="*/ 174 w 224"/>
                    <a:gd name="T15" fmla="*/ 49 h 77"/>
                    <a:gd name="T16" fmla="*/ 169 w 224"/>
                    <a:gd name="T17" fmla="*/ 54 h 77"/>
                    <a:gd name="T18" fmla="*/ 164 w 224"/>
                    <a:gd name="T19" fmla="*/ 58 h 77"/>
                    <a:gd name="T20" fmla="*/ 158 w 224"/>
                    <a:gd name="T21" fmla="*/ 61 h 77"/>
                    <a:gd name="T22" fmla="*/ 152 w 224"/>
                    <a:gd name="T23" fmla="*/ 65 h 77"/>
                    <a:gd name="T24" fmla="*/ 145 w 224"/>
                    <a:gd name="T25" fmla="*/ 68 h 77"/>
                    <a:gd name="T26" fmla="*/ 138 w 224"/>
                    <a:gd name="T27" fmla="*/ 70 h 77"/>
                    <a:gd name="T28" fmla="*/ 131 w 224"/>
                    <a:gd name="T29" fmla="*/ 72 h 77"/>
                    <a:gd name="T30" fmla="*/ 123 w 224"/>
                    <a:gd name="T31" fmla="*/ 74 h 77"/>
                    <a:gd name="T32" fmla="*/ 115 w 224"/>
                    <a:gd name="T33" fmla="*/ 76 h 77"/>
                    <a:gd name="T34" fmla="*/ 107 w 224"/>
                    <a:gd name="T35" fmla="*/ 77 h 77"/>
                    <a:gd name="T36" fmla="*/ 100 w 224"/>
                    <a:gd name="T37" fmla="*/ 77 h 77"/>
                    <a:gd name="T38" fmla="*/ 92 w 224"/>
                    <a:gd name="T39" fmla="*/ 77 h 77"/>
                    <a:gd name="T40" fmla="*/ 84 w 224"/>
                    <a:gd name="T41" fmla="*/ 77 h 77"/>
                    <a:gd name="T42" fmla="*/ 76 w 224"/>
                    <a:gd name="T43" fmla="*/ 76 h 77"/>
                    <a:gd name="T44" fmla="*/ 68 w 224"/>
                    <a:gd name="T45" fmla="*/ 75 h 77"/>
                    <a:gd name="T46" fmla="*/ 60 w 224"/>
                    <a:gd name="T47" fmla="*/ 73 h 77"/>
                    <a:gd name="T48" fmla="*/ 53 w 224"/>
                    <a:gd name="T49" fmla="*/ 71 h 77"/>
                    <a:gd name="T50" fmla="*/ 46 w 224"/>
                    <a:gd name="T51" fmla="*/ 69 h 77"/>
                    <a:gd name="T52" fmla="*/ 39 w 224"/>
                    <a:gd name="T53" fmla="*/ 66 h 77"/>
                    <a:gd name="T54" fmla="*/ 32 w 224"/>
                    <a:gd name="T55" fmla="*/ 62 h 77"/>
                    <a:gd name="T56" fmla="*/ 26 w 224"/>
                    <a:gd name="T57" fmla="*/ 58 h 77"/>
                    <a:gd name="T58" fmla="*/ 21 w 224"/>
                    <a:gd name="T59" fmla="*/ 54 h 77"/>
                    <a:gd name="T60" fmla="*/ 15 w 224"/>
                    <a:gd name="T61" fmla="*/ 49 h 77"/>
                    <a:gd name="T62" fmla="*/ 11 w 224"/>
                    <a:gd name="T63" fmla="*/ 44 h 77"/>
                    <a:gd name="T64" fmla="*/ 7 w 224"/>
                    <a:gd name="T65" fmla="*/ 37 h 77"/>
                    <a:gd name="T66" fmla="*/ 3 w 224"/>
                    <a:gd name="T67" fmla="*/ 31 h 77"/>
                    <a:gd name="T68" fmla="*/ 0 w 224"/>
                    <a:gd name="T69" fmla="*/ 24 h 77"/>
                    <a:gd name="T70" fmla="*/ 1 w 224"/>
                    <a:gd name="T71" fmla="*/ 11 h 77"/>
                    <a:gd name="T72" fmla="*/ 0 w 224"/>
                    <a:gd name="T73" fmla="*/ 7 h 77"/>
                    <a:gd name="T74" fmla="*/ 1 w 224"/>
                    <a:gd name="T75" fmla="*/ 12 h 77"/>
                    <a:gd name="T76" fmla="*/ 2 w 224"/>
                    <a:gd name="T77" fmla="*/ 15 h 77"/>
                    <a:gd name="T78" fmla="*/ 4 w 224"/>
                    <a:gd name="T79" fmla="*/ 20 h 77"/>
                    <a:gd name="T80" fmla="*/ 217 w 224"/>
                    <a:gd name="T8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77">
                      <a:moveTo>
                        <a:pt x="217" y="0"/>
                      </a:moveTo>
                      <a:lnTo>
                        <a:pt x="224" y="3"/>
                      </a:lnTo>
                      <a:lnTo>
                        <a:pt x="190" y="23"/>
                      </a:lnTo>
                      <a:lnTo>
                        <a:pt x="188" y="29"/>
                      </a:lnTo>
                      <a:lnTo>
                        <a:pt x="186" y="34"/>
                      </a:lnTo>
                      <a:lnTo>
                        <a:pt x="183" y="40"/>
                      </a:lnTo>
                      <a:lnTo>
                        <a:pt x="179" y="45"/>
                      </a:lnTo>
                      <a:lnTo>
                        <a:pt x="174" y="49"/>
                      </a:lnTo>
                      <a:lnTo>
                        <a:pt x="169" y="54"/>
                      </a:lnTo>
                      <a:lnTo>
                        <a:pt x="164" y="58"/>
                      </a:lnTo>
                      <a:lnTo>
                        <a:pt x="158" y="61"/>
                      </a:lnTo>
                      <a:lnTo>
                        <a:pt x="152" y="65"/>
                      </a:lnTo>
                      <a:lnTo>
                        <a:pt x="145" y="68"/>
                      </a:lnTo>
                      <a:lnTo>
                        <a:pt x="138" y="70"/>
                      </a:lnTo>
                      <a:lnTo>
                        <a:pt x="131" y="72"/>
                      </a:lnTo>
                      <a:lnTo>
                        <a:pt x="123" y="74"/>
                      </a:lnTo>
                      <a:lnTo>
                        <a:pt x="115" y="76"/>
                      </a:lnTo>
                      <a:lnTo>
                        <a:pt x="107" y="77"/>
                      </a:lnTo>
                      <a:lnTo>
                        <a:pt x="100" y="77"/>
                      </a:lnTo>
                      <a:lnTo>
                        <a:pt x="92" y="77"/>
                      </a:lnTo>
                      <a:lnTo>
                        <a:pt x="84" y="77"/>
                      </a:lnTo>
                      <a:lnTo>
                        <a:pt x="76" y="76"/>
                      </a:lnTo>
                      <a:lnTo>
                        <a:pt x="68" y="75"/>
                      </a:lnTo>
                      <a:lnTo>
                        <a:pt x="60" y="73"/>
                      </a:lnTo>
                      <a:lnTo>
                        <a:pt x="53" y="71"/>
                      </a:lnTo>
                      <a:lnTo>
                        <a:pt x="46" y="69"/>
                      </a:lnTo>
                      <a:lnTo>
                        <a:pt x="39" y="66"/>
                      </a:lnTo>
                      <a:lnTo>
                        <a:pt x="32" y="62"/>
                      </a:lnTo>
                      <a:lnTo>
                        <a:pt x="26" y="58"/>
                      </a:lnTo>
                      <a:lnTo>
                        <a:pt x="21" y="54"/>
                      </a:lnTo>
                      <a:lnTo>
                        <a:pt x="15" y="49"/>
                      </a:lnTo>
                      <a:lnTo>
                        <a:pt x="11" y="44"/>
                      </a:lnTo>
                      <a:lnTo>
                        <a:pt x="7" y="37"/>
                      </a:lnTo>
                      <a:lnTo>
                        <a:pt x="3" y="31"/>
                      </a:lnTo>
                      <a:lnTo>
                        <a:pt x="0" y="24"/>
                      </a:lnTo>
                      <a:lnTo>
                        <a:pt x="1" y="11"/>
                      </a:lnTo>
                      <a:lnTo>
                        <a:pt x="0" y="7"/>
                      </a:lnTo>
                      <a:lnTo>
                        <a:pt x="1" y="12"/>
                      </a:lnTo>
                      <a:lnTo>
                        <a:pt x="2" y="15"/>
                      </a:lnTo>
                      <a:lnTo>
                        <a:pt x="4" y="20"/>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7" name="Freeform 229"/>
                <p:cNvSpPr>
                  <a:spLocks/>
                </p:cNvSpPr>
                <p:nvPr/>
              </p:nvSpPr>
              <p:spPr bwMode="auto">
                <a:xfrm>
                  <a:off x="979" y="1201"/>
                  <a:ext cx="224" cy="106"/>
                </a:xfrm>
                <a:custGeom>
                  <a:avLst/>
                  <a:gdLst>
                    <a:gd name="T0" fmla="*/ 204 w 224"/>
                    <a:gd name="T1" fmla="*/ 0 h 106"/>
                    <a:gd name="T2" fmla="*/ 223 w 224"/>
                    <a:gd name="T3" fmla="*/ 11 h 106"/>
                    <a:gd name="T4" fmla="*/ 224 w 224"/>
                    <a:gd name="T5" fmla="*/ 29 h 106"/>
                    <a:gd name="T6" fmla="*/ 189 w 224"/>
                    <a:gd name="T7" fmla="*/ 52 h 106"/>
                    <a:gd name="T8" fmla="*/ 186 w 224"/>
                    <a:gd name="T9" fmla="*/ 59 h 106"/>
                    <a:gd name="T10" fmla="*/ 183 w 224"/>
                    <a:gd name="T11" fmla="*/ 65 h 106"/>
                    <a:gd name="T12" fmla="*/ 179 w 224"/>
                    <a:gd name="T13" fmla="*/ 71 h 106"/>
                    <a:gd name="T14" fmla="*/ 175 w 224"/>
                    <a:gd name="T15" fmla="*/ 77 h 106"/>
                    <a:gd name="T16" fmla="*/ 170 w 224"/>
                    <a:gd name="T17" fmla="*/ 82 h 106"/>
                    <a:gd name="T18" fmla="*/ 164 w 224"/>
                    <a:gd name="T19" fmla="*/ 86 h 106"/>
                    <a:gd name="T20" fmla="*/ 157 w 224"/>
                    <a:gd name="T21" fmla="*/ 90 h 106"/>
                    <a:gd name="T22" fmla="*/ 151 w 224"/>
                    <a:gd name="T23" fmla="*/ 94 h 106"/>
                    <a:gd name="T24" fmla="*/ 144 w 224"/>
                    <a:gd name="T25" fmla="*/ 97 h 106"/>
                    <a:gd name="T26" fmla="*/ 136 w 224"/>
                    <a:gd name="T27" fmla="*/ 100 h 106"/>
                    <a:gd name="T28" fmla="*/ 128 w 224"/>
                    <a:gd name="T29" fmla="*/ 102 h 106"/>
                    <a:gd name="T30" fmla="*/ 120 w 224"/>
                    <a:gd name="T31" fmla="*/ 103 h 106"/>
                    <a:gd name="T32" fmla="*/ 112 w 224"/>
                    <a:gd name="T33" fmla="*/ 105 h 106"/>
                    <a:gd name="T34" fmla="*/ 103 w 224"/>
                    <a:gd name="T35" fmla="*/ 105 h 106"/>
                    <a:gd name="T36" fmla="*/ 95 w 224"/>
                    <a:gd name="T37" fmla="*/ 106 h 106"/>
                    <a:gd name="T38" fmla="*/ 86 w 224"/>
                    <a:gd name="T39" fmla="*/ 105 h 106"/>
                    <a:gd name="T40" fmla="*/ 78 w 224"/>
                    <a:gd name="T41" fmla="*/ 105 h 106"/>
                    <a:gd name="T42" fmla="*/ 70 w 224"/>
                    <a:gd name="T43" fmla="*/ 103 h 106"/>
                    <a:gd name="T44" fmla="*/ 62 w 224"/>
                    <a:gd name="T45" fmla="*/ 102 h 106"/>
                    <a:gd name="T46" fmla="*/ 54 w 224"/>
                    <a:gd name="T47" fmla="*/ 99 h 106"/>
                    <a:gd name="T48" fmla="*/ 46 w 224"/>
                    <a:gd name="T49" fmla="*/ 97 h 106"/>
                    <a:gd name="T50" fmla="*/ 39 w 224"/>
                    <a:gd name="T51" fmla="*/ 94 h 106"/>
                    <a:gd name="T52" fmla="*/ 32 w 224"/>
                    <a:gd name="T53" fmla="*/ 90 h 106"/>
                    <a:gd name="T54" fmla="*/ 26 w 224"/>
                    <a:gd name="T55" fmla="*/ 86 h 106"/>
                    <a:gd name="T56" fmla="*/ 20 w 224"/>
                    <a:gd name="T57" fmla="*/ 81 h 106"/>
                    <a:gd name="T58" fmla="*/ 15 w 224"/>
                    <a:gd name="T59" fmla="*/ 76 h 106"/>
                    <a:gd name="T60" fmla="*/ 11 w 224"/>
                    <a:gd name="T61" fmla="*/ 70 h 106"/>
                    <a:gd name="T62" fmla="*/ 7 w 224"/>
                    <a:gd name="T63" fmla="*/ 63 h 106"/>
                    <a:gd name="T64" fmla="*/ 4 w 224"/>
                    <a:gd name="T65" fmla="*/ 57 h 106"/>
                    <a:gd name="T66" fmla="*/ 2 w 224"/>
                    <a:gd name="T67" fmla="*/ 50 h 106"/>
                    <a:gd name="T68" fmla="*/ 0 w 224"/>
                    <a:gd name="T69" fmla="*/ 42 h 106"/>
                    <a:gd name="T70" fmla="*/ 0 w 224"/>
                    <a:gd name="T71" fmla="*/ 33 h 106"/>
                    <a:gd name="T72" fmla="*/ 204 w 224"/>
                    <a:gd name="T7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 h="106">
                      <a:moveTo>
                        <a:pt x="204" y="0"/>
                      </a:moveTo>
                      <a:lnTo>
                        <a:pt x="223" y="11"/>
                      </a:lnTo>
                      <a:lnTo>
                        <a:pt x="224" y="29"/>
                      </a:lnTo>
                      <a:lnTo>
                        <a:pt x="189" y="52"/>
                      </a:lnTo>
                      <a:lnTo>
                        <a:pt x="186" y="59"/>
                      </a:lnTo>
                      <a:lnTo>
                        <a:pt x="183" y="65"/>
                      </a:lnTo>
                      <a:lnTo>
                        <a:pt x="179" y="71"/>
                      </a:lnTo>
                      <a:lnTo>
                        <a:pt x="175" y="77"/>
                      </a:lnTo>
                      <a:lnTo>
                        <a:pt x="170" y="82"/>
                      </a:lnTo>
                      <a:lnTo>
                        <a:pt x="164" y="86"/>
                      </a:lnTo>
                      <a:lnTo>
                        <a:pt x="157" y="90"/>
                      </a:lnTo>
                      <a:lnTo>
                        <a:pt x="151" y="94"/>
                      </a:lnTo>
                      <a:lnTo>
                        <a:pt x="144" y="97"/>
                      </a:lnTo>
                      <a:lnTo>
                        <a:pt x="136" y="100"/>
                      </a:lnTo>
                      <a:lnTo>
                        <a:pt x="128" y="102"/>
                      </a:lnTo>
                      <a:lnTo>
                        <a:pt x="120" y="103"/>
                      </a:lnTo>
                      <a:lnTo>
                        <a:pt x="112" y="105"/>
                      </a:lnTo>
                      <a:lnTo>
                        <a:pt x="103" y="105"/>
                      </a:lnTo>
                      <a:lnTo>
                        <a:pt x="95" y="106"/>
                      </a:lnTo>
                      <a:lnTo>
                        <a:pt x="86" y="105"/>
                      </a:lnTo>
                      <a:lnTo>
                        <a:pt x="78" y="105"/>
                      </a:lnTo>
                      <a:lnTo>
                        <a:pt x="70" y="103"/>
                      </a:lnTo>
                      <a:lnTo>
                        <a:pt x="62" y="102"/>
                      </a:lnTo>
                      <a:lnTo>
                        <a:pt x="54" y="99"/>
                      </a:lnTo>
                      <a:lnTo>
                        <a:pt x="46" y="97"/>
                      </a:lnTo>
                      <a:lnTo>
                        <a:pt x="39" y="94"/>
                      </a:lnTo>
                      <a:lnTo>
                        <a:pt x="32" y="90"/>
                      </a:lnTo>
                      <a:lnTo>
                        <a:pt x="26" y="86"/>
                      </a:lnTo>
                      <a:lnTo>
                        <a:pt x="20" y="81"/>
                      </a:lnTo>
                      <a:lnTo>
                        <a:pt x="15" y="76"/>
                      </a:lnTo>
                      <a:lnTo>
                        <a:pt x="11" y="70"/>
                      </a:lnTo>
                      <a:lnTo>
                        <a:pt x="7" y="63"/>
                      </a:lnTo>
                      <a:lnTo>
                        <a:pt x="4" y="57"/>
                      </a:lnTo>
                      <a:lnTo>
                        <a:pt x="2" y="50"/>
                      </a:lnTo>
                      <a:lnTo>
                        <a:pt x="0" y="42"/>
                      </a:lnTo>
                      <a:lnTo>
                        <a:pt x="0" y="33"/>
                      </a:lnTo>
                      <a:lnTo>
                        <a:pt x="204"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8" name="Freeform 230"/>
                <p:cNvSpPr>
                  <a:spLocks/>
                </p:cNvSpPr>
                <p:nvPr/>
              </p:nvSpPr>
              <p:spPr bwMode="auto">
                <a:xfrm>
                  <a:off x="980" y="1238"/>
                  <a:ext cx="187" cy="59"/>
                </a:xfrm>
                <a:custGeom>
                  <a:avLst/>
                  <a:gdLst>
                    <a:gd name="T0" fmla="*/ 187 w 187"/>
                    <a:gd name="T1" fmla="*/ 2 h 59"/>
                    <a:gd name="T2" fmla="*/ 172 w 187"/>
                    <a:gd name="T3" fmla="*/ 10 h 59"/>
                    <a:gd name="T4" fmla="*/ 0 w 187"/>
                    <a:gd name="T5" fmla="*/ 0 h 59"/>
                    <a:gd name="T6" fmla="*/ 2 w 187"/>
                    <a:gd name="T7" fmla="*/ 7 h 59"/>
                    <a:gd name="T8" fmla="*/ 4 w 187"/>
                    <a:gd name="T9" fmla="*/ 13 h 59"/>
                    <a:gd name="T10" fmla="*/ 7 w 187"/>
                    <a:gd name="T11" fmla="*/ 19 h 59"/>
                    <a:gd name="T12" fmla="*/ 11 w 187"/>
                    <a:gd name="T13" fmla="*/ 25 h 59"/>
                    <a:gd name="T14" fmla="*/ 15 w 187"/>
                    <a:gd name="T15" fmla="*/ 30 h 59"/>
                    <a:gd name="T16" fmla="*/ 20 w 187"/>
                    <a:gd name="T17" fmla="*/ 35 h 59"/>
                    <a:gd name="T18" fmla="*/ 25 w 187"/>
                    <a:gd name="T19" fmla="*/ 40 h 59"/>
                    <a:gd name="T20" fmla="*/ 32 w 187"/>
                    <a:gd name="T21" fmla="*/ 44 h 59"/>
                    <a:gd name="T22" fmla="*/ 38 w 187"/>
                    <a:gd name="T23" fmla="*/ 47 h 59"/>
                    <a:gd name="T24" fmla="*/ 45 w 187"/>
                    <a:gd name="T25" fmla="*/ 50 h 59"/>
                    <a:gd name="T26" fmla="*/ 52 w 187"/>
                    <a:gd name="T27" fmla="*/ 53 h 59"/>
                    <a:gd name="T28" fmla="*/ 60 w 187"/>
                    <a:gd name="T29" fmla="*/ 55 h 59"/>
                    <a:gd name="T30" fmla="*/ 67 w 187"/>
                    <a:gd name="T31" fmla="*/ 56 h 59"/>
                    <a:gd name="T32" fmla="*/ 75 w 187"/>
                    <a:gd name="T33" fmla="*/ 58 h 59"/>
                    <a:gd name="T34" fmla="*/ 83 w 187"/>
                    <a:gd name="T35" fmla="*/ 58 h 59"/>
                    <a:gd name="T36" fmla="*/ 92 w 187"/>
                    <a:gd name="T37" fmla="*/ 59 h 59"/>
                    <a:gd name="T38" fmla="*/ 100 w 187"/>
                    <a:gd name="T39" fmla="*/ 59 h 59"/>
                    <a:gd name="T40" fmla="*/ 108 w 187"/>
                    <a:gd name="T41" fmla="*/ 58 h 59"/>
                    <a:gd name="T42" fmla="*/ 116 w 187"/>
                    <a:gd name="T43" fmla="*/ 57 h 59"/>
                    <a:gd name="T44" fmla="*/ 124 w 187"/>
                    <a:gd name="T45" fmla="*/ 55 h 59"/>
                    <a:gd name="T46" fmla="*/ 132 w 187"/>
                    <a:gd name="T47" fmla="*/ 53 h 59"/>
                    <a:gd name="T48" fmla="*/ 139 w 187"/>
                    <a:gd name="T49" fmla="*/ 51 h 59"/>
                    <a:gd name="T50" fmla="*/ 146 w 187"/>
                    <a:gd name="T51" fmla="*/ 48 h 59"/>
                    <a:gd name="T52" fmla="*/ 153 w 187"/>
                    <a:gd name="T53" fmla="*/ 45 h 59"/>
                    <a:gd name="T54" fmla="*/ 159 w 187"/>
                    <a:gd name="T55" fmla="*/ 41 h 59"/>
                    <a:gd name="T56" fmla="*/ 165 w 187"/>
                    <a:gd name="T57" fmla="*/ 37 h 59"/>
                    <a:gd name="T58" fmla="*/ 170 w 187"/>
                    <a:gd name="T59" fmla="*/ 32 h 59"/>
                    <a:gd name="T60" fmla="*/ 175 w 187"/>
                    <a:gd name="T61" fmla="*/ 27 h 59"/>
                    <a:gd name="T62" fmla="*/ 179 w 187"/>
                    <a:gd name="T63" fmla="*/ 21 h 59"/>
                    <a:gd name="T64" fmla="*/ 182 w 187"/>
                    <a:gd name="T65" fmla="*/ 15 h 59"/>
                    <a:gd name="T66" fmla="*/ 185 w 187"/>
                    <a:gd name="T67" fmla="*/ 9 h 59"/>
                    <a:gd name="T68" fmla="*/ 187 w 187"/>
                    <a:gd name="T69"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59">
                      <a:moveTo>
                        <a:pt x="187" y="2"/>
                      </a:moveTo>
                      <a:lnTo>
                        <a:pt x="172" y="10"/>
                      </a:lnTo>
                      <a:lnTo>
                        <a:pt x="0" y="0"/>
                      </a:lnTo>
                      <a:lnTo>
                        <a:pt x="2" y="7"/>
                      </a:lnTo>
                      <a:lnTo>
                        <a:pt x="4" y="13"/>
                      </a:lnTo>
                      <a:lnTo>
                        <a:pt x="7" y="19"/>
                      </a:lnTo>
                      <a:lnTo>
                        <a:pt x="11" y="25"/>
                      </a:lnTo>
                      <a:lnTo>
                        <a:pt x="15" y="30"/>
                      </a:lnTo>
                      <a:lnTo>
                        <a:pt x="20" y="35"/>
                      </a:lnTo>
                      <a:lnTo>
                        <a:pt x="25" y="40"/>
                      </a:lnTo>
                      <a:lnTo>
                        <a:pt x="32" y="44"/>
                      </a:lnTo>
                      <a:lnTo>
                        <a:pt x="38" y="47"/>
                      </a:lnTo>
                      <a:lnTo>
                        <a:pt x="45" y="50"/>
                      </a:lnTo>
                      <a:lnTo>
                        <a:pt x="52" y="53"/>
                      </a:lnTo>
                      <a:lnTo>
                        <a:pt x="60" y="55"/>
                      </a:lnTo>
                      <a:lnTo>
                        <a:pt x="67" y="56"/>
                      </a:lnTo>
                      <a:lnTo>
                        <a:pt x="75" y="58"/>
                      </a:lnTo>
                      <a:lnTo>
                        <a:pt x="83" y="58"/>
                      </a:lnTo>
                      <a:lnTo>
                        <a:pt x="92" y="59"/>
                      </a:lnTo>
                      <a:lnTo>
                        <a:pt x="100" y="59"/>
                      </a:lnTo>
                      <a:lnTo>
                        <a:pt x="108" y="58"/>
                      </a:lnTo>
                      <a:lnTo>
                        <a:pt x="116" y="57"/>
                      </a:lnTo>
                      <a:lnTo>
                        <a:pt x="124" y="55"/>
                      </a:lnTo>
                      <a:lnTo>
                        <a:pt x="132" y="53"/>
                      </a:lnTo>
                      <a:lnTo>
                        <a:pt x="139" y="51"/>
                      </a:lnTo>
                      <a:lnTo>
                        <a:pt x="146" y="48"/>
                      </a:lnTo>
                      <a:lnTo>
                        <a:pt x="153" y="45"/>
                      </a:lnTo>
                      <a:lnTo>
                        <a:pt x="159" y="41"/>
                      </a:lnTo>
                      <a:lnTo>
                        <a:pt x="165" y="37"/>
                      </a:lnTo>
                      <a:lnTo>
                        <a:pt x="170" y="32"/>
                      </a:lnTo>
                      <a:lnTo>
                        <a:pt x="175" y="27"/>
                      </a:lnTo>
                      <a:lnTo>
                        <a:pt x="179" y="21"/>
                      </a:lnTo>
                      <a:lnTo>
                        <a:pt x="182" y="15"/>
                      </a:lnTo>
                      <a:lnTo>
                        <a:pt x="185" y="9"/>
                      </a:lnTo>
                      <a:lnTo>
                        <a:pt x="187" y="2"/>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39" name="Freeform 231"/>
                <p:cNvSpPr>
                  <a:spLocks/>
                </p:cNvSpPr>
                <p:nvPr/>
              </p:nvSpPr>
              <p:spPr bwMode="auto">
                <a:xfrm>
                  <a:off x="1152" y="1200"/>
                  <a:ext cx="50" cy="42"/>
                </a:xfrm>
                <a:custGeom>
                  <a:avLst/>
                  <a:gdLst>
                    <a:gd name="T0" fmla="*/ 31 w 50"/>
                    <a:gd name="T1" fmla="*/ 0 h 42"/>
                    <a:gd name="T2" fmla="*/ 50 w 50"/>
                    <a:gd name="T3" fmla="*/ 12 h 42"/>
                    <a:gd name="T4" fmla="*/ 0 w 50"/>
                    <a:gd name="T5" fmla="*/ 42 h 42"/>
                    <a:gd name="T6" fmla="*/ 1 w 50"/>
                    <a:gd name="T7" fmla="*/ 33 h 42"/>
                    <a:gd name="T8" fmla="*/ 6 w 50"/>
                    <a:gd name="T9" fmla="*/ 26 h 42"/>
                    <a:gd name="T10" fmla="*/ 9 w 50"/>
                    <a:gd name="T11" fmla="*/ 20 h 42"/>
                    <a:gd name="T12" fmla="*/ 10 w 50"/>
                    <a:gd name="T13" fmla="*/ 14 h 42"/>
                    <a:gd name="T14" fmla="*/ 32 w 50"/>
                    <a:gd name="T15" fmla="*/ 0 h 42"/>
                    <a:gd name="T16" fmla="*/ 31 w 50"/>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2">
                      <a:moveTo>
                        <a:pt x="31" y="0"/>
                      </a:moveTo>
                      <a:lnTo>
                        <a:pt x="50" y="12"/>
                      </a:lnTo>
                      <a:lnTo>
                        <a:pt x="0" y="42"/>
                      </a:lnTo>
                      <a:lnTo>
                        <a:pt x="1" y="33"/>
                      </a:lnTo>
                      <a:lnTo>
                        <a:pt x="6" y="26"/>
                      </a:lnTo>
                      <a:lnTo>
                        <a:pt x="9" y="20"/>
                      </a:lnTo>
                      <a:lnTo>
                        <a:pt x="10" y="14"/>
                      </a:lnTo>
                      <a:lnTo>
                        <a:pt x="32" y="0"/>
                      </a:lnTo>
                      <a:lnTo>
                        <a:pt x="31"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0" name="Freeform 232"/>
                <p:cNvSpPr>
                  <a:spLocks/>
                </p:cNvSpPr>
                <p:nvPr/>
              </p:nvSpPr>
              <p:spPr bwMode="auto">
                <a:xfrm>
                  <a:off x="905" y="906"/>
                  <a:ext cx="350" cy="384"/>
                </a:xfrm>
                <a:custGeom>
                  <a:avLst/>
                  <a:gdLst>
                    <a:gd name="T0" fmla="*/ 195 w 350"/>
                    <a:gd name="T1" fmla="*/ 0 h 384"/>
                    <a:gd name="T2" fmla="*/ 87 w 350"/>
                    <a:gd name="T3" fmla="*/ 59 h 384"/>
                    <a:gd name="T4" fmla="*/ 62 w 350"/>
                    <a:gd name="T5" fmla="*/ 44 h 384"/>
                    <a:gd name="T6" fmla="*/ 60 w 350"/>
                    <a:gd name="T7" fmla="*/ 44 h 384"/>
                    <a:gd name="T8" fmla="*/ 9 w 350"/>
                    <a:gd name="T9" fmla="*/ 75 h 384"/>
                    <a:gd name="T10" fmla="*/ 9 w 350"/>
                    <a:gd name="T11" fmla="*/ 78 h 384"/>
                    <a:gd name="T12" fmla="*/ 5 w 350"/>
                    <a:gd name="T13" fmla="*/ 81 h 384"/>
                    <a:gd name="T14" fmla="*/ 2 w 350"/>
                    <a:gd name="T15" fmla="*/ 141 h 384"/>
                    <a:gd name="T16" fmla="*/ 0 w 350"/>
                    <a:gd name="T17" fmla="*/ 182 h 384"/>
                    <a:gd name="T18" fmla="*/ 1 w 350"/>
                    <a:gd name="T19" fmla="*/ 226 h 384"/>
                    <a:gd name="T20" fmla="*/ 3 w 350"/>
                    <a:gd name="T21" fmla="*/ 260 h 384"/>
                    <a:gd name="T22" fmla="*/ 4 w 350"/>
                    <a:gd name="T23" fmla="*/ 274 h 384"/>
                    <a:gd name="T24" fmla="*/ 5 w 350"/>
                    <a:gd name="T25" fmla="*/ 276 h 384"/>
                    <a:gd name="T26" fmla="*/ 54 w 350"/>
                    <a:gd name="T27" fmla="*/ 305 h 384"/>
                    <a:gd name="T28" fmla="*/ 54 w 350"/>
                    <a:gd name="T29" fmla="*/ 321 h 384"/>
                    <a:gd name="T30" fmla="*/ 148 w 350"/>
                    <a:gd name="T31" fmla="*/ 378 h 384"/>
                    <a:gd name="T32" fmla="*/ 163 w 350"/>
                    <a:gd name="T33" fmla="*/ 370 h 384"/>
                    <a:gd name="T34" fmla="*/ 186 w 350"/>
                    <a:gd name="T35" fmla="*/ 384 h 384"/>
                    <a:gd name="T36" fmla="*/ 189 w 350"/>
                    <a:gd name="T37" fmla="*/ 384 h 384"/>
                    <a:gd name="T38" fmla="*/ 195 w 350"/>
                    <a:gd name="T39" fmla="*/ 384 h 384"/>
                    <a:gd name="T40" fmla="*/ 247 w 350"/>
                    <a:gd name="T41" fmla="*/ 353 h 384"/>
                    <a:gd name="T42" fmla="*/ 247 w 350"/>
                    <a:gd name="T43" fmla="*/ 313 h 384"/>
                    <a:gd name="T44" fmla="*/ 350 w 350"/>
                    <a:gd name="T45" fmla="*/ 253 h 384"/>
                    <a:gd name="T46" fmla="*/ 350 w 350"/>
                    <a:gd name="T47" fmla="*/ 96 h 384"/>
                    <a:gd name="T48" fmla="*/ 348 w 350"/>
                    <a:gd name="T49" fmla="*/ 92 h 384"/>
                    <a:gd name="T50" fmla="*/ 195 w 350"/>
                    <a:gd name="T5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384">
                      <a:moveTo>
                        <a:pt x="195" y="0"/>
                      </a:moveTo>
                      <a:lnTo>
                        <a:pt x="87" y="59"/>
                      </a:lnTo>
                      <a:lnTo>
                        <a:pt x="62" y="44"/>
                      </a:lnTo>
                      <a:lnTo>
                        <a:pt x="60" y="44"/>
                      </a:lnTo>
                      <a:lnTo>
                        <a:pt x="9" y="75"/>
                      </a:lnTo>
                      <a:lnTo>
                        <a:pt x="9" y="78"/>
                      </a:lnTo>
                      <a:lnTo>
                        <a:pt x="5" y="81"/>
                      </a:lnTo>
                      <a:lnTo>
                        <a:pt x="2" y="141"/>
                      </a:lnTo>
                      <a:lnTo>
                        <a:pt x="0" y="182"/>
                      </a:lnTo>
                      <a:lnTo>
                        <a:pt x="1" y="226"/>
                      </a:lnTo>
                      <a:lnTo>
                        <a:pt x="3" y="260"/>
                      </a:lnTo>
                      <a:lnTo>
                        <a:pt x="4" y="274"/>
                      </a:lnTo>
                      <a:lnTo>
                        <a:pt x="5" y="276"/>
                      </a:lnTo>
                      <a:lnTo>
                        <a:pt x="54" y="305"/>
                      </a:lnTo>
                      <a:lnTo>
                        <a:pt x="54" y="321"/>
                      </a:lnTo>
                      <a:lnTo>
                        <a:pt x="148" y="378"/>
                      </a:lnTo>
                      <a:lnTo>
                        <a:pt x="163" y="370"/>
                      </a:lnTo>
                      <a:lnTo>
                        <a:pt x="186" y="384"/>
                      </a:lnTo>
                      <a:lnTo>
                        <a:pt x="189" y="384"/>
                      </a:lnTo>
                      <a:lnTo>
                        <a:pt x="195" y="384"/>
                      </a:lnTo>
                      <a:lnTo>
                        <a:pt x="247" y="353"/>
                      </a:lnTo>
                      <a:lnTo>
                        <a:pt x="247" y="313"/>
                      </a:lnTo>
                      <a:lnTo>
                        <a:pt x="350" y="253"/>
                      </a:lnTo>
                      <a:lnTo>
                        <a:pt x="350" y="96"/>
                      </a:lnTo>
                      <a:lnTo>
                        <a:pt x="348" y="92"/>
                      </a:lnTo>
                      <a:lnTo>
                        <a:pt x="195"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1" name="Freeform 233"/>
                <p:cNvSpPr>
                  <a:spLocks/>
                </p:cNvSpPr>
                <p:nvPr/>
              </p:nvSpPr>
              <p:spPr bwMode="auto">
                <a:xfrm>
                  <a:off x="1090" y="1000"/>
                  <a:ext cx="165" cy="291"/>
                </a:xfrm>
                <a:custGeom>
                  <a:avLst/>
                  <a:gdLst>
                    <a:gd name="T0" fmla="*/ 165 w 165"/>
                    <a:gd name="T1" fmla="*/ 0 h 291"/>
                    <a:gd name="T2" fmla="*/ 11 w 165"/>
                    <a:gd name="T3" fmla="*/ 91 h 291"/>
                    <a:gd name="T4" fmla="*/ 9 w 165"/>
                    <a:gd name="T5" fmla="*/ 93 h 291"/>
                    <a:gd name="T6" fmla="*/ 4 w 165"/>
                    <a:gd name="T7" fmla="*/ 97 h 291"/>
                    <a:gd name="T8" fmla="*/ 1 w 165"/>
                    <a:gd name="T9" fmla="*/ 139 h 291"/>
                    <a:gd name="T10" fmla="*/ 0 w 165"/>
                    <a:gd name="T11" fmla="*/ 168 h 291"/>
                    <a:gd name="T12" fmla="*/ 0 w 165"/>
                    <a:gd name="T13" fmla="*/ 200 h 291"/>
                    <a:gd name="T14" fmla="*/ 1 w 165"/>
                    <a:gd name="T15" fmla="*/ 237 h 291"/>
                    <a:gd name="T16" fmla="*/ 2 w 165"/>
                    <a:gd name="T17" fmla="*/ 273 h 291"/>
                    <a:gd name="T18" fmla="*/ 3 w 165"/>
                    <a:gd name="T19" fmla="*/ 291 h 291"/>
                    <a:gd name="T20" fmla="*/ 10 w 165"/>
                    <a:gd name="T21" fmla="*/ 291 h 291"/>
                    <a:gd name="T22" fmla="*/ 12 w 165"/>
                    <a:gd name="T23" fmla="*/ 290 h 291"/>
                    <a:gd name="T24" fmla="*/ 62 w 165"/>
                    <a:gd name="T25" fmla="*/ 260 h 291"/>
                    <a:gd name="T26" fmla="*/ 62 w 165"/>
                    <a:gd name="T27" fmla="*/ 219 h 291"/>
                    <a:gd name="T28" fmla="*/ 165 w 165"/>
                    <a:gd name="T29" fmla="*/ 159 h 291"/>
                    <a:gd name="T30" fmla="*/ 165 w 165"/>
                    <a:gd name="T31" fmla="*/ 2 h 291"/>
                    <a:gd name="T32" fmla="*/ 165 w 165"/>
                    <a:gd name="T33"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91">
                      <a:moveTo>
                        <a:pt x="165" y="0"/>
                      </a:moveTo>
                      <a:lnTo>
                        <a:pt x="11" y="91"/>
                      </a:lnTo>
                      <a:lnTo>
                        <a:pt x="9" y="93"/>
                      </a:lnTo>
                      <a:lnTo>
                        <a:pt x="4" y="97"/>
                      </a:lnTo>
                      <a:lnTo>
                        <a:pt x="1" y="139"/>
                      </a:lnTo>
                      <a:lnTo>
                        <a:pt x="0" y="168"/>
                      </a:lnTo>
                      <a:lnTo>
                        <a:pt x="0" y="200"/>
                      </a:lnTo>
                      <a:lnTo>
                        <a:pt x="1" y="237"/>
                      </a:lnTo>
                      <a:lnTo>
                        <a:pt x="2" y="273"/>
                      </a:lnTo>
                      <a:lnTo>
                        <a:pt x="3" y="291"/>
                      </a:lnTo>
                      <a:lnTo>
                        <a:pt x="10" y="291"/>
                      </a:lnTo>
                      <a:lnTo>
                        <a:pt x="12" y="290"/>
                      </a:lnTo>
                      <a:lnTo>
                        <a:pt x="62" y="260"/>
                      </a:lnTo>
                      <a:lnTo>
                        <a:pt x="62" y="219"/>
                      </a:lnTo>
                      <a:lnTo>
                        <a:pt x="165" y="159"/>
                      </a:lnTo>
                      <a:lnTo>
                        <a:pt x="165" y="2"/>
                      </a:lnTo>
                      <a:lnTo>
                        <a:pt x="165"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2" name="Freeform 234"/>
                <p:cNvSpPr>
                  <a:spLocks/>
                </p:cNvSpPr>
                <p:nvPr/>
              </p:nvSpPr>
              <p:spPr bwMode="auto">
                <a:xfrm>
                  <a:off x="926" y="1018"/>
                  <a:ext cx="149" cy="241"/>
                </a:xfrm>
                <a:custGeom>
                  <a:avLst/>
                  <a:gdLst>
                    <a:gd name="T0" fmla="*/ 4 w 149"/>
                    <a:gd name="T1" fmla="*/ 0 h 241"/>
                    <a:gd name="T2" fmla="*/ 2 w 149"/>
                    <a:gd name="T3" fmla="*/ 27 h 241"/>
                    <a:gd name="T4" fmla="*/ 0 w 149"/>
                    <a:gd name="T5" fmla="*/ 72 h 241"/>
                    <a:gd name="T6" fmla="*/ 0 w 149"/>
                    <a:gd name="T7" fmla="*/ 104 h 241"/>
                    <a:gd name="T8" fmla="*/ 2 w 149"/>
                    <a:gd name="T9" fmla="*/ 141 h 241"/>
                    <a:gd name="T10" fmla="*/ 3 w 149"/>
                    <a:gd name="T11" fmla="*/ 153 h 241"/>
                    <a:gd name="T12" fmla="*/ 149 w 149"/>
                    <a:gd name="T13" fmla="*/ 241 h 241"/>
                    <a:gd name="T14" fmla="*/ 147 w 149"/>
                    <a:gd name="T15" fmla="*/ 223 h 241"/>
                    <a:gd name="T16" fmla="*/ 146 w 149"/>
                    <a:gd name="T17" fmla="*/ 192 h 241"/>
                    <a:gd name="T18" fmla="*/ 146 w 149"/>
                    <a:gd name="T19" fmla="*/ 156 h 241"/>
                    <a:gd name="T20" fmla="*/ 147 w 149"/>
                    <a:gd name="T21" fmla="*/ 118 h 241"/>
                    <a:gd name="T22" fmla="*/ 149 w 149"/>
                    <a:gd name="T23" fmla="*/ 87 h 241"/>
                    <a:gd name="T24" fmla="*/ 8 w 149"/>
                    <a:gd name="T25" fmla="*/ 3 h 241"/>
                    <a:gd name="T26" fmla="*/ 4 w 149"/>
                    <a:gd name="T2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241">
                      <a:moveTo>
                        <a:pt x="4" y="0"/>
                      </a:moveTo>
                      <a:lnTo>
                        <a:pt x="2" y="27"/>
                      </a:lnTo>
                      <a:lnTo>
                        <a:pt x="0" y="72"/>
                      </a:lnTo>
                      <a:lnTo>
                        <a:pt x="0" y="104"/>
                      </a:lnTo>
                      <a:lnTo>
                        <a:pt x="2" y="141"/>
                      </a:lnTo>
                      <a:lnTo>
                        <a:pt x="3" y="153"/>
                      </a:lnTo>
                      <a:lnTo>
                        <a:pt x="149" y="241"/>
                      </a:lnTo>
                      <a:lnTo>
                        <a:pt x="147" y="223"/>
                      </a:lnTo>
                      <a:lnTo>
                        <a:pt x="146" y="192"/>
                      </a:lnTo>
                      <a:lnTo>
                        <a:pt x="146" y="156"/>
                      </a:lnTo>
                      <a:lnTo>
                        <a:pt x="147" y="118"/>
                      </a:lnTo>
                      <a:lnTo>
                        <a:pt x="149" y="87"/>
                      </a:lnTo>
                      <a:lnTo>
                        <a:pt x="8" y="3"/>
                      </a:lnTo>
                      <a:lnTo>
                        <a:pt x="4" y="0"/>
                      </a:lnTo>
                      <a:close/>
                    </a:path>
                  </a:pathLst>
                </a:custGeom>
                <a:solidFill>
                  <a:srgbClr val="A4B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3" name="Freeform 235"/>
                <p:cNvSpPr>
                  <a:spLocks/>
                </p:cNvSpPr>
                <p:nvPr/>
              </p:nvSpPr>
              <p:spPr bwMode="auto">
                <a:xfrm>
                  <a:off x="922" y="1015"/>
                  <a:ext cx="8" cy="157"/>
                </a:xfrm>
                <a:custGeom>
                  <a:avLst/>
                  <a:gdLst>
                    <a:gd name="T0" fmla="*/ 4 w 8"/>
                    <a:gd name="T1" fmla="*/ 0 h 157"/>
                    <a:gd name="T2" fmla="*/ 3 w 8"/>
                    <a:gd name="T3" fmla="*/ 1 h 157"/>
                    <a:gd name="T4" fmla="*/ 2 w 8"/>
                    <a:gd name="T5" fmla="*/ 10 h 157"/>
                    <a:gd name="T6" fmla="*/ 1 w 8"/>
                    <a:gd name="T7" fmla="*/ 33 h 157"/>
                    <a:gd name="T8" fmla="*/ 0 w 8"/>
                    <a:gd name="T9" fmla="*/ 63 h 157"/>
                    <a:gd name="T10" fmla="*/ 0 w 8"/>
                    <a:gd name="T11" fmla="*/ 93 h 157"/>
                    <a:gd name="T12" fmla="*/ 1 w 8"/>
                    <a:gd name="T13" fmla="*/ 120 h 157"/>
                    <a:gd name="T14" fmla="*/ 2 w 8"/>
                    <a:gd name="T15" fmla="*/ 149 h 157"/>
                    <a:gd name="T16" fmla="*/ 3 w 8"/>
                    <a:gd name="T17" fmla="*/ 156 h 157"/>
                    <a:gd name="T18" fmla="*/ 3 w 8"/>
                    <a:gd name="T19" fmla="*/ 157 h 157"/>
                    <a:gd name="T20" fmla="*/ 5 w 8"/>
                    <a:gd name="T21" fmla="*/ 157 h 157"/>
                    <a:gd name="T22" fmla="*/ 7 w 8"/>
                    <a:gd name="T23" fmla="*/ 156 h 157"/>
                    <a:gd name="T24" fmla="*/ 7 w 8"/>
                    <a:gd name="T25" fmla="*/ 156 h 157"/>
                    <a:gd name="T26" fmla="*/ 6 w 8"/>
                    <a:gd name="T27" fmla="*/ 137 h 157"/>
                    <a:gd name="T28" fmla="*/ 5 w 8"/>
                    <a:gd name="T29" fmla="*/ 110 h 157"/>
                    <a:gd name="T30" fmla="*/ 5 w 8"/>
                    <a:gd name="T31" fmla="*/ 83 h 157"/>
                    <a:gd name="T32" fmla="*/ 5 w 8"/>
                    <a:gd name="T33" fmla="*/ 61 h 157"/>
                    <a:gd name="T34" fmla="*/ 6 w 8"/>
                    <a:gd name="T35" fmla="*/ 39 h 157"/>
                    <a:gd name="T36" fmla="*/ 7 w 8"/>
                    <a:gd name="T37" fmla="*/ 19 h 157"/>
                    <a:gd name="T38" fmla="*/ 8 w 8"/>
                    <a:gd name="T39" fmla="*/ 3 h 157"/>
                    <a:gd name="T40" fmla="*/ 4 w 8"/>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57">
                      <a:moveTo>
                        <a:pt x="4" y="0"/>
                      </a:moveTo>
                      <a:lnTo>
                        <a:pt x="3" y="1"/>
                      </a:lnTo>
                      <a:lnTo>
                        <a:pt x="2" y="10"/>
                      </a:lnTo>
                      <a:lnTo>
                        <a:pt x="1" y="33"/>
                      </a:lnTo>
                      <a:lnTo>
                        <a:pt x="0" y="63"/>
                      </a:lnTo>
                      <a:lnTo>
                        <a:pt x="0" y="93"/>
                      </a:lnTo>
                      <a:lnTo>
                        <a:pt x="1" y="120"/>
                      </a:lnTo>
                      <a:lnTo>
                        <a:pt x="2" y="149"/>
                      </a:lnTo>
                      <a:lnTo>
                        <a:pt x="3" y="156"/>
                      </a:lnTo>
                      <a:lnTo>
                        <a:pt x="3" y="157"/>
                      </a:lnTo>
                      <a:lnTo>
                        <a:pt x="5" y="157"/>
                      </a:lnTo>
                      <a:lnTo>
                        <a:pt x="7" y="156"/>
                      </a:lnTo>
                      <a:lnTo>
                        <a:pt x="7" y="156"/>
                      </a:lnTo>
                      <a:lnTo>
                        <a:pt x="6" y="137"/>
                      </a:lnTo>
                      <a:lnTo>
                        <a:pt x="5" y="110"/>
                      </a:lnTo>
                      <a:lnTo>
                        <a:pt x="5" y="83"/>
                      </a:lnTo>
                      <a:lnTo>
                        <a:pt x="5" y="61"/>
                      </a:lnTo>
                      <a:lnTo>
                        <a:pt x="6" y="39"/>
                      </a:lnTo>
                      <a:lnTo>
                        <a:pt x="7" y="19"/>
                      </a:lnTo>
                      <a:lnTo>
                        <a:pt x="8"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4" name="Freeform 236"/>
                <p:cNvSpPr>
                  <a:spLocks/>
                </p:cNvSpPr>
                <p:nvPr/>
              </p:nvSpPr>
              <p:spPr bwMode="auto">
                <a:xfrm>
                  <a:off x="915" y="979"/>
                  <a:ext cx="187" cy="114"/>
                </a:xfrm>
                <a:custGeom>
                  <a:avLst/>
                  <a:gdLst>
                    <a:gd name="T0" fmla="*/ 187 w 187"/>
                    <a:gd name="T1" fmla="*/ 113 h 114"/>
                    <a:gd name="T2" fmla="*/ 187 w 187"/>
                    <a:gd name="T3" fmla="*/ 112 h 114"/>
                    <a:gd name="T4" fmla="*/ 1 w 187"/>
                    <a:gd name="T5" fmla="*/ 0 h 114"/>
                    <a:gd name="T6" fmla="*/ 0 w 187"/>
                    <a:gd name="T7" fmla="*/ 2 h 114"/>
                    <a:gd name="T8" fmla="*/ 186 w 187"/>
                    <a:gd name="T9" fmla="*/ 114 h 114"/>
                    <a:gd name="T10" fmla="*/ 185 w 187"/>
                    <a:gd name="T11" fmla="*/ 113 h 114"/>
                    <a:gd name="T12" fmla="*/ 187 w 187"/>
                    <a:gd name="T13" fmla="*/ 113 h 114"/>
                    <a:gd name="T14" fmla="*/ 187 w 187"/>
                    <a:gd name="T15" fmla="*/ 112 h 114"/>
                    <a:gd name="T16" fmla="*/ 187 w 187"/>
                    <a:gd name="T17" fmla="*/ 112 h 114"/>
                    <a:gd name="T18" fmla="*/ 187 w 187"/>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14">
                      <a:moveTo>
                        <a:pt x="187" y="113"/>
                      </a:moveTo>
                      <a:lnTo>
                        <a:pt x="187" y="112"/>
                      </a:lnTo>
                      <a:lnTo>
                        <a:pt x="1" y="0"/>
                      </a:lnTo>
                      <a:lnTo>
                        <a:pt x="0" y="2"/>
                      </a:lnTo>
                      <a:lnTo>
                        <a:pt x="186" y="114"/>
                      </a:lnTo>
                      <a:lnTo>
                        <a:pt x="185" y="113"/>
                      </a:lnTo>
                      <a:lnTo>
                        <a:pt x="187" y="113"/>
                      </a:lnTo>
                      <a:lnTo>
                        <a:pt x="187" y="112"/>
                      </a:lnTo>
                      <a:lnTo>
                        <a:pt x="187" y="112"/>
                      </a:lnTo>
                      <a:lnTo>
                        <a:pt x="187" y="11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5" name="Freeform 237"/>
                <p:cNvSpPr>
                  <a:spLocks/>
                </p:cNvSpPr>
                <p:nvPr/>
              </p:nvSpPr>
              <p:spPr bwMode="auto">
                <a:xfrm>
                  <a:off x="1100" y="1092"/>
                  <a:ext cx="2" cy="197"/>
                </a:xfrm>
                <a:custGeom>
                  <a:avLst/>
                  <a:gdLst>
                    <a:gd name="T0" fmla="*/ 1 w 2"/>
                    <a:gd name="T1" fmla="*/ 197 h 197"/>
                    <a:gd name="T2" fmla="*/ 2 w 2"/>
                    <a:gd name="T3" fmla="*/ 197 h 197"/>
                    <a:gd name="T4" fmla="*/ 2 w 2"/>
                    <a:gd name="T5" fmla="*/ 0 h 197"/>
                    <a:gd name="T6" fmla="*/ 0 w 2"/>
                    <a:gd name="T7" fmla="*/ 0 h 197"/>
                    <a:gd name="T8" fmla="*/ 0 w 2"/>
                    <a:gd name="T9" fmla="*/ 197 h 197"/>
                    <a:gd name="T10" fmla="*/ 1 w 2"/>
                    <a:gd name="T11" fmla="*/ 197 h 197"/>
                  </a:gdLst>
                  <a:ahLst/>
                  <a:cxnLst>
                    <a:cxn ang="0">
                      <a:pos x="T0" y="T1"/>
                    </a:cxn>
                    <a:cxn ang="0">
                      <a:pos x="T2" y="T3"/>
                    </a:cxn>
                    <a:cxn ang="0">
                      <a:pos x="T4" y="T5"/>
                    </a:cxn>
                    <a:cxn ang="0">
                      <a:pos x="T6" y="T7"/>
                    </a:cxn>
                    <a:cxn ang="0">
                      <a:pos x="T8" y="T9"/>
                    </a:cxn>
                    <a:cxn ang="0">
                      <a:pos x="T10" y="T11"/>
                    </a:cxn>
                  </a:cxnLst>
                  <a:rect l="0" t="0" r="r" b="b"/>
                  <a:pathLst>
                    <a:path w="2" h="197">
                      <a:moveTo>
                        <a:pt x="1" y="197"/>
                      </a:moveTo>
                      <a:lnTo>
                        <a:pt x="2" y="197"/>
                      </a:lnTo>
                      <a:lnTo>
                        <a:pt x="2" y="0"/>
                      </a:lnTo>
                      <a:lnTo>
                        <a:pt x="0" y="0"/>
                      </a:lnTo>
                      <a:lnTo>
                        <a:pt x="0" y="197"/>
                      </a:lnTo>
                      <a:lnTo>
                        <a:pt x="1" y="197"/>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6" name="Freeform 238"/>
                <p:cNvSpPr>
                  <a:spLocks/>
                </p:cNvSpPr>
                <p:nvPr/>
              </p:nvSpPr>
              <p:spPr bwMode="auto">
                <a:xfrm>
                  <a:off x="1254" y="1000"/>
                  <a:ext cx="3" cy="159"/>
                </a:xfrm>
                <a:custGeom>
                  <a:avLst/>
                  <a:gdLst>
                    <a:gd name="T0" fmla="*/ 1 w 3"/>
                    <a:gd name="T1" fmla="*/ 1 h 159"/>
                    <a:gd name="T2" fmla="*/ 0 w 3"/>
                    <a:gd name="T3" fmla="*/ 1 h 159"/>
                    <a:gd name="T4" fmla="*/ 0 w 3"/>
                    <a:gd name="T5" fmla="*/ 159 h 159"/>
                    <a:gd name="T6" fmla="*/ 3 w 3"/>
                    <a:gd name="T7" fmla="*/ 159 h 159"/>
                    <a:gd name="T8" fmla="*/ 3 w 3"/>
                    <a:gd name="T9" fmla="*/ 1 h 159"/>
                    <a:gd name="T10" fmla="*/ 3 w 3"/>
                    <a:gd name="T11" fmla="*/ 0 h 159"/>
                    <a:gd name="T12" fmla="*/ 3 w 3"/>
                    <a:gd name="T13" fmla="*/ 1 h 159"/>
                    <a:gd name="T14" fmla="*/ 3 w 3"/>
                    <a:gd name="T15" fmla="*/ 0 h 159"/>
                    <a:gd name="T16" fmla="*/ 3 w 3"/>
                    <a:gd name="T17" fmla="*/ 0 h 159"/>
                    <a:gd name="T18" fmla="*/ 1 w 3"/>
                    <a:gd name="T19"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9">
                      <a:moveTo>
                        <a:pt x="1" y="1"/>
                      </a:moveTo>
                      <a:lnTo>
                        <a:pt x="0" y="1"/>
                      </a:lnTo>
                      <a:lnTo>
                        <a:pt x="0" y="159"/>
                      </a:lnTo>
                      <a:lnTo>
                        <a:pt x="3" y="159"/>
                      </a:lnTo>
                      <a:lnTo>
                        <a:pt x="3" y="1"/>
                      </a:lnTo>
                      <a:lnTo>
                        <a:pt x="3" y="0"/>
                      </a:lnTo>
                      <a:lnTo>
                        <a:pt x="3" y="1"/>
                      </a:lnTo>
                      <a:lnTo>
                        <a:pt x="3" y="0"/>
                      </a:lnTo>
                      <a:lnTo>
                        <a:pt x="3"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7" name="Freeform 239"/>
                <p:cNvSpPr>
                  <a:spLocks/>
                </p:cNvSpPr>
                <p:nvPr/>
              </p:nvSpPr>
              <p:spPr bwMode="auto">
                <a:xfrm>
                  <a:off x="1253" y="996"/>
                  <a:ext cx="4" cy="5"/>
                </a:xfrm>
                <a:custGeom>
                  <a:avLst/>
                  <a:gdLst>
                    <a:gd name="T0" fmla="*/ 0 w 4"/>
                    <a:gd name="T1" fmla="*/ 3 h 5"/>
                    <a:gd name="T2" fmla="*/ 0 w 4"/>
                    <a:gd name="T3" fmla="*/ 2 h 5"/>
                    <a:gd name="T4" fmla="*/ 2 w 4"/>
                    <a:gd name="T5" fmla="*/ 5 h 5"/>
                    <a:gd name="T6" fmla="*/ 4 w 4"/>
                    <a:gd name="T7" fmla="*/ 4 h 5"/>
                    <a:gd name="T8" fmla="*/ 2 w 4"/>
                    <a:gd name="T9" fmla="*/ 1 h 5"/>
                    <a:gd name="T10" fmla="*/ 1 w 4"/>
                    <a:gd name="T11" fmla="*/ 0 h 5"/>
                    <a:gd name="T12" fmla="*/ 2 w 4"/>
                    <a:gd name="T13" fmla="*/ 1 h 5"/>
                    <a:gd name="T14" fmla="*/ 2 w 4"/>
                    <a:gd name="T15" fmla="*/ 0 h 5"/>
                    <a:gd name="T16" fmla="*/ 1 w 4"/>
                    <a:gd name="T17" fmla="*/ 0 h 5"/>
                    <a:gd name="T18" fmla="*/ 0 w 4"/>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0" y="3"/>
                      </a:moveTo>
                      <a:lnTo>
                        <a:pt x="0" y="2"/>
                      </a:lnTo>
                      <a:lnTo>
                        <a:pt x="2" y="5"/>
                      </a:lnTo>
                      <a:lnTo>
                        <a:pt x="4" y="4"/>
                      </a:lnTo>
                      <a:lnTo>
                        <a:pt x="2" y="1"/>
                      </a:lnTo>
                      <a:lnTo>
                        <a:pt x="1" y="0"/>
                      </a:lnTo>
                      <a:lnTo>
                        <a:pt x="2" y="1"/>
                      </a:lnTo>
                      <a:lnTo>
                        <a:pt x="2" y="0"/>
                      </a:lnTo>
                      <a:lnTo>
                        <a:pt x="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8" name="Freeform 240"/>
                <p:cNvSpPr>
                  <a:spLocks/>
                </p:cNvSpPr>
                <p:nvPr/>
              </p:nvSpPr>
              <p:spPr bwMode="auto">
                <a:xfrm>
                  <a:off x="1098" y="904"/>
                  <a:ext cx="156" cy="95"/>
                </a:xfrm>
                <a:custGeom>
                  <a:avLst/>
                  <a:gdLst>
                    <a:gd name="T0" fmla="*/ 2 w 156"/>
                    <a:gd name="T1" fmla="*/ 3 h 95"/>
                    <a:gd name="T2" fmla="*/ 0 w 156"/>
                    <a:gd name="T3" fmla="*/ 3 h 95"/>
                    <a:gd name="T4" fmla="*/ 155 w 156"/>
                    <a:gd name="T5" fmla="*/ 95 h 95"/>
                    <a:gd name="T6" fmla="*/ 156 w 156"/>
                    <a:gd name="T7" fmla="*/ 92 h 95"/>
                    <a:gd name="T8" fmla="*/ 2 w 156"/>
                    <a:gd name="T9" fmla="*/ 0 h 95"/>
                    <a:gd name="T10" fmla="*/ 0 w 156"/>
                    <a:gd name="T11" fmla="*/ 0 h 95"/>
                    <a:gd name="T12" fmla="*/ 2 w 156"/>
                    <a:gd name="T13" fmla="*/ 0 h 95"/>
                    <a:gd name="T14" fmla="*/ 1 w 156"/>
                    <a:gd name="T15" fmla="*/ 0 h 95"/>
                    <a:gd name="T16" fmla="*/ 0 w 156"/>
                    <a:gd name="T17" fmla="*/ 0 h 95"/>
                    <a:gd name="T18" fmla="*/ 2 w 156"/>
                    <a:gd name="T19"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95">
                      <a:moveTo>
                        <a:pt x="2" y="3"/>
                      </a:moveTo>
                      <a:lnTo>
                        <a:pt x="0" y="3"/>
                      </a:lnTo>
                      <a:lnTo>
                        <a:pt x="155" y="95"/>
                      </a:lnTo>
                      <a:lnTo>
                        <a:pt x="156" y="92"/>
                      </a:lnTo>
                      <a:lnTo>
                        <a:pt x="2" y="0"/>
                      </a:lnTo>
                      <a:lnTo>
                        <a:pt x="0" y="0"/>
                      </a:lnTo>
                      <a:lnTo>
                        <a:pt x="2" y="0"/>
                      </a:lnTo>
                      <a:lnTo>
                        <a:pt x="1" y="0"/>
                      </a:lnTo>
                      <a:lnTo>
                        <a:pt x="0" y="0"/>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49" name="Freeform 241"/>
                <p:cNvSpPr>
                  <a:spLocks/>
                </p:cNvSpPr>
                <p:nvPr/>
              </p:nvSpPr>
              <p:spPr bwMode="auto">
                <a:xfrm>
                  <a:off x="992" y="904"/>
                  <a:ext cx="108" cy="61"/>
                </a:xfrm>
                <a:custGeom>
                  <a:avLst/>
                  <a:gdLst>
                    <a:gd name="T0" fmla="*/ 0 w 108"/>
                    <a:gd name="T1" fmla="*/ 60 h 61"/>
                    <a:gd name="T2" fmla="*/ 1 w 108"/>
                    <a:gd name="T3" fmla="*/ 61 h 61"/>
                    <a:gd name="T4" fmla="*/ 108 w 108"/>
                    <a:gd name="T5" fmla="*/ 3 h 61"/>
                    <a:gd name="T6" fmla="*/ 106 w 108"/>
                    <a:gd name="T7" fmla="*/ 0 h 61"/>
                    <a:gd name="T8" fmla="*/ 0 w 108"/>
                    <a:gd name="T9" fmla="*/ 58 h 61"/>
                    <a:gd name="T10" fmla="*/ 0 w 108"/>
                    <a:gd name="T11" fmla="*/ 60 h 61"/>
                  </a:gdLst>
                  <a:ahLst/>
                  <a:cxnLst>
                    <a:cxn ang="0">
                      <a:pos x="T0" y="T1"/>
                    </a:cxn>
                    <a:cxn ang="0">
                      <a:pos x="T2" y="T3"/>
                    </a:cxn>
                    <a:cxn ang="0">
                      <a:pos x="T4" y="T5"/>
                    </a:cxn>
                    <a:cxn ang="0">
                      <a:pos x="T6" y="T7"/>
                    </a:cxn>
                    <a:cxn ang="0">
                      <a:pos x="T8" y="T9"/>
                    </a:cxn>
                    <a:cxn ang="0">
                      <a:pos x="T10" y="T11"/>
                    </a:cxn>
                  </a:cxnLst>
                  <a:rect l="0" t="0" r="r" b="b"/>
                  <a:pathLst>
                    <a:path w="108" h="61">
                      <a:moveTo>
                        <a:pt x="0" y="60"/>
                      </a:moveTo>
                      <a:lnTo>
                        <a:pt x="1" y="61"/>
                      </a:lnTo>
                      <a:lnTo>
                        <a:pt x="108" y="3"/>
                      </a:lnTo>
                      <a:lnTo>
                        <a:pt x="106" y="0"/>
                      </a:lnTo>
                      <a:lnTo>
                        <a:pt x="0" y="58"/>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50" name="Freeform 242"/>
                <p:cNvSpPr>
                  <a:spLocks/>
                </p:cNvSpPr>
                <p:nvPr/>
              </p:nvSpPr>
              <p:spPr bwMode="auto">
                <a:xfrm>
                  <a:off x="914" y="948"/>
                  <a:ext cx="54" cy="34"/>
                </a:xfrm>
                <a:custGeom>
                  <a:avLst/>
                  <a:gdLst>
                    <a:gd name="T0" fmla="*/ 54 w 54"/>
                    <a:gd name="T1" fmla="*/ 0 h 34"/>
                    <a:gd name="T2" fmla="*/ 52 w 54"/>
                    <a:gd name="T3" fmla="*/ 0 h 34"/>
                    <a:gd name="T4" fmla="*/ 0 w 54"/>
                    <a:gd name="T5" fmla="*/ 31 h 34"/>
                    <a:gd name="T6" fmla="*/ 1 w 54"/>
                    <a:gd name="T7" fmla="*/ 34 h 34"/>
                    <a:gd name="T8" fmla="*/ 54 w 54"/>
                    <a:gd name="T9" fmla="*/ 3 h 34"/>
                    <a:gd name="T10" fmla="*/ 52 w 54"/>
                    <a:gd name="T11" fmla="*/ 3 h 34"/>
                    <a:gd name="T12" fmla="*/ 54 w 54"/>
                    <a:gd name="T13" fmla="*/ 0 h 34"/>
                    <a:gd name="T14" fmla="*/ 53 w 54"/>
                    <a:gd name="T15" fmla="*/ 0 h 34"/>
                    <a:gd name="T16" fmla="*/ 52 w 54"/>
                    <a:gd name="T17" fmla="*/ 0 h 34"/>
                    <a:gd name="T18" fmla="*/ 54 w 5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4">
                      <a:moveTo>
                        <a:pt x="54" y="0"/>
                      </a:moveTo>
                      <a:lnTo>
                        <a:pt x="52" y="0"/>
                      </a:lnTo>
                      <a:lnTo>
                        <a:pt x="0" y="31"/>
                      </a:lnTo>
                      <a:lnTo>
                        <a:pt x="1" y="34"/>
                      </a:lnTo>
                      <a:lnTo>
                        <a:pt x="54" y="3"/>
                      </a:lnTo>
                      <a:lnTo>
                        <a:pt x="52" y="3"/>
                      </a:lnTo>
                      <a:lnTo>
                        <a:pt x="54" y="0"/>
                      </a:lnTo>
                      <a:lnTo>
                        <a:pt x="53" y="0"/>
                      </a:lnTo>
                      <a:lnTo>
                        <a:pt x="52"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51" name="Freeform 243"/>
                <p:cNvSpPr>
                  <a:spLocks/>
                </p:cNvSpPr>
                <p:nvPr/>
              </p:nvSpPr>
              <p:spPr bwMode="auto">
                <a:xfrm>
                  <a:off x="966" y="948"/>
                  <a:ext cx="188" cy="115"/>
                </a:xfrm>
                <a:custGeom>
                  <a:avLst/>
                  <a:gdLst>
                    <a:gd name="T0" fmla="*/ 188 w 188"/>
                    <a:gd name="T1" fmla="*/ 113 h 115"/>
                    <a:gd name="T2" fmla="*/ 187 w 188"/>
                    <a:gd name="T3" fmla="*/ 112 h 115"/>
                    <a:gd name="T4" fmla="*/ 2 w 188"/>
                    <a:gd name="T5" fmla="*/ 0 h 115"/>
                    <a:gd name="T6" fmla="*/ 0 w 188"/>
                    <a:gd name="T7" fmla="*/ 3 h 115"/>
                    <a:gd name="T8" fmla="*/ 185 w 188"/>
                    <a:gd name="T9" fmla="*/ 115 h 115"/>
                    <a:gd name="T10" fmla="*/ 184 w 188"/>
                    <a:gd name="T11" fmla="*/ 113 h 115"/>
                    <a:gd name="T12" fmla="*/ 188 w 188"/>
                    <a:gd name="T13" fmla="*/ 113 h 115"/>
                    <a:gd name="T14" fmla="*/ 188 w 188"/>
                    <a:gd name="T15" fmla="*/ 113 h 115"/>
                    <a:gd name="T16" fmla="*/ 187 w 188"/>
                    <a:gd name="T17" fmla="*/ 112 h 115"/>
                    <a:gd name="T18" fmla="*/ 188 w 188"/>
                    <a:gd name="T19"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15">
                      <a:moveTo>
                        <a:pt x="188" y="113"/>
                      </a:moveTo>
                      <a:lnTo>
                        <a:pt x="187" y="112"/>
                      </a:lnTo>
                      <a:lnTo>
                        <a:pt x="2" y="0"/>
                      </a:lnTo>
                      <a:lnTo>
                        <a:pt x="0" y="3"/>
                      </a:lnTo>
                      <a:lnTo>
                        <a:pt x="185" y="115"/>
                      </a:lnTo>
                      <a:lnTo>
                        <a:pt x="184" y="113"/>
                      </a:lnTo>
                      <a:lnTo>
                        <a:pt x="188" y="113"/>
                      </a:lnTo>
                      <a:lnTo>
                        <a:pt x="188" y="113"/>
                      </a:lnTo>
                      <a:lnTo>
                        <a:pt x="187" y="112"/>
                      </a:lnTo>
                      <a:lnTo>
                        <a:pt x="188"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52" name="Freeform 244"/>
                <p:cNvSpPr>
                  <a:spLocks/>
                </p:cNvSpPr>
                <p:nvPr/>
              </p:nvSpPr>
              <p:spPr bwMode="auto">
                <a:xfrm>
                  <a:off x="1150" y="1061"/>
                  <a:ext cx="4" cy="200"/>
                </a:xfrm>
                <a:custGeom>
                  <a:avLst/>
                  <a:gdLst>
                    <a:gd name="T0" fmla="*/ 2 w 4"/>
                    <a:gd name="T1" fmla="*/ 200 h 200"/>
                    <a:gd name="T2" fmla="*/ 3 w 4"/>
                    <a:gd name="T3" fmla="*/ 200 h 200"/>
                    <a:gd name="T4" fmla="*/ 4 w 4"/>
                    <a:gd name="T5" fmla="*/ 0 h 200"/>
                    <a:gd name="T6" fmla="*/ 0 w 4"/>
                    <a:gd name="T7" fmla="*/ 0 h 200"/>
                    <a:gd name="T8" fmla="*/ 0 w 4"/>
                    <a:gd name="T9" fmla="*/ 200 h 200"/>
                    <a:gd name="T10" fmla="*/ 2 w 4"/>
                    <a:gd name="T11" fmla="*/ 200 h 200"/>
                  </a:gdLst>
                  <a:ahLst/>
                  <a:cxnLst>
                    <a:cxn ang="0">
                      <a:pos x="T0" y="T1"/>
                    </a:cxn>
                    <a:cxn ang="0">
                      <a:pos x="T2" y="T3"/>
                    </a:cxn>
                    <a:cxn ang="0">
                      <a:pos x="T4" y="T5"/>
                    </a:cxn>
                    <a:cxn ang="0">
                      <a:pos x="T6" y="T7"/>
                    </a:cxn>
                    <a:cxn ang="0">
                      <a:pos x="T8" y="T9"/>
                    </a:cxn>
                    <a:cxn ang="0">
                      <a:pos x="T10" y="T11"/>
                    </a:cxn>
                  </a:cxnLst>
                  <a:rect l="0" t="0" r="r" b="b"/>
                  <a:pathLst>
                    <a:path w="4" h="200">
                      <a:moveTo>
                        <a:pt x="2" y="200"/>
                      </a:moveTo>
                      <a:lnTo>
                        <a:pt x="3" y="200"/>
                      </a:lnTo>
                      <a:lnTo>
                        <a:pt x="4" y="0"/>
                      </a:lnTo>
                      <a:lnTo>
                        <a:pt x="0" y="0"/>
                      </a:lnTo>
                      <a:lnTo>
                        <a:pt x="0" y="200"/>
                      </a:lnTo>
                      <a:lnTo>
                        <a:pt x="2"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53" name="Freeform 245"/>
                <p:cNvSpPr>
                  <a:spLocks/>
                </p:cNvSpPr>
                <p:nvPr/>
              </p:nvSpPr>
              <p:spPr bwMode="auto">
                <a:xfrm>
                  <a:off x="906" y="986"/>
                  <a:ext cx="6" cy="196"/>
                </a:xfrm>
                <a:custGeom>
                  <a:avLst/>
                  <a:gdLst>
                    <a:gd name="T0" fmla="*/ 6 w 6"/>
                    <a:gd name="T1" fmla="*/ 196 h 196"/>
                    <a:gd name="T2" fmla="*/ 4 w 6"/>
                    <a:gd name="T3" fmla="*/ 172 h 196"/>
                    <a:gd name="T4" fmla="*/ 3 w 6"/>
                    <a:gd name="T5" fmla="*/ 147 h 196"/>
                    <a:gd name="T6" fmla="*/ 3 w 6"/>
                    <a:gd name="T7" fmla="*/ 123 h 196"/>
                    <a:gd name="T8" fmla="*/ 3 w 6"/>
                    <a:gd name="T9" fmla="*/ 98 h 196"/>
                    <a:gd name="T10" fmla="*/ 3 w 6"/>
                    <a:gd name="T11" fmla="*/ 74 h 196"/>
                    <a:gd name="T12" fmla="*/ 3 w 6"/>
                    <a:gd name="T13" fmla="*/ 49 h 196"/>
                    <a:gd name="T14" fmla="*/ 4 w 6"/>
                    <a:gd name="T15" fmla="*/ 25 h 196"/>
                    <a:gd name="T16" fmla="*/ 6 w 6"/>
                    <a:gd name="T17" fmla="*/ 1 h 196"/>
                    <a:gd name="T18" fmla="*/ 3 w 6"/>
                    <a:gd name="T19" fmla="*/ 0 h 196"/>
                    <a:gd name="T20" fmla="*/ 1 w 6"/>
                    <a:gd name="T21" fmla="*/ 25 h 196"/>
                    <a:gd name="T22" fmla="*/ 1 w 6"/>
                    <a:gd name="T23" fmla="*/ 49 h 196"/>
                    <a:gd name="T24" fmla="*/ 0 w 6"/>
                    <a:gd name="T25" fmla="*/ 74 h 196"/>
                    <a:gd name="T26" fmla="*/ 0 w 6"/>
                    <a:gd name="T27" fmla="*/ 98 h 196"/>
                    <a:gd name="T28" fmla="*/ 0 w 6"/>
                    <a:gd name="T29" fmla="*/ 123 h 196"/>
                    <a:gd name="T30" fmla="*/ 0 w 6"/>
                    <a:gd name="T31" fmla="*/ 147 h 196"/>
                    <a:gd name="T32" fmla="*/ 1 w 6"/>
                    <a:gd name="T33" fmla="*/ 172 h 196"/>
                    <a:gd name="T34" fmla="*/ 3 w 6"/>
                    <a:gd name="T35" fmla="*/ 196 h 196"/>
                    <a:gd name="T36" fmla="*/ 6 w 6"/>
                    <a:gd name="T3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96">
                      <a:moveTo>
                        <a:pt x="6" y="196"/>
                      </a:moveTo>
                      <a:lnTo>
                        <a:pt x="4" y="172"/>
                      </a:lnTo>
                      <a:lnTo>
                        <a:pt x="3" y="147"/>
                      </a:lnTo>
                      <a:lnTo>
                        <a:pt x="3" y="123"/>
                      </a:lnTo>
                      <a:lnTo>
                        <a:pt x="3" y="98"/>
                      </a:lnTo>
                      <a:lnTo>
                        <a:pt x="3" y="74"/>
                      </a:lnTo>
                      <a:lnTo>
                        <a:pt x="3" y="49"/>
                      </a:lnTo>
                      <a:lnTo>
                        <a:pt x="4" y="25"/>
                      </a:lnTo>
                      <a:lnTo>
                        <a:pt x="6" y="1"/>
                      </a:lnTo>
                      <a:lnTo>
                        <a:pt x="3" y="0"/>
                      </a:lnTo>
                      <a:lnTo>
                        <a:pt x="1" y="25"/>
                      </a:lnTo>
                      <a:lnTo>
                        <a:pt x="1" y="49"/>
                      </a:lnTo>
                      <a:lnTo>
                        <a:pt x="0" y="74"/>
                      </a:lnTo>
                      <a:lnTo>
                        <a:pt x="0" y="98"/>
                      </a:lnTo>
                      <a:lnTo>
                        <a:pt x="0" y="123"/>
                      </a:lnTo>
                      <a:lnTo>
                        <a:pt x="0" y="147"/>
                      </a:lnTo>
                      <a:lnTo>
                        <a:pt x="1" y="172"/>
                      </a:lnTo>
                      <a:lnTo>
                        <a:pt x="3" y="196"/>
                      </a:lnTo>
                      <a:lnTo>
                        <a:pt x="6"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54" name="Freeform 246"/>
                <p:cNvSpPr>
                  <a:spLocks/>
                </p:cNvSpPr>
                <p:nvPr/>
              </p:nvSpPr>
              <p:spPr bwMode="auto">
                <a:xfrm>
                  <a:off x="911" y="978"/>
                  <a:ext cx="5" cy="8"/>
                </a:xfrm>
                <a:custGeom>
                  <a:avLst/>
                  <a:gdLst>
                    <a:gd name="T0" fmla="*/ 4 w 5"/>
                    <a:gd name="T1" fmla="*/ 5 h 8"/>
                    <a:gd name="T2" fmla="*/ 3 w 5"/>
                    <a:gd name="T3" fmla="*/ 6 h 8"/>
                    <a:gd name="T4" fmla="*/ 0 w 5"/>
                    <a:gd name="T5" fmla="*/ 8 h 8"/>
                    <a:gd name="T6" fmla="*/ 1 w 5"/>
                    <a:gd name="T7" fmla="*/ 4 h 8"/>
                    <a:gd name="T8" fmla="*/ 1 w 5"/>
                    <a:gd name="T9" fmla="*/ 3 h 8"/>
                    <a:gd name="T10" fmla="*/ 3 w 5"/>
                    <a:gd name="T11" fmla="*/ 1 h 8"/>
                    <a:gd name="T12" fmla="*/ 5 w 5"/>
                    <a:gd name="T13" fmla="*/ 0 h 8"/>
                    <a:gd name="T14" fmla="*/ 4 w 5"/>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5"/>
                      </a:moveTo>
                      <a:lnTo>
                        <a:pt x="3" y="6"/>
                      </a:lnTo>
                      <a:lnTo>
                        <a:pt x="0" y="8"/>
                      </a:lnTo>
                      <a:lnTo>
                        <a:pt x="1" y="4"/>
                      </a:lnTo>
                      <a:lnTo>
                        <a:pt x="1" y="3"/>
                      </a:lnTo>
                      <a:lnTo>
                        <a:pt x="3" y="1"/>
                      </a:lnTo>
                      <a:lnTo>
                        <a:pt x="5" y="0"/>
                      </a:lnTo>
                      <a:lnTo>
                        <a:pt x="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55" name="Freeform 247"/>
                <p:cNvSpPr>
                  <a:spLocks/>
                </p:cNvSpPr>
                <p:nvPr/>
              </p:nvSpPr>
              <p:spPr bwMode="auto">
                <a:xfrm>
                  <a:off x="1090" y="1094"/>
                  <a:ext cx="9" cy="198"/>
                </a:xfrm>
                <a:custGeom>
                  <a:avLst/>
                  <a:gdLst>
                    <a:gd name="T0" fmla="*/ 9 w 9"/>
                    <a:gd name="T1" fmla="*/ 0 h 198"/>
                    <a:gd name="T2" fmla="*/ 3 w 9"/>
                    <a:gd name="T3" fmla="*/ 4 h 198"/>
                    <a:gd name="T4" fmla="*/ 2 w 9"/>
                    <a:gd name="T5" fmla="*/ 32 h 198"/>
                    <a:gd name="T6" fmla="*/ 0 w 9"/>
                    <a:gd name="T7" fmla="*/ 58 h 198"/>
                    <a:gd name="T8" fmla="*/ 0 w 9"/>
                    <a:gd name="T9" fmla="*/ 89 h 198"/>
                    <a:gd name="T10" fmla="*/ 0 w 9"/>
                    <a:gd name="T11" fmla="*/ 113 h 198"/>
                    <a:gd name="T12" fmla="*/ 1 w 9"/>
                    <a:gd name="T13" fmla="*/ 143 h 198"/>
                    <a:gd name="T14" fmla="*/ 1 w 9"/>
                    <a:gd name="T15" fmla="*/ 167 h 198"/>
                    <a:gd name="T16" fmla="*/ 3 w 9"/>
                    <a:gd name="T17" fmla="*/ 196 h 198"/>
                    <a:gd name="T18" fmla="*/ 3 w 9"/>
                    <a:gd name="T19" fmla="*/ 196 h 198"/>
                    <a:gd name="T20" fmla="*/ 1 w 9"/>
                    <a:gd name="T21" fmla="*/ 196 h 198"/>
                    <a:gd name="T22" fmla="*/ 3 w 9"/>
                    <a:gd name="T23" fmla="*/ 198 h 198"/>
                    <a:gd name="T24" fmla="*/ 9 w 9"/>
                    <a:gd name="T25" fmla="*/ 197 h 198"/>
                    <a:gd name="T26" fmla="*/ 9 w 9"/>
                    <a:gd name="T27" fmla="*/ 1 h 198"/>
                    <a:gd name="T28" fmla="*/ 9 w 9"/>
                    <a:gd name="T2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8">
                      <a:moveTo>
                        <a:pt x="9" y="0"/>
                      </a:moveTo>
                      <a:lnTo>
                        <a:pt x="3" y="4"/>
                      </a:lnTo>
                      <a:lnTo>
                        <a:pt x="2" y="32"/>
                      </a:lnTo>
                      <a:lnTo>
                        <a:pt x="0" y="58"/>
                      </a:lnTo>
                      <a:lnTo>
                        <a:pt x="0" y="89"/>
                      </a:lnTo>
                      <a:lnTo>
                        <a:pt x="0" y="113"/>
                      </a:lnTo>
                      <a:lnTo>
                        <a:pt x="1" y="143"/>
                      </a:lnTo>
                      <a:lnTo>
                        <a:pt x="1" y="167"/>
                      </a:lnTo>
                      <a:lnTo>
                        <a:pt x="3" y="196"/>
                      </a:lnTo>
                      <a:lnTo>
                        <a:pt x="3" y="196"/>
                      </a:lnTo>
                      <a:lnTo>
                        <a:pt x="1" y="196"/>
                      </a:lnTo>
                      <a:lnTo>
                        <a:pt x="3" y="198"/>
                      </a:lnTo>
                      <a:lnTo>
                        <a:pt x="9" y="197"/>
                      </a:lnTo>
                      <a:lnTo>
                        <a:pt x="9" y="1"/>
                      </a:lnTo>
                      <a:lnTo>
                        <a:pt x="9"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56" name="Freeform 248"/>
                <p:cNvSpPr>
                  <a:spLocks/>
                </p:cNvSpPr>
                <p:nvPr/>
              </p:nvSpPr>
              <p:spPr bwMode="auto">
                <a:xfrm>
                  <a:off x="1098" y="1288"/>
                  <a:ext cx="4" cy="4"/>
                </a:xfrm>
                <a:custGeom>
                  <a:avLst/>
                  <a:gdLst>
                    <a:gd name="T0" fmla="*/ 2 w 4"/>
                    <a:gd name="T1" fmla="*/ 2 h 4"/>
                    <a:gd name="T2" fmla="*/ 4 w 4"/>
                    <a:gd name="T3" fmla="*/ 1 h 4"/>
                    <a:gd name="T4" fmla="*/ 1 w 4"/>
                    <a:gd name="T5" fmla="*/ 0 h 4"/>
                    <a:gd name="T6" fmla="*/ 0 w 4"/>
                    <a:gd name="T7" fmla="*/ 3 h 4"/>
                    <a:gd name="T8" fmla="*/ 2 w 4"/>
                    <a:gd name="T9" fmla="*/ 4 h 4"/>
                    <a:gd name="T10" fmla="*/ 4 w 4"/>
                    <a:gd name="T11" fmla="*/ 4 h 4"/>
                    <a:gd name="T12" fmla="*/ 2 w 4"/>
                    <a:gd name="T13" fmla="*/ 4 h 4"/>
                    <a:gd name="T14" fmla="*/ 3 w 4"/>
                    <a:gd name="T15" fmla="*/ 4 h 4"/>
                    <a:gd name="T16" fmla="*/ 4 w 4"/>
                    <a:gd name="T17" fmla="*/ 4 h 4"/>
                    <a:gd name="T18" fmla="*/ 2 w 4"/>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2"/>
                      </a:moveTo>
                      <a:lnTo>
                        <a:pt x="4" y="1"/>
                      </a:lnTo>
                      <a:lnTo>
                        <a:pt x="1" y="0"/>
                      </a:lnTo>
                      <a:lnTo>
                        <a:pt x="0" y="3"/>
                      </a:lnTo>
                      <a:lnTo>
                        <a:pt x="2" y="4"/>
                      </a:lnTo>
                      <a:lnTo>
                        <a:pt x="4" y="4"/>
                      </a:lnTo>
                      <a:lnTo>
                        <a:pt x="2" y="4"/>
                      </a:lnTo>
                      <a:lnTo>
                        <a:pt x="3" y="4"/>
                      </a:lnTo>
                      <a:lnTo>
                        <a:pt x="4" y="4"/>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57" name="Freeform 249"/>
                <p:cNvSpPr>
                  <a:spLocks/>
                </p:cNvSpPr>
                <p:nvPr/>
              </p:nvSpPr>
              <p:spPr bwMode="auto">
                <a:xfrm>
                  <a:off x="1100" y="1258"/>
                  <a:ext cx="53" cy="34"/>
                </a:xfrm>
                <a:custGeom>
                  <a:avLst/>
                  <a:gdLst>
                    <a:gd name="T0" fmla="*/ 52 w 53"/>
                    <a:gd name="T1" fmla="*/ 2 h 34"/>
                    <a:gd name="T2" fmla="*/ 52 w 53"/>
                    <a:gd name="T3" fmla="*/ 0 h 34"/>
                    <a:gd name="T4" fmla="*/ 0 w 53"/>
                    <a:gd name="T5" fmla="*/ 32 h 34"/>
                    <a:gd name="T6" fmla="*/ 2 w 53"/>
                    <a:gd name="T7" fmla="*/ 34 h 34"/>
                    <a:gd name="T8" fmla="*/ 53 w 53"/>
                    <a:gd name="T9" fmla="*/ 3 h 34"/>
                    <a:gd name="T10" fmla="*/ 52 w 53"/>
                    <a:gd name="T11" fmla="*/ 2 h 34"/>
                  </a:gdLst>
                  <a:ahLst/>
                  <a:cxnLst>
                    <a:cxn ang="0">
                      <a:pos x="T0" y="T1"/>
                    </a:cxn>
                    <a:cxn ang="0">
                      <a:pos x="T2" y="T3"/>
                    </a:cxn>
                    <a:cxn ang="0">
                      <a:pos x="T4" y="T5"/>
                    </a:cxn>
                    <a:cxn ang="0">
                      <a:pos x="T6" y="T7"/>
                    </a:cxn>
                    <a:cxn ang="0">
                      <a:pos x="T8" y="T9"/>
                    </a:cxn>
                    <a:cxn ang="0">
                      <a:pos x="T10" y="T11"/>
                    </a:cxn>
                  </a:cxnLst>
                  <a:rect l="0" t="0" r="r" b="b"/>
                  <a:pathLst>
                    <a:path w="53" h="34">
                      <a:moveTo>
                        <a:pt x="52" y="2"/>
                      </a:moveTo>
                      <a:lnTo>
                        <a:pt x="52" y="0"/>
                      </a:lnTo>
                      <a:lnTo>
                        <a:pt x="0" y="32"/>
                      </a:lnTo>
                      <a:lnTo>
                        <a:pt x="2" y="34"/>
                      </a:lnTo>
                      <a:lnTo>
                        <a:pt x="53" y="3"/>
                      </a:lnTo>
                      <a:lnTo>
                        <a:pt x="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58" name="Freeform 250"/>
                <p:cNvSpPr>
                  <a:spLocks/>
                </p:cNvSpPr>
                <p:nvPr/>
              </p:nvSpPr>
              <p:spPr bwMode="auto">
                <a:xfrm>
                  <a:off x="1152" y="1157"/>
                  <a:ext cx="105" cy="63"/>
                </a:xfrm>
                <a:custGeom>
                  <a:avLst/>
                  <a:gdLst>
                    <a:gd name="T0" fmla="*/ 104 w 105"/>
                    <a:gd name="T1" fmla="*/ 1 h 63"/>
                    <a:gd name="T2" fmla="*/ 104 w 105"/>
                    <a:gd name="T3" fmla="*/ 0 h 63"/>
                    <a:gd name="T4" fmla="*/ 0 w 105"/>
                    <a:gd name="T5" fmla="*/ 60 h 63"/>
                    <a:gd name="T6" fmla="*/ 1 w 105"/>
                    <a:gd name="T7" fmla="*/ 63 h 63"/>
                    <a:gd name="T8" fmla="*/ 105 w 105"/>
                    <a:gd name="T9" fmla="*/ 3 h 63"/>
                    <a:gd name="T10" fmla="*/ 104 w 105"/>
                    <a:gd name="T11" fmla="*/ 1 h 63"/>
                  </a:gdLst>
                  <a:ahLst/>
                  <a:cxnLst>
                    <a:cxn ang="0">
                      <a:pos x="T0" y="T1"/>
                    </a:cxn>
                    <a:cxn ang="0">
                      <a:pos x="T2" y="T3"/>
                    </a:cxn>
                    <a:cxn ang="0">
                      <a:pos x="T4" y="T5"/>
                    </a:cxn>
                    <a:cxn ang="0">
                      <a:pos x="T6" y="T7"/>
                    </a:cxn>
                    <a:cxn ang="0">
                      <a:pos x="T8" y="T9"/>
                    </a:cxn>
                    <a:cxn ang="0">
                      <a:pos x="T10" y="T11"/>
                    </a:cxn>
                  </a:cxnLst>
                  <a:rect l="0" t="0" r="r" b="b"/>
                  <a:pathLst>
                    <a:path w="105" h="63">
                      <a:moveTo>
                        <a:pt x="104" y="1"/>
                      </a:moveTo>
                      <a:lnTo>
                        <a:pt x="104" y="0"/>
                      </a:lnTo>
                      <a:lnTo>
                        <a:pt x="0" y="60"/>
                      </a:lnTo>
                      <a:lnTo>
                        <a:pt x="1" y="63"/>
                      </a:lnTo>
                      <a:lnTo>
                        <a:pt x="105" y="3"/>
                      </a:lnTo>
                      <a:lnTo>
                        <a:pt x="10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59" name="Freeform 251"/>
                <p:cNvSpPr>
                  <a:spLocks/>
                </p:cNvSpPr>
                <p:nvPr/>
              </p:nvSpPr>
              <p:spPr bwMode="auto">
                <a:xfrm>
                  <a:off x="1183" y="1200"/>
                  <a:ext cx="21" cy="13"/>
                </a:xfrm>
                <a:custGeom>
                  <a:avLst/>
                  <a:gdLst>
                    <a:gd name="T0" fmla="*/ 21 w 21"/>
                    <a:gd name="T1" fmla="*/ 12 h 13"/>
                    <a:gd name="T2" fmla="*/ 20 w 21"/>
                    <a:gd name="T3" fmla="*/ 11 h 13"/>
                    <a:gd name="T4" fmla="*/ 1 w 21"/>
                    <a:gd name="T5" fmla="*/ 0 h 13"/>
                    <a:gd name="T6" fmla="*/ 0 w 21"/>
                    <a:gd name="T7" fmla="*/ 2 h 13"/>
                    <a:gd name="T8" fmla="*/ 19 w 21"/>
                    <a:gd name="T9" fmla="*/ 13 h 13"/>
                    <a:gd name="T10" fmla="*/ 18 w 21"/>
                    <a:gd name="T11" fmla="*/ 12 h 13"/>
                    <a:gd name="T12" fmla="*/ 21 w 21"/>
                    <a:gd name="T13" fmla="*/ 12 h 13"/>
                    <a:gd name="T14" fmla="*/ 21 w 21"/>
                    <a:gd name="T15" fmla="*/ 12 h 13"/>
                    <a:gd name="T16" fmla="*/ 20 w 21"/>
                    <a:gd name="T17" fmla="*/ 11 h 13"/>
                    <a:gd name="T18" fmla="*/ 21 w 21"/>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21" y="12"/>
                      </a:moveTo>
                      <a:lnTo>
                        <a:pt x="20" y="11"/>
                      </a:lnTo>
                      <a:lnTo>
                        <a:pt x="1" y="0"/>
                      </a:lnTo>
                      <a:lnTo>
                        <a:pt x="0" y="2"/>
                      </a:lnTo>
                      <a:lnTo>
                        <a:pt x="19" y="13"/>
                      </a:lnTo>
                      <a:lnTo>
                        <a:pt x="18" y="12"/>
                      </a:lnTo>
                      <a:lnTo>
                        <a:pt x="21" y="12"/>
                      </a:lnTo>
                      <a:lnTo>
                        <a:pt x="21" y="12"/>
                      </a:lnTo>
                      <a:lnTo>
                        <a:pt x="20" y="11"/>
                      </a:lnTo>
                      <a:lnTo>
                        <a:pt x="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60" name="Freeform 252"/>
                <p:cNvSpPr>
                  <a:spLocks/>
                </p:cNvSpPr>
                <p:nvPr/>
              </p:nvSpPr>
              <p:spPr bwMode="auto">
                <a:xfrm>
                  <a:off x="1201" y="1212"/>
                  <a:ext cx="3" cy="19"/>
                </a:xfrm>
                <a:custGeom>
                  <a:avLst/>
                  <a:gdLst>
                    <a:gd name="T0" fmla="*/ 2 w 3"/>
                    <a:gd name="T1" fmla="*/ 19 h 19"/>
                    <a:gd name="T2" fmla="*/ 3 w 3"/>
                    <a:gd name="T3" fmla="*/ 19 h 19"/>
                    <a:gd name="T4" fmla="*/ 3 w 3"/>
                    <a:gd name="T5" fmla="*/ 0 h 19"/>
                    <a:gd name="T6" fmla="*/ 0 w 3"/>
                    <a:gd name="T7" fmla="*/ 0 h 19"/>
                    <a:gd name="T8" fmla="*/ 1 w 3"/>
                    <a:gd name="T9" fmla="*/ 19 h 19"/>
                    <a:gd name="T10" fmla="*/ 2 w 3"/>
                    <a:gd name="T11" fmla="*/ 19 h 19"/>
                  </a:gdLst>
                  <a:ahLst/>
                  <a:cxnLst>
                    <a:cxn ang="0">
                      <a:pos x="T0" y="T1"/>
                    </a:cxn>
                    <a:cxn ang="0">
                      <a:pos x="T2" y="T3"/>
                    </a:cxn>
                    <a:cxn ang="0">
                      <a:pos x="T4" y="T5"/>
                    </a:cxn>
                    <a:cxn ang="0">
                      <a:pos x="T6" y="T7"/>
                    </a:cxn>
                    <a:cxn ang="0">
                      <a:pos x="T8" y="T9"/>
                    </a:cxn>
                    <a:cxn ang="0">
                      <a:pos x="T10" y="T11"/>
                    </a:cxn>
                  </a:cxnLst>
                  <a:rect l="0" t="0" r="r" b="b"/>
                  <a:pathLst>
                    <a:path w="3" h="19">
                      <a:moveTo>
                        <a:pt x="2" y="19"/>
                      </a:moveTo>
                      <a:lnTo>
                        <a:pt x="3" y="19"/>
                      </a:lnTo>
                      <a:lnTo>
                        <a:pt x="3" y="0"/>
                      </a:lnTo>
                      <a:lnTo>
                        <a:pt x="0" y="0"/>
                      </a:lnTo>
                      <a:lnTo>
                        <a:pt x="1" y="19"/>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61" name="Freeform 253"/>
                <p:cNvSpPr>
                  <a:spLocks/>
                </p:cNvSpPr>
                <p:nvPr/>
              </p:nvSpPr>
              <p:spPr bwMode="auto">
                <a:xfrm>
                  <a:off x="1152" y="1215"/>
                  <a:ext cx="12" cy="22"/>
                </a:xfrm>
                <a:custGeom>
                  <a:avLst/>
                  <a:gdLst>
                    <a:gd name="T0" fmla="*/ 12 w 12"/>
                    <a:gd name="T1" fmla="*/ 0 h 22"/>
                    <a:gd name="T2" fmla="*/ 11 w 12"/>
                    <a:gd name="T3" fmla="*/ 7 h 22"/>
                    <a:gd name="T4" fmla="*/ 8 w 12"/>
                    <a:gd name="T5" fmla="*/ 12 h 22"/>
                    <a:gd name="T6" fmla="*/ 6 w 12"/>
                    <a:gd name="T7" fmla="*/ 16 h 22"/>
                    <a:gd name="T8" fmla="*/ 1 w 12"/>
                    <a:gd name="T9" fmla="*/ 22 h 22"/>
                    <a:gd name="T10" fmla="*/ 0 w 12"/>
                    <a:gd name="T11" fmla="*/ 5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11" y="7"/>
                      </a:lnTo>
                      <a:lnTo>
                        <a:pt x="8" y="12"/>
                      </a:lnTo>
                      <a:lnTo>
                        <a:pt x="6" y="16"/>
                      </a:lnTo>
                      <a:lnTo>
                        <a:pt x="1" y="22"/>
                      </a:lnTo>
                      <a:lnTo>
                        <a:pt x="0" y="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62" name="Freeform 254"/>
                <p:cNvSpPr>
                  <a:spLocks/>
                </p:cNvSpPr>
                <p:nvPr/>
              </p:nvSpPr>
              <p:spPr bwMode="auto">
                <a:xfrm>
                  <a:off x="1154" y="1213"/>
                  <a:ext cx="9" cy="20"/>
                </a:xfrm>
                <a:custGeom>
                  <a:avLst/>
                  <a:gdLst>
                    <a:gd name="T0" fmla="*/ 9 w 9"/>
                    <a:gd name="T1" fmla="*/ 0 h 20"/>
                    <a:gd name="T2" fmla="*/ 8 w 9"/>
                    <a:gd name="T3" fmla="*/ 7 h 20"/>
                    <a:gd name="T4" fmla="*/ 5 w 9"/>
                    <a:gd name="T5" fmla="*/ 12 h 20"/>
                    <a:gd name="T6" fmla="*/ 3 w 9"/>
                    <a:gd name="T7" fmla="*/ 16 h 20"/>
                    <a:gd name="T8" fmla="*/ 0 w 9"/>
                    <a:gd name="T9" fmla="*/ 20 h 20"/>
                    <a:gd name="T10" fmla="*/ 0 w 9"/>
                    <a:gd name="T11" fmla="*/ 6 h 20"/>
                    <a:gd name="T12" fmla="*/ 9 w 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9" y="0"/>
                      </a:moveTo>
                      <a:lnTo>
                        <a:pt x="8" y="7"/>
                      </a:lnTo>
                      <a:lnTo>
                        <a:pt x="5" y="12"/>
                      </a:lnTo>
                      <a:lnTo>
                        <a:pt x="3" y="16"/>
                      </a:lnTo>
                      <a:lnTo>
                        <a:pt x="0" y="20"/>
                      </a:lnTo>
                      <a:lnTo>
                        <a:pt x="0" y="6"/>
                      </a:lnTo>
                      <a:lnTo>
                        <a:pt x="9"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63" name="Freeform 255"/>
                <p:cNvSpPr>
                  <a:spLocks/>
                </p:cNvSpPr>
                <p:nvPr/>
              </p:nvSpPr>
              <p:spPr bwMode="auto">
                <a:xfrm>
                  <a:off x="1153" y="1237"/>
                  <a:ext cx="16" cy="23"/>
                </a:xfrm>
                <a:custGeom>
                  <a:avLst/>
                  <a:gdLst>
                    <a:gd name="T0" fmla="*/ 16 w 16"/>
                    <a:gd name="T1" fmla="*/ 16 h 23"/>
                    <a:gd name="T2" fmla="*/ 14 w 16"/>
                    <a:gd name="T3" fmla="*/ 23 h 23"/>
                    <a:gd name="T4" fmla="*/ 14 w 16"/>
                    <a:gd name="T5" fmla="*/ 3 h 23"/>
                    <a:gd name="T6" fmla="*/ 1 w 16"/>
                    <a:gd name="T7" fmla="*/ 10 h 23"/>
                    <a:gd name="T8" fmla="*/ 0 w 16"/>
                    <a:gd name="T9" fmla="*/ 11 h 23"/>
                    <a:gd name="T10" fmla="*/ 0 w 16"/>
                    <a:gd name="T11" fmla="*/ 9 h 23"/>
                    <a:gd name="T12" fmla="*/ 16 w 16"/>
                    <a:gd name="T13" fmla="*/ 0 h 23"/>
                    <a:gd name="T14" fmla="*/ 16 w 16"/>
                    <a:gd name="T15" fmla="*/ 16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6" y="16"/>
                      </a:moveTo>
                      <a:lnTo>
                        <a:pt x="14" y="23"/>
                      </a:lnTo>
                      <a:lnTo>
                        <a:pt x="14" y="3"/>
                      </a:lnTo>
                      <a:lnTo>
                        <a:pt x="1" y="10"/>
                      </a:lnTo>
                      <a:lnTo>
                        <a:pt x="0" y="11"/>
                      </a:lnTo>
                      <a:lnTo>
                        <a:pt x="0" y="9"/>
                      </a:lnTo>
                      <a:lnTo>
                        <a:pt x="16" y="0"/>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64" name="Freeform 256"/>
                <p:cNvSpPr>
                  <a:spLocks/>
                </p:cNvSpPr>
                <p:nvPr/>
              </p:nvSpPr>
              <p:spPr bwMode="auto">
                <a:xfrm>
                  <a:off x="946" y="961"/>
                  <a:ext cx="187" cy="113"/>
                </a:xfrm>
                <a:custGeom>
                  <a:avLst/>
                  <a:gdLst>
                    <a:gd name="T0" fmla="*/ 187 w 187"/>
                    <a:gd name="T1" fmla="*/ 112 h 113"/>
                    <a:gd name="T2" fmla="*/ 186 w 187"/>
                    <a:gd name="T3" fmla="*/ 111 h 113"/>
                    <a:gd name="T4" fmla="*/ 1 w 187"/>
                    <a:gd name="T5" fmla="*/ 0 h 113"/>
                    <a:gd name="T6" fmla="*/ 0 w 187"/>
                    <a:gd name="T7" fmla="*/ 1 h 113"/>
                    <a:gd name="T8" fmla="*/ 185 w 187"/>
                    <a:gd name="T9" fmla="*/ 113 h 113"/>
                    <a:gd name="T10" fmla="*/ 185 w 187"/>
                    <a:gd name="T11" fmla="*/ 112 h 113"/>
                    <a:gd name="T12" fmla="*/ 187 w 187"/>
                    <a:gd name="T13" fmla="*/ 112 h 113"/>
                    <a:gd name="T14" fmla="*/ 187 w 187"/>
                    <a:gd name="T15" fmla="*/ 111 h 113"/>
                    <a:gd name="T16" fmla="*/ 186 w 187"/>
                    <a:gd name="T17" fmla="*/ 111 h 113"/>
                    <a:gd name="T18" fmla="*/ 187 w 187"/>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13">
                      <a:moveTo>
                        <a:pt x="187" y="112"/>
                      </a:moveTo>
                      <a:lnTo>
                        <a:pt x="186" y="111"/>
                      </a:lnTo>
                      <a:lnTo>
                        <a:pt x="1" y="0"/>
                      </a:lnTo>
                      <a:lnTo>
                        <a:pt x="0" y="1"/>
                      </a:lnTo>
                      <a:lnTo>
                        <a:pt x="185" y="113"/>
                      </a:lnTo>
                      <a:lnTo>
                        <a:pt x="185" y="112"/>
                      </a:lnTo>
                      <a:lnTo>
                        <a:pt x="187" y="112"/>
                      </a:lnTo>
                      <a:lnTo>
                        <a:pt x="187" y="111"/>
                      </a:lnTo>
                      <a:lnTo>
                        <a:pt x="186" y="111"/>
                      </a:lnTo>
                      <a:lnTo>
                        <a:pt x="187"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65" name="Freeform 257"/>
                <p:cNvSpPr>
                  <a:spLocks/>
                </p:cNvSpPr>
                <p:nvPr/>
              </p:nvSpPr>
              <p:spPr bwMode="auto">
                <a:xfrm>
                  <a:off x="1131" y="1073"/>
                  <a:ext cx="2" cy="199"/>
                </a:xfrm>
                <a:custGeom>
                  <a:avLst/>
                  <a:gdLst>
                    <a:gd name="T0" fmla="*/ 1 w 2"/>
                    <a:gd name="T1" fmla="*/ 199 h 199"/>
                    <a:gd name="T2" fmla="*/ 2 w 2"/>
                    <a:gd name="T3" fmla="*/ 199 h 199"/>
                    <a:gd name="T4" fmla="*/ 2 w 2"/>
                    <a:gd name="T5" fmla="*/ 0 h 199"/>
                    <a:gd name="T6" fmla="*/ 0 w 2"/>
                    <a:gd name="T7" fmla="*/ 0 h 199"/>
                    <a:gd name="T8" fmla="*/ 0 w 2"/>
                    <a:gd name="T9" fmla="*/ 199 h 199"/>
                    <a:gd name="T10" fmla="*/ 1 w 2"/>
                    <a:gd name="T11" fmla="*/ 199 h 199"/>
                  </a:gdLst>
                  <a:ahLst/>
                  <a:cxnLst>
                    <a:cxn ang="0">
                      <a:pos x="T0" y="T1"/>
                    </a:cxn>
                    <a:cxn ang="0">
                      <a:pos x="T2" y="T3"/>
                    </a:cxn>
                    <a:cxn ang="0">
                      <a:pos x="T4" y="T5"/>
                    </a:cxn>
                    <a:cxn ang="0">
                      <a:pos x="T6" y="T7"/>
                    </a:cxn>
                    <a:cxn ang="0">
                      <a:pos x="T8" y="T9"/>
                    </a:cxn>
                    <a:cxn ang="0">
                      <a:pos x="T10" y="T11"/>
                    </a:cxn>
                  </a:cxnLst>
                  <a:rect l="0" t="0" r="r" b="b"/>
                  <a:pathLst>
                    <a:path w="2" h="199">
                      <a:moveTo>
                        <a:pt x="1" y="199"/>
                      </a:moveTo>
                      <a:lnTo>
                        <a:pt x="2" y="199"/>
                      </a:lnTo>
                      <a:lnTo>
                        <a:pt x="2" y="0"/>
                      </a:lnTo>
                      <a:lnTo>
                        <a:pt x="0" y="0"/>
                      </a:lnTo>
                      <a:lnTo>
                        <a:pt x="0" y="199"/>
                      </a:lnTo>
                      <a:lnTo>
                        <a:pt x="1"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66" name="Freeform 258"/>
                <p:cNvSpPr>
                  <a:spLocks/>
                </p:cNvSpPr>
                <p:nvPr/>
              </p:nvSpPr>
              <p:spPr bwMode="auto">
                <a:xfrm>
                  <a:off x="1102" y="999"/>
                  <a:ext cx="153" cy="92"/>
                </a:xfrm>
                <a:custGeom>
                  <a:avLst/>
                  <a:gdLst>
                    <a:gd name="T0" fmla="*/ 153 w 153"/>
                    <a:gd name="T1" fmla="*/ 1 h 92"/>
                    <a:gd name="T2" fmla="*/ 152 w 153"/>
                    <a:gd name="T3" fmla="*/ 0 h 92"/>
                    <a:gd name="T4" fmla="*/ 0 w 153"/>
                    <a:gd name="T5" fmla="*/ 91 h 92"/>
                    <a:gd name="T6" fmla="*/ 0 w 153"/>
                    <a:gd name="T7" fmla="*/ 92 h 92"/>
                    <a:gd name="T8" fmla="*/ 153 w 153"/>
                    <a:gd name="T9" fmla="*/ 1 h 92"/>
                    <a:gd name="T10" fmla="*/ 153 w 153"/>
                    <a:gd name="T11" fmla="*/ 1 h 92"/>
                  </a:gdLst>
                  <a:ahLst/>
                  <a:cxnLst>
                    <a:cxn ang="0">
                      <a:pos x="T0" y="T1"/>
                    </a:cxn>
                    <a:cxn ang="0">
                      <a:pos x="T2" y="T3"/>
                    </a:cxn>
                    <a:cxn ang="0">
                      <a:pos x="T4" y="T5"/>
                    </a:cxn>
                    <a:cxn ang="0">
                      <a:pos x="T6" y="T7"/>
                    </a:cxn>
                    <a:cxn ang="0">
                      <a:pos x="T8" y="T9"/>
                    </a:cxn>
                    <a:cxn ang="0">
                      <a:pos x="T10" y="T11"/>
                    </a:cxn>
                  </a:cxnLst>
                  <a:rect l="0" t="0" r="r" b="b"/>
                  <a:pathLst>
                    <a:path w="153" h="92">
                      <a:moveTo>
                        <a:pt x="153" y="1"/>
                      </a:moveTo>
                      <a:lnTo>
                        <a:pt x="152" y="0"/>
                      </a:lnTo>
                      <a:lnTo>
                        <a:pt x="0" y="91"/>
                      </a:lnTo>
                      <a:lnTo>
                        <a:pt x="0" y="92"/>
                      </a:lnTo>
                      <a:lnTo>
                        <a:pt x="153" y="1"/>
                      </a:lnTo>
                      <a:lnTo>
                        <a:pt x="15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67" name="Freeform 259"/>
                <p:cNvSpPr>
                  <a:spLocks/>
                </p:cNvSpPr>
                <p:nvPr/>
              </p:nvSpPr>
              <p:spPr bwMode="auto">
                <a:xfrm>
                  <a:off x="1072" y="1105"/>
                  <a:ext cx="4" cy="157"/>
                </a:xfrm>
                <a:custGeom>
                  <a:avLst/>
                  <a:gdLst>
                    <a:gd name="T0" fmla="*/ 4 w 4"/>
                    <a:gd name="T1" fmla="*/ 157 h 157"/>
                    <a:gd name="T2" fmla="*/ 3 w 4"/>
                    <a:gd name="T3" fmla="*/ 137 h 157"/>
                    <a:gd name="T4" fmla="*/ 2 w 4"/>
                    <a:gd name="T5" fmla="*/ 118 h 157"/>
                    <a:gd name="T6" fmla="*/ 1 w 4"/>
                    <a:gd name="T7" fmla="*/ 98 h 157"/>
                    <a:gd name="T8" fmla="*/ 1 w 4"/>
                    <a:gd name="T9" fmla="*/ 79 h 157"/>
                    <a:gd name="T10" fmla="*/ 1 w 4"/>
                    <a:gd name="T11" fmla="*/ 59 h 157"/>
                    <a:gd name="T12" fmla="*/ 2 w 4"/>
                    <a:gd name="T13" fmla="*/ 39 h 157"/>
                    <a:gd name="T14" fmla="*/ 3 w 4"/>
                    <a:gd name="T15" fmla="*/ 20 h 157"/>
                    <a:gd name="T16" fmla="*/ 4 w 4"/>
                    <a:gd name="T17" fmla="*/ 0 h 157"/>
                    <a:gd name="T18" fmla="*/ 2 w 4"/>
                    <a:gd name="T19" fmla="*/ 0 h 157"/>
                    <a:gd name="T20" fmla="*/ 1 w 4"/>
                    <a:gd name="T21" fmla="*/ 20 h 157"/>
                    <a:gd name="T22" fmla="*/ 0 w 4"/>
                    <a:gd name="T23" fmla="*/ 39 h 157"/>
                    <a:gd name="T24" fmla="*/ 0 w 4"/>
                    <a:gd name="T25" fmla="*/ 59 h 157"/>
                    <a:gd name="T26" fmla="*/ 0 w 4"/>
                    <a:gd name="T27" fmla="*/ 79 h 157"/>
                    <a:gd name="T28" fmla="*/ 0 w 4"/>
                    <a:gd name="T29" fmla="*/ 98 h 157"/>
                    <a:gd name="T30" fmla="*/ 0 w 4"/>
                    <a:gd name="T31" fmla="*/ 118 h 157"/>
                    <a:gd name="T32" fmla="*/ 1 w 4"/>
                    <a:gd name="T33" fmla="*/ 137 h 157"/>
                    <a:gd name="T34" fmla="*/ 3 w 4"/>
                    <a:gd name="T35" fmla="*/ 157 h 157"/>
                    <a:gd name="T36" fmla="*/ 4 w 4"/>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57">
                      <a:moveTo>
                        <a:pt x="4" y="157"/>
                      </a:moveTo>
                      <a:lnTo>
                        <a:pt x="3" y="137"/>
                      </a:lnTo>
                      <a:lnTo>
                        <a:pt x="2" y="118"/>
                      </a:lnTo>
                      <a:lnTo>
                        <a:pt x="1" y="98"/>
                      </a:lnTo>
                      <a:lnTo>
                        <a:pt x="1" y="79"/>
                      </a:lnTo>
                      <a:lnTo>
                        <a:pt x="1" y="59"/>
                      </a:lnTo>
                      <a:lnTo>
                        <a:pt x="2" y="39"/>
                      </a:lnTo>
                      <a:lnTo>
                        <a:pt x="3" y="20"/>
                      </a:lnTo>
                      <a:lnTo>
                        <a:pt x="4" y="0"/>
                      </a:lnTo>
                      <a:lnTo>
                        <a:pt x="2" y="0"/>
                      </a:lnTo>
                      <a:lnTo>
                        <a:pt x="1" y="20"/>
                      </a:lnTo>
                      <a:lnTo>
                        <a:pt x="0" y="39"/>
                      </a:lnTo>
                      <a:lnTo>
                        <a:pt x="0" y="59"/>
                      </a:lnTo>
                      <a:lnTo>
                        <a:pt x="0" y="79"/>
                      </a:lnTo>
                      <a:lnTo>
                        <a:pt x="0" y="98"/>
                      </a:lnTo>
                      <a:lnTo>
                        <a:pt x="0" y="118"/>
                      </a:lnTo>
                      <a:lnTo>
                        <a:pt x="1" y="137"/>
                      </a:lnTo>
                      <a:lnTo>
                        <a:pt x="3" y="157"/>
                      </a:lnTo>
                      <a:lnTo>
                        <a:pt x="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68" name="Freeform 260"/>
                <p:cNvSpPr>
                  <a:spLocks/>
                </p:cNvSpPr>
                <p:nvPr/>
              </p:nvSpPr>
              <p:spPr bwMode="auto">
                <a:xfrm>
                  <a:off x="925" y="1014"/>
                  <a:ext cx="151" cy="92"/>
                </a:xfrm>
                <a:custGeom>
                  <a:avLst/>
                  <a:gdLst>
                    <a:gd name="T0" fmla="*/ 150 w 151"/>
                    <a:gd name="T1" fmla="*/ 91 h 92"/>
                    <a:gd name="T2" fmla="*/ 151 w 151"/>
                    <a:gd name="T3" fmla="*/ 90 h 92"/>
                    <a:gd name="T4" fmla="*/ 1 w 151"/>
                    <a:gd name="T5" fmla="*/ 0 h 92"/>
                    <a:gd name="T6" fmla="*/ 0 w 151"/>
                    <a:gd name="T7" fmla="*/ 2 h 92"/>
                    <a:gd name="T8" fmla="*/ 150 w 151"/>
                    <a:gd name="T9" fmla="*/ 92 h 92"/>
                    <a:gd name="T10" fmla="*/ 150 w 151"/>
                    <a:gd name="T11" fmla="*/ 91 h 92"/>
                  </a:gdLst>
                  <a:ahLst/>
                  <a:cxnLst>
                    <a:cxn ang="0">
                      <a:pos x="T0" y="T1"/>
                    </a:cxn>
                    <a:cxn ang="0">
                      <a:pos x="T2" y="T3"/>
                    </a:cxn>
                    <a:cxn ang="0">
                      <a:pos x="T4" y="T5"/>
                    </a:cxn>
                    <a:cxn ang="0">
                      <a:pos x="T6" y="T7"/>
                    </a:cxn>
                    <a:cxn ang="0">
                      <a:pos x="T8" y="T9"/>
                    </a:cxn>
                    <a:cxn ang="0">
                      <a:pos x="T10" y="T11"/>
                    </a:cxn>
                  </a:cxnLst>
                  <a:rect l="0" t="0" r="r" b="b"/>
                  <a:pathLst>
                    <a:path w="151" h="92">
                      <a:moveTo>
                        <a:pt x="150" y="91"/>
                      </a:moveTo>
                      <a:lnTo>
                        <a:pt x="151" y="90"/>
                      </a:lnTo>
                      <a:lnTo>
                        <a:pt x="1" y="0"/>
                      </a:lnTo>
                      <a:lnTo>
                        <a:pt x="0" y="2"/>
                      </a:lnTo>
                      <a:lnTo>
                        <a:pt x="150" y="92"/>
                      </a:lnTo>
                      <a:lnTo>
                        <a:pt x="15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69" name="Freeform 261"/>
                <p:cNvSpPr>
                  <a:spLocks/>
                </p:cNvSpPr>
                <p:nvPr/>
              </p:nvSpPr>
              <p:spPr bwMode="auto">
                <a:xfrm>
                  <a:off x="927" y="1168"/>
                  <a:ext cx="148" cy="91"/>
                </a:xfrm>
                <a:custGeom>
                  <a:avLst/>
                  <a:gdLst>
                    <a:gd name="T0" fmla="*/ 143 w 148"/>
                    <a:gd name="T1" fmla="*/ 87 h 91"/>
                    <a:gd name="T2" fmla="*/ 134 w 148"/>
                    <a:gd name="T3" fmla="*/ 82 h 91"/>
                    <a:gd name="T4" fmla="*/ 125 w 148"/>
                    <a:gd name="T5" fmla="*/ 76 h 91"/>
                    <a:gd name="T6" fmla="*/ 115 w 148"/>
                    <a:gd name="T7" fmla="*/ 71 h 91"/>
                    <a:gd name="T8" fmla="*/ 106 w 148"/>
                    <a:gd name="T9" fmla="*/ 66 h 91"/>
                    <a:gd name="T10" fmla="*/ 97 w 148"/>
                    <a:gd name="T11" fmla="*/ 60 h 91"/>
                    <a:gd name="T12" fmla="*/ 87 w 148"/>
                    <a:gd name="T13" fmla="*/ 55 h 91"/>
                    <a:gd name="T14" fmla="*/ 78 w 148"/>
                    <a:gd name="T15" fmla="*/ 49 h 91"/>
                    <a:gd name="T16" fmla="*/ 69 w 148"/>
                    <a:gd name="T17" fmla="*/ 43 h 91"/>
                    <a:gd name="T18" fmla="*/ 60 w 148"/>
                    <a:gd name="T19" fmla="*/ 38 h 91"/>
                    <a:gd name="T20" fmla="*/ 51 w 148"/>
                    <a:gd name="T21" fmla="*/ 32 h 91"/>
                    <a:gd name="T22" fmla="*/ 42 w 148"/>
                    <a:gd name="T23" fmla="*/ 26 h 91"/>
                    <a:gd name="T24" fmla="*/ 32 w 148"/>
                    <a:gd name="T25" fmla="*/ 21 h 91"/>
                    <a:gd name="T26" fmla="*/ 23 w 148"/>
                    <a:gd name="T27" fmla="*/ 15 h 91"/>
                    <a:gd name="T28" fmla="*/ 14 w 148"/>
                    <a:gd name="T29" fmla="*/ 9 h 91"/>
                    <a:gd name="T30" fmla="*/ 5 w 148"/>
                    <a:gd name="T31" fmla="*/ 3 h 91"/>
                    <a:gd name="T32" fmla="*/ 0 w 148"/>
                    <a:gd name="T33" fmla="*/ 2 h 91"/>
                    <a:gd name="T34" fmla="*/ 9 w 148"/>
                    <a:gd name="T35" fmla="*/ 7 h 91"/>
                    <a:gd name="T36" fmla="*/ 18 w 148"/>
                    <a:gd name="T37" fmla="*/ 13 h 91"/>
                    <a:gd name="T38" fmla="*/ 27 w 148"/>
                    <a:gd name="T39" fmla="*/ 19 h 91"/>
                    <a:gd name="T40" fmla="*/ 36 w 148"/>
                    <a:gd name="T41" fmla="*/ 25 h 91"/>
                    <a:gd name="T42" fmla="*/ 45 w 148"/>
                    <a:gd name="T43" fmla="*/ 31 h 91"/>
                    <a:gd name="T44" fmla="*/ 54 w 148"/>
                    <a:gd name="T45" fmla="*/ 36 h 91"/>
                    <a:gd name="T46" fmla="*/ 63 w 148"/>
                    <a:gd name="T47" fmla="*/ 42 h 91"/>
                    <a:gd name="T48" fmla="*/ 73 w 148"/>
                    <a:gd name="T49" fmla="*/ 48 h 91"/>
                    <a:gd name="T50" fmla="*/ 82 w 148"/>
                    <a:gd name="T51" fmla="*/ 53 h 91"/>
                    <a:gd name="T52" fmla="*/ 91 w 148"/>
                    <a:gd name="T53" fmla="*/ 59 h 91"/>
                    <a:gd name="T54" fmla="*/ 100 w 148"/>
                    <a:gd name="T55" fmla="*/ 64 h 91"/>
                    <a:gd name="T56" fmla="*/ 110 w 148"/>
                    <a:gd name="T57" fmla="*/ 70 h 91"/>
                    <a:gd name="T58" fmla="*/ 119 w 148"/>
                    <a:gd name="T59" fmla="*/ 75 h 91"/>
                    <a:gd name="T60" fmla="*/ 129 w 148"/>
                    <a:gd name="T61" fmla="*/ 81 h 91"/>
                    <a:gd name="T62" fmla="*/ 138 w 148"/>
                    <a:gd name="T63" fmla="*/ 86 h 91"/>
                    <a:gd name="T64" fmla="*/ 147 w 148"/>
                    <a:gd name="T6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91">
                      <a:moveTo>
                        <a:pt x="148" y="90"/>
                      </a:moveTo>
                      <a:lnTo>
                        <a:pt x="143" y="87"/>
                      </a:lnTo>
                      <a:lnTo>
                        <a:pt x="139" y="84"/>
                      </a:lnTo>
                      <a:lnTo>
                        <a:pt x="134" y="82"/>
                      </a:lnTo>
                      <a:lnTo>
                        <a:pt x="129" y="79"/>
                      </a:lnTo>
                      <a:lnTo>
                        <a:pt x="125" y="76"/>
                      </a:lnTo>
                      <a:lnTo>
                        <a:pt x="120" y="74"/>
                      </a:lnTo>
                      <a:lnTo>
                        <a:pt x="115" y="71"/>
                      </a:lnTo>
                      <a:lnTo>
                        <a:pt x="111" y="68"/>
                      </a:lnTo>
                      <a:lnTo>
                        <a:pt x="106" y="66"/>
                      </a:lnTo>
                      <a:lnTo>
                        <a:pt x="101" y="63"/>
                      </a:lnTo>
                      <a:lnTo>
                        <a:pt x="97" y="60"/>
                      </a:lnTo>
                      <a:lnTo>
                        <a:pt x="92" y="57"/>
                      </a:lnTo>
                      <a:lnTo>
                        <a:pt x="87" y="55"/>
                      </a:lnTo>
                      <a:lnTo>
                        <a:pt x="83" y="52"/>
                      </a:lnTo>
                      <a:lnTo>
                        <a:pt x="78" y="49"/>
                      </a:lnTo>
                      <a:lnTo>
                        <a:pt x="74" y="46"/>
                      </a:lnTo>
                      <a:lnTo>
                        <a:pt x="69" y="43"/>
                      </a:lnTo>
                      <a:lnTo>
                        <a:pt x="64" y="41"/>
                      </a:lnTo>
                      <a:lnTo>
                        <a:pt x="60" y="38"/>
                      </a:lnTo>
                      <a:lnTo>
                        <a:pt x="55" y="35"/>
                      </a:lnTo>
                      <a:lnTo>
                        <a:pt x="51" y="32"/>
                      </a:lnTo>
                      <a:lnTo>
                        <a:pt x="46" y="29"/>
                      </a:lnTo>
                      <a:lnTo>
                        <a:pt x="42" y="26"/>
                      </a:lnTo>
                      <a:lnTo>
                        <a:pt x="37" y="24"/>
                      </a:lnTo>
                      <a:lnTo>
                        <a:pt x="32" y="21"/>
                      </a:lnTo>
                      <a:lnTo>
                        <a:pt x="28" y="18"/>
                      </a:lnTo>
                      <a:lnTo>
                        <a:pt x="23" y="15"/>
                      </a:lnTo>
                      <a:lnTo>
                        <a:pt x="19" y="12"/>
                      </a:lnTo>
                      <a:lnTo>
                        <a:pt x="14" y="9"/>
                      </a:lnTo>
                      <a:lnTo>
                        <a:pt x="10" y="6"/>
                      </a:lnTo>
                      <a:lnTo>
                        <a:pt x="5" y="3"/>
                      </a:lnTo>
                      <a:lnTo>
                        <a:pt x="0" y="0"/>
                      </a:lnTo>
                      <a:lnTo>
                        <a:pt x="0" y="2"/>
                      </a:lnTo>
                      <a:lnTo>
                        <a:pt x="4" y="5"/>
                      </a:lnTo>
                      <a:lnTo>
                        <a:pt x="9" y="7"/>
                      </a:lnTo>
                      <a:lnTo>
                        <a:pt x="13" y="11"/>
                      </a:lnTo>
                      <a:lnTo>
                        <a:pt x="18" y="13"/>
                      </a:lnTo>
                      <a:lnTo>
                        <a:pt x="22" y="16"/>
                      </a:lnTo>
                      <a:lnTo>
                        <a:pt x="27" y="19"/>
                      </a:lnTo>
                      <a:lnTo>
                        <a:pt x="32" y="22"/>
                      </a:lnTo>
                      <a:lnTo>
                        <a:pt x="36" y="25"/>
                      </a:lnTo>
                      <a:lnTo>
                        <a:pt x="41" y="28"/>
                      </a:lnTo>
                      <a:lnTo>
                        <a:pt x="45" y="31"/>
                      </a:lnTo>
                      <a:lnTo>
                        <a:pt x="50" y="34"/>
                      </a:lnTo>
                      <a:lnTo>
                        <a:pt x="54" y="36"/>
                      </a:lnTo>
                      <a:lnTo>
                        <a:pt x="59" y="39"/>
                      </a:lnTo>
                      <a:lnTo>
                        <a:pt x="63" y="42"/>
                      </a:lnTo>
                      <a:lnTo>
                        <a:pt x="68" y="45"/>
                      </a:lnTo>
                      <a:lnTo>
                        <a:pt x="73" y="48"/>
                      </a:lnTo>
                      <a:lnTo>
                        <a:pt x="77" y="51"/>
                      </a:lnTo>
                      <a:lnTo>
                        <a:pt x="82" y="53"/>
                      </a:lnTo>
                      <a:lnTo>
                        <a:pt x="87" y="56"/>
                      </a:lnTo>
                      <a:lnTo>
                        <a:pt x="91" y="59"/>
                      </a:lnTo>
                      <a:lnTo>
                        <a:pt x="96" y="62"/>
                      </a:lnTo>
                      <a:lnTo>
                        <a:pt x="100" y="64"/>
                      </a:lnTo>
                      <a:lnTo>
                        <a:pt x="105" y="67"/>
                      </a:lnTo>
                      <a:lnTo>
                        <a:pt x="110" y="70"/>
                      </a:lnTo>
                      <a:lnTo>
                        <a:pt x="114" y="73"/>
                      </a:lnTo>
                      <a:lnTo>
                        <a:pt x="119" y="75"/>
                      </a:lnTo>
                      <a:lnTo>
                        <a:pt x="124" y="78"/>
                      </a:lnTo>
                      <a:lnTo>
                        <a:pt x="129" y="81"/>
                      </a:lnTo>
                      <a:lnTo>
                        <a:pt x="133" y="83"/>
                      </a:lnTo>
                      <a:lnTo>
                        <a:pt x="138" y="86"/>
                      </a:lnTo>
                      <a:lnTo>
                        <a:pt x="143" y="89"/>
                      </a:lnTo>
                      <a:lnTo>
                        <a:pt x="147" y="91"/>
                      </a:lnTo>
                      <a:lnTo>
                        <a:pt x="14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70" name="Freeform 262"/>
                <p:cNvSpPr>
                  <a:spLocks/>
                </p:cNvSpPr>
                <p:nvPr/>
              </p:nvSpPr>
              <p:spPr bwMode="auto">
                <a:xfrm>
                  <a:off x="959" y="1211"/>
                  <a:ext cx="1" cy="17"/>
                </a:xfrm>
                <a:custGeom>
                  <a:avLst/>
                  <a:gdLst>
                    <a:gd name="T0" fmla="*/ 1 w 1"/>
                    <a:gd name="T1" fmla="*/ 16 h 17"/>
                    <a:gd name="T2" fmla="*/ 1 w 1"/>
                    <a:gd name="T3" fmla="*/ 17 h 17"/>
                    <a:gd name="T4" fmla="*/ 1 w 1"/>
                    <a:gd name="T5" fmla="*/ 0 h 17"/>
                    <a:gd name="T6" fmla="*/ 0 w 1"/>
                    <a:gd name="T7" fmla="*/ 0 h 17"/>
                    <a:gd name="T8" fmla="*/ 0 w 1"/>
                    <a:gd name="T9" fmla="*/ 17 h 17"/>
                    <a:gd name="T10" fmla="*/ 0 w 1"/>
                    <a:gd name="T11" fmla="*/ 17 h 17"/>
                    <a:gd name="T12" fmla="*/ 0 w 1"/>
                    <a:gd name="T13" fmla="*/ 17 h 17"/>
                    <a:gd name="T14" fmla="*/ 0 w 1"/>
                    <a:gd name="T15" fmla="*/ 17 h 17"/>
                    <a:gd name="T16" fmla="*/ 0 w 1"/>
                    <a:gd name="T17" fmla="*/ 17 h 17"/>
                    <a:gd name="T18" fmla="*/ 1 w 1"/>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7">
                      <a:moveTo>
                        <a:pt x="1" y="16"/>
                      </a:moveTo>
                      <a:lnTo>
                        <a:pt x="1" y="17"/>
                      </a:lnTo>
                      <a:lnTo>
                        <a:pt x="1" y="0"/>
                      </a:lnTo>
                      <a:lnTo>
                        <a:pt x="0" y="0"/>
                      </a:lnTo>
                      <a:lnTo>
                        <a:pt x="0" y="17"/>
                      </a:lnTo>
                      <a:lnTo>
                        <a:pt x="0" y="17"/>
                      </a:lnTo>
                      <a:lnTo>
                        <a:pt x="0" y="17"/>
                      </a:lnTo>
                      <a:lnTo>
                        <a:pt x="0" y="17"/>
                      </a:lnTo>
                      <a:lnTo>
                        <a:pt x="0" y="17"/>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71" name="Freeform 263"/>
                <p:cNvSpPr>
                  <a:spLocks/>
                </p:cNvSpPr>
                <p:nvPr/>
              </p:nvSpPr>
              <p:spPr bwMode="auto">
                <a:xfrm>
                  <a:off x="959" y="1227"/>
                  <a:ext cx="93" cy="57"/>
                </a:xfrm>
                <a:custGeom>
                  <a:avLst/>
                  <a:gdLst>
                    <a:gd name="T0" fmla="*/ 93 w 93"/>
                    <a:gd name="T1" fmla="*/ 56 h 57"/>
                    <a:gd name="T2" fmla="*/ 93 w 93"/>
                    <a:gd name="T3" fmla="*/ 56 h 57"/>
                    <a:gd name="T4" fmla="*/ 1 w 93"/>
                    <a:gd name="T5" fmla="*/ 0 h 57"/>
                    <a:gd name="T6" fmla="*/ 0 w 93"/>
                    <a:gd name="T7" fmla="*/ 1 h 57"/>
                    <a:gd name="T8" fmla="*/ 92 w 93"/>
                    <a:gd name="T9" fmla="*/ 57 h 57"/>
                    <a:gd name="T10" fmla="*/ 93 w 93"/>
                    <a:gd name="T11" fmla="*/ 56 h 57"/>
                  </a:gdLst>
                  <a:ahLst/>
                  <a:cxnLst>
                    <a:cxn ang="0">
                      <a:pos x="T0" y="T1"/>
                    </a:cxn>
                    <a:cxn ang="0">
                      <a:pos x="T2" y="T3"/>
                    </a:cxn>
                    <a:cxn ang="0">
                      <a:pos x="T4" y="T5"/>
                    </a:cxn>
                    <a:cxn ang="0">
                      <a:pos x="T6" y="T7"/>
                    </a:cxn>
                    <a:cxn ang="0">
                      <a:pos x="T8" y="T9"/>
                    </a:cxn>
                    <a:cxn ang="0">
                      <a:pos x="T10" y="T11"/>
                    </a:cxn>
                  </a:cxnLst>
                  <a:rect l="0" t="0" r="r" b="b"/>
                  <a:pathLst>
                    <a:path w="93" h="57">
                      <a:moveTo>
                        <a:pt x="93" y="56"/>
                      </a:moveTo>
                      <a:lnTo>
                        <a:pt x="93" y="56"/>
                      </a:lnTo>
                      <a:lnTo>
                        <a:pt x="1" y="0"/>
                      </a:lnTo>
                      <a:lnTo>
                        <a:pt x="0" y="1"/>
                      </a:lnTo>
                      <a:lnTo>
                        <a:pt x="92" y="57"/>
                      </a:lnTo>
                      <a:lnTo>
                        <a:pt x="9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72" name="Freeform 264"/>
                <p:cNvSpPr>
                  <a:spLocks/>
                </p:cNvSpPr>
                <p:nvPr/>
              </p:nvSpPr>
              <p:spPr bwMode="auto">
                <a:xfrm>
                  <a:off x="1047" y="1264"/>
                  <a:ext cx="21" cy="20"/>
                </a:xfrm>
                <a:custGeom>
                  <a:avLst/>
                  <a:gdLst>
                    <a:gd name="T0" fmla="*/ 1 w 21"/>
                    <a:gd name="T1" fmla="*/ 0 h 20"/>
                    <a:gd name="T2" fmla="*/ 0 w 21"/>
                    <a:gd name="T3" fmla="*/ 17 h 20"/>
                    <a:gd name="T4" fmla="*/ 5 w 21"/>
                    <a:gd name="T5" fmla="*/ 20 h 20"/>
                    <a:gd name="T6" fmla="*/ 21 w 21"/>
                    <a:gd name="T7" fmla="*/ 13 h 20"/>
                    <a:gd name="T8" fmla="*/ 1 w 21"/>
                    <a:gd name="T9" fmla="*/ 0 h 20"/>
                  </a:gdLst>
                  <a:ahLst/>
                  <a:cxnLst>
                    <a:cxn ang="0">
                      <a:pos x="T0" y="T1"/>
                    </a:cxn>
                    <a:cxn ang="0">
                      <a:pos x="T2" y="T3"/>
                    </a:cxn>
                    <a:cxn ang="0">
                      <a:pos x="T4" y="T5"/>
                    </a:cxn>
                    <a:cxn ang="0">
                      <a:pos x="T6" y="T7"/>
                    </a:cxn>
                    <a:cxn ang="0">
                      <a:pos x="T8" y="T9"/>
                    </a:cxn>
                  </a:cxnLst>
                  <a:rect l="0" t="0" r="r" b="b"/>
                  <a:pathLst>
                    <a:path w="21" h="20">
                      <a:moveTo>
                        <a:pt x="1" y="0"/>
                      </a:moveTo>
                      <a:lnTo>
                        <a:pt x="0" y="17"/>
                      </a:lnTo>
                      <a:lnTo>
                        <a:pt x="5" y="20"/>
                      </a:lnTo>
                      <a:lnTo>
                        <a:pt x="21" y="1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73" name="Freeform 265"/>
                <p:cNvSpPr>
                  <a:spLocks/>
                </p:cNvSpPr>
                <p:nvPr/>
              </p:nvSpPr>
              <p:spPr bwMode="auto">
                <a:xfrm>
                  <a:off x="974" y="1221"/>
                  <a:ext cx="57" cy="47"/>
                </a:xfrm>
                <a:custGeom>
                  <a:avLst/>
                  <a:gdLst>
                    <a:gd name="T0" fmla="*/ 0 w 57"/>
                    <a:gd name="T1" fmla="*/ 0 h 47"/>
                    <a:gd name="T2" fmla="*/ 0 w 57"/>
                    <a:gd name="T3" fmla="*/ 13 h 47"/>
                    <a:gd name="T4" fmla="*/ 57 w 57"/>
                    <a:gd name="T5" fmla="*/ 47 h 47"/>
                    <a:gd name="T6" fmla="*/ 57 w 57"/>
                    <a:gd name="T7" fmla="*/ 34 h 47"/>
                    <a:gd name="T8" fmla="*/ 0 w 57"/>
                    <a:gd name="T9" fmla="*/ 0 h 47"/>
                  </a:gdLst>
                  <a:ahLst/>
                  <a:cxnLst>
                    <a:cxn ang="0">
                      <a:pos x="T0" y="T1"/>
                    </a:cxn>
                    <a:cxn ang="0">
                      <a:pos x="T2" y="T3"/>
                    </a:cxn>
                    <a:cxn ang="0">
                      <a:pos x="T4" y="T5"/>
                    </a:cxn>
                    <a:cxn ang="0">
                      <a:pos x="T6" y="T7"/>
                    </a:cxn>
                    <a:cxn ang="0">
                      <a:pos x="T8" y="T9"/>
                    </a:cxn>
                  </a:cxnLst>
                  <a:rect l="0" t="0" r="r" b="b"/>
                  <a:pathLst>
                    <a:path w="57" h="47">
                      <a:moveTo>
                        <a:pt x="0" y="0"/>
                      </a:moveTo>
                      <a:lnTo>
                        <a:pt x="0" y="13"/>
                      </a:lnTo>
                      <a:lnTo>
                        <a:pt x="57" y="47"/>
                      </a:lnTo>
                      <a:lnTo>
                        <a:pt x="57"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74" name="Freeform 266"/>
                <p:cNvSpPr>
                  <a:spLocks/>
                </p:cNvSpPr>
                <p:nvPr/>
              </p:nvSpPr>
              <p:spPr bwMode="auto">
                <a:xfrm>
                  <a:off x="975" y="1220"/>
                  <a:ext cx="57" cy="48"/>
                </a:xfrm>
                <a:custGeom>
                  <a:avLst/>
                  <a:gdLst>
                    <a:gd name="T0" fmla="*/ 0 w 57"/>
                    <a:gd name="T1" fmla="*/ 0 h 48"/>
                    <a:gd name="T2" fmla="*/ 0 w 57"/>
                    <a:gd name="T3" fmla="*/ 13 h 48"/>
                    <a:gd name="T4" fmla="*/ 57 w 57"/>
                    <a:gd name="T5" fmla="*/ 48 h 48"/>
                    <a:gd name="T6" fmla="*/ 57 w 57"/>
                    <a:gd name="T7" fmla="*/ 35 h 48"/>
                    <a:gd name="T8" fmla="*/ 0 w 57"/>
                    <a:gd name="T9" fmla="*/ 0 h 48"/>
                  </a:gdLst>
                  <a:ahLst/>
                  <a:cxnLst>
                    <a:cxn ang="0">
                      <a:pos x="T0" y="T1"/>
                    </a:cxn>
                    <a:cxn ang="0">
                      <a:pos x="T2" y="T3"/>
                    </a:cxn>
                    <a:cxn ang="0">
                      <a:pos x="T4" y="T5"/>
                    </a:cxn>
                    <a:cxn ang="0">
                      <a:pos x="T6" y="T7"/>
                    </a:cxn>
                    <a:cxn ang="0">
                      <a:pos x="T8" y="T9"/>
                    </a:cxn>
                  </a:cxnLst>
                  <a:rect l="0" t="0" r="r" b="b"/>
                  <a:pathLst>
                    <a:path w="57" h="48">
                      <a:moveTo>
                        <a:pt x="0" y="0"/>
                      </a:moveTo>
                      <a:lnTo>
                        <a:pt x="0" y="13"/>
                      </a:lnTo>
                      <a:lnTo>
                        <a:pt x="57" y="48"/>
                      </a:lnTo>
                      <a:lnTo>
                        <a:pt x="57" y="35"/>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75" name="Freeform 267"/>
                <p:cNvSpPr>
                  <a:spLocks/>
                </p:cNvSpPr>
                <p:nvPr/>
              </p:nvSpPr>
              <p:spPr bwMode="auto">
                <a:xfrm>
                  <a:off x="961" y="1216"/>
                  <a:ext cx="10" cy="16"/>
                </a:xfrm>
                <a:custGeom>
                  <a:avLst/>
                  <a:gdLst>
                    <a:gd name="T0" fmla="*/ 0 w 10"/>
                    <a:gd name="T1" fmla="*/ 0 h 16"/>
                    <a:gd name="T2" fmla="*/ 0 w 10"/>
                    <a:gd name="T3" fmla="*/ 10 h 16"/>
                    <a:gd name="T4" fmla="*/ 10 w 10"/>
                    <a:gd name="T5" fmla="*/ 16 h 16"/>
                    <a:gd name="T6" fmla="*/ 10 w 10"/>
                    <a:gd name="T7" fmla="*/ 6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0"/>
                      </a:lnTo>
                      <a:lnTo>
                        <a:pt x="10" y="16"/>
                      </a:lnTo>
                      <a:lnTo>
                        <a:pt x="1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0077" name="Freeform 269"/>
              <p:cNvSpPr>
                <a:spLocks/>
              </p:cNvSpPr>
              <p:nvPr/>
            </p:nvSpPr>
            <p:spPr bwMode="auto">
              <a:xfrm>
                <a:off x="959" y="1217"/>
                <a:ext cx="11" cy="16"/>
              </a:xfrm>
              <a:custGeom>
                <a:avLst/>
                <a:gdLst>
                  <a:gd name="T0" fmla="*/ 0 w 11"/>
                  <a:gd name="T1" fmla="*/ 0 h 16"/>
                  <a:gd name="T2" fmla="*/ 0 w 11"/>
                  <a:gd name="T3" fmla="*/ 10 h 16"/>
                  <a:gd name="T4" fmla="*/ 11 w 11"/>
                  <a:gd name="T5" fmla="*/ 16 h 16"/>
                  <a:gd name="T6" fmla="*/ 11 w 11"/>
                  <a:gd name="T7" fmla="*/ 6 h 16"/>
                  <a:gd name="T8" fmla="*/ 0 w 11"/>
                  <a:gd name="T9" fmla="*/ 0 h 16"/>
                </a:gdLst>
                <a:ahLst/>
                <a:cxnLst>
                  <a:cxn ang="0">
                    <a:pos x="T0" y="T1"/>
                  </a:cxn>
                  <a:cxn ang="0">
                    <a:pos x="T2" y="T3"/>
                  </a:cxn>
                  <a:cxn ang="0">
                    <a:pos x="T4" y="T5"/>
                  </a:cxn>
                  <a:cxn ang="0">
                    <a:pos x="T6" y="T7"/>
                  </a:cxn>
                  <a:cxn ang="0">
                    <a:pos x="T8" y="T9"/>
                  </a:cxn>
                </a:cxnLst>
                <a:rect l="0" t="0" r="r" b="b"/>
                <a:pathLst>
                  <a:path w="11" h="16">
                    <a:moveTo>
                      <a:pt x="0" y="0"/>
                    </a:moveTo>
                    <a:lnTo>
                      <a:pt x="0" y="10"/>
                    </a:lnTo>
                    <a:lnTo>
                      <a:pt x="11" y="16"/>
                    </a:lnTo>
                    <a:lnTo>
                      <a:pt x="11" y="6"/>
                    </a:lnTo>
                    <a:lnTo>
                      <a:pt x="0"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78" name="Freeform 270"/>
              <p:cNvSpPr>
                <a:spLocks/>
              </p:cNvSpPr>
              <p:nvPr/>
            </p:nvSpPr>
            <p:spPr bwMode="auto">
              <a:xfrm>
                <a:off x="1035" y="1260"/>
                <a:ext cx="10" cy="16"/>
              </a:xfrm>
              <a:custGeom>
                <a:avLst/>
                <a:gdLst>
                  <a:gd name="T0" fmla="*/ 0 w 10"/>
                  <a:gd name="T1" fmla="*/ 0 h 16"/>
                  <a:gd name="T2" fmla="*/ 0 w 10"/>
                  <a:gd name="T3" fmla="*/ 10 h 16"/>
                  <a:gd name="T4" fmla="*/ 10 w 10"/>
                  <a:gd name="T5" fmla="*/ 16 h 16"/>
                  <a:gd name="T6" fmla="*/ 10 w 10"/>
                  <a:gd name="T7" fmla="*/ 6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0"/>
                    </a:lnTo>
                    <a:lnTo>
                      <a:pt x="10" y="16"/>
                    </a:lnTo>
                    <a:lnTo>
                      <a:pt x="1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79" name="Freeform 271"/>
              <p:cNvSpPr>
                <a:spLocks/>
              </p:cNvSpPr>
              <p:nvPr/>
            </p:nvSpPr>
            <p:spPr bwMode="auto">
              <a:xfrm>
                <a:off x="1035" y="1261"/>
                <a:ext cx="10" cy="16"/>
              </a:xfrm>
              <a:custGeom>
                <a:avLst/>
                <a:gdLst>
                  <a:gd name="T0" fmla="*/ 0 w 10"/>
                  <a:gd name="T1" fmla="*/ 0 h 16"/>
                  <a:gd name="T2" fmla="*/ 0 w 10"/>
                  <a:gd name="T3" fmla="*/ 10 h 16"/>
                  <a:gd name="T4" fmla="*/ 10 w 10"/>
                  <a:gd name="T5" fmla="*/ 16 h 16"/>
                  <a:gd name="T6" fmla="*/ 10 w 10"/>
                  <a:gd name="T7" fmla="*/ 6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0"/>
                    </a:lnTo>
                    <a:lnTo>
                      <a:pt x="10" y="16"/>
                    </a:lnTo>
                    <a:lnTo>
                      <a:pt x="10" y="6"/>
                    </a:lnTo>
                    <a:lnTo>
                      <a:pt x="0"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80" name="Freeform 272"/>
              <p:cNvSpPr>
                <a:spLocks/>
              </p:cNvSpPr>
              <p:nvPr/>
            </p:nvSpPr>
            <p:spPr bwMode="auto">
              <a:xfrm>
                <a:off x="989" y="1229"/>
                <a:ext cx="30" cy="26"/>
              </a:xfrm>
              <a:custGeom>
                <a:avLst/>
                <a:gdLst>
                  <a:gd name="T0" fmla="*/ 0 w 30"/>
                  <a:gd name="T1" fmla="*/ 0 h 26"/>
                  <a:gd name="T2" fmla="*/ 0 w 30"/>
                  <a:gd name="T3" fmla="*/ 9 h 26"/>
                  <a:gd name="T4" fmla="*/ 30 w 30"/>
                  <a:gd name="T5" fmla="*/ 26 h 26"/>
                  <a:gd name="T6" fmla="*/ 30 w 30"/>
                  <a:gd name="T7" fmla="*/ 18 h 26"/>
                  <a:gd name="T8" fmla="*/ 0 w 30"/>
                  <a:gd name="T9" fmla="*/ 0 h 26"/>
                </a:gdLst>
                <a:ahLst/>
                <a:cxnLst>
                  <a:cxn ang="0">
                    <a:pos x="T0" y="T1"/>
                  </a:cxn>
                  <a:cxn ang="0">
                    <a:pos x="T2" y="T3"/>
                  </a:cxn>
                  <a:cxn ang="0">
                    <a:pos x="T4" y="T5"/>
                  </a:cxn>
                  <a:cxn ang="0">
                    <a:pos x="T6" y="T7"/>
                  </a:cxn>
                  <a:cxn ang="0">
                    <a:pos x="T8" y="T9"/>
                  </a:cxn>
                </a:cxnLst>
                <a:rect l="0" t="0" r="r" b="b"/>
                <a:pathLst>
                  <a:path w="30" h="26">
                    <a:moveTo>
                      <a:pt x="0" y="0"/>
                    </a:moveTo>
                    <a:lnTo>
                      <a:pt x="0" y="9"/>
                    </a:lnTo>
                    <a:lnTo>
                      <a:pt x="30" y="26"/>
                    </a:lnTo>
                    <a:lnTo>
                      <a:pt x="30" y="18"/>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81" name="Freeform 273"/>
              <p:cNvSpPr>
                <a:spLocks/>
              </p:cNvSpPr>
              <p:nvPr/>
            </p:nvSpPr>
            <p:spPr bwMode="auto">
              <a:xfrm>
                <a:off x="975" y="1229"/>
                <a:ext cx="3" cy="5"/>
              </a:xfrm>
              <a:custGeom>
                <a:avLst/>
                <a:gdLst>
                  <a:gd name="T0" fmla="*/ 0 w 3"/>
                  <a:gd name="T1" fmla="*/ 0 h 5"/>
                  <a:gd name="T2" fmla="*/ 0 w 3"/>
                  <a:gd name="T3" fmla="*/ 3 h 5"/>
                  <a:gd name="T4" fmla="*/ 3 w 3"/>
                  <a:gd name="T5" fmla="*/ 5 h 5"/>
                  <a:gd name="T6" fmla="*/ 3 w 3"/>
                  <a:gd name="T7" fmla="*/ 2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3"/>
                    </a:lnTo>
                    <a:lnTo>
                      <a:pt x="3" y="5"/>
                    </a:lnTo>
                    <a:lnTo>
                      <a:pt x="3"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82" name="Freeform 274"/>
              <p:cNvSpPr>
                <a:spLocks/>
              </p:cNvSpPr>
              <p:nvPr/>
            </p:nvSpPr>
            <p:spPr bwMode="auto">
              <a:xfrm>
                <a:off x="975" y="1229"/>
                <a:ext cx="3" cy="6"/>
              </a:xfrm>
              <a:custGeom>
                <a:avLst/>
                <a:gdLst>
                  <a:gd name="T0" fmla="*/ 0 w 3"/>
                  <a:gd name="T1" fmla="*/ 0 h 6"/>
                  <a:gd name="T2" fmla="*/ 0 w 3"/>
                  <a:gd name="T3" fmla="*/ 4 h 6"/>
                  <a:gd name="T4" fmla="*/ 3 w 3"/>
                  <a:gd name="T5" fmla="*/ 6 h 6"/>
                  <a:gd name="T6" fmla="*/ 3 w 3"/>
                  <a:gd name="T7" fmla="*/ 2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3"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83" name="Freeform 275"/>
              <p:cNvSpPr>
                <a:spLocks/>
              </p:cNvSpPr>
              <p:nvPr/>
            </p:nvSpPr>
            <p:spPr bwMode="auto">
              <a:xfrm>
                <a:off x="979" y="1231"/>
                <a:ext cx="4" cy="6"/>
              </a:xfrm>
              <a:custGeom>
                <a:avLst/>
                <a:gdLst>
                  <a:gd name="T0" fmla="*/ 0 w 4"/>
                  <a:gd name="T1" fmla="*/ 0 h 6"/>
                  <a:gd name="T2" fmla="*/ 0 w 4"/>
                  <a:gd name="T3" fmla="*/ 4 h 6"/>
                  <a:gd name="T4" fmla="*/ 4 w 4"/>
                  <a:gd name="T5" fmla="*/ 6 h 6"/>
                  <a:gd name="T6" fmla="*/ 4 w 4"/>
                  <a:gd name="T7" fmla="*/ 3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84" name="Freeform 276"/>
              <p:cNvSpPr>
                <a:spLocks/>
              </p:cNvSpPr>
              <p:nvPr/>
            </p:nvSpPr>
            <p:spPr bwMode="auto">
              <a:xfrm>
                <a:off x="979" y="1232"/>
                <a:ext cx="3" cy="5"/>
              </a:xfrm>
              <a:custGeom>
                <a:avLst/>
                <a:gdLst>
                  <a:gd name="T0" fmla="*/ 0 w 3"/>
                  <a:gd name="T1" fmla="*/ 0 h 5"/>
                  <a:gd name="T2" fmla="*/ 0 w 3"/>
                  <a:gd name="T3" fmla="*/ 3 h 5"/>
                  <a:gd name="T4" fmla="*/ 3 w 3"/>
                  <a:gd name="T5" fmla="*/ 5 h 5"/>
                  <a:gd name="T6" fmla="*/ 3 w 3"/>
                  <a:gd name="T7" fmla="*/ 2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3"/>
                    </a:lnTo>
                    <a:lnTo>
                      <a:pt x="3" y="5"/>
                    </a:lnTo>
                    <a:lnTo>
                      <a:pt x="3"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85" name="Freeform 277"/>
              <p:cNvSpPr>
                <a:spLocks/>
              </p:cNvSpPr>
              <p:nvPr/>
            </p:nvSpPr>
            <p:spPr bwMode="auto">
              <a:xfrm>
                <a:off x="984" y="1234"/>
                <a:ext cx="4" cy="6"/>
              </a:xfrm>
              <a:custGeom>
                <a:avLst/>
                <a:gdLst>
                  <a:gd name="T0" fmla="*/ 0 w 4"/>
                  <a:gd name="T1" fmla="*/ 0 h 6"/>
                  <a:gd name="T2" fmla="*/ 0 w 4"/>
                  <a:gd name="T3" fmla="*/ 4 h 6"/>
                  <a:gd name="T4" fmla="*/ 4 w 4"/>
                  <a:gd name="T5" fmla="*/ 6 h 6"/>
                  <a:gd name="T6" fmla="*/ 4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86" name="Freeform 278"/>
              <p:cNvSpPr>
                <a:spLocks/>
              </p:cNvSpPr>
              <p:nvPr/>
            </p:nvSpPr>
            <p:spPr bwMode="auto">
              <a:xfrm>
                <a:off x="984" y="1234"/>
                <a:ext cx="4" cy="6"/>
              </a:xfrm>
              <a:custGeom>
                <a:avLst/>
                <a:gdLst>
                  <a:gd name="T0" fmla="*/ 0 w 4"/>
                  <a:gd name="T1" fmla="*/ 0 h 6"/>
                  <a:gd name="T2" fmla="*/ 0 w 4"/>
                  <a:gd name="T3" fmla="*/ 4 h 6"/>
                  <a:gd name="T4" fmla="*/ 4 w 4"/>
                  <a:gd name="T5" fmla="*/ 6 h 6"/>
                  <a:gd name="T6" fmla="*/ 4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87" name="Freeform 279"/>
              <p:cNvSpPr>
                <a:spLocks/>
              </p:cNvSpPr>
              <p:nvPr/>
            </p:nvSpPr>
            <p:spPr bwMode="auto">
              <a:xfrm>
                <a:off x="975" y="1224"/>
                <a:ext cx="4" cy="5"/>
              </a:xfrm>
              <a:custGeom>
                <a:avLst/>
                <a:gdLst>
                  <a:gd name="T0" fmla="*/ 0 w 4"/>
                  <a:gd name="T1" fmla="*/ 0 h 5"/>
                  <a:gd name="T2" fmla="*/ 0 w 4"/>
                  <a:gd name="T3" fmla="*/ 3 h 5"/>
                  <a:gd name="T4" fmla="*/ 4 w 4"/>
                  <a:gd name="T5" fmla="*/ 5 h 5"/>
                  <a:gd name="T6" fmla="*/ 4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lnTo>
                      <a:pt x="0" y="3"/>
                    </a:lnTo>
                    <a:lnTo>
                      <a:pt x="4" y="5"/>
                    </a:lnTo>
                    <a:lnTo>
                      <a:pt x="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88" name="Freeform 280"/>
              <p:cNvSpPr>
                <a:spLocks/>
              </p:cNvSpPr>
              <p:nvPr/>
            </p:nvSpPr>
            <p:spPr bwMode="auto">
              <a:xfrm>
                <a:off x="975" y="1224"/>
                <a:ext cx="3" cy="5"/>
              </a:xfrm>
              <a:custGeom>
                <a:avLst/>
                <a:gdLst>
                  <a:gd name="T0" fmla="*/ 0 w 3"/>
                  <a:gd name="T1" fmla="*/ 0 h 5"/>
                  <a:gd name="T2" fmla="*/ 0 w 3"/>
                  <a:gd name="T3" fmla="*/ 4 h 5"/>
                  <a:gd name="T4" fmla="*/ 3 w 3"/>
                  <a:gd name="T5" fmla="*/ 5 h 5"/>
                  <a:gd name="T6" fmla="*/ 3 w 3"/>
                  <a:gd name="T7" fmla="*/ 2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4"/>
                    </a:lnTo>
                    <a:lnTo>
                      <a:pt x="3" y="5"/>
                    </a:lnTo>
                    <a:lnTo>
                      <a:pt x="3"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89" name="Freeform 281"/>
              <p:cNvSpPr>
                <a:spLocks/>
              </p:cNvSpPr>
              <p:nvPr/>
            </p:nvSpPr>
            <p:spPr bwMode="auto">
              <a:xfrm>
                <a:off x="1027" y="1260"/>
                <a:ext cx="4" cy="6"/>
              </a:xfrm>
              <a:custGeom>
                <a:avLst/>
                <a:gdLst>
                  <a:gd name="T0" fmla="*/ 0 w 4"/>
                  <a:gd name="T1" fmla="*/ 0 h 6"/>
                  <a:gd name="T2" fmla="*/ 0 w 4"/>
                  <a:gd name="T3" fmla="*/ 4 h 6"/>
                  <a:gd name="T4" fmla="*/ 4 w 4"/>
                  <a:gd name="T5" fmla="*/ 6 h 6"/>
                  <a:gd name="T6" fmla="*/ 4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90" name="Freeform 282"/>
              <p:cNvSpPr>
                <a:spLocks/>
              </p:cNvSpPr>
              <p:nvPr/>
            </p:nvSpPr>
            <p:spPr bwMode="auto">
              <a:xfrm>
                <a:off x="1027" y="1260"/>
                <a:ext cx="3" cy="6"/>
              </a:xfrm>
              <a:custGeom>
                <a:avLst/>
                <a:gdLst>
                  <a:gd name="T0" fmla="*/ 0 w 3"/>
                  <a:gd name="T1" fmla="*/ 0 h 6"/>
                  <a:gd name="T2" fmla="*/ 0 w 3"/>
                  <a:gd name="T3" fmla="*/ 4 h 6"/>
                  <a:gd name="T4" fmla="*/ 3 w 3"/>
                  <a:gd name="T5" fmla="*/ 6 h 6"/>
                  <a:gd name="T6" fmla="*/ 3 w 3"/>
                  <a:gd name="T7" fmla="*/ 3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3" y="3"/>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91" name="Freeform 283"/>
              <p:cNvSpPr>
                <a:spLocks/>
              </p:cNvSpPr>
              <p:nvPr/>
            </p:nvSpPr>
            <p:spPr bwMode="auto">
              <a:xfrm>
                <a:off x="1027" y="1255"/>
                <a:ext cx="4" cy="6"/>
              </a:xfrm>
              <a:custGeom>
                <a:avLst/>
                <a:gdLst>
                  <a:gd name="T0" fmla="*/ 0 w 4"/>
                  <a:gd name="T1" fmla="*/ 0 h 6"/>
                  <a:gd name="T2" fmla="*/ 0 w 4"/>
                  <a:gd name="T3" fmla="*/ 4 h 6"/>
                  <a:gd name="T4" fmla="*/ 4 w 4"/>
                  <a:gd name="T5" fmla="*/ 6 h 6"/>
                  <a:gd name="T6" fmla="*/ 4 w 4"/>
                  <a:gd name="T7" fmla="*/ 3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92" name="Freeform 284"/>
              <p:cNvSpPr>
                <a:spLocks/>
              </p:cNvSpPr>
              <p:nvPr/>
            </p:nvSpPr>
            <p:spPr bwMode="auto">
              <a:xfrm>
                <a:off x="1027" y="1256"/>
                <a:ext cx="3" cy="5"/>
              </a:xfrm>
              <a:custGeom>
                <a:avLst/>
                <a:gdLst>
                  <a:gd name="T0" fmla="*/ 0 w 3"/>
                  <a:gd name="T1" fmla="*/ 0 h 5"/>
                  <a:gd name="T2" fmla="*/ 0 w 3"/>
                  <a:gd name="T3" fmla="*/ 3 h 5"/>
                  <a:gd name="T4" fmla="*/ 3 w 3"/>
                  <a:gd name="T5" fmla="*/ 5 h 5"/>
                  <a:gd name="T6" fmla="*/ 3 w 3"/>
                  <a:gd name="T7" fmla="*/ 2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3"/>
                    </a:lnTo>
                    <a:lnTo>
                      <a:pt x="3" y="5"/>
                    </a:lnTo>
                    <a:lnTo>
                      <a:pt x="3"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93" name="Freeform 285"/>
              <p:cNvSpPr>
                <a:spLocks/>
              </p:cNvSpPr>
              <p:nvPr/>
            </p:nvSpPr>
            <p:spPr bwMode="auto">
              <a:xfrm>
                <a:off x="1020" y="1251"/>
                <a:ext cx="7" cy="7"/>
              </a:xfrm>
              <a:custGeom>
                <a:avLst/>
                <a:gdLst>
                  <a:gd name="T0" fmla="*/ 0 w 7"/>
                  <a:gd name="T1" fmla="*/ 0 h 7"/>
                  <a:gd name="T2" fmla="*/ 0 w 7"/>
                  <a:gd name="T3" fmla="*/ 3 h 7"/>
                  <a:gd name="T4" fmla="*/ 7 w 7"/>
                  <a:gd name="T5" fmla="*/ 7 h 7"/>
                  <a:gd name="T6" fmla="*/ 7 w 7"/>
                  <a:gd name="T7" fmla="*/ 4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3"/>
                    </a:lnTo>
                    <a:lnTo>
                      <a:pt x="7"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94" name="Freeform 286"/>
              <p:cNvSpPr>
                <a:spLocks/>
              </p:cNvSpPr>
              <p:nvPr/>
            </p:nvSpPr>
            <p:spPr bwMode="auto">
              <a:xfrm>
                <a:off x="1019" y="1251"/>
                <a:ext cx="7" cy="8"/>
              </a:xfrm>
              <a:custGeom>
                <a:avLst/>
                <a:gdLst>
                  <a:gd name="T0" fmla="*/ 0 w 7"/>
                  <a:gd name="T1" fmla="*/ 0 h 8"/>
                  <a:gd name="T2" fmla="*/ 0 w 7"/>
                  <a:gd name="T3" fmla="*/ 3 h 8"/>
                  <a:gd name="T4" fmla="*/ 7 w 7"/>
                  <a:gd name="T5" fmla="*/ 8 h 8"/>
                  <a:gd name="T6" fmla="*/ 7 w 7"/>
                  <a:gd name="T7" fmla="*/ 4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3"/>
                    </a:lnTo>
                    <a:lnTo>
                      <a:pt x="7" y="8"/>
                    </a:lnTo>
                    <a:lnTo>
                      <a:pt x="7" y="4"/>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95" name="Freeform 287"/>
              <p:cNvSpPr>
                <a:spLocks/>
              </p:cNvSpPr>
              <p:nvPr/>
            </p:nvSpPr>
            <p:spPr bwMode="auto">
              <a:xfrm>
                <a:off x="1020" y="1256"/>
                <a:ext cx="7" cy="7"/>
              </a:xfrm>
              <a:custGeom>
                <a:avLst/>
                <a:gdLst>
                  <a:gd name="T0" fmla="*/ 0 w 7"/>
                  <a:gd name="T1" fmla="*/ 0 h 7"/>
                  <a:gd name="T2" fmla="*/ 0 w 7"/>
                  <a:gd name="T3" fmla="*/ 3 h 7"/>
                  <a:gd name="T4" fmla="*/ 7 w 7"/>
                  <a:gd name="T5" fmla="*/ 7 h 7"/>
                  <a:gd name="T6" fmla="*/ 7 w 7"/>
                  <a:gd name="T7" fmla="*/ 4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3"/>
                    </a:lnTo>
                    <a:lnTo>
                      <a:pt x="7"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96" name="Freeform 288"/>
              <p:cNvSpPr>
                <a:spLocks/>
              </p:cNvSpPr>
              <p:nvPr/>
            </p:nvSpPr>
            <p:spPr bwMode="auto">
              <a:xfrm>
                <a:off x="1019" y="1256"/>
                <a:ext cx="7" cy="7"/>
              </a:xfrm>
              <a:custGeom>
                <a:avLst/>
                <a:gdLst>
                  <a:gd name="T0" fmla="*/ 0 w 7"/>
                  <a:gd name="T1" fmla="*/ 0 h 7"/>
                  <a:gd name="T2" fmla="*/ 0 w 7"/>
                  <a:gd name="T3" fmla="*/ 3 h 7"/>
                  <a:gd name="T4" fmla="*/ 7 w 7"/>
                  <a:gd name="T5" fmla="*/ 7 h 7"/>
                  <a:gd name="T6" fmla="*/ 7 w 7"/>
                  <a:gd name="T7" fmla="*/ 4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3"/>
                    </a:lnTo>
                    <a:lnTo>
                      <a:pt x="7" y="7"/>
                    </a:lnTo>
                    <a:lnTo>
                      <a:pt x="7" y="4"/>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97" name="Freeform 289"/>
              <p:cNvSpPr>
                <a:spLocks/>
              </p:cNvSpPr>
              <p:nvPr/>
            </p:nvSpPr>
            <p:spPr bwMode="auto">
              <a:xfrm>
                <a:off x="981" y="1227"/>
                <a:ext cx="7" cy="8"/>
              </a:xfrm>
              <a:custGeom>
                <a:avLst/>
                <a:gdLst>
                  <a:gd name="T0" fmla="*/ 0 w 7"/>
                  <a:gd name="T1" fmla="*/ 0 h 8"/>
                  <a:gd name="T2" fmla="*/ 0 w 7"/>
                  <a:gd name="T3" fmla="*/ 4 h 8"/>
                  <a:gd name="T4" fmla="*/ 7 w 7"/>
                  <a:gd name="T5" fmla="*/ 8 h 8"/>
                  <a:gd name="T6" fmla="*/ 7 w 7"/>
                  <a:gd name="T7" fmla="*/ 4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4"/>
                    </a:lnTo>
                    <a:lnTo>
                      <a:pt x="7" y="8"/>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98" name="Freeform 290"/>
              <p:cNvSpPr>
                <a:spLocks/>
              </p:cNvSpPr>
              <p:nvPr/>
            </p:nvSpPr>
            <p:spPr bwMode="auto">
              <a:xfrm>
                <a:off x="980" y="1227"/>
                <a:ext cx="7" cy="8"/>
              </a:xfrm>
              <a:custGeom>
                <a:avLst/>
                <a:gdLst>
                  <a:gd name="T0" fmla="*/ 0 w 7"/>
                  <a:gd name="T1" fmla="*/ 0 h 8"/>
                  <a:gd name="T2" fmla="*/ 0 w 7"/>
                  <a:gd name="T3" fmla="*/ 4 h 8"/>
                  <a:gd name="T4" fmla="*/ 7 w 7"/>
                  <a:gd name="T5" fmla="*/ 8 h 8"/>
                  <a:gd name="T6" fmla="*/ 7 w 7"/>
                  <a:gd name="T7" fmla="*/ 4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4"/>
                    </a:lnTo>
                    <a:lnTo>
                      <a:pt x="7" y="8"/>
                    </a:lnTo>
                    <a:lnTo>
                      <a:pt x="7" y="4"/>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099" name="Freeform 291"/>
              <p:cNvSpPr>
                <a:spLocks/>
              </p:cNvSpPr>
              <p:nvPr/>
            </p:nvSpPr>
            <p:spPr bwMode="auto">
              <a:xfrm>
                <a:off x="909" y="1181"/>
                <a:ext cx="184" cy="112"/>
              </a:xfrm>
              <a:custGeom>
                <a:avLst/>
                <a:gdLst>
                  <a:gd name="T0" fmla="*/ 184 w 184"/>
                  <a:gd name="T1" fmla="*/ 111 h 112"/>
                  <a:gd name="T2" fmla="*/ 184 w 184"/>
                  <a:gd name="T3" fmla="*/ 109 h 112"/>
                  <a:gd name="T4" fmla="*/ 2 w 184"/>
                  <a:gd name="T5" fmla="*/ 0 h 112"/>
                  <a:gd name="T6" fmla="*/ 0 w 184"/>
                  <a:gd name="T7" fmla="*/ 2 h 112"/>
                  <a:gd name="T8" fmla="*/ 183 w 184"/>
                  <a:gd name="T9" fmla="*/ 112 h 112"/>
                  <a:gd name="T10" fmla="*/ 184 w 184"/>
                  <a:gd name="T11" fmla="*/ 111 h 112"/>
                </a:gdLst>
                <a:ahLst/>
                <a:cxnLst>
                  <a:cxn ang="0">
                    <a:pos x="T0" y="T1"/>
                  </a:cxn>
                  <a:cxn ang="0">
                    <a:pos x="T2" y="T3"/>
                  </a:cxn>
                  <a:cxn ang="0">
                    <a:pos x="T4" y="T5"/>
                  </a:cxn>
                  <a:cxn ang="0">
                    <a:pos x="T6" y="T7"/>
                  </a:cxn>
                  <a:cxn ang="0">
                    <a:pos x="T8" y="T9"/>
                  </a:cxn>
                  <a:cxn ang="0">
                    <a:pos x="T10" y="T11"/>
                  </a:cxn>
                </a:cxnLst>
                <a:rect l="0" t="0" r="r" b="b"/>
                <a:pathLst>
                  <a:path w="184" h="112">
                    <a:moveTo>
                      <a:pt x="184" y="111"/>
                    </a:moveTo>
                    <a:lnTo>
                      <a:pt x="184" y="109"/>
                    </a:lnTo>
                    <a:lnTo>
                      <a:pt x="2" y="0"/>
                    </a:lnTo>
                    <a:lnTo>
                      <a:pt x="0" y="2"/>
                    </a:lnTo>
                    <a:lnTo>
                      <a:pt x="183" y="112"/>
                    </a:lnTo>
                    <a:lnTo>
                      <a:pt x="184"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00" name="Freeform 292"/>
              <p:cNvSpPr>
                <a:spLocks/>
              </p:cNvSpPr>
              <p:nvPr/>
            </p:nvSpPr>
            <p:spPr bwMode="auto">
              <a:xfrm>
                <a:off x="914" y="981"/>
                <a:ext cx="186" cy="113"/>
              </a:xfrm>
              <a:custGeom>
                <a:avLst/>
                <a:gdLst>
                  <a:gd name="T0" fmla="*/ 186 w 186"/>
                  <a:gd name="T1" fmla="*/ 112 h 113"/>
                  <a:gd name="T2" fmla="*/ 185 w 186"/>
                  <a:gd name="T3" fmla="*/ 111 h 113"/>
                  <a:gd name="T4" fmla="*/ 1 w 186"/>
                  <a:gd name="T5" fmla="*/ 0 h 113"/>
                  <a:gd name="T6" fmla="*/ 0 w 186"/>
                  <a:gd name="T7" fmla="*/ 2 h 113"/>
                  <a:gd name="T8" fmla="*/ 184 w 186"/>
                  <a:gd name="T9" fmla="*/ 113 h 113"/>
                  <a:gd name="T10" fmla="*/ 184 w 186"/>
                  <a:gd name="T11" fmla="*/ 112 h 113"/>
                  <a:gd name="T12" fmla="*/ 186 w 186"/>
                  <a:gd name="T13" fmla="*/ 112 h 113"/>
                  <a:gd name="T14" fmla="*/ 186 w 186"/>
                  <a:gd name="T15" fmla="*/ 111 h 113"/>
                  <a:gd name="T16" fmla="*/ 185 w 186"/>
                  <a:gd name="T17" fmla="*/ 111 h 113"/>
                  <a:gd name="T18" fmla="*/ 186 w 186"/>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13">
                    <a:moveTo>
                      <a:pt x="186" y="112"/>
                    </a:moveTo>
                    <a:lnTo>
                      <a:pt x="185" y="111"/>
                    </a:lnTo>
                    <a:lnTo>
                      <a:pt x="1" y="0"/>
                    </a:lnTo>
                    <a:lnTo>
                      <a:pt x="0" y="2"/>
                    </a:lnTo>
                    <a:lnTo>
                      <a:pt x="184" y="113"/>
                    </a:lnTo>
                    <a:lnTo>
                      <a:pt x="184" y="112"/>
                    </a:lnTo>
                    <a:lnTo>
                      <a:pt x="186" y="112"/>
                    </a:lnTo>
                    <a:lnTo>
                      <a:pt x="186" y="111"/>
                    </a:lnTo>
                    <a:lnTo>
                      <a:pt x="185" y="111"/>
                    </a:lnTo>
                    <a:lnTo>
                      <a:pt x="186"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01" name="Freeform 293"/>
              <p:cNvSpPr>
                <a:spLocks/>
              </p:cNvSpPr>
              <p:nvPr/>
            </p:nvSpPr>
            <p:spPr bwMode="auto">
              <a:xfrm>
                <a:off x="1098" y="1093"/>
                <a:ext cx="2" cy="196"/>
              </a:xfrm>
              <a:custGeom>
                <a:avLst/>
                <a:gdLst>
                  <a:gd name="T0" fmla="*/ 1 w 2"/>
                  <a:gd name="T1" fmla="*/ 196 h 196"/>
                  <a:gd name="T2" fmla="*/ 2 w 2"/>
                  <a:gd name="T3" fmla="*/ 196 h 196"/>
                  <a:gd name="T4" fmla="*/ 2 w 2"/>
                  <a:gd name="T5" fmla="*/ 0 h 196"/>
                  <a:gd name="T6" fmla="*/ 0 w 2"/>
                  <a:gd name="T7" fmla="*/ 0 h 196"/>
                  <a:gd name="T8" fmla="*/ 0 w 2"/>
                  <a:gd name="T9" fmla="*/ 196 h 196"/>
                  <a:gd name="T10" fmla="*/ 1 w 2"/>
                  <a:gd name="T11" fmla="*/ 196 h 196"/>
                </a:gdLst>
                <a:ahLst/>
                <a:cxnLst>
                  <a:cxn ang="0">
                    <a:pos x="T0" y="T1"/>
                  </a:cxn>
                  <a:cxn ang="0">
                    <a:pos x="T2" y="T3"/>
                  </a:cxn>
                  <a:cxn ang="0">
                    <a:pos x="T4" y="T5"/>
                  </a:cxn>
                  <a:cxn ang="0">
                    <a:pos x="T6" y="T7"/>
                  </a:cxn>
                  <a:cxn ang="0">
                    <a:pos x="T8" y="T9"/>
                  </a:cxn>
                  <a:cxn ang="0">
                    <a:pos x="T10" y="T11"/>
                  </a:cxn>
                </a:cxnLst>
                <a:rect l="0" t="0" r="r" b="b"/>
                <a:pathLst>
                  <a:path w="2" h="196">
                    <a:moveTo>
                      <a:pt x="1" y="196"/>
                    </a:moveTo>
                    <a:lnTo>
                      <a:pt x="2" y="196"/>
                    </a:lnTo>
                    <a:lnTo>
                      <a:pt x="2" y="0"/>
                    </a:lnTo>
                    <a:lnTo>
                      <a:pt x="0" y="0"/>
                    </a:lnTo>
                    <a:lnTo>
                      <a:pt x="0" y="196"/>
                    </a:lnTo>
                    <a:lnTo>
                      <a:pt x="1"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02" name="Freeform 294"/>
              <p:cNvSpPr>
                <a:spLocks/>
              </p:cNvSpPr>
              <p:nvPr/>
            </p:nvSpPr>
            <p:spPr bwMode="auto">
              <a:xfrm>
                <a:off x="924" y="1174"/>
                <a:ext cx="11" cy="15"/>
              </a:xfrm>
              <a:custGeom>
                <a:avLst/>
                <a:gdLst>
                  <a:gd name="T0" fmla="*/ 11 w 11"/>
                  <a:gd name="T1" fmla="*/ 15 h 15"/>
                  <a:gd name="T2" fmla="*/ 1 w 11"/>
                  <a:gd name="T3" fmla="*/ 9 h 15"/>
                  <a:gd name="T4" fmla="*/ 0 w 11"/>
                  <a:gd name="T5" fmla="*/ 0 h 15"/>
                  <a:gd name="T6" fmla="*/ 11 w 11"/>
                  <a:gd name="T7" fmla="*/ 6 h 15"/>
                  <a:gd name="T8" fmla="*/ 11 w 11"/>
                  <a:gd name="T9" fmla="*/ 15 h 15"/>
                </a:gdLst>
                <a:ahLst/>
                <a:cxnLst>
                  <a:cxn ang="0">
                    <a:pos x="T0" y="T1"/>
                  </a:cxn>
                  <a:cxn ang="0">
                    <a:pos x="T2" y="T3"/>
                  </a:cxn>
                  <a:cxn ang="0">
                    <a:pos x="T4" y="T5"/>
                  </a:cxn>
                  <a:cxn ang="0">
                    <a:pos x="T6" y="T7"/>
                  </a:cxn>
                  <a:cxn ang="0">
                    <a:pos x="T8" y="T9"/>
                  </a:cxn>
                </a:cxnLst>
                <a:rect l="0" t="0" r="r" b="b"/>
                <a:pathLst>
                  <a:path w="11" h="15">
                    <a:moveTo>
                      <a:pt x="11" y="15"/>
                    </a:moveTo>
                    <a:lnTo>
                      <a:pt x="1" y="9"/>
                    </a:lnTo>
                    <a:lnTo>
                      <a:pt x="0" y="0"/>
                    </a:lnTo>
                    <a:lnTo>
                      <a:pt x="11" y="6"/>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03" name="Freeform 295"/>
              <p:cNvSpPr>
                <a:spLocks/>
              </p:cNvSpPr>
              <p:nvPr/>
            </p:nvSpPr>
            <p:spPr bwMode="auto">
              <a:xfrm>
                <a:off x="924" y="1174"/>
                <a:ext cx="10" cy="15"/>
              </a:xfrm>
              <a:custGeom>
                <a:avLst/>
                <a:gdLst>
                  <a:gd name="T0" fmla="*/ 10 w 10"/>
                  <a:gd name="T1" fmla="*/ 15 h 15"/>
                  <a:gd name="T2" fmla="*/ 0 w 10"/>
                  <a:gd name="T3" fmla="*/ 9 h 15"/>
                  <a:gd name="T4" fmla="*/ 0 w 10"/>
                  <a:gd name="T5" fmla="*/ 0 h 15"/>
                  <a:gd name="T6" fmla="*/ 10 w 10"/>
                  <a:gd name="T7" fmla="*/ 6 h 15"/>
                  <a:gd name="T8" fmla="*/ 10 w 10"/>
                  <a:gd name="T9" fmla="*/ 15 h 15"/>
                </a:gdLst>
                <a:ahLst/>
                <a:cxnLst>
                  <a:cxn ang="0">
                    <a:pos x="T0" y="T1"/>
                  </a:cxn>
                  <a:cxn ang="0">
                    <a:pos x="T2" y="T3"/>
                  </a:cxn>
                  <a:cxn ang="0">
                    <a:pos x="T4" y="T5"/>
                  </a:cxn>
                  <a:cxn ang="0">
                    <a:pos x="T6" y="T7"/>
                  </a:cxn>
                  <a:cxn ang="0">
                    <a:pos x="T8" y="T9"/>
                  </a:cxn>
                </a:cxnLst>
                <a:rect l="0" t="0" r="r" b="b"/>
                <a:pathLst>
                  <a:path w="10" h="15">
                    <a:moveTo>
                      <a:pt x="10" y="15"/>
                    </a:moveTo>
                    <a:lnTo>
                      <a:pt x="0" y="9"/>
                    </a:lnTo>
                    <a:lnTo>
                      <a:pt x="0" y="0"/>
                    </a:lnTo>
                    <a:lnTo>
                      <a:pt x="10" y="6"/>
                    </a:lnTo>
                    <a:lnTo>
                      <a:pt x="10" y="15"/>
                    </a:lnTo>
                    <a:close/>
                  </a:path>
                </a:pathLst>
              </a:custGeom>
              <a:solidFill>
                <a:srgbClr val="06D9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04" name="Freeform 296"/>
              <p:cNvSpPr>
                <a:spLocks/>
              </p:cNvSpPr>
              <p:nvPr/>
            </p:nvSpPr>
            <p:spPr bwMode="auto">
              <a:xfrm>
                <a:off x="1198" y="947"/>
                <a:ext cx="313" cy="456"/>
              </a:xfrm>
              <a:custGeom>
                <a:avLst/>
                <a:gdLst>
                  <a:gd name="T0" fmla="*/ 300 w 313"/>
                  <a:gd name="T1" fmla="*/ 328 h 456"/>
                  <a:gd name="T2" fmla="*/ 313 w 313"/>
                  <a:gd name="T3" fmla="*/ 61 h 456"/>
                  <a:gd name="T4" fmla="*/ 218 w 313"/>
                  <a:gd name="T5" fmla="*/ 0 h 456"/>
                  <a:gd name="T6" fmla="*/ 1 w 313"/>
                  <a:gd name="T7" fmla="*/ 132 h 456"/>
                  <a:gd name="T8" fmla="*/ 0 w 313"/>
                  <a:gd name="T9" fmla="*/ 396 h 456"/>
                  <a:gd name="T10" fmla="*/ 95 w 313"/>
                  <a:gd name="T11" fmla="*/ 456 h 456"/>
                  <a:gd name="T12" fmla="*/ 300 w 313"/>
                  <a:gd name="T13" fmla="*/ 328 h 456"/>
                </a:gdLst>
                <a:ahLst/>
                <a:cxnLst>
                  <a:cxn ang="0">
                    <a:pos x="T0" y="T1"/>
                  </a:cxn>
                  <a:cxn ang="0">
                    <a:pos x="T2" y="T3"/>
                  </a:cxn>
                  <a:cxn ang="0">
                    <a:pos x="T4" y="T5"/>
                  </a:cxn>
                  <a:cxn ang="0">
                    <a:pos x="T6" y="T7"/>
                  </a:cxn>
                  <a:cxn ang="0">
                    <a:pos x="T8" y="T9"/>
                  </a:cxn>
                  <a:cxn ang="0">
                    <a:pos x="T10" y="T11"/>
                  </a:cxn>
                  <a:cxn ang="0">
                    <a:pos x="T12" y="T13"/>
                  </a:cxn>
                </a:cxnLst>
                <a:rect l="0" t="0" r="r" b="b"/>
                <a:pathLst>
                  <a:path w="313" h="456">
                    <a:moveTo>
                      <a:pt x="300" y="328"/>
                    </a:moveTo>
                    <a:lnTo>
                      <a:pt x="313" y="61"/>
                    </a:lnTo>
                    <a:lnTo>
                      <a:pt x="218" y="0"/>
                    </a:lnTo>
                    <a:lnTo>
                      <a:pt x="1" y="132"/>
                    </a:lnTo>
                    <a:lnTo>
                      <a:pt x="0" y="396"/>
                    </a:lnTo>
                    <a:lnTo>
                      <a:pt x="95" y="456"/>
                    </a:lnTo>
                    <a:lnTo>
                      <a:pt x="300" y="328"/>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05" name="Freeform 297"/>
              <p:cNvSpPr>
                <a:spLocks/>
              </p:cNvSpPr>
              <p:nvPr/>
            </p:nvSpPr>
            <p:spPr bwMode="auto">
              <a:xfrm>
                <a:off x="1294" y="1008"/>
                <a:ext cx="218" cy="396"/>
              </a:xfrm>
              <a:custGeom>
                <a:avLst/>
                <a:gdLst>
                  <a:gd name="T0" fmla="*/ 216 w 218"/>
                  <a:gd name="T1" fmla="*/ 0 h 396"/>
                  <a:gd name="T2" fmla="*/ 0 w 218"/>
                  <a:gd name="T3" fmla="*/ 128 h 396"/>
                  <a:gd name="T4" fmla="*/ 1 w 218"/>
                  <a:gd name="T5" fmla="*/ 396 h 396"/>
                  <a:gd name="T6" fmla="*/ 218 w 218"/>
                  <a:gd name="T7" fmla="*/ 261 h 396"/>
                  <a:gd name="T8" fmla="*/ 216 w 218"/>
                  <a:gd name="T9" fmla="*/ 0 h 396"/>
                </a:gdLst>
                <a:ahLst/>
                <a:cxnLst>
                  <a:cxn ang="0">
                    <a:pos x="T0" y="T1"/>
                  </a:cxn>
                  <a:cxn ang="0">
                    <a:pos x="T2" y="T3"/>
                  </a:cxn>
                  <a:cxn ang="0">
                    <a:pos x="T4" y="T5"/>
                  </a:cxn>
                  <a:cxn ang="0">
                    <a:pos x="T6" y="T7"/>
                  </a:cxn>
                  <a:cxn ang="0">
                    <a:pos x="T8" y="T9"/>
                  </a:cxn>
                </a:cxnLst>
                <a:rect l="0" t="0" r="r" b="b"/>
                <a:pathLst>
                  <a:path w="218" h="396">
                    <a:moveTo>
                      <a:pt x="216" y="0"/>
                    </a:moveTo>
                    <a:lnTo>
                      <a:pt x="0" y="128"/>
                    </a:lnTo>
                    <a:lnTo>
                      <a:pt x="1" y="396"/>
                    </a:lnTo>
                    <a:lnTo>
                      <a:pt x="218" y="261"/>
                    </a:lnTo>
                    <a:lnTo>
                      <a:pt x="216"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06" name="Freeform 298"/>
              <p:cNvSpPr>
                <a:spLocks/>
              </p:cNvSpPr>
              <p:nvPr/>
            </p:nvSpPr>
            <p:spPr bwMode="auto">
              <a:xfrm>
                <a:off x="1211" y="1221"/>
                <a:ext cx="71" cy="182"/>
              </a:xfrm>
              <a:custGeom>
                <a:avLst/>
                <a:gdLst>
                  <a:gd name="T0" fmla="*/ 2 w 71"/>
                  <a:gd name="T1" fmla="*/ 0 h 182"/>
                  <a:gd name="T2" fmla="*/ 0 w 71"/>
                  <a:gd name="T3" fmla="*/ 145 h 182"/>
                  <a:gd name="T4" fmla="*/ 62 w 71"/>
                  <a:gd name="T5" fmla="*/ 178 h 182"/>
                  <a:gd name="T6" fmla="*/ 62 w 71"/>
                  <a:gd name="T7" fmla="*/ 174 h 182"/>
                  <a:gd name="T8" fmla="*/ 71 w 71"/>
                  <a:gd name="T9" fmla="*/ 182 h 182"/>
                  <a:gd name="T10" fmla="*/ 71 w 71"/>
                  <a:gd name="T11" fmla="*/ 42 h 182"/>
                  <a:gd name="T12" fmla="*/ 2 w 71"/>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71" h="182">
                    <a:moveTo>
                      <a:pt x="2" y="0"/>
                    </a:moveTo>
                    <a:lnTo>
                      <a:pt x="0" y="145"/>
                    </a:lnTo>
                    <a:lnTo>
                      <a:pt x="62" y="178"/>
                    </a:lnTo>
                    <a:lnTo>
                      <a:pt x="62" y="174"/>
                    </a:lnTo>
                    <a:lnTo>
                      <a:pt x="71" y="182"/>
                    </a:lnTo>
                    <a:lnTo>
                      <a:pt x="71" y="42"/>
                    </a:lnTo>
                    <a:lnTo>
                      <a:pt x="2"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07" name="Freeform 299"/>
              <p:cNvSpPr>
                <a:spLocks/>
              </p:cNvSpPr>
              <p:nvPr/>
            </p:nvSpPr>
            <p:spPr bwMode="auto">
              <a:xfrm>
                <a:off x="1198" y="945"/>
                <a:ext cx="220" cy="136"/>
              </a:xfrm>
              <a:custGeom>
                <a:avLst/>
                <a:gdLst>
                  <a:gd name="T0" fmla="*/ 220 w 220"/>
                  <a:gd name="T1" fmla="*/ 1 h 136"/>
                  <a:gd name="T2" fmla="*/ 218 w 220"/>
                  <a:gd name="T3" fmla="*/ 1 h 136"/>
                  <a:gd name="T4" fmla="*/ 0 w 220"/>
                  <a:gd name="T5" fmla="*/ 132 h 136"/>
                  <a:gd name="T6" fmla="*/ 2 w 220"/>
                  <a:gd name="T7" fmla="*/ 136 h 136"/>
                  <a:gd name="T8" fmla="*/ 219 w 220"/>
                  <a:gd name="T9" fmla="*/ 4 h 136"/>
                  <a:gd name="T10" fmla="*/ 218 w 220"/>
                  <a:gd name="T11" fmla="*/ 4 h 136"/>
                  <a:gd name="T12" fmla="*/ 220 w 220"/>
                  <a:gd name="T13" fmla="*/ 1 h 136"/>
                  <a:gd name="T14" fmla="*/ 219 w 220"/>
                  <a:gd name="T15" fmla="*/ 0 h 136"/>
                  <a:gd name="T16" fmla="*/ 218 w 220"/>
                  <a:gd name="T17" fmla="*/ 1 h 136"/>
                  <a:gd name="T18" fmla="*/ 220 w 220"/>
                  <a:gd name="T19"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136">
                    <a:moveTo>
                      <a:pt x="220" y="1"/>
                    </a:moveTo>
                    <a:lnTo>
                      <a:pt x="218" y="1"/>
                    </a:lnTo>
                    <a:lnTo>
                      <a:pt x="0" y="132"/>
                    </a:lnTo>
                    <a:lnTo>
                      <a:pt x="2" y="136"/>
                    </a:lnTo>
                    <a:lnTo>
                      <a:pt x="219" y="4"/>
                    </a:lnTo>
                    <a:lnTo>
                      <a:pt x="218" y="4"/>
                    </a:lnTo>
                    <a:lnTo>
                      <a:pt x="220" y="1"/>
                    </a:lnTo>
                    <a:lnTo>
                      <a:pt x="219" y="0"/>
                    </a:lnTo>
                    <a:lnTo>
                      <a:pt x="218" y="1"/>
                    </a:lnTo>
                    <a:lnTo>
                      <a:pt x="2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08" name="Freeform 300"/>
              <p:cNvSpPr>
                <a:spLocks/>
              </p:cNvSpPr>
              <p:nvPr/>
            </p:nvSpPr>
            <p:spPr bwMode="auto">
              <a:xfrm>
                <a:off x="1413" y="946"/>
                <a:ext cx="100" cy="63"/>
              </a:xfrm>
              <a:custGeom>
                <a:avLst/>
                <a:gdLst>
                  <a:gd name="T0" fmla="*/ 99 w 100"/>
                  <a:gd name="T1" fmla="*/ 62 h 63"/>
                  <a:gd name="T2" fmla="*/ 100 w 100"/>
                  <a:gd name="T3" fmla="*/ 60 h 63"/>
                  <a:gd name="T4" fmla="*/ 3 w 100"/>
                  <a:gd name="T5" fmla="*/ 0 h 63"/>
                  <a:gd name="T6" fmla="*/ 0 w 100"/>
                  <a:gd name="T7" fmla="*/ 1 h 63"/>
                  <a:gd name="T8" fmla="*/ 98 w 100"/>
                  <a:gd name="T9" fmla="*/ 63 h 63"/>
                  <a:gd name="T10" fmla="*/ 99 w 100"/>
                  <a:gd name="T11" fmla="*/ 62 h 63"/>
                </a:gdLst>
                <a:ahLst/>
                <a:cxnLst>
                  <a:cxn ang="0">
                    <a:pos x="T0" y="T1"/>
                  </a:cxn>
                  <a:cxn ang="0">
                    <a:pos x="T2" y="T3"/>
                  </a:cxn>
                  <a:cxn ang="0">
                    <a:pos x="T4" y="T5"/>
                  </a:cxn>
                  <a:cxn ang="0">
                    <a:pos x="T6" y="T7"/>
                  </a:cxn>
                  <a:cxn ang="0">
                    <a:pos x="T8" y="T9"/>
                  </a:cxn>
                  <a:cxn ang="0">
                    <a:pos x="T10" y="T11"/>
                  </a:cxn>
                </a:cxnLst>
                <a:rect l="0" t="0" r="r" b="b"/>
                <a:pathLst>
                  <a:path w="100" h="63">
                    <a:moveTo>
                      <a:pt x="99" y="62"/>
                    </a:moveTo>
                    <a:lnTo>
                      <a:pt x="100" y="60"/>
                    </a:lnTo>
                    <a:lnTo>
                      <a:pt x="3" y="0"/>
                    </a:lnTo>
                    <a:lnTo>
                      <a:pt x="0" y="1"/>
                    </a:lnTo>
                    <a:lnTo>
                      <a:pt x="98" y="63"/>
                    </a:lnTo>
                    <a:lnTo>
                      <a:pt x="9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09" name="Freeform 301"/>
              <p:cNvSpPr>
                <a:spLocks/>
              </p:cNvSpPr>
              <p:nvPr/>
            </p:nvSpPr>
            <p:spPr bwMode="auto">
              <a:xfrm>
                <a:off x="1210" y="1116"/>
                <a:ext cx="5" cy="244"/>
              </a:xfrm>
              <a:custGeom>
                <a:avLst/>
                <a:gdLst>
                  <a:gd name="T0" fmla="*/ 2 w 5"/>
                  <a:gd name="T1" fmla="*/ 0 h 244"/>
                  <a:gd name="T2" fmla="*/ 0 w 5"/>
                  <a:gd name="T3" fmla="*/ 0 h 244"/>
                  <a:gd name="T4" fmla="*/ 0 w 5"/>
                  <a:gd name="T5" fmla="*/ 244 h 244"/>
                  <a:gd name="T6" fmla="*/ 5 w 5"/>
                  <a:gd name="T7" fmla="*/ 244 h 244"/>
                  <a:gd name="T8" fmla="*/ 5 w 5"/>
                  <a:gd name="T9" fmla="*/ 107 h 244"/>
                  <a:gd name="T10" fmla="*/ 2 w 5"/>
                  <a:gd name="T11" fmla="*/ 105 h 244"/>
                  <a:gd name="T12" fmla="*/ 2 w 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5" h="244">
                    <a:moveTo>
                      <a:pt x="2" y="0"/>
                    </a:moveTo>
                    <a:lnTo>
                      <a:pt x="0" y="0"/>
                    </a:lnTo>
                    <a:lnTo>
                      <a:pt x="0" y="244"/>
                    </a:lnTo>
                    <a:lnTo>
                      <a:pt x="5" y="244"/>
                    </a:lnTo>
                    <a:lnTo>
                      <a:pt x="5" y="107"/>
                    </a:lnTo>
                    <a:lnTo>
                      <a:pt x="2" y="105"/>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10" name="Rectangle 302"/>
              <p:cNvSpPr>
                <a:spLocks noChangeArrowheads="1"/>
              </p:cNvSpPr>
              <p:nvPr/>
            </p:nvSpPr>
            <p:spPr bwMode="auto">
              <a:xfrm>
                <a:off x="1282" y="1159"/>
                <a:ext cx="1"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111" name="Rectangle 303"/>
              <p:cNvSpPr>
                <a:spLocks noChangeArrowheads="1"/>
              </p:cNvSpPr>
              <p:nvPr/>
            </p:nvSpPr>
            <p:spPr bwMode="auto">
              <a:xfrm>
                <a:off x="1294" y="1135"/>
                <a:ext cx="2" cy="2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112" name="Freeform 304"/>
              <p:cNvSpPr>
                <a:spLocks/>
              </p:cNvSpPr>
              <p:nvPr/>
            </p:nvSpPr>
            <p:spPr bwMode="auto">
              <a:xfrm>
                <a:off x="1197" y="1278"/>
                <a:ext cx="315" cy="142"/>
              </a:xfrm>
              <a:custGeom>
                <a:avLst/>
                <a:gdLst>
                  <a:gd name="T0" fmla="*/ 16 w 315"/>
                  <a:gd name="T1" fmla="*/ 73 h 142"/>
                  <a:gd name="T2" fmla="*/ 0 w 315"/>
                  <a:gd name="T3" fmla="*/ 83 h 142"/>
                  <a:gd name="T4" fmla="*/ 98 w 315"/>
                  <a:gd name="T5" fmla="*/ 142 h 142"/>
                  <a:gd name="T6" fmla="*/ 315 w 315"/>
                  <a:gd name="T7" fmla="*/ 10 h 142"/>
                  <a:gd name="T8" fmla="*/ 300 w 315"/>
                  <a:gd name="T9" fmla="*/ 0 h 142"/>
                  <a:gd name="T10" fmla="*/ 98 w 315"/>
                  <a:gd name="T11" fmla="*/ 122 h 142"/>
                  <a:gd name="T12" fmla="*/ 85 w 315"/>
                  <a:gd name="T13" fmla="*/ 114 h 142"/>
                  <a:gd name="T14" fmla="*/ 85 w 315"/>
                  <a:gd name="T15" fmla="*/ 112 h 142"/>
                  <a:gd name="T16" fmla="*/ 18 w 315"/>
                  <a:gd name="T17" fmla="*/ 72 h 142"/>
                  <a:gd name="T18" fmla="*/ 14 w 315"/>
                  <a:gd name="T19" fmla="*/ 72 h 142"/>
                  <a:gd name="T20" fmla="*/ 16 w 315"/>
                  <a:gd name="T21"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142">
                    <a:moveTo>
                      <a:pt x="16" y="73"/>
                    </a:moveTo>
                    <a:lnTo>
                      <a:pt x="0" y="83"/>
                    </a:lnTo>
                    <a:lnTo>
                      <a:pt x="98" y="142"/>
                    </a:lnTo>
                    <a:lnTo>
                      <a:pt x="315" y="10"/>
                    </a:lnTo>
                    <a:lnTo>
                      <a:pt x="300" y="0"/>
                    </a:lnTo>
                    <a:lnTo>
                      <a:pt x="98" y="122"/>
                    </a:lnTo>
                    <a:lnTo>
                      <a:pt x="85" y="114"/>
                    </a:lnTo>
                    <a:lnTo>
                      <a:pt x="85" y="112"/>
                    </a:lnTo>
                    <a:lnTo>
                      <a:pt x="18" y="72"/>
                    </a:lnTo>
                    <a:lnTo>
                      <a:pt x="14" y="72"/>
                    </a:lnTo>
                    <a:lnTo>
                      <a:pt x="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13" name="Freeform 305"/>
              <p:cNvSpPr>
                <a:spLocks/>
              </p:cNvSpPr>
              <p:nvPr/>
            </p:nvSpPr>
            <p:spPr bwMode="auto">
              <a:xfrm>
                <a:off x="1197" y="1078"/>
                <a:ext cx="4" cy="267"/>
              </a:xfrm>
              <a:custGeom>
                <a:avLst/>
                <a:gdLst>
                  <a:gd name="T0" fmla="*/ 0 w 4"/>
                  <a:gd name="T1" fmla="*/ 265 h 267"/>
                  <a:gd name="T2" fmla="*/ 0 w 4"/>
                  <a:gd name="T3" fmla="*/ 0 h 267"/>
                  <a:gd name="T4" fmla="*/ 4 w 4"/>
                  <a:gd name="T5" fmla="*/ 2 h 267"/>
                  <a:gd name="T6" fmla="*/ 4 w 4"/>
                  <a:gd name="T7" fmla="*/ 267 h 267"/>
                  <a:gd name="T8" fmla="*/ 0 w 4"/>
                  <a:gd name="T9" fmla="*/ 265 h 267"/>
                </a:gdLst>
                <a:ahLst/>
                <a:cxnLst>
                  <a:cxn ang="0">
                    <a:pos x="T0" y="T1"/>
                  </a:cxn>
                  <a:cxn ang="0">
                    <a:pos x="T2" y="T3"/>
                  </a:cxn>
                  <a:cxn ang="0">
                    <a:pos x="T4" y="T5"/>
                  </a:cxn>
                  <a:cxn ang="0">
                    <a:pos x="T6" y="T7"/>
                  </a:cxn>
                  <a:cxn ang="0">
                    <a:pos x="T8" y="T9"/>
                  </a:cxn>
                </a:cxnLst>
                <a:rect l="0" t="0" r="r" b="b"/>
                <a:pathLst>
                  <a:path w="4" h="267">
                    <a:moveTo>
                      <a:pt x="0" y="265"/>
                    </a:moveTo>
                    <a:lnTo>
                      <a:pt x="0" y="0"/>
                    </a:lnTo>
                    <a:lnTo>
                      <a:pt x="4" y="2"/>
                    </a:lnTo>
                    <a:lnTo>
                      <a:pt x="4" y="267"/>
                    </a:lnTo>
                    <a:lnTo>
                      <a:pt x="0" y="2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14" name="Freeform 306"/>
              <p:cNvSpPr>
                <a:spLocks/>
              </p:cNvSpPr>
              <p:nvPr/>
            </p:nvSpPr>
            <p:spPr bwMode="auto">
              <a:xfrm>
                <a:off x="1211" y="1093"/>
                <a:ext cx="2" cy="13"/>
              </a:xfrm>
              <a:custGeom>
                <a:avLst/>
                <a:gdLst>
                  <a:gd name="T0" fmla="*/ 2 w 2"/>
                  <a:gd name="T1" fmla="*/ 1 h 13"/>
                  <a:gd name="T2" fmla="*/ 0 w 2"/>
                  <a:gd name="T3" fmla="*/ 2 h 13"/>
                  <a:gd name="T4" fmla="*/ 0 w 2"/>
                  <a:gd name="T5" fmla="*/ 13 h 13"/>
                  <a:gd name="T6" fmla="*/ 2 w 2"/>
                  <a:gd name="T7" fmla="*/ 13 h 13"/>
                  <a:gd name="T8" fmla="*/ 2 w 2"/>
                  <a:gd name="T9" fmla="*/ 1 h 13"/>
                  <a:gd name="T10" fmla="*/ 2 w 2"/>
                  <a:gd name="T11" fmla="*/ 3 h 13"/>
                  <a:gd name="T12" fmla="*/ 2 w 2"/>
                  <a:gd name="T13" fmla="*/ 1 h 13"/>
                  <a:gd name="T14" fmla="*/ 0 w 2"/>
                  <a:gd name="T15" fmla="*/ 0 h 13"/>
                  <a:gd name="T16" fmla="*/ 0 w 2"/>
                  <a:gd name="T17" fmla="*/ 2 h 13"/>
                  <a:gd name="T18" fmla="*/ 2 w 2"/>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2" y="1"/>
                    </a:moveTo>
                    <a:lnTo>
                      <a:pt x="0" y="2"/>
                    </a:lnTo>
                    <a:lnTo>
                      <a:pt x="0" y="13"/>
                    </a:lnTo>
                    <a:lnTo>
                      <a:pt x="2" y="13"/>
                    </a:lnTo>
                    <a:lnTo>
                      <a:pt x="2" y="1"/>
                    </a:lnTo>
                    <a:lnTo>
                      <a:pt x="2" y="3"/>
                    </a:lnTo>
                    <a:lnTo>
                      <a:pt x="2" y="1"/>
                    </a:lnTo>
                    <a:lnTo>
                      <a:pt x="0" y="0"/>
                    </a:lnTo>
                    <a:lnTo>
                      <a:pt x="0"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15" name="Freeform 307"/>
              <p:cNvSpPr>
                <a:spLocks/>
              </p:cNvSpPr>
              <p:nvPr/>
            </p:nvSpPr>
            <p:spPr bwMode="auto">
              <a:xfrm>
                <a:off x="1212" y="1094"/>
                <a:ext cx="72" cy="45"/>
              </a:xfrm>
              <a:custGeom>
                <a:avLst/>
                <a:gdLst>
                  <a:gd name="T0" fmla="*/ 71 w 72"/>
                  <a:gd name="T1" fmla="*/ 44 h 45"/>
                  <a:gd name="T2" fmla="*/ 72 w 72"/>
                  <a:gd name="T3" fmla="*/ 43 h 45"/>
                  <a:gd name="T4" fmla="*/ 1 w 72"/>
                  <a:gd name="T5" fmla="*/ 0 h 45"/>
                  <a:gd name="T6" fmla="*/ 0 w 72"/>
                  <a:gd name="T7" fmla="*/ 2 h 45"/>
                  <a:gd name="T8" fmla="*/ 71 w 72"/>
                  <a:gd name="T9" fmla="*/ 45 h 45"/>
                  <a:gd name="T10" fmla="*/ 71 w 72"/>
                  <a:gd name="T11" fmla="*/ 44 h 45"/>
                </a:gdLst>
                <a:ahLst/>
                <a:cxnLst>
                  <a:cxn ang="0">
                    <a:pos x="T0" y="T1"/>
                  </a:cxn>
                  <a:cxn ang="0">
                    <a:pos x="T2" y="T3"/>
                  </a:cxn>
                  <a:cxn ang="0">
                    <a:pos x="T4" y="T5"/>
                  </a:cxn>
                  <a:cxn ang="0">
                    <a:pos x="T6" y="T7"/>
                  </a:cxn>
                  <a:cxn ang="0">
                    <a:pos x="T8" y="T9"/>
                  </a:cxn>
                  <a:cxn ang="0">
                    <a:pos x="T10" y="T11"/>
                  </a:cxn>
                </a:cxnLst>
                <a:rect l="0" t="0" r="r" b="b"/>
                <a:pathLst>
                  <a:path w="72" h="45">
                    <a:moveTo>
                      <a:pt x="71" y="44"/>
                    </a:moveTo>
                    <a:lnTo>
                      <a:pt x="72" y="43"/>
                    </a:lnTo>
                    <a:lnTo>
                      <a:pt x="1" y="0"/>
                    </a:lnTo>
                    <a:lnTo>
                      <a:pt x="0" y="2"/>
                    </a:lnTo>
                    <a:lnTo>
                      <a:pt x="71" y="45"/>
                    </a:lnTo>
                    <a:lnTo>
                      <a:pt x="7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16" name="Freeform 308"/>
              <p:cNvSpPr>
                <a:spLocks/>
              </p:cNvSpPr>
              <p:nvPr/>
            </p:nvSpPr>
            <p:spPr bwMode="auto">
              <a:xfrm>
                <a:off x="1213" y="1106"/>
                <a:ext cx="10" cy="14"/>
              </a:xfrm>
              <a:custGeom>
                <a:avLst/>
                <a:gdLst>
                  <a:gd name="T0" fmla="*/ 10 w 10"/>
                  <a:gd name="T1" fmla="*/ 14 h 14"/>
                  <a:gd name="T2" fmla="*/ 0 w 10"/>
                  <a:gd name="T3" fmla="*/ 8 h 14"/>
                  <a:gd name="T4" fmla="*/ 0 w 10"/>
                  <a:gd name="T5" fmla="*/ 0 h 14"/>
                  <a:gd name="T6" fmla="*/ 10 w 10"/>
                  <a:gd name="T7" fmla="*/ 7 h 14"/>
                  <a:gd name="T8" fmla="*/ 10 w 10"/>
                  <a:gd name="T9" fmla="*/ 14 h 14"/>
                </a:gdLst>
                <a:ahLst/>
                <a:cxnLst>
                  <a:cxn ang="0">
                    <a:pos x="T0" y="T1"/>
                  </a:cxn>
                  <a:cxn ang="0">
                    <a:pos x="T2" y="T3"/>
                  </a:cxn>
                  <a:cxn ang="0">
                    <a:pos x="T4" y="T5"/>
                  </a:cxn>
                  <a:cxn ang="0">
                    <a:pos x="T6" y="T7"/>
                  </a:cxn>
                  <a:cxn ang="0">
                    <a:pos x="T8" y="T9"/>
                  </a:cxn>
                </a:cxnLst>
                <a:rect l="0" t="0" r="r" b="b"/>
                <a:pathLst>
                  <a:path w="10" h="14">
                    <a:moveTo>
                      <a:pt x="10" y="14"/>
                    </a:moveTo>
                    <a:lnTo>
                      <a:pt x="0" y="8"/>
                    </a:lnTo>
                    <a:lnTo>
                      <a:pt x="0" y="0"/>
                    </a:lnTo>
                    <a:lnTo>
                      <a:pt x="10" y="7"/>
                    </a:lnTo>
                    <a:lnTo>
                      <a:pt x="1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17" name="Freeform 309"/>
              <p:cNvSpPr>
                <a:spLocks/>
              </p:cNvSpPr>
              <p:nvPr/>
            </p:nvSpPr>
            <p:spPr bwMode="auto">
              <a:xfrm>
                <a:off x="1272" y="1142"/>
                <a:ext cx="11" cy="14"/>
              </a:xfrm>
              <a:custGeom>
                <a:avLst/>
                <a:gdLst>
                  <a:gd name="T0" fmla="*/ 11 w 11"/>
                  <a:gd name="T1" fmla="*/ 14 h 14"/>
                  <a:gd name="T2" fmla="*/ 0 w 11"/>
                  <a:gd name="T3" fmla="*/ 8 h 14"/>
                  <a:gd name="T4" fmla="*/ 0 w 11"/>
                  <a:gd name="T5" fmla="*/ 0 h 14"/>
                  <a:gd name="T6" fmla="*/ 11 w 11"/>
                  <a:gd name="T7" fmla="*/ 7 h 14"/>
                  <a:gd name="T8" fmla="*/ 11 w 11"/>
                  <a:gd name="T9" fmla="*/ 14 h 14"/>
                </a:gdLst>
                <a:ahLst/>
                <a:cxnLst>
                  <a:cxn ang="0">
                    <a:pos x="T0" y="T1"/>
                  </a:cxn>
                  <a:cxn ang="0">
                    <a:pos x="T2" y="T3"/>
                  </a:cxn>
                  <a:cxn ang="0">
                    <a:pos x="T4" y="T5"/>
                  </a:cxn>
                  <a:cxn ang="0">
                    <a:pos x="T6" y="T7"/>
                  </a:cxn>
                  <a:cxn ang="0">
                    <a:pos x="T8" y="T9"/>
                  </a:cxn>
                </a:cxnLst>
                <a:rect l="0" t="0" r="r" b="b"/>
                <a:pathLst>
                  <a:path w="11" h="14">
                    <a:moveTo>
                      <a:pt x="11" y="14"/>
                    </a:moveTo>
                    <a:lnTo>
                      <a:pt x="0" y="8"/>
                    </a:lnTo>
                    <a:lnTo>
                      <a:pt x="0" y="0"/>
                    </a:lnTo>
                    <a:lnTo>
                      <a:pt x="11" y="7"/>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18" name="Freeform 310"/>
              <p:cNvSpPr>
                <a:spLocks/>
              </p:cNvSpPr>
              <p:nvPr/>
            </p:nvSpPr>
            <p:spPr bwMode="auto">
              <a:xfrm>
                <a:off x="1212" y="1106"/>
                <a:ext cx="11" cy="15"/>
              </a:xfrm>
              <a:custGeom>
                <a:avLst/>
                <a:gdLst>
                  <a:gd name="T0" fmla="*/ 10 w 11"/>
                  <a:gd name="T1" fmla="*/ 15 h 15"/>
                  <a:gd name="T2" fmla="*/ 0 w 11"/>
                  <a:gd name="T3" fmla="*/ 8 h 15"/>
                  <a:gd name="T4" fmla="*/ 0 w 11"/>
                  <a:gd name="T5" fmla="*/ 0 h 15"/>
                  <a:gd name="T6" fmla="*/ 11 w 11"/>
                  <a:gd name="T7" fmla="*/ 7 h 15"/>
                  <a:gd name="T8" fmla="*/ 10 w 11"/>
                  <a:gd name="T9" fmla="*/ 15 h 15"/>
                </a:gdLst>
                <a:ahLst/>
                <a:cxnLst>
                  <a:cxn ang="0">
                    <a:pos x="T0" y="T1"/>
                  </a:cxn>
                  <a:cxn ang="0">
                    <a:pos x="T2" y="T3"/>
                  </a:cxn>
                  <a:cxn ang="0">
                    <a:pos x="T4" y="T5"/>
                  </a:cxn>
                  <a:cxn ang="0">
                    <a:pos x="T6" y="T7"/>
                  </a:cxn>
                  <a:cxn ang="0">
                    <a:pos x="T8" y="T9"/>
                  </a:cxn>
                </a:cxnLst>
                <a:rect l="0" t="0" r="r" b="b"/>
                <a:pathLst>
                  <a:path w="11" h="15">
                    <a:moveTo>
                      <a:pt x="10" y="15"/>
                    </a:moveTo>
                    <a:lnTo>
                      <a:pt x="0" y="8"/>
                    </a:lnTo>
                    <a:lnTo>
                      <a:pt x="0" y="0"/>
                    </a:lnTo>
                    <a:lnTo>
                      <a:pt x="11" y="7"/>
                    </a:lnTo>
                    <a:lnTo>
                      <a:pt x="10" y="15"/>
                    </a:lnTo>
                    <a:close/>
                  </a:path>
                </a:pathLst>
              </a:custGeom>
              <a:solidFill>
                <a:srgbClr val="06D9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19" name="Freeform 311"/>
              <p:cNvSpPr>
                <a:spLocks/>
              </p:cNvSpPr>
              <p:nvPr/>
            </p:nvSpPr>
            <p:spPr bwMode="auto">
              <a:xfrm>
                <a:off x="1271" y="1142"/>
                <a:ext cx="11" cy="15"/>
              </a:xfrm>
              <a:custGeom>
                <a:avLst/>
                <a:gdLst>
                  <a:gd name="T0" fmla="*/ 11 w 11"/>
                  <a:gd name="T1" fmla="*/ 15 h 15"/>
                  <a:gd name="T2" fmla="*/ 0 w 11"/>
                  <a:gd name="T3" fmla="*/ 8 h 15"/>
                  <a:gd name="T4" fmla="*/ 0 w 11"/>
                  <a:gd name="T5" fmla="*/ 0 h 15"/>
                  <a:gd name="T6" fmla="*/ 11 w 11"/>
                  <a:gd name="T7" fmla="*/ 7 h 15"/>
                  <a:gd name="T8" fmla="*/ 11 w 11"/>
                  <a:gd name="T9" fmla="*/ 15 h 15"/>
                </a:gdLst>
                <a:ahLst/>
                <a:cxnLst>
                  <a:cxn ang="0">
                    <a:pos x="T0" y="T1"/>
                  </a:cxn>
                  <a:cxn ang="0">
                    <a:pos x="T2" y="T3"/>
                  </a:cxn>
                  <a:cxn ang="0">
                    <a:pos x="T4" y="T5"/>
                  </a:cxn>
                  <a:cxn ang="0">
                    <a:pos x="T6" y="T7"/>
                  </a:cxn>
                  <a:cxn ang="0">
                    <a:pos x="T8" y="T9"/>
                  </a:cxn>
                </a:cxnLst>
                <a:rect l="0" t="0" r="r" b="b"/>
                <a:pathLst>
                  <a:path w="11" h="15">
                    <a:moveTo>
                      <a:pt x="11" y="15"/>
                    </a:moveTo>
                    <a:lnTo>
                      <a:pt x="0" y="8"/>
                    </a:lnTo>
                    <a:lnTo>
                      <a:pt x="0" y="0"/>
                    </a:lnTo>
                    <a:lnTo>
                      <a:pt x="11" y="7"/>
                    </a:lnTo>
                    <a:lnTo>
                      <a:pt x="11" y="15"/>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20" name="Freeform 312"/>
              <p:cNvSpPr>
                <a:spLocks/>
              </p:cNvSpPr>
              <p:nvPr/>
            </p:nvSpPr>
            <p:spPr bwMode="auto">
              <a:xfrm>
                <a:off x="1307" y="1129"/>
                <a:ext cx="2" cy="270"/>
              </a:xfrm>
              <a:custGeom>
                <a:avLst/>
                <a:gdLst>
                  <a:gd name="T0" fmla="*/ 2 w 2"/>
                  <a:gd name="T1" fmla="*/ 0 h 270"/>
                  <a:gd name="T2" fmla="*/ 0 w 2"/>
                  <a:gd name="T3" fmla="*/ 0 h 270"/>
                  <a:gd name="T4" fmla="*/ 0 w 2"/>
                  <a:gd name="T5" fmla="*/ 270 h 270"/>
                  <a:gd name="T6" fmla="*/ 2 w 2"/>
                  <a:gd name="T7" fmla="*/ 266 h 270"/>
                  <a:gd name="T8" fmla="*/ 2 w 2"/>
                  <a:gd name="T9" fmla="*/ 0 h 270"/>
                </a:gdLst>
                <a:ahLst/>
                <a:cxnLst>
                  <a:cxn ang="0">
                    <a:pos x="T0" y="T1"/>
                  </a:cxn>
                  <a:cxn ang="0">
                    <a:pos x="T2" y="T3"/>
                  </a:cxn>
                  <a:cxn ang="0">
                    <a:pos x="T4" y="T5"/>
                  </a:cxn>
                  <a:cxn ang="0">
                    <a:pos x="T6" y="T7"/>
                  </a:cxn>
                  <a:cxn ang="0">
                    <a:pos x="T8" y="T9"/>
                  </a:cxn>
                </a:cxnLst>
                <a:rect l="0" t="0" r="r" b="b"/>
                <a:pathLst>
                  <a:path w="2" h="270">
                    <a:moveTo>
                      <a:pt x="2" y="0"/>
                    </a:moveTo>
                    <a:lnTo>
                      <a:pt x="0" y="0"/>
                    </a:lnTo>
                    <a:lnTo>
                      <a:pt x="0" y="270"/>
                    </a:lnTo>
                    <a:lnTo>
                      <a:pt x="2" y="26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21" name="Freeform 313"/>
              <p:cNvSpPr>
                <a:spLocks/>
              </p:cNvSpPr>
              <p:nvPr/>
            </p:nvSpPr>
            <p:spPr bwMode="auto">
              <a:xfrm>
                <a:off x="1197" y="1077"/>
                <a:ext cx="99" cy="61"/>
              </a:xfrm>
              <a:custGeom>
                <a:avLst/>
                <a:gdLst>
                  <a:gd name="T0" fmla="*/ 98 w 99"/>
                  <a:gd name="T1" fmla="*/ 59 h 61"/>
                  <a:gd name="T2" fmla="*/ 99 w 99"/>
                  <a:gd name="T3" fmla="*/ 59 h 61"/>
                  <a:gd name="T4" fmla="*/ 1 w 99"/>
                  <a:gd name="T5" fmla="*/ 0 h 61"/>
                  <a:gd name="T6" fmla="*/ 0 w 99"/>
                  <a:gd name="T7" fmla="*/ 1 h 61"/>
                  <a:gd name="T8" fmla="*/ 98 w 99"/>
                  <a:gd name="T9" fmla="*/ 61 h 61"/>
                  <a:gd name="T10" fmla="*/ 99 w 99"/>
                  <a:gd name="T11" fmla="*/ 61 h 61"/>
                  <a:gd name="T12" fmla="*/ 98 w 99"/>
                  <a:gd name="T13" fmla="*/ 61 h 61"/>
                  <a:gd name="T14" fmla="*/ 98 w 99"/>
                  <a:gd name="T15" fmla="*/ 61 h 61"/>
                  <a:gd name="T16" fmla="*/ 99 w 99"/>
                  <a:gd name="T17" fmla="*/ 61 h 61"/>
                  <a:gd name="T18" fmla="*/ 98 w 99"/>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61">
                    <a:moveTo>
                      <a:pt x="98" y="59"/>
                    </a:moveTo>
                    <a:lnTo>
                      <a:pt x="99" y="59"/>
                    </a:lnTo>
                    <a:lnTo>
                      <a:pt x="1" y="0"/>
                    </a:lnTo>
                    <a:lnTo>
                      <a:pt x="0" y="1"/>
                    </a:lnTo>
                    <a:lnTo>
                      <a:pt x="98" y="61"/>
                    </a:lnTo>
                    <a:lnTo>
                      <a:pt x="99" y="61"/>
                    </a:lnTo>
                    <a:lnTo>
                      <a:pt x="98" y="61"/>
                    </a:lnTo>
                    <a:lnTo>
                      <a:pt x="98" y="61"/>
                    </a:lnTo>
                    <a:lnTo>
                      <a:pt x="99" y="61"/>
                    </a:lnTo>
                    <a:lnTo>
                      <a:pt x="9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22" name="Freeform 314"/>
              <p:cNvSpPr>
                <a:spLocks/>
              </p:cNvSpPr>
              <p:nvPr/>
            </p:nvSpPr>
            <p:spPr bwMode="auto">
              <a:xfrm>
                <a:off x="1211" y="1070"/>
                <a:ext cx="97" cy="60"/>
              </a:xfrm>
              <a:custGeom>
                <a:avLst/>
                <a:gdLst>
                  <a:gd name="T0" fmla="*/ 96 w 97"/>
                  <a:gd name="T1" fmla="*/ 58 h 60"/>
                  <a:gd name="T2" fmla="*/ 97 w 97"/>
                  <a:gd name="T3" fmla="*/ 58 h 60"/>
                  <a:gd name="T4" fmla="*/ 1 w 97"/>
                  <a:gd name="T5" fmla="*/ 0 h 60"/>
                  <a:gd name="T6" fmla="*/ 0 w 97"/>
                  <a:gd name="T7" fmla="*/ 1 h 60"/>
                  <a:gd name="T8" fmla="*/ 96 w 97"/>
                  <a:gd name="T9" fmla="*/ 59 h 60"/>
                  <a:gd name="T10" fmla="*/ 97 w 97"/>
                  <a:gd name="T11" fmla="*/ 60 h 60"/>
                  <a:gd name="T12" fmla="*/ 96 w 97"/>
                  <a:gd name="T13" fmla="*/ 60 h 60"/>
                  <a:gd name="T14" fmla="*/ 97 w 97"/>
                  <a:gd name="T15" fmla="*/ 60 h 60"/>
                  <a:gd name="T16" fmla="*/ 97 w 97"/>
                  <a:gd name="T17" fmla="*/ 60 h 60"/>
                  <a:gd name="T18" fmla="*/ 96 w 97"/>
                  <a:gd name="T19"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60">
                    <a:moveTo>
                      <a:pt x="96" y="58"/>
                    </a:moveTo>
                    <a:lnTo>
                      <a:pt x="97" y="58"/>
                    </a:lnTo>
                    <a:lnTo>
                      <a:pt x="1" y="0"/>
                    </a:lnTo>
                    <a:lnTo>
                      <a:pt x="0" y="1"/>
                    </a:lnTo>
                    <a:lnTo>
                      <a:pt x="96" y="59"/>
                    </a:lnTo>
                    <a:lnTo>
                      <a:pt x="97" y="60"/>
                    </a:lnTo>
                    <a:lnTo>
                      <a:pt x="96" y="60"/>
                    </a:lnTo>
                    <a:lnTo>
                      <a:pt x="97" y="60"/>
                    </a:lnTo>
                    <a:lnTo>
                      <a:pt x="97" y="60"/>
                    </a:lnTo>
                    <a:lnTo>
                      <a:pt x="96"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23" name="Freeform 315"/>
              <p:cNvSpPr>
                <a:spLocks/>
              </p:cNvSpPr>
              <p:nvPr/>
            </p:nvSpPr>
            <p:spPr bwMode="auto">
              <a:xfrm>
                <a:off x="1211" y="1219"/>
                <a:ext cx="72" cy="45"/>
              </a:xfrm>
              <a:custGeom>
                <a:avLst/>
                <a:gdLst>
                  <a:gd name="T0" fmla="*/ 71 w 72"/>
                  <a:gd name="T1" fmla="*/ 43 h 45"/>
                  <a:gd name="T2" fmla="*/ 72 w 72"/>
                  <a:gd name="T3" fmla="*/ 43 h 45"/>
                  <a:gd name="T4" fmla="*/ 1 w 72"/>
                  <a:gd name="T5" fmla="*/ 0 h 45"/>
                  <a:gd name="T6" fmla="*/ 0 w 72"/>
                  <a:gd name="T7" fmla="*/ 1 h 45"/>
                  <a:gd name="T8" fmla="*/ 71 w 72"/>
                  <a:gd name="T9" fmla="*/ 44 h 45"/>
                  <a:gd name="T10" fmla="*/ 72 w 72"/>
                  <a:gd name="T11" fmla="*/ 44 h 45"/>
                  <a:gd name="T12" fmla="*/ 71 w 72"/>
                  <a:gd name="T13" fmla="*/ 44 h 45"/>
                  <a:gd name="T14" fmla="*/ 72 w 72"/>
                  <a:gd name="T15" fmla="*/ 45 h 45"/>
                  <a:gd name="T16" fmla="*/ 72 w 72"/>
                  <a:gd name="T17" fmla="*/ 44 h 45"/>
                  <a:gd name="T18" fmla="*/ 71 w 72"/>
                  <a:gd name="T19"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45">
                    <a:moveTo>
                      <a:pt x="71" y="43"/>
                    </a:moveTo>
                    <a:lnTo>
                      <a:pt x="72" y="43"/>
                    </a:lnTo>
                    <a:lnTo>
                      <a:pt x="1" y="0"/>
                    </a:lnTo>
                    <a:lnTo>
                      <a:pt x="0" y="1"/>
                    </a:lnTo>
                    <a:lnTo>
                      <a:pt x="71" y="44"/>
                    </a:lnTo>
                    <a:lnTo>
                      <a:pt x="72" y="44"/>
                    </a:lnTo>
                    <a:lnTo>
                      <a:pt x="71" y="44"/>
                    </a:lnTo>
                    <a:lnTo>
                      <a:pt x="72" y="45"/>
                    </a:lnTo>
                    <a:lnTo>
                      <a:pt x="72" y="44"/>
                    </a:lnTo>
                    <a:lnTo>
                      <a:pt x="71"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24" name="Freeform 316"/>
              <p:cNvSpPr>
                <a:spLocks/>
              </p:cNvSpPr>
              <p:nvPr/>
            </p:nvSpPr>
            <p:spPr bwMode="auto">
              <a:xfrm>
                <a:off x="1210" y="1116"/>
                <a:ext cx="73" cy="45"/>
              </a:xfrm>
              <a:custGeom>
                <a:avLst/>
                <a:gdLst>
                  <a:gd name="T0" fmla="*/ 72 w 73"/>
                  <a:gd name="T1" fmla="*/ 43 h 45"/>
                  <a:gd name="T2" fmla="*/ 73 w 73"/>
                  <a:gd name="T3" fmla="*/ 43 h 45"/>
                  <a:gd name="T4" fmla="*/ 1 w 73"/>
                  <a:gd name="T5" fmla="*/ 0 h 45"/>
                  <a:gd name="T6" fmla="*/ 0 w 73"/>
                  <a:gd name="T7" fmla="*/ 1 h 45"/>
                  <a:gd name="T8" fmla="*/ 72 w 73"/>
                  <a:gd name="T9" fmla="*/ 44 h 45"/>
                  <a:gd name="T10" fmla="*/ 73 w 73"/>
                  <a:gd name="T11" fmla="*/ 44 h 45"/>
                  <a:gd name="T12" fmla="*/ 72 w 73"/>
                  <a:gd name="T13" fmla="*/ 44 h 45"/>
                  <a:gd name="T14" fmla="*/ 73 w 73"/>
                  <a:gd name="T15" fmla="*/ 45 h 45"/>
                  <a:gd name="T16" fmla="*/ 73 w 73"/>
                  <a:gd name="T17" fmla="*/ 44 h 45"/>
                  <a:gd name="T18" fmla="*/ 72 w 73"/>
                  <a:gd name="T19"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5">
                    <a:moveTo>
                      <a:pt x="72" y="43"/>
                    </a:moveTo>
                    <a:lnTo>
                      <a:pt x="73" y="43"/>
                    </a:lnTo>
                    <a:lnTo>
                      <a:pt x="1" y="0"/>
                    </a:lnTo>
                    <a:lnTo>
                      <a:pt x="0" y="1"/>
                    </a:lnTo>
                    <a:lnTo>
                      <a:pt x="72" y="44"/>
                    </a:lnTo>
                    <a:lnTo>
                      <a:pt x="73" y="44"/>
                    </a:lnTo>
                    <a:lnTo>
                      <a:pt x="72" y="44"/>
                    </a:lnTo>
                    <a:lnTo>
                      <a:pt x="73" y="45"/>
                    </a:lnTo>
                    <a:lnTo>
                      <a:pt x="73" y="44"/>
                    </a:lnTo>
                    <a:lnTo>
                      <a:pt x="7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25" name="Freeform 317"/>
              <p:cNvSpPr>
                <a:spLocks/>
              </p:cNvSpPr>
              <p:nvPr/>
            </p:nvSpPr>
            <p:spPr bwMode="auto">
              <a:xfrm>
                <a:off x="1294" y="1006"/>
                <a:ext cx="218" cy="131"/>
              </a:xfrm>
              <a:custGeom>
                <a:avLst/>
                <a:gdLst>
                  <a:gd name="T0" fmla="*/ 217 w 218"/>
                  <a:gd name="T1" fmla="*/ 1 h 131"/>
                  <a:gd name="T2" fmla="*/ 217 w 218"/>
                  <a:gd name="T3" fmla="*/ 0 h 131"/>
                  <a:gd name="T4" fmla="*/ 0 w 218"/>
                  <a:gd name="T5" fmla="*/ 129 h 131"/>
                  <a:gd name="T6" fmla="*/ 1 w 218"/>
                  <a:gd name="T7" fmla="*/ 131 h 131"/>
                  <a:gd name="T8" fmla="*/ 218 w 218"/>
                  <a:gd name="T9" fmla="*/ 2 h 131"/>
                  <a:gd name="T10" fmla="*/ 217 w 218"/>
                  <a:gd name="T11" fmla="*/ 1 h 131"/>
                </a:gdLst>
                <a:ahLst/>
                <a:cxnLst>
                  <a:cxn ang="0">
                    <a:pos x="T0" y="T1"/>
                  </a:cxn>
                  <a:cxn ang="0">
                    <a:pos x="T2" y="T3"/>
                  </a:cxn>
                  <a:cxn ang="0">
                    <a:pos x="T4" y="T5"/>
                  </a:cxn>
                  <a:cxn ang="0">
                    <a:pos x="T6" y="T7"/>
                  </a:cxn>
                  <a:cxn ang="0">
                    <a:pos x="T8" y="T9"/>
                  </a:cxn>
                  <a:cxn ang="0">
                    <a:pos x="T10" y="T11"/>
                  </a:cxn>
                </a:cxnLst>
                <a:rect l="0" t="0" r="r" b="b"/>
                <a:pathLst>
                  <a:path w="218" h="131">
                    <a:moveTo>
                      <a:pt x="217" y="1"/>
                    </a:moveTo>
                    <a:lnTo>
                      <a:pt x="217" y="0"/>
                    </a:lnTo>
                    <a:lnTo>
                      <a:pt x="0" y="129"/>
                    </a:lnTo>
                    <a:lnTo>
                      <a:pt x="1" y="131"/>
                    </a:lnTo>
                    <a:lnTo>
                      <a:pt x="218" y="2"/>
                    </a:lnTo>
                    <a:lnTo>
                      <a:pt x="2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26" name="Freeform 318"/>
              <p:cNvSpPr>
                <a:spLocks/>
              </p:cNvSpPr>
              <p:nvPr/>
            </p:nvSpPr>
            <p:spPr bwMode="auto">
              <a:xfrm>
                <a:off x="1223" y="1106"/>
                <a:ext cx="6" cy="7"/>
              </a:xfrm>
              <a:custGeom>
                <a:avLst/>
                <a:gdLst>
                  <a:gd name="T0" fmla="*/ 5 w 6"/>
                  <a:gd name="T1" fmla="*/ 2 h 7"/>
                  <a:gd name="T2" fmla="*/ 5 w 6"/>
                  <a:gd name="T3" fmla="*/ 1 h 7"/>
                  <a:gd name="T4" fmla="*/ 5 w 6"/>
                  <a:gd name="T5" fmla="*/ 1 h 7"/>
                  <a:gd name="T6" fmla="*/ 4 w 6"/>
                  <a:gd name="T7" fmla="*/ 1 h 7"/>
                  <a:gd name="T8" fmla="*/ 4 w 6"/>
                  <a:gd name="T9" fmla="*/ 0 h 7"/>
                  <a:gd name="T10" fmla="*/ 4 w 6"/>
                  <a:gd name="T11" fmla="*/ 0 h 7"/>
                  <a:gd name="T12" fmla="*/ 3 w 6"/>
                  <a:gd name="T13" fmla="*/ 0 h 7"/>
                  <a:gd name="T14" fmla="*/ 3 w 6"/>
                  <a:gd name="T15" fmla="*/ 0 h 7"/>
                  <a:gd name="T16" fmla="*/ 2 w 6"/>
                  <a:gd name="T17" fmla="*/ 0 h 7"/>
                  <a:gd name="T18" fmla="*/ 2 w 6"/>
                  <a:gd name="T19" fmla="*/ 0 h 7"/>
                  <a:gd name="T20" fmla="*/ 2 w 6"/>
                  <a:gd name="T21" fmla="*/ 0 h 7"/>
                  <a:gd name="T22" fmla="*/ 1 w 6"/>
                  <a:gd name="T23" fmla="*/ 0 h 7"/>
                  <a:gd name="T24" fmla="*/ 1 w 6"/>
                  <a:gd name="T25" fmla="*/ 0 h 7"/>
                  <a:gd name="T26" fmla="*/ 1 w 6"/>
                  <a:gd name="T27" fmla="*/ 0 h 7"/>
                  <a:gd name="T28" fmla="*/ 1 w 6"/>
                  <a:gd name="T29" fmla="*/ 1 h 7"/>
                  <a:gd name="T30" fmla="*/ 1 w 6"/>
                  <a:gd name="T31" fmla="*/ 1 h 7"/>
                  <a:gd name="T32" fmla="*/ 0 w 6"/>
                  <a:gd name="T33" fmla="*/ 2 h 7"/>
                  <a:gd name="T34" fmla="*/ 0 w 6"/>
                  <a:gd name="T35" fmla="*/ 2 h 7"/>
                  <a:gd name="T36" fmla="*/ 1 w 6"/>
                  <a:gd name="T37" fmla="*/ 2 h 7"/>
                  <a:gd name="T38" fmla="*/ 1 w 6"/>
                  <a:gd name="T39" fmla="*/ 3 h 7"/>
                  <a:gd name="T40" fmla="*/ 1 w 6"/>
                  <a:gd name="T41" fmla="*/ 3 h 7"/>
                  <a:gd name="T42" fmla="*/ 1 w 6"/>
                  <a:gd name="T43" fmla="*/ 4 h 7"/>
                  <a:gd name="T44" fmla="*/ 1 w 6"/>
                  <a:gd name="T45" fmla="*/ 4 h 7"/>
                  <a:gd name="T46" fmla="*/ 1 w 6"/>
                  <a:gd name="T47" fmla="*/ 5 h 7"/>
                  <a:gd name="T48" fmla="*/ 2 w 6"/>
                  <a:gd name="T49" fmla="*/ 5 h 7"/>
                  <a:gd name="T50" fmla="*/ 2 w 6"/>
                  <a:gd name="T51" fmla="*/ 6 h 7"/>
                  <a:gd name="T52" fmla="*/ 3 w 6"/>
                  <a:gd name="T53" fmla="*/ 6 h 7"/>
                  <a:gd name="T54" fmla="*/ 3 w 6"/>
                  <a:gd name="T55" fmla="*/ 6 h 7"/>
                  <a:gd name="T56" fmla="*/ 3 w 6"/>
                  <a:gd name="T57" fmla="*/ 6 h 7"/>
                  <a:gd name="T58" fmla="*/ 4 w 6"/>
                  <a:gd name="T59" fmla="*/ 7 h 7"/>
                  <a:gd name="T60" fmla="*/ 4 w 6"/>
                  <a:gd name="T61" fmla="*/ 7 h 7"/>
                  <a:gd name="T62" fmla="*/ 4 w 6"/>
                  <a:gd name="T63" fmla="*/ 7 h 7"/>
                  <a:gd name="T64" fmla="*/ 5 w 6"/>
                  <a:gd name="T65" fmla="*/ 7 h 7"/>
                  <a:gd name="T66" fmla="*/ 5 w 6"/>
                  <a:gd name="T67" fmla="*/ 7 h 7"/>
                  <a:gd name="T68" fmla="*/ 5 w 6"/>
                  <a:gd name="T69" fmla="*/ 6 h 7"/>
                  <a:gd name="T70" fmla="*/ 6 w 6"/>
                  <a:gd name="T71" fmla="*/ 6 h 7"/>
                  <a:gd name="T72" fmla="*/ 6 w 6"/>
                  <a:gd name="T73" fmla="*/ 6 h 7"/>
                  <a:gd name="T74" fmla="*/ 6 w 6"/>
                  <a:gd name="T75" fmla="*/ 5 h 7"/>
                  <a:gd name="T76" fmla="*/ 6 w 6"/>
                  <a:gd name="T77" fmla="*/ 5 h 7"/>
                  <a:gd name="T78" fmla="*/ 6 w 6"/>
                  <a:gd name="T79" fmla="*/ 5 h 7"/>
                  <a:gd name="T80" fmla="*/ 6 w 6"/>
                  <a:gd name="T81" fmla="*/ 4 h 7"/>
                  <a:gd name="T82" fmla="*/ 6 w 6"/>
                  <a:gd name="T83" fmla="*/ 4 h 7"/>
                  <a:gd name="T84" fmla="*/ 6 w 6"/>
                  <a:gd name="T85" fmla="*/ 3 h 7"/>
                  <a:gd name="T86" fmla="*/ 6 w 6"/>
                  <a:gd name="T87" fmla="*/ 3 h 7"/>
                  <a:gd name="T88" fmla="*/ 6 w 6"/>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6" y="2"/>
                    </a:moveTo>
                    <a:lnTo>
                      <a:pt x="5" y="2"/>
                    </a:lnTo>
                    <a:lnTo>
                      <a:pt x="5" y="2"/>
                    </a:lnTo>
                    <a:lnTo>
                      <a:pt x="5" y="1"/>
                    </a:lnTo>
                    <a:lnTo>
                      <a:pt x="5" y="1"/>
                    </a:lnTo>
                    <a:lnTo>
                      <a:pt x="5" y="1"/>
                    </a:lnTo>
                    <a:lnTo>
                      <a:pt x="5" y="1"/>
                    </a:lnTo>
                    <a:lnTo>
                      <a:pt x="4" y="1"/>
                    </a:lnTo>
                    <a:lnTo>
                      <a:pt x="4" y="0"/>
                    </a:lnTo>
                    <a:lnTo>
                      <a:pt x="4" y="0"/>
                    </a:lnTo>
                    <a:lnTo>
                      <a:pt x="4" y="0"/>
                    </a:lnTo>
                    <a:lnTo>
                      <a:pt x="4" y="0"/>
                    </a:lnTo>
                    <a:lnTo>
                      <a:pt x="3" y="0"/>
                    </a:lnTo>
                    <a:lnTo>
                      <a:pt x="3" y="0"/>
                    </a:lnTo>
                    <a:lnTo>
                      <a:pt x="3" y="0"/>
                    </a:lnTo>
                    <a:lnTo>
                      <a:pt x="3" y="0"/>
                    </a:lnTo>
                    <a:lnTo>
                      <a:pt x="3" y="0"/>
                    </a:lnTo>
                    <a:lnTo>
                      <a:pt x="2" y="0"/>
                    </a:lnTo>
                    <a:lnTo>
                      <a:pt x="2" y="0"/>
                    </a:lnTo>
                    <a:lnTo>
                      <a:pt x="2" y="0"/>
                    </a:lnTo>
                    <a:lnTo>
                      <a:pt x="2" y="0"/>
                    </a:lnTo>
                    <a:lnTo>
                      <a:pt x="2" y="0"/>
                    </a:lnTo>
                    <a:lnTo>
                      <a:pt x="2" y="0"/>
                    </a:lnTo>
                    <a:lnTo>
                      <a:pt x="1" y="0"/>
                    </a:lnTo>
                    <a:lnTo>
                      <a:pt x="1" y="0"/>
                    </a:lnTo>
                    <a:lnTo>
                      <a:pt x="1" y="0"/>
                    </a:lnTo>
                    <a:lnTo>
                      <a:pt x="1" y="0"/>
                    </a:lnTo>
                    <a:lnTo>
                      <a:pt x="1" y="0"/>
                    </a:lnTo>
                    <a:lnTo>
                      <a:pt x="1" y="1"/>
                    </a:lnTo>
                    <a:lnTo>
                      <a:pt x="1" y="1"/>
                    </a:lnTo>
                    <a:lnTo>
                      <a:pt x="1" y="1"/>
                    </a:lnTo>
                    <a:lnTo>
                      <a:pt x="1" y="1"/>
                    </a:lnTo>
                    <a:lnTo>
                      <a:pt x="1" y="1"/>
                    </a:lnTo>
                    <a:lnTo>
                      <a:pt x="0" y="2"/>
                    </a:lnTo>
                    <a:lnTo>
                      <a:pt x="0" y="2"/>
                    </a:lnTo>
                    <a:lnTo>
                      <a:pt x="0" y="2"/>
                    </a:lnTo>
                    <a:lnTo>
                      <a:pt x="0" y="2"/>
                    </a:lnTo>
                    <a:lnTo>
                      <a:pt x="1" y="2"/>
                    </a:lnTo>
                    <a:lnTo>
                      <a:pt x="1" y="3"/>
                    </a:lnTo>
                    <a:lnTo>
                      <a:pt x="1" y="3"/>
                    </a:lnTo>
                    <a:lnTo>
                      <a:pt x="1" y="3"/>
                    </a:lnTo>
                    <a:lnTo>
                      <a:pt x="1" y="3"/>
                    </a:lnTo>
                    <a:lnTo>
                      <a:pt x="1" y="4"/>
                    </a:lnTo>
                    <a:lnTo>
                      <a:pt x="1" y="4"/>
                    </a:lnTo>
                    <a:lnTo>
                      <a:pt x="1" y="4"/>
                    </a:lnTo>
                    <a:lnTo>
                      <a:pt x="1" y="4"/>
                    </a:lnTo>
                    <a:lnTo>
                      <a:pt x="1" y="5"/>
                    </a:lnTo>
                    <a:lnTo>
                      <a:pt x="1" y="5"/>
                    </a:lnTo>
                    <a:lnTo>
                      <a:pt x="2" y="5"/>
                    </a:lnTo>
                    <a:lnTo>
                      <a:pt x="2" y="5"/>
                    </a:lnTo>
                    <a:lnTo>
                      <a:pt x="2" y="5"/>
                    </a:lnTo>
                    <a:lnTo>
                      <a:pt x="2" y="6"/>
                    </a:lnTo>
                    <a:lnTo>
                      <a:pt x="2" y="6"/>
                    </a:lnTo>
                    <a:lnTo>
                      <a:pt x="3" y="6"/>
                    </a:lnTo>
                    <a:lnTo>
                      <a:pt x="3" y="6"/>
                    </a:lnTo>
                    <a:lnTo>
                      <a:pt x="3" y="6"/>
                    </a:lnTo>
                    <a:lnTo>
                      <a:pt x="3" y="6"/>
                    </a:lnTo>
                    <a:lnTo>
                      <a:pt x="3" y="6"/>
                    </a:lnTo>
                    <a:lnTo>
                      <a:pt x="4" y="7"/>
                    </a:lnTo>
                    <a:lnTo>
                      <a:pt x="4" y="7"/>
                    </a:lnTo>
                    <a:lnTo>
                      <a:pt x="4" y="7"/>
                    </a:lnTo>
                    <a:lnTo>
                      <a:pt x="4" y="7"/>
                    </a:lnTo>
                    <a:lnTo>
                      <a:pt x="4" y="7"/>
                    </a:lnTo>
                    <a:lnTo>
                      <a:pt x="4" y="7"/>
                    </a:lnTo>
                    <a:lnTo>
                      <a:pt x="5" y="7"/>
                    </a:lnTo>
                    <a:lnTo>
                      <a:pt x="5" y="7"/>
                    </a:lnTo>
                    <a:lnTo>
                      <a:pt x="5" y="7"/>
                    </a:lnTo>
                    <a:lnTo>
                      <a:pt x="5" y="7"/>
                    </a:lnTo>
                    <a:lnTo>
                      <a:pt x="5" y="6"/>
                    </a:lnTo>
                    <a:lnTo>
                      <a:pt x="5" y="6"/>
                    </a:lnTo>
                    <a:lnTo>
                      <a:pt x="6" y="6"/>
                    </a:lnTo>
                    <a:lnTo>
                      <a:pt x="6" y="6"/>
                    </a:lnTo>
                    <a:lnTo>
                      <a:pt x="6" y="6"/>
                    </a:lnTo>
                    <a:lnTo>
                      <a:pt x="6" y="6"/>
                    </a:lnTo>
                    <a:lnTo>
                      <a:pt x="6" y="6"/>
                    </a:lnTo>
                    <a:lnTo>
                      <a:pt x="6" y="5"/>
                    </a:lnTo>
                    <a:lnTo>
                      <a:pt x="6" y="5"/>
                    </a:lnTo>
                    <a:lnTo>
                      <a:pt x="6" y="5"/>
                    </a:lnTo>
                    <a:lnTo>
                      <a:pt x="6" y="5"/>
                    </a:lnTo>
                    <a:lnTo>
                      <a:pt x="6" y="5"/>
                    </a:lnTo>
                    <a:lnTo>
                      <a:pt x="6" y="4"/>
                    </a:lnTo>
                    <a:lnTo>
                      <a:pt x="6" y="4"/>
                    </a:lnTo>
                    <a:lnTo>
                      <a:pt x="6" y="4"/>
                    </a:lnTo>
                    <a:lnTo>
                      <a:pt x="6" y="4"/>
                    </a:lnTo>
                    <a:lnTo>
                      <a:pt x="6" y="3"/>
                    </a:lnTo>
                    <a:lnTo>
                      <a:pt x="6" y="3"/>
                    </a:lnTo>
                    <a:lnTo>
                      <a:pt x="6" y="3"/>
                    </a:lnTo>
                    <a:lnTo>
                      <a:pt x="6" y="3"/>
                    </a:lnTo>
                    <a:lnTo>
                      <a:pt x="6" y="2"/>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27" name="Freeform 319"/>
              <p:cNvSpPr>
                <a:spLocks/>
              </p:cNvSpPr>
              <p:nvPr/>
            </p:nvSpPr>
            <p:spPr bwMode="auto">
              <a:xfrm>
                <a:off x="1231" y="1110"/>
                <a:ext cx="6" cy="7"/>
              </a:xfrm>
              <a:custGeom>
                <a:avLst/>
                <a:gdLst>
                  <a:gd name="T0" fmla="*/ 5 w 6"/>
                  <a:gd name="T1" fmla="*/ 2 h 7"/>
                  <a:gd name="T2" fmla="*/ 5 w 6"/>
                  <a:gd name="T3" fmla="*/ 2 h 7"/>
                  <a:gd name="T4" fmla="*/ 4 w 6"/>
                  <a:gd name="T5" fmla="*/ 1 h 7"/>
                  <a:gd name="T6" fmla="*/ 4 w 6"/>
                  <a:gd name="T7" fmla="*/ 1 h 7"/>
                  <a:gd name="T8" fmla="*/ 4 w 6"/>
                  <a:gd name="T9" fmla="*/ 1 h 7"/>
                  <a:gd name="T10" fmla="*/ 3 w 6"/>
                  <a:gd name="T11" fmla="*/ 0 h 7"/>
                  <a:gd name="T12" fmla="*/ 3 w 6"/>
                  <a:gd name="T13" fmla="*/ 0 h 7"/>
                  <a:gd name="T14" fmla="*/ 3 w 6"/>
                  <a:gd name="T15" fmla="*/ 0 h 7"/>
                  <a:gd name="T16" fmla="*/ 2 w 6"/>
                  <a:gd name="T17" fmla="*/ 0 h 7"/>
                  <a:gd name="T18" fmla="*/ 2 w 6"/>
                  <a:gd name="T19" fmla="*/ 0 h 7"/>
                  <a:gd name="T20" fmla="*/ 1 w 6"/>
                  <a:gd name="T21" fmla="*/ 0 h 7"/>
                  <a:gd name="T22" fmla="*/ 1 w 6"/>
                  <a:gd name="T23" fmla="*/ 0 h 7"/>
                  <a:gd name="T24" fmla="*/ 1 w 6"/>
                  <a:gd name="T25" fmla="*/ 1 h 7"/>
                  <a:gd name="T26" fmla="*/ 1 w 6"/>
                  <a:gd name="T27" fmla="*/ 1 h 7"/>
                  <a:gd name="T28" fmla="*/ 0 w 6"/>
                  <a:gd name="T29" fmla="*/ 1 h 7"/>
                  <a:gd name="T30" fmla="*/ 0 w 6"/>
                  <a:gd name="T31" fmla="*/ 2 h 7"/>
                  <a:gd name="T32" fmla="*/ 0 w 6"/>
                  <a:gd name="T33" fmla="*/ 2 h 7"/>
                  <a:gd name="T34" fmla="*/ 0 w 6"/>
                  <a:gd name="T35" fmla="*/ 2 h 7"/>
                  <a:gd name="T36" fmla="*/ 0 w 6"/>
                  <a:gd name="T37" fmla="*/ 3 h 7"/>
                  <a:gd name="T38" fmla="*/ 0 w 6"/>
                  <a:gd name="T39" fmla="*/ 3 h 7"/>
                  <a:gd name="T40" fmla="*/ 0 w 6"/>
                  <a:gd name="T41" fmla="*/ 4 h 7"/>
                  <a:gd name="T42" fmla="*/ 1 w 6"/>
                  <a:gd name="T43" fmla="*/ 4 h 7"/>
                  <a:gd name="T44" fmla="*/ 1 w 6"/>
                  <a:gd name="T45" fmla="*/ 5 h 7"/>
                  <a:gd name="T46" fmla="*/ 1 w 6"/>
                  <a:gd name="T47" fmla="*/ 5 h 7"/>
                  <a:gd name="T48" fmla="*/ 2 w 6"/>
                  <a:gd name="T49" fmla="*/ 6 h 7"/>
                  <a:gd name="T50" fmla="*/ 2 w 6"/>
                  <a:gd name="T51" fmla="*/ 6 h 7"/>
                  <a:gd name="T52" fmla="*/ 2 w 6"/>
                  <a:gd name="T53" fmla="*/ 6 h 7"/>
                  <a:gd name="T54" fmla="*/ 3 w 6"/>
                  <a:gd name="T55" fmla="*/ 7 h 7"/>
                  <a:gd name="T56" fmla="*/ 3 w 6"/>
                  <a:gd name="T57" fmla="*/ 7 h 7"/>
                  <a:gd name="T58" fmla="*/ 3 w 6"/>
                  <a:gd name="T59" fmla="*/ 7 h 7"/>
                  <a:gd name="T60" fmla="*/ 4 w 6"/>
                  <a:gd name="T61" fmla="*/ 7 h 7"/>
                  <a:gd name="T62" fmla="*/ 4 w 6"/>
                  <a:gd name="T63" fmla="*/ 7 h 7"/>
                  <a:gd name="T64" fmla="*/ 5 w 6"/>
                  <a:gd name="T65" fmla="*/ 7 h 7"/>
                  <a:gd name="T66" fmla="*/ 5 w 6"/>
                  <a:gd name="T67" fmla="*/ 7 h 7"/>
                  <a:gd name="T68" fmla="*/ 5 w 6"/>
                  <a:gd name="T69" fmla="*/ 7 h 7"/>
                  <a:gd name="T70" fmla="*/ 5 w 6"/>
                  <a:gd name="T71" fmla="*/ 7 h 7"/>
                  <a:gd name="T72" fmla="*/ 6 w 6"/>
                  <a:gd name="T73" fmla="*/ 6 h 7"/>
                  <a:gd name="T74" fmla="*/ 6 w 6"/>
                  <a:gd name="T75" fmla="*/ 6 h 7"/>
                  <a:gd name="T76" fmla="*/ 6 w 6"/>
                  <a:gd name="T77" fmla="*/ 6 h 7"/>
                  <a:gd name="T78" fmla="*/ 6 w 6"/>
                  <a:gd name="T79" fmla="*/ 5 h 7"/>
                  <a:gd name="T80" fmla="*/ 6 w 6"/>
                  <a:gd name="T81" fmla="*/ 5 h 7"/>
                  <a:gd name="T82" fmla="*/ 6 w 6"/>
                  <a:gd name="T83" fmla="*/ 4 h 7"/>
                  <a:gd name="T84" fmla="*/ 6 w 6"/>
                  <a:gd name="T85" fmla="*/ 4 h 7"/>
                  <a:gd name="T86" fmla="*/ 6 w 6"/>
                  <a:gd name="T87" fmla="*/ 3 h 7"/>
                  <a:gd name="T88" fmla="*/ 5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2"/>
                    </a:lnTo>
                    <a:lnTo>
                      <a:pt x="5" y="2"/>
                    </a:lnTo>
                    <a:lnTo>
                      <a:pt x="4" y="1"/>
                    </a:lnTo>
                    <a:lnTo>
                      <a:pt x="4" y="1"/>
                    </a:lnTo>
                    <a:lnTo>
                      <a:pt x="4" y="1"/>
                    </a:lnTo>
                    <a:lnTo>
                      <a:pt x="4" y="1"/>
                    </a:lnTo>
                    <a:lnTo>
                      <a:pt x="4" y="1"/>
                    </a:lnTo>
                    <a:lnTo>
                      <a:pt x="4" y="1"/>
                    </a:lnTo>
                    <a:lnTo>
                      <a:pt x="3" y="0"/>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1"/>
                    </a:lnTo>
                    <a:lnTo>
                      <a:pt x="1" y="1"/>
                    </a:lnTo>
                    <a:lnTo>
                      <a:pt x="1" y="1"/>
                    </a:lnTo>
                    <a:lnTo>
                      <a:pt x="1"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1" y="4"/>
                    </a:lnTo>
                    <a:lnTo>
                      <a:pt x="1" y="4"/>
                    </a:lnTo>
                    <a:lnTo>
                      <a:pt x="1" y="5"/>
                    </a:lnTo>
                    <a:lnTo>
                      <a:pt x="1" y="5"/>
                    </a:lnTo>
                    <a:lnTo>
                      <a:pt x="1" y="5"/>
                    </a:lnTo>
                    <a:lnTo>
                      <a:pt x="1" y="5"/>
                    </a:lnTo>
                    <a:lnTo>
                      <a:pt x="1" y="6"/>
                    </a:lnTo>
                    <a:lnTo>
                      <a:pt x="2" y="6"/>
                    </a:lnTo>
                    <a:lnTo>
                      <a:pt x="2" y="6"/>
                    </a:lnTo>
                    <a:lnTo>
                      <a:pt x="2" y="6"/>
                    </a:lnTo>
                    <a:lnTo>
                      <a:pt x="2" y="6"/>
                    </a:lnTo>
                    <a:lnTo>
                      <a:pt x="2" y="6"/>
                    </a:lnTo>
                    <a:lnTo>
                      <a:pt x="2" y="7"/>
                    </a:lnTo>
                    <a:lnTo>
                      <a:pt x="3" y="7"/>
                    </a:lnTo>
                    <a:lnTo>
                      <a:pt x="3" y="7"/>
                    </a:lnTo>
                    <a:lnTo>
                      <a:pt x="3" y="7"/>
                    </a:lnTo>
                    <a:lnTo>
                      <a:pt x="3" y="7"/>
                    </a:lnTo>
                    <a:lnTo>
                      <a:pt x="3" y="7"/>
                    </a:lnTo>
                    <a:lnTo>
                      <a:pt x="4" y="7"/>
                    </a:lnTo>
                    <a:lnTo>
                      <a:pt x="4" y="7"/>
                    </a:lnTo>
                    <a:lnTo>
                      <a:pt x="4" y="7"/>
                    </a:lnTo>
                    <a:lnTo>
                      <a:pt x="4" y="7"/>
                    </a:lnTo>
                    <a:lnTo>
                      <a:pt x="4" y="7"/>
                    </a:lnTo>
                    <a:lnTo>
                      <a:pt x="5" y="7"/>
                    </a:lnTo>
                    <a:lnTo>
                      <a:pt x="5" y="7"/>
                    </a:lnTo>
                    <a:lnTo>
                      <a:pt x="5" y="7"/>
                    </a:lnTo>
                    <a:lnTo>
                      <a:pt x="5" y="7"/>
                    </a:lnTo>
                    <a:lnTo>
                      <a:pt x="5" y="7"/>
                    </a:lnTo>
                    <a:lnTo>
                      <a:pt x="5" y="7"/>
                    </a:lnTo>
                    <a:lnTo>
                      <a:pt x="5" y="7"/>
                    </a:lnTo>
                    <a:lnTo>
                      <a:pt x="6"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3"/>
                    </a:lnTo>
                    <a:lnTo>
                      <a:pt x="6" y="3"/>
                    </a:lnTo>
                    <a:lnTo>
                      <a:pt x="5" y="3"/>
                    </a:lnTo>
                    <a:lnTo>
                      <a:pt x="5" y="3"/>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28" name="Freeform 320"/>
              <p:cNvSpPr>
                <a:spLocks/>
              </p:cNvSpPr>
              <p:nvPr/>
            </p:nvSpPr>
            <p:spPr bwMode="auto">
              <a:xfrm>
                <a:off x="1239" y="1115"/>
                <a:ext cx="6" cy="7"/>
              </a:xfrm>
              <a:custGeom>
                <a:avLst/>
                <a:gdLst>
                  <a:gd name="T0" fmla="*/ 5 w 6"/>
                  <a:gd name="T1" fmla="*/ 2 h 7"/>
                  <a:gd name="T2" fmla="*/ 5 w 6"/>
                  <a:gd name="T3" fmla="*/ 2 h 7"/>
                  <a:gd name="T4" fmla="*/ 5 w 6"/>
                  <a:gd name="T5" fmla="*/ 1 h 7"/>
                  <a:gd name="T6" fmla="*/ 4 w 6"/>
                  <a:gd name="T7" fmla="*/ 1 h 7"/>
                  <a:gd name="T8" fmla="*/ 4 w 6"/>
                  <a:gd name="T9" fmla="*/ 1 h 7"/>
                  <a:gd name="T10" fmla="*/ 4 w 6"/>
                  <a:gd name="T11" fmla="*/ 0 h 7"/>
                  <a:gd name="T12" fmla="*/ 3 w 6"/>
                  <a:gd name="T13" fmla="*/ 0 h 7"/>
                  <a:gd name="T14" fmla="*/ 3 w 6"/>
                  <a:gd name="T15" fmla="*/ 0 h 7"/>
                  <a:gd name="T16" fmla="*/ 2 w 6"/>
                  <a:gd name="T17" fmla="*/ 0 h 7"/>
                  <a:gd name="T18" fmla="*/ 2 w 6"/>
                  <a:gd name="T19" fmla="*/ 0 h 7"/>
                  <a:gd name="T20" fmla="*/ 2 w 6"/>
                  <a:gd name="T21" fmla="*/ 0 h 7"/>
                  <a:gd name="T22" fmla="*/ 1 w 6"/>
                  <a:gd name="T23" fmla="*/ 0 h 7"/>
                  <a:gd name="T24" fmla="*/ 1 w 6"/>
                  <a:gd name="T25" fmla="*/ 1 h 7"/>
                  <a:gd name="T26" fmla="*/ 1 w 6"/>
                  <a:gd name="T27" fmla="*/ 1 h 7"/>
                  <a:gd name="T28" fmla="*/ 1 w 6"/>
                  <a:gd name="T29" fmla="*/ 1 h 7"/>
                  <a:gd name="T30" fmla="*/ 1 w 6"/>
                  <a:gd name="T31" fmla="*/ 2 h 7"/>
                  <a:gd name="T32" fmla="*/ 0 w 6"/>
                  <a:gd name="T33" fmla="*/ 2 h 7"/>
                  <a:gd name="T34" fmla="*/ 0 w 6"/>
                  <a:gd name="T35" fmla="*/ 2 h 7"/>
                  <a:gd name="T36" fmla="*/ 1 w 6"/>
                  <a:gd name="T37" fmla="*/ 3 h 7"/>
                  <a:gd name="T38" fmla="*/ 1 w 6"/>
                  <a:gd name="T39" fmla="*/ 4 h 7"/>
                  <a:gd name="T40" fmla="*/ 1 w 6"/>
                  <a:gd name="T41" fmla="*/ 4 h 7"/>
                  <a:gd name="T42" fmla="*/ 1 w 6"/>
                  <a:gd name="T43" fmla="*/ 4 h 7"/>
                  <a:gd name="T44" fmla="*/ 1 w 6"/>
                  <a:gd name="T45" fmla="*/ 5 h 7"/>
                  <a:gd name="T46" fmla="*/ 1 w 6"/>
                  <a:gd name="T47" fmla="*/ 5 h 7"/>
                  <a:gd name="T48" fmla="*/ 2 w 6"/>
                  <a:gd name="T49" fmla="*/ 6 h 7"/>
                  <a:gd name="T50" fmla="*/ 2 w 6"/>
                  <a:gd name="T51" fmla="*/ 6 h 7"/>
                  <a:gd name="T52" fmla="*/ 3 w 6"/>
                  <a:gd name="T53" fmla="*/ 7 h 7"/>
                  <a:gd name="T54" fmla="*/ 3 w 6"/>
                  <a:gd name="T55" fmla="*/ 7 h 7"/>
                  <a:gd name="T56" fmla="*/ 3 w 6"/>
                  <a:gd name="T57" fmla="*/ 7 h 7"/>
                  <a:gd name="T58" fmla="*/ 4 w 6"/>
                  <a:gd name="T59" fmla="*/ 7 h 7"/>
                  <a:gd name="T60" fmla="*/ 4 w 6"/>
                  <a:gd name="T61" fmla="*/ 7 h 7"/>
                  <a:gd name="T62" fmla="*/ 4 w 6"/>
                  <a:gd name="T63" fmla="*/ 7 h 7"/>
                  <a:gd name="T64" fmla="*/ 5 w 6"/>
                  <a:gd name="T65" fmla="*/ 7 h 7"/>
                  <a:gd name="T66" fmla="*/ 5 w 6"/>
                  <a:gd name="T67" fmla="*/ 7 h 7"/>
                  <a:gd name="T68" fmla="*/ 5 w 6"/>
                  <a:gd name="T69" fmla="*/ 7 h 7"/>
                  <a:gd name="T70" fmla="*/ 6 w 6"/>
                  <a:gd name="T71" fmla="*/ 7 h 7"/>
                  <a:gd name="T72" fmla="*/ 6 w 6"/>
                  <a:gd name="T73" fmla="*/ 6 h 7"/>
                  <a:gd name="T74" fmla="*/ 6 w 6"/>
                  <a:gd name="T75" fmla="*/ 6 h 7"/>
                  <a:gd name="T76" fmla="*/ 6 w 6"/>
                  <a:gd name="T77" fmla="*/ 6 h 7"/>
                  <a:gd name="T78" fmla="*/ 6 w 6"/>
                  <a:gd name="T79" fmla="*/ 5 h 7"/>
                  <a:gd name="T80" fmla="*/ 6 w 6"/>
                  <a:gd name="T81" fmla="*/ 5 h 7"/>
                  <a:gd name="T82" fmla="*/ 6 w 6"/>
                  <a:gd name="T83" fmla="*/ 4 h 7"/>
                  <a:gd name="T84" fmla="*/ 6 w 6"/>
                  <a:gd name="T85" fmla="*/ 4 h 7"/>
                  <a:gd name="T86" fmla="*/ 6 w 6"/>
                  <a:gd name="T87" fmla="*/ 3 h 7"/>
                  <a:gd name="T88" fmla="*/ 6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6" y="2"/>
                    </a:moveTo>
                    <a:lnTo>
                      <a:pt x="5" y="2"/>
                    </a:lnTo>
                    <a:lnTo>
                      <a:pt x="5" y="2"/>
                    </a:lnTo>
                    <a:lnTo>
                      <a:pt x="5" y="2"/>
                    </a:lnTo>
                    <a:lnTo>
                      <a:pt x="5" y="2"/>
                    </a:lnTo>
                    <a:lnTo>
                      <a:pt x="5" y="1"/>
                    </a:lnTo>
                    <a:lnTo>
                      <a:pt x="5" y="1"/>
                    </a:lnTo>
                    <a:lnTo>
                      <a:pt x="4" y="1"/>
                    </a:lnTo>
                    <a:lnTo>
                      <a:pt x="4" y="1"/>
                    </a:lnTo>
                    <a:lnTo>
                      <a:pt x="4" y="1"/>
                    </a:lnTo>
                    <a:lnTo>
                      <a:pt x="4" y="1"/>
                    </a:lnTo>
                    <a:lnTo>
                      <a:pt x="4" y="0"/>
                    </a:lnTo>
                    <a:lnTo>
                      <a:pt x="3" y="0"/>
                    </a:lnTo>
                    <a:lnTo>
                      <a:pt x="3" y="0"/>
                    </a:lnTo>
                    <a:lnTo>
                      <a:pt x="3" y="0"/>
                    </a:lnTo>
                    <a:lnTo>
                      <a:pt x="3" y="0"/>
                    </a:lnTo>
                    <a:lnTo>
                      <a:pt x="3" y="0"/>
                    </a:lnTo>
                    <a:lnTo>
                      <a:pt x="2" y="0"/>
                    </a:lnTo>
                    <a:lnTo>
                      <a:pt x="2" y="0"/>
                    </a:lnTo>
                    <a:lnTo>
                      <a:pt x="2" y="0"/>
                    </a:lnTo>
                    <a:lnTo>
                      <a:pt x="2" y="0"/>
                    </a:lnTo>
                    <a:lnTo>
                      <a:pt x="2" y="0"/>
                    </a:lnTo>
                    <a:lnTo>
                      <a:pt x="2" y="0"/>
                    </a:lnTo>
                    <a:lnTo>
                      <a:pt x="1" y="0"/>
                    </a:lnTo>
                    <a:lnTo>
                      <a:pt x="1" y="0"/>
                    </a:lnTo>
                    <a:lnTo>
                      <a:pt x="1" y="1"/>
                    </a:lnTo>
                    <a:lnTo>
                      <a:pt x="1" y="1"/>
                    </a:lnTo>
                    <a:lnTo>
                      <a:pt x="1" y="1"/>
                    </a:lnTo>
                    <a:lnTo>
                      <a:pt x="1" y="1"/>
                    </a:lnTo>
                    <a:lnTo>
                      <a:pt x="1" y="1"/>
                    </a:lnTo>
                    <a:lnTo>
                      <a:pt x="1" y="1"/>
                    </a:lnTo>
                    <a:lnTo>
                      <a:pt x="1" y="2"/>
                    </a:lnTo>
                    <a:lnTo>
                      <a:pt x="1" y="2"/>
                    </a:lnTo>
                    <a:lnTo>
                      <a:pt x="0" y="2"/>
                    </a:lnTo>
                    <a:lnTo>
                      <a:pt x="0" y="2"/>
                    </a:lnTo>
                    <a:lnTo>
                      <a:pt x="0" y="2"/>
                    </a:lnTo>
                    <a:lnTo>
                      <a:pt x="0" y="3"/>
                    </a:lnTo>
                    <a:lnTo>
                      <a:pt x="1" y="3"/>
                    </a:lnTo>
                    <a:lnTo>
                      <a:pt x="1" y="3"/>
                    </a:lnTo>
                    <a:lnTo>
                      <a:pt x="1" y="4"/>
                    </a:lnTo>
                    <a:lnTo>
                      <a:pt x="1" y="4"/>
                    </a:lnTo>
                    <a:lnTo>
                      <a:pt x="1" y="4"/>
                    </a:lnTo>
                    <a:lnTo>
                      <a:pt x="1" y="4"/>
                    </a:lnTo>
                    <a:lnTo>
                      <a:pt x="1" y="4"/>
                    </a:lnTo>
                    <a:lnTo>
                      <a:pt x="1" y="5"/>
                    </a:lnTo>
                    <a:lnTo>
                      <a:pt x="1" y="5"/>
                    </a:lnTo>
                    <a:lnTo>
                      <a:pt x="1" y="5"/>
                    </a:lnTo>
                    <a:lnTo>
                      <a:pt x="1" y="5"/>
                    </a:lnTo>
                    <a:lnTo>
                      <a:pt x="2" y="6"/>
                    </a:lnTo>
                    <a:lnTo>
                      <a:pt x="2" y="6"/>
                    </a:lnTo>
                    <a:lnTo>
                      <a:pt x="2" y="6"/>
                    </a:lnTo>
                    <a:lnTo>
                      <a:pt x="2" y="6"/>
                    </a:lnTo>
                    <a:lnTo>
                      <a:pt x="2" y="6"/>
                    </a:lnTo>
                    <a:lnTo>
                      <a:pt x="3" y="7"/>
                    </a:lnTo>
                    <a:lnTo>
                      <a:pt x="3" y="7"/>
                    </a:lnTo>
                    <a:lnTo>
                      <a:pt x="3" y="7"/>
                    </a:lnTo>
                    <a:lnTo>
                      <a:pt x="3" y="7"/>
                    </a:lnTo>
                    <a:lnTo>
                      <a:pt x="3" y="7"/>
                    </a:lnTo>
                    <a:lnTo>
                      <a:pt x="3" y="7"/>
                    </a:lnTo>
                    <a:lnTo>
                      <a:pt x="4" y="7"/>
                    </a:lnTo>
                    <a:lnTo>
                      <a:pt x="4" y="7"/>
                    </a:lnTo>
                    <a:lnTo>
                      <a:pt x="4" y="7"/>
                    </a:lnTo>
                    <a:lnTo>
                      <a:pt x="4" y="7"/>
                    </a:lnTo>
                    <a:lnTo>
                      <a:pt x="4" y="7"/>
                    </a:lnTo>
                    <a:lnTo>
                      <a:pt x="5" y="7"/>
                    </a:lnTo>
                    <a:lnTo>
                      <a:pt x="5" y="7"/>
                    </a:lnTo>
                    <a:lnTo>
                      <a:pt x="5" y="7"/>
                    </a:lnTo>
                    <a:lnTo>
                      <a:pt x="5" y="7"/>
                    </a:lnTo>
                    <a:lnTo>
                      <a:pt x="5" y="7"/>
                    </a:lnTo>
                    <a:lnTo>
                      <a:pt x="5" y="7"/>
                    </a:lnTo>
                    <a:lnTo>
                      <a:pt x="6" y="7"/>
                    </a:lnTo>
                    <a:lnTo>
                      <a:pt x="6" y="7"/>
                    </a:lnTo>
                    <a:lnTo>
                      <a:pt x="6"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4"/>
                    </a:lnTo>
                    <a:lnTo>
                      <a:pt x="6" y="3"/>
                    </a:lnTo>
                    <a:lnTo>
                      <a:pt x="6" y="3"/>
                    </a:lnTo>
                    <a:lnTo>
                      <a:pt x="6" y="3"/>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29" name="Freeform 321"/>
              <p:cNvSpPr>
                <a:spLocks/>
              </p:cNvSpPr>
              <p:nvPr/>
            </p:nvSpPr>
            <p:spPr bwMode="auto">
              <a:xfrm>
                <a:off x="1240" y="1115"/>
                <a:ext cx="6" cy="7"/>
              </a:xfrm>
              <a:custGeom>
                <a:avLst/>
                <a:gdLst>
                  <a:gd name="T0" fmla="*/ 5 w 6"/>
                  <a:gd name="T1" fmla="*/ 2 h 7"/>
                  <a:gd name="T2" fmla="*/ 5 w 6"/>
                  <a:gd name="T3" fmla="*/ 2 h 7"/>
                  <a:gd name="T4" fmla="*/ 4 w 6"/>
                  <a:gd name="T5" fmla="*/ 1 h 7"/>
                  <a:gd name="T6" fmla="*/ 4 w 6"/>
                  <a:gd name="T7" fmla="*/ 1 h 7"/>
                  <a:gd name="T8" fmla="*/ 4 w 6"/>
                  <a:gd name="T9" fmla="*/ 1 h 7"/>
                  <a:gd name="T10" fmla="*/ 3 w 6"/>
                  <a:gd name="T11" fmla="*/ 0 h 7"/>
                  <a:gd name="T12" fmla="*/ 3 w 6"/>
                  <a:gd name="T13" fmla="*/ 0 h 7"/>
                  <a:gd name="T14" fmla="*/ 2 w 6"/>
                  <a:gd name="T15" fmla="*/ 0 h 7"/>
                  <a:gd name="T16" fmla="*/ 2 w 6"/>
                  <a:gd name="T17" fmla="*/ 0 h 7"/>
                  <a:gd name="T18" fmla="*/ 2 w 6"/>
                  <a:gd name="T19" fmla="*/ 0 h 7"/>
                  <a:gd name="T20" fmla="*/ 1 w 6"/>
                  <a:gd name="T21" fmla="*/ 0 h 7"/>
                  <a:gd name="T22" fmla="*/ 1 w 6"/>
                  <a:gd name="T23" fmla="*/ 0 h 7"/>
                  <a:gd name="T24" fmla="*/ 1 w 6"/>
                  <a:gd name="T25" fmla="*/ 1 h 7"/>
                  <a:gd name="T26" fmla="*/ 1 w 6"/>
                  <a:gd name="T27" fmla="*/ 1 h 7"/>
                  <a:gd name="T28" fmla="*/ 0 w 6"/>
                  <a:gd name="T29" fmla="*/ 1 h 7"/>
                  <a:gd name="T30" fmla="*/ 0 w 6"/>
                  <a:gd name="T31" fmla="*/ 2 h 7"/>
                  <a:gd name="T32" fmla="*/ 0 w 6"/>
                  <a:gd name="T33" fmla="*/ 2 h 7"/>
                  <a:gd name="T34" fmla="*/ 0 w 6"/>
                  <a:gd name="T35" fmla="*/ 2 h 7"/>
                  <a:gd name="T36" fmla="*/ 0 w 6"/>
                  <a:gd name="T37" fmla="*/ 3 h 7"/>
                  <a:gd name="T38" fmla="*/ 0 w 6"/>
                  <a:gd name="T39" fmla="*/ 4 h 7"/>
                  <a:gd name="T40" fmla="*/ 0 w 6"/>
                  <a:gd name="T41" fmla="*/ 4 h 7"/>
                  <a:gd name="T42" fmla="*/ 1 w 6"/>
                  <a:gd name="T43" fmla="*/ 4 h 7"/>
                  <a:gd name="T44" fmla="*/ 1 w 6"/>
                  <a:gd name="T45" fmla="*/ 5 h 7"/>
                  <a:gd name="T46" fmla="*/ 1 w 6"/>
                  <a:gd name="T47" fmla="*/ 5 h 7"/>
                  <a:gd name="T48" fmla="*/ 1 w 6"/>
                  <a:gd name="T49" fmla="*/ 6 h 7"/>
                  <a:gd name="T50" fmla="*/ 2 w 6"/>
                  <a:gd name="T51" fmla="*/ 6 h 7"/>
                  <a:gd name="T52" fmla="*/ 2 w 6"/>
                  <a:gd name="T53" fmla="*/ 7 h 7"/>
                  <a:gd name="T54" fmla="*/ 2 w 6"/>
                  <a:gd name="T55" fmla="*/ 7 h 7"/>
                  <a:gd name="T56" fmla="*/ 3 w 6"/>
                  <a:gd name="T57" fmla="*/ 7 h 7"/>
                  <a:gd name="T58" fmla="*/ 3 w 6"/>
                  <a:gd name="T59" fmla="*/ 7 h 7"/>
                  <a:gd name="T60" fmla="*/ 4 w 6"/>
                  <a:gd name="T61" fmla="*/ 7 h 7"/>
                  <a:gd name="T62" fmla="*/ 4 w 6"/>
                  <a:gd name="T63" fmla="*/ 7 h 7"/>
                  <a:gd name="T64" fmla="*/ 4 w 6"/>
                  <a:gd name="T65" fmla="*/ 7 h 7"/>
                  <a:gd name="T66" fmla="*/ 5 w 6"/>
                  <a:gd name="T67" fmla="*/ 7 h 7"/>
                  <a:gd name="T68" fmla="*/ 5 w 6"/>
                  <a:gd name="T69" fmla="*/ 7 h 7"/>
                  <a:gd name="T70" fmla="*/ 5 w 6"/>
                  <a:gd name="T71" fmla="*/ 7 h 7"/>
                  <a:gd name="T72" fmla="*/ 5 w 6"/>
                  <a:gd name="T73" fmla="*/ 6 h 7"/>
                  <a:gd name="T74" fmla="*/ 6 w 6"/>
                  <a:gd name="T75" fmla="*/ 6 h 7"/>
                  <a:gd name="T76" fmla="*/ 6 w 6"/>
                  <a:gd name="T77" fmla="*/ 6 h 7"/>
                  <a:gd name="T78" fmla="*/ 6 w 6"/>
                  <a:gd name="T79" fmla="*/ 5 h 7"/>
                  <a:gd name="T80" fmla="*/ 6 w 6"/>
                  <a:gd name="T81" fmla="*/ 5 h 7"/>
                  <a:gd name="T82" fmla="*/ 6 w 6"/>
                  <a:gd name="T83" fmla="*/ 4 h 7"/>
                  <a:gd name="T84" fmla="*/ 6 w 6"/>
                  <a:gd name="T85" fmla="*/ 4 h 7"/>
                  <a:gd name="T86" fmla="*/ 5 w 6"/>
                  <a:gd name="T87" fmla="*/ 3 h 7"/>
                  <a:gd name="T88" fmla="*/ 5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2"/>
                    </a:lnTo>
                    <a:lnTo>
                      <a:pt x="4" y="2"/>
                    </a:lnTo>
                    <a:lnTo>
                      <a:pt x="4" y="1"/>
                    </a:lnTo>
                    <a:lnTo>
                      <a:pt x="4" y="1"/>
                    </a:lnTo>
                    <a:lnTo>
                      <a:pt x="4" y="1"/>
                    </a:lnTo>
                    <a:lnTo>
                      <a:pt x="4" y="1"/>
                    </a:lnTo>
                    <a:lnTo>
                      <a:pt x="4" y="1"/>
                    </a:lnTo>
                    <a:lnTo>
                      <a:pt x="3" y="1"/>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1"/>
                    </a:lnTo>
                    <a:lnTo>
                      <a:pt x="1" y="1"/>
                    </a:lnTo>
                    <a:lnTo>
                      <a:pt x="1" y="1"/>
                    </a:lnTo>
                    <a:lnTo>
                      <a:pt x="0" y="1"/>
                    </a:lnTo>
                    <a:lnTo>
                      <a:pt x="0" y="1"/>
                    </a:lnTo>
                    <a:lnTo>
                      <a:pt x="0" y="1"/>
                    </a:lnTo>
                    <a:lnTo>
                      <a:pt x="0" y="2"/>
                    </a:lnTo>
                    <a:lnTo>
                      <a:pt x="0" y="2"/>
                    </a:lnTo>
                    <a:lnTo>
                      <a:pt x="0" y="2"/>
                    </a:lnTo>
                    <a:lnTo>
                      <a:pt x="0" y="2"/>
                    </a:lnTo>
                    <a:lnTo>
                      <a:pt x="0" y="2"/>
                    </a:lnTo>
                    <a:lnTo>
                      <a:pt x="0" y="3"/>
                    </a:lnTo>
                    <a:lnTo>
                      <a:pt x="0" y="3"/>
                    </a:lnTo>
                    <a:lnTo>
                      <a:pt x="0" y="3"/>
                    </a:lnTo>
                    <a:lnTo>
                      <a:pt x="0" y="4"/>
                    </a:lnTo>
                    <a:lnTo>
                      <a:pt x="0" y="4"/>
                    </a:lnTo>
                    <a:lnTo>
                      <a:pt x="0" y="4"/>
                    </a:lnTo>
                    <a:lnTo>
                      <a:pt x="0" y="4"/>
                    </a:lnTo>
                    <a:lnTo>
                      <a:pt x="1" y="4"/>
                    </a:lnTo>
                    <a:lnTo>
                      <a:pt x="1" y="5"/>
                    </a:lnTo>
                    <a:lnTo>
                      <a:pt x="1" y="5"/>
                    </a:lnTo>
                    <a:lnTo>
                      <a:pt x="1" y="5"/>
                    </a:lnTo>
                    <a:lnTo>
                      <a:pt x="1" y="5"/>
                    </a:lnTo>
                    <a:lnTo>
                      <a:pt x="1" y="6"/>
                    </a:lnTo>
                    <a:lnTo>
                      <a:pt x="1" y="6"/>
                    </a:lnTo>
                    <a:lnTo>
                      <a:pt x="2" y="6"/>
                    </a:lnTo>
                    <a:lnTo>
                      <a:pt x="2" y="6"/>
                    </a:lnTo>
                    <a:lnTo>
                      <a:pt x="2" y="6"/>
                    </a:lnTo>
                    <a:lnTo>
                      <a:pt x="2" y="7"/>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5" y="7"/>
                    </a:lnTo>
                    <a:lnTo>
                      <a:pt x="5" y="7"/>
                    </a:lnTo>
                    <a:lnTo>
                      <a:pt x="5" y="7"/>
                    </a:lnTo>
                    <a:lnTo>
                      <a:pt x="5" y="7"/>
                    </a:lnTo>
                    <a:lnTo>
                      <a:pt x="5" y="7"/>
                    </a:lnTo>
                    <a:lnTo>
                      <a:pt x="5" y="7"/>
                    </a:lnTo>
                    <a:lnTo>
                      <a:pt x="5" y="7"/>
                    </a:lnTo>
                    <a:lnTo>
                      <a:pt x="5"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4"/>
                    </a:lnTo>
                    <a:lnTo>
                      <a:pt x="5" y="3"/>
                    </a:lnTo>
                    <a:lnTo>
                      <a:pt x="5" y="3"/>
                    </a:lnTo>
                    <a:lnTo>
                      <a:pt x="5" y="3"/>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30" name="Freeform 322"/>
              <p:cNvSpPr>
                <a:spLocks/>
              </p:cNvSpPr>
              <p:nvPr/>
            </p:nvSpPr>
            <p:spPr bwMode="auto">
              <a:xfrm>
                <a:off x="1256" y="1125"/>
                <a:ext cx="5" cy="7"/>
              </a:xfrm>
              <a:custGeom>
                <a:avLst/>
                <a:gdLst>
                  <a:gd name="T0" fmla="*/ 4 w 5"/>
                  <a:gd name="T1" fmla="*/ 2 h 7"/>
                  <a:gd name="T2" fmla="*/ 4 w 5"/>
                  <a:gd name="T3" fmla="*/ 2 h 7"/>
                  <a:gd name="T4" fmla="*/ 4 w 5"/>
                  <a:gd name="T5" fmla="*/ 1 h 7"/>
                  <a:gd name="T6" fmla="*/ 3 w 5"/>
                  <a:gd name="T7" fmla="*/ 1 h 7"/>
                  <a:gd name="T8" fmla="*/ 3 w 5"/>
                  <a:gd name="T9" fmla="*/ 1 h 7"/>
                  <a:gd name="T10" fmla="*/ 3 w 5"/>
                  <a:gd name="T11" fmla="*/ 0 h 7"/>
                  <a:gd name="T12" fmla="*/ 2 w 5"/>
                  <a:gd name="T13" fmla="*/ 0 h 7"/>
                  <a:gd name="T14" fmla="*/ 2 w 5"/>
                  <a:gd name="T15" fmla="*/ 0 h 7"/>
                  <a:gd name="T16" fmla="*/ 2 w 5"/>
                  <a:gd name="T17" fmla="*/ 0 h 7"/>
                  <a:gd name="T18" fmla="*/ 1 w 5"/>
                  <a:gd name="T19" fmla="*/ 0 h 7"/>
                  <a:gd name="T20" fmla="*/ 1 w 5"/>
                  <a:gd name="T21" fmla="*/ 0 h 7"/>
                  <a:gd name="T22" fmla="*/ 1 w 5"/>
                  <a:gd name="T23" fmla="*/ 0 h 7"/>
                  <a:gd name="T24" fmla="*/ 0 w 5"/>
                  <a:gd name="T25" fmla="*/ 1 h 7"/>
                  <a:gd name="T26" fmla="*/ 0 w 5"/>
                  <a:gd name="T27" fmla="*/ 1 h 7"/>
                  <a:gd name="T28" fmla="*/ 0 w 5"/>
                  <a:gd name="T29" fmla="*/ 1 h 7"/>
                  <a:gd name="T30" fmla="*/ 0 w 5"/>
                  <a:gd name="T31" fmla="*/ 2 h 7"/>
                  <a:gd name="T32" fmla="*/ 0 w 5"/>
                  <a:gd name="T33" fmla="*/ 2 h 7"/>
                  <a:gd name="T34" fmla="*/ 0 w 5"/>
                  <a:gd name="T35" fmla="*/ 2 h 7"/>
                  <a:gd name="T36" fmla="*/ 0 w 5"/>
                  <a:gd name="T37" fmla="*/ 3 h 7"/>
                  <a:gd name="T38" fmla="*/ 0 w 5"/>
                  <a:gd name="T39" fmla="*/ 3 h 7"/>
                  <a:gd name="T40" fmla="*/ 0 w 5"/>
                  <a:gd name="T41" fmla="*/ 4 h 7"/>
                  <a:gd name="T42" fmla="*/ 0 w 5"/>
                  <a:gd name="T43" fmla="*/ 4 h 7"/>
                  <a:gd name="T44" fmla="*/ 0 w 5"/>
                  <a:gd name="T45" fmla="*/ 5 h 7"/>
                  <a:gd name="T46" fmla="*/ 1 w 5"/>
                  <a:gd name="T47" fmla="*/ 5 h 7"/>
                  <a:gd name="T48" fmla="*/ 1 w 5"/>
                  <a:gd name="T49" fmla="*/ 6 h 7"/>
                  <a:gd name="T50" fmla="*/ 1 w 5"/>
                  <a:gd name="T51" fmla="*/ 6 h 7"/>
                  <a:gd name="T52" fmla="*/ 2 w 5"/>
                  <a:gd name="T53" fmla="*/ 6 h 7"/>
                  <a:gd name="T54" fmla="*/ 2 w 5"/>
                  <a:gd name="T55" fmla="*/ 7 h 7"/>
                  <a:gd name="T56" fmla="*/ 2 w 5"/>
                  <a:gd name="T57" fmla="*/ 7 h 7"/>
                  <a:gd name="T58" fmla="*/ 3 w 5"/>
                  <a:gd name="T59" fmla="*/ 7 h 7"/>
                  <a:gd name="T60" fmla="*/ 3 w 5"/>
                  <a:gd name="T61" fmla="*/ 7 h 7"/>
                  <a:gd name="T62" fmla="*/ 4 w 5"/>
                  <a:gd name="T63" fmla="*/ 7 h 7"/>
                  <a:gd name="T64" fmla="*/ 4 w 5"/>
                  <a:gd name="T65" fmla="*/ 7 h 7"/>
                  <a:gd name="T66" fmla="*/ 4 w 5"/>
                  <a:gd name="T67" fmla="*/ 7 h 7"/>
                  <a:gd name="T68" fmla="*/ 5 w 5"/>
                  <a:gd name="T69" fmla="*/ 7 h 7"/>
                  <a:gd name="T70" fmla="*/ 5 w 5"/>
                  <a:gd name="T71" fmla="*/ 7 h 7"/>
                  <a:gd name="T72" fmla="*/ 5 w 5"/>
                  <a:gd name="T73" fmla="*/ 6 h 7"/>
                  <a:gd name="T74" fmla="*/ 5 w 5"/>
                  <a:gd name="T75" fmla="*/ 6 h 7"/>
                  <a:gd name="T76" fmla="*/ 5 w 5"/>
                  <a:gd name="T77" fmla="*/ 5 h 7"/>
                  <a:gd name="T78" fmla="*/ 5 w 5"/>
                  <a:gd name="T79" fmla="*/ 5 h 7"/>
                  <a:gd name="T80" fmla="*/ 5 w 5"/>
                  <a:gd name="T81" fmla="*/ 5 h 7"/>
                  <a:gd name="T82" fmla="*/ 5 w 5"/>
                  <a:gd name="T83" fmla="*/ 4 h 7"/>
                  <a:gd name="T84" fmla="*/ 5 w 5"/>
                  <a:gd name="T85" fmla="*/ 4 h 7"/>
                  <a:gd name="T86" fmla="*/ 5 w 5"/>
                  <a:gd name="T87" fmla="*/ 3 h 7"/>
                  <a:gd name="T88" fmla="*/ 5 w 5"/>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4" y="2"/>
                    </a:lnTo>
                    <a:lnTo>
                      <a:pt x="4" y="2"/>
                    </a:lnTo>
                    <a:lnTo>
                      <a:pt x="4" y="2"/>
                    </a:lnTo>
                    <a:lnTo>
                      <a:pt x="4" y="2"/>
                    </a:lnTo>
                    <a:lnTo>
                      <a:pt x="4" y="1"/>
                    </a:lnTo>
                    <a:lnTo>
                      <a:pt x="4" y="1"/>
                    </a:lnTo>
                    <a:lnTo>
                      <a:pt x="3" y="1"/>
                    </a:lnTo>
                    <a:lnTo>
                      <a:pt x="3" y="1"/>
                    </a:lnTo>
                    <a:lnTo>
                      <a:pt x="3" y="1"/>
                    </a:lnTo>
                    <a:lnTo>
                      <a:pt x="3" y="1"/>
                    </a:lnTo>
                    <a:lnTo>
                      <a:pt x="3"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1"/>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0" y="5"/>
                    </a:lnTo>
                    <a:lnTo>
                      <a:pt x="0" y="5"/>
                    </a:lnTo>
                    <a:lnTo>
                      <a:pt x="1" y="5"/>
                    </a:lnTo>
                    <a:lnTo>
                      <a:pt x="1" y="5"/>
                    </a:lnTo>
                    <a:lnTo>
                      <a:pt x="1" y="6"/>
                    </a:lnTo>
                    <a:lnTo>
                      <a:pt x="1" y="6"/>
                    </a:lnTo>
                    <a:lnTo>
                      <a:pt x="1" y="6"/>
                    </a:lnTo>
                    <a:lnTo>
                      <a:pt x="1" y="6"/>
                    </a:lnTo>
                    <a:lnTo>
                      <a:pt x="2" y="6"/>
                    </a:lnTo>
                    <a:lnTo>
                      <a:pt x="2" y="7"/>
                    </a:lnTo>
                    <a:lnTo>
                      <a:pt x="2" y="7"/>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7"/>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31" name="Freeform 323"/>
              <p:cNvSpPr>
                <a:spLocks/>
              </p:cNvSpPr>
              <p:nvPr/>
            </p:nvSpPr>
            <p:spPr bwMode="auto">
              <a:xfrm>
                <a:off x="1256" y="1125"/>
                <a:ext cx="6" cy="7"/>
              </a:xfrm>
              <a:custGeom>
                <a:avLst/>
                <a:gdLst>
                  <a:gd name="T0" fmla="*/ 5 w 6"/>
                  <a:gd name="T1" fmla="*/ 2 h 7"/>
                  <a:gd name="T2" fmla="*/ 5 w 6"/>
                  <a:gd name="T3" fmla="*/ 2 h 7"/>
                  <a:gd name="T4" fmla="*/ 4 w 6"/>
                  <a:gd name="T5" fmla="*/ 1 h 7"/>
                  <a:gd name="T6" fmla="*/ 4 w 6"/>
                  <a:gd name="T7" fmla="*/ 1 h 7"/>
                  <a:gd name="T8" fmla="*/ 4 w 6"/>
                  <a:gd name="T9" fmla="*/ 1 h 7"/>
                  <a:gd name="T10" fmla="*/ 3 w 6"/>
                  <a:gd name="T11" fmla="*/ 0 h 7"/>
                  <a:gd name="T12" fmla="*/ 3 w 6"/>
                  <a:gd name="T13" fmla="*/ 0 h 7"/>
                  <a:gd name="T14" fmla="*/ 2 w 6"/>
                  <a:gd name="T15" fmla="*/ 0 h 7"/>
                  <a:gd name="T16" fmla="*/ 2 w 6"/>
                  <a:gd name="T17" fmla="*/ 0 h 7"/>
                  <a:gd name="T18" fmla="*/ 2 w 6"/>
                  <a:gd name="T19" fmla="*/ 0 h 7"/>
                  <a:gd name="T20" fmla="*/ 1 w 6"/>
                  <a:gd name="T21" fmla="*/ 0 h 7"/>
                  <a:gd name="T22" fmla="*/ 1 w 6"/>
                  <a:gd name="T23" fmla="*/ 0 h 7"/>
                  <a:gd name="T24" fmla="*/ 1 w 6"/>
                  <a:gd name="T25" fmla="*/ 1 h 7"/>
                  <a:gd name="T26" fmla="*/ 1 w 6"/>
                  <a:gd name="T27" fmla="*/ 1 h 7"/>
                  <a:gd name="T28" fmla="*/ 0 w 6"/>
                  <a:gd name="T29" fmla="*/ 1 h 7"/>
                  <a:gd name="T30" fmla="*/ 0 w 6"/>
                  <a:gd name="T31" fmla="*/ 2 h 7"/>
                  <a:gd name="T32" fmla="*/ 0 w 6"/>
                  <a:gd name="T33" fmla="*/ 2 h 7"/>
                  <a:gd name="T34" fmla="*/ 0 w 6"/>
                  <a:gd name="T35" fmla="*/ 2 h 7"/>
                  <a:gd name="T36" fmla="*/ 0 w 6"/>
                  <a:gd name="T37" fmla="*/ 3 h 7"/>
                  <a:gd name="T38" fmla="*/ 0 w 6"/>
                  <a:gd name="T39" fmla="*/ 3 h 7"/>
                  <a:gd name="T40" fmla="*/ 0 w 6"/>
                  <a:gd name="T41" fmla="*/ 4 h 7"/>
                  <a:gd name="T42" fmla="*/ 1 w 6"/>
                  <a:gd name="T43" fmla="*/ 4 h 7"/>
                  <a:gd name="T44" fmla="*/ 1 w 6"/>
                  <a:gd name="T45" fmla="*/ 5 h 7"/>
                  <a:gd name="T46" fmla="*/ 1 w 6"/>
                  <a:gd name="T47" fmla="*/ 5 h 7"/>
                  <a:gd name="T48" fmla="*/ 1 w 6"/>
                  <a:gd name="T49" fmla="*/ 6 h 7"/>
                  <a:gd name="T50" fmla="*/ 2 w 6"/>
                  <a:gd name="T51" fmla="*/ 6 h 7"/>
                  <a:gd name="T52" fmla="*/ 2 w 6"/>
                  <a:gd name="T53" fmla="*/ 6 h 7"/>
                  <a:gd name="T54" fmla="*/ 2 w 6"/>
                  <a:gd name="T55" fmla="*/ 7 h 7"/>
                  <a:gd name="T56" fmla="*/ 3 w 6"/>
                  <a:gd name="T57" fmla="*/ 7 h 7"/>
                  <a:gd name="T58" fmla="*/ 3 w 6"/>
                  <a:gd name="T59" fmla="*/ 7 h 7"/>
                  <a:gd name="T60" fmla="*/ 4 w 6"/>
                  <a:gd name="T61" fmla="*/ 7 h 7"/>
                  <a:gd name="T62" fmla="*/ 4 w 6"/>
                  <a:gd name="T63" fmla="*/ 7 h 7"/>
                  <a:gd name="T64" fmla="*/ 4 w 6"/>
                  <a:gd name="T65" fmla="*/ 7 h 7"/>
                  <a:gd name="T66" fmla="*/ 5 w 6"/>
                  <a:gd name="T67" fmla="*/ 7 h 7"/>
                  <a:gd name="T68" fmla="*/ 5 w 6"/>
                  <a:gd name="T69" fmla="*/ 7 h 7"/>
                  <a:gd name="T70" fmla="*/ 5 w 6"/>
                  <a:gd name="T71" fmla="*/ 7 h 7"/>
                  <a:gd name="T72" fmla="*/ 5 w 6"/>
                  <a:gd name="T73" fmla="*/ 6 h 7"/>
                  <a:gd name="T74" fmla="*/ 6 w 6"/>
                  <a:gd name="T75" fmla="*/ 6 h 7"/>
                  <a:gd name="T76" fmla="*/ 6 w 6"/>
                  <a:gd name="T77" fmla="*/ 5 h 7"/>
                  <a:gd name="T78" fmla="*/ 6 w 6"/>
                  <a:gd name="T79" fmla="*/ 5 h 7"/>
                  <a:gd name="T80" fmla="*/ 6 w 6"/>
                  <a:gd name="T81" fmla="*/ 5 h 7"/>
                  <a:gd name="T82" fmla="*/ 6 w 6"/>
                  <a:gd name="T83" fmla="*/ 4 h 7"/>
                  <a:gd name="T84" fmla="*/ 6 w 6"/>
                  <a:gd name="T85" fmla="*/ 4 h 7"/>
                  <a:gd name="T86" fmla="*/ 5 w 6"/>
                  <a:gd name="T87" fmla="*/ 3 h 7"/>
                  <a:gd name="T88" fmla="*/ 5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2"/>
                    </a:lnTo>
                    <a:lnTo>
                      <a:pt x="4" y="2"/>
                    </a:lnTo>
                    <a:lnTo>
                      <a:pt x="4" y="1"/>
                    </a:lnTo>
                    <a:lnTo>
                      <a:pt x="4" y="1"/>
                    </a:lnTo>
                    <a:lnTo>
                      <a:pt x="4" y="1"/>
                    </a:lnTo>
                    <a:lnTo>
                      <a:pt x="4" y="1"/>
                    </a:lnTo>
                    <a:lnTo>
                      <a:pt x="4" y="1"/>
                    </a:lnTo>
                    <a:lnTo>
                      <a:pt x="3" y="1"/>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1"/>
                    </a:lnTo>
                    <a:lnTo>
                      <a:pt x="1" y="1"/>
                    </a:lnTo>
                    <a:lnTo>
                      <a:pt x="1"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1" y="4"/>
                    </a:lnTo>
                    <a:lnTo>
                      <a:pt x="1" y="5"/>
                    </a:lnTo>
                    <a:lnTo>
                      <a:pt x="1" y="5"/>
                    </a:lnTo>
                    <a:lnTo>
                      <a:pt x="1" y="5"/>
                    </a:lnTo>
                    <a:lnTo>
                      <a:pt x="1" y="5"/>
                    </a:lnTo>
                    <a:lnTo>
                      <a:pt x="1" y="5"/>
                    </a:lnTo>
                    <a:lnTo>
                      <a:pt x="1" y="6"/>
                    </a:lnTo>
                    <a:lnTo>
                      <a:pt x="2" y="6"/>
                    </a:lnTo>
                    <a:lnTo>
                      <a:pt x="2" y="6"/>
                    </a:lnTo>
                    <a:lnTo>
                      <a:pt x="2" y="6"/>
                    </a:lnTo>
                    <a:lnTo>
                      <a:pt x="2" y="6"/>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5" y="7"/>
                    </a:lnTo>
                    <a:lnTo>
                      <a:pt x="5" y="7"/>
                    </a:lnTo>
                    <a:lnTo>
                      <a:pt x="5" y="7"/>
                    </a:lnTo>
                    <a:lnTo>
                      <a:pt x="5" y="7"/>
                    </a:lnTo>
                    <a:lnTo>
                      <a:pt x="5" y="7"/>
                    </a:lnTo>
                    <a:lnTo>
                      <a:pt x="5" y="7"/>
                    </a:lnTo>
                    <a:lnTo>
                      <a:pt x="5" y="6"/>
                    </a:lnTo>
                    <a:lnTo>
                      <a:pt x="5" y="6"/>
                    </a:lnTo>
                    <a:lnTo>
                      <a:pt x="6" y="6"/>
                    </a:lnTo>
                    <a:lnTo>
                      <a:pt x="6" y="6"/>
                    </a:lnTo>
                    <a:lnTo>
                      <a:pt x="6" y="6"/>
                    </a:lnTo>
                    <a:lnTo>
                      <a:pt x="6" y="5"/>
                    </a:lnTo>
                    <a:lnTo>
                      <a:pt x="6" y="5"/>
                    </a:lnTo>
                    <a:lnTo>
                      <a:pt x="6" y="5"/>
                    </a:lnTo>
                    <a:lnTo>
                      <a:pt x="6" y="5"/>
                    </a:lnTo>
                    <a:lnTo>
                      <a:pt x="6" y="5"/>
                    </a:lnTo>
                    <a:lnTo>
                      <a:pt x="6" y="4"/>
                    </a:lnTo>
                    <a:lnTo>
                      <a:pt x="6" y="4"/>
                    </a:lnTo>
                    <a:lnTo>
                      <a:pt x="6" y="4"/>
                    </a:lnTo>
                    <a:lnTo>
                      <a:pt x="6" y="4"/>
                    </a:lnTo>
                    <a:lnTo>
                      <a:pt x="6" y="3"/>
                    </a:lnTo>
                    <a:lnTo>
                      <a:pt x="5" y="3"/>
                    </a:lnTo>
                    <a:lnTo>
                      <a:pt x="5" y="3"/>
                    </a:lnTo>
                    <a:lnTo>
                      <a:pt x="5" y="3"/>
                    </a:lnTo>
                    <a:lnTo>
                      <a:pt x="5" y="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32" name="Freeform 324"/>
              <p:cNvSpPr>
                <a:spLocks/>
              </p:cNvSpPr>
              <p:nvPr/>
            </p:nvSpPr>
            <p:spPr bwMode="auto">
              <a:xfrm>
                <a:off x="1264" y="1130"/>
                <a:ext cx="5" cy="7"/>
              </a:xfrm>
              <a:custGeom>
                <a:avLst/>
                <a:gdLst>
                  <a:gd name="T0" fmla="*/ 5 w 5"/>
                  <a:gd name="T1" fmla="*/ 2 h 7"/>
                  <a:gd name="T2" fmla="*/ 4 w 5"/>
                  <a:gd name="T3" fmla="*/ 1 h 7"/>
                  <a:gd name="T4" fmla="*/ 4 w 5"/>
                  <a:gd name="T5" fmla="*/ 1 h 7"/>
                  <a:gd name="T6" fmla="*/ 4 w 5"/>
                  <a:gd name="T7" fmla="*/ 1 h 7"/>
                  <a:gd name="T8" fmla="*/ 3 w 5"/>
                  <a:gd name="T9" fmla="*/ 0 h 7"/>
                  <a:gd name="T10" fmla="*/ 3 w 5"/>
                  <a:gd name="T11" fmla="*/ 0 h 7"/>
                  <a:gd name="T12" fmla="*/ 3 w 5"/>
                  <a:gd name="T13" fmla="*/ 0 h 7"/>
                  <a:gd name="T14" fmla="*/ 2 w 5"/>
                  <a:gd name="T15" fmla="*/ 0 h 7"/>
                  <a:gd name="T16" fmla="*/ 2 w 5"/>
                  <a:gd name="T17" fmla="*/ 0 h 7"/>
                  <a:gd name="T18" fmla="*/ 1 w 5"/>
                  <a:gd name="T19" fmla="*/ 0 h 7"/>
                  <a:gd name="T20" fmla="*/ 1 w 5"/>
                  <a:gd name="T21" fmla="*/ 0 h 7"/>
                  <a:gd name="T22" fmla="*/ 1 w 5"/>
                  <a:gd name="T23" fmla="*/ 0 h 7"/>
                  <a:gd name="T24" fmla="*/ 0 w 5"/>
                  <a:gd name="T25" fmla="*/ 0 h 7"/>
                  <a:gd name="T26" fmla="*/ 0 w 5"/>
                  <a:gd name="T27" fmla="*/ 0 h 7"/>
                  <a:gd name="T28" fmla="*/ 0 w 5"/>
                  <a:gd name="T29" fmla="*/ 1 h 7"/>
                  <a:gd name="T30" fmla="*/ 0 w 5"/>
                  <a:gd name="T31" fmla="*/ 1 h 7"/>
                  <a:gd name="T32" fmla="*/ 0 w 5"/>
                  <a:gd name="T33" fmla="*/ 2 h 7"/>
                  <a:gd name="T34" fmla="*/ 0 w 5"/>
                  <a:gd name="T35" fmla="*/ 2 h 7"/>
                  <a:gd name="T36" fmla="*/ 0 w 5"/>
                  <a:gd name="T37" fmla="*/ 2 h 7"/>
                  <a:gd name="T38" fmla="*/ 0 w 5"/>
                  <a:gd name="T39" fmla="*/ 3 h 7"/>
                  <a:gd name="T40" fmla="*/ 0 w 5"/>
                  <a:gd name="T41" fmla="*/ 3 h 7"/>
                  <a:gd name="T42" fmla="*/ 0 w 5"/>
                  <a:gd name="T43" fmla="*/ 4 h 7"/>
                  <a:gd name="T44" fmla="*/ 0 w 5"/>
                  <a:gd name="T45" fmla="*/ 4 h 7"/>
                  <a:gd name="T46" fmla="*/ 1 w 5"/>
                  <a:gd name="T47" fmla="*/ 5 h 7"/>
                  <a:gd name="T48" fmla="*/ 1 w 5"/>
                  <a:gd name="T49" fmla="*/ 5 h 7"/>
                  <a:gd name="T50" fmla="*/ 1 w 5"/>
                  <a:gd name="T51" fmla="*/ 6 h 7"/>
                  <a:gd name="T52" fmla="*/ 2 w 5"/>
                  <a:gd name="T53" fmla="*/ 6 h 7"/>
                  <a:gd name="T54" fmla="*/ 2 w 5"/>
                  <a:gd name="T55" fmla="*/ 6 h 7"/>
                  <a:gd name="T56" fmla="*/ 3 w 5"/>
                  <a:gd name="T57" fmla="*/ 6 h 7"/>
                  <a:gd name="T58" fmla="*/ 3 w 5"/>
                  <a:gd name="T59" fmla="*/ 7 h 7"/>
                  <a:gd name="T60" fmla="*/ 3 w 5"/>
                  <a:gd name="T61" fmla="*/ 7 h 7"/>
                  <a:gd name="T62" fmla="*/ 4 w 5"/>
                  <a:gd name="T63" fmla="*/ 7 h 7"/>
                  <a:gd name="T64" fmla="*/ 4 w 5"/>
                  <a:gd name="T65" fmla="*/ 7 h 7"/>
                  <a:gd name="T66" fmla="*/ 4 w 5"/>
                  <a:gd name="T67" fmla="*/ 6 h 7"/>
                  <a:gd name="T68" fmla="*/ 5 w 5"/>
                  <a:gd name="T69" fmla="*/ 6 h 7"/>
                  <a:gd name="T70" fmla="*/ 5 w 5"/>
                  <a:gd name="T71" fmla="*/ 6 h 7"/>
                  <a:gd name="T72" fmla="*/ 5 w 5"/>
                  <a:gd name="T73" fmla="*/ 6 h 7"/>
                  <a:gd name="T74" fmla="*/ 5 w 5"/>
                  <a:gd name="T75" fmla="*/ 5 h 7"/>
                  <a:gd name="T76" fmla="*/ 5 w 5"/>
                  <a:gd name="T77" fmla="*/ 5 h 7"/>
                  <a:gd name="T78" fmla="*/ 5 w 5"/>
                  <a:gd name="T79" fmla="*/ 5 h 7"/>
                  <a:gd name="T80" fmla="*/ 5 w 5"/>
                  <a:gd name="T81" fmla="*/ 4 h 7"/>
                  <a:gd name="T82" fmla="*/ 5 w 5"/>
                  <a:gd name="T83" fmla="*/ 4 h 7"/>
                  <a:gd name="T84" fmla="*/ 5 w 5"/>
                  <a:gd name="T85" fmla="*/ 3 h 7"/>
                  <a:gd name="T86" fmla="*/ 5 w 5"/>
                  <a:gd name="T87" fmla="*/ 3 h 7"/>
                  <a:gd name="T88" fmla="*/ 5 w 5"/>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5" y="2"/>
                    </a:lnTo>
                    <a:lnTo>
                      <a:pt x="5" y="1"/>
                    </a:lnTo>
                    <a:lnTo>
                      <a:pt x="4" y="1"/>
                    </a:lnTo>
                    <a:lnTo>
                      <a:pt x="4" y="1"/>
                    </a:lnTo>
                    <a:lnTo>
                      <a:pt x="4" y="1"/>
                    </a:lnTo>
                    <a:lnTo>
                      <a:pt x="4" y="1"/>
                    </a:lnTo>
                    <a:lnTo>
                      <a:pt x="4" y="1"/>
                    </a:lnTo>
                    <a:lnTo>
                      <a:pt x="4" y="0"/>
                    </a:lnTo>
                    <a:lnTo>
                      <a:pt x="3" y="0"/>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0"/>
                    </a:lnTo>
                    <a:lnTo>
                      <a:pt x="0" y="0"/>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1" y="5"/>
                    </a:lnTo>
                    <a:lnTo>
                      <a:pt x="1" y="5"/>
                    </a:lnTo>
                    <a:lnTo>
                      <a:pt x="1" y="5"/>
                    </a:lnTo>
                    <a:lnTo>
                      <a:pt x="1" y="5"/>
                    </a:lnTo>
                    <a:lnTo>
                      <a:pt x="1" y="5"/>
                    </a:lnTo>
                    <a:lnTo>
                      <a:pt x="1" y="6"/>
                    </a:lnTo>
                    <a:lnTo>
                      <a:pt x="2" y="6"/>
                    </a:lnTo>
                    <a:lnTo>
                      <a:pt x="2" y="6"/>
                    </a:lnTo>
                    <a:lnTo>
                      <a:pt x="2" y="6"/>
                    </a:lnTo>
                    <a:lnTo>
                      <a:pt x="2" y="6"/>
                    </a:lnTo>
                    <a:lnTo>
                      <a:pt x="2" y="6"/>
                    </a:lnTo>
                    <a:lnTo>
                      <a:pt x="3" y="6"/>
                    </a:lnTo>
                    <a:lnTo>
                      <a:pt x="3" y="6"/>
                    </a:lnTo>
                    <a:lnTo>
                      <a:pt x="3" y="7"/>
                    </a:lnTo>
                    <a:lnTo>
                      <a:pt x="3" y="7"/>
                    </a:lnTo>
                    <a:lnTo>
                      <a:pt x="3" y="7"/>
                    </a:lnTo>
                    <a:lnTo>
                      <a:pt x="4" y="7"/>
                    </a:lnTo>
                    <a:lnTo>
                      <a:pt x="4" y="7"/>
                    </a:lnTo>
                    <a:lnTo>
                      <a:pt x="4" y="7"/>
                    </a:lnTo>
                    <a:lnTo>
                      <a:pt x="4" y="7"/>
                    </a:lnTo>
                    <a:lnTo>
                      <a:pt x="4" y="7"/>
                    </a:lnTo>
                    <a:lnTo>
                      <a:pt x="4" y="6"/>
                    </a:lnTo>
                    <a:lnTo>
                      <a:pt x="5" y="6"/>
                    </a:lnTo>
                    <a:lnTo>
                      <a:pt x="5" y="6"/>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33" name="Freeform 325"/>
              <p:cNvSpPr>
                <a:spLocks/>
              </p:cNvSpPr>
              <p:nvPr/>
            </p:nvSpPr>
            <p:spPr bwMode="auto">
              <a:xfrm>
                <a:off x="1263" y="1130"/>
                <a:ext cx="6" cy="8"/>
              </a:xfrm>
              <a:custGeom>
                <a:avLst/>
                <a:gdLst>
                  <a:gd name="T0" fmla="*/ 5 w 6"/>
                  <a:gd name="T1" fmla="*/ 2 h 8"/>
                  <a:gd name="T2" fmla="*/ 5 w 6"/>
                  <a:gd name="T3" fmla="*/ 2 h 8"/>
                  <a:gd name="T4" fmla="*/ 4 w 6"/>
                  <a:gd name="T5" fmla="*/ 2 h 8"/>
                  <a:gd name="T6" fmla="*/ 4 w 6"/>
                  <a:gd name="T7" fmla="*/ 1 h 8"/>
                  <a:gd name="T8" fmla="*/ 4 w 6"/>
                  <a:gd name="T9" fmla="*/ 1 h 8"/>
                  <a:gd name="T10" fmla="*/ 3 w 6"/>
                  <a:gd name="T11" fmla="*/ 1 h 8"/>
                  <a:gd name="T12" fmla="*/ 3 w 6"/>
                  <a:gd name="T13" fmla="*/ 0 h 8"/>
                  <a:gd name="T14" fmla="*/ 2 w 6"/>
                  <a:gd name="T15" fmla="*/ 0 h 8"/>
                  <a:gd name="T16" fmla="*/ 2 w 6"/>
                  <a:gd name="T17" fmla="*/ 0 h 8"/>
                  <a:gd name="T18" fmla="*/ 2 w 6"/>
                  <a:gd name="T19" fmla="*/ 0 h 8"/>
                  <a:gd name="T20" fmla="*/ 1 w 6"/>
                  <a:gd name="T21" fmla="*/ 0 h 8"/>
                  <a:gd name="T22" fmla="*/ 1 w 6"/>
                  <a:gd name="T23" fmla="*/ 1 h 8"/>
                  <a:gd name="T24" fmla="*/ 1 w 6"/>
                  <a:gd name="T25" fmla="*/ 1 h 8"/>
                  <a:gd name="T26" fmla="*/ 1 w 6"/>
                  <a:gd name="T27" fmla="*/ 1 h 8"/>
                  <a:gd name="T28" fmla="*/ 0 w 6"/>
                  <a:gd name="T29" fmla="*/ 1 h 8"/>
                  <a:gd name="T30" fmla="*/ 0 w 6"/>
                  <a:gd name="T31" fmla="*/ 2 h 8"/>
                  <a:gd name="T32" fmla="*/ 0 w 6"/>
                  <a:gd name="T33" fmla="*/ 2 h 8"/>
                  <a:gd name="T34" fmla="*/ 0 w 6"/>
                  <a:gd name="T35" fmla="*/ 3 h 8"/>
                  <a:gd name="T36" fmla="*/ 0 w 6"/>
                  <a:gd name="T37" fmla="*/ 3 h 8"/>
                  <a:gd name="T38" fmla="*/ 0 w 6"/>
                  <a:gd name="T39" fmla="*/ 4 h 8"/>
                  <a:gd name="T40" fmla="*/ 0 w 6"/>
                  <a:gd name="T41" fmla="*/ 4 h 8"/>
                  <a:gd name="T42" fmla="*/ 1 w 6"/>
                  <a:gd name="T43" fmla="*/ 5 h 8"/>
                  <a:gd name="T44" fmla="*/ 1 w 6"/>
                  <a:gd name="T45" fmla="*/ 5 h 8"/>
                  <a:gd name="T46" fmla="*/ 1 w 6"/>
                  <a:gd name="T47" fmla="*/ 6 h 8"/>
                  <a:gd name="T48" fmla="*/ 1 w 6"/>
                  <a:gd name="T49" fmla="*/ 6 h 8"/>
                  <a:gd name="T50" fmla="*/ 2 w 6"/>
                  <a:gd name="T51" fmla="*/ 6 h 8"/>
                  <a:gd name="T52" fmla="*/ 2 w 6"/>
                  <a:gd name="T53" fmla="*/ 7 h 8"/>
                  <a:gd name="T54" fmla="*/ 3 w 6"/>
                  <a:gd name="T55" fmla="*/ 7 h 8"/>
                  <a:gd name="T56" fmla="*/ 3 w 6"/>
                  <a:gd name="T57" fmla="*/ 7 h 8"/>
                  <a:gd name="T58" fmla="*/ 3 w 6"/>
                  <a:gd name="T59" fmla="*/ 7 h 8"/>
                  <a:gd name="T60" fmla="*/ 4 w 6"/>
                  <a:gd name="T61" fmla="*/ 7 h 8"/>
                  <a:gd name="T62" fmla="*/ 4 w 6"/>
                  <a:gd name="T63" fmla="*/ 8 h 8"/>
                  <a:gd name="T64" fmla="*/ 4 w 6"/>
                  <a:gd name="T65" fmla="*/ 7 h 8"/>
                  <a:gd name="T66" fmla="*/ 5 w 6"/>
                  <a:gd name="T67" fmla="*/ 7 h 8"/>
                  <a:gd name="T68" fmla="*/ 5 w 6"/>
                  <a:gd name="T69" fmla="*/ 7 h 8"/>
                  <a:gd name="T70" fmla="*/ 5 w 6"/>
                  <a:gd name="T71" fmla="*/ 7 h 8"/>
                  <a:gd name="T72" fmla="*/ 6 w 6"/>
                  <a:gd name="T73" fmla="*/ 7 h 8"/>
                  <a:gd name="T74" fmla="*/ 6 w 6"/>
                  <a:gd name="T75" fmla="*/ 6 h 8"/>
                  <a:gd name="T76" fmla="*/ 6 w 6"/>
                  <a:gd name="T77" fmla="*/ 6 h 8"/>
                  <a:gd name="T78" fmla="*/ 6 w 6"/>
                  <a:gd name="T79" fmla="*/ 5 h 8"/>
                  <a:gd name="T80" fmla="*/ 6 w 6"/>
                  <a:gd name="T81" fmla="*/ 5 h 8"/>
                  <a:gd name="T82" fmla="*/ 6 w 6"/>
                  <a:gd name="T83" fmla="*/ 4 h 8"/>
                  <a:gd name="T84" fmla="*/ 6 w 6"/>
                  <a:gd name="T85" fmla="*/ 4 h 8"/>
                  <a:gd name="T86" fmla="*/ 5 w 6"/>
                  <a:gd name="T87" fmla="*/ 3 h 8"/>
                  <a:gd name="T88" fmla="*/ 5 w 6"/>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5" y="3"/>
                    </a:moveTo>
                    <a:lnTo>
                      <a:pt x="5" y="2"/>
                    </a:lnTo>
                    <a:lnTo>
                      <a:pt x="5" y="2"/>
                    </a:lnTo>
                    <a:lnTo>
                      <a:pt x="5" y="2"/>
                    </a:lnTo>
                    <a:lnTo>
                      <a:pt x="4" y="2"/>
                    </a:lnTo>
                    <a:lnTo>
                      <a:pt x="4" y="2"/>
                    </a:lnTo>
                    <a:lnTo>
                      <a:pt x="4" y="1"/>
                    </a:lnTo>
                    <a:lnTo>
                      <a:pt x="4" y="1"/>
                    </a:lnTo>
                    <a:lnTo>
                      <a:pt x="4" y="1"/>
                    </a:lnTo>
                    <a:lnTo>
                      <a:pt x="4" y="1"/>
                    </a:lnTo>
                    <a:lnTo>
                      <a:pt x="3" y="1"/>
                    </a:lnTo>
                    <a:lnTo>
                      <a:pt x="3" y="1"/>
                    </a:lnTo>
                    <a:lnTo>
                      <a:pt x="3" y="1"/>
                    </a:lnTo>
                    <a:lnTo>
                      <a:pt x="3" y="0"/>
                    </a:lnTo>
                    <a:lnTo>
                      <a:pt x="3" y="0"/>
                    </a:lnTo>
                    <a:lnTo>
                      <a:pt x="2" y="0"/>
                    </a:lnTo>
                    <a:lnTo>
                      <a:pt x="2" y="0"/>
                    </a:lnTo>
                    <a:lnTo>
                      <a:pt x="2" y="0"/>
                    </a:lnTo>
                    <a:lnTo>
                      <a:pt x="2" y="0"/>
                    </a:lnTo>
                    <a:lnTo>
                      <a:pt x="2" y="0"/>
                    </a:lnTo>
                    <a:lnTo>
                      <a:pt x="1" y="0"/>
                    </a:lnTo>
                    <a:lnTo>
                      <a:pt x="1" y="0"/>
                    </a:lnTo>
                    <a:lnTo>
                      <a:pt x="1" y="1"/>
                    </a:lnTo>
                    <a:lnTo>
                      <a:pt x="1" y="1"/>
                    </a:lnTo>
                    <a:lnTo>
                      <a:pt x="1" y="1"/>
                    </a:lnTo>
                    <a:lnTo>
                      <a:pt x="1" y="1"/>
                    </a:lnTo>
                    <a:lnTo>
                      <a:pt x="1" y="1"/>
                    </a:lnTo>
                    <a:lnTo>
                      <a:pt x="1" y="1"/>
                    </a:lnTo>
                    <a:lnTo>
                      <a:pt x="0" y="1"/>
                    </a:lnTo>
                    <a:lnTo>
                      <a:pt x="0" y="1"/>
                    </a:lnTo>
                    <a:lnTo>
                      <a:pt x="0" y="2"/>
                    </a:lnTo>
                    <a:lnTo>
                      <a:pt x="0" y="2"/>
                    </a:lnTo>
                    <a:lnTo>
                      <a:pt x="0" y="2"/>
                    </a:lnTo>
                    <a:lnTo>
                      <a:pt x="0" y="2"/>
                    </a:lnTo>
                    <a:lnTo>
                      <a:pt x="0" y="3"/>
                    </a:lnTo>
                    <a:lnTo>
                      <a:pt x="0" y="3"/>
                    </a:lnTo>
                    <a:lnTo>
                      <a:pt x="0" y="3"/>
                    </a:lnTo>
                    <a:lnTo>
                      <a:pt x="0" y="3"/>
                    </a:lnTo>
                    <a:lnTo>
                      <a:pt x="0" y="3"/>
                    </a:lnTo>
                    <a:lnTo>
                      <a:pt x="0" y="4"/>
                    </a:lnTo>
                    <a:lnTo>
                      <a:pt x="0" y="4"/>
                    </a:lnTo>
                    <a:lnTo>
                      <a:pt x="0" y="4"/>
                    </a:lnTo>
                    <a:lnTo>
                      <a:pt x="1" y="4"/>
                    </a:lnTo>
                    <a:lnTo>
                      <a:pt x="1" y="5"/>
                    </a:lnTo>
                    <a:lnTo>
                      <a:pt x="1" y="5"/>
                    </a:lnTo>
                    <a:lnTo>
                      <a:pt x="1" y="5"/>
                    </a:lnTo>
                    <a:lnTo>
                      <a:pt x="1" y="5"/>
                    </a:lnTo>
                    <a:lnTo>
                      <a:pt x="1" y="6"/>
                    </a:lnTo>
                    <a:lnTo>
                      <a:pt x="1" y="6"/>
                    </a:lnTo>
                    <a:lnTo>
                      <a:pt x="1" y="6"/>
                    </a:lnTo>
                    <a:lnTo>
                      <a:pt x="2" y="6"/>
                    </a:lnTo>
                    <a:lnTo>
                      <a:pt x="2" y="6"/>
                    </a:lnTo>
                    <a:lnTo>
                      <a:pt x="2" y="7"/>
                    </a:lnTo>
                    <a:lnTo>
                      <a:pt x="2" y="7"/>
                    </a:lnTo>
                    <a:lnTo>
                      <a:pt x="2" y="7"/>
                    </a:lnTo>
                    <a:lnTo>
                      <a:pt x="3" y="7"/>
                    </a:lnTo>
                    <a:lnTo>
                      <a:pt x="3" y="7"/>
                    </a:lnTo>
                    <a:lnTo>
                      <a:pt x="3" y="7"/>
                    </a:lnTo>
                    <a:lnTo>
                      <a:pt x="3" y="7"/>
                    </a:lnTo>
                    <a:lnTo>
                      <a:pt x="3" y="7"/>
                    </a:lnTo>
                    <a:lnTo>
                      <a:pt x="4" y="7"/>
                    </a:lnTo>
                    <a:lnTo>
                      <a:pt x="4" y="7"/>
                    </a:lnTo>
                    <a:lnTo>
                      <a:pt x="4" y="8"/>
                    </a:lnTo>
                    <a:lnTo>
                      <a:pt x="4" y="8"/>
                    </a:lnTo>
                    <a:lnTo>
                      <a:pt x="4" y="7"/>
                    </a:lnTo>
                    <a:lnTo>
                      <a:pt x="4" y="7"/>
                    </a:lnTo>
                    <a:lnTo>
                      <a:pt x="5" y="7"/>
                    </a:lnTo>
                    <a:lnTo>
                      <a:pt x="5" y="7"/>
                    </a:lnTo>
                    <a:lnTo>
                      <a:pt x="5" y="7"/>
                    </a:lnTo>
                    <a:lnTo>
                      <a:pt x="5" y="7"/>
                    </a:lnTo>
                    <a:lnTo>
                      <a:pt x="5" y="7"/>
                    </a:lnTo>
                    <a:lnTo>
                      <a:pt x="5" y="7"/>
                    </a:lnTo>
                    <a:lnTo>
                      <a:pt x="5" y="7"/>
                    </a:lnTo>
                    <a:lnTo>
                      <a:pt x="6"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5" y="3"/>
                    </a:lnTo>
                    <a:lnTo>
                      <a:pt x="5" y="3"/>
                    </a:lnTo>
                    <a:lnTo>
                      <a:pt x="5" y="3"/>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34" name="Freeform 326"/>
              <p:cNvSpPr>
                <a:spLocks/>
              </p:cNvSpPr>
              <p:nvPr/>
            </p:nvSpPr>
            <p:spPr bwMode="auto">
              <a:xfrm>
                <a:off x="1222" y="1100"/>
                <a:ext cx="1" cy="13"/>
              </a:xfrm>
              <a:custGeom>
                <a:avLst/>
                <a:gdLst>
                  <a:gd name="T0" fmla="*/ 0 w 1"/>
                  <a:gd name="T1" fmla="*/ 0 h 13"/>
                  <a:gd name="T2" fmla="*/ 1 w 1"/>
                  <a:gd name="T3" fmla="*/ 0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0"/>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35" name="Rectangle 327"/>
              <p:cNvSpPr>
                <a:spLocks noChangeArrowheads="1"/>
              </p:cNvSpPr>
              <p:nvPr/>
            </p:nvSpPr>
            <p:spPr bwMode="auto">
              <a:xfrm>
                <a:off x="1230" y="1105"/>
                <a:ext cx="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136" name="Freeform 328"/>
              <p:cNvSpPr>
                <a:spLocks/>
              </p:cNvSpPr>
              <p:nvPr/>
            </p:nvSpPr>
            <p:spPr bwMode="auto">
              <a:xfrm>
                <a:off x="1238" y="1109"/>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37" name="Freeform 329"/>
              <p:cNvSpPr>
                <a:spLocks/>
              </p:cNvSpPr>
              <p:nvPr/>
            </p:nvSpPr>
            <p:spPr bwMode="auto">
              <a:xfrm>
                <a:off x="1246" y="1114"/>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38" name="Freeform 330"/>
              <p:cNvSpPr>
                <a:spLocks/>
              </p:cNvSpPr>
              <p:nvPr/>
            </p:nvSpPr>
            <p:spPr bwMode="auto">
              <a:xfrm>
                <a:off x="1254" y="1119"/>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39" name="Freeform 331"/>
              <p:cNvSpPr>
                <a:spLocks/>
              </p:cNvSpPr>
              <p:nvPr/>
            </p:nvSpPr>
            <p:spPr bwMode="auto">
              <a:xfrm>
                <a:off x="1262" y="1124"/>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40" name="Freeform 332"/>
              <p:cNvSpPr>
                <a:spLocks/>
              </p:cNvSpPr>
              <p:nvPr/>
            </p:nvSpPr>
            <p:spPr bwMode="auto">
              <a:xfrm>
                <a:off x="1270" y="1129"/>
                <a:ext cx="2" cy="13"/>
              </a:xfrm>
              <a:custGeom>
                <a:avLst/>
                <a:gdLst>
                  <a:gd name="T0" fmla="*/ 0 w 2"/>
                  <a:gd name="T1" fmla="*/ 0 h 13"/>
                  <a:gd name="T2" fmla="*/ 2 w 2"/>
                  <a:gd name="T3" fmla="*/ 1 h 13"/>
                  <a:gd name="T4" fmla="*/ 2 w 2"/>
                  <a:gd name="T5" fmla="*/ 13 h 13"/>
                  <a:gd name="T6" fmla="*/ 0 w 2"/>
                  <a:gd name="T7" fmla="*/ 12 h 13"/>
                  <a:gd name="T8" fmla="*/ 0 w 2"/>
                  <a:gd name="T9" fmla="*/ 0 h 13"/>
                </a:gdLst>
                <a:ahLst/>
                <a:cxnLst>
                  <a:cxn ang="0">
                    <a:pos x="T0" y="T1"/>
                  </a:cxn>
                  <a:cxn ang="0">
                    <a:pos x="T2" y="T3"/>
                  </a:cxn>
                  <a:cxn ang="0">
                    <a:pos x="T4" y="T5"/>
                  </a:cxn>
                  <a:cxn ang="0">
                    <a:pos x="T6" y="T7"/>
                  </a:cxn>
                  <a:cxn ang="0">
                    <a:pos x="T8" y="T9"/>
                  </a:cxn>
                </a:cxnLst>
                <a:rect l="0" t="0" r="r" b="b"/>
                <a:pathLst>
                  <a:path w="2" h="13">
                    <a:moveTo>
                      <a:pt x="0" y="0"/>
                    </a:moveTo>
                    <a:lnTo>
                      <a:pt x="2" y="1"/>
                    </a:lnTo>
                    <a:lnTo>
                      <a:pt x="2"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41" name="Rectangle 333"/>
              <p:cNvSpPr>
                <a:spLocks noChangeArrowheads="1"/>
              </p:cNvSpPr>
              <p:nvPr/>
            </p:nvSpPr>
            <p:spPr bwMode="auto">
              <a:xfrm>
                <a:off x="1283" y="1137"/>
                <a:ext cx="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142" name="Freeform 334"/>
              <p:cNvSpPr>
                <a:spLocks/>
              </p:cNvSpPr>
              <p:nvPr/>
            </p:nvSpPr>
            <p:spPr bwMode="auto">
              <a:xfrm>
                <a:off x="1231" y="1111"/>
                <a:ext cx="5" cy="7"/>
              </a:xfrm>
              <a:custGeom>
                <a:avLst/>
                <a:gdLst>
                  <a:gd name="T0" fmla="*/ 4 w 5"/>
                  <a:gd name="T1" fmla="*/ 2 h 7"/>
                  <a:gd name="T2" fmla="*/ 4 w 5"/>
                  <a:gd name="T3" fmla="*/ 2 h 7"/>
                  <a:gd name="T4" fmla="*/ 4 w 5"/>
                  <a:gd name="T5" fmla="*/ 1 h 7"/>
                  <a:gd name="T6" fmla="*/ 3 w 5"/>
                  <a:gd name="T7" fmla="*/ 1 h 7"/>
                  <a:gd name="T8" fmla="*/ 3 w 5"/>
                  <a:gd name="T9" fmla="*/ 1 h 7"/>
                  <a:gd name="T10" fmla="*/ 3 w 5"/>
                  <a:gd name="T11" fmla="*/ 0 h 7"/>
                  <a:gd name="T12" fmla="*/ 2 w 5"/>
                  <a:gd name="T13" fmla="*/ 0 h 7"/>
                  <a:gd name="T14" fmla="*/ 2 w 5"/>
                  <a:gd name="T15" fmla="*/ 0 h 7"/>
                  <a:gd name="T16" fmla="*/ 1 w 5"/>
                  <a:gd name="T17" fmla="*/ 0 h 7"/>
                  <a:gd name="T18" fmla="*/ 1 w 5"/>
                  <a:gd name="T19" fmla="*/ 0 h 7"/>
                  <a:gd name="T20" fmla="*/ 1 w 5"/>
                  <a:gd name="T21" fmla="*/ 0 h 7"/>
                  <a:gd name="T22" fmla="*/ 0 w 5"/>
                  <a:gd name="T23" fmla="*/ 0 h 7"/>
                  <a:gd name="T24" fmla="*/ 0 w 5"/>
                  <a:gd name="T25" fmla="*/ 1 h 7"/>
                  <a:gd name="T26" fmla="*/ 0 w 5"/>
                  <a:gd name="T27" fmla="*/ 1 h 7"/>
                  <a:gd name="T28" fmla="*/ 0 w 5"/>
                  <a:gd name="T29" fmla="*/ 1 h 7"/>
                  <a:gd name="T30" fmla="*/ 0 w 5"/>
                  <a:gd name="T31" fmla="*/ 2 h 7"/>
                  <a:gd name="T32" fmla="*/ 0 w 5"/>
                  <a:gd name="T33" fmla="*/ 2 h 7"/>
                  <a:gd name="T34" fmla="*/ 0 w 5"/>
                  <a:gd name="T35" fmla="*/ 2 h 7"/>
                  <a:gd name="T36" fmla="*/ 0 w 5"/>
                  <a:gd name="T37" fmla="*/ 3 h 7"/>
                  <a:gd name="T38" fmla="*/ 0 w 5"/>
                  <a:gd name="T39" fmla="*/ 3 h 7"/>
                  <a:gd name="T40" fmla="*/ 0 w 5"/>
                  <a:gd name="T41" fmla="*/ 4 h 7"/>
                  <a:gd name="T42" fmla="*/ 0 w 5"/>
                  <a:gd name="T43" fmla="*/ 4 h 7"/>
                  <a:gd name="T44" fmla="*/ 0 w 5"/>
                  <a:gd name="T45" fmla="*/ 5 h 7"/>
                  <a:gd name="T46" fmla="*/ 1 w 5"/>
                  <a:gd name="T47" fmla="*/ 5 h 7"/>
                  <a:gd name="T48" fmla="*/ 1 w 5"/>
                  <a:gd name="T49" fmla="*/ 6 h 7"/>
                  <a:gd name="T50" fmla="*/ 1 w 5"/>
                  <a:gd name="T51" fmla="*/ 6 h 7"/>
                  <a:gd name="T52" fmla="*/ 2 w 5"/>
                  <a:gd name="T53" fmla="*/ 6 h 7"/>
                  <a:gd name="T54" fmla="*/ 2 w 5"/>
                  <a:gd name="T55" fmla="*/ 7 h 7"/>
                  <a:gd name="T56" fmla="*/ 2 w 5"/>
                  <a:gd name="T57" fmla="*/ 7 h 7"/>
                  <a:gd name="T58" fmla="*/ 3 w 5"/>
                  <a:gd name="T59" fmla="*/ 7 h 7"/>
                  <a:gd name="T60" fmla="*/ 3 w 5"/>
                  <a:gd name="T61" fmla="*/ 7 h 7"/>
                  <a:gd name="T62" fmla="*/ 4 w 5"/>
                  <a:gd name="T63" fmla="*/ 7 h 7"/>
                  <a:gd name="T64" fmla="*/ 4 w 5"/>
                  <a:gd name="T65" fmla="*/ 7 h 7"/>
                  <a:gd name="T66" fmla="*/ 4 w 5"/>
                  <a:gd name="T67" fmla="*/ 7 h 7"/>
                  <a:gd name="T68" fmla="*/ 4 w 5"/>
                  <a:gd name="T69" fmla="*/ 7 h 7"/>
                  <a:gd name="T70" fmla="*/ 5 w 5"/>
                  <a:gd name="T71" fmla="*/ 7 h 7"/>
                  <a:gd name="T72" fmla="*/ 5 w 5"/>
                  <a:gd name="T73" fmla="*/ 6 h 7"/>
                  <a:gd name="T74" fmla="*/ 5 w 5"/>
                  <a:gd name="T75" fmla="*/ 6 h 7"/>
                  <a:gd name="T76" fmla="*/ 5 w 5"/>
                  <a:gd name="T77" fmla="*/ 6 h 7"/>
                  <a:gd name="T78" fmla="*/ 5 w 5"/>
                  <a:gd name="T79" fmla="*/ 5 h 7"/>
                  <a:gd name="T80" fmla="*/ 5 w 5"/>
                  <a:gd name="T81" fmla="*/ 5 h 7"/>
                  <a:gd name="T82" fmla="*/ 5 w 5"/>
                  <a:gd name="T83" fmla="*/ 4 h 7"/>
                  <a:gd name="T84" fmla="*/ 5 w 5"/>
                  <a:gd name="T85" fmla="*/ 4 h 7"/>
                  <a:gd name="T86" fmla="*/ 5 w 5"/>
                  <a:gd name="T87" fmla="*/ 3 h 7"/>
                  <a:gd name="T88" fmla="*/ 5 w 5"/>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4" y="2"/>
                    </a:lnTo>
                    <a:lnTo>
                      <a:pt x="4" y="2"/>
                    </a:lnTo>
                    <a:lnTo>
                      <a:pt x="4" y="2"/>
                    </a:lnTo>
                    <a:lnTo>
                      <a:pt x="4" y="2"/>
                    </a:lnTo>
                    <a:lnTo>
                      <a:pt x="4" y="1"/>
                    </a:lnTo>
                    <a:lnTo>
                      <a:pt x="4" y="1"/>
                    </a:lnTo>
                    <a:lnTo>
                      <a:pt x="3" y="1"/>
                    </a:lnTo>
                    <a:lnTo>
                      <a:pt x="3" y="1"/>
                    </a:lnTo>
                    <a:lnTo>
                      <a:pt x="3" y="1"/>
                    </a:lnTo>
                    <a:lnTo>
                      <a:pt x="3" y="1"/>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0"/>
                    </a:lnTo>
                    <a:lnTo>
                      <a:pt x="0" y="1"/>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0" y="5"/>
                    </a:lnTo>
                    <a:lnTo>
                      <a:pt x="0" y="5"/>
                    </a:lnTo>
                    <a:lnTo>
                      <a:pt x="1" y="5"/>
                    </a:lnTo>
                    <a:lnTo>
                      <a:pt x="1" y="6"/>
                    </a:lnTo>
                    <a:lnTo>
                      <a:pt x="1" y="6"/>
                    </a:lnTo>
                    <a:lnTo>
                      <a:pt x="1" y="6"/>
                    </a:lnTo>
                    <a:lnTo>
                      <a:pt x="1" y="6"/>
                    </a:lnTo>
                    <a:lnTo>
                      <a:pt x="1" y="6"/>
                    </a:lnTo>
                    <a:lnTo>
                      <a:pt x="2" y="6"/>
                    </a:lnTo>
                    <a:lnTo>
                      <a:pt x="2" y="7"/>
                    </a:lnTo>
                    <a:lnTo>
                      <a:pt x="2" y="7"/>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4" y="7"/>
                    </a:lnTo>
                    <a:lnTo>
                      <a:pt x="4" y="7"/>
                    </a:lnTo>
                    <a:lnTo>
                      <a:pt x="5" y="7"/>
                    </a:lnTo>
                    <a:lnTo>
                      <a:pt x="5" y="7"/>
                    </a:lnTo>
                    <a:lnTo>
                      <a:pt x="5" y="7"/>
                    </a:lnTo>
                    <a:lnTo>
                      <a:pt x="5" y="6"/>
                    </a:lnTo>
                    <a:lnTo>
                      <a:pt x="5" y="6"/>
                    </a:lnTo>
                    <a:lnTo>
                      <a:pt x="5" y="6"/>
                    </a:lnTo>
                    <a:lnTo>
                      <a:pt x="5" y="6"/>
                    </a:lnTo>
                    <a:lnTo>
                      <a:pt x="5" y="6"/>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43" name="Freeform 335"/>
              <p:cNvSpPr>
                <a:spLocks/>
              </p:cNvSpPr>
              <p:nvPr/>
            </p:nvSpPr>
            <p:spPr bwMode="auto">
              <a:xfrm>
                <a:off x="1222" y="1106"/>
                <a:ext cx="6" cy="8"/>
              </a:xfrm>
              <a:custGeom>
                <a:avLst/>
                <a:gdLst>
                  <a:gd name="T0" fmla="*/ 5 w 6"/>
                  <a:gd name="T1" fmla="*/ 2 h 8"/>
                  <a:gd name="T2" fmla="*/ 5 w 6"/>
                  <a:gd name="T3" fmla="*/ 2 h 8"/>
                  <a:gd name="T4" fmla="*/ 5 w 6"/>
                  <a:gd name="T5" fmla="*/ 2 h 8"/>
                  <a:gd name="T6" fmla="*/ 4 w 6"/>
                  <a:gd name="T7" fmla="*/ 1 h 8"/>
                  <a:gd name="T8" fmla="*/ 4 w 6"/>
                  <a:gd name="T9" fmla="*/ 1 h 8"/>
                  <a:gd name="T10" fmla="*/ 3 w 6"/>
                  <a:gd name="T11" fmla="*/ 1 h 8"/>
                  <a:gd name="T12" fmla="*/ 3 w 6"/>
                  <a:gd name="T13" fmla="*/ 0 h 8"/>
                  <a:gd name="T14" fmla="*/ 3 w 6"/>
                  <a:gd name="T15" fmla="*/ 0 h 8"/>
                  <a:gd name="T16" fmla="*/ 2 w 6"/>
                  <a:gd name="T17" fmla="*/ 0 h 8"/>
                  <a:gd name="T18" fmla="*/ 2 w 6"/>
                  <a:gd name="T19" fmla="*/ 0 h 8"/>
                  <a:gd name="T20" fmla="*/ 2 w 6"/>
                  <a:gd name="T21" fmla="*/ 0 h 8"/>
                  <a:gd name="T22" fmla="*/ 1 w 6"/>
                  <a:gd name="T23" fmla="*/ 1 h 8"/>
                  <a:gd name="T24" fmla="*/ 1 w 6"/>
                  <a:gd name="T25" fmla="*/ 1 h 8"/>
                  <a:gd name="T26" fmla="*/ 1 w 6"/>
                  <a:gd name="T27" fmla="*/ 1 h 8"/>
                  <a:gd name="T28" fmla="*/ 1 w 6"/>
                  <a:gd name="T29" fmla="*/ 2 h 8"/>
                  <a:gd name="T30" fmla="*/ 1 w 6"/>
                  <a:gd name="T31" fmla="*/ 2 h 8"/>
                  <a:gd name="T32" fmla="*/ 0 w 6"/>
                  <a:gd name="T33" fmla="*/ 2 h 8"/>
                  <a:gd name="T34" fmla="*/ 0 w 6"/>
                  <a:gd name="T35" fmla="*/ 3 h 8"/>
                  <a:gd name="T36" fmla="*/ 1 w 6"/>
                  <a:gd name="T37" fmla="*/ 3 h 8"/>
                  <a:gd name="T38" fmla="*/ 1 w 6"/>
                  <a:gd name="T39" fmla="*/ 4 h 8"/>
                  <a:gd name="T40" fmla="*/ 1 w 6"/>
                  <a:gd name="T41" fmla="*/ 4 h 8"/>
                  <a:gd name="T42" fmla="*/ 1 w 6"/>
                  <a:gd name="T43" fmla="*/ 5 h 8"/>
                  <a:gd name="T44" fmla="*/ 1 w 6"/>
                  <a:gd name="T45" fmla="*/ 5 h 8"/>
                  <a:gd name="T46" fmla="*/ 1 w 6"/>
                  <a:gd name="T47" fmla="*/ 6 h 8"/>
                  <a:gd name="T48" fmla="*/ 2 w 6"/>
                  <a:gd name="T49" fmla="*/ 6 h 8"/>
                  <a:gd name="T50" fmla="*/ 2 w 6"/>
                  <a:gd name="T51" fmla="*/ 6 h 8"/>
                  <a:gd name="T52" fmla="*/ 3 w 6"/>
                  <a:gd name="T53" fmla="*/ 7 h 8"/>
                  <a:gd name="T54" fmla="*/ 3 w 6"/>
                  <a:gd name="T55" fmla="*/ 7 h 8"/>
                  <a:gd name="T56" fmla="*/ 3 w 6"/>
                  <a:gd name="T57" fmla="*/ 7 h 8"/>
                  <a:gd name="T58" fmla="*/ 4 w 6"/>
                  <a:gd name="T59" fmla="*/ 7 h 8"/>
                  <a:gd name="T60" fmla="*/ 4 w 6"/>
                  <a:gd name="T61" fmla="*/ 8 h 8"/>
                  <a:gd name="T62" fmla="*/ 4 w 6"/>
                  <a:gd name="T63" fmla="*/ 8 h 8"/>
                  <a:gd name="T64" fmla="*/ 5 w 6"/>
                  <a:gd name="T65" fmla="*/ 8 h 8"/>
                  <a:gd name="T66" fmla="*/ 5 w 6"/>
                  <a:gd name="T67" fmla="*/ 7 h 8"/>
                  <a:gd name="T68" fmla="*/ 5 w 6"/>
                  <a:gd name="T69" fmla="*/ 7 h 8"/>
                  <a:gd name="T70" fmla="*/ 6 w 6"/>
                  <a:gd name="T71" fmla="*/ 7 h 8"/>
                  <a:gd name="T72" fmla="*/ 6 w 6"/>
                  <a:gd name="T73" fmla="*/ 7 h 8"/>
                  <a:gd name="T74" fmla="*/ 6 w 6"/>
                  <a:gd name="T75" fmla="*/ 6 h 8"/>
                  <a:gd name="T76" fmla="*/ 6 w 6"/>
                  <a:gd name="T77" fmla="*/ 6 h 8"/>
                  <a:gd name="T78" fmla="*/ 6 w 6"/>
                  <a:gd name="T79" fmla="*/ 5 h 8"/>
                  <a:gd name="T80" fmla="*/ 6 w 6"/>
                  <a:gd name="T81" fmla="*/ 5 h 8"/>
                  <a:gd name="T82" fmla="*/ 6 w 6"/>
                  <a:gd name="T83" fmla="*/ 4 h 8"/>
                  <a:gd name="T84" fmla="*/ 6 w 6"/>
                  <a:gd name="T85" fmla="*/ 4 h 8"/>
                  <a:gd name="T86" fmla="*/ 6 w 6"/>
                  <a:gd name="T87" fmla="*/ 3 h 8"/>
                  <a:gd name="T88" fmla="*/ 6 w 6"/>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5" y="3"/>
                    </a:moveTo>
                    <a:lnTo>
                      <a:pt x="5" y="2"/>
                    </a:lnTo>
                    <a:lnTo>
                      <a:pt x="5" y="2"/>
                    </a:lnTo>
                    <a:lnTo>
                      <a:pt x="5" y="2"/>
                    </a:lnTo>
                    <a:lnTo>
                      <a:pt x="5" y="2"/>
                    </a:lnTo>
                    <a:lnTo>
                      <a:pt x="5" y="2"/>
                    </a:lnTo>
                    <a:lnTo>
                      <a:pt x="4" y="1"/>
                    </a:lnTo>
                    <a:lnTo>
                      <a:pt x="4" y="1"/>
                    </a:lnTo>
                    <a:lnTo>
                      <a:pt x="4" y="1"/>
                    </a:lnTo>
                    <a:lnTo>
                      <a:pt x="4" y="1"/>
                    </a:lnTo>
                    <a:lnTo>
                      <a:pt x="4" y="1"/>
                    </a:lnTo>
                    <a:lnTo>
                      <a:pt x="3" y="1"/>
                    </a:lnTo>
                    <a:lnTo>
                      <a:pt x="3" y="1"/>
                    </a:lnTo>
                    <a:lnTo>
                      <a:pt x="3" y="0"/>
                    </a:lnTo>
                    <a:lnTo>
                      <a:pt x="3" y="0"/>
                    </a:lnTo>
                    <a:lnTo>
                      <a:pt x="3" y="0"/>
                    </a:lnTo>
                    <a:lnTo>
                      <a:pt x="3" y="0"/>
                    </a:lnTo>
                    <a:lnTo>
                      <a:pt x="2" y="0"/>
                    </a:lnTo>
                    <a:lnTo>
                      <a:pt x="2" y="0"/>
                    </a:lnTo>
                    <a:lnTo>
                      <a:pt x="2" y="0"/>
                    </a:lnTo>
                    <a:lnTo>
                      <a:pt x="2" y="0"/>
                    </a:lnTo>
                    <a:lnTo>
                      <a:pt x="2" y="0"/>
                    </a:lnTo>
                    <a:lnTo>
                      <a:pt x="1" y="1"/>
                    </a:lnTo>
                    <a:lnTo>
                      <a:pt x="1" y="1"/>
                    </a:lnTo>
                    <a:lnTo>
                      <a:pt x="1" y="1"/>
                    </a:lnTo>
                    <a:lnTo>
                      <a:pt x="1" y="1"/>
                    </a:lnTo>
                    <a:lnTo>
                      <a:pt x="1" y="1"/>
                    </a:lnTo>
                    <a:lnTo>
                      <a:pt x="1" y="1"/>
                    </a:lnTo>
                    <a:lnTo>
                      <a:pt x="1" y="1"/>
                    </a:lnTo>
                    <a:lnTo>
                      <a:pt x="1" y="2"/>
                    </a:lnTo>
                    <a:lnTo>
                      <a:pt x="1" y="2"/>
                    </a:lnTo>
                    <a:lnTo>
                      <a:pt x="1" y="2"/>
                    </a:lnTo>
                    <a:lnTo>
                      <a:pt x="1" y="2"/>
                    </a:lnTo>
                    <a:lnTo>
                      <a:pt x="0" y="2"/>
                    </a:lnTo>
                    <a:lnTo>
                      <a:pt x="0" y="3"/>
                    </a:lnTo>
                    <a:lnTo>
                      <a:pt x="0" y="3"/>
                    </a:lnTo>
                    <a:lnTo>
                      <a:pt x="0" y="3"/>
                    </a:lnTo>
                    <a:lnTo>
                      <a:pt x="1" y="3"/>
                    </a:lnTo>
                    <a:lnTo>
                      <a:pt x="1" y="4"/>
                    </a:lnTo>
                    <a:lnTo>
                      <a:pt x="1" y="4"/>
                    </a:lnTo>
                    <a:lnTo>
                      <a:pt x="1" y="4"/>
                    </a:lnTo>
                    <a:lnTo>
                      <a:pt x="1" y="4"/>
                    </a:lnTo>
                    <a:lnTo>
                      <a:pt x="1" y="4"/>
                    </a:lnTo>
                    <a:lnTo>
                      <a:pt x="1" y="5"/>
                    </a:lnTo>
                    <a:lnTo>
                      <a:pt x="1" y="5"/>
                    </a:lnTo>
                    <a:lnTo>
                      <a:pt x="1" y="5"/>
                    </a:lnTo>
                    <a:lnTo>
                      <a:pt x="1" y="5"/>
                    </a:lnTo>
                    <a:lnTo>
                      <a:pt x="1" y="6"/>
                    </a:lnTo>
                    <a:lnTo>
                      <a:pt x="2" y="6"/>
                    </a:lnTo>
                    <a:lnTo>
                      <a:pt x="2" y="6"/>
                    </a:lnTo>
                    <a:lnTo>
                      <a:pt x="2" y="6"/>
                    </a:lnTo>
                    <a:lnTo>
                      <a:pt x="2" y="6"/>
                    </a:lnTo>
                    <a:lnTo>
                      <a:pt x="2" y="7"/>
                    </a:lnTo>
                    <a:lnTo>
                      <a:pt x="3" y="7"/>
                    </a:lnTo>
                    <a:lnTo>
                      <a:pt x="3" y="7"/>
                    </a:lnTo>
                    <a:lnTo>
                      <a:pt x="3" y="7"/>
                    </a:lnTo>
                    <a:lnTo>
                      <a:pt x="3" y="7"/>
                    </a:lnTo>
                    <a:lnTo>
                      <a:pt x="3" y="7"/>
                    </a:lnTo>
                    <a:lnTo>
                      <a:pt x="3" y="7"/>
                    </a:lnTo>
                    <a:lnTo>
                      <a:pt x="4" y="7"/>
                    </a:lnTo>
                    <a:lnTo>
                      <a:pt x="4" y="8"/>
                    </a:lnTo>
                    <a:lnTo>
                      <a:pt x="4" y="8"/>
                    </a:lnTo>
                    <a:lnTo>
                      <a:pt x="4" y="8"/>
                    </a:lnTo>
                    <a:lnTo>
                      <a:pt x="4" y="8"/>
                    </a:lnTo>
                    <a:lnTo>
                      <a:pt x="5" y="8"/>
                    </a:lnTo>
                    <a:lnTo>
                      <a:pt x="5" y="8"/>
                    </a:lnTo>
                    <a:lnTo>
                      <a:pt x="5" y="7"/>
                    </a:lnTo>
                    <a:lnTo>
                      <a:pt x="5" y="7"/>
                    </a:lnTo>
                    <a:lnTo>
                      <a:pt x="5" y="7"/>
                    </a:lnTo>
                    <a:lnTo>
                      <a:pt x="5" y="7"/>
                    </a:lnTo>
                    <a:lnTo>
                      <a:pt x="6" y="7"/>
                    </a:lnTo>
                    <a:lnTo>
                      <a:pt x="6" y="7"/>
                    </a:lnTo>
                    <a:lnTo>
                      <a:pt x="6" y="7"/>
                    </a:lnTo>
                    <a:lnTo>
                      <a:pt x="6"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3"/>
                    </a:lnTo>
                    <a:lnTo>
                      <a:pt x="6" y="3"/>
                    </a:lnTo>
                    <a:lnTo>
                      <a:pt x="6" y="3"/>
                    </a:lnTo>
                    <a:lnTo>
                      <a:pt x="5"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44" name="Freeform 336"/>
              <p:cNvSpPr>
                <a:spLocks/>
              </p:cNvSpPr>
              <p:nvPr/>
            </p:nvSpPr>
            <p:spPr bwMode="auto">
              <a:xfrm>
                <a:off x="1509" y="1006"/>
                <a:ext cx="4" cy="215"/>
              </a:xfrm>
              <a:custGeom>
                <a:avLst/>
                <a:gdLst>
                  <a:gd name="T0" fmla="*/ 0 w 4"/>
                  <a:gd name="T1" fmla="*/ 215 h 215"/>
                  <a:gd name="T2" fmla="*/ 0 w 4"/>
                  <a:gd name="T3" fmla="*/ 3 h 215"/>
                  <a:gd name="T4" fmla="*/ 4 w 4"/>
                  <a:gd name="T5" fmla="*/ 0 h 215"/>
                  <a:gd name="T6" fmla="*/ 4 w 4"/>
                  <a:gd name="T7" fmla="*/ 215 h 215"/>
                  <a:gd name="T8" fmla="*/ 0 w 4"/>
                  <a:gd name="T9" fmla="*/ 215 h 215"/>
                </a:gdLst>
                <a:ahLst/>
                <a:cxnLst>
                  <a:cxn ang="0">
                    <a:pos x="T0" y="T1"/>
                  </a:cxn>
                  <a:cxn ang="0">
                    <a:pos x="T2" y="T3"/>
                  </a:cxn>
                  <a:cxn ang="0">
                    <a:pos x="T4" y="T5"/>
                  </a:cxn>
                  <a:cxn ang="0">
                    <a:pos x="T6" y="T7"/>
                  </a:cxn>
                  <a:cxn ang="0">
                    <a:pos x="T8" y="T9"/>
                  </a:cxn>
                </a:cxnLst>
                <a:rect l="0" t="0" r="r" b="b"/>
                <a:pathLst>
                  <a:path w="4" h="215">
                    <a:moveTo>
                      <a:pt x="0" y="215"/>
                    </a:moveTo>
                    <a:lnTo>
                      <a:pt x="0" y="3"/>
                    </a:lnTo>
                    <a:lnTo>
                      <a:pt x="4" y="0"/>
                    </a:lnTo>
                    <a:lnTo>
                      <a:pt x="4" y="215"/>
                    </a:lnTo>
                    <a:lnTo>
                      <a:pt x="0"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45" name="Freeform 337"/>
              <p:cNvSpPr>
                <a:spLocks/>
              </p:cNvSpPr>
              <p:nvPr/>
            </p:nvSpPr>
            <p:spPr bwMode="auto">
              <a:xfrm>
                <a:off x="1509" y="1221"/>
                <a:ext cx="4" cy="50"/>
              </a:xfrm>
              <a:custGeom>
                <a:avLst/>
                <a:gdLst>
                  <a:gd name="T0" fmla="*/ 0 w 4"/>
                  <a:gd name="T1" fmla="*/ 0 h 50"/>
                  <a:gd name="T2" fmla="*/ 0 w 4"/>
                  <a:gd name="T3" fmla="*/ 50 h 50"/>
                  <a:gd name="T4" fmla="*/ 4 w 4"/>
                  <a:gd name="T5" fmla="*/ 48 h 50"/>
                  <a:gd name="T6" fmla="*/ 4 w 4"/>
                  <a:gd name="T7" fmla="*/ 0 h 50"/>
                  <a:gd name="T8" fmla="*/ 0 w 4"/>
                  <a:gd name="T9" fmla="*/ 0 h 50"/>
                </a:gdLst>
                <a:ahLst/>
                <a:cxnLst>
                  <a:cxn ang="0">
                    <a:pos x="T0" y="T1"/>
                  </a:cxn>
                  <a:cxn ang="0">
                    <a:pos x="T2" y="T3"/>
                  </a:cxn>
                  <a:cxn ang="0">
                    <a:pos x="T4" y="T5"/>
                  </a:cxn>
                  <a:cxn ang="0">
                    <a:pos x="T6" y="T7"/>
                  </a:cxn>
                  <a:cxn ang="0">
                    <a:pos x="T8" y="T9"/>
                  </a:cxn>
                </a:cxnLst>
                <a:rect l="0" t="0" r="r" b="b"/>
                <a:pathLst>
                  <a:path w="4" h="50">
                    <a:moveTo>
                      <a:pt x="0" y="0"/>
                    </a:moveTo>
                    <a:lnTo>
                      <a:pt x="0" y="50"/>
                    </a:lnTo>
                    <a:lnTo>
                      <a:pt x="4" y="48"/>
                    </a:lnTo>
                    <a:lnTo>
                      <a:pt x="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46" name="Freeform 338"/>
              <p:cNvSpPr>
                <a:spLocks/>
              </p:cNvSpPr>
              <p:nvPr/>
            </p:nvSpPr>
            <p:spPr bwMode="auto">
              <a:xfrm>
                <a:off x="1217" y="1209"/>
                <a:ext cx="5" cy="7"/>
              </a:xfrm>
              <a:custGeom>
                <a:avLst/>
                <a:gdLst>
                  <a:gd name="T0" fmla="*/ 4 w 5"/>
                  <a:gd name="T1" fmla="*/ 2 h 7"/>
                  <a:gd name="T2" fmla="*/ 4 w 5"/>
                  <a:gd name="T3" fmla="*/ 1 h 7"/>
                  <a:gd name="T4" fmla="*/ 4 w 5"/>
                  <a:gd name="T5" fmla="*/ 1 h 7"/>
                  <a:gd name="T6" fmla="*/ 3 w 5"/>
                  <a:gd name="T7" fmla="*/ 1 h 7"/>
                  <a:gd name="T8" fmla="*/ 3 w 5"/>
                  <a:gd name="T9" fmla="*/ 0 h 7"/>
                  <a:gd name="T10" fmla="*/ 3 w 5"/>
                  <a:gd name="T11" fmla="*/ 0 h 7"/>
                  <a:gd name="T12" fmla="*/ 2 w 5"/>
                  <a:gd name="T13" fmla="*/ 0 h 7"/>
                  <a:gd name="T14" fmla="*/ 2 w 5"/>
                  <a:gd name="T15" fmla="*/ 0 h 7"/>
                  <a:gd name="T16" fmla="*/ 1 w 5"/>
                  <a:gd name="T17" fmla="*/ 0 h 7"/>
                  <a:gd name="T18" fmla="*/ 1 w 5"/>
                  <a:gd name="T19" fmla="*/ 0 h 7"/>
                  <a:gd name="T20" fmla="*/ 1 w 5"/>
                  <a:gd name="T21" fmla="*/ 0 h 7"/>
                  <a:gd name="T22" fmla="*/ 0 w 5"/>
                  <a:gd name="T23" fmla="*/ 0 h 7"/>
                  <a:gd name="T24" fmla="*/ 0 w 5"/>
                  <a:gd name="T25" fmla="*/ 0 h 7"/>
                  <a:gd name="T26" fmla="*/ 0 w 5"/>
                  <a:gd name="T27" fmla="*/ 1 h 7"/>
                  <a:gd name="T28" fmla="*/ 0 w 5"/>
                  <a:gd name="T29" fmla="*/ 1 h 7"/>
                  <a:gd name="T30" fmla="*/ 0 w 5"/>
                  <a:gd name="T31" fmla="*/ 1 h 7"/>
                  <a:gd name="T32" fmla="*/ 0 w 5"/>
                  <a:gd name="T33" fmla="*/ 2 h 7"/>
                  <a:gd name="T34" fmla="*/ 0 w 5"/>
                  <a:gd name="T35" fmla="*/ 2 h 7"/>
                  <a:gd name="T36" fmla="*/ 0 w 5"/>
                  <a:gd name="T37" fmla="*/ 3 h 7"/>
                  <a:gd name="T38" fmla="*/ 0 w 5"/>
                  <a:gd name="T39" fmla="*/ 3 h 7"/>
                  <a:gd name="T40" fmla="*/ 0 w 5"/>
                  <a:gd name="T41" fmla="*/ 4 h 7"/>
                  <a:gd name="T42" fmla="*/ 0 w 5"/>
                  <a:gd name="T43" fmla="*/ 4 h 7"/>
                  <a:gd name="T44" fmla="*/ 0 w 5"/>
                  <a:gd name="T45" fmla="*/ 5 h 7"/>
                  <a:gd name="T46" fmla="*/ 1 w 5"/>
                  <a:gd name="T47" fmla="*/ 5 h 7"/>
                  <a:gd name="T48" fmla="*/ 1 w 5"/>
                  <a:gd name="T49" fmla="*/ 6 h 7"/>
                  <a:gd name="T50" fmla="*/ 1 w 5"/>
                  <a:gd name="T51" fmla="*/ 6 h 7"/>
                  <a:gd name="T52" fmla="*/ 2 w 5"/>
                  <a:gd name="T53" fmla="*/ 6 h 7"/>
                  <a:gd name="T54" fmla="*/ 2 w 5"/>
                  <a:gd name="T55" fmla="*/ 7 h 7"/>
                  <a:gd name="T56" fmla="*/ 2 w 5"/>
                  <a:gd name="T57" fmla="*/ 7 h 7"/>
                  <a:gd name="T58" fmla="*/ 3 w 5"/>
                  <a:gd name="T59" fmla="*/ 7 h 7"/>
                  <a:gd name="T60" fmla="*/ 3 w 5"/>
                  <a:gd name="T61" fmla="*/ 7 h 7"/>
                  <a:gd name="T62" fmla="*/ 4 w 5"/>
                  <a:gd name="T63" fmla="*/ 7 h 7"/>
                  <a:gd name="T64" fmla="*/ 4 w 5"/>
                  <a:gd name="T65" fmla="*/ 7 h 7"/>
                  <a:gd name="T66" fmla="*/ 4 w 5"/>
                  <a:gd name="T67" fmla="*/ 7 h 7"/>
                  <a:gd name="T68" fmla="*/ 5 w 5"/>
                  <a:gd name="T69" fmla="*/ 7 h 7"/>
                  <a:gd name="T70" fmla="*/ 5 w 5"/>
                  <a:gd name="T71" fmla="*/ 6 h 7"/>
                  <a:gd name="T72" fmla="*/ 5 w 5"/>
                  <a:gd name="T73" fmla="*/ 6 h 7"/>
                  <a:gd name="T74" fmla="*/ 5 w 5"/>
                  <a:gd name="T75" fmla="*/ 6 h 7"/>
                  <a:gd name="T76" fmla="*/ 5 w 5"/>
                  <a:gd name="T77" fmla="*/ 5 h 7"/>
                  <a:gd name="T78" fmla="*/ 5 w 5"/>
                  <a:gd name="T79" fmla="*/ 5 h 7"/>
                  <a:gd name="T80" fmla="*/ 5 w 5"/>
                  <a:gd name="T81" fmla="*/ 4 h 7"/>
                  <a:gd name="T82" fmla="*/ 5 w 5"/>
                  <a:gd name="T83" fmla="*/ 4 h 7"/>
                  <a:gd name="T84" fmla="*/ 5 w 5"/>
                  <a:gd name="T85" fmla="*/ 3 h 7"/>
                  <a:gd name="T86" fmla="*/ 5 w 5"/>
                  <a:gd name="T87" fmla="*/ 3 h 7"/>
                  <a:gd name="T88" fmla="*/ 5 w 5"/>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4" y="2"/>
                    </a:moveTo>
                    <a:lnTo>
                      <a:pt x="4" y="2"/>
                    </a:lnTo>
                    <a:lnTo>
                      <a:pt x="4" y="2"/>
                    </a:lnTo>
                    <a:lnTo>
                      <a:pt x="4" y="1"/>
                    </a:lnTo>
                    <a:lnTo>
                      <a:pt x="4" y="1"/>
                    </a:lnTo>
                    <a:lnTo>
                      <a:pt x="4" y="1"/>
                    </a:lnTo>
                    <a:lnTo>
                      <a:pt x="3" y="1"/>
                    </a:lnTo>
                    <a:lnTo>
                      <a:pt x="3" y="1"/>
                    </a:lnTo>
                    <a:lnTo>
                      <a:pt x="3" y="1"/>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0"/>
                    </a:lnTo>
                    <a:lnTo>
                      <a:pt x="0" y="0"/>
                    </a:lnTo>
                    <a:lnTo>
                      <a:pt x="0" y="0"/>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1" y="5"/>
                    </a:lnTo>
                    <a:lnTo>
                      <a:pt x="1" y="5"/>
                    </a:lnTo>
                    <a:lnTo>
                      <a:pt x="1" y="5"/>
                    </a:lnTo>
                    <a:lnTo>
                      <a:pt x="1" y="6"/>
                    </a:lnTo>
                    <a:lnTo>
                      <a:pt x="1" y="6"/>
                    </a:lnTo>
                    <a:lnTo>
                      <a:pt x="1" y="6"/>
                    </a:lnTo>
                    <a:lnTo>
                      <a:pt x="2" y="6"/>
                    </a:lnTo>
                    <a:lnTo>
                      <a:pt x="2" y="6"/>
                    </a:lnTo>
                    <a:lnTo>
                      <a:pt x="2" y="6"/>
                    </a:lnTo>
                    <a:lnTo>
                      <a:pt x="2" y="7"/>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47" name="Freeform 339"/>
              <p:cNvSpPr>
                <a:spLocks/>
              </p:cNvSpPr>
              <p:nvPr/>
            </p:nvSpPr>
            <p:spPr bwMode="auto">
              <a:xfrm>
                <a:off x="1215" y="1210"/>
                <a:ext cx="6" cy="7"/>
              </a:xfrm>
              <a:custGeom>
                <a:avLst/>
                <a:gdLst>
                  <a:gd name="T0" fmla="*/ 5 w 6"/>
                  <a:gd name="T1" fmla="*/ 2 h 7"/>
                  <a:gd name="T2" fmla="*/ 5 w 6"/>
                  <a:gd name="T3" fmla="*/ 1 h 7"/>
                  <a:gd name="T4" fmla="*/ 4 w 6"/>
                  <a:gd name="T5" fmla="*/ 1 h 7"/>
                  <a:gd name="T6" fmla="*/ 4 w 6"/>
                  <a:gd name="T7" fmla="*/ 1 h 7"/>
                  <a:gd name="T8" fmla="*/ 4 w 6"/>
                  <a:gd name="T9" fmla="*/ 0 h 7"/>
                  <a:gd name="T10" fmla="*/ 3 w 6"/>
                  <a:gd name="T11" fmla="*/ 0 h 7"/>
                  <a:gd name="T12" fmla="*/ 3 w 6"/>
                  <a:gd name="T13" fmla="*/ 0 h 7"/>
                  <a:gd name="T14" fmla="*/ 2 w 6"/>
                  <a:gd name="T15" fmla="*/ 0 h 7"/>
                  <a:gd name="T16" fmla="*/ 2 w 6"/>
                  <a:gd name="T17" fmla="*/ 0 h 7"/>
                  <a:gd name="T18" fmla="*/ 2 w 6"/>
                  <a:gd name="T19" fmla="*/ 0 h 7"/>
                  <a:gd name="T20" fmla="*/ 1 w 6"/>
                  <a:gd name="T21" fmla="*/ 0 h 7"/>
                  <a:gd name="T22" fmla="*/ 1 w 6"/>
                  <a:gd name="T23" fmla="*/ 0 h 7"/>
                  <a:gd name="T24" fmla="*/ 1 w 6"/>
                  <a:gd name="T25" fmla="*/ 0 h 7"/>
                  <a:gd name="T26" fmla="*/ 1 w 6"/>
                  <a:gd name="T27" fmla="*/ 1 h 7"/>
                  <a:gd name="T28" fmla="*/ 1 w 6"/>
                  <a:gd name="T29" fmla="*/ 1 h 7"/>
                  <a:gd name="T30" fmla="*/ 0 w 6"/>
                  <a:gd name="T31" fmla="*/ 1 h 7"/>
                  <a:gd name="T32" fmla="*/ 0 w 6"/>
                  <a:gd name="T33" fmla="*/ 2 h 7"/>
                  <a:gd name="T34" fmla="*/ 0 w 6"/>
                  <a:gd name="T35" fmla="*/ 2 h 7"/>
                  <a:gd name="T36" fmla="*/ 0 w 6"/>
                  <a:gd name="T37" fmla="*/ 3 h 7"/>
                  <a:gd name="T38" fmla="*/ 1 w 6"/>
                  <a:gd name="T39" fmla="*/ 3 h 7"/>
                  <a:gd name="T40" fmla="*/ 1 w 6"/>
                  <a:gd name="T41" fmla="*/ 4 h 7"/>
                  <a:gd name="T42" fmla="*/ 1 w 6"/>
                  <a:gd name="T43" fmla="*/ 4 h 7"/>
                  <a:gd name="T44" fmla="*/ 1 w 6"/>
                  <a:gd name="T45" fmla="*/ 5 h 7"/>
                  <a:gd name="T46" fmla="*/ 1 w 6"/>
                  <a:gd name="T47" fmla="*/ 5 h 7"/>
                  <a:gd name="T48" fmla="*/ 2 w 6"/>
                  <a:gd name="T49" fmla="*/ 6 h 7"/>
                  <a:gd name="T50" fmla="*/ 2 w 6"/>
                  <a:gd name="T51" fmla="*/ 6 h 7"/>
                  <a:gd name="T52" fmla="*/ 2 w 6"/>
                  <a:gd name="T53" fmla="*/ 6 h 7"/>
                  <a:gd name="T54" fmla="*/ 3 w 6"/>
                  <a:gd name="T55" fmla="*/ 7 h 7"/>
                  <a:gd name="T56" fmla="*/ 3 w 6"/>
                  <a:gd name="T57" fmla="*/ 7 h 7"/>
                  <a:gd name="T58" fmla="*/ 4 w 6"/>
                  <a:gd name="T59" fmla="*/ 7 h 7"/>
                  <a:gd name="T60" fmla="*/ 4 w 6"/>
                  <a:gd name="T61" fmla="*/ 7 h 7"/>
                  <a:gd name="T62" fmla="*/ 4 w 6"/>
                  <a:gd name="T63" fmla="*/ 7 h 7"/>
                  <a:gd name="T64" fmla="*/ 5 w 6"/>
                  <a:gd name="T65" fmla="*/ 7 h 7"/>
                  <a:gd name="T66" fmla="*/ 5 w 6"/>
                  <a:gd name="T67" fmla="*/ 7 h 7"/>
                  <a:gd name="T68" fmla="*/ 5 w 6"/>
                  <a:gd name="T69" fmla="*/ 7 h 7"/>
                  <a:gd name="T70" fmla="*/ 5 w 6"/>
                  <a:gd name="T71" fmla="*/ 6 h 7"/>
                  <a:gd name="T72" fmla="*/ 6 w 6"/>
                  <a:gd name="T73" fmla="*/ 6 h 7"/>
                  <a:gd name="T74" fmla="*/ 6 w 6"/>
                  <a:gd name="T75" fmla="*/ 6 h 7"/>
                  <a:gd name="T76" fmla="*/ 6 w 6"/>
                  <a:gd name="T77" fmla="*/ 5 h 7"/>
                  <a:gd name="T78" fmla="*/ 6 w 6"/>
                  <a:gd name="T79" fmla="*/ 5 h 7"/>
                  <a:gd name="T80" fmla="*/ 6 w 6"/>
                  <a:gd name="T81" fmla="*/ 4 h 7"/>
                  <a:gd name="T82" fmla="*/ 6 w 6"/>
                  <a:gd name="T83" fmla="*/ 4 h 7"/>
                  <a:gd name="T84" fmla="*/ 6 w 6"/>
                  <a:gd name="T85" fmla="*/ 3 h 7"/>
                  <a:gd name="T86" fmla="*/ 5 w 6"/>
                  <a:gd name="T87" fmla="*/ 3 h 7"/>
                  <a:gd name="T88" fmla="*/ 5 w 6"/>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1"/>
                    </a:lnTo>
                    <a:lnTo>
                      <a:pt x="4" y="1"/>
                    </a:lnTo>
                    <a:lnTo>
                      <a:pt x="4" y="1"/>
                    </a:lnTo>
                    <a:lnTo>
                      <a:pt x="4" y="1"/>
                    </a:lnTo>
                    <a:lnTo>
                      <a:pt x="4" y="1"/>
                    </a:lnTo>
                    <a:lnTo>
                      <a:pt x="4" y="1"/>
                    </a:lnTo>
                    <a:lnTo>
                      <a:pt x="4" y="0"/>
                    </a:lnTo>
                    <a:lnTo>
                      <a:pt x="3" y="0"/>
                    </a:lnTo>
                    <a:lnTo>
                      <a:pt x="3" y="0"/>
                    </a:lnTo>
                    <a:lnTo>
                      <a:pt x="3" y="0"/>
                    </a:lnTo>
                    <a:lnTo>
                      <a:pt x="3" y="0"/>
                    </a:lnTo>
                    <a:lnTo>
                      <a:pt x="3"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1"/>
                    </a:lnTo>
                    <a:lnTo>
                      <a:pt x="1" y="1"/>
                    </a:lnTo>
                    <a:lnTo>
                      <a:pt x="1" y="1"/>
                    </a:lnTo>
                    <a:lnTo>
                      <a:pt x="0" y="1"/>
                    </a:lnTo>
                    <a:lnTo>
                      <a:pt x="0" y="1"/>
                    </a:lnTo>
                    <a:lnTo>
                      <a:pt x="0" y="2"/>
                    </a:lnTo>
                    <a:lnTo>
                      <a:pt x="0" y="2"/>
                    </a:lnTo>
                    <a:lnTo>
                      <a:pt x="0" y="2"/>
                    </a:lnTo>
                    <a:lnTo>
                      <a:pt x="0" y="2"/>
                    </a:lnTo>
                    <a:lnTo>
                      <a:pt x="0" y="2"/>
                    </a:lnTo>
                    <a:lnTo>
                      <a:pt x="0" y="3"/>
                    </a:lnTo>
                    <a:lnTo>
                      <a:pt x="0" y="3"/>
                    </a:lnTo>
                    <a:lnTo>
                      <a:pt x="1" y="3"/>
                    </a:lnTo>
                    <a:lnTo>
                      <a:pt x="1" y="3"/>
                    </a:lnTo>
                    <a:lnTo>
                      <a:pt x="1" y="4"/>
                    </a:lnTo>
                    <a:lnTo>
                      <a:pt x="1" y="4"/>
                    </a:lnTo>
                    <a:lnTo>
                      <a:pt x="1" y="4"/>
                    </a:lnTo>
                    <a:lnTo>
                      <a:pt x="1" y="4"/>
                    </a:lnTo>
                    <a:lnTo>
                      <a:pt x="1" y="5"/>
                    </a:lnTo>
                    <a:lnTo>
                      <a:pt x="1" y="5"/>
                    </a:lnTo>
                    <a:lnTo>
                      <a:pt x="1" y="5"/>
                    </a:lnTo>
                    <a:lnTo>
                      <a:pt x="2" y="5"/>
                    </a:lnTo>
                    <a:lnTo>
                      <a:pt x="2" y="6"/>
                    </a:lnTo>
                    <a:lnTo>
                      <a:pt x="2" y="6"/>
                    </a:lnTo>
                    <a:lnTo>
                      <a:pt x="2" y="6"/>
                    </a:lnTo>
                    <a:lnTo>
                      <a:pt x="2" y="6"/>
                    </a:lnTo>
                    <a:lnTo>
                      <a:pt x="2" y="6"/>
                    </a:lnTo>
                    <a:lnTo>
                      <a:pt x="3" y="6"/>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7"/>
                    </a:lnTo>
                    <a:lnTo>
                      <a:pt x="5" y="7"/>
                    </a:lnTo>
                    <a:lnTo>
                      <a:pt x="5" y="7"/>
                    </a:lnTo>
                    <a:lnTo>
                      <a:pt x="5" y="7"/>
                    </a:lnTo>
                    <a:lnTo>
                      <a:pt x="5" y="6"/>
                    </a:lnTo>
                    <a:lnTo>
                      <a:pt x="5" y="6"/>
                    </a:lnTo>
                    <a:lnTo>
                      <a:pt x="6" y="6"/>
                    </a:lnTo>
                    <a:lnTo>
                      <a:pt x="6" y="6"/>
                    </a:lnTo>
                    <a:lnTo>
                      <a:pt x="6" y="6"/>
                    </a:lnTo>
                    <a:lnTo>
                      <a:pt x="6" y="5"/>
                    </a:lnTo>
                    <a:lnTo>
                      <a:pt x="6" y="5"/>
                    </a:lnTo>
                    <a:lnTo>
                      <a:pt x="6" y="5"/>
                    </a:lnTo>
                    <a:lnTo>
                      <a:pt x="6" y="5"/>
                    </a:lnTo>
                    <a:lnTo>
                      <a:pt x="6" y="5"/>
                    </a:lnTo>
                    <a:lnTo>
                      <a:pt x="6" y="4"/>
                    </a:lnTo>
                    <a:lnTo>
                      <a:pt x="6" y="4"/>
                    </a:lnTo>
                    <a:lnTo>
                      <a:pt x="6" y="4"/>
                    </a:lnTo>
                    <a:lnTo>
                      <a:pt x="6" y="4"/>
                    </a:lnTo>
                    <a:lnTo>
                      <a:pt x="6" y="3"/>
                    </a:lnTo>
                    <a:lnTo>
                      <a:pt x="6" y="3"/>
                    </a:lnTo>
                    <a:lnTo>
                      <a:pt x="5" y="3"/>
                    </a:lnTo>
                    <a:lnTo>
                      <a:pt x="5" y="3"/>
                    </a:lnTo>
                    <a:lnTo>
                      <a:pt x="5"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0421" name="Group 613"/>
            <p:cNvGrpSpPr>
              <a:grpSpLocks/>
            </p:cNvGrpSpPr>
            <p:nvPr/>
          </p:nvGrpSpPr>
          <p:grpSpPr bwMode="auto">
            <a:xfrm>
              <a:off x="2185" y="876"/>
              <a:ext cx="695" cy="524"/>
              <a:chOff x="2150" y="904"/>
              <a:chExt cx="695" cy="524"/>
            </a:xfrm>
          </p:grpSpPr>
          <p:grpSp>
            <p:nvGrpSpPr>
              <p:cNvPr id="120349" name="Group 541"/>
              <p:cNvGrpSpPr>
                <a:grpSpLocks/>
              </p:cNvGrpSpPr>
              <p:nvPr/>
            </p:nvGrpSpPr>
            <p:grpSpPr bwMode="auto">
              <a:xfrm>
                <a:off x="2150" y="904"/>
                <a:ext cx="439" cy="524"/>
                <a:chOff x="2150" y="904"/>
                <a:chExt cx="439" cy="524"/>
              </a:xfrm>
            </p:grpSpPr>
            <p:sp>
              <p:nvSpPr>
                <p:cNvPr id="120149" name="Freeform 341"/>
                <p:cNvSpPr>
                  <a:spLocks/>
                </p:cNvSpPr>
                <p:nvPr/>
              </p:nvSpPr>
              <p:spPr bwMode="auto">
                <a:xfrm>
                  <a:off x="2406" y="1371"/>
                  <a:ext cx="76" cy="56"/>
                </a:xfrm>
                <a:custGeom>
                  <a:avLst/>
                  <a:gdLst>
                    <a:gd name="T0" fmla="*/ 42 w 76"/>
                    <a:gd name="T1" fmla="*/ 0 h 56"/>
                    <a:gd name="T2" fmla="*/ 0 w 76"/>
                    <a:gd name="T3" fmla="*/ 33 h 56"/>
                    <a:gd name="T4" fmla="*/ 0 w 76"/>
                    <a:gd name="T5" fmla="*/ 38 h 56"/>
                    <a:gd name="T6" fmla="*/ 28 w 76"/>
                    <a:gd name="T7" fmla="*/ 56 h 56"/>
                    <a:gd name="T8" fmla="*/ 73 w 76"/>
                    <a:gd name="T9" fmla="*/ 30 h 56"/>
                    <a:gd name="T10" fmla="*/ 76 w 76"/>
                    <a:gd name="T11" fmla="*/ 21 h 56"/>
                    <a:gd name="T12" fmla="*/ 75 w 76"/>
                    <a:gd name="T13" fmla="*/ 20 h 56"/>
                    <a:gd name="T14" fmla="*/ 74 w 76"/>
                    <a:gd name="T15" fmla="*/ 19 h 56"/>
                    <a:gd name="T16" fmla="*/ 42 w 76"/>
                    <a:gd name="T17" fmla="*/ 0 h 56"/>
                    <a:gd name="T18" fmla="*/ 42 w 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6">
                      <a:moveTo>
                        <a:pt x="42" y="0"/>
                      </a:moveTo>
                      <a:lnTo>
                        <a:pt x="0" y="33"/>
                      </a:lnTo>
                      <a:lnTo>
                        <a:pt x="0" y="38"/>
                      </a:lnTo>
                      <a:lnTo>
                        <a:pt x="28" y="56"/>
                      </a:lnTo>
                      <a:lnTo>
                        <a:pt x="73" y="30"/>
                      </a:lnTo>
                      <a:lnTo>
                        <a:pt x="76" y="21"/>
                      </a:lnTo>
                      <a:lnTo>
                        <a:pt x="75" y="20"/>
                      </a:lnTo>
                      <a:lnTo>
                        <a:pt x="74" y="19"/>
                      </a:lnTo>
                      <a:lnTo>
                        <a:pt x="42" y="0"/>
                      </a:lnTo>
                      <a:lnTo>
                        <a:pt x="42"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50" name="Freeform 342"/>
                <p:cNvSpPr>
                  <a:spLocks/>
                </p:cNvSpPr>
                <p:nvPr/>
              </p:nvSpPr>
              <p:spPr bwMode="auto">
                <a:xfrm>
                  <a:off x="2407" y="1371"/>
                  <a:ext cx="41" cy="33"/>
                </a:xfrm>
                <a:custGeom>
                  <a:avLst/>
                  <a:gdLst>
                    <a:gd name="T0" fmla="*/ 41 w 41"/>
                    <a:gd name="T1" fmla="*/ 0 h 33"/>
                    <a:gd name="T2" fmla="*/ 37 w 41"/>
                    <a:gd name="T3" fmla="*/ 0 h 33"/>
                    <a:gd name="T4" fmla="*/ 34 w 41"/>
                    <a:gd name="T5" fmla="*/ 1 h 33"/>
                    <a:gd name="T6" fmla="*/ 31 w 41"/>
                    <a:gd name="T7" fmla="*/ 2 h 33"/>
                    <a:gd name="T8" fmla="*/ 28 w 41"/>
                    <a:gd name="T9" fmla="*/ 3 h 33"/>
                    <a:gd name="T10" fmla="*/ 26 w 41"/>
                    <a:gd name="T11" fmla="*/ 5 h 33"/>
                    <a:gd name="T12" fmla="*/ 23 w 41"/>
                    <a:gd name="T13" fmla="*/ 6 h 33"/>
                    <a:gd name="T14" fmla="*/ 20 w 41"/>
                    <a:gd name="T15" fmla="*/ 8 h 33"/>
                    <a:gd name="T16" fmla="*/ 18 w 41"/>
                    <a:gd name="T17" fmla="*/ 10 h 33"/>
                    <a:gd name="T18" fmla="*/ 15 w 41"/>
                    <a:gd name="T19" fmla="*/ 12 h 33"/>
                    <a:gd name="T20" fmla="*/ 13 w 41"/>
                    <a:gd name="T21" fmla="*/ 14 h 33"/>
                    <a:gd name="T22" fmla="*/ 10 w 41"/>
                    <a:gd name="T23" fmla="*/ 16 h 33"/>
                    <a:gd name="T24" fmla="*/ 8 w 41"/>
                    <a:gd name="T25" fmla="*/ 19 h 33"/>
                    <a:gd name="T26" fmla="*/ 6 w 41"/>
                    <a:gd name="T27" fmla="*/ 21 h 33"/>
                    <a:gd name="T28" fmla="*/ 5 w 41"/>
                    <a:gd name="T29" fmla="*/ 24 h 33"/>
                    <a:gd name="T30" fmla="*/ 3 w 41"/>
                    <a:gd name="T31" fmla="*/ 27 h 33"/>
                    <a:gd name="T32" fmla="*/ 1 w 41"/>
                    <a:gd name="T33" fmla="*/ 29 h 33"/>
                    <a:gd name="T34" fmla="*/ 0 w 41"/>
                    <a:gd name="T35" fmla="*/ 32 h 33"/>
                    <a:gd name="T36" fmla="*/ 0 w 41"/>
                    <a:gd name="T37" fmla="*/ 33 h 33"/>
                    <a:gd name="T38" fmla="*/ 41 w 41"/>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3">
                      <a:moveTo>
                        <a:pt x="41" y="0"/>
                      </a:moveTo>
                      <a:lnTo>
                        <a:pt x="37" y="0"/>
                      </a:lnTo>
                      <a:lnTo>
                        <a:pt x="34" y="1"/>
                      </a:lnTo>
                      <a:lnTo>
                        <a:pt x="31" y="2"/>
                      </a:lnTo>
                      <a:lnTo>
                        <a:pt x="28" y="3"/>
                      </a:lnTo>
                      <a:lnTo>
                        <a:pt x="26" y="5"/>
                      </a:lnTo>
                      <a:lnTo>
                        <a:pt x="23" y="6"/>
                      </a:lnTo>
                      <a:lnTo>
                        <a:pt x="20" y="8"/>
                      </a:lnTo>
                      <a:lnTo>
                        <a:pt x="18" y="10"/>
                      </a:lnTo>
                      <a:lnTo>
                        <a:pt x="15" y="12"/>
                      </a:lnTo>
                      <a:lnTo>
                        <a:pt x="13" y="14"/>
                      </a:lnTo>
                      <a:lnTo>
                        <a:pt x="10" y="16"/>
                      </a:lnTo>
                      <a:lnTo>
                        <a:pt x="8" y="19"/>
                      </a:lnTo>
                      <a:lnTo>
                        <a:pt x="6" y="21"/>
                      </a:lnTo>
                      <a:lnTo>
                        <a:pt x="5" y="24"/>
                      </a:lnTo>
                      <a:lnTo>
                        <a:pt x="3" y="27"/>
                      </a:lnTo>
                      <a:lnTo>
                        <a:pt x="1" y="29"/>
                      </a:lnTo>
                      <a:lnTo>
                        <a:pt x="0" y="32"/>
                      </a:lnTo>
                      <a:lnTo>
                        <a:pt x="0" y="33"/>
                      </a:lnTo>
                      <a:lnTo>
                        <a:pt x="41"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51" name="Freeform 343"/>
                <p:cNvSpPr>
                  <a:spLocks/>
                </p:cNvSpPr>
                <p:nvPr/>
              </p:nvSpPr>
              <p:spPr bwMode="auto">
                <a:xfrm>
                  <a:off x="2434" y="1389"/>
                  <a:ext cx="45" cy="35"/>
                </a:xfrm>
                <a:custGeom>
                  <a:avLst/>
                  <a:gdLst>
                    <a:gd name="T0" fmla="*/ 45 w 45"/>
                    <a:gd name="T1" fmla="*/ 1 h 35"/>
                    <a:gd name="T2" fmla="*/ 41 w 45"/>
                    <a:gd name="T3" fmla="*/ 0 h 35"/>
                    <a:gd name="T4" fmla="*/ 38 w 45"/>
                    <a:gd name="T5" fmla="*/ 0 h 35"/>
                    <a:gd name="T6" fmla="*/ 34 w 45"/>
                    <a:gd name="T7" fmla="*/ 1 h 35"/>
                    <a:gd name="T8" fmla="*/ 31 w 45"/>
                    <a:gd name="T9" fmla="*/ 2 h 35"/>
                    <a:gd name="T10" fmla="*/ 28 w 45"/>
                    <a:gd name="T11" fmla="*/ 3 h 35"/>
                    <a:gd name="T12" fmla="*/ 25 w 45"/>
                    <a:gd name="T13" fmla="*/ 4 h 35"/>
                    <a:gd name="T14" fmla="*/ 22 w 45"/>
                    <a:gd name="T15" fmla="*/ 6 h 35"/>
                    <a:gd name="T16" fmla="*/ 19 w 45"/>
                    <a:gd name="T17" fmla="*/ 8 h 35"/>
                    <a:gd name="T18" fmla="*/ 16 w 45"/>
                    <a:gd name="T19" fmla="*/ 10 h 35"/>
                    <a:gd name="T20" fmla="*/ 14 w 45"/>
                    <a:gd name="T21" fmla="*/ 12 h 35"/>
                    <a:gd name="T22" fmla="*/ 11 w 45"/>
                    <a:gd name="T23" fmla="*/ 15 h 35"/>
                    <a:gd name="T24" fmla="*/ 9 w 45"/>
                    <a:gd name="T25" fmla="*/ 17 h 35"/>
                    <a:gd name="T26" fmla="*/ 7 w 45"/>
                    <a:gd name="T27" fmla="*/ 20 h 35"/>
                    <a:gd name="T28" fmla="*/ 5 w 45"/>
                    <a:gd name="T29" fmla="*/ 23 h 35"/>
                    <a:gd name="T30" fmla="*/ 3 w 45"/>
                    <a:gd name="T31" fmla="*/ 26 h 35"/>
                    <a:gd name="T32" fmla="*/ 1 w 45"/>
                    <a:gd name="T33" fmla="*/ 29 h 35"/>
                    <a:gd name="T34" fmla="*/ 0 w 45"/>
                    <a:gd name="T35" fmla="*/ 35 h 35"/>
                    <a:gd name="T36" fmla="*/ 45 w 45"/>
                    <a:gd name="T3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5">
                      <a:moveTo>
                        <a:pt x="45" y="1"/>
                      </a:moveTo>
                      <a:lnTo>
                        <a:pt x="41" y="0"/>
                      </a:lnTo>
                      <a:lnTo>
                        <a:pt x="38" y="0"/>
                      </a:lnTo>
                      <a:lnTo>
                        <a:pt x="34" y="1"/>
                      </a:lnTo>
                      <a:lnTo>
                        <a:pt x="31" y="2"/>
                      </a:lnTo>
                      <a:lnTo>
                        <a:pt x="28" y="3"/>
                      </a:lnTo>
                      <a:lnTo>
                        <a:pt x="25" y="4"/>
                      </a:lnTo>
                      <a:lnTo>
                        <a:pt x="22" y="6"/>
                      </a:lnTo>
                      <a:lnTo>
                        <a:pt x="19" y="8"/>
                      </a:lnTo>
                      <a:lnTo>
                        <a:pt x="16" y="10"/>
                      </a:lnTo>
                      <a:lnTo>
                        <a:pt x="14" y="12"/>
                      </a:lnTo>
                      <a:lnTo>
                        <a:pt x="11" y="15"/>
                      </a:lnTo>
                      <a:lnTo>
                        <a:pt x="9" y="17"/>
                      </a:lnTo>
                      <a:lnTo>
                        <a:pt x="7" y="20"/>
                      </a:lnTo>
                      <a:lnTo>
                        <a:pt x="5" y="23"/>
                      </a:lnTo>
                      <a:lnTo>
                        <a:pt x="3" y="26"/>
                      </a:lnTo>
                      <a:lnTo>
                        <a:pt x="1" y="29"/>
                      </a:lnTo>
                      <a:lnTo>
                        <a:pt x="0" y="35"/>
                      </a:lnTo>
                      <a:lnTo>
                        <a:pt x="45" y="1"/>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52" name="Freeform 344"/>
                <p:cNvSpPr>
                  <a:spLocks/>
                </p:cNvSpPr>
                <p:nvPr/>
              </p:nvSpPr>
              <p:spPr bwMode="auto">
                <a:xfrm>
                  <a:off x="2436" y="1389"/>
                  <a:ext cx="45" cy="38"/>
                </a:xfrm>
                <a:custGeom>
                  <a:avLst/>
                  <a:gdLst>
                    <a:gd name="T0" fmla="*/ 42 w 45"/>
                    <a:gd name="T1" fmla="*/ 0 h 38"/>
                    <a:gd name="T2" fmla="*/ 43 w 45"/>
                    <a:gd name="T3" fmla="*/ 1 h 38"/>
                    <a:gd name="T4" fmla="*/ 44 w 45"/>
                    <a:gd name="T5" fmla="*/ 2 h 38"/>
                    <a:gd name="T6" fmla="*/ 45 w 45"/>
                    <a:gd name="T7" fmla="*/ 3 h 38"/>
                    <a:gd name="T8" fmla="*/ 45 w 45"/>
                    <a:gd name="T9" fmla="*/ 4 h 38"/>
                    <a:gd name="T10" fmla="*/ 45 w 45"/>
                    <a:gd name="T11" fmla="*/ 5 h 38"/>
                    <a:gd name="T12" fmla="*/ 45 w 45"/>
                    <a:gd name="T13" fmla="*/ 11 h 38"/>
                    <a:gd name="T14" fmla="*/ 1 w 45"/>
                    <a:gd name="T15" fmla="*/ 38 h 38"/>
                    <a:gd name="T16" fmla="*/ 0 w 45"/>
                    <a:gd name="T17" fmla="*/ 36 h 38"/>
                    <a:gd name="T18" fmla="*/ 0 w 45"/>
                    <a:gd name="T19" fmla="*/ 34 h 38"/>
                    <a:gd name="T20" fmla="*/ 1 w 45"/>
                    <a:gd name="T21" fmla="*/ 33 h 38"/>
                    <a:gd name="T22" fmla="*/ 42 w 45"/>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8">
                      <a:moveTo>
                        <a:pt x="42" y="0"/>
                      </a:moveTo>
                      <a:lnTo>
                        <a:pt x="43" y="1"/>
                      </a:lnTo>
                      <a:lnTo>
                        <a:pt x="44" y="2"/>
                      </a:lnTo>
                      <a:lnTo>
                        <a:pt x="45" y="3"/>
                      </a:lnTo>
                      <a:lnTo>
                        <a:pt x="45" y="4"/>
                      </a:lnTo>
                      <a:lnTo>
                        <a:pt x="45" y="5"/>
                      </a:lnTo>
                      <a:lnTo>
                        <a:pt x="45" y="11"/>
                      </a:lnTo>
                      <a:lnTo>
                        <a:pt x="1" y="38"/>
                      </a:lnTo>
                      <a:lnTo>
                        <a:pt x="0" y="36"/>
                      </a:lnTo>
                      <a:lnTo>
                        <a:pt x="0" y="34"/>
                      </a:lnTo>
                      <a:lnTo>
                        <a:pt x="1" y="33"/>
                      </a:lnTo>
                      <a:lnTo>
                        <a:pt x="42"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53" name="Freeform 345"/>
                <p:cNvSpPr>
                  <a:spLocks/>
                </p:cNvSpPr>
                <p:nvPr/>
              </p:nvSpPr>
              <p:spPr bwMode="auto">
                <a:xfrm>
                  <a:off x="2406" y="1401"/>
                  <a:ext cx="30" cy="26"/>
                </a:xfrm>
                <a:custGeom>
                  <a:avLst/>
                  <a:gdLst>
                    <a:gd name="T0" fmla="*/ 0 w 30"/>
                    <a:gd name="T1" fmla="*/ 7 h 26"/>
                    <a:gd name="T2" fmla="*/ 30 w 30"/>
                    <a:gd name="T3" fmla="*/ 26 h 26"/>
                    <a:gd name="T4" fmla="*/ 29 w 30"/>
                    <a:gd name="T5" fmla="*/ 16 h 26"/>
                    <a:gd name="T6" fmla="*/ 28 w 30"/>
                    <a:gd name="T7" fmla="*/ 15 h 26"/>
                    <a:gd name="T8" fmla="*/ 26 w 30"/>
                    <a:gd name="T9" fmla="*/ 13 h 26"/>
                    <a:gd name="T10" fmla="*/ 24 w 30"/>
                    <a:gd name="T11" fmla="*/ 12 h 26"/>
                    <a:gd name="T12" fmla="*/ 22 w 30"/>
                    <a:gd name="T13" fmla="*/ 11 h 26"/>
                    <a:gd name="T14" fmla="*/ 20 w 30"/>
                    <a:gd name="T15" fmla="*/ 9 h 26"/>
                    <a:gd name="T16" fmla="*/ 19 w 30"/>
                    <a:gd name="T17" fmla="*/ 8 h 26"/>
                    <a:gd name="T18" fmla="*/ 17 w 30"/>
                    <a:gd name="T19" fmla="*/ 7 h 26"/>
                    <a:gd name="T20" fmla="*/ 15 w 30"/>
                    <a:gd name="T21" fmla="*/ 6 h 26"/>
                    <a:gd name="T22" fmla="*/ 13 w 30"/>
                    <a:gd name="T23" fmla="*/ 5 h 26"/>
                    <a:gd name="T24" fmla="*/ 11 w 30"/>
                    <a:gd name="T25" fmla="*/ 4 h 26"/>
                    <a:gd name="T26" fmla="*/ 10 w 30"/>
                    <a:gd name="T27" fmla="*/ 3 h 26"/>
                    <a:gd name="T28" fmla="*/ 8 w 30"/>
                    <a:gd name="T29" fmla="*/ 2 h 26"/>
                    <a:gd name="T30" fmla="*/ 6 w 30"/>
                    <a:gd name="T31" fmla="*/ 2 h 26"/>
                    <a:gd name="T32" fmla="*/ 4 w 30"/>
                    <a:gd name="T33" fmla="*/ 1 h 26"/>
                    <a:gd name="T34" fmla="*/ 2 w 30"/>
                    <a:gd name="T35" fmla="*/ 1 h 26"/>
                    <a:gd name="T36" fmla="*/ 0 w 30"/>
                    <a:gd name="T37" fmla="*/ 0 h 26"/>
                    <a:gd name="T38" fmla="*/ 0 w 30"/>
                    <a:gd name="T39"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6">
                      <a:moveTo>
                        <a:pt x="0" y="7"/>
                      </a:moveTo>
                      <a:lnTo>
                        <a:pt x="30" y="26"/>
                      </a:lnTo>
                      <a:lnTo>
                        <a:pt x="29" y="16"/>
                      </a:lnTo>
                      <a:lnTo>
                        <a:pt x="28" y="15"/>
                      </a:lnTo>
                      <a:lnTo>
                        <a:pt x="26" y="13"/>
                      </a:lnTo>
                      <a:lnTo>
                        <a:pt x="24" y="12"/>
                      </a:lnTo>
                      <a:lnTo>
                        <a:pt x="22" y="11"/>
                      </a:lnTo>
                      <a:lnTo>
                        <a:pt x="20" y="9"/>
                      </a:lnTo>
                      <a:lnTo>
                        <a:pt x="19" y="8"/>
                      </a:lnTo>
                      <a:lnTo>
                        <a:pt x="17" y="7"/>
                      </a:lnTo>
                      <a:lnTo>
                        <a:pt x="15" y="6"/>
                      </a:lnTo>
                      <a:lnTo>
                        <a:pt x="13" y="5"/>
                      </a:lnTo>
                      <a:lnTo>
                        <a:pt x="11" y="4"/>
                      </a:lnTo>
                      <a:lnTo>
                        <a:pt x="10" y="3"/>
                      </a:lnTo>
                      <a:lnTo>
                        <a:pt x="8" y="2"/>
                      </a:lnTo>
                      <a:lnTo>
                        <a:pt x="6" y="2"/>
                      </a:lnTo>
                      <a:lnTo>
                        <a:pt x="4" y="1"/>
                      </a:lnTo>
                      <a:lnTo>
                        <a:pt x="2" y="1"/>
                      </a:lnTo>
                      <a:lnTo>
                        <a:pt x="0" y="0"/>
                      </a:lnTo>
                      <a:lnTo>
                        <a:pt x="0" y="7"/>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54" name="Freeform 346"/>
                <p:cNvSpPr>
                  <a:spLocks/>
                </p:cNvSpPr>
                <p:nvPr/>
              </p:nvSpPr>
              <p:spPr bwMode="auto">
                <a:xfrm>
                  <a:off x="2407" y="1401"/>
                  <a:ext cx="75" cy="27"/>
                </a:xfrm>
                <a:custGeom>
                  <a:avLst/>
                  <a:gdLst>
                    <a:gd name="T0" fmla="*/ 2 w 75"/>
                    <a:gd name="T1" fmla="*/ 9 h 27"/>
                    <a:gd name="T2" fmla="*/ 0 w 75"/>
                    <a:gd name="T3" fmla="*/ 10 h 27"/>
                    <a:gd name="T4" fmla="*/ 30 w 75"/>
                    <a:gd name="T5" fmla="*/ 27 h 27"/>
                    <a:gd name="T6" fmla="*/ 75 w 75"/>
                    <a:gd name="T7" fmla="*/ 1 h 27"/>
                    <a:gd name="T8" fmla="*/ 73 w 75"/>
                    <a:gd name="T9" fmla="*/ 0 h 27"/>
                    <a:gd name="T10" fmla="*/ 30 w 75"/>
                    <a:gd name="T11" fmla="*/ 25 h 27"/>
                    <a:gd name="T12" fmla="*/ 30 w 75"/>
                    <a:gd name="T13" fmla="*/ 25 h 27"/>
                    <a:gd name="T14" fmla="*/ 29 w 75"/>
                    <a:gd name="T15" fmla="*/ 25 h 27"/>
                    <a:gd name="T16" fmla="*/ 29 w 75"/>
                    <a:gd name="T17" fmla="*/ 25 h 27"/>
                    <a:gd name="T18" fmla="*/ 28 w 75"/>
                    <a:gd name="T19" fmla="*/ 25 h 27"/>
                    <a:gd name="T20" fmla="*/ 2 w 75"/>
                    <a:gd name="T21" fmla="*/ 9 h 27"/>
                    <a:gd name="T22" fmla="*/ 2 w 75"/>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7">
                      <a:moveTo>
                        <a:pt x="2" y="9"/>
                      </a:moveTo>
                      <a:lnTo>
                        <a:pt x="0" y="10"/>
                      </a:lnTo>
                      <a:lnTo>
                        <a:pt x="30" y="27"/>
                      </a:lnTo>
                      <a:lnTo>
                        <a:pt x="75" y="1"/>
                      </a:lnTo>
                      <a:lnTo>
                        <a:pt x="73" y="0"/>
                      </a:lnTo>
                      <a:lnTo>
                        <a:pt x="30" y="25"/>
                      </a:lnTo>
                      <a:lnTo>
                        <a:pt x="30" y="25"/>
                      </a:lnTo>
                      <a:lnTo>
                        <a:pt x="29" y="25"/>
                      </a:lnTo>
                      <a:lnTo>
                        <a:pt x="29" y="25"/>
                      </a:lnTo>
                      <a:lnTo>
                        <a:pt x="28" y="25"/>
                      </a:lnTo>
                      <a:lnTo>
                        <a:pt x="2" y="9"/>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55" name="Freeform 347"/>
                <p:cNvSpPr>
                  <a:spLocks/>
                </p:cNvSpPr>
                <p:nvPr/>
              </p:nvSpPr>
              <p:spPr bwMode="auto">
                <a:xfrm>
                  <a:off x="2468" y="1376"/>
                  <a:ext cx="15" cy="10"/>
                </a:xfrm>
                <a:custGeom>
                  <a:avLst/>
                  <a:gdLst>
                    <a:gd name="T0" fmla="*/ 7 w 15"/>
                    <a:gd name="T1" fmla="*/ 10 h 10"/>
                    <a:gd name="T2" fmla="*/ 15 w 15"/>
                    <a:gd name="T3" fmla="*/ 2 h 10"/>
                    <a:gd name="T4" fmla="*/ 15 w 15"/>
                    <a:gd name="T5" fmla="*/ 2 h 10"/>
                    <a:gd name="T6" fmla="*/ 15 w 15"/>
                    <a:gd name="T7" fmla="*/ 1 h 10"/>
                    <a:gd name="T8" fmla="*/ 15 w 15"/>
                    <a:gd name="T9" fmla="*/ 1 h 10"/>
                    <a:gd name="T10" fmla="*/ 15 w 15"/>
                    <a:gd name="T11" fmla="*/ 0 h 10"/>
                    <a:gd name="T12" fmla="*/ 15 w 15"/>
                    <a:gd name="T13" fmla="*/ 0 h 10"/>
                    <a:gd name="T14" fmla="*/ 14 w 15"/>
                    <a:gd name="T15" fmla="*/ 0 h 10"/>
                    <a:gd name="T16" fmla="*/ 14 w 15"/>
                    <a:gd name="T17" fmla="*/ 0 h 10"/>
                    <a:gd name="T18" fmla="*/ 0 w 15"/>
                    <a:gd name="T19" fmla="*/ 6 h 10"/>
                    <a:gd name="T20" fmla="*/ 7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7" y="10"/>
                      </a:moveTo>
                      <a:lnTo>
                        <a:pt x="15" y="2"/>
                      </a:lnTo>
                      <a:lnTo>
                        <a:pt x="15" y="2"/>
                      </a:lnTo>
                      <a:lnTo>
                        <a:pt x="15" y="1"/>
                      </a:lnTo>
                      <a:lnTo>
                        <a:pt x="15" y="1"/>
                      </a:lnTo>
                      <a:lnTo>
                        <a:pt x="15" y="0"/>
                      </a:lnTo>
                      <a:lnTo>
                        <a:pt x="15" y="0"/>
                      </a:lnTo>
                      <a:lnTo>
                        <a:pt x="14" y="0"/>
                      </a:lnTo>
                      <a:lnTo>
                        <a:pt x="14" y="0"/>
                      </a:lnTo>
                      <a:lnTo>
                        <a:pt x="0" y="6"/>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56" name="Freeform 348"/>
                <p:cNvSpPr>
                  <a:spLocks/>
                </p:cNvSpPr>
                <p:nvPr/>
              </p:nvSpPr>
              <p:spPr bwMode="auto">
                <a:xfrm>
                  <a:off x="2469" y="1376"/>
                  <a:ext cx="14" cy="7"/>
                </a:xfrm>
                <a:custGeom>
                  <a:avLst/>
                  <a:gdLst>
                    <a:gd name="T0" fmla="*/ 0 w 14"/>
                    <a:gd name="T1" fmla="*/ 7 h 7"/>
                    <a:gd name="T2" fmla="*/ 14 w 14"/>
                    <a:gd name="T3" fmla="*/ 0 h 7"/>
                    <a:gd name="T4" fmla="*/ 14 w 14"/>
                    <a:gd name="T5" fmla="*/ 0 h 7"/>
                    <a:gd name="T6" fmla="*/ 14 w 14"/>
                    <a:gd name="T7" fmla="*/ 0 h 7"/>
                    <a:gd name="T8" fmla="*/ 1 w 14"/>
                    <a:gd name="T9" fmla="*/ 7 h 7"/>
                    <a:gd name="T10" fmla="*/ 0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0" y="7"/>
                      </a:moveTo>
                      <a:lnTo>
                        <a:pt x="14" y="0"/>
                      </a:lnTo>
                      <a:lnTo>
                        <a:pt x="14" y="0"/>
                      </a:lnTo>
                      <a:lnTo>
                        <a:pt x="14" y="0"/>
                      </a:lnTo>
                      <a:lnTo>
                        <a:pt x="1" y="7"/>
                      </a:lnTo>
                      <a:lnTo>
                        <a:pt x="0" y="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57" name="Rectangle 349"/>
                <p:cNvSpPr>
                  <a:spLocks noChangeArrowheads="1"/>
                </p:cNvSpPr>
                <p:nvPr/>
              </p:nvSpPr>
              <p:spPr bwMode="auto">
                <a:xfrm>
                  <a:off x="2405" y="1407"/>
                  <a:ext cx="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158" name="Freeform 350"/>
                <p:cNvSpPr>
                  <a:spLocks/>
                </p:cNvSpPr>
                <p:nvPr/>
              </p:nvSpPr>
              <p:spPr bwMode="auto">
                <a:xfrm>
                  <a:off x="2405" y="1401"/>
                  <a:ext cx="2" cy="6"/>
                </a:xfrm>
                <a:custGeom>
                  <a:avLst/>
                  <a:gdLst>
                    <a:gd name="T0" fmla="*/ 0 w 2"/>
                    <a:gd name="T1" fmla="*/ 0 h 6"/>
                    <a:gd name="T2" fmla="*/ 0 w 2"/>
                    <a:gd name="T3" fmla="*/ 0 h 6"/>
                    <a:gd name="T4" fmla="*/ 0 w 2"/>
                    <a:gd name="T5" fmla="*/ 6 h 6"/>
                    <a:gd name="T6" fmla="*/ 2 w 2"/>
                    <a:gd name="T7" fmla="*/ 6 h 6"/>
                    <a:gd name="T8" fmla="*/ 2 w 2"/>
                    <a:gd name="T9" fmla="*/ 0 h 6"/>
                    <a:gd name="T10" fmla="*/ 2 w 2"/>
                    <a:gd name="T11" fmla="*/ 1 h 6"/>
                    <a:gd name="T12" fmla="*/ 0 w 2"/>
                    <a:gd name="T13" fmla="*/ 0 h 6"/>
                    <a:gd name="T14" fmla="*/ 0 w 2"/>
                    <a:gd name="T15" fmla="*/ 0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0" y="6"/>
                      </a:lnTo>
                      <a:lnTo>
                        <a:pt x="2" y="6"/>
                      </a:lnTo>
                      <a:lnTo>
                        <a:pt x="2" y="0"/>
                      </a:lnTo>
                      <a:lnTo>
                        <a:pt x="2" y="1"/>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59" name="Freeform 351"/>
                <p:cNvSpPr>
                  <a:spLocks/>
                </p:cNvSpPr>
                <p:nvPr/>
              </p:nvSpPr>
              <p:spPr bwMode="auto">
                <a:xfrm>
                  <a:off x="2405" y="1370"/>
                  <a:ext cx="45" cy="32"/>
                </a:xfrm>
                <a:custGeom>
                  <a:avLst/>
                  <a:gdLst>
                    <a:gd name="T0" fmla="*/ 45 w 45"/>
                    <a:gd name="T1" fmla="*/ 1 h 32"/>
                    <a:gd name="T2" fmla="*/ 45 w 45"/>
                    <a:gd name="T3" fmla="*/ 1 h 32"/>
                    <a:gd name="T4" fmla="*/ 43 w 45"/>
                    <a:gd name="T5" fmla="*/ 0 h 32"/>
                    <a:gd name="T6" fmla="*/ 41 w 45"/>
                    <a:gd name="T7" fmla="*/ 0 h 32"/>
                    <a:gd name="T8" fmla="*/ 38 w 45"/>
                    <a:gd name="T9" fmla="*/ 1 h 32"/>
                    <a:gd name="T10" fmla="*/ 35 w 45"/>
                    <a:gd name="T11" fmla="*/ 1 h 32"/>
                    <a:gd name="T12" fmla="*/ 33 w 45"/>
                    <a:gd name="T13" fmla="*/ 2 h 32"/>
                    <a:gd name="T14" fmla="*/ 30 w 45"/>
                    <a:gd name="T15" fmla="*/ 4 h 32"/>
                    <a:gd name="T16" fmla="*/ 27 w 45"/>
                    <a:gd name="T17" fmla="*/ 5 h 32"/>
                    <a:gd name="T18" fmla="*/ 24 w 45"/>
                    <a:gd name="T19" fmla="*/ 7 h 32"/>
                    <a:gd name="T20" fmla="*/ 21 w 45"/>
                    <a:gd name="T21" fmla="*/ 9 h 32"/>
                    <a:gd name="T22" fmla="*/ 17 w 45"/>
                    <a:gd name="T23" fmla="*/ 11 h 32"/>
                    <a:gd name="T24" fmla="*/ 14 w 45"/>
                    <a:gd name="T25" fmla="*/ 14 h 32"/>
                    <a:gd name="T26" fmla="*/ 11 w 45"/>
                    <a:gd name="T27" fmla="*/ 17 h 32"/>
                    <a:gd name="T28" fmla="*/ 8 w 45"/>
                    <a:gd name="T29" fmla="*/ 20 h 32"/>
                    <a:gd name="T30" fmla="*/ 5 w 45"/>
                    <a:gd name="T31" fmla="*/ 23 h 32"/>
                    <a:gd name="T32" fmla="*/ 3 w 45"/>
                    <a:gd name="T33" fmla="*/ 27 h 32"/>
                    <a:gd name="T34" fmla="*/ 0 w 45"/>
                    <a:gd name="T35" fmla="*/ 31 h 32"/>
                    <a:gd name="T36" fmla="*/ 2 w 45"/>
                    <a:gd name="T37" fmla="*/ 32 h 32"/>
                    <a:gd name="T38" fmla="*/ 4 w 45"/>
                    <a:gd name="T39" fmla="*/ 28 h 32"/>
                    <a:gd name="T40" fmla="*/ 7 w 45"/>
                    <a:gd name="T41" fmla="*/ 25 h 32"/>
                    <a:gd name="T42" fmla="*/ 10 w 45"/>
                    <a:gd name="T43" fmla="*/ 22 h 32"/>
                    <a:gd name="T44" fmla="*/ 13 w 45"/>
                    <a:gd name="T45" fmla="*/ 19 h 32"/>
                    <a:gd name="T46" fmla="*/ 16 w 45"/>
                    <a:gd name="T47" fmla="*/ 16 h 32"/>
                    <a:gd name="T48" fmla="*/ 19 w 45"/>
                    <a:gd name="T49" fmla="*/ 13 h 32"/>
                    <a:gd name="T50" fmla="*/ 22 w 45"/>
                    <a:gd name="T51" fmla="*/ 11 h 32"/>
                    <a:gd name="T52" fmla="*/ 25 w 45"/>
                    <a:gd name="T53" fmla="*/ 9 h 32"/>
                    <a:gd name="T54" fmla="*/ 28 w 45"/>
                    <a:gd name="T55" fmla="*/ 7 h 32"/>
                    <a:gd name="T56" fmla="*/ 31 w 45"/>
                    <a:gd name="T57" fmla="*/ 6 h 32"/>
                    <a:gd name="T58" fmla="*/ 33 w 45"/>
                    <a:gd name="T59" fmla="*/ 5 h 32"/>
                    <a:gd name="T60" fmla="*/ 36 w 45"/>
                    <a:gd name="T61" fmla="*/ 4 h 32"/>
                    <a:gd name="T62" fmla="*/ 39 w 45"/>
                    <a:gd name="T63" fmla="*/ 3 h 32"/>
                    <a:gd name="T64" fmla="*/ 41 w 45"/>
                    <a:gd name="T65" fmla="*/ 3 h 32"/>
                    <a:gd name="T66" fmla="*/ 43 w 45"/>
                    <a:gd name="T67" fmla="*/ 3 h 32"/>
                    <a:gd name="T68" fmla="*/ 45 w 45"/>
                    <a:gd name="T69" fmla="*/ 3 h 32"/>
                    <a:gd name="T70" fmla="*/ 44 w 45"/>
                    <a:gd name="T71" fmla="*/ 3 h 32"/>
                    <a:gd name="T72" fmla="*/ 45 w 45"/>
                    <a:gd name="T73" fmla="*/ 1 h 32"/>
                    <a:gd name="T74" fmla="*/ 45 w 45"/>
                    <a:gd name="T75" fmla="*/ 1 h 32"/>
                    <a:gd name="T76" fmla="*/ 45 w 45"/>
                    <a:gd name="T77" fmla="*/ 1 h 32"/>
                    <a:gd name="T78" fmla="*/ 45 w 45"/>
                    <a:gd name="T7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32">
                      <a:moveTo>
                        <a:pt x="45" y="1"/>
                      </a:moveTo>
                      <a:lnTo>
                        <a:pt x="45" y="1"/>
                      </a:lnTo>
                      <a:lnTo>
                        <a:pt x="43" y="0"/>
                      </a:lnTo>
                      <a:lnTo>
                        <a:pt x="41" y="0"/>
                      </a:lnTo>
                      <a:lnTo>
                        <a:pt x="38" y="1"/>
                      </a:lnTo>
                      <a:lnTo>
                        <a:pt x="35" y="1"/>
                      </a:lnTo>
                      <a:lnTo>
                        <a:pt x="33" y="2"/>
                      </a:lnTo>
                      <a:lnTo>
                        <a:pt x="30" y="4"/>
                      </a:lnTo>
                      <a:lnTo>
                        <a:pt x="27" y="5"/>
                      </a:lnTo>
                      <a:lnTo>
                        <a:pt x="24" y="7"/>
                      </a:lnTo>
                      <a:lnTo>
                        <a:pt x="21" y="9"/>
                      </a:lnTo>
                      <a:lnTo>
                        <a:pt x="17" y="11"/>
                      </a:lnTo>
                      <a:lnTo>
                        <a:pt x="14" y="14"/>
                      </a:lnTo>
                      <a:lnTo>
                        <a:pt x="11" y="17"/>
                      </a:lnTo>
                      <a:lnTo>
                        <a:pt x="8" y="20"/>
                      </a:lnTo>
                      <a:lnTo>
                        <a:pt x="5" y="23"/>
                      </a:lnTo>
                      <a:lnTo>
                        <a:pt x="3" y="27"/>
                      </a:lnTo>
                      <a:lnTo>
                        <a:pt x="0" y="31"/>
                      </a:lnTo>
                      <a:lnTo>
                        <a:pt x="2" y="32"/>
                      </a:lnTo>
                      <a:lnTo>
                        <a:pt x="4" y="28"/>
                      </a:lnTo>
                      <a:lnTo>
                        <a:pt x="7" y="25"/>
                      </a:lnTo>
                      <a:lnTo>
                        <a:pt x="10" y="22"/>
                      </a:lnTo>
                      <a:lnTo>
                        <a:pt x="13" y="19"/>
                      </a:lnTo>
                      <a:lnTo>
                        <a:pt x="16" y="16"/>
                      </a:lnTo>
                      <a:lnTo>
                        <a:pt x="19" y="13"/>
                      </a:lnTo>
                      <a:lnTo>
                        <a:pt x="22" y="11"/>
                      </a:lnTo>
                      <a:lnTo>
                        <a:pt x="25" y="9"/>
                      </a:lnTo>
                      <a:lnTo>
                        <a:pt x="28" y="7"/>
                      </a:lnTo>
                      <a:lnTo>
                        <a:pt x="31" y="6"/>
                      </a:lnTo>
                      <a:lnTo>
                        <a:pt x="33" y="5"/>
                      </a:lnTo>
                      <a:lnTo>
                        <a:pt x="36" y="4"/>
                      </a:lnTo>
                      <a:lnTo>
                        <a:pt x="39" y="3"/>
                      </a:lnTo>
                      <a:lnTo>
                        <a:pt x="41" y="3"/>
                      </a:lnTo>
                      <a:lnTo>
                        <a:pt x="43" y="3"/>
                      </a:lnTo>
                      <a:lnTo>
                        <a:pt x="45" y="3"/>
                      </a:lnTo>
                      <a:lnTo>
                        <a:pt x="44" y="3"/>
                      </a:lnTo>
                      <a:lnTo>
                        <a:pt x="45" y="1"/>
                      </a:lnTo>
                      <a:lnTo>
                        <a:pt x="45" y="1"/>
                      </a:lnTo>
                      <a:lnTo>
                        <a:pt x="45" y="1"/>
                      </a:lnTo>
                      <a:lnTo>
                        <a:pt x="4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60" name="Freeform 352"/>
                <p:cNvSpPr>
                  <a:spLocks/>
                </p:cNvSpPr>
                <p:nvPr/>
              </p:nvSpPr>
              <p:spPr bwMode="auto">
                <a:xfrm>
                  <a:off x="2449" y="1371"/>
                  <a:ext cx="33" cy="21"/>
                </a:xfrm>
                <a:custGeom>
                  <a:avLst/>
                  <a:gdLst>
                    <a:gd name="T0" fmla="*/ 33 w 33"/>
                    <a:gd name="T1" fmla="*/ 20 h 21"/>
                    <a:gd name="T2" fmla="*/ 32 w 33"/>
                    <a:gd name="T3" fmla="*/ 19 h 21"/>
                    <a:gd name="T4" fmla="*/ 1 w 33"/>
                    <a:gd name="T5" fmla="*/ 0 h 21"/>
                    <a:gd name="T6" fmla="*/ 0 w 33"/>
                    <a:gd name="T7" fmla="*/ 2 h 21"/>
                    <a:gd name="T8" fmla="*/ 31 w 33"/>
                    <a:gd name="T9" fmla="*/ 21 h 21"/>
                    <a:gd name="T10" fmla="*/ 31 w 33"/>
                    <a:gd name="T11" fmla="*/ 20 h 21"/>
                    <a:gd name="T12" fmla="*/ 33 w 33"/>
                    <a:gd name="T13" fmla="*/ 20 h 21"/>
                    <a:gd name="T14" fmla="*/ 33 w 33"/>
                    <a:gd name="T15" fmla="*/ 19 h 21"/>
                    <a:gd name="T16" fmla="*/ 32 w 33"/>
                    <a:gd name="T17" fmla="*/ 19 h 21"/>
                    <a:gd name="T18" fmla="*/ 33 w 33"/>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1">
                      <a:moveTo>
                        <a:pt x="33" y="20"/>
                      </a:moveTo>
                      <a:lnTo>
                        <a:pt x="32" y="19"/>
                      </a:lnTo>
                      <a:lnTo>
                        <a:pt x="1" y="0"/>
                      </a:lnTo>
                      <a:lnTo>
                        <a:pt x="0" y="2"/>
                      </a:lnTo>
                      <a:lnTo>
                        <a:pt x="31" y="21"/>
                      </a:lnTo>
                      <a:lnTo>
                        <a:pt x="31" y="20"/>
                      </a:lnTo>
                      <a:lnTo>
                        <a:pt x="33" y="20"/>
                      </a:lnTo>
                      <a:lnTo>
                        <a:pt x="33" y="19"/>
                      </a:lnTo>
                      <a:lnTo>
                        <a:pt x="32" y="19"/>
                      </a:lnTo>
                      <a:lnTo>
                        <a:pt x="3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61" name="Freeform 353"/>
                <p:cNvSpPr>
                  <a:spLocks/>
                </p:cNvSpPr>
                <p:nvPr/>
              </p:nvSpPr>
              <p:spPr bwMode="auto">
                <a:xfrm>
                  <a:off x="2480" y="1391"/>
                  <a:ext cx="2" cy="8"/>
                </a:xfrm>
                <a:custGeom>
                  <a:avLst/>
                  <a:gdLst>
                    <a:gd name="T0" fmla="*/ 1 w 2"/>
                    <a:gd name="T1" fmla="*/ 8 h 8"/>
                    <a:gd name="T2" fmla="*/ 2 w 2"/>
                    <a:gd name="T3" fmla="*/ 8 h 8"/>
                    <a:gd name="T4" fmla="*/ 2 w 2"/>
                    <a:gd name="T5" fmla="*/ 0 h 8"/>
                    <a:gd name="T6" fmla="*/ 0 w 2"/>
                    <a:gd name="T7" fmla="*/ 0 h 8"/>
                    <a:gd name="T8" fmla="*/ 0 w 2"/>
                    <a:gd name="T9" fmla="*/ 8 h 8"/>
                    <a:gd name="T10" fmla="*/ 1 w 2"/>
                    <a:gd name="T11" fmla="*/ 8 h 8"/>
                  </a:gdLst>
                  <a:ahLst/>
                  <a:cxnLst>
                    <a:cxn ang="0">
                      <a:pos x="T0" y="T1"/>
                    </a:cxn>
                    <a:cxn ang="0">
                      <a:pos x="T2" y="T3"/>
                    </a:cxn>
                    <a:cxn ang="0">
                      <a:pos x="T4" y="T5"/>
                    </a:cxn>
                    <a:cxn ang="0">
                      <a:pos x="T6" y="T7"/>
                    </a:cxn>
                    <a:cxn ang="0">
                      <a:pos x="T8" y="T9"/>
                    </a:cxn>
                    <a:cxn ang="0">
                      <a:pos x="T10" y="T11"/>
                    </a:cxn>
                  </a:cxnLst>
                  <a:rect l="0" t="0" r="r" b="b"/>
                  <a:pathLst>
                    <a:path w="2" h="8">
                      <a:moveTo>
                        <a:pt x="1" y="8"/>
                      </a:moveTo>
                      <a:lnTo>
                        <a:pt x="2" y="8"/>
                      </a:lnTo>
                      <a:lnTo>
                        <a:pt x="2" y="0"/>
                      </a:lnTo>
                      <a:lnTo>
                        <a:pt x="0" y="0"/>
                      </a:lnTo>
                      <a:lnTo>
                        <a:pt x="0" y="8"/>
                      </a:lnTo>
                      <a:lnTo>
                        <a:pt x="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62" name="Rectangle 354"/>
                <p:cNvSpPr>
                  <a:spLocks noChangeArrowheads="1"/>
                </p:cNvSpPr>
                <p:nvPr/>
              </p:nvSpPr>
              <p:spPr bwMode="auto">
                <a:xfrm>
                  <a:off x="2480" y="1399"/>
                  <a:ext cx="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163" name="Freeform 355"/>
                <p:cNvSpPr>
                  <a:spLocks/>
                </p:cNvSpPr>
                <p:nvPr/>
              </p:nvSpPr>
              <p:spPr bwMode="auto">
                <a:xfrm>
                  <a:off x="2447" y="1379"/>
                  <a:ext cx="9" cy="6"/>
                </a:xfrm>
                <a:custGeom>
                  <a:avLst/>
                  <a:gdLst>
                    <a:gd name="T0" fmla="*/ 8 w 9"/>
                    <a:gd name="T1" fmla="*/ 5 h 6"/>
                    <a:gd name="T2" fmla="*/ 9 w 9"/>
                    <a:gd name="T3" fmla="*/ 5 h 6"/>
                    <a:gd name="T4" fmla="*/ 1 w 9"/>
                    <a:gd name="T5" fmla="*/ 0 h 6"/>
                    <a:gd name="T6" fmla="*/ 0 w 9"/>
                    <a:gd name="T7" fmla="*/ 1 h 6"/>
                    <a:gd name="T8" fmla="*/ 8 w 9"/>
                    <a:gd name="T9" fmla="*/ 6 h 6"/>
                    <a:gd name="T10" fmla="*/ 9 w 9"/>
                    <a:gd name="T11" fmla="*/ 6 h 6"/>
                    <a:gd name="T12" fmla="*/ 8 w 9"/>
                    <a:gd name="T13" fmla="*/ 6 h 6"/>
                    <a:gd name="T14" fmla="*/ 9 w 9"/>
                    <a:gd name="T15" fmla="*/ 6 h 6"/>
                    <a:gd name="T16" fmla="*/ 9 w 9"/>
                    <a:gd name="T17" fmla="*/ 6 h 6"/>
                    <a:gd name="T18" fmla="*/ 8 w 9"/>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6">
                      <a:moveTo>
                        <a:pt x="8" y="5"/>
                      </a:moveTo>
                      <a:lnTo>
                        <a:pt x="9" y="5"/>
                      </a:lnTo>
                      <a:lnTo>
                        <a:pt x="1" y="0"/>
                      </a:lnTo>
                      <a:lnTo>
                        <a:pt x="0" y="1"/>
                      </a:lnTo>
                      <a:lnTo>
                        <a:pt x="8" y="6"/>
                      </a:lnTo>
                      <a:lnTo>
                        <a:pt x="9" y="6"/>
                      </a:lnTo>
                      <a:lnTo>
                        <a:pt x="8" y="6"/>
                      </a:lnTo>
                      <a:lnTo>
                        <a:pt x="9" y="6"/>
                      </a:lnTo>
                      <a:lnTo>
                        <a:pt x="9" y="6"/>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64" name="Freeform 356"/>
                <p:cNvSpPr>
                  <a:spLocks/>
                </p:cNvSpPr>
                <p:nvPr/>
              </p:nvSpPr>
              <p:spPr bwMode="auto">
                <a:xfrm>
                  <a:off x="2455" y="1382"/>
                  <a:ext cx="13" cy="3"/>
                </a:xfrm>
                <a:custGeom>
                  <a:avLst/>
                  <a:gdLst>
                    <a:gd name="T0" fmla="*/ 13 w 13"/>
                    <a:gd name="T1" fmla="*/ 1 h 3"/>
                    <a:gd name="T2" fmla="*/ 12 w 13"/>
                    <a:gd name="T3" fmla="*/ 0 h 3"/>
                    <a:gd name="T4" fmla="*/ 10 w 13"/>
                    <a:gd name="T5" fmla="*/ 0 h 3"/>
                    <a:gd name="T6" fmla="*/ 9 w 13"/>
                    <a:gd name="T7" fmla="*/ 0 h 3"/>
                    <a:gd name="T8" fmla="*/ 7 w 13"/>
                    <a:gd name="T9" fmla="*/ 0 h 3"/>
                    <a:gd name="T10" fmla="*/ 6 w 13"/>
                    <a:gd name="T11" fmla="*/ 0 h 3"/>
                    <a:gd name="T12" fmla="*/ 4 w 13"/>
                    <a:gd name="T13" fmla="*/ 0 h 3"/>
                    <a:gd name="T14" fmla="*/ 2 w 13"/>
                    <a:gd name="T15" fmla="*/ 1 h 3"/>
                    <a:gd name="T16" fmla="*/ 0 w 13"/>
                    <a:gd name="T17" fmla="*/ 2 h 3"/>
                    <a:gd name="T18" fmla="*/ 1 w 13"/>
                    <a:gd name="T19" fmla="*/ 3 h 3"/>
                    <a:gd name="T20" fmla="*/ 3 w 13"/>
                    <a:gd name="T21" fmla="*/ 2 h 3"/>
                    <a:gd name="T22" fmla="*/ 4 w 13"/>
                    <a:gd name="T23" fmla="*/ 1 h 3"/>
                    <a:gd name="T24" fmla="*/ 6 w 13"/>
                    <a:gd name="T25" fmla="*/ 1 h 3"/>
                    <a:gd name="T26" fmla="*/ 7 w 13"/>
                    <a:gd name="T27" fmla="*/ 1 h 3"/>
                    <a:gd name="T28" fmla="*/ 9 w 13"/>
                    <a:gd name="T29" fmla="*/ 1 h 3"/>
                    <a:gd name="T30" fmla="*/ 10 w 13"/>
                    <a:gd name="T31" fmla="*/ 1 h 3"/>
                    <a:gd name="T32" fmla="*/ 11 w 13"/>
                    <a:gd name="T33" fmla="*/ 1 h 3"/>
                    <a:gd name="T34" fmla="*/ 13 w 13"/>
                    <a:gd name="T35" fmla="*/ 2 h 3"/>
                    <a:gd name="T36" fmla="*/ 13 w 13"/>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3">
                      <a:moveTo>
                        <a:pt x="13" y="1"/>
                      </a:moveTo>
                      <a:lnTo>
                        <a:pt x="12" y="0"/>
                      </a:lnTo>
                      <a:lnTo>
                        <a:pt x="10" y="0"/>
                      </a:lnTo>
                      <a:lnTo>
                        <a:pt x="9" y="0"/>
                      </a:lnTo>
                      <a:lnTo>
                        <a:pt x="7" y="0"/>
                      </a:lnTo>
                      <a:lnTo>
                        <a:pt x="6" y="0"/>
                      </a:lnTo>
                      <a:lnTo>
                        <a:pt x="4" y="0"/>
                      </a:lnTo>
                      <a:lnTo>
                        <a:pt x="2" y="1"/>
                      </a:lnTo>
                      <a:lnTo>
                        <a:pt x="0" y="2"/>
                      </a:lnTo>
                      <a:lnTo>
                        <a:pt x="1" y="3"/>
                      </a:lnTo>
                      <a:lnTo>
                        <a:pt x="3" y="2"/>
                      </a:lnTo>
                      <a:lnTo>
                        <a:pt x="4" y="1"/>
                      </a:lnTo>
                      <a:lnTo>
                        <a:pt x="6" y="1"/>
                      </a:lnTo>
                      <a:lnTo>
                        <a:pt x="7" y="1"/>
                      </a:lnTo>
                      <a:lnTo>
                        <a:pt x="9" y="1"/>
                      </a:lnTo>
                      <a:lnTo>
                        <a:pt x="10" y="1"/>
                      </a:lnTo>
                      <a:lnTo>
                        <a:pt x="11" y="1"/>
                      </a:lnTo>
                      <a:lnTo>
                        <a:pt x="13" y="2"/>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65" name="Freeform 357"/>
                <p:cNvSpPr>
                  <a:spLocks/>
                </p:cNvSpPr>
                <p:nvPr/>
              </p:nvSpPr>
              <p:spPr bwMode="auto">
                <a:xfrm>
                  <a:off x="2438" y="1373"/>
                  <a:ext cx="7" cy="6"/>
                </a:xfrm>
                <a:custGeom>
                  <a:avLst/>
                  <a:gdLst>
                    <a:gd name="T0" fmla="*/ 7 w 7"/>
                    <a:gd name="T1" fmla="*/ 5 h 6"/>
                    <a:gd name="T2" fmla="*/ 7 w 7"/>
                    <a:gd name="T3" fmla="*/ 5 h 6"/>
                    <a:gd name="T4" fmla="*/ 0 w 7"/>
                    <a:gd name="T5" fmla="*/ 0 h 6"/>
                    <a:gd name="T6" fmla="*/ 0 w 7"/>
                    <a:gd name="T7" fmla="*/ 1 h 6"/>
                    <a:gd name="T8" fmla="*/ 7 w 7"/>
                    <a:gd name="T9" fmla="*/ 6 h 6"/>
                    <a:gd name="T10" fmla="*/ 7 w 7"/>
                    <a:gd name="T11" fmla="*/ 6 h 6"/>
                    <a:gd name="T12" fmla="*/ 7 w 7"/>
                    <a:gd name="T13" fmla="*/ 6 h 6"/>
                    <a:gd name="T14" fmla="*/ 7 w 7"/>
                    <a:gd name="T15" fmla="*/ 6 h 6"/>
                    <a:gd name="T16" fmla="*/ 7 w 7"/>
                    <a:gd name="T17" fmla="*/ 6 h 6"/>
                    <a:gd name="T18" fmla="*/ 7 w 7"/>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7" y="5"/>
                      </a:moveTo>
                      <a:lnTo>
                        <a:pt x="7" y="5"/>
                      </a:lnTo>
                      <a:lnTo>
                        <a:pt x="0" y="0"/>
                      </a:lnTo>
                      <a:lnTo>
                        <a:pt x="0" y="1"/>
                      </a:lnTo>
                      <a:lnTo>
                        <a:pt x="7" y="6"/>
                      </a:lnTo>
                      <a:lnTo>
                        <a:pt x="7" y="6"/>
                      </a:lnTo>
                      <a:lnTo>
                        <a:pt x="7" y="6"/>
                      </a:lnTo>
                      <a:lnTo>
                        <a:pt x="7" y="6"/>
                      </a:lnTo>
                      <a:lnTo>
                        <a:pt x="7" y="6"/>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66" name="Freeform 358"/>
                <p:cNvSpPr>
                  <a:spLocks/>
                </p:cNvSpPr>
                <p:nvPr/>
              </p:nvSpPr>
              <p:spPr bwMode="auto">
                <a:xfrm>
                  <a:off x="2445" y="1375"/>
                  <a:ext cx="13" cy="4"/>
                </a:xfrm>
                <a:custGeom>
                  <a:avLst/>
                  <a:gdLst>
                    <a:gd name="T0" fmla="*/ 13 w 13"/>
                    <a:gd name="T1" fmla="*/ 2 h 4"/>
                    <a:gd name="T2" fmla="*/ 11 w 13"/>
                    <a:gd name="T3" fmla="*/ 1 h 4"/>
                    <a:gd name="T4" fmla="*/ 10 w 13"/>
                    <a:gd name="T5" fmla="*/ 1 h 4"/>
                    <a:gd name="T6" fmla="*/ 8 w 13"/>
                    <a:gd name="T7" fmla="*/ 0 h 4"/>
                    <a:gd name="T8" fmla="*/ 7 w 13"/>
                    <a:gd name="T9" fmla="*/ 0 h 4"/>
                    <a:gd name="T10" fmla="*/ 5 w 13"/>
                    <a:gd name="T11" fmla="*/ 0 h 4"/>
                    <a:gd name="T12" fmla="*/ 3 w 13"/>
                    <a:gd name="T13" fmla="*/ 1 h 4"/>
                    <a:gd name="T14" fmla="*/ 2 w 13"/>
                    <a:gd name="T15" fmla="*/ 1 h 4"/>
                    <a:gd name="T16" fmla="*/ 0 w 13"/>
                    <a:gd name="T17" fmla="*/ 3 h 4"/>
                    <a:gd name="T18" fmla="*/ 0 w 13"/>
                    <a:gd name="T19" fmla="*/ 4 h 4"/>
                    <a:gd name="T20" fmla="*/ 2 w 13"/>
                    <a:gd name="T21" fmla="*/ 3 h 4"/>
                    <a:gd name="T22" fmla="*/ 4 w 13"/>
                    <a:gd name="T23" fmla="*/ 2 h 4"/>
                    <a:gd name="T24" fmla="*/ 5 w 13"/>
                    <a:gd name="T25" fmla="*/ 2 h 4"/>
                    <a:gd name="T26" fmla="*/ 7 w 13"/>
                    <a:gd name="T27" fmla="*/ 2 h 4"/>
                    <a:gd name="T28" fmla="*/ 8 w 13"/>
                    <a:gd name="T29" fmla="*/ 1 h 4"/>
                    <a:gd name="T30" fmla="*/ 10 w 13"/>
                    <a:gd name="T31" fmla="*/ 2 h 4"/>
                    <a:gd name="T32" fmla="*/ 11 w 13"/>
                    <a:gd name="T33" fmla="*/ 2 h 4"/>
                    <a:gd name="T34" fmla="*/ 12 w 13"/>
                    <a:gd name="T35" fmla="*/ 3 h 4"/>
                    <a:gd name="T36" fmla="*/ 13 w 13"/>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4">
                      <a:moveTo>
                        <a:pt x="13" y="2"/>
                      </a:moveTo>
                      <a:lnTo>
                        <a:pt x="11" y="1"/>
                      </a:lnTo>
                      <a:lnTo>
                        <a:pt x="10" y="1"/>
                      </a:lnTo>
                      <a:lnTo>
                        <a:pt x="8" y="0"/>
                      </a:lnTo>
                      <a:lnTo>
                        <a:pt x="7" y="0"/>
                      </a:lnTo>
                      <a:lnTo>
                        <a:pt x="5" y="0"/>
                      </a:lnTo>
                      <a:lnTo>
                        <a:pt x="3" y="1"/>
                      </a:lnTo>
                      <a:lnTo>
                        <a:pt x="2" y="1"/>
                      </a:lnTo>
                      <a:lnTo>
                        <a:pt x="0" y="3"/>
                      </a:lnTo>
                      <a:lnTo>
                        <a:pt x="0" y="4"/>
                      </a:lnTo>
                      <a:lnTo>
                        <a:pt x="2" y="3"/>
                      </a:lnTo>
                      <a:lnTo>
                        <a:pt x="4" y="2"/>
                      </a:lnTo>
                      <a:lnTo>
                        <a:pt x="5" y="2"/>
                      </a:lnTo>
                      <a:lnTo>
                        <a:pt x="7" y="2"/>
                      </a:lnTo>
                      <a:lnTo>
                        <a:pt x="8" y="1"/>
                      </a:lnTo>
                      <a:lnTo>
                        <a:pt x="10" y="2"/>
                      </a:lnTo>
                      <a:lnTo>
                        <a:pt x="11" y="2"/>
                      </a:lnTo>
                      <a:lnTo>
                        <a:pt x="12" y="3"/>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67" name="Freeform 359"/>
                <p:cNvSpPr>
                  <a:spLocks/>
                </p:cNvSpPr>
                <p:nvPr/>
              </p:nvSpPr>
              <p:spPr bwMode="auto">
                <a:xfrm>
                  <a:off x="2407" y="1400"/>
                  <a:ext cx="29" cy="18"/>
                </a:xfrm>
                <a:custGeom>
                  <a:avLst/>
                  <a:gdLst>
                    <a:gd name="T0" fmla="*/ 28 w 29"/>
                    <a:gd name="T1" fmla="*/ 17 h 18"/>
                    <a:gd name="T2" fmla="*/ 28 w 29"/>
                    <a:gd name="T3" fmla="*/ 17 h 18"/>
                    <a:gd name="T4" fmla="*/ 27 w 29"/>
                    <a:gd name="T5" fmla="*/ 15 h 18"/>
                    <a:gd name="T6" fmla="*/ 25 w 29"/>
                    <a:gd name="T7" fmla="*/ 14 h 18"/>
                    <a:gd name="T8" fmla="*/ 24 w 29"/>
                    <a:gd name="T9" fmla="*/ 13 h 18"/>
                    <a:gd name="T10" fmla="*/ 22 w 29"/>
                    <a:gd name="T11" fmla="*/ 11 h 18"/>
                    <a:gd name="T12" fmla="*/ 21 w 29"/>
                    <a:gd name="T13" fmla="*/ 10 h 18"/>
                    <a:gd name="T14" fmla="*/ 19 w 29"/>
                    <a:gd name="T15" fmla="*/ 9 h 18"/>
                    <a:gd name="T16" fmla="*/ 17 w 29"/>
                    <a:gd name="T17" fmla="*/ 8 h 18"/>
                    <a:gd name="T18" fmla="*/ 15 w 29"/>
                    <a:gd name="T19" fmla="*/ 7 h 18"/>
                    <a:gd name="T20" fmla="*/ 14 w 29"/>
                    <a:gd name="T21" fmla="*/ 6 h 18"/>
                    <a:gd name="T22" fmla="*/ 12 w 29"/>
                    <a:gd name="T23" fmla="*/ 5 h 18"/>
                    <a:gd name="T24" fmla="*/ 10 w 29"/>
                    <a:gd name="T25" fmla="*/ 4 h 18"/>
                    <a:gd name="T26" fmla="*/ 8 w 29"/>
                    <a:gd name="T27" fmla="*/ 3 h 18"/>
                    <a:gd name="T28" fmla="*/ 6 w 29"/>
                    <a:gd name="T29" fmla="*/ 2 h 18"/>
                    <a:gd name="T30" fmla="*/ 4 w 29"/>
                    <a:gd name="T31" fmla="*/ 1 h 18"/>
                    <a:gd name="T32" fmla="*/ 2 w 29"/>
                    <a:gd name="T33" fmla="*/ 1 h 18"/>
                    <a:gd name="T34" fmla="*/ 0 w 29"/>
                    <a:gd name="T35" fmla="*/ 0 h 18"/>
                    <a:gd name="T36" fmla="*/ 0 w 29"/>
                    <a:gd name="T37" fmla="*/ 1 h 18"/>
                    <a:gd name="T38" fmla="*/ 2 w 29"/>
                    <a:gd name="T39" fmla="*/ 2 h 18"/>
                    <a:gd name="T40" fmla="*/ 4 w 29"/>
                    <a:gd name="T41" fmla="*/ 3 h 18"/>
                    <a:gd name="T42" fmla="*/ 6 w 29"/>
                    <a:gd name="T43" fmla="*/ 3 h 18"/>
                    <a:gd name="T44" fmla="*/ 8 w 29"/>
                    <a:gd name="T45" fmla="*/ 4 h 18"/>
                    <a:gd name="T46" fmla="*/ 10 w 29"/>
                    <a:gd name="T47" fmla="*/ 5 h 18"/>
                    <a:gd name="T48" fmla="*/ 11 w 29"/>
                    <a:gd name="T49" fmla="*/ 6 h 18"/>
                    <a:gd name="T50" fmla="*/ 13 w 29"/>
                    <a:gd name="T51" fmla="*/ 7 h 18"/>
                    <a:gd name="T52" fmla="*/ 15 w 29"/>
                    <a:gd name="T53" fmla="*/ 8 h 18"/>
                    <a:gd name="T54" fmla="*/ 17 w 29"/>
                    <a:gd name="T55" fmla="*/ 9 h 18"/>
                    <a:gd name="T56" fmla="*/ 18 w 29"/>
                    <a:gd name="T57" fmla="*/ 10 h 18"/>
                    <a:gd name="T58" fmla="*/ 20 w 29"/>
                    <a:gd name="T59" fmla="*/ 11 h 18"/>
                    <a:gd name="T60" fmla="*/ 21 w 29"/>
                    <a:gd name="T61" fmla="*/ 12 h 18"/>
                    <a:gd name="T62" fmla="*/ 23 w 29"/>
                    <a:gd name="T63" fmla="*/ 14 h 18"/>
                    <a:gd name="T64" fmla="*/ 25 w 29"/>
                    <a:gd name="T65" fmla="*/ 15 h 18"/>
                    <a:gd name="T66" fmla="*/ 26 w 29"/>
                    <a:gd name="T67" fmla="*/ 16 h 18"/>
                    <a:gd name="T68" fmla="*/ 28 w 29"/>
                    <a:gd name="T69" fmla="*/ 18 h 18"/>
                    <a:gd name="T70" fmla="*/ 29 w 29"/>
                    <a:gd name="T71" fmla="*/ 18 h 18"/>
                    <a:gd name="T72" fmla="*/ 28 w 29"/>
                    <a:gd name="T73" fmla="*/ 18 h 18"/>
                    <a:gd name="T74" fmla="*/ 28 w 29"/>
                    <a:gd name="T75" fmla="*/ 18 h 18"/>
                    <a:gd name="T76" fmla="*/ 29 w 29"/>
                    <a:gd name="T77" fmla="*/ 18 h 18"/>
                    <a:gd name="T78" fmla="*/ 28 w 29"/>
                    <a:gd name="T7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18">
                      <a:moveTo>
                        <a:pt x="28" y="17"/>
                      </a:moveTo>
                      <a:lnTo>
                        <a:pt x="28" y="17"/>
                      </a:lnTo>
                      <a:lnTo>
                        <a:pt x="27" y="15"/>
                      </a:lnTo>
                      <a:lnTo>
                        <a:pt x="25" y="14"/>
                      </a:lnTo>
                      <a:lnTo>
                        <a:pt x="24" y="13"/>
                      </a:lnTo>
                      <a:lnTo>
                        <a:pt x="22" y="11"/>
                      </a:lnTo>
                      <a:lnTo>
                        <a:pt x="21" y="10"/>
                      </a:lnTo>
                      <a:lnTo>
                        <a:pt x="19" y="9"/>
                      </a:lnTo>
                      <a:lnTo>
                        <a:pt x="17" y="8"/>
                      </a:lnTo>
                      <a:lnTo>
                        <a:pt x="15" y="7"/>
                      </a:lnTo>
                      <a:lnTo>
                        <a:pt x="14" y="6"/>
                      </a:lnTo>
                      <a:lnTo>
                        <a:pt x="12" y="5"/>
                      </a:lnTo>
                      <a:lnTo>
                        <a:pt x="10" y="4"/>
                      </a:lnTo>
                      <a:lnTo>
                        <a:pt x="8" y="3"/>
                      </a:lnTo>
                      <a:lnTo>
                        <a:pt x="6" y="2"/>
                      </a:lnTo>
                      <a:lnTo>
                        <a:pt x="4" y="1"/>
                      </a:lnTo>
                      <a:lnTo>
                        <a:pt x="2" y="1"/>
                      </a:lnTo>
                      <a:lnTo>
                        <a:pt x="0" y="0"/>
                      </a:lnTo>
                      <a:lnTo>
                        <a:pt x="0" y="1"/>
                      </a:lnTo>
                      <a:lnTo>
                        <a:pt x="2" y="2"/>
                      </a:lnTo>
                      <a:lnTo>
                        <a:pt x="4" y="3"/>
                      </a:lnTo>
                      <a:lnTo>
                        <a:pt x="6" y="3"/>
                      </a:lnTo>
                      <a:lnTo>
                        <a:pt x="8" y="4"/>
                      </a:lnTo>
                      <a:lnTo>
                        <a:pt x="10" y="5"/>
                      </a:lnTo>
                      <a:lnTo>
                        <a:pt x="11" y="6"/>
                      </a:lnTo>
                      <a:lnTo>
                        <a:pt x="13" y="7"/>
                      </a:lnTo>
                      <a:lnTo>
                        <a:pt x="15" y="8"/>
                      </a:lnTo>
                      <a:lnTo>
                        <a:pt x="17" y="9"/>
                      </a:lnTo>
                      <a:lnTo>
                        <a:pt x="18" y="10"/>
                      </a:lnTo>
                      <a:lnTo>
                        <a:pt x="20" y="11"/>
                      </a:lnTo>
                      <a:lnTo>
                        <a:pt x="21" y="12"/>
                      </a:lnTo>
                      <a:lnTo>
                        <a:pt x="23" y="14"/>
                      </a:lnTo>
                      <a:lnTo>
                        <a:pt x="25" y="15"/>
                      </a:lnTo>
                      <a:lnTo>
                        <a:pt x="26" y="16"/>
                      </a:lnTo>
                      <a:lnTo>
                        <a:pt x="28" y="18"/>
                      </a:lnTo>
                      <a:lnTo>
                        <a:pt x="29" y="18"/>
                      </a:lnTo>
                      <a:lnTo>
                        <a:pt x="28" y="18"/>
                      </a:lnTo>
                      <a:lnTo>
                        <a:pt x="28" y="18"/>
                      </a:lnTo>
                      <a:lnTo>
                        <a:pt x="29" y="18"/>
                      </a:lnTo>
                      <a:lnTo>
                        <a:pt x="28" y="17"/>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68" name="Freeform 360"/>
                <p:cNvSpPr>
                  <a:spLocks/>
                </p:cNvSpPr>
                <p:nvPr/>
              </p:nvSpPr>
              <p:spPr bwMode="auto">
                <a:xfrm>
                  <a:off x="2435" y="1389"/>
                  <a:ext cx="44" cy="29"/>
                </a:xfrm>
                <a:custGeom>
                  <a:avLst/>
                  <a:gdLst>
                    <a:gd name="T0" fmla="*/ 44 w 44"/>
                    <a:gd name="T1" fmla="*/ 1 h 29"/>
                    <a:gd name="T2" fmla="*/ 42 w 44"/>
                    <a:gd name="T3" fmla="*/ 1 h 29"/>
                    <a:gd name="T4" fmla="*/ 39 w 44"/>
                    <a:gd name="T5" fmla="*/ 0 h 29"/>
                    <a:gd name="T6" fmla="*/ 37 w 44"/>
                    <a:gd name="T7" fmla="*/ 0 h 29"/>
                    <a:gd name="T8" fmla="*/ 35 w 44"/>
                    <a:gd name="T9" fmla="*/ 0 h 29"/>
                    <a:gd name="T10" fmla="*/ 32 w 44"/>
                    <a:gd name="T11" fmla="*/ 1 h 29"/>
                    <a:gd name="T12" fmla="*/ 29 w 44"/>
                    <a:gd name="T13" fmla="*/ 1 h 29"/>
                    <a:gd name="T14" fmla="*/ 26 w 44"/>
                    <a:gd name="T15" fmla="*/ 2 h 29"/>
                    <a:gd name="T16" fmla="*/ 23 w 44"/>
                    <a:gd name="T17" fmla="*/ 4 h 29"/>
                    <a:gd name="T18" fmla="*/ 20 w 44"/>
                    <a:gd name="T19" fmla="*/ 6 h 29"/>
                    <a:gd name="T20" fmla="*/ 17 w 44"/>
                    <a:gd name="T21" fmla="*/ 8 h 29"/>
                    <a:gd name="T22" fmla="*/ 14 w 44"/>
                    <a:gd name="T23" fmla="*/ 10 h 29"/>
                    <a:gd name="T24" fmla="*/ 11 w 44"/>
                    <a:gd name="T25" fmla="*/ 13 h 29"/>
                    <a:gd name="T26" fmla="*/ 8 w 44"/>
                    <a:gd name="T27" fmla="*/ 16 h 29"/>
                    <a:gd name="T28" fmla="*/ 5 w 44"/>
                    <a:gd name="T29" fmla="*/ 20 h 29"/>
                    <a:gd name="T30" fmla="*/ 2 w 44"/>
                    <a:gd name="T31" fmla="*/ 24 h 29"/>
                    <a:gd name="T32" fmla="*/ 0 w 44"/>
                    <a:gd name="T33" fmla="*/ 28 h 29"/>
                    <a:gd name="T34" fmla="*/ 1 w 44"/>
                    <a:gd name="T35" fmla="*/ 29 h 29"/>
                    <a:gd name="T36" fmla="*/ 3 w 44"/>
                    <a:gd name="T37" fmla="*/ 24 h 29"/>
                    <a:gd name="T38" fmla="*/ 6 w 44"/>
                    <a:gd name="T39" fmla="*/ 20 h 29"/>
                    <a:gd name="T40" fmla="*/ 9 w 44"/>
                    <a:gd name="T41" fmla="*/ 17 h 29"/>
                    <a:gd name="T42" fmla="*/ 12 w 44"/>
                    <a:gd name="T43" fmla="*/ 14 h 29"/>
                    <a:gd name="T44" fmla="*/ 15 w 44"/>
                    <a:gd name="T45" fmla="*/ 11 h 29"/>
                    <a:gd name="T46" fmla="*/ 18 w 44"/>
                    <a:gd name="T47" fmla="*/ 9 h 29"/>
                    <a:gd name="T48" fmla="*/ 21 w 44"/>
                    <a:gd name="T49" fmla="*/ 7 h 29"/>
                    <a:gd name="T50" fmla="*/ 24 w 44"/>
                    <a:gd name="T51" fmla="*/ 5 h 29"/>
                    <a:gd name="T52" fmla="*/ 26 w 44"/>
                    <a:gd name="T53" fmla="*/ 4 h 29"/>
                    <a:gd name="T54" fmla="*/ 29 w 44"/>
                    <a:gd name="T55" fmla="*/ 2 h 29"/>
                    <a:gd name="T56" fmla="*/ 32 w 44"/>
                    <a:gd name="T57" fmla="*/ 2 h 29"/>
                    <a:gd name="T58" fmla="*/ 35 w 44"/>
                    <a:gd name="T59" fmla="*/ 1 h 29"/>
                    <a:gd name="T60" fmla="*/ 37 w 44"/>
                    <a:gd name="T61" fmla="*/ 1 h 29"/>
                    <a:gd name="T62" fmla="*/ 39 w 44"/>
                    <a:gd name="T63" fmla="*/ 1 h 29"/>
                    <a:gd name="T64" fmla="*/ 42 w 44"/>
                    <a:gd name="T65" fmla="*/ 2 h 29"/>
                    <a:gd name="T66" fmla="*/ 44 w 44"/>
                    <a:gd name="T67" fmla="*/ 2 h 29"/>
                    <a:gd name="T68" fmla="*/ 44 w 44"/>
                    <a:gd name="T69"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29">
                      <a:moveTo>
                        <a:pt x="44" y="1"/>
                      </a:moveTo>
                      <a:lnTo>
                        <a:pt x="42" y="1"/>
                      </a:lnTo>
                      <a:lnTo>
                        <a:pt x="39" y="0"/>
                      </a:lnTo>
                      <a:lnTo>
                        <a:pt x="37" y="0"/>
                      </a:lnTo>
                      <a:lnTo>
                        <a:pt x="35" y="0"/>
                      </a:lnTo>
                      <a:lnTo>
                        <a:pt x="32" y="1"/>
                      </a:lnTo>
                      <a:lnTo>
                        <a:pt x="29" y="1"/>
                      </a:lnTo>
                      <a:lnTo>
                        <a:pt x="26" y="2"/>
                      </a:lnTo>
                      <a:lnTo>
                        <a:pt x="23" y="4"/>
                      </a:lnTo>
                      <a:lnTo>
                        <a:pt x="20" y="6"/>
                      </a:lnTo>
                      <a:lnTo>
                        <a:pt x="17" y="8"/>
                      </a:lnTo>
                      <a:lnTo>
                        <a:pt x="14" y="10"/>
                      </a:lnTo>
                      <a:lnTo>
                        <a:pt x="11" y="13"/>
                      </a:lnTo>
                      <a:lnTo>
                        <a:pt x="8" y="16"/>
                      </a:lnTo>
                      <a:lnTo>
                        <a:pt x="5" y="20"/>
                      </a:lnTo>
                      <a:lnTo>
                        <a:pt x="2" y="24"/>
                      </a:lnTo>
                      <a:lnTo>
                        <a:pt x="0" y="28"/>
                      </a:lnTo>
                      <a:lnTo>
                        <a:pt x="1" y="29"/>
                      </a:lnTo>
                      <a:lnTo>
                        <a:pt x="3" y="24"/>
                      </a:lnTo>
                      <a:lnTo>
                        <a:pt x="6" y="20"/>
                      </a:lnTo>
                      <a:lnTo>
                        <a:pt x="9" y="17"/>
                      </a:lnTo>
                      <a:lnTo>
                        <a:pt x="12" y="14"/>
                      </a:lnTo>
                      <a:lnTo>
                        <a:pt x="15" y="11"/>
                      </a:lnTo>
                      <a:lnTo>
                        <a:pt x="18" y="9"/>
                      </a:lnTo>
                      <a:lnTo>
                        <a:pt x="21" y="7"/>
                      </a:lnTo>
                      <a:lnTo>
                        <a:pt x="24" y="5"/>
                      </a:lnTo>
                      <a:lnTo>
                        <a:pt x="26" y="4"/>
                      </a:lnTo>
                      <a:lnTo>
                        <a:pt x="29" y="2"/>
                      </a:lnTo>
                      <a:lnTo>
                        <a:pt x="32" y="2"/>
                      </a:lnTo>
                      <a:lnTo>
                        <a:pt x="35" y="1"/>
                      </a:lnTo>
                      <a:lnTo>
                        <a:pt x="37" y="1"/>
                      </a:lnTo>
                      <a:lnTo>
                        <a:pt x="39" y="1"/>
                      </a:lnTo>
                      <a:lnTo>
                        <a:pt x="42" y="2"/>
                      </a:lnTo>
                      <a:lnTo>
                        <a:pt x="44" y="2"/>
                      </a:lnTo>
                      <a:lnTo>
                        <a:pt x="44" y="1"/>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69" name="Freeform 361"/>
                <p:cNvSpPr>
                  <a:spLocks/>
                </p:cNvSpPr>
                <p:nvPr/>
              </p:nvSpPr>
              <p:spPr bwMode="auto">
                <a:xfrm>
                  <a:off x="2406" y="1404"/>
                  <a:ext cx="30" cy="19"/>
                </a:xfrm>
                <a:custGeom>
                  <a:avLst/>
                  <a:gdLst>
                    <a:gd name="T0" fmla="*/ 29 w 30"/>
                    <a:gd name="T1" fmla="*/ 18 h 19"/>
                    <a:gd name="T2" fmla="*/ 30 w 30"/>
                    <a:gd name="T3" fmla="*/ 18 h 19"/>
                    <a:gd name="T4" fmla="*/ 29 w 30"/>
                    <a:gd name="T5" fmla="*/ 16 h 19"/>
                    <a:gd name="T6" fmla="*/ 27 w 30"/>
                    <a:gd name="T7" fmla="*/ 15 h 19"/>
                    <a:gd name="T8" fmla="*/ 25 w 30"/>
                    <a:gd name="T9" fmla="*/ 13 h 19"/>
                    <a:gd name="T10" fmla="*/ 24 w 30"/>
                    <a:gd name="T11" fmla="*/ 12 h 19"/>
                    <a:gd name="T12" fmla="*/ 22 w 30"/>
                    <a:gd name="T13" fmla="*/ 11 h 19"/>
                    <a:gd name="T14" fmla="*/ 20 w 30"/>
                    <a:gd name="T15" fmla="*/ 9 h 19"/>
                    <a:gd name="T16" fmla="*/ 18 w 30"/>
                    <a:gd name="T17" fmla="*/ 8 h 19"/>
                    <a:gd name="T18" fmla="*/ 17 w 30"/>
                    <a:gd name="T19" fmla="*/ 7 h 19"/>
                    <a:gd name="T20" fmla="*/ 15 w 30"/>
                    <a:gd name="T21" fmla="*/ 6 h 19"/>
                    <a:gd name="T22" fmla="*/ 13 w 30"/>
                    <a:gd name="T23" fmla="*/ 5 h 19"/>
                    <a:gd name="T24" fmla="*/ 11 w 30"/>
                    <a:gd name="T25" fmla="*/ 4 h 19"/>
                    <a:gd name="T26" fmla="*/ 9 w 30"/>
                    <a:gd name="T27" fmla="*/ 3 h 19"/>
                    <a:gd name="T28" fmla="*/ 7 w 30"/>
                    <a:gd name="T29" fmla="*/ 2 h 19"/>
                    <a:gd name="T30" fmla="*/ 5 w 30"/>
                    <a:gd name="T31" fmla="*/ 1 h 19"/>
                    <a:gd name="T32" fmla="*/ 3 w 30"/>
                    <a:gd name="T33" fmla="*/ 0 h 19"/>
                    <a:gd name="T34" fmla="*/ 1 w 30"/>
                    <a:gd name="T35" fmla="*/ 0 h 19"/>
                    <a:gd name="T36" fmla="*/ 0 w 30"/>
                    <a:gd name="T37" fmla="*/ 1 h 19"/>
                    <a:gd name="T38" fmla="*/ 2 w 30"/>
                    <a:gd name="T39" fmla="*/ 1 h 19"/>
                    <a:gd name="T40" fmla="*/ 5 w 30"/>
                    <a:gd name="T41" fmla="*/ 2 h 19"/>
                    <a:gd name="T42" fmla="*/ 7 w 30"/>
                    <a:gd name="T43" fmla="*/ 3 h 19"/>
                    <a:gd name="T44" fmla="*/ 9 w 30"/>
                    <a:gd name="T45" fmla="*/ 4 h 19"/>
                    <a:gd name="T46" fmla="*/ 10 w 30"/>
                    <a:gd name="T47" fmla="*/ 5 h 19"/>
                    <a:gd name="T48" fmla="*/ 12 w 30"/>
                    <a:gd name="T49" fmla="*/ 6 h 19"/>
                    <a:gd name="T50" fmla="*/ 14 w 30"/>
                    <a:gd name="T51" fmla="*/ 7 h 19"/>
                    <a:gd name="T52" fmla="*/ 16 w 30"/>
                    <a:gd name="T53" fmla="*/ 8 h 19"/>
                    <a:gd name="T54" fmla="*/ 18 w 30"/>
                    <a:gd name="T55" fmla="*/ 9 h 19"/>
                    <a:gd name="T56" fmla="*/ 20 w 30"/>
                    <a:gd name="T57" fmla="*/ 10 h 19"/>
                    <a:gd name="T58" fmla="*/ 21 w 30"/>
                    <a:gd name="T59" fmla="*/ 12 h 19"/>
                    <a:gd name="T60" fmla="*/ 23 w 30"/>
                    <a:gd name="T61" fmla="*/ 13 h 19"/>
                    <a:gd name="T62" fmla="*/ 25 w 30"/>
                    <a:gd name="T63" fmla="*/ 14 h 19"/>
                    <a:gd name="T64" fmla="*/ 26 w 30"/>
                    <a:gd name="T65" fmla="*/ 16 h 19"/>
                    <a:gd name="T66" fmla="*/ 28 w 30"/>
                    <a:gd name="T67" fmla="*/ 17 h 19"/>
                    <a:gd name="T68" fmla="*/ 30 w 30"/>
                    <a:gd name="T69" fmla="*/ 18 h 19"/>
                    <a:gd name="T70" fmla="*/ 30 w 30"/>
                    <a:gd name="T71" fmla="*/ 18 h 19"/>
                    <a:gd name="T72" fmla="*/ 30 w 30"/>
                    <a:gd name="T73" fmla="*/ 18 h 19"/>
                    <a:gd name="T74" fmla="*/ 30 w 30"/>
                    <a:gd name="T75" fmla="*/ 19 h 19"/>
                    <a:gd name="T76" fmla="*/ 30 w 30"/>
                    <a:gd name="T77" fmla="*/ 18 h 19"/>
                    <a:gd name="T78" fmla="*/ 29 w 30"/>
                    <a:gd name="T7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19">
                      <a:moveTo>
                        <a:pt x="29" y="18"/>
                      </a:moveTo>
                      <a:lnTo>
                        <a:pt x="30" y="18"/>
                      </a:lnTo>
                      <a:lnTo>
                        <a:pt x="29" y="16"/>
                      </a:lnTo>
                      <a:lnTo>
                        <a:pt x="27" y="15"/>
                      </a:lnTo>
                      <a:lnTo>
                        <a:pt x="25" y="13"/>
                      </a:lnTo>
                      <a:lnTo>
                        <a:pt x="24" y="12"/>
                      </a:lnTo>
                      <a:lnTo>
                        <a:pt x="22" y="11"/>
                      </a:lnTo>
                      <a:lnTo>
                        <a:pt x="20" y="9"/>
                      </a:lnTo>
                      <a:lnTo>
                        <a:pt x="18" y="8"/>
                      </a:lnTo>
                      <a:lnTo>
                        <a:pt x="17" y="7"/>
                      </a:lnTo>
                      <a:lnTo>
                        <a:pt x="15" y="6"/>
                      </a:lnTo>
                      <a:lnTo>
                        <a:pt x="13" y="5"/>
                      </a:lnTo>
                      <a:lnTo>
                        <a:pt x="11" y="4"/>
                      </a:lnTo>
                      <a:lnTo>
                        <a:pt x="9" y="3"/>
                      </a:lnTo>
                      <a:lnTo>
                        <a:pt x="7" y="2"/>
                      </a:lnTo>
                      <a:lnTo>
                        <a:pt x="5" y="1"/>
                      </a:lnTo>
                      <a:lnTo>
                        <a:pt x="3" y="0"/>
                      </a:lnTo>
                      <a:lnTo>
                        <a:pt x="1" y="0"/>
                      </a:lnTo>
                      <a:lnTo>
                        <a:pt x="0" y="1"/>
                      </a:lnTo>
                      <a:lnTo>
                        <a:pt x="2" y="1"/>
                      </a:lnTo>
                      <a:lnTo>
                        <a:pt x="5" y="2"/>
                      </a:lnTo>
                      <a:lnTo>
                        <a:pt x="7" y="3"/>
                      </a:lnTo>
                      <a:lnTo>
                        <a:pt x="9" y="4"/>
                      </a:lnTo>
                      <a:lnTo>
                        <a:pt x="10" y="5"/>
                      </a:lnTo>
                      <a:lnTo>
                        <a:pt x="12" y="6"/>
                      </a:lnTo>
                      <a:lnTo>
                        <a:pt x="14" y="7"/>
                      </a:lnTo>
                      <a:lnTo>
                        <a:pt x="16" y="8"/>
                      </a:lnTo>
                      <a:lnTo>
                        <a:pt x="18" y="9"/>
                      </a:lnTo>
                      <a:lnTo>
                        <a:pt x="20" y="10"/>
                      </a:lnTo>
                      <a:lnTo>
                        <a:pt x="21" y="12"/>
                      </a:lnTo>
                      <a:lnTo>
                        <a:pt x="23" y="13"/>
                      </a:lnTo>
                      <a:lnTo>
                        <a:pt x="25" y="14"/>
                      </a:lnTo>
                      <a:lnTo>
                        <a:pt x="26" y="16"/>
                      </a:lnTo>
                      <a:lnTo>
                        <a:pt x="28" y="17"/>
                      </a:lnTo>
                      <a:lnTo>
                        <a:pt x="30" y="18"/>
                      </a:lnTo>
                      <a:lnTo>
                        <a:pt x="30" y="18"/>
                      </a:lnTo>
                      <a:lnTo>
                        <a:pt x="30" y="18"/>
                      </a:lnTo>
                      <a:lnTo>
                        <a:pt x="30" y="19"/>
                      </a:lnTo>
                      <a:lnTo>
                        <a:pt x="30" y="18"/>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70" name="Freeform 362"/>
                <p:cNvSpPr>
                  <a:spLocks/>
                </p:cNvSpPr>
                <p:nvPr/>
              </p:nvSpPr>
              <p:spPr bwMode="auto">
                <a:xfrm>
                  <a:off x="2435" y="1392"/>
                  <a:ext cx="46" cy="30"/>
                </a:xfrm>
                <a:custGeom>
                  <a:avLst/>
                  <a:gdLst>
                    <a:gd name="T0" fmla="*/ 46 w 46"/>
                    <a:gd name="T1" fmla="*/ 1 h 30"/>
                    <a:gd name="T2" fmla="*/ 44 w 46"/>
                    <a:gd name="T3" fmla="*/ 0 h 30"/>
                    <a:gd name="T4" fmla="*/ 41 w 46"/>
                    <a:gd name="T5" fmla="*/ 0 h 30"/>
                    <a:gd name="T6" fmla="*/ 39 w 46"/>
                    <a:gd name="T7" fmla="*/ 0 h 30"/>
                    <a:gd name="T8" fmla="*/ 36 w 46"/>
                    <a:gd name="T9" fmla="*/ 0 h 30"/>
                    <a:gd name="T10" fmla="*/ 33 w 46"/>
                    <a:gd name="T11" fmla="*/ 1 h 30"/>
                    <a:gd name="T12" fmla="*/ 30 w 46"/>
                    <a:gd name="T13" fmla="*/ 2 h 30"/>
                    <a:gd name="T14" fmla="*/ 28 w 46"/>
                    <a:gd name="T15" fmla="*/ 3 h 30"/>
                    <a:gd name="T16" fmla="*/ 25 w 46"/>
                    <a:gd name="T17" fmla="*/ 4 h 30"/>
                    <a:gd name="T18" fmla="*/ 22 w 46"/>
                    <a:gd name="T19" fmla="*/ 6 h 30"/>
                    <a:gd name="T20" fmla="*/ 18 w 46"/>
                    <a:gd name="T21" fmla="*/ 8 h 30"/>
                    <a:gd name="T22" fmla="*/ 15 w 46"/>
                    <a:gd name="T23" fmla="*/ 11 h 30"/>
                    <a:gd name="T24" fmla="*/ 12 w 46"/>
                    <a:gd name="T25" fmla="*/ 14 h 30"/>
                    <a:gd name="T26" fmla="*/ 9 w 46"/>
                    <a:gd name="T27" fmla="*/ 17 h 30"/>
                    <a:gd name="T28" fmla="*/ 6 w 46"/>
                    <a:gd name="T29" fmla="*/ 21 h 30"/>
                    <a:gd name="T30" fmla="*/ 3 w 46"/>
                    <a:gd name="T31" fmla="*/ 25 h 30"/>
                    <a:gd name="T32" fmla="*/ 0 w 46"/>
                    <a:gd name="T33" fmla="*/ 30 h 30"/>
                    <a:gd name="T34" fmla="*/ 1 w 46"/>
                    <a:gd name="T35" fmla="*/ 30 h 30"/>
                    <a:gd name="T36" fmla="*/ 4 w 46"/>
                    <a:gd name="T37" fmla="*/ 26 h 30"/>
                    <a:gd name="T38" fmla="*/ 7 w 46"/>
                    <a:gd name="T39" fmla="*/ 22 h 30"/>
                    <a:gd name="T40" fmla="*/ 10 w 46"/>
                    <a:gd name="T41" fmla="*/ 18 h 30"/>
                    <a:gd name="T42" fmla="*/ 13 w 46"/>
                    <a:gd name="T43" fmla="*/ 15 h 30"/>
                    <a:gd name="T44" fmla="*/ 16 w 46"/>
                    <a:gd name="T45" fmla="*/ 12 h 30"/>
                    <a:gd name="T46" fmla="*/ 19 w 46"/>
                    <a:gd name="T47" fmla="*/ 9 h 30"/>
                    <a:gd name="T48" fmla="*/ 22 w 46"/>
                    <a:gd name="T49" fmla="*/ 7 h 30"/>
                    <a:gd name="T50" fmla="*/ 25 w 46"/>
                    <a:gd name="T51" fmla="*/ 5 h 30"/>
                    <a:gd name="T52" fmla="*/ 28 w 46"/>
                    <a:gd name="T53" fmla="*/ 4 h 30"/>
                    <a:gd name="T54" fmla="*/ 31 w 46"/>
                    <a:gd name="T55" fmla="*/ 3 h 30"/>
                    <a:gd name="T56" fmla="*/ 34 w 46"/>
                    <a:gd name="T57" fmla="*/ 2 h 30"/>
                    <a:gd name="T58" fmla="*/ 36 w 46"/>
                    <a:gd name="T59" fmla="*/ 1 h 30"/>
                    <a:gd name="T60" fmla="*/ 39 w 46"/>
                    <a:gd name="T61" fmla="*/ 1 h 30"/>
                    <a:gd name="T62" fmla="*/ 41 w 46"/>
                    <a:gd name="T63" fmla="*/ 1 h 30"/>
                    <a:gd name="T64" fmla="*/ 44 w 46"/>
                    <a:gd name="T65" fmla="*/ 2 h 30"/>
                    <a:gd name="T66" fmla="*/ 46 w 46"/>
                    <a:gd name="T67" fmla="*/ 2 h 30"/>
                    <a:gd name="T68" fmla="*/ 46 w 46"/>
                    <a:gd name="T6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30">
                      <a:moveTo>
                        <a:pt x="46" y="1"/>
                      </a:moveTo>
                      <a:lnTo>
                        <a:pt x="44" y="0"/>
                      </a:lnTo>
                      <a:lnTo>
                        <a:pt x="41" y="0"/>
                      </a:lnTo>
                      <a:lnTo>
                        <a:pt x="39" y="0"/>
                      </a:lnTo>
                      <a:lnTo>
                        <a:pt x="36" y="0"/>
                      </a:lnTo>
                      <a:lnTo>
                        <a:pt x="33" y="1"/>
                      </a:lnTo>
                      <a:lnTo>
                        <a:pt x="30" y="2"/>
                      </a:lnTo>
                      <a:lnTo>
                        <a:pt x="28" y="3"/>
                      </a:lnTo>
                      <a:lnTo>
                        <a:pt x="25" y="4"/>
                      </a:lnTo>
                      <a:lnTo>
                        <a:pt x="22" y="6"/>
                      </a:lnTo>
                      <a:lnTo>
                        <a:pt x="18" y="8"/>
                      </a:lnTo>
                      <a:lnTo>
                        <a:pt x="15" y="11"/>
                      </a:lnTo>
                      <a:lnTo>
                        <a:pt x="12" y="14"/>
                      </a:lnTo>
                      <a:lnTo>
                        <a:pt x="9" y="17"/>
                      </a:lnTo>
                      <a:lnTo>
                        <a:pt x="6" y="21"/>
                      </a:lnTo>
                      <a:lnTo>
                        <a:pt x="3" y="25"/>
                      </a:lnTo>
                      <a:lnTo>
                        <a:pt x="0" y="30"/>
                      </a:lnTo>
                      <a:lnTo>
                        <a:pt x="1" y="30"/>
                      </a:lnTo>
                      <a:lnTo>
                        <a:pt x="4" y="26"/>
                      </a:lnTo>
                      <a:lnTo>
                        <a:pt x="7" y="22"/>
                      </a:lnTo>
                      <a:lnTo>
                        <a:pt x="10" y="18"/>
                      </a:lnTo>
                      <a:lnTo>
                        <a:pt x="13" y="15"/>
                      </a:lnTo>
                      <a:lnTo>
                        <a:pt x="16" y="12"/>
                      </a:lnTo>
                      <a:lnTo>
                        <a:pt x="19" y="9"/>
                      </a:lnTo>
                      <a:lnTo>
                        <a:pt x="22" y="7"/>
                      </a:lnTo>
                      <a:lnTo>
                        <a:pt x="25" y="5"/>
                      </a:lnTo>
                      <a:lnTo>
                        <a:pt x="28" y="4"/>
                      </a:lnTo>
                      <a:lnTo>
                        <a:pt x="31" y="3"/>
                      </a:lnTo>
                      <a:lnTo>
                        <a:pt x="34" y="2"/>
                      </a:lnTo>
                      <a:lnTo>
                        <a:pt x="36" y="1"/>
                      </a:lnTo>
                      <a:lnTo>
                        <a:pt x="39" y="1"/>
                      </a:lnTo>
                      <a:lnTo>
                        <a:pt x="41" y="1"/>
                      </a:lnTo>
                      <a:lnTo>
                        <a:pt x="44" y="2"/>
                      </a:lnTo>
                      <a:lnTo>
                        <a:pt x="46" y="2"/>
                      </a:lnTo>
                      <a:lnTo>
                        <a:pt x="4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71" name="Freeform 363"/>
                <p:cNvSpPr>
                  <a:spLocks/>
                </p:cNvSpPr>
                <p:nvPr/>
              </p:nvSpPr>
              <p:spPr bwMode="auto">
                <a:xfrm>
                  <a:off x="2457" y="1385"/>
                  <a:ext cx="10" cy="6"/>
                </a:xfrm>
                <a:custGeom>
                  <a:avLst/>
                  <a:gdLst>
                    <a:gd name="T0" fmla="*/ 10 w 10"/>
                    <a:gd name="T1" fmla="*/ 6 h 6"/>
                    <a:gd name="T2" fmla="*/ 9 w 10"/>
                    <a:gd name="T3" fmla="*/ 5 h 6"/>
                    <a:gd name="T4" fmla="*/ 1 w 10"/>
                    <a:gd name="T5" fmla="*/ 0 h 6"/>
                    <a:gd name="T6" fmla="*/ 0 w 10"/>
                    <a:gd name="T7" fmla="*/ 1 h 6"/>
                    <a:gd name="T8" fmla="*/ 9 w 10"/>
                    <a:gd name="T9" fmla="*/ 6 h 6"/>
                    <a:gd name="T10" fmla="*/ 8 w 10"/>
                    <a:gd name="T11" fmla="*/ 6 h 6"/>
                    <a:gd name="T12" fmla="*/ 10 w 10"/>
                    <a:gd name="T13" fmla="*/ 6 h 6"/>
                    <a:gd name="T14" fmla="*/ 10 w 10"/>
                    <a:gd name="T15" fmla="*/ 5 h 6"/>
                    <a:gd name="T16" fmla="*/ 9 w 10"/>
                    <a:gd name="T17" fmla="*/ 5 h 6"/>
                    <a:gd name="T18" fmla="*/ 10 w 10"/>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10" y="6"/>
                      </a:moveTo>
                      <a:lnTo>
                        <a:pt x="9" y="5"/>
                      </a:lnTo>
                      <a:lnTo>
                        <a:pt x="1" y="0"/>
                      </a:lnTo>
                      <a:lnTo>
                        <a:pt x="0" y="1"/>
                      </a:lnTo>
                      <a:lnTo>
                        <a:pt x="9" y="6"/>
                      </a:lnTo>
                      <a:lnTo>
                        <a:pt x="8" y="6"/>
                      </a:lnTo>
                      <a:lnTo>
                        <a:pt x="10" y="6"/>
                      </a:lnTo>
                      <a:lnTo>
                        <a:pt x="10" y="5"/>
                      </a:lnTo>
                      <a:lnTo>
                        <a:pt x="9" y="5"/>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72" name="Freeform 364"/>
                <p:cNvSpPr>
                  <a:spLocks/>
                </p:cNvSpPr>
                <p:nvPr/>
              </p:nvSpPr>
              <p:spPr bwMode="auto">
                <a:xfrm>
                  <a:off x="2465" y="1391"/>
                  <a:ext cx="2" cy="3"/>
                </a:xfrm>
                <a:custGeom>
                  <a:avLst/>
                  <a:gdLst>
                    <a:gd name="T0" fmla="*/ 1 w 2"/>
                    <a:gd name="T1" fmla="*/ 3 h 3"/>
                    <a:gd name="T2" fmla="*/ 2 w 2"/>
                    <a:gd name="T3" fmla="*/ 3 h 3"/>
                    <a:gd name="T4" fmla="*/ 2 w 2"/>
                    <a:gd name="T5" fmla="*/ 0 h 3"/>
                    <a:gd name="T6" fmla="*/ 0 w 2"/>
                    <a:gd name="T7" fmla="*/ 0 h 3"/>
                    <a:gd name="T8" fmla="*/ 0 w 2"/>
                    <a:gd name="T9" fmla="*/ 3 h 3"/>
                    <a:gd name="T10" fmla="*/ 1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1" y="3"/>
                      </a:moveTo>
                      <a:lnTo>
                        <a:pt x="2" y="3"/>
                      </a:lnTo>
                      <a:lnTo>
                        <a:pt x="2" y="0"/>
                      </a:lnTo>
                      <a:lnTo>
                        <a:pt x="0" y="0"/>
                      </a:lnTo>
                      <a:lnTo>
                        <a:pt x="0"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73" name="Freeform 365"/>
                <p:cNvSpPr>
                  <a:spLocks/>
                </p:cNvSpPr>
                <p:nvPr/>
              </p:nvSpPr>
              <p:spPr bwMode="auto">
                <a:xfrm>
                  <a:off x="2438" y="1372"/>
                  <a:ext cx="14" cy="3"/>
                </a:xfrm>
                <a:custGeom>
                  <a:avLst/>
                  <a:gdLst>
                    <a:gd name="T0" fmla="*/ 14 w 14"/>
                    <a:gd name="T1" fmla="*/ 2 h 3"/>
                    <a:gd name="T2" fmla="*/ 10 w 14"/>
                    <a:gd name="T3" fmla="*/ 0 h 3"/>
                    <a:gd name="T4" fmla="*/ 9 w 14"/>
                    <a:gd name="T5" fmla="*/ 0 h 3"/>
                    <a:gd name="T6" fmla="*/ 8 w 14"/>
                    <a:gd name="T7" fmla="*/ 0 h 3"/>
                    <a:gd name="T8" fmla="*/ 7 w 14"/>
                    <a:gd name="T9" fmla="*/ 0 h 3"/>
                    <a:gd name="T10" fmla="*/ 5 w 14"/>
                    <a:gd name="T11" fmla="*/ 0 h 3"/>
                    <a:gd name="T12" fmla="*/ 4 w 14"/>
                    <a:gd name="T13" fmla="*/ 0 h 3"/>
                    <a:gd name="T14" fmla="*/ 3 w 14"/>
                    <a:gd name="T15" fmla="*/ 0 h 3"/>
                    <a:gd name="T16" fmla="*/ 2 w 14"/>
                    <a:gd name="T17" fmla="*/ 1 h 3"/>
                    <a:gd name="T18" fmla="*/ 0 w 14"/>
                    <a:gd name="T19" fmla="*/ 1 h 3"/>
                    <a:gd name="T20" fmla="*/ 3 w 14"/>
                    <a:gd name="T21" fmla="*/ 3 h 3"/>
                    <a:gd name="T22" fmla="*/ 14 w 1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
                      <a:moveTo>
                        <a:pt x="14" y="2"/>
                      </a:moveTo>
                      <a:lnTo>
                        <a:pt x="10" y="0"/>
                      </a:lnTo>
                      <a:lnTo>
                        <a:pt x="9" y="0"/>
                      </a:lnTo>
                      <a:lnTo>
                        <a:pt x="8" y="0"/>
                      </a:lnTo>
                      <a:lnTo>
                        <a:pt x="7" y="0"/>
                      </a:lnTo>
                      <a:lnTo>
                        <a:pt x="5" y="0"/>
                      </a:lnTo>
                      <a:lnTo>
                        <a:pt x="4" y="0"/>
                      </a:lnTo>
                      <a:lnTo>
                        <a:pt x="3" y="0"/>
                      </a:lnTo>
                      <a:lnTo>
                        <a:pt x="2" y="1"/>
                      </a:lnTo>
                      <a:lnTo>
                        <a:pt x="0" y="1"/>
                      </a:lnTo>
                      <a:lnTo>
                        <a:pt x="3" y="3"/>
                      </a:lnTo>
                      <a:lnTo>
                        <a:pt x="14" y="2"/>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74" name="Freeform 366"/>
                <p:cNvSpPr>
                  <a:spLocks/>
                </p:cNvSpPr>
                <p:nvPr/>
              </p:nvSpPr>
              <p:spPr bwMode="auto">
                <a:xfrm>
                  <a:off x="2151" y="1243"/>
                  <a:ext cx="251" cy="175"/>
                </a:xfrm>
                <a:custGeom>
                  <a:avLst/>
                  <a:gdLst>
                    <a:gd name="T0" fmla="*/ 251 w 251"/>
                    <a:gd name="T1" fmla="*/ 124 h 175"/>
                    <a:gd name="T2" fmla="*/ 251 w 251"/>
                    <a:gd name="T3" fmla="*/ 113 h 175"/>
                    <a:gd name="T4" fmla="*/ 251 w 251"/>
                    <a:gd name="T5" fmla="*/ 112 h 175"/>
                    <a:gd name="T6" fmla="*/ 65 w 251"/>
                    <a:gd name="T7" fmla="*/ 0 h 175"/>
                    <a:gd name="T8" fmla="*/ 63 w 251"/>
                    <a:gd name="T9" fmla="*/ 0 h 175"/>
                    <a:gd name="T10" fmla="*/ 0 w 251"/>
                    <a:gd name="T11" fmla="*/ 50 h 175"/>
                    <a:gd name="T12" fmla="*/ 1 w 251"/>
                    <a:gd name="T13" fmla="*/ 63 h 175"/>
                    <a:gd name="T14" fmla="*/ 187 w 251"/>
                    <a:gd name="T15" fmla="*/ 175 h 175"/>
                    <a:gd name="T16" fmla="*/ 198 w 251"/>
                    <a:gd name="T17" fmla="*/ 168 h 175"/>
                    <a:gd name="T18" fmla="*/ 251 w 251"/>
                    <a:gd name="T19" fmla="*/ 1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75">
                      <a:moveTo>
                        <a:pt x="251" y="124"/>
                      </a:moveTo>
                      <a:lnTo>
                        <a:pt x="251" y="113"/>
                      </a:lnTo>
                      <a:lnTo>
                        <a:pt x="251" y="112"/>
                      </a:lnTo>
                      <a:lnTo>
                        <a:pt x="65" y="0"/>
                      </a:lnTo>
                      <a:lnTo>
                        <a:pt x="63" y="0"/>
                      </a:lnTo>
                      <a:lnTo>
                        <a:pt x="0" y="50"/>
                      </a:lnTo>
                      <a:lnTo>
                        <a:pt x="1" y="63"/>
                      </a:lnTo>
                      <a:lnTo>
                        <a:pt x="187" y="175"/>
                      </a:lnTo>
                      <a:lnTo>
                        <a:pt x="198" y="168"/>
                      </a:lnTo>
                      <a:lnTo>
                        <a:pt x="251" y="124"/>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75" name="Freeform 367"/>
                <p:cNvSpPr>
                  <a:spLocks/>
                </p:cNvSpPr>
                <p:nvPr/>
              </p:nvSpPr>
              <p:spPr bwMode="auto">
                <a:xfrm>
                  <a:off x="2338" y="1356"/>
                  <a:ext cx="64" cy="61"/>
                </a:xfrm>
                <a:custGeom>
                  <a:avLst/>
                  <a:gdLst>
                    <a:gd name="T0" fmla="*/ 64 w 64"/>
                    <a:gd name="T1" fmla="*/ 0 h 61"/>
                    <a:gd name="T2" fmla="*/ 0 w 64"/>
                    <a:gd name="T3" fmla="*/ 51 h 61"/>
                    <a:gd name="T4" fmla="*/ 0 w 64"/>
                    <a:gd name="T5" fmla="*/ 61 h 61"/>
                    <a:gd name="T6" fmla="*/ 12 w 64"/>
                    <a:gd name="T7" fmla="*/ 54 h 61"/>
                    <a:gd name="T8" fmla="*/ 64 w 64"/>
                    <a:gd name="T9" fmla="*/ 12 h 61"/>
                    <a:gd name="T10" fmla="*/ 64 w 64"/>
                    <a:gd name="T11" fmla="*/ 0 h 61"/>
                  </a:gdLst>
                  <a:ahLst/>
                  <a:cxnLst>
                    <a:cxn ang="0">
                      <a:pos x="T0" y="T1"/>
                    </a:cxn>
                    <a:cxn ang="0">
                      <a:pos x="T2" y="T3"/>
                    </a:cxn>
                    <a:cxn ang="0">
                      <a:pos x="T4" y="T5"/>
                    </a:cxn>
                    <a:cxn ang="0">
                      <a:pos x="T6" y="T7"/>
                    </a:cxn>
                    <a:cxn ang="0">
                      <a:pos x="T8" y="T9"/>
                    </a:cxn>
                    <a:cxn ang="0">
                      <a:pos x="T10" y="T11"/>
                    </a:cxn>
                  </a:cxnLst>
                  <a:rect l="0" t="0" r="r" b="b"/>
                  <a:pathLst>
                    <a:path w="64" h="61">
                      <a:moveTo>
                        <a:pt x="64" y="0"/>
                      </a:moveTo>
                      <a:lnTo>
                        <a:pt x="0" y="51"/>
                      </a:lnTo>
                      <a:lnTo>
                        <a:pt x="0" y="61"/>
                      </a:lnTo>
                      <a:lnTo>
                        <a:pt x="12" y="54"/>
                      </a:lnTo>
                      <a:lnTo>
                        <a:pt x="64" y="12"/>
                      </a:lnTo>
                      <a:lnTo>
                        <a:pt x="64"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76" name="Freeform 368"/>
                <p:cNvSpPr>
                  <a:spLocks/>
                </p:cNvSpPr>
                <p:nvPr/>
              </p:nvSpPr>
              <p:spPr bwMode="auto">
                <a:xfrm>
                  <a:off x="2150" y="1293"/>
                  <a:ext cx="2" cy="9"/>
                </a:xfrm>
                <a:custGeom>
                  <a:avLst/>
                  <a:gdLst>
                    <a:gd name="T0" fmla="*/ 0 w 2"/>
                    <a:gd name="T1" fmla="*/ 0 h 9"/>
                    <a:gd name="T2" fmla="*/ 0 w 2"/>
                    <a:gd name="T3" fmla="*/ 1 h 9"/>
                    <a:gd name="T4" fmla="*/ 0 w 2"/>
                    <a:gd name="T5" fmla="*/ 9 h 9"/>
                    <a:gd name="T6" fmla="*/ 2 w 2"/>
                    <a:gd name="T7" fmla="*/ 9 h 9"/>
                    <a:gd name="T8" fmla="*/ 2 w 2"/>
                    <a:gd name="T9" fmla="*/ 1 h 9"/>
                    <a:gd name="T10" fmla="*/ 2 w 2"/>
                    <a:gd name="T11" fmla="*/ 1 h 9"/>
                    <a:gd name="T12" fmla="*/ 0 w 2"/>
                    <a:gd name="T13" fmla="*/ 0 h 9"/>
                    <a:gd name="T14" fmla="*/ 0 w 2"/>
                    <a:gd name="T15" fmla="*/ 1 h 9"/>
                    <a:gd name="T16" fmla="*/ 0 w 2"/>
                    <a:gd name="T17" fmla="*/ 1 h 9"/>
                    <a:gd name="T18" fmla="*/ 0 w 2"/>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9">
                      <a:moveTo>
                        <a:pt x="0" y="0"/>
                      </a:moveTo>
                      <a:lnTo>
                        <a:pt x="0" y="1"/>
                      </a:lnTo>
                      <a:lnTo>
                        <a:pt x="0" y="9"/>
                      </a:lnTo>
                      <a:lnTo>
                        <a:pt x="2" y="9"/>
                      </a:lnTo>
                      <a:lnTo>
                        <a:pt x="2" y="1"/>
                      </a:lnTo>
                      <a:lnTo>
                        <a:pt x="2" y="1"/>
                      </a:lnTo>
                      <a:lnTo>
                        <a:pt x="0" y="0"/>
                      </a:lnTo>
                      <a:lnTo>
                        <a:pt x="0" y="1"/>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77" name="Freeform 369"/>
                <p:cNvSpPr>
                  <a:spLocks/>
                </p:cNvSpPr>
                <p:nvPr/>
              </p:nvSpPr>
              <p:spPr bwMode="auto">
                <a:xfrm>
                  <a:off x="2150" y="1291"/>
                  <a:ext cx="3" cy="3"/>
                </a:xfrm>
                <a:custGeom>
                  <a:avLst/>
                  <a:gdLst>
                    <a:gd name="T0" fmla="*/ 0 w 3"/>
                    <a:gd name="T1" fmla="*/ 0 h 3"/>
                    <a:gd name="T2" fmla="*/ 0 w 3"/>
                    <a:gd name="T3" fmla="*/ 1 h 3"/>
                    <a:gd name="T4" fmla="*/ 0 w 3"/>
                    <a:gd name="T5" fmla="*/ 2 h 3"/>
                    <a:gd name="T6" fmla="*/ 2 w 3"/>
                    <a:gd name="T7" fmla="*/ 3 h 3"/>
                    <a:gd name="T8" fmla="*/ 3 w 3"/>
                    <a:gd name="T9" fmla="*/ 2 h 3"/>
                    <a:gd name="T10" fmla="*/ 2 w 3"/>
                    <a:gd name="T11" fmla="*/ 2 h 3"/>
                    <a:gd name="T12" fmla="*/ 0 w 3"/>
                    <a:gd name="T13" fmla="*/ 0 h 3"/>
                    <a:gd name="T14" fmla="*/ 0 w 3"/>
                    <a:gd name="T15" fmla="*/ 0 h 3"/>
                    <a:gd name="T16" fmla="*/ 0 w 3"/>
                    <a:gd name="T17" fmla="*/ 1 h 3"/>
                    <a:gd name="T18" fmla="*/ 0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0"/>
                      </a:moveTo>
                      <a:lnTo>
                        <a:pt x="0" y="1"/>
                      </a:lnTo>
                      <a:lnTo>
                        <a:pt x="0" y="2"/>
                      </a:lnTo>
                      <a:lnTo>
                        <a:pt x="2" y="3"/>
                      </a:lnTo>
                      <a:lnTo>
                        <a:pt x="3" y="2"/>
                      </a:lnTo>
                      <a:lnTo>
                        <a:pt x="2" y="2"/>
                      </a:lnTo>
                      <a:lnTo>
                        <a:pt x="0" y="0"/>
                      </a:lnTo>
                      <a:lnTo>
                        <a:pt x="0" y="0"/>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78" name="Freeform 370"/>
                <p:cNvSpPr>
                  <a:spLocks/>
                </p:cNvSpPr>
                <p:nvPr/>
              </p:nvSpPr>
              <p:spPr bwMode="auto">
                <a:xfrm>
                  <a:off x="2150" y="1240"/>
                  <a:ext cx="65" cy="53"/>
                </a:xfrm>
                <a:custGeom>
                  <a:avLst/>
                  <a:gdLst>
                    <a:gd name="T0" fmla="*/ 65 w 65"/>
                    <a:gd name="T1" fmla="*/ 1 h 53"/>
                    <a:gd name="T2" fmla="*/ 64 w 65"/>
                    <a:gd name="T3" fmla="*/ 1 h 53"/>
                    <a:gd name="T4" fmla="*/ 0 w 65"/>
                    <a:gd name="T5" fmla="*/ 51 h 53"/>
                    <a:gd name="T6" fmla="*/ 2 w 65"/>
                    <a:gd name="T7" fmla="*/ 53 h 53"/>
                    <a:gd name="T8" fmla="*/ 65 w 65"/>
                    <a:gd name="T9" fmla="*/ 3 h 53"/>
                    <a:gd name="T10" fmla="*/ 64 w 65"/>
                    <a:gd name="T11" fmla="*/ 3 h 53"/>
                    <a:gd name="T12" fmla="*/ 65 w 65"/>
                    <a:gd name="T13" fmla="*/ 1 h 53"/>
                    <a:gd name="T14" fmla="*/ 64 w 65"/>
                    <a:gd name="T15" fmla="*/ 0 h 53"/>
                    <a:gd name="T16" fmla="*/ 64 w 65"/>
                    <a:gd name="T17" fmla="*/ 1 h 53"/>
                    <a:gd name="T18" fmla="*/ 65 w 65"/>
                    <a:gd name="T1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3">
                      <a:moveTo>
                        <a:pt x="65" y="1"/>
                      </a:moveTo>
                      <a:lnTo>
                        <a:pt x="64" y="1"/>
                      </a:lnTo>
                      <a:lnTo>
                        <a:pt x="0" y="51"/>
                      </a:lnTo>
                      <a:lnTo>
                        <a:pt x="2" y="53"/>
                      </a:lnTo>
                      <a:lnTo>
                        <a:pt x="65" y="3"/>
                      </a:lnTo>
                      <a:lnTo>
                        <a:pt x="64" y="3"/>
                      </a:lnTo>
                      <a:lnTo>
                        <a:pt x="65" y="1"/>
                      </a:lnTo>
                      <a:lnTo>
                        <a:pt x="64" y="0"/>
                      </a:lnTo>
                      <a:lnTo>
                        <a:pt x="64" y="1"/>
                      </a:lnTo>
                      <a:lnTo>
                        <a:pt x="6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79" name="Freeform 371"/>
                <p:cNvSpPr>
                  <a:spLocks/>
                </p:cNvSpPr>
                <p:nvPr/>
              </p:nvSpPr>
              <p:spPr bwMode="auto">
                <a:xfrm>
                  <a:off x="2214" y="1241"/>
                  <a:ext cx="189" cy="115"/>
                </a:xfrm>
                <a:custGeom>
                  <a:avLst/>
                  <a:gdLst>
                    <a:gd name="T0" fmla="*/ 189 w 189"/>
                    <a:gd name="T1" fmla="*/ 114 h 115"/>
                    <a:gd name="T2" fmla="*/ 188 w 189"/>
                    <a:gd name="T3" fmla="*/ 113 h 115"/>
                    <a:gd name="T4" fmla="*/ 1 w 189"/>
                    <a:gd name="T5" fmla="*/ 0 h 115"/>
                    <a:gd name="T6" fmla="*/ 0 w 189"/>
                    <a:gd name="T7" fmla="*/ 2 h 115"/>
                    <a:gd name="T8" fmla="*/ 187 w 189"/>
                    <a:gd name="T9" fmla="*/ 115 h 115"/>
                    <a:gd name="T10" fmla="*/ 186 w 189"/>
                    <a:gd name="T11" fmla="*/ 114 h 115"/>
                    <a:gd name="T12" fmla="*/ 189 w 189"/>
                    <a:gd name="T13" fmla="*/ 114 h 115"/>
                    <a:gd name="T14" fmla="*/ 189 w 189"/>
                    <a:gd name="T15" fmla="*/ 113 h 115"/>
                    <a:gd name="T16" fmla="*/ 188 w 189"/>
                    <a:gd name="T17" fmla="*/ 113 h 115"/>
                    <a:gd name="T18" fmla="*/ 189 w 189"/>
                    <a:gd name="T1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15">
                      <a:moveTo>
                        <a:pt x="189" y="114"/>
                      </a:moveTo>
                      <a:lnTo>
                        <a:pt x="188" y="113"/>
                      </a:lnTo>
                      <a:lnTo>
                        <a:pt x="1" y="0"/>
                      </a:lnTo>
                      <a:lnTo>
                        <a:pt x="0" y="2"/>
                      </a:lnTo>
                      <a:lnTo>
                        <a:pt x="187" y="115"/>
                      </a:lnTo>
                      <a:lnTo>
                        <a:pt x="186" y="114"/>
                      </a:lnTo>
                      <a:lnTo>
                        <a:pt x="189" y="114"/>
                      </a:lnTo>
                      <a:lnTo>
                        <a:pt x="189" y="113"/>
                      </a:lnTo>
                      <a:lnTo>
                        <a:pt x="188" y="113"/>
                      </a:lnTo>
                      <a:lnTo>
                        <a:pt x="189"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80" name="Freeform 372"/>
                <p:cNvSpPr>
                  <a:spLocks/>
                </p:cNvSpPr>
                <p:nvPr/>
              </p:nvSpPr>
              <p:spPr bwMode="auto">
                <a:xfrm>
                  <a:off x="2400" y="1355"/>
                  <a:ext cx="3" cy="12"/>
                </a:xfrm>
                <a:custGeom>
                  <a:avLst/>
                  <a:gdLst>
                    <a:gd name="T0" fmla="*/ 2 w 3"/>
                    <a:gd name="T1" fmla="*/ 12 h 12"/>
                    <a:gd name="T2" fmla="*/ 3 w 3"/>
                    <a:gd name="T3" fmla="*/ 12 h 12"/>
                    <a:gd name="T4" fmla="*/ 3 w 3"/>
                    <a:gd name="T5" fmla="*/ 0 h 12"/>
                    <a:gd name="T6" fmla="*/ 0 w 3"/>
                    <a:gd name="T7" fmla="*/ 0 h 12"/>
                    <a:gd name="T8" fmla="*/ 0 w 3"/>
                    <a:gd name="T9" fmla="*/ 12 h 12"/>
                    <a:gd name="T10" fmla="*/ 2 w 3"/>
                    <a:gd name="T11" fmla="*/ 12 h 12"/>
                  </a:gdLst>
                  <a:ahLst/>
                  <a:cxnLst>
                    <a:cxn ang="0">
                      <a:pos x="T0" y="T1"/>
                    </a:cxn>
                    <a:cxn ang="0">
                      <a:pos x="T2" y="T3"/>
                    </a:cxn>
                    <a:cxn ang="0">
                      <a:pos x="T4" y="T5"/>
                    </a:cxn>
                    <a:cxn ang="0">
                      <a:pos x="T6" y="T7"/>
                    </a:cxn>
                    <a:cxn ang="0">
                      <a:pos x="T8" y="T9"/>
                    </a:cxn>
                    <a:cxn ang="0">
                      <a:pos x="T10" y="T11"/>
                    </a:cxn>
                  </a:cxnLst>
                  <a:rect l="0" t="0" r="r" b="b"/>
                  <a:pathLst>
                    <a:path w="3" h="12">
                      <a:moveTo>
                        <a:pt x="2" y="12"/>
                      </a:moveTo>
                      <a:lnTo>
                        <a:pt x="3" y="12"/>
                      </a:lnTo>
                      <a:lnTo>
                        <a:pt x="3" y="0"/>
                      </a:lnTo>
                      <a:lnTo>
                        <a:pt x="0" y="0"/>
                      </a:lnTo>
                      <a:lnTo>
                        <a:pt x="0" y="12"/>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81" name="Freeform 373"/>
                <p:cNvSpPr>
                  <a:spLocks/>
                </p:cNvSpPr>
                <p:nvPr/>
              </p:nvSpPr>
              <p:spPr bwMode="auto">
                <a:xfrm>
                  <a:off x="2151" y="1294"/>
                  <a:ext cx="186" cy="113"/>
                </a:xfrm>
                <a:custGeom>
                  <a:avLst/>
                  <a:gdLst>
                    <a:gd name="T0" fmla="*/ 186 w 186"/>
                    <a:gd name="T1" fmla="*/ 112 h 113"/>
                    <a:gd name="T2" fmla="*/ 186 w 186"/>
                    <a:gd name="T3" fmla="*/ 112 h 113"/>
                    <a:gd name="T4" fmla="*/ 0 w 186"/>
                    <a:gd name="T5" fmla="*/ 0 h 113"/>
                    <a:gd name="T6" fmla="*/ 0 w 186"/>
                    <a:gd name="T7" fmla="*/ 1 h 113"/>
                    <a:gd name="T8" fmla="*/ 186 w 186"/>
                    <a:gd name="T9" fmla="*/ 113 h 113"/>
                    <a:gd name="T10" fmla="*/ 186 w 186"/>
                    <a:gd name="T11" fmla="*/ 113 h 113"/>
                    <a:gd name="T12" fmla="*/ 186 w 186"/>
                    <a:gd name="T13" fmla="*/ 113 h 113"/>
                    <a:gd name="T14" fmla="*/ 186 w 186"/>
                    <a:gd name="T15" fmla="*/ 113 h 113"/>
                    <a:gd name="T16" fmla="*/ 186 w 18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13">
                      <a:moveTo>
                        <a:pt x="186" y="112"/>
                      </a:moveTo>
                      <a:lnTo>
                        <a:pt x="186" y="112"/>
                      </a:lnTo>
                      <a:lnTo>
                        <a:pt x="0" y="0"/>
                      </a:lnTo>
                      <a:lnTo>
                        <a:pt x="0" y="1"/>
                      </a:lnTo>
                      <a:lnTo>
                        <a:pt x="186" y="113"/>
                      </a:lnTo>
                      <a:lnTo>
                        <a:pt x="186" y="113"/>
                      </a:lnTo>
                      <a:lnTo>
                        <a:pt x="186" y="113"/>
                      </a:lnTo>
                      <a:lnTo>
                        <a:pt x="186" y="113"/>
                      </a:lnTo>
                      <a:lnTo>
                        <a:pt x="186"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82" name="Freeform 374"/>
                <p:cNvSpPr>
                  <a:spLocks/>
                </p:cNvSpPr>
                <p:nvPr/>
              </p:nvSpPr>
              <p:spPr bwMode="auto">
                <a:xfrm>
                  <a:off x="2337" y="1406"/>
                  <a:ext cx="2" cy="1"/>
                </a:xfrm>
                <a:custGeom>
                  <a:avLst/>
                  <a:gdLst>
                    <a:gd name="T0" fmla="*/ 1 w 2"/>
                    <a:gd name="T1" fmla="*/ 0 h 1"/>
                    <a:gd name="T2" fmla="*/ 1 w 2"/>
                    <a:gd name="T3" fmla="*/ 0 h 1"/>
                    <a:gd name="T4" fmla="*/ 0 w 2"/>
                    <a:gd name="T5" fmla="*/ 0 h 1"/>
                    <a:gd name="T6" fmla="*/ 0 w 2"/>
                    <a:gd name="T7" fmla="*/ 1 h 1"/>
                    <a:gd name="T8" fmla="*/ 1 w 2"/>
                    <a:gd name="T9" fmla="*/ 1 h 1"/>
                    <a:gd name="T10" fmla="*/ 2 w 2"/>
                    <a:gd name="T11" fmla="*/ 1 h 1"/>
                    <a:gd name="T12" fmla="*/ 1 w 2"/>
                    <a:gd name="T13" fmla="*/ 1 h 1"/>
                    <a:gd name="T14" fmla="*/ 1 w 2"/>
                    <a:gd name="T15" fmla="*/ 1 h 1"/>
                    <a:gd name="T16" fmla="*/ 2 w 2"/>
                    <a:gd name="T17" fmla="*/ 1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lnTo>
                        <a:pt x="1" y="0"/>
                      </a:lnTo>
                      <a:lnTo>
                        <a:pt x="0" y="0"/>
                      </a:lnTo>
                      <a:lnTo>
                        <a:pt x="0" y="1"/>
                      </a:lnTo>
                      <a:lnTo>
                        <a:pt x="1" y="1"/>
                      </a:lnTo>
                      <a:lnTo>
                        <a:pt x="2" y="1"/>
                      </a:lnTo>
                      <a:lnTo>
                        <a:pt x="1" y="1"/>
                      </a:lnTo>
                      <a:lnTo>
                        <a:pt x="1" y="1"/>
                      </a:lnTo>
                      <a:lnTo>
                        <a:pt x="2"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83" name="Freeform 375"/>
                <p:cNvSpPr>
                  <a:spLocks/>
                </p:cNvSpPr>
                <p:nvPr/>
              </p:nvSpPr>
              <p:spPr bwMode="auto">
                <a:xfrm>
                  <a:off x="2338" y="1356"/>
                  <a:ext cx="63" cy="51"/>
                </a:xfrm>
                <a:custGeom>
                  <a:avLst/>
                  <a:gdLst>
                    <a:gd name="T0" fmla="*/ 63 w 63"/>
                    <a:gd name="T1" fmla="*/ 1 h 51"/>
                    <a:gd name="T2" fmla="*/ 63 w 63"/>
                    <a:gd name="T3" fmla="*/ 0 h 51"/>
                    <a:gd name="T4" fmla="*/ 0 w 63"/>
                    <a:gd name="T5" fmla="*/ 50 h 51"/>
                    <a:gd name="T6" fmla="*/ 1 w 63"/>
                    <a:gd name="T7" fmla="*/ 51 h 51"/>
                    <a:gd name="T8" fmla="*/ 63 w 63"/>
                    <a:gd name="T9" fmla="*/ 1 h 51"/>
                    <a:gd name="T10" fmla="*/ 63 w 63"/>
                    <a:gd name="T11" fmla="*/ 1 h 51"/>
                  </a:gdLst>
                  <a:ahLst/>
                  <a:cxnLst>
                    <a:cxn ang="0">
                      <a:pos x="T0" y="T1"/>
                    </a:cxn>
                    <a:cxn ang="0">
                      <a:pos x="T2" y="T3"/>
                    </a:cxn>
                    <a:cxn ang="0">
                      <a:pos x="T4" y="T5"/>
                    </a:cxn>
                    <a:cxn ang="0">
                      <a:pos x="T6" y="T7"/>
                    </a:cxn>
                    <a:cxn ang="0">
                      <a:pos x="T8" y="T9"/>
                    </a:cxn>
                    <a:cxn ang="0">
                      <a:pos x="T10" y="T11"/>
                    </a:cxn>
                  </a:cxnLst>
                  <a:rect l="0" t="0" r="r" b="b"/>
                  <a:pathLst>
                    <a:path w="63" h="51">
                      <a:moveTo>
                        <a:pt x="63" y="1"/>
                      </a:moveTo>
                      <a:lnTo>
                        <a:pt x="63" y="0"/>
                      </a:lnTo>
                      <a:lnTo>
                        <a:pt x="0" y="50"/>
                      </a:lnTo>
                      <a:lnTo>
                        <a:pt x="1" y="51"/>
                      </a:lnTo>
                      <a:lnTo>
                        <a:pt x="63" y="1"/>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84" name="Freeform 376"/>
                <p:cNvSpPr>
                  <a:spLocks/>
                </p:cNvSpPr>
                <p:nvPr/>
              </p:nvSpPr>
              <p:spPr bwMode="auto">
                <a:xfrm>
                  <a:off x="2337" y="1407"/>
                  <a:ext cx="1" cy="10"/>
                </a:xfrm>
                <a:custGeom>
                  <a:avLst/>
                  <a:gdLst>
                    <a:gd name="T0" fmla="*/ 1 w 1"/>
                    <a:gd name="T1" fmla="*/ 10 h 10"/>
                    <a:gd name="T2" fmla="*/ 1 w 1"/>
                    <a:gd name="T3" fmla="*/ 10 h 10"/>
                    <a:gd name="T4" fmla="*/ 1 w 1"/>
                    <a:gd name="T5" fmla="*/ 0 h 10"/>
                    <a:gd name="T6" fmla="*/ 0 w 1"/>
                    <a:gd name="T7" fmla="*/ 0 h 10"/>
                    <a:gd name="T8" fmla="*/ 0 w 1"/>
                    <a:gd name="T9" fmla="*/ 10 h 10"/>
                    <a:gd name="T10" fmla="*/ 1 w 1"/>
                    <a:gd name="T11" fmla="*/ 10 h 10"/>
                  </a:gdLst>
                  <a:ahLst/>
                  <a:cxnLst>
                    <a:cxn ang="0">
                      <a:pos x="T0" y="T1"/>
                    </a:cxn>
                    <a:cxn ang="0">
                      <a:pos x="T2" y="T3"/>
                    </a:cxn>
                    <a:cxn ang="0">
                      <a:pos x="T4" y="T5"/>
                    </a:cxn>
                    <a:cxn ang="0">
                      <a:pos x="T6" y="T7"/>
                    </a:cxn>
                    <a:cxn ang="0">
                      <a:pos x="T8" y="T9"/>
                    </a:cxn>
                    <a:cxn ang="0">
                      <a:pos x="T10" y="T11"/>
                    </a:cxn>
                  </a:cxnLst>
                  <a:rect l="0" t="0" r="r" b="b"/>
                  <a:pathLst>
                    <a:path w="1" h="10">
                      <a:moveTo>
                        <a:pt x="1" y="10"/>
                      </a:moveTo>
                      <a:lnTo>
                        <a:pt x="1" y="10"/>
                      </a:lnTo>
                      <a:lnTo>
                        <a:pt x="1" y="0"/>
                      </a:lnTo>
                      <a:lnTo>
                        <a:pt x="0" y="0"/>
                      </a:lnTo>
                      <a:lnTo>
                        <a:pt x="0" y="10"/>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85" name="Freeform 377"/>
                <p:cNvSpPr>
                  <a:spLocks/>
                </p:cNvSpPr>
                <p:nvPr/>
              </p:nvSpPr>
              <p:spPr bwMode="auto">
                <a:xfrm>
                  <a:off x="2150" y="1301"/>
                  <a:ext cx="253" cy="117"/>
                </a:xfrm>
                <a:custGeom>
                  <a:avLst/>
                  <a:gdLst>
                    <a:gd name="T0" fmla="*/ 2 w 253"/>
                    <a:gd name="T1" fmla="*/ 0 h 117"/>
                    <a:gd name="T2" fmla="*/ 0 w 253"/>
                    <a:gd name="T3" fmla="*/ 0 h 117"/>
                    <a:gd name="T4" fmla="*/ 0 w 253"/>
                    <a:gd name="T5" fmla="*/ 2 h 117"/>
                    <a:gd name="T6" fmla="*/ 2 w 253"/>
                    <a:gd name="T7" fmla="*/ 3 h 117"/>
                    <a:gd name="T8" fmla="*/ 1 w 253"/>
                    <a:gd name="T9" fmla="*/ 5 h 117"/>
                    <a:gd name="T10" fmla="*/ 188 w 253"/>
                    <a:gd name="T11" fmla="*/ 117 h 117"/>
                    <a:gd name="T12" fmla="*/ 252 w 253"/>
                    <a:gd name="T13" fmla="*/ 79 h 117"/>
                    <a:gd name="T14" fmla="*/ 248 w 253"/>
                    <a:gd name="T15" fmla="*/ 76 h 117"/>
                    <a:gd name="T16" fmla="*/ 247 w 253"/>
                    <a:gd name="T17" fmla="*/ 71 h 117"/>
                    <a:gd name="T18" fmla="*/ 253 w 253"/>
                    <a:gd name="T19" fmla="*/ 66 h 117"/>
                    <a:gd name="T20" fmla="*/ 251 w 253"/>
                    <a:gd name="T21" fmla="*/ 63 h 117"/>
                    <a:gd name="T22" fmla="*/ 197 w 253"/>
                    <a:gd name="T23" fmla="*/ 107 h 117"/>
                    <a:gd name="T24" fmla="*/ 188 w 253"/>
                    <a:gd name="T25" fmla="*/ 112 h 117"/>
                    <a:gd name="T26" fmla="*/ 187 w 253"/>
                    <a:gd name="T27" fmla="*/ 112 h 117"/>
                    <a:gd name="T28" fmla="*/ 3 w 253"/>
                    <a:gd name="T29" fmla="*/ 1 h 117"/>
                    <a:gd name="T30" fmla="*/ 2 w 253"/>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117">
                      <a:moveTo>
                        <a:pt x="2" y="0"/>
                      </a:moveTo>
                      <a:lnTo>
                        <a:pt x="0" y="0"/>
                      </a:lnTo>
                      <a:lnTo>
                        <a:pt x="0" y="2"/>
                      </a:lnTo>
                      <a:lnTo>
                        <a:pt x="2" y="3"/>
                      </a:lnTo>
                      <a:lnTo>
                        <a:pt x="1" y="5"/>
                      </a:lnTo>
                      <a:lnTo>
                        <a:pt x="188" y="117"/>
                      </a:lnTo>
                      <a:lnTo>
                        <a:pt x="252" y="79"/>
                      </a:lnTo>
                      <a:lnTo>
                        <a:pt x="248" y="76"/>
                      </a:lnTo>
                      <a:lnTo>
                        <a:pt x="247" y="71"/>
                      </a:lnTo>
                      <a:lnTo>
                        <a:pt x="253" y="66"/>
                      </a:lnTo>
                      <a:lnTo>
                        <a:pt x="251" y="63"/>
                      </a:lnTo>
                      <a:lnTo>
                        <a:pt x="197" y="107"/>
                      </a:lnTo>
                      <a:lnTo>
                        <a:pt x="188" y="112"/>
                      </a:lnTo>
                      <a:lnTo>
                        <a:pt x="187" y="112"/>
                      </a:lnTo>
                      <a:lnTo>
                        <a:pt x="3"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86" name="Freeform 378"/>
                <p:cNvSpPr>
                  <a:spLocks/>
                </p:cNvSpPr>
                <p:nvPr/>
              </p:nvSpPr>
              <p:spPr bwMode="auto">
                <a:xfrm>
                  <a:off x="2152" y="1303"/>
                  <a:ext cx="185" cy="113"/>
                </a:xfrm>
                <a:custGeom>
                  <a:avLst/>
                  <a:gdLst>
                    <a:gd name="T0" fmla="*/ 185 w 185"/>
                    <a:gd name="T1" fmla="*/ 111 h 113"/>
                    <a:gd name="T2" fmla="*/ 185 w 185"/>
                    <a:gd name="T3" fmla="*/ 111 h 113"/>
                    <a:gd name="T4" fmla="*/ 1 w 185"/>
                    <a:gd name="T5" fmla="*/ 0 h 113"/>
                    <a:gd name="T6" fmla="*/ 0 w 185"/>
                    <a:gd name="T7" fmla="*/ 1 h 113"/>
                    <a:gd name="T8" fmla="*/ 185 w 185"/>
                    <a:gd name="T9" fmla="*/ 112 h 113"/>
                    <a:gd name="T10" fmla="*/ 185 w 185"/>
                    <a:gd name="T11" fmla="*/ 112 h 113"/>
                    <a:gd name="T12" fmla="*/ 185 w 185"/>
                    <a:gd name="T13" fmla="*/ 112 h 113"/>
                    <a:gd name="T14" fmla="*/ 185 w 185"/>
                    <a:gd name="T15" fmla="*/ 113 h 113"/>
                    <a:gd name="T16" fmla="*/ 185 w 185"/>
                    <a:gd name="T17" fmla="*/ 112 h 113"/>
                    <a:gd name="T18" fmla="*/ 185 w 185"/>
                    <a:gd name="T19"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13">
                      <a:moveTo>
                        <a:pt x="185" y="111"/>
                      </a:moveTo>
                      <a:lnTo>
                        <a:pt x="185" y="111"/>
                      </a:lnTo>
                      <a:lnTo>
                        <a:pt x="1" y="0"/>
                      </a:lnTo>
                      <a:lnTo>
                        <a:pt x="0" y="1"/>
                      </a:lnTo>
                      <a:lnTo>
                        <a:pt x="185" y="112"/>
                      </a:lnTo>
                      <a:lnTo>
                        <a:pt x="185" y="112"/>
                      </a:lnTo>
                      <a:lnTo>
                        <a:pt x="185" y="112"/>
                      </a:lnTo>
                      <a:lnTo>
                        <a:pt x="185" y="113"/>
                      </a:lnTo>
                      <a:lnTo>
                        <a:pt x="185" y="112"/>
                      </a:lnTo>
                      <a:lnTo>
                        <a:pt x="185" y="111"/>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87" name="Freeform 379"/>
                <p:cNvSpPr>
                  <a:spLocks/>
                </p:cNvSpPr>
                <p:nvPr/>
              </p:nvSpPr>
              <p:spPr bwMode="auto">
                <a:xfrm>
                  <a:off x="2337" y="1414"/>
                  <a:ext cx="2" cy="1"/>
                </a:xfrm>
                <a:custGeom>
                  <a:avLst/>
                  <a:gdLst>
                    <a:gd name="T0" fmla="*/ 1 w 2"/>
                    <a:gd name="T1" fmla="*/ 0 h 1"/>
                    <a:gd name="T2" fmla="*/ 2 w 2"/>
                    <a:gd name="T3" fmla="*/ 0 h 1"/>
                    <a:gd name="T4" fmla="*/ 0 w 2"/>
                    <a:gd name="T5" fmla="*/ 0 h 1"/>
                    <a:gd name="T6" fmla="*/ 0 w 2"/>
                    <a:gd name="T7" fmla="*/ 1 h 1"/>
                    <a:gd name="T8" fmla="*/ 2 w 2"/>
                    <a:gd name="T9" fmla="*/ 1 h 1"/>
                    <a:gd name="T10" fmla="*/ 2 w 2"/>
                    <a:gd name="T11" fmla="*/ 1 h 1"/>
                    <a:gd name="T12" fmla="*/ 2 w 2"/>
                    <a:gd name="T13" fmla="*/ 1 h 1"/>
                    <a:gd name="T14" fmla="*/ 2 w 2"/>
                    <a:gd name="T15" fmla="*/ 1 h 1"/>
                    <a:gd name="T16" fmla="*/ 2 w 2"/>
                    <a:gd name="T17" fmla="*/ 1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lnTo>
                        <a:pt x="2" y="0"/>
                      </a:lnTo>
                      <a:lnTo>
                        <a:pt x="0" y="0"/>
                      </a:lnTo>
                      <a:lnTo>
                        <a:pt x="0" y="1"/>
                      </a:lnTo>
                      <a:lnTo>
                        <a:pt x="2" y="1"/>
                      </a:lnTo>
                      <a:lnTo>
                        <a:pt x="2" y="1"/>
                      </a:lnTo>
                      <a:lnTo>
                        <a:pt x="2" y="1"/>
                      </a:lnTo>
                      <a:lnTo>
                        <a:pt x="2" y="1"/>
                      </a:lnTo>
                      <a:lnTo>
                        <a:pt x="2" y="1"/>
                      </a:lnTo>
                      <a:lnTo>
                        <a:pt x="1"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88" name="Freeform 380"/>
                <p:cNvSpPr>
                  <a:spLocks/>
                </p:cNvSpPr>
                <p:nvPr/>
              </p:nvSpPr>
              <p:spPr bwMode="auto">
                <a:xfrm>
                  <a:off x="2338" y="1409"/>
                  <a:ext cx="10" cy="6"/>
                </a:xfrm>
                <a:custGeom>
                  <a:avLst/>
                  <a:gdLst>
                    <a:gd name="T0" fmla="*/ 9 w 10"/>
                    <a:gd name="T1" fmla="*/ 0 h 6"/>
                    <a:gd name="T2" fmla="*/ 9 w 10"/>
                    <a:gd name="T3" fmla="*/ 0 h 6"/>
                    <a:gd name="T4" fmla="*/ 0 w 10"/>
                    <a:gd name="T5" fmla="*/ 5 h 6"/>
                    <a:gd name="T6" fmla="*/ 1 w 10"/>
                    <a:gd name="T7" fmla="*/ 6 h 6"/>
                    <a:gd name="T8" fmla="*/ 10 w 10"/>
                    <a:gd name="T9" fmla="*/ 1 h 6"/>
                    <a:gd name="T10" fmla="*/ 10 w 10"/>
                    <a:gd name="T11" fmla="*/ 1 h 6"/>
                    <a:gd name="T12" fmla="*/ 9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9" y="0"/>
                      </a:moveTo>
                      <a:lnTo>
                        <a:pt x="9" y="0"/>
                      </a:lnTo>
                      <a:lnTo>
                        <a:pt x="0" y="5"/>
                      </a:lnTo>
                      <a:lnTo>
                        <a:pt x="1" y="6"/>
                      </a:lnTo>
                      <a:lnTo>
                        <a:pt x="10" y="1"/>
                      </a:lnTo>
                      <a:lnTo>
                        <a:pt x="10" y="1"/>
                      </a:lnTo>
                      <a:lnTo>
                        <a:pt x="9"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89" name="Freeform 381"/>
                <p:cNvSpPr>
                  <a:spLocks/>
                </p:cNvSpPr>
                <p:nvPr/>
              </p:nvSpPr>
              <p:spPr bwMode="auto">
                <a:xfrm>
                  <a:off x="2347" y="1366"/>
                  <a:ext cx="54" cy="44"/>
                </a:xfrm>
                <a:custGeom>
                  <a:avLst/>
                  <a:gdLst>
                    <a:gd name="T0" fmla="*/ 53 w 54"/>
                    <a:gd name="T1" fmla="*/ 1 h 44"/>
                    <a:gd name="T2" fmla="*/ 53 w 54"/>
                    <a:gd name="T3" fmla="*/ 0 h 44"/>
                    <a:gd name="T4" fmla="*/ 0 w 54"/>
                    <a:gd name="T5" fmla="*/ 43 h 44"/>
                    <a:gd name="T6" fmla="*/ 1 w 54"/>
                    <a:gd name="T7" fmla="*/ 44 h 44"/>
                    <a:gd name="T8" fmla="*/ 54 w 54"/>
                    <a:gd name="T9" fmla="*/ 1 h 44"/>
                    <a:gd name="T10" fmla="*/ 53 w 54"/>
                    <a:gd name="T11" fmla="*/ 1 h 44"/>
                  </a:gdLst>
                  <a:ahLst/>
                  <a:cxnLst>
                    <a:cxn ang="0">
                      <a:pos x="T0" y="T1"/>
                    </a:cxn>
                    <a:cxn ang="0">
                      <a:pos x="T2" y="T3"/>
                    </a:cxn>
                    <a:cxn ang="0">
                      <a:pos x="T4" y="T5"/>
                    </a:cxn>
                    <a:cxn ang="0">
                      <a:pos x="T6" y="T7"/>
                    </a:cxn>
                    <a:cxn ang="0">
                      <a:pos x="T8" y="T9"/>
                    </a:cxn>
                    <a:cxn ang="0">
                      <a:pos x="T10" y="T11"/>
                    </a:cxn>
                  </a:cxnLst>
                  <a:rect l="0" t="0" r="r" b="b"/>
                  <a:pathLst>
                    <a:path w="54" h="44">
                      <a:moveTo>
                        <a:pt x="53" y="1"/>
                      </a:moveTo>
                      <a:lnTo>
                        <a:pt x="53" y="0"/>
                      </a:lnTo>
                      <a:lnTo>
                        <a:pt x="0" y="43"/>
                      </a:lnTo>
                      <a:lnTo>
                        <a:pt x="1" y="44"/>
                      </a:lnTo>
                      <a:lnTo>
                        <a:pt x="54" y="1"/>
                      </a:lnTo>
                      <a:lnTo>
                        <a:pt x="53" y="1"/>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90" name="Freeform 382"/>
                <p:cNvSpPr>
                  <a:spLocks/>
                </p:cNvSpPr>
                <p:nvPr/>
              </p:nvSpPr>
              <p:spPr bwMode="auto">
                <a:xfrm>
                  <a:off x="2371" y="1356"/>
                  <a:ext cx="4" cy="2"/>
                </a:xfrm>
                <a:custGeom>
                  <a:avLst/>
                  <a:gdLst>
                    <a:gd name="T0" fmla="*/ 2 w 4"/>
                    <a:gd name="T1" fmla="*/ 0 h 2"/>
                    <a:gd name="T2" fmla="*/ 2 w 4"/>
                    <a:gd name="T3" fmla="*/ 0 h 2"/>
                    <a:gd name="T4" fmla="*/ 1 w 4"/>
                    <a:gd name="T5" fmla="*/ 0 h 2"/>
                    <a:gd name="T6" fmla="*/ 1 w 4"/>
                    <a:gd name="T7" fmla="*/ 0 h 2"/>
                    <a:gd name="T8" fmla="*/ 0 w 4"/>
                    <a:gd name="T9" fmla="*/ 1 h 2"/>
                    <a:gd name="T10" fmla="*/ 1 w 4"/>
                    <a:gd name="T11" fmla="*/ 1 h 2"/>
                    <a:gd name="T12" fmla="*/ 1 w 4"/>
                    <a:gd name="T13" fmla="*/ 1 h 2"/>
                    <a:gd name="T14" fmla="*/ 1 w 4"/>
                    <a:gd name="T15" fmla="*/ 2 h 2"/>
                    <a:gd name="T16" fmla="*/ 2 w 4"/>
                    <a:gd name="T17" fmla="*/ 2 h 2"/>
                    <a:gd name="T18" fmla="*/ 3 w 4"/>
                    <a:gd name="T19" fmla="*/ 2 h 2"/>
                    <a:gd name="T20" fmla="*/ 4 w 4"/>
                    <a:gd name="T21" fmla="*/ 2 h 2"/>
                    <a:gd name="T22" fmla="*/ 4 w 4"/>
                    <a:gd name="T23" fmla="*/ 1 h 2"/>
                    <a:gd name="T24" fmla="*/ 4 w 4"/>
                    <a:gd name="T25" fmla="*/ 1 h 2"/>
                    <a:gd name="T26" fmla="*/ 4 w 4"/>
                    <a:gd name="T27" fmla="*/ 1 h 2"/>
                    <a:gd name="T28" fmla="*/ 4 w 4"/>
                    <a:gd name="T29" fmla="*/ 0 h 2"/>
                    <a:gd name="T30" fmla="*/ 4 w 4"/>
                    <a:gd name="T31" fmla="*/ 0 h 2"/>
                    <a:gd name="T32" fmla="*/ 3 w 4"/>
                    <a:gd name="T33" fmla="*/ 0 h 2"/>
                    <a:gd name="T34" fmla="*/ 3 w 4"/>
                    <a:gd name="T35" fmla="*/ 0 h 2"/>
                    <a:gd name="T36" fmla="*/ 2 w 4"/>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2" y="0"/>
                      </a:moveTo>
                      <a:lnTo>
                        <a:pt x="2" y="0"/>
                      </a:lnTo>
                      <a:lnTo>
                        <a:pt x="1" y="0"/>
                      </a:lnTo>
                      <a:lnTo>
                        <a:pt x="1" y="0"/>
                      </a:lnTo>
                      <a:lnTo>
                        <a:pt x="0" y="1"/>
                      </a:lnTo>
                      <a:lnTo>
                        <a:pt x="1" y="1"/>
                      </a:lnTo>
                      <a:lnTo>
                        <a:pt x="1" y="1"/>
                      </a:lnTo>
                      <a:lnTo>
                        <a:pt x="1" y="2"/>
                      </a:lnTo>
                      <a:lnTo>
                        <a:pt x="2" y="2"/>
                      </a:lnTo>
                      <a:lnTo>
                        <a:pt x="3" y="2"/>
                      </a:lnTo>
                      <a:lnTo>
                        <a:pt x="4" y="2"/>
                      </a:lnTo>
                      <a:lnTo>
                        <a:pt x="4" y="1"/>
                      </a:lnTo>
                      <a:lnTo>
                        <a:pt x="4" y="1"/>
                      </a:lnTo>
                      <a:lnTo>
                        <a:pt x="4" y="1"/>
                      </a:lnTo>
                      <a:lnTo>
                        <a:pt x="4" y="0"/>
                      </a:lnTo>
                      <a:lnTo>
                        <a:pt x="4" y="0"/>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91" name="Freeform 383"/>
                <p:cNvSpPr>
                  <a:spLocks/>
                </p:cNvSpPr>
                <p:nvPr/>
              </p:nvSpPr>
              <p:spPr bwMode="auto">
                <a:xfrm>
                  <a:off x="2364" y="1351"/>
                  <a:ext cx="3" cy="2"/>
                </a:xfrm>
                <a:custGeom>
                  <a:avLst/>
                  <a:gdLst>
                    <a:gd name="T0" fmla="*/ 2 w 3"/>
                    <a:gd name="T1" fmla="*/ 0 h 2"/>
                    <a:gd name="T2" fmla="*/ 1 w 3"/>
                    <a:gd name="T3" fmla="*/ 0 h 2"/>
                    <a:gd name="T4" fmla="*/ 0 w 3"/>
                    <a:gd name="T5" fmla="*/ 0 h 2"/>
                    <a:gd name="T6" fmla="*/ 0 w 3"/>
                    <a:gd name="T7" fmla="*/ 0 h 2"/>
                    <a:gd name="T8" fmla="*/ 0 w 3"/>
                    <a:gd name="T9" fmla="*/ 1 h 2"/>
                    <a:gd name="T10" fmla="*/ 0 w 3"/>
                    <a:gd name="T11" fmla="*/ 1 h 2"/>
                    <a:gd name="T12" fmla="*/ 0 w 3"/>
                    <a:gd name="T13" fmla="*/ 2 h 2"/>
                    <a:gd name="T14" fmla="*/ 0 w 3"/>
                    <a:gd name="T15" fmla="*/ 2 h 2"/>
                    <a:gd name="T16" fmla="*/ 1 w 3"/>
                    <a:gd name="T17" fmla="*/ 2 h 2"/>
                    <a:gd name="T18" fmla="*/ 2 w 3"/>
                    <a:gd name="T19" fmla="*/ 2 h 2"/>
                    <a:gd name="T20" fmla="*/ 3 w 3"/>
                    <a:gd name="T21" fmla="*/ 2 h 2"/>
                    <a:gd name="T22" fmla="*/ 3 w 3"/>
                    <a:gd name="T23" fmla="*/ 2 h 2"/>
                    <a:gd name="T24" fmla="*/ 3 w 3"/>
                    <a:gd name="T25" fmla="*/ 1 h 2"/>
                    <a:gd name="T26" fmla="*/ 3 w 3"/>
                    <a:gd name="T27" fmla="*/ 1 h 2"/>
                    <a:gd name="T28" fmla="*/ 3 w 3"/>
                    <a:gd name="T29" fmla="*/ 0 h 2"/>
                    <a:gd name="T30" fmla="*/ 3 w 3"/>
                    <a:gd name="T31" fmla="*/ 0 h 2"/>
                    <a:gd name="T32" fmla="*/ 3 w 3"/>
                    <a:gd name="T33" fmla="*/ 0 h 2"/>
                    <a:gd name="T34" fmla="*/ 2 w 3"/>
                    <a:gd name="T35" fmla="*/ 0 h 2"/>
                    <a:gd name="T36" fmla="*/ 2 w 3"/>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2" y="0"/>
                      </a:moveTo>
                      <a:lnTo>
                        <a:pt x="1" y="0"/>
                      </a:lnTo>
                      <a:lnTo>
                        <a:pt x="0" y="0"/>
                      </a:lnTo>
                      <a:lnTo>
                        <a:pt x="0" y="0"/>
                      </a:lnTo>
                      <a:lnTo>
                        <a:pt x="0" y="1"/>
                      </a:lnTo>
                      <a:lnTo>
                        <a:pt x="0" y="1"/>
                      </a:lnTo>
                      <a:lnTo>
                        <a:pt x="0" y="2"/>
                      </a:lnTo>
                      <a:lnTo>
                        <a:pt x="0" y="2"/>
                      </a:lnTo>
                      <a:lnTo>
                        <a:pt x="1" y="2"/>
                      </a:lnTo>
                      <a:lnTo>
                        <a:pt x="2" y="2"/>
                      </a:lnTo>
                      <a:lnTo>
                        <a:pt x="3" y="2"/>
                      </a:lnTo>
                      <a:lnTo>
                        <a:pt x="3" y="2"/>
                      </a:lnTo>
                      <a:lnTo>
                        <a:pt x="3" y="1"/>
                      </a:lnTo>
                      <a:lnTo>
                        <a:pt x="3" y="1"/>
                      </a:lnTo>
                      <a:lnTo>
                        <a:pt x="3" y="0"/>
                      </a:lnTo>
                      <a:lnTo>
                        <a:pt x="3" y="0"/>
                      </a:lnTo>
                      <a:lnTo>
                        <a:pt x="3"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92" name="Freeform 384"/>
                <p:cNvSpPr>
                  <a:spLocks/>
                </p:cNvSpPr>
                <p:nvPr/>
              </p:nvSpPr>
              <p:spPr bwMode="auto">
                <a:xfrm>
                  <a:off x="2356" y="1346"/>
                  <a:ext cx="4" cy="2"/>
                </a:xfrm>
                <a:custGeom>
                  <a:avLst/>
                  <a:gdLst>
                    <a:gd name="T0" fmla="*/ 2 w 4"/>
                    <a:gd name="T1" fmla="*/ 0 h 2"/>
                    <a:gd name="T2" fmla="*/ 1 w 4"/>
                    <a:gd name="T3" fmla="*/ 0 h 2"/>
                    <a:gd name="T4" fmla="*/ 0 w 4"/>
                    <a:gd name="T5" fmla="*/ 0 h 2"/>
                    <a:gd name="T6" fmla="*/ 0 w 4"/>
                    <a:gd name="T7" fmla="*/ 1 h 2"/>
                    <a:gd name="T8" fmla="*/ 0 w 4"/>
                    <a:gd name="T9" fmla="*/ 1 h 2"/>
                    <a:gd name="T10" fmla="*/ 0 w 4"/>
                    <a:gd name="T11" fmla="*/ 1 h 2"/>
                    <a:gd name="T12" fmla="*/ 0 w 4"/>
                    <a:gd name="T13" fmla="*/ 2 h 2"/>
                    <a:gd name="T14" fmla="*/ 1 w 4"/>
                    <a:gd name="T15" fmla="*/ 2 h 2"/>
                    <a:gd name="T16" fmla="*/ 1 w 4"/>
                    <a:gd name="T17" fmla="*/ 2 h 2"/>
                    <a:gd name="T18" fmla="*/ 2 w 4"/>
                    <a:gd name="T19" fmla="*/ 2 h 2"/>
                    <a:gd name="T20" fmla="*/ 3 w 4"/>
                    <a:gd name="T21" fmla="*/ 2 h 2"/>
                    <a:gd name="T22" fmla="*/ 3 w 4"/>
                    <a:gd name="T23" fmla="*/ 2 h 2"/>
                    <a:gd name="T24" fmla="*/ 4 w 4"/>
                    <a:gd name="T25" fmla="*/ 1 h 2"/>
                    <a:gd name="T26" fmla="*/ 4 w 4"/>
                    <a:gd name="T27" fmla="*/ 1 h 2"/>
                    <a:gd name="T28" fmla="*/ 3 w 4"/>
                    <a:gd name="T29" fmla="*/ 1 h 2"/>
                    <a:gd name="T30" fmla="*/ 3 w 4"/>
                    <a:gd name="T31" fmla="*/ 0 h 2"/>
                    <a:gd name="T32" fmla="*/ 3 w 4"/>
                    <a:gd name="T33" fmla="*/ 0 h 2"/>
                    <a:gd name="T34" fmla="*/ 2 w 4"/>
                    <a:gd name="T35" fmla="*/ 0 h 2"/>
                    <a:gd name="T36" fmla="*/ 2 w 4"/>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2" y="0"/>
                      </a:moveTo>
                      <a:lnTo>
                        <a:pt x="1" y="0"/>
                      </a:lnTo>
                      <a:lnTo>
                        <a:pt x="0" y="0"/>
                      </a:lnTo>
                      <a:lnTo>
                        <a:pt x="0" y="1"/>
                      </a:lnTo>
                      <a:lnTo>
                        <a:pt x="0" y="1"/>
                      </a:lnTo>
                      <a:lnTo>
                        <a:pt x="0" y="1"/>
                      </a:lnTo>
                      <a:lnTo>
                        <a:pt x="0" y="2"/>
                      </a:lnTo>
                      <a:lnTo>
                        <a:pt x="1" y="2"/>
                      </a:lnTo>
                      <a:lnTo>
                        <a:pt x="1" y="2"/>
                      </a:lnTo>
                      <a:lnTo>
                        <a:pt x="2" y="2"/>
                      </a:lnTo>
                      <a:lnTo>
                        <a:pt x="3" y="2"/>
                      </a:lnTo>
                      <a:lnTo>
                        <a:pt x="3" y="2"/>
                      </a:lnTo>
                      <a:lnTo>
                        <a:pt x="4" y="1"/>
                      </a:lnTo>
                      <a:lnTo>
                        <a:pt x="4" y="1"/>
                      </a:lnTo>
                      <a:lnTo>
                        <a:pt x="3" y="1"/>
                      </a:lnTo>
                      <a:lnTo>
                        <a:pt x="3" y="0"/>
                      </a:lnTo>
                      <a:lnTo>
                        <a:pt x="3"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93" name="Freeform 385"/>
                <p:cNvSpPr>
                  <a:spLocks/>
                </p:cNvSpPr>
                <p:nvPr/>
              </p:nvSpPr>
              <p:spPr bwMode="auto">
                <a:xfrm>
                  <a:off x="2160" y="1269"/>
                  <a:ext cx="150" cy="95"/>
                </a:xfrm>
                <a:custGeom>
                  <a:avLst/>
                  <a:gdLst>
                    <a:gd name="T0" fmla="*/ 1 w 150"/>
                    <a:gd name="T1" fmla="*/ 23 h 95"/>
                    <a:gd name="T2" fmla="*/ 0 w 150"/>
                    <a:gd name="T3" fmla="*/ 26 h 95"/>
                    <a:gd name="T4" fmla="*/ 115 w 150"/>
                    <a:gd name="T5" fmla="*/ 95 h 95"/>
                    <a:gd name="T6" fmla="*/ 150 w 150"/>
                    <a:gd name="T7" fmla="*/ 67 h 95"/>
                    <a:gd name="T8" fmla="*/ 148 w 150"/>
                    <a:gd name="T9" fmla="*/ 64 h 95"/>
                    <a:gd name="T10" fmla="*/ 134 w 150"/>
                    <a:gd name="T11" fmla="*/ 56 h 95"/>
                    <a:gd name="T12" fmla="*/ 133 w 150"/>
                    <a:gd name="T13" fmla="*/ 57 h 95"/>
                    <a:gd name="T14" fmla="*/ 133 w 150"/>
                    <a:gd name="T15" fmla="*/ 55 h 95"/>
                    <a:gd name="T16" fmla="*/ 126 w 150"/>
                    <a:gd name="T17" fmla="*/ 53 h 95"/>
                    <a:gd name="T18" fmla="*/ 125 w 150"/>
                    <a:gd name="T19" fmla="*/ 51 h 95"/>
                    <a:gd name="T20" fmla="*/ 119 w 150"/>
                    <a:gd name="T21" fmla="*/ 48 h 95"/>
                    <a:gd name="T22" fmla="*/ 117 w 150"/>
                    <a:gd name="T23" fmla="*/ 46 h 95"/>
                    <a:gd name="T24" fmla="*/ 111 w 150"/>
                    <a:gd name="T25" fmla="*/ 43 h 95"/>
                    <a:gd name="T26" fmla="*/ 110 w 150"/>
                    <a:gd name="T27" fmla="*/ 41 h 95"/>
                    <a:gd name="T28" fmla="*/ 104 w 150"/>
                    <a:gd name="T29" fmla="*/ 39 h 95"/>
                    <a:gd name="T30" fmla="*/ 102 w 150"/>
                    <a:gd name="T31" fmla="*/ 37 h 95"/>
                    <a:gd name="T32" fmla="*/ 96 w 150"/>
                    <a:gd name="T33" fmla="*/ 34 h 95"/>
                    <a:gd name="T34" fmla="*/ 95 w 150"/>
                    <a:gd name="T35" fmla="*/ 32 h 95"/>
                    <a:gd name="T36" fmla="*/ 87 w 150"/>
                    <a:gd name="T37" fmla="*/ 30 h 95"/>
                    <a:gd name="T38" fmla="*/ 87 w 150"/>
                    <a:gd name="T39" fmla="*/ 28 h 95"/>
                    <a:gd name="T40" fmla="*/ 79 w 150"/>
                    <a:gd name="T41" fmla="*/ 25 h 95"/>
                    <a:gd name="T42" fmla="*/ 79 w 150"/>
                    <a:gd name="T43" fmla="*/ 23 h 95"/>
                    <a:gd name="T44" fmla="*/ 72 w 150"/>
                    <a:gd name="T45" fmla="*/ 21 h 95"/>
                    <a:gd name="T46" fmla="*/ 71 w 150"/>
                    <a:gd name="T47" fmla="*/ 18 h 95"/>
                    <a:gd name="T48" fmla="*/ 64 w 150"/>
                    <a:gd name="T49" fmla="*/ 16 h 95"/>
                    <a:gd name="T50" fmla="*/ 63 w 150"/>
                    <a:gd name="T51" fmla="*/ 14 h 95"/>
                    <a:gd name="T52" fmla="*/ 56 w 150"/>
                    <a:gd name="T53" fmla="*/ 12 h 95"/>
                    <a:gd name="T54" fmla="*/ 56 w 150"/>
                    <a:gd name="T55" fmla="*/ 10 h 95"/>
                    <a:gd name="T56" fmla="*/ 49 w 150"/>
                    <a:gd name="T57" fmla="*/ 7 h 95"/>
                    <a:gd name="T58" fmla="*/ 48 w 150"/>
                    <a:gd name="T59" fmla="*/ 5 h 95"/>
                    <a:gd name="T60" fmla="*/ 41 w 150"/>
                    <a:gd name="T61" fmla="*/ 2 h 95"/>
                    <a:gd name="T62" fmla="*/ 40 w 150"/>
                    <a:gd name="T63" fmla="*/ 0 h 95"/>
                    <a:gd name="T64" fmla="*/ 29 w 150"/>
                    <a:gd name="T65" fmla="*/ 1 h 95"/>
                    <a:gd name="T66" fmla="*/ 29 w 150"/>
                    <a:gd name="T67" fmla="*/ 3 h 95"/>
                    <a:gd name="T68" fmla="*/ 22 w 150"/>
                    <a:gd name="T69" fmla="*/ 7 h 95"/>
                    <a:gd name="T70" fmla="*/ 22 w 150"/>
                    <a:gd name="T71" fmla="*/ 9 h 95"/>
                    <a:gd name="T72" fmla="*/ 15 w 150"/>
                    <a:gd name="T73" fmla="*/ 12 h 95"/>
                    <a:gd name="T74" fmla="*/ 15 w 150"/>
                    <a:gd name="T75" fmla="*/ 14 h 95"/>
                    <a:gd name="T76" fmla="*/ 8 w 150"/>
                    <a:gd name="T77" fmla="*/ 18 h 95"/>
                    <a:gd name="T78" fmla="*/ 8 w 150"/>
                    <a:gd name="T79" fmla="*/ 20 h 95"/>
                    <a:gd name="T80" fmla="*/ 1 w 150"/>
                    <a:gd name="T81" fmla="*/ 2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95">
                      <a:moveTo>
                        <a:pt x="1" y="23"/>
                      </a:moveTo>
                      <a:lnTo>
                        <a:pt x="0" y="26"/>
                      </a:lnTo>
                      <a:lnTo>
                        <a:pt x="115" y="95"/>
                      </a:lnTo>
                      <a:lnTo>
                        <a:pt x="150" y="67"/>
                      </a:lnTo>
                      <a:lnTo>
                        <a:pt x="148" y="64"/>
                      </a:lnTo>
                      <a:lnTo>
                        <a:pt x="134" y="56"/>
                      </a:lnTo>
                      <a:lnTo>
                        <a:pt x="133" y="57"/>
                      </a:lnTo>
                      <a:lnTo>
                        <a:pt x="133" y="55"/>
                      </a:lnTo>
                      <a:lnTo>
                        <a:pt x="126" y="53"/>
                      </a:lnTo>
                      <a:lnTo>
                        <a:pt x="125" y="51"/>
                      </a:lnTo>
                      <a:lnTo>
                        <a:pt x="119" y="48"/>
                      </a:lnTo>
                      <a:lnTo>
                        <a:pt x="117" y="46"/>
                      </a:lnTo>
                      <a:lnTo>
                        <a:pt x="111" y="43"/>
                      </a:lnTo>
                      <a:lnTo>
                        <a:pt x="110" y="41"/>
                      </a:lnTo>
                      <a:lnTo>
                        <a:pt x="104" y="39"/>
                      </a:lnTo>
                      <a:lnTo>
                        <a:pt x="102" y="37"/>
                      </a:lnTo>
                      <a:lnTo>
                        <a:pt x="96" y="34"/>
                      </a:lnTo>
                      <a:lnTo>
                        <a:pt x="95" y="32"/>
                      </a:lnTo>
                      <a:lnTo>
                        <a:pt x="87" y="30"/>
                      </a:lnTo>
                      <a:lnTo>
                        <a:pt x="87" y="28"/>
                      </a:lnTo>
                      <a:lnTo>
                        <a:pt x="79" y="25"/>
                      </a:lnTo>
                      <a:lnTo>
                        <a:pt x="79" y="23"/>
                      </a:lnTo>
                      <a:lnTo>
                        <a:pt x="72" y="21"/>
                      </a:lnTo>
                      <a:lnTo>
                        <a:pt x="71" y="18"/>
                      </a:lnTo>
                      <a:lnTo>
                        <a:pt x="64" y="16"/>
                      </a:lnTo>
                      <a:lnTo>
                        <a:pt x="63" y="14"/>
                      </a:lnTo>
                      <a:lnTo>
                        <a:pt x="56" y="12"/>
                      </a:lnTo>
                      <a:lnTo>
                        <a:pt x="56" y="10"/>
                      </a:lnTo>
                      <a:lnTo>
                        <a:pt x="49" y="7"/>
                      </a:lnTo>
                      <a:lnTo>
                        <a:pt x="48" y="5"/>
                      </a:lnTo>
                      <a:lnTo>
                        <a:pt x="41" y="2"/>
                      </a:lnTo>
                      <a:lnTo>
                        <a:pt x="40" y="0"/>
                      </a:lnTo>
                      <a:lnTo>
                        <a:pt x="29" y="1"/>
                      </a:lnTo>
                      <a:lnTo>
                        <a:pt x="29" y="3"/>
                      </a:lnTo>
                      <a:lnTo>
                        <a:pt x="22" y="7"/>
                      </a:lnTo>
                      <a:lnTo>
                        <a:pt x="22" y="9"/>
                      </a:lnTo>
                      <a:lnTo>
                        <a:pt x="15" y="12"/>
                      </a:lnTo>
                      <a:lnTo>
                        <a:pt x="15" y="14"/>
                      </a:lnTo>
                      <a:lnTo>
                        <a:pt x="8" y="18"/>
                      </a:lnTo>
                      <a:lnTo>
                        <a:pt x="8" y="20"/>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94" name="Freeform 386"/>
                <p:cNvSpPr>
                  <a:spLocks/>
                </p:cNvSpPr>
                <p:nvPr/>
              </p:nvSpPr>
              <p:spPr bwMode="auto">
                <a:xfrm>
                  <a:off x="2219" y="1264"/>
                  <a:ext cx="36" cy="22"/>
                </a:xfrm>
                <a:custGeom>
                  <a:avLst/>
                  <a:gdLst>
                    <a:gd name="T0" fmla="*/ 1 w 36"/>
                    <a:gd name="T1" fmla="*/ 2 h 22"/>
                    <a:gd name="T2" fmla="*/ 0 w 36"/>
                    <a:gd name="T3" fmla="*/ 4 h 22"/>
                    <a:gd name="T4" fmla="*/ 29 w 36"/>
                    <a:gd name="T5" fmla="*/ 22 h 22"/>
                    <a:gd name="T6" fmla="*/ 36 w 36"/>
                    <a:gd name="T7" fmla="*/ 16 h 22"/>
                    <a:gd name="T8" fmla="*/ 35 w 36"/>
                    <a:gd name="T9" fmla="*/ 14 h 22"/>
                    <a:gd name="T10" fmla="*/ 28 w 36"/>
                    <a:gd name="T11" fmla="*/ 12 h 22"/>
                    <a:gd name="T12" fmla="*/ 27 w 36"/>
                    <a:gd name="T13" fmla="*/ 9 h 22"/>
                    <a:gd name="T14" fmla="*/ 20 w 36"/>
                    <a:gd name="T15" fmla="*/ 7 h 22"/>
                    <a:gd name="T16" fmla="*/ 19 w 36"/>
                    <a:gd name="T17" fmla="*/ 5 h 22"/>
                    <a:gd name="T18" fmla="*/ 12 w 36"/>
                    <a:gd name="T19" fmla="*/ 3 h 22"/>
                    <a:gd name="T20" fmla="*/ 12 w 36"/>
                    <a:gd name="T21" fmla="*/ 0 h 22"/>
                    <a:gd name="T22" fmla="*/ 1 w 36"/>
                    <a:gd name="T2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1" y="2"/>
                      </a:moveTo>
                      <a:lnTo>
                        <a:pt x="0" y="4"/>
                      </a:lnTo>
                      <a:lnTo>
                        <a:pt x="29" y="22"/>
                      </a:lnTo>
                      <a:lnTo>
                        <a:pt x="36" y="16"/>
                      </a:lnTo>
                      <a:lnTo>
                        <a:pt x="35" y="14"/>
                      </a:lnTo>
                      <a:lnTo>
                        <a:pt x="28" y="12"/>
                      </a:lnTo>
                      <a:lnTo>
                        <a:pt x="27" y="9"/>
                      </a:lnTo>
                      <a:lnTo>
                        <a:pt x="20" y="7"/>
                      </a:lnTo>
                      <a:lnTo>
                        <a:pt x="19" y="5"/>
                      </a:lnTo>
                      <a:lnTo>
                        <a:pt x="12" y="3"/>
                      </a:lnTo>
                      <a:lnTo>
                        <a:pt x="12" y="0"/>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95" name="Freeform 387"/>
                <p:cNvSpPr>
                  <a:spLocks/>
                </p:cNvSpPr>
                <p:nvPr/>
              </p:nvSpPr>
              <p:spPr bwMode="auto">
                <a:xfrm>
                  <a:off x="2254" y="1285"/>
                  <a:ext cx="36" cy="22"/>
                </a:xfrm>
                <a:custGeom>
                  <a:avLst/>
                  <a:gdLst>
                    <a:gd name="T0" fmla="*/ 0 w 36"/>
                    <a:gd name="T1" fmla="*/ 1 h 22"/>
                    <a:gd name="T2" fmla="*/ 0 w 36"/>
                    <a:gd name="T3" fmla="*/ 4 h 22"/>
                    <a:gd name="T4" fmla="*/ 29 w 36"/>
                    <a:gd name="T5" fmla="*/ 22 h 22"/>
                    <a:gd name="T6" fmla="*/ 36 w 36"/>
                    <a:gd name="T7" fmla="*/ 16 h 22"/>
                    <a:gd name="T8" fmla="*/ 35 w 36"/>
                    <a:gd name="T9" fmla="*/ 14 h 22"/>
                    <a:gd name="T10" fmla="*/ 28 w 36"/>
                    <a:gd name="T11" fmla="*/ 11 h 22"/>
                    <a:gd name="T12" fmla="*/ 27 w 36"/>
                    <a:gd name="T13" fmla="*/ 9 h 22"/>
                    <a:gd name="T14" fmla="*/ 20 w 36"/>
                    <a:gd name="T15" fmla="*/ 7 h 22"/>
                    <a:gd name="T16" fmla="*/ 20 w 36"/>
                    <a:gd name="T17" fmla="*/ 5 h 22"/>
                    <a:gd name="T18" fmla="*/ 12 w 36"/>
                    <a:gd name="T19" fmla="*/ 2 h 22"/>
                    <a:gd name="T20" fmla="*/ 12 w 36"/>
                    <a:gd name="T21" fmla="*/ 0 h 22"/>
                    <a:gd name="T22" fmla="*/ 0 w 36"/>
                    <a:gd name="T2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0" y="1"/>
                      </a:moveTo>
                      <a:lnTo>
                        <a:pt x="0" y="4"/>
                      </a:lnTo>
                      <a:lnTo>
                        <a:pt x="29" y="22"/>
                      </a:lnTo>
                      <a:lnTo>
                        <a:pt x="36" y="16"/>
                      </a:lnTo>
                      <a:lnTo>
                        <a:pt x="35" y="14"/>
                      </a:lnTo>
                      <a:lnTo>
                        <a:pt x="28" y="11"/>
                      </a:lnTo>
                      <a:lnTo>
                        <a:pt x="27" y="9"/>
                      </a:lnTo>
                      <a:lnTo>
                        <a:pt x="20" y="7"/>
                      </a:lnTo>
                      <a:lnTo>
                        <a:pt x="20" y="5"/>
                      </a:lnTo>
                      <a:lnTo>
                        <a:pt x="12" y="2"/>
                      </a:lnTo>
                      <a:lnTo>
                        <a:pt x="1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96" name="Freeform 388"/>
                <p:cNvSpPr>
                  <a:spLocks/>
                </p:cNvSpPr>
                <p:nvPr/>
              </p:nvSpPr>
              <p:spPr bwMode="auto">
                <a:xfrm>
                  <a:off x="2287" y="1306"/>
                  <a:ext cx="36" cy="21"/>
                </a:xfrm>
                <a:custGeom>
                  <a:avLst/>
                  <a:gdLst>
                    <a:gd name="T0" fmla="*/ 1 w 36"/>
                    <a:gd name="T1" fmla="*/ 1 h 21"/>
                    <a:gd name="T2" fmla="*/ 0 w 36"/>
                    <a:gd name="T3" fmla="*/ 3 h 21"/>
                    <a:gd name="T4" fmla="*/ 30 w 36"/>
                    <a:gd name="T5" fmla="*/ 21 h 21"/>
                    <a:gd name="T6" fmla="*/ 36 w 36"/>
                    <a:gd name="T7" fmla="*/ 15 h 21"/>
                    <a:gd name="T8" fmla="*/ 36 w 36"/>
                    <a:gd name="T9" fmla="*/ 14 h 21"/>
                    <a:gd name="T10" fmla="*/ 29 w 36"/>
                    <a:gd name="T11" fmla="*/ 11 h 21"/>
                    <a:gd name="T12" fmla="*/ 28 w 36"/>
                    <a:gd name="T13" fmla="*/ 9 h 21"/>
                    <a:gd name="T14" fmla="*/ 20 w 36"/>
                    <a:gd name="T15" fmla="*/ 6 h 21"/>
                    <a:gd name="T16" fmla="*/ 20 w 36"/>
                    <a:gd name="T17" fmla="*/ 4 h 21"/>
                    <a:gd name="T18" fmla="*/ 13 w 36"/>
                    <a:gd name="T19" fmla="*/ 2 h 21"/>
                    <a:gd name="T20" fmla="*/ 12 w 36"/>
                    <a:gd name="T21" fmla="*/ 0 h 21"/>
                    <a:gd name="T22" fmla="*/ 1 w 36"/>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1">
                      <a:moveTo>
                        <a:pt x="1" y="1"/>
                      </a:moveTo>
                      <a:lnTo>
                        <a:pt x="0" y="3"/>
                      </a:lnTo>
                      <a:lnTo>
                        <a:pt x="30" y="21"/>
                      </a:lnTo>
                      <a:lnTo>
                        <a:pt x="36" y="15"/>
                      </a:lnTo>
                      <a:lnTo>
                        <a:pt x="36" y="14"/>
                      </a:lnTo>
                      <a:lnTo>
                        <a:pt x="29" y="11"/>
                      </a:lnTo>
                      <a:lnTo>
                        <a:pt x="28" y="9"/>
                      </a:lnTo>
                      <a:lnTo>
                        <a:pt x="20" y="6"/>
                      </a:lnTo>
                      <a:lnTo>
                        <a:pt x="20" y="4"/>
                      </a:lnTo>
                      <a:lnTo>
                        <a:pt x="13" y="2"/>
                      </a:lnTo>
                      <a:lnTo>
                        <a:pt x="12"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97" name="Freeform 389"/>
                <p:cNvSpPr>
                  <a:spLocks/>
                </p:cNvSpPr>
                <p:nvPr/>
              </p:nvSpPr>
              <p:spPr bwMode="auto">
                <a:xfrm>
                  <a:off x="2324" y="1326"/>
                  <a:ext cx="28" cy="18"/>
                </a:xfrm>
                <a:custGeom>
                  <a:avLst/>
                  <a:gdLst>
                    <a:gd name="T0" fmla="*/ 1 w 28"/>
                    <a:gd name="T1" fmla="*/ 3 h 18"/>
                    <a:gd name="T2" fmla="*/ 0 w 28"/>
                    <a:gd name="T3" fmla="*/ 5 h 18"/>
                    <a:gd name="T4" fmla="*/ 22 w 28"/>
                    <a:gd name="T5" fmla="*/ 18 h 18"/>
                    <a:gd name="T6" fmla="*/ 28 w 28"/>
                    <a:gd name="T7" fmla="*/ 13 h 18"/>
                    <a:gd name="T8" fmla="*/ 28 w 28"/>
                    <a:gd name="T9" fmla="*/ 11 h 18"/>
                    <a:gd name="T10" fmla="*/ 21 w 28"/>
                    <a:gd name="T11" fmla="*/ 8 h 18"/>
                    <a:gd name="T12" fmla="*/ 20 w 28"/>
                    <a:gd name="T13" fmla="*/ 6 h 18"/>
                    <a:gd name="T14" fmla="*/ 13 w 28"/>
                    <a:gd name="T15" fmla="*/ 4 h 18"/>
                    <a:gd name="T16" fmla="*/ 12 w 28"/>
                    <a:gd name="T17" fmla="*/ 2 h 18"/>
                    <a:gd name="T18" fmla="*/ 5 w 28"/>
                    <a:gd name="T19" fmla="*/ 0 h 18"/>
                    <a:gd name="T20" fmla="*/ 1 w 28"/>
                    <a:gd name="T2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8">
                      <a:moveTo>
                        <a:pt x="1" y="3"/>
                      </a:moveTo>
                      <a:lnTo>
                        <a:pt x="0" y="5"/>
                      </a:lnTo>
                      <a:lnTo>
                        <a:pt x="22" y="18"/>
                      </a:lnTo>
                      <a:lnTo>
                        <a:pt x="28" y="13"/>
                      </a:lnTo>
                      <a:lnTo>
                        <a:pt x="28" y="11"/>
                      </a:lnTo>
                      <a:lnTo>
                        <a:pt x="21" y="8"/>
                      </a:lnTo>
                      <a:lnTo>
                        <a:pt x="20" y="6"/>
                      </a:lnTo>
                      <a:lnTo>
                        <a:pt x="13" y="4"/>
                      </a:lnTo>
                      <a:lnTo>
                        <a:pt x="12" y="2"/>
                      </a:lnTo>
                      <a:lnTo>
                        <a:pt x="5" y="0"/>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98" name="Freeform 390"/>
                <p:cNvSpPr>
                  <a:spLocks/>
                </p:cNvSpPr>
                <p:nvPr/>
              </p:nvSpPr>
              <p:spPr bwMode="auto">
                <a:xfrm>
                  <a:off x="2280" y="1362"/>
                  <a:ext cx="29" cy="18"/>
                </a:xfrm>
                <a:custGeom>
                  <a:avLst/>
                  <a:gdLst>
                    <a:gd name="T0" fmla="*/ 1 w 29"/>
                    <a:gd name="T1" fmla="*/ 2 h 18"/>
                    <a:gd name="T2" fmla="*/ 0 w 29"/>
                    <a:gd name="T3" fmla="*/ 4 h 18"/>
                    <a:gd name="T4" fmla="*/ 22 w 29"/>
                    <a:gd name="T5" fmla="*/ 18 h 18"/>
                    <a:gd name="T6" fmla="*/ 29 w 29"/>
                    <a:gd name="T7" fmla="*/ 12 h 18"/>
                    <a:gd name="T8" fmla="*/ 28 w 29"/>
                    <a:gd name="T9" fmla="*/ 10 h 18"/>
                    <a:gd name="T10" fmla="*/ 23 w 29"/>
                    <a:gd name="T11" fmla="*/ 7 h 18"/>
                    <a:gd name="T12" fmla="*/ 28 w 29"/>
                    <a:gd name="T13" fmla="*/ 2 h 18"/>
                    <a:gd name="T14" fmla="*/ 27 w 29"/>
                    <a:gd name="T15" fmla="*/ 0 h 18"/>
                    <a:gd name="T16" fmla="*/ 16 w 29"/>
                    <a:gd name="T17" fmla="*/ 1 h 18"/>
                    <a:gd name="T18" fmla="*/ 15 w 29"/>
                    <a:gd name="T19" fmla="*/ 2 h 18"/>
                    <a:gd name="T20" fmla="*/ 13 w 29"/>
                    <a:gd name="T21" fmla="*/ 3 h 18"/>
                    <a:gd name="T22" fmla="*/ 13 w 29"/>
                    <a:gd name="T23" fmla="*/ 1 h 18"/>
                    <a:gd name="T24" fmla="*/ 1 w 29"/>
                    <a:gd name="T2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8">
                      <a:moveTo>
                        <a:pt x="1" y="2"/>
                      </a:moveTo>
                      <a:lnTo>
                        <a:pt x="0" y="4"/>
                      </a:lnTo>
                      <a:lnTo>
                        <a:pt x="22" y="18"/>
                      </a:lnTo>
                      <a:lnTo>
                        <a:pt x="29" y="12"/>
                      </a:lnTo>
                      <a:lnTo>
                        <a:pt x="28" y="10"/>
                      </a:lnTo>
                      <a:lnTo>
                        <a:pt x="23" y="7"/>
                      </a:lnTo>
                      <a:lnTo>
                        <a:pt x="28" y="2"/>
                      </a:lnTo>
                      <a:lnTo>
                        <a:pt x="27" y="0"/>
                      </a:lnTo>
                      <a:lnTo>
                        <a:pt x="16" y="1"/>
                      </a:lnTo>
                      <a:lnTo>
                        <a:pt x="15" y="2"/>
                      </a:lnTo>
                      <a:lnTo>
                        <a:pt x="13" y="3"/>
                      </a:lnTo>
                      <a:lnTo>
                        <a:pt x="13"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199" name="Freeform 391"/>
                <p:cNvSpPr>
                  <a:spLocks/>
                </p:cNvSpPr>
                <p:nvPr/>
              </p:nvSpPr>
              <p:spPr bwMode="auto">
                <a:xfrm>
                  <a:off x="2301" y="1341"/>
                  <a:ext cx="36" cy="22"/>
                </a:xfrm>
                <a:custGeom>
                  <a:avLst/>
                  <a:gdLst>
                    <a:gd name="T0" fmla="*/ 1 w 36"/>
                    <a:gd name="T1" fmla="*/ 6 h 22"/>
                    <a:gd name="T2" fmla="*/ 0 w 36"/>
                    <a:gd name="T3" fmla="*/ 9 h 22"/>
                    <a:gd name="T4" fmla="*/ 23 w 36"/>
                    <a:gd name="T5" fmla="*/ 22 h 22"/>
                    <a:gd name="T6" fmla="*/ 36 w 36"/>
                    <a:gd name="T7" fmla="*/ 11 h 22"/>
                    <a:gd name="T8" fmla="*/ 35 w 36"/>
                    <a:gd name="T9" fmla="*/ 9 h 22"/>
                    <a:gd name="T10" fmla="*/ 28 w 36"/>
                    <a:gd name="T11" fmla="*/ 6 h 22"/>
                    <a:gd name="T12" fmla="*/ 28 w 36"/>
                    <a:gd name="T13" fmla="*/ 4 h 22"/>
                    <a:gd name="T14" fmla="*/ 21 w 36"/>
                    <a:gd name="T15" fmla="*/ 2 h 22"/>
                    <a:gd name="T16" fmla="*/ 20 w 36"/>
                    <a:gd name="T17" fmla="*/ 0 h 22"/>
                    <a:gd name="T18" fmla="*/ 9 w 36"/>
                    <a:gd name="T19" fmla="*/ 1 h 22"/>
                    <a:gd name="T20" fmla="*/ 8 w 36"/>
                    <a:gd name="T21" fmla="*/ 3 h 22"/>
                    <a:gd name="T22" fmla="*/ 1 w 36"/>
                    <a:gd name="T2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1" y="6"/>
                      </a:moveTo>
                      <a:lnTo>
                        <a:pt x="0" y="9"/>
                      </a:lnTo>
                      <a:lnTo>
                        <a:pt x="23" y="22"/>
                      </a:lnTo>
                      <a:lnTo>
                        <a:pt x="36" y="11"/>
                      </a:lnTo>
                      <a:lnTo>
                        <a:pt x="35" y="9"/>
                      </a:lnTo>
                      <a:lnTo>
                        <a:pt x="28" y="6"/>
                      </a:lnTo>
                      <a:lnTo>
                        <a:pt x="28" y="4"/>
                      </a:lnTo>
                      <a:lnTo>
                        <a:pt x="21" y="2"/>
                      </a:lnTo>
                      <a:lnTo>
                        <a:pt x="20" y="0"/>
                      </a:lnTo>
                      <a:lnTo>
                        <a:pt x="9" y="1"/>
                      </a:lnTo>
                      <a:lnTo>
                        <a:pt x="8" y="3"/>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00" name="Freeform 392"/>
                <p:cNvSpPr>
                  <a:spLocks/>
                </p:cNvSpPr>
                <p:nvPr/>
              </p:nvSpPr>
              <p:spPr bwMode="auto">
                <a:xfrm>
                  <a:off x="2308" y="1357"/>
                  <a:ext cx="64" cy="44"/>
                </a:xfrm>
                <a:custGeom>
                  <a:avLst/>
                  <a:gdLst>
                    <a:gd name="T0" fmla="*/ 0 w 64"/>
                    <a:gd name="T1" fmla="*/ 23 h 44"/>
                    <a:gd name="T2" fmla="*/ 0 w 64"/>
                    <a:gd name="T3" fmla="*/ 26 h 44"/>
                    <a:gd name="T4" fmla="*/ 29 w 64"/>
                    <a:gd name="T5" fmla="*/ 44 h 44"/>
                    <a:gd name="T6" fmla="*/ 64 w 64"/>
                    <a:gd name="T7" fmla="*/ 16 h 44"/>
                    <a:gd name="T8" fmla="*/ 63 w 64"/>
                    <a:gd name="T9" fmla="*/ 14 h 44"/>
                    <a:gd name="T10" fmla="*/ 56 w 64"/>
                    <a:gd name="T11" fmla="*/ 12 h 44"/>
                    <a:gd name="T12" fmla="*/ 56 w 64"/>
                    <a:gd name="T13" fmla="*/ 9 h 44"/>
                    <a:gd name="T14" fmla="*/ 49 w 64"/>
                    <a:gd name="T15" fmla="*/ 7 h 44"/>
                    <a:gd name="T16" fmla="*/ 48 w 64"/>
                    <a:gd name="T17" fmla="*/ 5 h 44"/>
                    <a:gd name="T18" fmla="*/ 40 w 64"/>
                    <a:gd name="T19" fmla="*/ 3 h 44"/>
                    <a:gd name="T20" fmla="*/ 40 w 64"/>
                    <a:gd name="T21" fmla="*/ 0 h 44"/>
                    <a:gd name="T22" fmla="*/ 29 w 64"/>
                    <a:gd name="T23" fmla="*/ 1 h 44"/>
                    <a:gd name="T24" fmla="*/ 28 w 64"/>
                    <a:gd name="T25" fmla="*/ 3 h 44"/>
                    <a:gd name="T26" fmla="*/ 22 w 64"/>
                    <a:gd name="T27" fmla="*/ 7 h 44"/>
                    <a:gd name="T28" fmla="*/ 21 w 64"/>
                    <a:gd name="T29" fmla="*/ 9 h 44"/>
                    <a:gd name="T30" fmla="*/ 15 w 64"/>
                    <a:gd name="T31" fmla="*/ 13 h 44"/>
                    <a:gd name="T32" fmla="*/ 15 w 64"/>
                    <a:gd name="T33" fmla="*/ 14 h 44"/>
                    <a:gd name="T34" fmla="*/ 7 w 64"/>
                    <a:gd name="T35" fmla="*/ 18 h 44"/>
                    <a:gd name="T36" fmla="*/ 7 w 64"/>
                    <a:gd name="T37" fmla="*/ 20 h 44"/>
                    <a:gd name="T38" fmla="*/ 0 w 64"/>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4">
                      <a:moveTo>
                        <a:pt x="0" y="23"/>
                      </a:moveTo>
                      <a:lnTo>
                        <a:pt x="0" y="26"/>
                      </a:lnTo>
                      <a:lnTo>
                        <a:pt x="29" y="44"/>
                      </a:lnTo>
                      <a:lnTo>
                        <a:pt x="64" y="16"/>
                      </a:lnTo>
                      <a:lnTo>
                        <a:pt x="63" y="14"/>
                      </a:lnTo>
                      <a:lnTo>
                        <a:pt x="56" y="12"/>
                      </a:lnTo>
                      <a:lnTo>
                        <a:pt x="56" y="9"/>
                      </a:lnTo>
                      <a:lnTo>
                        <a:pt x="49" y="7"/>
                      </a:lnTo>
                      <a:lnTo>
                        <a:pt x="48" y="5"/>
                      </a:lnTo>
                      <a:lnTo>
                        <a:pt x="40" y="3"/>
                      </a:lnTo>
                      <a:lnTo>
                        <a:pt x="40" y="0"/>
                      </a:lnTo>
                      <a:lnTo>
                        <a:pt x="29" y="1"/>
                      </a:lnTo>
                      <a:lnTo>
                        <a:pt x="28" y="3"/>
                      </a:lnTo>
                      <a:lnTo>
                        <a:pt x="22" y="7"/>
                      </a:lnTo>
                      <a:lnTo>
                        <a:pt x="21" y="9"/>
                      </a:lnTo>
                      <a:lnTo>
                        <a:pt x="15" y="13"/>
                      </a:lnTo>
                      <a:lnTo>
                        <a:pt x="15" y="14"/>
                      </a:lnTo>
                      <a:lnTo>
                        <a:pt x="7" y="18"/>
                      </a:lnTo>
                      <a:lnTo>
                        <a:pt x="7" y="2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01" name="Freeform 393"/>
                <p:cNvSpPr>
                  <a:spLocks/>
                </p:cNvSpPr>
                <p:nvPr/>
              </p:nvSpPr>
              <p:spPr bwMode="auto">
                <a:xfrm>
                  <a:off x="2203" y="1256"/>
                  <a:ext cx="14" cy="7"/>
                </a:xfrm>
                <a:custGeom>
                  <a:avLst/>
                  <a:gdLst>
                    <a:gd name="T0" fmla="*/ 1 w 14"/>
                    <a:gd name="T1" fmla="*/ 1 h 7"/>
                    <a:gd name="T2" fmla="*/ 0 w 14"/>
                    <a:gd name="T3" fmla="*/ 3 h 7"/>
                    <a:gd name="T4" fmla="*/ 8 w 14"/>
                    <a:gd name="T5" fmla="*/ 7 h 7"/>
                    <a:gd name="T6" fmla="*/ 14 w 14"/>
                    <a:gd name="T7" fmla="*/ 2 h 7"/>
                    <a:gd name="T8" fmla="*/ 13 w 14"/>
                    <a:gd name="T9" fmla="*/ 0 h 7"/>
                    <a:gd name="T10" fmla="*/ 1 w 14"/>
                    <a:gd name="T11" fmla="*/ 1 h 7"/>
                  </a:gdLst>
                  <a:ahLst/>
                  <a:cxnLst>
                    <a:cxn ang="0">
                      <a:pos x="T0" y="T1"/>
                    </a:cxn>
                    <a:cxn ang="0">
                      <a:pos x="T2" y="T3"/>
                    </a:cxn>
                    <a:cxn ang="0">
                      <a:pos x="T4" y="T5"/>
                    </a:cxn>
                    <a:cxn ang="0">
                      <a:pos x="T6" y="T7"/>
                    </a:cxn>
                    <a:cxn ang="0">
                      <a:pos x="T8" y="T9"/>
                    </a:cxn>
                    <a:cxn ang="0">
                      <a:pos x="T10" y="T11"/>
                    </a:cxn>
                  </a:cxnLst>
                  <a:rect l="0" t="0" r="r" b="b"/>
                  <a:pathLst>
                    <a:path w="14" h="7">
                      <a:moveTo>
                        <a:pt x="1" y="1"/>
                      </a:moveTo>
                      <a:lnTo>
                        <a:pt x="0" y="3"/>
                      </a:lnTo>
                      <a:lnTo>
                        <a:pt x="8" y="7"/>
                      </a:lnTo>
                      <a:lnTo>
                        <a:pt x="14" y="2"/>
                      </a:lnTo>
                      <a:lnTo>
                        <a:pt x="13"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02" name="Freeform 394"/>
                <p:cNvSpPr>
                  <a:spLocks/>
                </p:cNvSpPr>
                <p:nvPr/>
              </p:nvSpPr>
              <p:spPr bwMode="auto">
                <a:xfrm>
                  <a:off x="2197" y="1270"/>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03" name="Freeform 395"/>
                <p:cNvSpPr>
                  <a:spLocks/>
                </p:cNvSpPr>
                <p:nvPr/>
              </p:nvSpPr>
              <p:spPr bwMode="auto">
                <a:xfrm>
                  <a:off x="2189" y="1266"/>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04" name="Freeform 396"/>
                <p:cNvSpPr>
                  <a:spLocks/>
                </p:cNvSpPr>
                <p:nvPr/>
              </p:nvSpPr>
              <p:spPr bwMode="auto">
                <a:xfrm>
                  <a:off x="2205" y="1275"/>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05" name="Freeform 397"/>
                <p:cNvSpPr>
                  <a:spLocks/>
                </p:cNvSpPr>
                <p:nvPr/>
              </p:nvSpPr>
              <p:spPr bwMode="auto">
                <a:xfrm>
                  <a:off x="2212" y="1279"/>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06" name="Freeform 398"/>
                <p:cNvSpPr>
                  <a:spLocks/>
                </p:cNvSpPr>
                <p:nvPr/>
              </p:nvSpPr>
              <p:spPr bwMode="auto">
                <a:xfrm>
                  <a:off x="2220" y="1284"/>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07" name="Freeform 399"/>
                <p:cNvSpPr>
                  <a:spLocks/>
                </p:cNvSpPr>
                <p:nvPr/>
              </p:nvSpPr>
              <p:spPr bwMode="auto">
                <a:xfrm>
                  <a:off x="2228" y="1289"/>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08" name="Freeform 400"/>
                <p:cNvSpPr>
                  <a:spLocks/>
                </p:cNvSpPr>
                <p:nvPr/>
              </p:nvSpPr>
              <p:spPr bwMode="auto">
                <a:xfrm>
                  <a:off x="2235" y="1293"/>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09" name="Freeform 401"/>
                <p:cNvSpPr>
                  <a:spLocks/>
                </p:cNvSpPr>
                <p:nvPr/>
              </p:nvSpPr>
              <p:spPr bwMode="auto">
                <a:xfrm>
                  <a:off x="2251" y="1302"/>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10" name="Freeform 402"/>
                <p:cNvSpPr>
                  <a:spLocks/>
                </p:cNvSpPr>
                <p:nvPr/>
              </p:nvSpPr>
              <p:spPr bwMode="auto">
                <a:xfrm>
                  <a:off x="2243" y="1298"/>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11" name="Freeform 403"/>
                <p:cNvSpPr>
                  <a:spLocks/>
                </p:cNvSpPr>
                <p:nvPr/>
              </p:nvSpPr>
              <p:spPr bwMode="auto">
                <a:xfrm>
                  <a:off x="2259" y="1307"/>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12" name="Freeform 404"/>
                <p:cNvSpPr>
                  <a:spLocks/>
                </p:cNvSpPr>
                <p:nvPr/>
              </p:nvSpPr>
              <p:spPr bwMode="auto">
                <a:xfrm>
                  <a:off x="2266" y="1311"/>
                  <a:ext cx="12" cy="9"/>
                </a:xfrm>
                <a:custGeom>
                  <a:avLst/>
                  <a:gdLst>
                    <a:gd name="T0" fmla="*/ 6 w 12"/>
                    <a:gd name="T1" fmla="*/ 0 h 9"/>
                    <a:gd name="T2" fmla="*/ 0 w 12"/>
                    <a:gd name="T3" fmla="*/ 5 h 9"/>
                    <a:gd name="T4" fmla="*/ 6 w 12"/>
                    <a:gd name="T5" fmla="*/ 9 h 9"/>
                    <a:gd name="T6" fmla="*/ 12 w 12"/>
                    <a:gd name="T7" fmla="*/ 4 h 9"/>
                    <a:gd name="T8" fmla="*/ 6 w 12"/>
                    <a:gd name="T9" fmla="*/ 0 h 9"/>
                  </a:gdLst>
                  <a:ahLst/>
                  <a:cxnLst>
                    <a:cxn ang="0">
                      <a:pos x="T0" y="T1"/>
                    </a:cxn>
                    <a:cxn ang="0">
                      <a:pos x="T2" y="T3"/>
                    </a:cxn>
                    <a:cxn ang="0">
                      <a:pos x="T4" y="T5"/>
                    </a:cxn>
                    <a:cxn ang="0">
                      <a:pos x="T6" y="T7"/>
                    </a:cxn>
                    <a:cxn ang="0">
                      <a:pos x="T8" y="T9"/>
                    </a:cxn>
                  </a:cxnLst>
                  <a:rect l="0" t="0" r="r" b="b"/>
                  <a:pathLst>
                    <a:path w="12" h="9">
                      <a:moveTo>
                        <a:pt x="6" y="0"/>
                      </a:moveTo>
                      <a:lnTo>
                        <a:pt x="0" y="5"/>
                      </a:lnTo>
                      <a:lnTo>
                        <a:pt x="6" y="9"/>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13" name="Freeform 405"/>
                <p:cNvSpPr>
                  <a:spLocks/>
                </p:cNvSpPr>
                <p:nvPr/>
              </p:nvSpPr>
              <p:spPr bwMode="auto">
                <a:xfrm>
                  <a:off x="2274" y="1316"/>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14" name="Freeform 406"/>
                <p:cNvSpPr>
                  <a:spLocks/>
                </p:cNvSpPr>
                <p:nvPr/>
              </p:nvSpPr>
              <p:spPr bwMode="auto">
                <a:xfrm>
                  <a:off x="2282" y="1321"/>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15" name="Freeform 407"/>
                <p:cNvSpPr>
                  <a:spLocks/>
                </p:cNvSpPr>
                <p:nvPr/>
              </p:nvSpPr>
              <p:spPr bwMode="auto">
                <a:xfrm>
                  <a:off x="2289" y="1325"/>
                  <a:ext cx="19" cy="13"/>
                </a:xfrm>
                <a:custGeom>
                  <a:avLst/>
                  <a:gdLst>
                    <a:gd name="T0" fmla="*/ 6 w 19"/>
                    <a:gd name="T1" fmla="*/ 0 h 13"/>
                    <a:gd name="T2" fmla="*/ 0 w 19"/>
                    <a:gd name="T3" fmla="*/ 5 h 13"/>
                    <a:gd name="T4" fmla="*/ 14 w 19"/>
                    <a:gd name="T5" fmla="*/ 13 h 13"/>
                    <a:gd name="T6" fmla="*/ 19 w 19"/>
                    <a:gd name="T7" fmla="*/ 8 h 13"/>
                    <a:gd name="T8" fmla="*/ 6 w 19"/>
                    <a:gd name="T9" fmla="*/ 0 h 13"/>
                  </a:gdLst>
                  <a:ahLst/>
                  <a:cxnLst>
                    <a:cxn ang="0">
                      <a:pos x="T0" y="T1"/>
                    </a:cxn>
                    <a:cxn ang="0">
                      <a:pos x="T2" y="T3"/>
                    </a:cxn>
                    <a:cxn ang="0">
                      <a:pos x="T4" y="T5"/>
                    </a:cxn>
                    <a:cxn ang="0">
                      <a:pos x="T6" y="T7"/>
                    </a:cxn>
                    <a:cxn ang="0">
                      <a:pos x="T8" y="T9"/>
                    </a:cxn>
                  </a:cxnLst>
                  <a:rect l="0" t="0" r="r" b="b"/>
                  <a:pathLst>
                    <a:path w="19" h="13">
                      <a:moveTo>
                        <a:pt x="6" y="0"/>
                      </a:moveTo>
                      <a:lnTo>
                        <a:pt x="0" y="5"/>
                      </a:lnTo>
                      <a:lnTo>
                        <a:pt x="14" y="13"/>
                      </a:lnTo>
                      <a:lnTo>
                        <a:pt x="19" y="8"/>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16" name="Freeform 408"/>
                <p:cNvSpPr>
                  <a:spLocks/>
                </p:cNvSpPr>
                <p:nvPr/>
              </p:nvSpPr>
              <p:spPr bwMode="auto">
                <a:xfrm>
                  <a:off x="2220" y="1261"/>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17" name="Freeform 409"/>
                <p:cNvSpPr>
                  <a:spLocks/>
                </p:cNvSpPr>
                <p:nvPr/>
              </p:nvSpPr>
              <p:spPr bwMode="auto">
                <a:xfrm>
                  <a:off x="2227" y="1266"/>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18" name="Freeform 410"/>
                <p:cNvSpPr>
                  <a:spLocks/>
                </p:cNvSpPr>
                <p:nvPr/>
              </p:nvSpPr>
              <p:spPr bwMode="auto">
                <a:xfrm>
                  <a:off x="2235" y="1270"/>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19" name="Freeform 411"/>
                <p:cNvSpPr>
                  <a:spLocks/>
                </p:cNvSpPr>
                <p:nvPr/>
              </p:nvSpPr>
              <p:spPr bwMode="auto">
                <a:xfrm>
                  <a:off x="2243" y="1275"/>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20" name="Freeform 412"/>
                <p:cNvSpPr>
                  <a:spLocks/>
                </p:cNvSpPr>
                <p:nvPr/>
              </p:nvSpPr>
              <p:spPr bwMode="auto">
                <a:xfrm>
                  <a:off x="2254" y="1282"/>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21" name="Freeform 413"/>
                <p:cNvSpPr>
                  <a:spLocks/>
                </p:cNvSpPr>
                <p:nvPr/>
              </p:nvSpPr>
              <p:spPr bwMode="auto">
                <a:xfrm>
                  <a:off x="2262" y="1286"/>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22" name="Freeform 414"/>
                <p:cNvSpPr>
                  <a:spLocks/>
                </p:cNvSpPr>
                <p:nvPr/>
              </p:nvSpPr>
              <p:spPr bwMode="auto">
                <a:xfrm>
                  <a:off x="2270" y="1291"/>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23" name="Freeform 415"/>
                <p:cNvSpPr>
                  <a:spLocks/>
                </p:cNvSpPr>
                <p:nvPr/>
              </p:nvSpPr>
              <p:spPr bwMode="auto">
                <a:xfrm>
                  <a:off x="2277" y="1296"/>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24" name="Freeform 416"/>
                <p:cNvSpPr>
                  <a:spLocks/>
                </p:cNvSpPr>
                <p:nvPr/>
              </p:nvSpPr>
              <p:spPr bwMode="auto">
                <a:xfrm>
                  <a:off x="2288" y="1302"/>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25" name="Freeform 417"/>
                <p:cNvSpPr>
                  <a:spLocks/>
                </p:cNvSpPr>
                <p:nvPr/>
              </p:nvSpPr>
              <p:spPr bwMode="auto">
                <a:xfrm>
                  <a:off x="2296" y="1307"/>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26" name="Freeform 418"/>
                <p:cNvSpPr>
                  <a:spLocks/>
                </p:cNvSpPr>
                <p:nvPr/>
              </p:nvSpPr>
              <p:spPr bwMode="auto">
                <a:xfrm>
                  <a:off x="2303" y="1311"/>
                  <a:ext cx="12" cy="9"/>
                </a:xfrm>
                <a:custGeom>
                  <a:avLst/>
                  <a:gdLst>
                    <a:gd name="T0" fmla="*/ 6 w 12"/>
                    <a:gd name="T1" fmla="*/ 0 h 9"/>
                    <a:gd name="T2" fmla="*/ 0 w 12"/>
                    <a:gd name="T3" fmla="*/ 5 h 9"/>
                    <a:gd name="T4" fmla="*/ 6 w 12"/>
                    <a:gd name="T5" fmla="*/ 9 h 9"/>
                    <a:gd name="T6" fmla="*/ 12 w 12"/>
                    <a:gd name="T7" fmla="*/ 4 h 9"/>
                    <a:gd name="T8" fmla="*/ 6 w 12"/>
                    <a:gd name="T9" fmla="*/ 0 h 9"/>
                  </a:gdLst>
                  <a:ahLst/>
                  <a:cxnLst>
                    <a:cxn ang="0">
                      <a:pos x="T0" y="T1"/>
                    </a:cxn>
                    <a:cxn ang="0">
                      <a:pos x="T2" y="T3"/>
                    </a:cxn>
                    <a:cxn ang="0">
                      <a:pos x="T4" y="T5"/>
                    </a:cxn>
                    <a:cxn ang="0">
                      <a:pos x="T6" y="T7"/>
                    </a:cxn>
                    <a:cxn ang="0">
                      <a:pos x="T8" y="T9"/>
                    </a:cxn>
                  </a:cxnLst>
                  <a:rect l="0" t="0" r="r" b="b"/>
                  <a:pathLst>
                    <a:path w="12" h="9">
                      <a:moveTo>
                        <a:pt x="6" y="0"/>
                      </a:moveTo>
                      <a:lnTo>
                        <a:pt x="0" y="5"/>
                      </a:lnTo>
                      <a:lnTo>
                        <a:pt x="6" y="9"/>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27" name="Freeform 419"/>
                <p:cNvSpPr>
                  <a:spLocks/>
                </p:cNvSpPr>
                <p:nvPr/>
              </p:nvSpPr>
              <p:spPr bwMode="auto">
                <a:xfrm>
                  <a:off x="2311" y="1316"/>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28" name="Freeform 420"/>
                <p:cNvSpPr>
                  <a:spLocks/>
                </p:cNvSpPr>
                <p:nvPr/>
              </p:nvSpPr>
              <p:spPr bwMode="auto">
                <a:xfrm>
                  <a:off x="2325" y="1325"/>
                  <a:ext cx="11" cy="7"/>
                </a:xfrm>
                <a:custGeom>
                  <a:avLst/>
                  <a:gdLst>
                    <a:gd name="T0" fmla="*/ 6 w 11"/>
                    <a:gd name="T1" fmla="*/ 0 h 7"/>
                    <a:gd name="T2" fmla="*/ 0 w 11"/>
                    <a:gd name="T3" fmla="*/ 4 h 7"/>
                    <a:gd name="T4" fmla="*/ 6 w 11"/>
                    <a:gd name="T5" fmla="*/ 7 h 7"/>
                    <a:gd name="T6" fmla="*/ 11 w 11"/>
                    <a:gd name="T7" fmla="*/ 3 h 7"/>
                    <a:gd name="T8" fmla="*/ 6 w 11"/>
                    <a:gd name="T9" fmla="*/ 0 h 7"/>
                  </a:gdLst>
                  <a:ahLst/>
                  <a:cxnLst>
                    <a:cxn ang="0">
                      <a:pos x="T0" y="T1"/>
                    </a:cxn>
                    <a:cxn ang="0">
                      <a:pos x="T2" y="T3"/>
                    </a:cxn>
                    <a:cxn ang="0">
                      <a:pos x="T4" y="T5"/>
                    </a:cxn>
                    <a:cxn ang="0">
                      <a:pos x="T6" y="T7"/>
                    </a:cxn>
                    <a:cxn ang="0">
                      <a:pos x="T8" y="T9"/>
                    </a:cxn>
                  </a:cxnLst>
                  <a:rect l="0" t="0" r="r" b="b"/>
                  <a:pathLst>
                    <a:path w="11" h="7">
                      <a:moveTo>
                        <a:pt x="6" y="0"/>
                      </a:moveTo>
                      <a:lnTo>
                        <a:pt x="0" y="4"/>
                      </a:lnTo>
                      <a:lnTo>
                        <a:pt x="6" y="7"/>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29" name="Freeform 421"/>
                <p:cNvSpPr>
                  <a:spLocks/>
                </p:cNvSpPr>
                <p:nvPr/>
              </p:nvSpPr>
              <p:spPr bwMode="auto">
                <a:xfrm>
                  <a:off x="2333" y="1329"/>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30" name="Freeform 422"/>
                <p:cNvSpPr>
                  <a:spLocks/>
                </p:cNvSpPr>
                <p:nvPr/>
              </p:nvSpPr>
              <p:spPr bwMode="auto">
                <a:xfrm>
                  <a:off x="2340" y="1334"/>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31" name="Freeform 423"/>
                <p:cNvSpPr>
                  <a:spLocks/>
                </p:cNvSpPr>
                <p:nvPr/>
              </p:nvSpPr>
              <p:spPr bwMode="auto">
                <a:xfrm>
                  <a:off x="2310" y="1337"/>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32" name="Freeform 424"/>
                <p:cNvSpPr>
                  <a:spLocks/>
                </p:cNvSpPr>
                <p:nvPr/>
              </p:nvSpPr>
              <p:spPr bwMode="auto">
                <a:xfrm>
                  <a:off x="2317" y="1342"/>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33" name="Freeform 425"/>
                <p:cNvSpPr>
                  <a:spLocks/>
                </p:cNvSpPr>
                <p:nvPr/>
              </p:nvSpPr>
              <p:spPr bwMode="auto">
                <a:xfrm>
                  <a:off x="2325" y="1347"/>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34" name="Freeform 426"/>
                <p:cNvSpPr>
                  <a:spLocks/>
                </p:cNvSpPr>
                <p:nvPr/>
              </p:nvSpPr>
              <p:spPr bwMode="auto">
                <a:xfrm>
                  <a:off x="2302" y="1343"/>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35" name="Freeform 427"/>
                <p:cNvSpPr>
                  <a:spLocks/>
                </p:cNvSpPr>
                <p:nvPr/>
              </p:nvSpPr>
              <p:spPr bwMode="auto">
                <a:xfrm>
                  <a:off x="2310" y="1347"/>
                  <a:ext cx="11" cy="9"/>
                </a:xfrm>
                <a:custGeom>
                  <a:avLst/>
                  <a:gdLst>
                    <a:gd name="T0" fmla="*/ 6 w 11"/>
                    <a:gd name="T1" fmla="*/ 0 h 9"/>
                    <a:gd name="T2" fmla="*/ 0 w 11"/>
                    <a:gd name="T3" fmla="*/ 5 h 9"/>
                    <a:gd name="T4" fmla="*/ 6 w 11"/>
                    <a:gd name="T5" fmla="*/ 9 h 9"/>
                    <a:gd name="T6" fmla="*/ 11 w 11"/>
                    <a:gd name="T7" fmla="*/ 4 h 9"/>
                    <a:gd name="T8" fmla="*/ 6 w 11"/>
                    <a:gd name="T9" fmla="*/ 0 h 9"/>
                  </a:gdLst>
                  <a:ahLst/>
                  <a:cxnLst>
                    <a:cxn ang="0">
                      <a:pos x="T0" y="T1"/>
                    </a:cxn>
                    <a:cxn ang="0">
                      <a:pos x="T2" y="T3"/>
                    </a:cxn>
                    <a:cxn ang="0">
                      <a:pos x="T4" y="T5"/>
                    </a:cxn>
                    <a:cxn ang="0">
                      <a:pos x="T6" y="T7"/>
                    </a:cxn>
                    <a:cxn ang="0">
                      <a:pos x="T8" y="T9"/>
                    </a:cxn>
                  </a:cxnLst>
                  <a:rect l="0" t="0" r="r" b="b"/>
                  <a:pathLst>
                    <a:path w="11" h="9">
                      <a:moveTo>
                        <a:pt x="6" y="0"/>
                      </a:moveTo>
                      <a:lnTo>
                        <a:pt x="0" y="5"/>
                      </a:lnTo>
                      <a:lnTo>
                        <a:pt x="6" y="9"/>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36" name="Freeform 428"/>
                <p:cNvSpPr>
                  <a:spLocks/>
                </p:cNvSpPr>
                <p:nvPr/>
              </p:nvSpPr>
              <p:spPr bwMode="auto">
                <a:xfrm>
                  <a:off x="2318" y="1352"/>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37" name="Freeform 429"/>
                <p:cNvSpPr>
                  <a:spLocks/>
                </p:cNvSpPr>
                <p:nvPr/>
              </p:nvSpPr>
              <p:spPr bwMode="auto">
                <a:xfrm>
                  <a:off x="2296" y="1358"/>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38" name="Freeform 430"/>
                <p:cNvSpPr>
                  <a:spLocks/>
                </p:cNvSpPr>
                <p:nvPr/>
              </p:nvSpPr>
              <p:spPr bwMode="auto">
                <a:xfrm>
                  <a:off x="2281" y="1359"/>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39" name="Freeform 431"/>
                <p:cNvSpPr>
                  <a:spLocks/>
                </p:cNvSpPr>
                <p:nvPr/>
              </p:nvSpPr>
              <p:spPr bwMode="auto">
                <a:xfrm>
                  <a:off x="2289" y="1364"/>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40" name="Freeform 432"/>
                <p:cNvSpPr>
                  <a:spLocks/>
                </p:cNvSpPr>
                <p:nvPr/>
              </p:nvSpPr>
              <p:spPr bwMode="auto">
                <a:xfrm>
                  <a:off x="2296" y="1368"/>
                  <a:ext cx="12" cy="9"/>
                </a:xfrm>
                <a:custGeom>
                  <a:avLst/>
                  <a:gdLst>
                    <a:gd name="T0" fmla="*/ 6 w 12"/>
                    <a:gd name="T1" fmla="*/ 0 h 9"/>
                    <a:gd name="T2" fmla="*/ 0 w 12"/>
                    <a:gd name="T3" fmla="*/ 5 h 9"/>
                    <a:gd name="T4" fmla="*/ 6 w 12"/>
                    <a:gd name="T5" fmla="*/ 9 h 9"/>
                    <a:gd name="T6" fmla="*/ 12 w 12"/>
                    <a:gd name="T7" fmla="*/ 4 h 9"/>
                    <a:gd name="T8" fmla="*/ 6 w 12"/>
                    <a:gd name="T9" fmla="*/ 0 h 9"/>
                  </a:gdLst>
                  <a:ahLst/>
                  <a:cxnLst>
                    <a:cxn ang="0">
                      <a:pos x="T0" y="T1"/>
                    </a:cxn>
                    <a:cxn ang="0">
                      <a:pos x="T2" y="T3"/>
                    </a:cxn>
                    <a:cxn ang="0">
                      <a:pos x="T4" y="T5"/>
                    </a:cxn>
                    <a:cxn ang="0">
                      <a:pos x="T6" y="T7"/>
                    </a:cxn>
                    <a:cxn ang="0">
                      <a:pos x="T8" y="T9"/>
                    </a:cxn>
                  </a:cxnLst>
                  <a:rect l="0" t="0" r="r" b="b"/>
                  <a:pathLst>
                    <a:path w="12" h="9">
                      <a:moveTo>
                        <a:pt x="6" y="0"/>
                      </a:moveTo>
                      <a:lnTo>
                        <a:pt x="0" y="5"/>
                      </a:lnTo>
                      <a:lnTo>
                        <a:pt x="6" y="9"/>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41" name="Freeform 433"/>
                <p:cNvSpPr>
                  <a:spLocks/>
                </p:cNvSpPr>
                <p:nvPr/>
              </p:nvSpPr>
              <p:spPr bwMode="auto">
                <a:xfrm>
                  <a:off x="2337" y="1354"/>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42" name="Freeform 434"/>
                <p:cNvSpPr>
                  <a:spLocks/>
                </p:cNvSpPr>
                <p:nvPr/>
              </p:nvSpPr>
              <p:spPr bwMode="auto">
                <a:xfrm>
                  <a:off x="2344" y="1358"/>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43" name="Freeform 435"/>
                <p:cNvSpPr>
                  <a:spLocks/>
                </p:cNvSpPr>
                <p:nvPr/>
              </p:nvSpPr>
              <p:spPr bwMode="auto">
                <a:xfrm>
                  <a:off x="2352" y="1363"/>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44" name="Freeform 436"/>
                <p:cNvSpPr>
                  <a:spLocks/>
                </p:cNvSpPr>
                <p:nvPr/>
              </p:nvSpPr>
              <p:spPr bwMode="auto">
                <a:xfrm>
                  <a:off x="2360" y="1368"/>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45" name="Freeform 437"/>
                <p:cNvSpPr>
                  <a:spLocks/>
                </p:cNvSpPr>
                <p:nvPr/>
              </p:nvSpPr>
              <p:spPr bwMode="auto">
                <a:xfrm>
                  <a:off x="2330" y="1359"/>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46" name="Freeform 438"/>
                <p:cNvSpPr>
                  <a:spLocks/>
                </p:cNvSpPr>
                <p:nvPr/>
              </p:nvSpPr>
              <p:spPr bwMode="auto">
                <a:xfrm>
                  <a:off x="2337" y="1364"/>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47" name="Freeform 439"/>
                <p:cNvSpPr>
                  <a:spLocks/>
                </p:cNvSpPr>
                <p:nvPr/>
              </p:nvSpPr>
              <p:spPr bwMode="auto">
                <a:xfrm>
                  <a:off x="2345" y="1369"/>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48" name="Freeform 440"/>
                <p:cNvSpPr>
                  <a:spLocks/>
                </p:cNvSpPr>
                <p:nvPr/>
              </p:nvSpPr>
              <p:spPr bwMode="auto">
                <a:xfrm>
                  <a:off x="2346" y="1373"/>
                  <a:ext cx="18" cy="14"/>
                </a:xfrm>
                <a:custGeom>
                  <a:avLst/>
                  <a:gdLst>
                    <a:gd name="T0" fmla="*/ 12 w 18"/>
                    <a:gd name="T1" fmla="*/ 0 h 14"/>
                    <a:gd name="T2" fmla="*/ 0 w 18"/>
                    <a:gd name="T3" fmla="*/ 10 h 14"/>
                    <a:gd name="T4" fmla="*/ 5 w 18"/>
                    <a:gd name="T5" fmla="*/ 14 h 14"/>
                    <a:gd name="T6" fmla="*/ 18 w 18"/>
                    <a:gd name="T7" fmla="*/ 4 h 14"/>
                    <a:gd name="T8" fmla="*/ 12 w 18"/>
                    <a:gd name="T9" fmla="*/ 0 h 14"/>
                  </a:gdLst>
                  <a:ahLst/>
                  <a:cxnLst>
                    <a:cxn ang="0">
                      <a:pos x="T0" y="T1"/>
                    </a:cxn>
                    <a:cxn ang="0">
                      <a:pos x="T2" y="T3"/>
                    </a:cxn>
                    <a:cxn ang="0">
                      <a:pos x="T4" y="T5"/>
                    </a:cxn>
                    <a:cxn ang="0">
                      <a:pos x="T6" y="T7"/>
                    </a:cxn>
                    <a:cxn ang="0">
                      <a:pos x="T8" y="T9"/>
                    </a:cxn>
                  </a:cxnLst>
                  <a:rect l="0" t="0" r="r" b="b"/>
                  <a:pathLst>
                    <a:path w="18" h="14">
                      <a:moveTo>
                        <a:pt x="12" y="0"/>
                      </a:moveTo>
                      <a:lnTo>
                        <a:pt x="0" y="10"/>
                      </a:lnTo>
                      <a:lnTo>
                        <a:pt x="5" y="14"/>
                      </a:lnTo>
                      <a:lnTo>
                        <a:pt x="18" y="4"/>
                      </a:lnTo>
                      <a:lnTo>
                        <a:pt x="12"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49" name="Freeform 441"/>
                <p:cNvSpPr>
                  <a:spLocks/>
                </p:cNvSpPr>
                <p:nvPr/>
              </p:nvSpPr>
              <p:spPr bwMode="auto">
                <a:xfrm>
                  <a:off x="2323" y="1365"/>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50" name="Freeform 442"/>
                <p:cNvSpPr>
                  <a:spLocks/>
                </p:cNvSpPr>
                <p:nvPr/>
              </p:nvSpPr>
              <p:spPr bwMode="auto">
                <a:xfrm>
                  <a:off x="2330" y="1369"/>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51" name="Freeform 443"/>
                <p:cNvSpPr>
                  <a:spLocks/>
                </p:cNvSpPr>
                <p:nvPr/>
              </p:nvSpPr>
              <p:spPr bwMode="auto">
                <a:xfrm>
                  <a:off x="2338" y="1374"/>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52" name="Freeform 444"/>
                <p:cNvSpPr>
                  <a:spLocks/>
                </p:cNvSpPr>
                <p:nvPr/>
              </p:nvSpPr>
              <p:spPr bwMode="auto">
                <a:xfrm>
                  <a:off x="2315" y="1370"/>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53" name="Freeform 445"/>
                <p:cNvSpPr>
                  <a:spLocks/>
                </p:cNvSpPr>
                <p:nvPr/>
              </p:nvSpPr>
              <p:spPr bwMode="auto">
                <a:xfrm>
                  <a:off x="2323" y="1375"/>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54" name="Freeform 446"/>
                <p:cNvSpPr>
                  <a:spLocks/>
                </p:cNvSpPr>
                <p:nvPr/>
              </p:nvSpPr>
              <p:spPr bwMode="auto">
                <a:xfrm>
                  <a:off x="2331" y="1380"/>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55" name="Freeform 447"/>
                <p:cNvSpPr>
                  <a:spLocks/>
                </p:cNvSpPr>
                <p:nvPr/>
              </p:nvSpPr>
              <p:spPr bwMode="auto">
                <a:xfrm>
                  <a:off x="2331" y="1384"/>
                  <a:ext cx="19" cy="14"/>
                </a:xfrm>
                <a:custGeom>
                  <a:avLst/>
                  <a:gdLst>
                    <a:gd name="T0" fmla="*/ 13 w 19"/>
                    <a:gd name="T1" fmla="*/ 0 h 14"/>
                    <a:gd name="T2" fmla="*/ 0 w 19"/>
                    <a:gd name="T3" fmla="*/ 10 h 14"/>
                    <a:gd name="T4" fmla="*/ 6 w 19"/>
                    <a:gd name="T5" fmla="*/ 14 h 14"/>
                    <a:gd name="T6" fmla="*/ 19 w 19"/>
                    <a:gd name="T7" fmla="*/ 4 h 14"/>
                    <a:gd name="T8" fmla="*/ 13 w 19"/>
                    <a:gd name="T9" fmla="*/ 0 h 14"/>
                  </a:gdLst>
                  <a:ahLst/>
                  <a:cxnLst>
                    <a:cxn ang="0">
                      <a:pos x="T0" y="T1"/>
                    </a:cxn>
                    <a:cxn ang="0">
                      <a:pos x="T2" y="T3"/>
                    </a:cxn>
                    <a:cxn ang="0">
                      <a:pos x="T4" y="T5"/>
                    </a:cxn>
                    <a:cxn ang="0">
                      <a:pos x="T6" y="T7"/>
                    </a:cxn>
                    <a:cxn ang="0">
                      <a:pos x="T8" y="T9"/>
                    </a:cxn>
                  </a:cxnLst>
                  <a:rect l="0" t="0" r="r" b="b"/>
                  <a:pathLst>
                    <a:path w="19" h="14">
                      <a:moveTo>
                        <a:pt x="13" y="0"/>
                      </a:moveTo>
                      <a:lnTo>
                        <a:pt x="0" y="10"/>
                      </a:lnTo>
                      <a:lnTo>
                        <a:pt x="6" y="14"/>
                      </a:lnTo>
                      <a:lnTo>
                        <a:pt x="19" y="4"/>
                      </a:lnTo>
                      <a:lnTo>
                        <a:pt x="13"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56" name="Freeform 448"/>
                <p:cNvSpPr>
                  <a:spLocks/>
                </p:cNvSpPr>
                <p:nvPr/>
              </p:nvSpPr>
              <p:spPr bwMode="auto">
                <a:xfrm>
                  <a:off x="2308" y="1376"/>
                  <a:ext cx="19" cy="12"/>
                </a:xfrm>
                <a:custGeom>
                  <a:avLst/>
                  <a:gdLst>
                    <a:gd name="T0" fmla="*/ 6 w 19"/>
                    <a:gd name="T1" fmla="*/ 0 h 12"/>
                    <a:gd name="T2" fmla="*/ 0 w 19"/>
                    <a:gd name="T3" fmla="*/ 4 h 12"/>
                    <a:gd name="T4" fmla="*/ 14 w 19"/>
                    <a:gd name="T5" fmla="*/ 12 h 12"/>
                    <a:gd name="T6" fmla="*/ 19 w 19"/>
                    <a:gd name="T7" fmla="*/ 8 h 12"/>
                    <a:gd name="T8" fmla="*/ 6 w 19"/>
                    <a:gd name="T9" fmla="*/ 0 h 12"/>
                  </a:gdLst>
                  <a:ahLst/>
                  <a:cxnLst>
                    <a:cxn ang="0">
                      <a:pos x="T0" y="T1"/>
                    </a:cxn>
                    <a:cxn ang="0">
                      <a:pos x="T2" y="T3"/>
                    </a:cxn>
                    <a:cxn ang="0">
                      <a:pos x="T4" y="T5"/>
                    </a:cxn>
                    <a:cxn ang="0">
                      <a:pos x="T6" y="T7"/>
                    </a:cxn>
                    <a:cxn ang="0">
                      <a:pos x="T8" y="T9"/>
                    </a:cxn>
                  </a:cxnLst>
                  <a:rect l="0" t="0" r="r" b="b"/>
                  <a:pathLst>
                    <a:path w="19" h="12">
                      <a:moveTo>
                        <a:pt x="6" y="0"/>
                      </a:moveTo>
                      <a:lnTo>
                        <a:pt x="0" y="4"/>
                      </a:lnTo>
                      <a:lnTo>
                        <a:pt x="14" y="12"/>
                      </a:lnTo>
                      <a:lnTo>
                        <a:pt x="19" y="8"/>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57" name="Freeform 449"/>
                <p:cNvSpPr>
                  <a:spLocks/>
                </p:cNvSpPr>
                <p:nvPr/>
              </p:nvSpPr>
              <p:spPr bwMode="auto">
                <a:xfrm>
                  <a:off x="2324" y="1385"/>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58" name="Freeform 450"/>
                <p:cNvSpPr>
                  <a:spLocks/>
                </p:cNvSpPr>
                <p:nvPr/>
              </p:nvSpPr>
              <p:spPr bwMode="auto">
                <a:xfrm>
                  <a:off x="2204" y="1252"/>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59" name="Freeform 451"/>
                <p:cNvSpPr>
                  <a:spLocks/>
                </p:cNvSpPr>
                <p:nvPr/>
              </p:nvSpPr>
              <p:spPr bwMode="auto">
                <a:xfrm>
                  <a:off x="2161" y="1288"/>
                  <a:ext cx="16" cy="10"/>
                </a:xfrm>
                <a:custGeom>
                  <a:avLst/>
                  <a:gdLst>
                    <a:gd name="T0" fmla="*/ 5 w 16"/>
                    <a:gd name="T1" fmla="*/ 0 h 10"/>
                    <a:gd name="T2" fmla="*/ 0 w 16"/>
                    <a:gd name="T3" fmla="*/ 4 h 10"/>
                    <a:gd name="T4" fmla="*/ 10 w 16"/>
                    <a:gd name="T5" fmla="*/ 10 h 10"/>
                    <a:gd name="T6" fmla="*/ 16 w 16"/>
                    <a:gd name="T7" fmla="*/ 6 h 10"/>
                    <a:gd name="T8" fmla="*/ 5 w 16"/>
                    <a:gd name="T9" fmla="*/ 0 h 10"/>
                  </a:gdLst>
                  <a:ahLst/>
                  <a:cxnLst>
                    <a:cxn ang="0">
                      <a:pos x="T0" y="T1"/>
                    </a:cxn>
                    <a:cxn ang="0">
                      <a:pos x="T2" y="T3"/>
                    </a:cxn>
                    <a:cxn ang="0">
                      <a:pos x="T4" y="T5"/>
                    </a:cxn>
                    <a:cxn ang="0">
                      <a:pos x="T6" y="T7"/>
                    </a:cxn>
                    <a:cxn ang="0">
                      <a:pos x="T8" y="T9"/>
                    </a:cxn>
                  </a:cxnLst>
                  <a:rect l="0" t="0" r="r" b="b"/>
                  <a:pathLst>
                    <a:path w="16" h="10">
                      <a:moveTo>
                        <a:pt x="5" y="0"/>
                      </a:moveTo>
                      <a:lnTo>
                        <a:pt x="0" y="4"/>
                      </a:lnTo>
                      <a:lnTo>
                        <a:pt x="10" y="10"/>
                      </a:lnTo>
                      <a:lnTo>
                        <a:pt x="16" y="6"/>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60" name="Freeform 452"/>
                <p:cNvSpPr>
                  <a:spLocks/>
                </p:cNvSpPr>
                <p:nvPr/>
              </p:nvSpPr>
              <p:spPr bwMode="auto">
                <a:xfrm>
                  <a:off x="2190" y="1305"/>
                  <a:ext cx="61" cy="38"/>
                </a:xfrm>
                <a:custGeom>
                  <a:avLst/>
                  <a:gdLst>
                    <a:gd name="T0" fmla="*/ 6 w 61"/>
                    <a:gd name="T1" fmla="*/ 0 h 38"/>
                    <a:gd name="T2" fmla="*/ 0 w 61"/>
                    <a:gd name="T3" fmla="*/ 5 h 38"/>
                    <a:gd name="T4" fmla="*/ 56 w 61"/>
                    <a:gd name="T5" fmla="*/ 38 h 38"/>
                    <a:gd name="T6" fmla="*/ 61 w 61"/>
                    <a:gd name="T7" fmla="*/ 33 h 38"/>
                    <a:gd name="T8" fmla="*/ 6 w 61"/>
                    <a:gd name="T9" fmla="*/ 0 h 38"/>
                  </a:gdLst>
                  <a:ahLst/>
                  <a:cxnLst>
                    <a:cxn ang="0">
                      <a:pos x="T0" y="T1"/>
                    </a:cxn>
                    <a:cxn ang="0">
                      <a:pos x="T2" y="T3"/>
                    </a:cxn>
                    <a:cxn ang="0">
                      <a:pos x="T4" y="T5"/>
                    </a:cxn>
                    <a:cxn ang="0">
                      <a:pos x="T6" y="T7"/>
                    </a:cxn>
                    <a:cxn ang="0">
                      <a:pos x="T8" y="T9"/>
                    </a:cxn>
                  </a:cxnLst>
                  <a:rect l="0" t="0" r="r" b="b"/>
                  <a:pathLst>
                    <a:path w="61" h="38">
                      <a:moveTo>
                        <a:pt x="6" y="0"/>
                      </a:moveTo>
                      <a:lnTo>
                        <a:pt x="0" y="5"/>
                      </a:lnTo>
                      <a:lnTo>
                        <a:pt x="56" y="38"/>
                      </a:lnTo>
                      <a:lnTo>
                        <a:pt x="61" y="3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61" name="Freeform 453"/>
                <p:cNvSpPr>
                  <a:spLocks/>
                </p:cNvSpPr>
                <p:nvPr/>
              </p:nvSpPr>
              <p:spPr bwMode="auto">
                <a:xfrm>
                  <a:off x="2247" y="1339"/>
                  <a:ext cx="16" cy="11"/>
                </a:xfrm>
                <a:custGeom>
                  <a:avLst/>
                  <a:gdLst>
                    <a:gd name="T0" fmla="*/ 6 w 16"/>
                    <a:gd name="T1" fmla="*/ 0 h 11"/>
                    <a:gd name="T2" fmla="*/ 0 w 16"/>
                    <a:gd name="T3" fmla="*/ 5 h 11"/>
                    <a:gd name="T4" fmla="*/ 11 w 16"/>
                    <a:gd name="T5" fmla="*/ 11 h 11"/>
                    <a:gd name="T6" fmla="*/ 16 w 16"/>
                    <a:gd name="T7" fmla="*/ 6 h 11"/>
                    <a:gd name="T8" fmla="*/ 6 w 16"/>
                    <a:gd name="T9" fmla="*/ 0 h 11"/>
                  </a:gdLst>
                  <a:ahLst/>
                  <a:cxnLst>
                    <a:cxn ang="0">
                      <a:pos x="T0" y="T1"/>
                    </a:cxn>
                    <a:cxn ang="0">
                      <a:pos x="T2" y="T3"/>
                    </a:cxn>
                    <a:cxn ang="0">
                      <a:pos x="T4" y="T5"/>
                    </a:cxn>
                    <a:cxn ang="0">
                      <a:pos x="T6" y="T7"/>
                    </a:cxn>
                    <a:cxn ang="0">
                      <a:pos x="T8" y="T9"/>
                    </a:cxn>
                  </a:cxnLst>
                  <a:rect l="0" t="0" r="r" b="b"/>
                  <a:pathLst>
                    <a:path w="16" h="11">
                      <a:moveTo>
                        <a:pt x="6" y="0"/>
                      </a:moveTo>
                      <a:lnTo>
                        <a:pt x="0" y="5"/>
                      </a:lnTo>
                      <a:lnTo>
                        <a:pt x="11" y="11"/>
                      </a:lnTo>
                      <a:lnTo>
                        <a:pt x="16"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62" name="Freeform 454"/>
                <p:cNvSpPr>
                  <a:spLocks/>
                </p:cNvSpPr>
                <p:nvPr/>
              </p:nvSpPr>
              <p:spPr bwMode="auto">
                <a:xfrm>
                  <a:off x="2178" y="1298"/>
                  <a:ext cx="16" cy="11"/>
                </a:xfrm>
                <a:custGeom>
                  <a:avLst/>
                  <a:gdLst>
                    <a:gd name="T0" fmla="*/ 6 w 16"/>
                    <a:gd name="T1" fmla="*/ 0 h 11"/>
                    <a:gd name="T2" fmla="*/ 0 w 16"/>
                    <a:gd name="T3" fmla="*/ 5 h 11"/>
                    <a:gd name="T4" fmla="*/ 10 w 16"/>
                    <a:gd name="T5" fmla="*/ 11 h 11"/>
                    <a:gd name="T6" fmla="*/ 16 w 16"/>
                    <a:gd name="T7" fmla="*/ 6 h 11"/>
                    <a:gd name="T8" fmla="*/ 6 w 16"/>
                    <a:gd name="T9" fmla="*/ 0 h 11"/>
                  </a:gdLst>
                  <a:ahLst/>
                  <a:cxnLst>
                    <a:cxn ang="0">
                      <a:pos x="T0" y="T1"/>
                    </a:cxn>
                    <a:cxn ang="0">
                      <a:pos x="T2" y="T3"/>
                    </a:cxn>
                    <a:cxn ang="0">
                      <a:pos x="T4" y="T5"/>
                    </a:cxn>
                    <a:cxn ang="0">
                      <a:pos x="T6" y="T7"/>
                    </a:cxn>
                    <a:cxn ang="0">
                      <a:pos x="T8" y="T9"/>
                    </a:cxn>
                  </a:cxnLst>
                  <a:rect l="0" t="0" r="r" b="b"/>
                  <a:pathLst>
                    <a:path w="16" h="11">
                      <a:moveTo>
                        <a:pt x="6" y="0"/>
                      </a:moveTo>
                      <a:lnTo>
                        <a:pt x="0" y="5"/>
                      </a:lnTo>
                      <a:lnTo>
                        <a:pt x="10" y="11"/>
                      </a:lnTo>
                      <a:lnTo>
                        <a:pt x="16"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63" name="Freeform 455"/>
                <p:cNvSpPr>
                  <a:spLocks/>
                </p:cNvSpPr>
                <p:nvPr/>
              </p:nvSpPr>
              <p:spPr bwMode="auto">
                <a:xfrm>
                  <a:off x="2265" y="1349"/>
                  <a:ext cx="16" cy="11"/>
                </a:xfrm>
                <a:custGeom>
                  <a:avLst/>
                  <a:gdLst>
                    <a:gd name="T0" fmla="*/ 6 w 16"/>
                    <a:gd name="T1" fmla="*/ 0 h 11"/>
                    <a:gd name="T2" fmla="*/ 0 w 16"/>
                    <a:gd name="T3" fmla="*/ 5 h 11"/>
                    <a:gd name="T4" fmla="*/ 10 w 16"/>
                    <a:gd name="T5" fmla="*/ 11 h 11"/>
                    <a:gd name="T6" fmla="*/ 16 w 16"/>
                    <a:gd name="T7" fmla="*/ 7 h 11"/>
                    <a:gd name="T8" fmla="*/ 6 w 16"/>
                    <a:gd name="T9" fmla="*/ 0 h 11"/>
                  </a:gdLst>
                  <a:ahLst/>
                  <a:cxnLst>
                    <a:cxn ang="0">
                      <a:pos x="T0" y="T1"/>
                    </a:cxn>
                    <a:cxn ang="0">
                      <a:pos x="T2" y="T3"/>
                    </a:cxn>
                    <a:cxn ang="0">
                      <a:pos x="T4" y="T5"/>
                    </a:cxn>
                    <a:cxn ang="0">
                      <a:pos x="T6" y="T7"/>
                    </a:cxn>
                    <a:cxn ang="0">
                      <a:pos x="T8" y="T9"/>
                    </a:cxn>
                  </a:cxnLst>
                  <a:rect l="0" t="0" r="r" b="b"/>
                  <a:pathLst>
                    <a:path w="16" h="11">
                      <a:moveTo>
                        <a:pt x="6" y="0"/>
                      </a:moveTo>
                      <a:lnTo>
                        <a:pt x="0" y="5"/>
                      </a:lnTo>
                      <a:lnTo>
                        <a:pt x="10" y="11"/>
                      </a:lnTo>
                      <a:lnTo>
                        <a:pt x="16" y="7"/>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64" name="Freeform 456"/>
                <p:cNvSpPr>
                  <a:spLocks/>
                </p:cNvSpPr>
                <p:nvPr/>
              </p:nvSpPr>
              <p:spPr bwMode="auto">
                <a:xfrm>
                  <a:off x="2175" y="1277"/>
                  <a:ext cx="12" cy="8"/>
                </a:xfrm>
                <a:custGeom>
                  <a:avLst/>
                  <a:gdLst>
                    <a:gd name="T0" fmla="*/ 5 w 12"/>
                    <a:gd name="T1" fmla="*/ 0 h 8"/>
                    <a:gd name="T2" fmla="*/ 0 w 12"/>
                    <a:gd name="T3" fmla="*/ 4 h 8"/>
                    <a:gd name="T4" fmla="*/ 7 w 12"/>
                    <a:gd name="T5" fmla="*/ 8 h 8"/>
                    <a:gd name="T6" fmla="*/ 12 w 12"/>
                    <a:gd name="T7" fmla="*/ 4 h 8"/>
                    <a:gd name="T8" fmla="*/ 5 w 12"/>
                    <a:gd name="T9" fmla="*/ 0 h 8"/>
                  </a:gdLst>
                  <a:ahLst/>
                  <a:cxnLst>
                    <a:cxn ang="0">
                      <a:pos x="T0" y="T1"/>
                    </a:cxn>
                    <a:cxn ang="0">
                      <a:pos x="T2" y="T3"/>
                    </a:cxn>
                    <a:cxn ang="0">
                      <a:pos x="T4" y="T5"/>
                    </a:cxn>
                    <a:cxn ang="0">
                      <a:pos x="T6" y="T7"/>
                    </a:cxn>
                    <a:cxn ang="0">
                      <a:pos x="T8" y="T9"/>
                    </a:cxn>
                  </a:cxnLst>
                  <a:rect l="0" t="0" r="r" b="b"/>
                  <a:pathLst>
                    <a:path w="12" h="8">
                      <a:moveTo>
                        <a:pt x="5" y="0"/>
                      </a:moveTo>
                      <a:lnTo>
                        <a:pt x="0" y="4"/>
                      </a:lnTo>
                      <a:lnTo>
                        <a:pt x="7" y="8"/>
                      </a:lnTo>
                      <a:lnTo>
                        <a:pt x="12"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65" name="Freeform 457"/>
                <p:cNvSpPr>
                  <a:spLocks/>
                </p:cNvSpPr>
                <p:nvPr/>
              </p:nvSpPr>
              <p:spPr bwMode="auto">
                <a:xfrm>
                  <a:off x="2188" y="1284"/>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66" name="Freeform 458"/>
                <p:cNvSpPr>
                  <a:spLocks/>
                </p:cNvSpPr>
                <p:nvPr/>
              </p:nvSpPr>
              <p:spPr bwMode="auto">
                <a:xfrm>
                  <a:off x="2196" y="1289"/>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67" name="Freeform 459"/>
                <p:cNvSpPr>
                  <a:spLocks/>
                </p:cNvSpPr>
                <p:nvPr/>
              </p:nvSpPr>
              <p:spPr bwMode="auto">
                <a:xfrm>
                  <a:off x="2203" y="1294"/>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68" name="Freeform 460"/>
                <p:cNvSpPr>
                  <a:spLocks/>
                </p:cNvSpPr>
                <p:nvPr/>
              </p:nvSpPr>
              <p:spPr bwMode="auto">
                <a:xfrm>
                  <a:off x="2211" y="1298"/>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69" name="Freeform 461"/>
                <p:cNvSpPr>
                  <a:spLocks/>
                </p:cNvSpPr>
                <p:nvPr/>
              </p:nvSpPr>
              <p:spPr bwMode="auto">
                <a:xfrm>
                  <a:off x="2219" y="1303"/>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70" name="Freeform 462"/>
                <p:cNvSpPr>
                  <a:spLocks/>
                </p:cNvSpPr>
                <p:nvPr/>
              </p:nvSpPr>
              <p:spPr bwMode="auto">
                <a:xfrm>
                  <a:off x="2235" y="1312"/>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71" name="Freeform 463"/>
                <p:cNvSpPr>
                  <a:spLocks/>
                </p:cNvSpPr>
                <p:nvPr/>
              </p:nvSpPr>
              <p:spPr bwMode="auto">
                <a:xfrm>
                  <a:off x="2227" y="1307"/>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72" name="Freeform 464"/>
                <p:cNvSpPr>
                  <a:spLocks/>
                </p:cNvSpPr>
                <p:nvPr/>
              </p:nvSpPr>
              <p:spPr bwMode="auto">
                <a:xfrm>
                  <a:off x="2242" y="1316"/>
                  <a:ext cx="11" cy="9"/>
                </a:xfrm>
                <a:custGeom>
                  <a:avLst/>
                  <a:gdLst>
                    <a:gd name="T0" fmla="*/ 6 w 11"/>
                    <a:gd name="T1" fmla="*/ 0 h 9"/>
                    <a:gd name="T2" fmla="*/ 0 w 11"/>
                    <a:gd name="T3" fmla="*/ 5 h 9"/>
                    <a:gd name="T4" fmla="*/ 6 w 11"/>
                    <a:gd name="T5" fmla="*/ 9 h 9"/>
                    <a:gd name="T6" fmla="*/ 11 w 11"/>
                    <a:gd name="T7" fmla="*/ 4 h 9"/>
                    <a:gd name="T8" fmla="*/ 6 w 11"/>
                    <a:gd name="T9" fmla="*/ 0 h 9"/>
                  </a:gdLst>
                  <a:ahLst/>
                  <a:cxnLst>
                    <a:cxn ang="0">
                      <a:pos x="T0" y="T1"/>
                    </a:cxn>
                    <a:cxn ang="0">
                      <a:pos x="T2" y="T3"/>
                    </a:cxn>
                    <a:cxn ang="0">
                      <a:pos x="T4" y="T5"/>
                    </a:cxn>
                    <a:cxn ang="0">
                      <a:pos x="T6" y="T7"/>
                    </a:cxn>
                    <a:cxn ang="0">
                      <a:pos x="T8" y="T9"/>
                    </a:cxn>
                  </a:cxnLst>
                  <a:rect l="0" t="0" r="r" b="b"/>
                  <a:pathLst>
                    <a:path w="11" h="9">
                      <a:moveTo>
                        <a:pt x="6" y="0"/>
                      </a:moveTo>
                      <a:lnTo>
                        <a:pt x="0" y="5"/>
                      </a:lnTo>
                      <a:lnTo>
                        <a:pt x="6" y="9"/>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73" name="Freeform 465"/>
                <p:cNvSpPr>
                  <a:spLocks/>
                </p:cNvSpPr>
                <p:nvPr/>
              </p:nvSpPr>
              <p:spPr bwMode="auto">
                <a:xfrm>
                  <a:off x="2250" y="1321"/>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74" name="Freeform 466"/>
                <p:cNvSpPr>
                  <a:spLocks/>
                </p:cNvSpPr>
                <p:nvPr/>
              </p:nvSpPr>
              <p:spPr bwMode="auto">
                <a:xfrm>
                  <a:off x="2258" y="1326"/>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75" name="Freeform 467"/>
                <p:cNvSpPr>
                  <a:spLocks/>
                </p:cNvSpPr>
                <p:nvPr/>
              </p:nvSpPr>
              <p:spPr bwMode="auto">
                <a:xfrm>
                  <a:off x="2265" y="1330"/>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76" name="Freeform 468"/>
                <p:cNvSpPr>
                  <a:spLocks/>
                </p:cNvSpPr>
                <p:nvPr/>
              </p:nvSpPr>
              <p:spPr bwMode="auto">
                <a:xfrm>
                  <a:off x="2273" y="1335"/>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77" name="Freeform 469"/>
                <p:cNvSpPr>
                  <a:spLocks/>
                </p:cNvSpPr>
                <p:nvPr/>
              </p:nvSpPr>
              <p:spPr bwMode="auto">
                <a:xfrm>
                  <a:off x="2168" y="1282"/>
                  <a:ext cx="13" cy="9"/>
                </a:xfrm>
                <a:custGeom>
                  <a:avLst/>
                  <a:gdLst>
                    <a:gd name="T0" fmla="*/ 5 w 13"/>
                    <a:gd name="T1" fmla="*/ 0 h 9"/>
                    <a:gd name="T2" fmla="*/ 0 w 13"/>
                    <a:gd name="T3" fmla="*/ 5 h 9"/>
                    <a:gd name="T4" fmla="*/ 7 w 13"/>
                    <a:gd name="T5" fmla="*/ 9 h 9"/>
                    <a:gd name="T6" fmla="*/ 13 w 13"/>
                    <a:gd name="T7" fmla="*/ 4 h 9"/>
                    <a:gd name="T8" fmla="*/ 5 w 13"/>
                    <a:gd name="T9" fmla="*/ 0 h 9"/>
                  </a:gdLst>
                  <a:ahLst/>
                  <a:cxnLst>
                    <a:cxn ang="0">
                      <a:pos x="T0" y="T1"/>
                    </a:cxn>
                    <a:cxn ang="0">
                      <a:pos x="T2" y="T3"/>
                    </a:cxn>
                    <a:cxn ang="0">
                      <a:pos x="T4" y="T5"/>
                    </a:cxn>
                    <a:cxn ang="0">
                      <a:pos x="T6" y="T7"/>
                    </a:cxn>
                    <a:cxn ang="0">
                      <a:pos x="T8" y="T9"/>
                    </a:cxn>
                  </a:cxnLst>
                  <a:rect l="0" t="0" r="r" b="b"/>
                  <a:pathLst>
                    <a:path w="13" h="9">
                      <a:moveTo>
                        <a:pt x="5" y="0"/>
                      </a:moveTo>
                      <a:lnTo>
                        <a:pt x="0" y="5"/>
                      </a:lnTo>
                      <a:lnTo>
                        <a:pt x="7" y="9"/>
                      </a:lnTo>
                      <a:lnTo>
                        <a:pt x="13"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78" name="Freeform 470"/>
                <p:cNvSpPr>
                  <a:spLocks/>
                </p:cNvSpPr>
                <p:nvPr/>
              </p:nvSpPr>
              <p:spPr bwMode="auto">
                <a:xfrm>
                  <a:off x="2193" y="1278"/>
                  <a:ext cx="11" cy="7"/>
                </a:xfrm>
                <a:custGeom>
                  <a:avLst/>
                  <a:gdLst>
                    <a:gd name="T0" fmla="*/ 6 w 11"/>
                    <a:gd name="T1" fmla="*/ 0 h 7"/>
                    <a:gd name="T2" fmla="*/ 0 w 11"/>
                    <a:gd name="T3" fmla="*/ 4 h 7"/>
                    <a:gd name="T4" fmla="*/ 6 w 11"/>
                    <a:gd name="T5" fmla="*/ 7 h 7"/>
                    <a:gd name="T6" fmla="*/ 11 w 11"/>
                    <a:gd name="T7" fmla="*/ 3 h 7"/>
                    <a:gd name="T8" fmla="*/ 6 w 11"/>
                    <a:gd name="T9" fmla="*/ 0 h 7"/>
                  </a:gdLst>
                  <a:ahLst/>
                  <a:cxnLst>
                    <a:cxn ang="0">
                      <a:pos x="T0" y="T1"/>
                    </a:cxn>
                    <a:cxn ang="0">
                      <a:pos x="T2" y="T3"/>
                    </a:cxn>
                    <a:cxn ang="0">
                      <a:pos x="T4" y="T5"/>
                    </a:cxn>
                    <a:cxn ang="0">
                      <a:pos x="T6" y="T7"/>
                    </a:cxn>
                    <a:cxn ang="0">
                      <a:pos x="T8" y="T9"/>
                    </a:cxn>
                  </a:cxnLst>
                  <a:rect l="0" t="0" r="r" b="b"/>
                  <a:pathLst>
                    <a:path w="11" h="7">
                      <a:moveTo>
                        <a:pt x="6" y="0"/>
                      </a:moveTo>
                      <a:lnTo>
                        <a:pt x="0" y="4"/>
                      </a:lnTo>
                      <a:lnTo>
                        <a:pt x="6" y="7"/>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79" name="Freeform 471"/>
                <p:cNvSpPr>
                  <a:spLocks/>
                </p:cNvSpPr>
                <p:nvPr/>
              </p:nvSpPr>
              <p:spPr bwMode="auto">
                <a:xfrm>
                  <a:off x="2182" y="1271"/>
                  <a:ext cx="14" cy="10"/>
                </a:xfrm>
                <a:custGeom>
                  <a:avLst/>
                  <a:gdLst>
                    <a:gd name="T0" fmla="*/ 6 w 14"/>
                    <a:gd name="T1" fmla="*/ 0 h 10"/>
                    <a:gd name="T2" fmla="*/ 0 w 14"/>
                    <a:gd name="T3" fmla="*/ 5 h 10"/>
                    <a:gd name="T4" fmla="*/ 9 w 14"/>
                    <a:gd name="T5" fmla="*/ 10 h 10"/>
                    <a:gd name="T6" fmla="*/ 14 w 14"/>
                    <a:gd name="T7" fmla="*/ 5 h 10"/>
                    <a:gd name="T8" fmla="*/ 6 w 14"/>
                    <a:gd name="T9" fmla="*/ 0 h 10"/>
                  </a:gdLst>
                  <a:ahLst/>
                  <a:cxnLst>
                    <a:cxn ang="0">
                      <a:pos x="T0" y="T1"/>
                    </a:cxn>
                    <a:cxn ang="0">
                      <a:pos x="T2" y="T3"/>
                    </a:cxn>
                    <a:cxn ang="0">
                      <a:pos x="T4" y="T5"/>
                    </a:cxn>
                    <a:cxn ang="0">
                      <a:pos x="T6" y="T7"/>
                    </a:cxn>
                    <a:cxn ang="0">
                      <a:pos x="T8" y="T9"/>
                    </a:cxn>
                  </a:cxnLst>
                  <a:rect l="0" t="0" r="r" b="b"/>
                  <a:pathLst>
                    <a:path w="14" h="10">
                      <a:moveTo>
                        <a:pt x="6" y="0"/>
                      </a:moveTo>
                      <a:lnTo>
                        <a:pt x="0" y="5"/>
                      </a:lnTo>
                      <a:lnTo>
                        <a:pt x="9" y="10"/>
                      </a:lnTo>
                      <a:lnTo>
                        <a:pt x="14" y="5"/>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80" name="Freeform 472"/>
                <p:cNvSpPr>
                  <a:spLocks/>
                </p:cNvSpPr>
                <p:nvPr/>
              </p:nvSpPr>
              <p:spPr bwMode="auto">
                <a:xfrm>
                  <a:off x="2201" y="1282"/>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81" name="Freeform 473"/>
                <p:cNvSpPr>
                  <a:spLocks/>
                </p:cNvSpPr>
                <p:nvPr/>
              </p:nvSpPr>
              <p:spPr bwMode="auto">
                <a:xfrm>
                  <a:off x="2208" y="1287"/>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82" name="Freeform 474"/>
                <p:cNvSpPr>
                  <a:spLocks/>
                </p:cNvSpPr>
                <p:nvPr/>
              </p:nvSpPr>
              <p:spPr bwMode="auto">
                <a:xfrm>
                  <a:off x="2216" y="1291"/>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83" name="Freeform 475"/>
                <p:cNvSpPr>
                  <a:spLocks/>
                </p:cNvSpPr>
                <p:nvPr/>
              </p:nvSpPr>
              <p:spPr bwMode="auto">
                <a:xfrm>
                  <a:off x="2224" y="1296"/>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84" name="Freeform 476"/>
                <p:cNvSpPr>
                  <a:spLocks/>
                </p:cNvSpPr>
                <p:nvPr/>
              </p:nvSpPr>
              <p:spPr bwMode="auto">
                <a:xfrm>
                  <a:off x="2231" y="1300"/>
                  <a:ext cx="12" cy="9"/>
                </a:xfrm>
                <a:custGeom>
                  <a:avLst/>
                  <a:gdLst>
                    <a:gd name="T0" fmla="*/ 6 w 12"/>
                    <a:gd name="T1" fmla="*/ 0 h 9"/>
                    <a:gd name="T2" fmla="*/ 0 w 12"/>
                    <a:gd name="T3" fmla="*/ 5 h 9"/>
                    <a:gd name="T4" fmla="*/ 6 w 12"/>
                    <a:gd name="T5" fmla="*/ 9 h 9"/>
                    <a:gd name="T6" fmla="*/ 12 w 12"/>
                    <a:gd name="T7" fmla="*/ 4 h 9"/>
                    <a:gd name="T8" fmla="*/ 6 w 12"/>
                    <a:gd name="T9" fmla="*/ 0 h 9"/>
                  </a:gdLst>
                  <a:ahLst/>
                  <a:cxnLst>
                    <a:cxn ang="0">
                      <a:pos x="T0" y="T1"/>
                    </a:cxn>
                    <a:cxn ang="0">
                      <a:pos x="T2" y="T3"/>
                    </a:cxn>
                    <a:cxn ang="0">
                      <a:pos x="T4" y="T5"/>
                    </a:cxn>
                    <a:cxn ang="0">
                      <a:pos x="T6" y="T7"/>
                    </a:cxn>
                    <a:cxn ang="0">
                      <a:pos x="T8" y="T9"/>
                    </a:cxn>
                  </a:cxnLst>
                  <a:rect l="0" t="0" r="r" b="b"/>
                  <a:pathLst>
                    <a:path w="12" h="9">
                      <a:moveTo>
                        <a:pt x="6" y="0"/>
                      </a:moveTo>
                      <a:lnTo>
                        <a:pt x="0" y="5"/>
                      </a:lnTo>
                      <a:lnTo>
                        <a:pt x="6" y="9"/>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85" name="Freeform 477"/>
                <p:cNvSpPr>
                  <a:spLocks/>
                </p:cNvSpPr>
                <p:nvPr/>
              </p:nvSpPr>
              <p:spPr bwMode="auto">
                <a:xfrm>
                  <a:off x="2247" y="1310"/>
                  <a:ext cx="11" cy="7"/>
                </a:xfrm>
                <a:custGeom>
                  <a:avLst/>
                  <a:gdLst>
                    <a:gd name="T0" fmla="*/ 6 w 11"/>
                    <a:gd name="T1" fmla="*/ 0 h 7"/>
                    <a:gd name="T2" fmla="*/ 0 w 11"/>
                    <a:gd name="T3" fmla="*/ 4 h 7"/>
                    <a:gd name="T4" fmla="*/ 6 w 11"/>
                    <a:gd name="T5" fmla="*/ 7 h 7"/>
                    <a:gd name="T6" fmla="*/ 11 w 11"/>
                    <a:gd name="T7" fmla="*/ 3 h 7"/>
                    <a:gd name="T8" fmla="*/ 6 w 11"/>
                    <a:gd name="T9" fmla="*/ 0 h 7"/>
                  </a:gdLst>
                  <a:ahLst/>
                  <a:cxnLst>
                    <a:cxn ang="0">
                      <a:pos x="T0" y="T1"/>
                    </a:cxn>
                    <a:cxn ang="0">
                      <a:pos x="T2" y="T3"/>
                    </a:cxn>
                    <a:cxn ang="0">
                      <a:pos x="T4" y="T5"/>
                    </a:cxn>
                    <a:cxn ang="0">
                      <a:pos x="T6" y="T7"/>
                    </a:cxn>
                    <a:cxn ang="0">
                      <a:pos x="T8" y="T9"/>
                    </a:cxn>
                  </a:cxnLst>
                  <a:rect l="0" t="0" r="r" b="b"/>
                  <a:pathLst>
                    <a:path w="11" h="7">
                      <a:moveTo>
                        <a:pt x="6" y="0"/>
                      </a:moveTo>
                      <a:lnTo>
                        <a:pt x="0" y="4"/>
                      </a:lnTo>
                      <a:lnTo>
                        <a:pt x="6" y="7"/>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86" name="Freeform 478"/>
                <p:cNvSpPr>
                  <a:spLocks/>
                </p:cNvSpPr>
                <p:nvPr/>
              </p:nvSpPr>
              <p:spPr bwMode="auto">
                <a:xfrm>
                  <a:off x="2239" y="1305"/>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87" name="Freeform 479"/>
                <p:cNvSpPr>
                  <a:spLocks/>
                </p:cNvSpPr>
                <p:nvPr/>
              </p:nvSpPr>
              <p:spPr bwMode="auto">
                <a:xfrm>
                  <a:off x="2255" y="1314"/>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88" name="Freeform 480"/>
                <p:cNvSpPr>
                  <a:spLocks/>
                </p:cNvSpPr>
                <p:nvPr/>
              </p:nvSpPr>
              <p:spPr bwMode="auto">
                <a:xfrm>
                  <a:off x="2262" y="1319"/>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89" name="Freeform 481"/>
                <p:cNvSpPr>
                  <a:spLocks/>
                </p:cNvSpPr>
                <p:nvPr/>
              </p:nvSpPr>
              <p:spPr bwMode="auto">
                <a:xfrm>
                  <a:off x="2270" y="1323"/>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90" name="Freeform 482"/>
                <p:cNvSpPr>
                  <a:spLocks/>
                </p:cNvSpPr>
                <p:nvPr/>
              </p:nvSpPr>
              <p:spPr bwMode="auto">
                <a:xfrm>
                  <a:off x="2278" y="1328"/>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91" name="Freeform 483"/>
                <p:cNvSpPr>
                  <a:spLocks/>
                </p:cNvSpPr>
                <p:nvPr/>
              </p:nvSpPr>
              <p:spPr bwMode="auto">
                <a:xfrm>
                  <a:off x="2283" y="1335"/>
                  <a:ext cx="18" cy="14"/>
                </a:xfrm>
                <a:custGeom>
                  <a:avLst/>
                  <a:gdLst>
                    <a:gd name="T0" fmla="*/ 12 w 18"/>
                    <a:gd name="T1" fmla="*/ 0 h 14"/>
                    <a:gd name="T2" fmla="*/ 0 w 18"/>
                    <a:gd name="T3" fmla="*/ 10 h 14"/>
                    <a:gd name="T4" fmla="*/ 6 w 18"/>
                    <a:gd name="T5" fmla="*/ 14 h 14"/>
                    <a:gd name="T6" fmla="*/ 18 w 18"/>
                    <a:gd name="T7" fmla="*/ 4 h 14"/>
                    <a:gd name="T8" fmla="*/ 12 w 18"/>
                    <a:gd name="T9" fmla="*/ 0 h 14"/>
                  </a:gdLst>
                  <a:ahLst/>
                  <a:cxnLst>
                    <a:cxn ang="0">
                      <a:pos x="T0" y="T1"/>
                    </a:cxn>
                    <a:cxn ang="0">
                      <a:pos x="T2" y="T3"/>
                    </a:cxn>
                    <a:cxn ang="0">
                      <a:pos x="T4" y="T5"/>
                    </a:cxn>
                    <a:cxn ang="0">
                      <a:pos x="T6" y="T7"/>
                    </a:cxn>
                    <a:cxn ang="0">
                      <a:pos x="T8" y="T9"/>
                    </a:cxn>
                  </a:cxnLst>
                  <a:rect l="0" t="0" r="r" b="b"/>
                  <a:pathLst>
                    <a:path w="18" h="14">
                      <a:moveTo>
                        <a:pt x="12" y="0"/>
                      </a:moveTo>
                      <a:lnTo>
                        <a:pt x="0" y="10"/>
                      </a:lnTo>
                      <a:lnTo>
                        <a:pt x="6" y="14"/>
                      </a:lnTo>
                      <a:lnTo>
                        <a:pt x="18" y="4"/>
                      </a:lnTo>
                      <a:lnTo>
                        <a:pt x="12"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92" name="Freeform 484"/>
                <p:cNvSpPr>
                  <a:spLocks/>
                </p:cNvSpPr>
                <p:nvPr/>
              </p:nvSpPr>
              <p:spPr bwMode="auto">
                <a:xfrm>
                  <a:off x="2178" y="1288"/>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93" name="Freeform 485"/>
                <p:cNvSpPr>
                  <a:spLocks/>
                </p:cNvSpPr>
                <p:nvPr/>
              </p:nvSpPr>
              <p:spPr bwMode="auto">
                <a:xfrm>
                  <a:off x="2186" y="1293"/>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94" name="Freeform 486"/>
                <p:cNvSpPr>
                  <a:spLocks/>
                </p:cNvSpPr>
                <p:nvPr/>
              </p:nvSpPr>
              <p:spPr bwMode="auto">
                <a:xfrm>
                  <a:off x="2194" y="1298"/>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95" name="Freeform 487"/>
                <p:cNvSpPr>
                  <a:spLocks/>
                </p:cNvSpPr>
                <p:nvPr/>
              </p:nvSpPr>
              <p:spPr bwMode="auto">
                <a:xfrm>
                  <a:off x="2202" y="1302"/>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96" name="Freeform 488"/>
                <p:cNvSpPr>
                  <a:spLocks/>
                </p:cNvSpPr>
                <p:nvPr/>
              </p:nvSpPr>
              <p:spPr bwMode="auto">
                <a:xfrm>
                  <a:off x="2209" y="1307"/>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97" name="Freeform 489"/>
                <p:cNvSpPr>
                  <a:spLocks/>
                </p:cNvSpPr>
                <p:nvPr/>
              </p:nvSpPr>
              <p:spPr bwMode="auto">
                <a:xfrm>
                  <a:off x="2217" y="1312"/>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98" name="Freeform 490"/>
                <p:cNvSpPr>
                  <a:spLocks/>
                </p:cNvSpPr>
                <p:nvPr/>
              </p:nvSpPr>
              <p:spPr bwMode="auto">
                <a:xfrm>
                  <a:off x="2233" y="1321"/>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299" name="Freeform 491"/>
                <p:cNvSpPr>
                  <a:spLocks/>
                </p:cNvSpPr>
                <p:nvPr/>
              </p:nvSpPr>
              <p:spPr bwMode="auto">
                <a:xfrm>
                  <a:off x="2225" y="1316"/>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00" name="Freeform 492"/>
                <p:cNvSpPr>
                  <a:spLocks/>
                </p:cNvSpPr>
                <p:nvPr/>
              </p:nvSpPr>
              <p:spPr bwMode="auto">
                <a:xfrm>
                  <a:off x="2240" y="1325"/>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01" name="Freeform 493"/>
                <p:cNvSpPr>
                  <a:spLocks/>
                </p:cNvSpPr>
                <p:nvPr/>
              </p:nvSpPr>
              <p:spPr bwMode="auto">
                <a:xfrm>
                  <a:off x="2248" y="1330"/>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02" name="Freeform 494"/>
                <p:cNvSpPr>
                  <a:spLocks/>
                </p:cNvSpPr>
                <p:nvPr/>
              </p:nvSpPr>
              <p:spPr bwMode="auto">
                <a:xfrm>
                  <a:off x="2256" y="1334"/>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03" name="Freeform 495"/>
                <p:cNvSpPr>
                  <a:spLocks/>
                </p:cNvSpPr>
                <p:nvPr/>
              </p:nvSpPr>
              <p:spPr bwMode="auto">
                <a:xfrm>
                  <a:off x="2264" y="1339"/>
                  <a:ext cx="17" cy="11"/>
                </a:xfrm>
                <a:custGeom>
                  <a:avLst/>
                  <a:gdLst>
                    <a:gd name="T0" fmla="*/ 5 w 17"/>
                    <a:gd name="T1" fmla="*/ 0 h 11"/>
                    <a:gd name="T2" fmla="*/ 0 w 17"/>
                    <a:gd name="T3" fmla="*/ 4 h 11"/>
                    <a:gd name="T4" fmla="*/ 11 w 17"/>
                    <a:gd name="T5" fmla="*/ 11 h 11"/>
                    <a:gd name="T6" fmla="*/ 17 w 17"/>
                    <a:gd name="T7" fmla="*/ 7 h 11"/>
                    <a:gd name="T8" fmla="*/ 5 w 17"/>
                    <a:gd name="T9" fmla="*/ 0 h 11"/>
                  </a:gdLst>
                  <a:ahLst/>
                  <a:cxnLst>
                    <a:cxn ang="0">
                      <a:pos x="T0" y="T1"/>
                    </a:cxn>
                    <a:cxn ang="0">
                      <a:pos x="T2" y="T3"/>
                    </a:cxn>
                    <a:cxn ang="0">
                      <a:pos x="T4" y="T5"/>
                    </a:cxn>
                    <a:cxn ang="0">
                      <a:pos x="T6" y="T7"/>
                    </a:cxn>
                    <a:cxn ang="0">
                      <a:pos x="T8" y="T9"/>
                    </a:cxn>
                  </a:cxnLst>
                  <a:rect l="0" t="0" r="r" b="b"/>
                  <a:pathLst>
                    <a:path w="17" h="11">
                      <a:moveTo>
                        <a:pt x="5" y="0"/>
                      </a:moveTo>
                      <a:lnTo>
                        <a:pt x="0" y="4"/>
                      </a:lnTo>
                      <a:lnTo>
                        <a:pt x="11" y="11"/>
                      </a:lnTo>
                      <a:lnTo>
                        <a:pt x="17" y="7"/>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04" name="Freeform 496"/>
                <p:cNvSpPr>
                  <a:spLocks/>
                </p:cNvSpPr>
                <p:nvPr/>
              </p:nvSpPr>
              <p:spPr bwMode="auto">
                <a:xfrm>
                  <a:off x="2182" y="1283"/>
                  <a:ext cx="11" cy="7"/>
                </a:xfrm>
                <a:custGeom>
                  <a:avLst/>
                  <a:gdLst>
                    <a:gd name="T0" fmla="*/ 0 w 11"/>
                    <a:gd name="T1" fmla="*/ 5 h 7"/>
                    <a:gd name="T2" fmla="*/ 1 w 11"/>
                    <a:gd name="T3" fmla="*/ 6 h 7"/>
                    <a:gd name="T4" fmla="*/ 2 w 11"/>
                    <a:gd name="T5" fmla="*/ 5 h 7"/>
                    <a:gd name="T6" fmla="*/ 6 w 11"/>
                    <a:gd name="T7" fmla="*/ 7 h 7"/>
                    <a:gd name="T8" fmla="*/ 6 w 11"/>
                    <a:gd name="T9" fmla="*/ 6 h 7"/>
                    <a:gd name="T10" fmla="*/ 11 w 11"/>
                    <a:gd name="T11" fmla="*/ 2 h 7"/>
                    <a:gd name="T12" fmla="*/ 7 w 11"/>
                    <a:gd name="T13" fmla="*/ 0 h 7"/>
                    <a:gd name="T14" fmla="*/ 0 w 1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5"/>
                      </a:moveTo>
                      <a:lnTo>
                        <a:pt x="1" y="6"/>
                      </a:lnTo>
                      <a:lnTo>
                        <a:pt x="2" y="5"/>
                      </a:lnTo>
                      <a:lnTo>
                        <a:pt x="6" y="7"/>
                      </a:lnTo>
                      <a:lnTo>
                        <a:pt x="6" y="6"/>
                      </a:lnTo>
                      <a:lnTo>
                        <a:pt x="11" y="2"/>
                      </a:lnTo>
                      <a:lnTo>
                        <a:pt x="7" y="0"/>
                      </a:lnTo>
                      <a:lnTo>
                        <a:pt x="0" y="5"/>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05" name="Freeform 497"/>
                <p:cNvSpPr>
                  <a:spLocks/>
                </p:cNvSpPr>
                <p:nvPr/>
              </p:nvSpPr>
              <p:spPr bwMode="auto">
                <a:xfrm>
                  <a:off x="2279" y="1333"/>
                  <a:ext cx="15" cy="14"/>
                </a:xfrm>
                <a:custGeom>
                  <a:avLst/>
                  <a:gdLst>
                    <a:gd name="T0" fmla="*/ 11 w 15"/>
                    <a:gd name="T1" fmla="*/ 0 h 14"/>
                    <a:gd name="T2" fmla="*/ 15 w 15"/>
                    <a:gd name="T3" fmla="*/ 3 h 14"/>
                    <a:gd name="T4" fmla="*/ 3 w 15"/>
                    <a:gd name="T5" fmla="*/ 12 h 14"/>
                    <a:gd name="T6" fmla="*/ 3 w 15"/>
                    <a:gd name="T7" fmla="*/ 14 h 14"/>
                    <a:gd name="T8" fmla="*/ 2 w 15"/>
                    <a:gd name="T9" fmla="*/ 13 h 14"/>
                    <a:gd name="T10" fmla="*/ 0 w 15"/>
                    <a:gd name="T11" fmla="*/ 12 h 14"/>
                    <a:gd name="T12" fmla="*/ 6 w 15"/>
                    <a:gd name="T13" fmla="*/ 7 h 14"/>
                    <a:gd name="T14" fmla="*/ 5 w 15"/>
                    <a:gd name="T15" fmla="*/ 5 h 14"/>
                    <a:gd name="T16" fmla="*/ 5 w 15"/>
                    <a:gd name="T17" fmla="*/ 5 h 14"/>
                    <a:gd name="T18" fmla="*/ 11 w 1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1" y="0"/>
                      </a:moveTo>
                      <a:lnTo>
                        <a:pt x="15" y="3"/>
                      </a:lnTo>
                      <a:lnTo>
                        <a:pt x="3" y="12"/>
                      </a:lnTo>
                      <a:lnTo>
                        <a:pt x="3" y="14"/>
                      </a:lnTo>
                      <a:lnTo>
                        <a:pt x="2" y="13"/>
                      </a:lnTo>
                      <a:lnTo>
                        <a:pt x="0" y="12"/>
                      </a:lnTo>
                      <a:lnTo>
                        <a:pt x="6" y="7"/>
                      </a:lnTo>
                      <a:lnTo>
                        <a:pt x="5" y="5"/>
                      </a:lnTo>
                      <a:lnTo>
                        <a:pt x="5" y="5"/>
                      </a:lnTo>
                      <a:lnTo>
                        <a:pt x="11"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06" name="Freeform 498"/>
                <p:cNvSpPr>
                  <a:spLocks/>
                </p:cNvSpPr>
                <p:nvPr/>
              </p:nvSpPr>
              <p:spPr bwMode="auto">
                <a:xfrm>
                  <a:off x="2258" y="1347"/>
                  <a:ext cx="11" cy="9"/>
                </a:xfrm>
                <a:custGeom>
                  <a:avLst/>
                  <a:gdLst>
                    <a:gd name="T0" fmla="*/ 6 w 11"/>
                    <a:gd name="T1" fmla="*/ 0 h 9"/>
                    <a:gd name="T2" fmla="*/ 11 w 11"/>
                    <a:gd name="T3" fmla="*/ 3 h 9"/>
                    <a:gd name="T4" fmla="*/ 7 w 11"/>
                    <a:gd name="T5" fmla="*/ 7 h 9"/>
                    <a:gd name="T6" fmla="*/ 6 w 11"/>
                    <a:gd name="T7" fmla="*/ 9 h 9"/>
                    <a:gd name="T8" fmla="*/ 0 w 11"/>
                    <a:gd name="T9" fmla="*/ 6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lnTo>
                        <a:pt x="11" y="3"/>
                      </a:lnTo>
                      <a:lnTo>
                        <a:pt x="7" y="7"/>
                      </a:lnTo>
                      <a:lnTo>
                        <a:pt x="6" y="9"/>
                      </a:lnTo>
                      <a:lnTo>
                        <a:pt x="0"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07" name="Freeform 499"/>
                <p:cNvSpPr>
                  <a:spLocks/>
                </p:cNvSpPr>
                <p:nvPr/>
              </p:nvSpPr>
              <p:spPr bwMode="auto">
                <a:xfrm>
                  <a:off x="2277" y="1348"/>
                  <a:ext cx="11" cy="10"/>
                </a:xfrm>
                <a:custGeom>
                  <a:avLst/>
                  <a:gdLst>
                    <a:gd name="T0" fmla="*/ 11 w 11"/>
                    <a:gd name="T1" fmla="*/ 4 h 10"/>
                    <a:gd name="T2" fmla="*/ 5 w 11"/>
                    <a:gd name="T3" fmla="*/ 0 h 10"/>
                    <a:gd name="T4" fmla="*/ 0 w 11"/>
                    <a:gd name="T5" fmla="*/ 5 h 10"/>
                    <a:gd name="T6" fmla="*/ 4 w 11"/>
                    <a:gd name="T7" fmla="*/ 8 h 10"/>
                    <a:gd name="T8" fmla="*/ 4 w 11"/>
                    <a:gd name="T9" fmla="*/ 10 h 10"/>
                    <a:gd name="T10" fmla="*/ 11 w 11"/>
                    <a:gd name="T11" fmla="*/ 4 h 10"/>
                  </a:gdLst>
                  <a:ahLst/>
                  <a:cxnLst>
                    <a:cxn ang="0">
                      <a:pos x="T0" y="T1"/>
                    </a:cxn>
                    <a:cxn ang="0">
                      <a:pos x="T2" y="T3"/>
                    </a:cxn>
                    <a:cxn ang="0">
                      <a:pos x="T4" y="T5"/>
                    </a:cxn>
                    <a:cxn ang="0">
                      <a:pos x="T6" y="T7"/>
                    </a:cxn>
                    <a:cxn ang="0">
                      <a:pos x="T8" y="T9"/>
                    </a:cxn>
                    <a:cxn ang="0">
                      <a:pos x="T10" y="T11"/>
                    </a:cxn>
                  </a:cxnLst>
                  <a:rect l="0" t="0" r="r" b="b"/>
                  <a:pathLst>
                    <a:path w="11" h="10">
                      <a:moveTo>
                        <a:pt x="11" y="4"/>
                      </a:moveTo>
                      <a:lnTo>
                        <a:pt x="5" y="0"/>
                      </a:lnTo>
                      <a:lnTo>
                        <a:pt x="0" y="5"/>
                      </a:lnTo>
                      <a:lnTo>
                        <a:pt x="4" y="8"/>
                      </a:lnTo>
                      <a:lnTo>
                        <a:pt x="4" y="10"/>
                      </a:lnTo>
                      <a:lnTo>
                        <a:pt x="11" y="4"/>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08" name="Freeform 500"/>
                <p:cNvSpPr>
                  <a:spLocks/>
                </p:cNvSpPr>
                <p:nvPr/>
              </p:nvSpPr>
              <p:spPr bwMode="auto">
                <a:xfrm>
                  <a:off x="2172" y="1296"/>
                  <a:ext cx="10" cy="8"/>
                </a:xfrm>
                <a:custGeom>
                  <a:avLst/>
                  <a:gdLst>
                    <a:gd name="T0" fmla="*/ 6 w 10"/>
                    <a:gd name="T1" fmla="*/ 0 h 8"/>
                    <a:gd name="T2" fmla="*/ 0 w 10"/>
                    <a:gd name="T3" fmla="*/ 5 h 8"/>
                    <a:gd name="T4" fmla="*/ 5 w 10"/>
                    <a:gd name="T5" fmla="*/ 8 h 8"/>
                    <a:gd name="T6" fmla="*/ 6 w 10"/>
                    <a:gd name="T7" fmla="*/ 7 h 8"/>
                    <a:gd name="T8" fmla="*/ 10 w 10"/>
                    <a:gd name="T9" fmla="*/ 3 h 8"/>
                    <a:gd name="T10" fmla="*/ 6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6" y="0"/>
                      </a:moveTo>
                      <a:lnTo>
                        <a:pt x="0" y="5"/>
                      </a:lnTo>
                      <a:lnTo>
                        <a:pt x="5" y="8"/>
                      </a:lnTo>
                      <a:lnTo>
                        <a:pt x="6" y="7"/>
                      </a:lnTo>
                      <a:lnTo>
                        <a:pt x="10"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09" name="Freeform 501"/>
                <p:cNvSpPr>
                  <a:spLocks/>
                </p:cNvSpPr>
                <p:nvPr/>
              </p:nvSpPr>
              <p:spPr bwMode="auto">
                <a:xfrm>
                  <a:off x="2312" y="1234"/>
                  <a:ext cx="223" cy="77"/>
                </a:xfrm>
                <a:custGeom>
                  <a:avLst/>
                  <a:gdLst>
                    <a:gd name="T0" fmla="*/ 217 w 223"/>
                    <a:gd name="T1" fmla="*/ 0 h 77"/>
                    <a:gd name="T2" fmla="*/ 223 w 223"/>
                    <a:gd name="T3" fmla="*/ 3 h 77"/>
                    <a:gd name="T4" fmla="*/ 189 w 223"/>
                    <a:gd name="T5" fmla="*/ 23 h 77"/>
                    <a:gd name="T6" fmla="*/ 187 w 223"/>
                    <a:gd name="T7" fmla="*/ 29 h 77"/>
                    <a:gd name="T8" fmla="*/ 185 w 223"/>
                    <a:gd name="T9" fmla="*/ 34 h 77"/>
                    <a:gd name="T10" fmla="*/ 182 w 223"/>
                    <a:gd name="T11" fmla="*/ 40 h 77"/>
                    <a:gd name="T12" fmla="*/ 178 w 223"/>
                    <a:gd name="T13" fmla="*/ 45 h 77"/>
                    <a:gd name="T14" fmla="*/ 174 w 223"/>
                    <a:gd name="T15" fmla="*/ 49 h 77"/>
                    <a:gd name="T16" fmla="*/ 169 w 223"/>
                    <a:gd name="T17" fmla="*/ 54 h 77"/>
                    <a:gd name="T18" fmla="*/ 163 w 223"/>
                    <a:gd name="T19" fmla="*/ 58 h 77"/>
                    <a:gd name="T20" fmla="*/ 157 w 223"/>
                    <a:gd name="T21" fmla="*/ 61 h 77"/>
                    <a:gd name="T22" fmla="*/ 151 w 223"/>
                    <a:gd name="T23" fmla="*/ 65 h 77"/>
                    <a:gd name="T24" fmla="*/ 144 w 223"/>
                    <a:gd name="T25" fmla="*/ 68 h 77"/>
                    <a:gd name="T26" fmla="*/ 137 w 223"/>
                    <a:gd name="T27" fmla="*/ 70 h 77"/>
                    <a:gd name="T28" fmla="*/ 130 w 223"/>
                    <a:gd name="T29" fmla="*/ 72 h 77"/>
                    <a:gd name="T30" fmla="*/ 122 w 223"/>
                    <a:gd name="T31" fmla="*/ 74 h 77"/>
                    <a:gd name="T32" fmla="*/ 115 w 223"/>
                    <a:gd name="T33" fmla="*/ 76 h 77"/>
                    <a:gd name="T34" fmla="*/ 107 w 223"/>
                    <a:gd name="T35" fmla="*/ 77 h 77"/>
                    <a:gd name="T36" fmla="*/ 99 w 223"/>
                    <a:gd name="T37" fmla="*/ 77 h 77"/>
                    <a:gd name="T38" fmla="*/ 91 w 223"/>
                    <a:gd name="T39" fmla="*/ 77 h 77"/>
                    <a:gd name="T40" fmla="*/ 83 w 223"/>
                    <a:gd name="T41" fmla="*/ 77 h 77"/>
                    <a:gd name="T42" fmla="*/ 75 w 223"/>
                    <a:gd name="T43" fmla="*/ 76 h 77"/>
                    <a:gd name="T44" fmla="*/ 67 w 223"/>
                    <a:gd name="T45" fmla="*/ 75 h 77"/>
                    <a:gd name="T46" fmla="*/ 60 w 223"/>
                    <a:gd name="T47" fmla="*/ 73 h 77"/>
                    <a:gd name="T48" fmla="*/ 52 w 223"/>
                    <a:gd name="T49" fmla="*/ 71 h 77"/>
                    <a:gd name="T50" fmla="*/ 45 w 223"/>
                    <a:gd name="T51" fmla="*/ 69 h 77"/>
                    <a:gd name="T52" fmla="*/ 38 w 223"/>
                    <a:gd name="T53" fmla="*/ 66 h 77"/>
                    <a:gd name="T54" fmla="*/ 32 w 223"/>
                    <a:gd name="T55" fmla="*/ 62 h 77"/>
                    <a:gd name="T56" fmla="*/ 26 w 223"/>
                    <a:gd name="T57" fmla="*/ 58 h 77"/>
                    <a:gd name="T58" fmla="*/ 20 w 223"/>
                    <a:gd name="T59" fmla="*/ 54 h 77"/>
                    <a:gd name="T60" fmla="*/ 15 w 223"/>
                    <a:gd name="T61" fmla="*/ 49 h 77"/>
                    <a:gd name="T62" fmla="*/ 10 w 223"/>
                    <a:gd name="T63" fmla="*/ 44 h 77"/>
                    <a:gd name="T64" fmla="*/ 6 w 223"/>
                    <a:gd name="T65" fmla="*/ 37 h 77"/>
                    <a:gd name="T66" fmla="*/ 3 w 223"/>
                    <a:gd name="T67" fmla="*/ 31 h 77"/>
                    <a:gd name="T68" fmla="*/ 0 w 223"/>
                    <a:gd name="T69" fmla="*/ 24 h 77"/>
                    <a:gd name="T70" fmla="*/ 1 w 223"/>
                    <a:gd name="T71" fmla="*/ 11 h 77"/>
                    <a:gd name="T72" fmla="*/ 0 w 223"/>
                    <a:gd name="T73" fmla="*/ 7 h 77"/>
                    <a:gd name="T74" fmla="*/ 1 w 223"/>
                    <a:gd name="T75" fmla="*/ 12 h 77"/>
                    <a:gd name="T76" fmla="*/ 1 w 223"/>
                    <a:gd name="T77" fmla="*/ 15 h 77"/>
                    <a:gd name="T78" fmla="*/ 4 w 223"/>
                    <a:gd name="T79" fmla="*/ 20 h 77"/>
                    <a:gd name="T80" fmla="*/ 217 w 223"/>
                    <a:gd name="T8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 h="77">
                      <a:moveTo>
                        <a:pt x="217" y="0"/>
                      </a:moveTo>
                      <a:lnTo>
                        <a:pt x="223" y="3"/>
                      </a:lnTo>
                      <a:lnTo>
                        <a:pt x="189" y="23"/>
                      </a:lnTo>
                      <a:lnTo>
                        <a:pt x="187" y="29"/>
                      </a:lnTo>
                      <a:lnTo>
                        <a:pt x="185" y="34"/>
                      </a:lnTo>
                      <a:lnTo>
                        <a:pt x="182" y="40"/>
                      </a:lnTo>
                      <a:lnTo>
                        <a:pt x="178" y="45"/>
                      </a:lnTo>
                      <a:lnTo>
                        <a:pt x="174" y="49"/>
                      </a:lnTo>
                      <a:lnTo>
                        <a:pt x="169" y="54"/>
                      </a:lnTo>
                      <a:lnTo>
                        <a:pt x="163" y="58"/>
                      </a:lnTo>
                      <a:lnTo>
                        <a:pt x="157" y="61"/>
                      </a:lnTo>
                      <a:lnTo>
                        <a:pt x="151" y="65"/>
                      </a:lnTo>
                      <a:lnTo>
                        <a:pt x="144" y="68"/>
                      </a:lnTo>
                      <a:lnTo>
                        <a:pt x="137" y="70"/>
                      </a:lnTo>
                      <a:lnTo>
                        <a:pt x="130" y="72"/>
                      </a:lnTo>
                      <a:lnTo>
                        <a:pt x="122" y="74"/>
                      </a:lnTo>
                      <a:lnTo>
                        <a:pt x="115" y="76"/>
                      </a:lnTo>
                      <a:lnTo>
                        <a:pt x="107" y="77"/>
                      </a:lnTo>
                      <a:lnTo>
                        <a:pt x="99" y="77"/>
                      </a:lnTo>
                      <a:lnTo>
                        <a:pt x="91" y="77"/>
                      </a:lnTo>
                      <a:lnTo>
                        <a:pt x="83" y="77"/>
                      </a:lnTo>
                      <a:lnTo>
                        <a:pt x="75" y="76"/>
                      </a:lnTo>
                      <a:lnTo>
                        <a:pt x="67" y="75"/>
                      </a:lnTo>
                      <a:lnTo>
                        <a:pt x="60" y="73"/>
                      </a:lnTo>
                      <a:lnTo>
                        <a:pt x="52" y="71"/>
                      </a:lnTo>
                      <a:lnTo>
                        <a:pt x="45" y="69"/>
                      </a:lnTo>
                      <a:lnTo>
                        <a:pt x="38" y="66"/>
                      </a:lnTo>
                      <a:lnTo>
                        <a:pt x="32" y="62"/>
                      </a:lnTo>
                      <a:lnTo>
                        <a:pt x="26" y="58"/>
                      </a:lnTo>
                      <a:lnTo>
                        <a:pt x="20" y="54"/>
                      </a:lnTo>
                      <a:lnTo>
                        <a:pt x="15" y="49"/>
                      </a:lnTo>
                      <a:lnTo>
                        <a:pt x="10" y="44"/>
                      </a:lnTo>
                      <a:lnTo>
                        <a:pt x="6" y="37"/>
                      </a:lnTo>
                      <a:lnTo>
                        <a:pt x="3" y="31"/>
                      </a:lnTo>
                      <a:lnTo>
                        <a:pt x="0" y="24"/>
                      </a:lnTo>
                      <a:lnTo>
                        <a:pt x="1" y="11"/>
                      </a:lnTo>
                      <a:lnTo>
                        <a:pt x="0" y="7"/>
                      </a:lnTo>
                      <a:lnTo>
                        <a:pt x="1" y="12"/>
                      </a:lnTo>
                      <a:lnTo>
                        <a:pt x="1" y="15"/>
                      </a:lnTo>
                      <a:lnTo>
                        <a:pt x="4" y="20"/>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10" name="Freeform 502"/>
                <p:cNvSpPr>
                  <a:spLocks/>
                </p:cNvSpPr>
                <p:nvPr/>
              </p:nvSpPr>
              <p:spPr bwMode="auto">
                <a:xfrm>
                  <a:off x="2311" y="1201"/>
                  <a:ext cx="224" cy="106"/>
                </a:xfrm>
                <a:custGeom>
                  <a:avLst/>
                  <a:gdLst>
                    <a:gd name="T0" fmla="*/ 204 w 224"/>
                    <a:gd name="T1" fmla="*/ 0 h 106"/>
                    <a:gd name="T2" fmla="*/ 223 w 224"/>
                    <a:gd name="T3" fmla="*/ 11 h 106"/>
                    <a:gd name="T4" fmla="*/ 224 w 224"/>
                    <a:gd name="T5" fmla="*/ 29 h 106"/>
                    <a:gd name="T6" fmla="*/ 189 w 224"/>
                    <a:gd name="T7" fmla="*/ 52 h 106"/>
                    <a:gd name="T8" fmla="*/ 187 w 224"/>
                    <a:gd name="T9" fmla="*/ 59 h 106"/>
                    <a:gd name="T10" fmla="*/ 184 w 224"/>
                    <a:gd name="T11" fmla="*/ 65 h 106"/>
                    <a:gd name="T12" fmla="*/ 180 w 224"/>
                    <a:gd name="T13" fmla="*/ 71 h 106"/>
                    <a:gd name="T14" fmla="*/ 175 w 224"/>
                    <a:gd name="T15" fmla="*/ 77 h 106"/>
                    <a:gd name="T16" fmla="*/ 170 w 224"/>
                    <a:gd name="T17" fmla="*/ 82 h 106"/>
                    <a:gd name="T18" fmla="*/ 164 w 224"/>
                    <a:gd name="T19" fmla="*/ 86 h 106"/>
                    <a:gd name="T20" fmla="*/ 158 w 224"/>
                    <a:gd name="T21" fmla="*/ 90 h 106"/>
                    <a:gd name="T22" fmla="*/ 151 w 224"/>
                    <a:gd name="T23" fmla="*/ 94 h 106"/>
                    <a:gd name="T24" fmla="*/ 144 w 224"/>
                    <a:gd name="T25" fmla="*/ 97 h 106"/>
                    <a:gd name="T26" fmla="*/ 136 w 224"/>
                    <a:gd name="T27" fmla="*/ 100 h 106"/>
                    <a:gd name="T28" fmla="*/ 128 w 224"/>
                    <a:gd name="T29" fmla="*/ 102 h 106"/>
                    <a:gd name="T30" fmla="*/ 120 w 224"/>
                    <a:gd name="T31" fmla="*/ 103 h 106"/>
                    <a:gd name="T32" fmla="*/ 112 w 224"/>
                    <a:gd name="T33" fmla="*/ 105 h 106"/>
                    <a:gd name="T34" fmla="*/ 103 w 224"/>
                    <a:gd name="T35" fmla="*/ 105 h 106"/>
                    <a:gd name="T36" fmla="*/ 95 w 224"/>
                    <a:gd name="T37" fmla="*/ 106 h 106"/>
                    <a:gd name="T38" fmla="*/ 87 w 224"/>
                    <a:gd name="T39" fmla="*/ 105 h 106"/>
                    <a:gd name="T40" fmla="*/ 78 w 224"/>
                    <a:gd name="T41" fmla="*/ 105 h 106"/>
                    <a:gd name="T42" fmla="*/ 70 w 224"/>
                    <a:gd name="T43" fmla="*/ 103 h 106"/>
                    <a:gd name="T44" fmla="*/ 62 w 224"/>
                    <a:gd name="T45" fmla="*/ 102 h 106"/>
                    <a:gd name="T46" fmla="*/ 54 w 224"/>
                    <a:gd name="T47" fmla="*/ 99 h 106"/>
                    <a:gd name="T48" fmla="*/ 47 w 224"/>
                    <a:gd name="T49" fmla="*/ 97 h 106"/>
                    <a:gd name="T50" fmla="*/ 39 w 224"/>
                    <a:gd name="T51" fmla="*/ 94 h 106"/>
                    <a:gd name="T52" fmla="*/ 33 w 224"/>
                    <a:gd name="T53" fmla="*/ 90 h 106"/>
                    <a:gd name="T54" fmla="*/ 26 w 224"/>
                    <a:gd name="T55" fmla="*/ 86 h 106"/>
                    <a:gd name="T56" fmla="*/ 21 w 224"/>
                    <a:gd name="T57" fmla="*/ 81 h 106"/>
                    <a:gd name="T58" fmla="*/ 16 w 224"/>
                    <a:gd name="T59" fmla="*/ 76 h 106"/>
                    <a:gd name="T60" fmla="*/ 11 w 224"/>
                    <a:gd name="T61" fmla="*/ 70 h 106"/>
                    <a:gd name="T62" fmla="*/ 7 w 224"/>
                    <a:gd name="T63" fmla="*/ 63 h 106"/>
                    <a:gd name="T64" fmla="*/ 4 w 224"/>
                    <a:gd name="T65" fmla="*/ 57 h 106"/>
                    <a:gd name="T66" fmla="*/ 2 w 224"/>
                    <a:gd name="T67" fmla="*/ 50 h 106"/>
                    <a:gd name="T68" fmla="*/ 1 w 224"/>
                    <a:gd name="T69" fmla="*/ 42 h 106"/>
                    <a:gd name="T70" fmla="*/ 0 w 224"/>
                    <a:gd name="T71" fmla="*/ 33 h 106"/>
                    <a:gd name="T72" fmla="*/ 204 w 224"/>
                    <a:gd name="T7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 h="106">
                      <a:moveTo>
                        <a:pt x="204" y="0"/>
                      </a:moveTo>
                      <a:lnTo>
                        <a:pt x="223" y="11"/>
                      </a:lnTo>
                      <a:lnTo>
                        <a:pt x="224" y="29"/>
                      </a:lnTo>
                      <a:lnTo>
                        <a:pt x="189" y="52"/>
                      </a:lnTo>
                      <a:lnTo>
                        <a:pt x="187" y="59"/>
                      </a:lnTo>
                      <a:lnTo>
                        <a:pt x="184" y="65"/>
                      </a:lnTo>
                      <a:lnTo>
                        <a:pt x="180" y="71"/>
                      </a:lnTo>
                      <a:lnTo>
                        <a:pt x="175" y="77"/>
                      </a:lnTo>
                      <a:lnTo>
                        <a:pt x="170" y="82"/>
                      </a:lnTo>
                      <a:lnTo>
                        <a:pt x="164" y="86"/>
                      </a:lnTo>
                      <a:lnTo>
                        <a:pt x="158" y="90"/>
                      </a:lnTo>
                      <a:lnTo>
                        <a:pt x="151" y="94"/>
                      </a:lnTo>
                      <a:lnTo>
                        <a:pt x="144" y="97"/>
                      </a:lnTo>
                      <a:lnTo>
                        <a:pt x="136" y="100"/>
                      </a:lnTo>
                      <a:lnTo>
                        <a:pt x="128" y="102"/>
                      </a:lnTo>
                      <a:lnTo>
                        <a:pt x="120" y="103"/>
                      </a:lnTo>
                      <a:lnTo>
                        <a:pt x="112" y="105"/>
                      </a:lnTo>
                      <a:lnTo>
                        <a:pt x="103" y="105"/>
                      </a:lnTo>
                      <a:lnTo>
                        <a:pt x="95" y="106"/>
                      </a:lnTo>
                      <a:lnTo>
                        <a:pt x="87" y="105"/>
                      </a:lnTo>
                      <a:lnTo>
                        <a:pt x="78" y="105"/>
                      </a:lnTo>
                      <a:lnTo>
                        <a:pt x="70" y="103"/>
                      </a:lnTo>
                      <a:lnTo>
                        <a:pt x="62" y="102"/>
                      </a:lnTo>
                      <a:lnTo>
                        <a:pt x="54" y="99"/>
                      </a:lnTo>
                      <a:lnTo>
                        <a:pt x="47" y="97"/>
                      </a:lnTo>
                      <a:lnTo>
                        <a:pt x="39" y="94"/>
                      </a:lnTo>
                      <a:lnTo>
                        <a:pt x="33" y="90"/>
                      </a:lnTo>
                      <a:lnTo>
                        <a:pt x="26" y="86"/>
                      </a:lnTo>
                      <a:lnTo>
                        <a:pt x="21" y="81"/>
                      </a:lnTo>
                      <a:lnTo>
                        <a:pt x="16" y="76"/>
                      </a:lnTo>
                      <a:lnTo>
                        <a:pt x="11" y="70"/>
                      </a:lnTo>
                      <a:lnTo>
                        <a:pt x="7" y="63"/>
                      </a:lnTo>
                      <a:lnTo>
                        <a:pt x="4" y="57"/>
                      </a:lnTo>
                      <a:lnTo>
                        <a:pt x="2" y="50"/>
                      </a:lnTo>
                      <a:lnTo>
                        <a:pt x="1" y="42"/>
                      </a:lnTo>
                      <a:lnTo>
                        <a:pt x="0" y="33"/>
                      </a:lnTo>
                      <a:lnTo>
                        <a:pt x="204"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11" name="Freeform 503"/>
                <p:cNvSpPr>
                  <a:spLocks/>
                </p:cNvSpPr>
                <p:nvPr/>
              </p:nvSpPr>
              <p:spPr bwMode="auto">
                <a:xfrm>
                  <a:off x="2313" y="1238"/>
                  <a:ext cx="186" cy="59"/>
                </a:xfrm>
                <a:custGeom>
                  <a:avLst/>
                  <a:gdLst>
                    <a:gd name="T0" fmla="*/ 186 w 186"/>
                    <a:gd name="T1" fmla="*/ 2 h 59"/>
                    <a:gd name="T2" fmla="*/ 171 w 186"/>
                    <a:gd name="T3" fmla="*/ 10 h 59"/>
                    <a:gd name="T4" fmla="*/ 0 w 186"/>
                    <a:gd name="T5" fmla="*/ 0 h 59"/>
                    <a:gd name="T6" fmla="*/ 1 w 186"/>
                    <a:gd name="T7" fmla="*/ 7 h 59"/>
                    <a:gd name="T8" fmla="*/ 3 w 186"/>
                    <a:gd name="T9" fmla="*/ 13 h 59"/>
                    <a:gd name="T10" fmla="*/ 6 w 186"/>
                    <a:gd name="T11" fmla="*/ 19 h 59"/>
                    <a:gd name="T12" fmla="*/ 10 w 186"/>
                    <a:gd name="T13" fmla="*/ 25 h 59"/>
                    <a:gd name="T14" fmla="*/ 14 w 186"/>
                    <a:gd name="T15" fmla="*/ 30 h 59"/>
                    <a:gd name="T16" fmla="*/ 19 w 186"/>
                    <a:gd name="T17" fmla="*/ 35 h 59"/>
                    <a:gd name="T18" fmla="*/ 25 w 186"/>
                    <a:gd name="T19" fmla="*/ 40 h 59"/>
                    <a:gd name="T20" fmla="*/ 31 w 186"/>
                    <a:gd name="T21" fmla="*/ 44 h 59"/>
                    <a:gd name="T22" fmla="*/ 37 w 186"/>
                    <a:gd name="T23" fmla="*/ 47 h 59"/>
                    <a:gd name="T24" fmla="*/ 44 w 186"/>
                    <a:gd name="T25" fmla="*/ 50 h 59"/>
                    <a:gd name="T26" fmla="*/ 51 w 186"/>
                    <a:gd name="T27" fmla="*/ 53 h 59"/>
                    <a:gd name="T28" fmla="*/ 59 w 186"/>
                    <a:gd name="T29" fmla="*/ 55 h 59"/>
                    <a:gd name="T30" fmla="*/ 67 w 186"/>
                    <a:gd name="T31" fmla="*/ 56 h 59"/>
                    <a:gd name="T32" fmla="*/ 75 w 186"/>
                    <a:gd name="T33" fmla="*/ 58 h 59"/>
                    <a:gd name="T34" fmla="*/ 83 w 186"/>
                    <a:gd name="T35" fmla="*/ 58 h 59"/>
                    <a:gd name="T36" fmla="*/ 91 w 186"/>
                    <a:gd name="T37" fmla="*/ 59 h 59"/>
                    <a:gd name="T38" fmla="*/ 99 w 186"/>
                    <a:gd name="T39" fmla="*/ 59 h 59"/>
                    <a:gd name="T40" fmla="*/ 107 w 186"/>
                    <a:gd name="T41" fmla="*/ 58 h 59"/>
                    <a:gd name="T42" fmla="*/ 115 w 186"/>
                    <a:gd name="T43" fmla="*/ 57 h 59"/>
                    <a:gd name="T44" fmla="*/ 123 w 186"/>
                    <a:gd name="T45" fmla="*/ 55 h 59"/>
                    <a:gd name="T46" fmla="*/ 131 w 186"/>
                    <a:gd name="T47" fmla="*/ 53 h 59"/>
                    <a:gd name="T48" fmla="*/ 138 w 186"/>
                    <a:gd name="T49" fmla="*/ 51 h 59"/>
                    <a:gd name="T50" fmla="*/ 145 w 186"/>
                    <a:gd name="T51" fmla="*/ 48 h 59"/>
                    <a:gd name="T52" fmla="*/ 152 w 186"/>
                    <a:gd name="T53" fmla="*/ 45 h 59"/>
                    <a:gd name="T54" fmla="*/ 158 w 186"/>
                    <a:gd name="T55" fmla="*/ 41 h 59"/>
                    <a:gd name="T56" fmla="*/ 164 w 186"/>
                    <a:gd name="T57" fmla="*/ 37 h 59"/>
                    <a:gd name="T58" fmla="*/ 170 w 186"/>
                    <a:gd name="T59" fmla="*/ 32 h 59"/>
                    <a:gd name="T60" fmla="*/ 174 w 186"/>
                    <a:gd name="T61" fmla="*/ 27 h 59"/>
                    <a:gd name="T62" fmla="*/ 178 w 186"/>
                    <a:gd name="T63" fmla="*/ 21 h 59"/>
                    <a:gd name="T64" fmla="*/ 182 w 186"/>
                    <a:gd name="T65" fmla="*/ 15 h 59"/>
                    <a:gd name="T66" fmla="*/ 184 w 186"/>
                    <a:gd name="T67" fmla="*/ 9 h 59"/>
                    <a:gd name="T68" fmla="*/ 186 w 186"/>
                    <a:gd name="T69"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59">
                      <a:moveTo>
                        <a:pt x="186" y="2"/>
                      </a:moveTo>
                      <a:lnTo>
                        <a:pt x="171" y="10"/>
                      </a:lnTo>
                      <a:lnTo>
                        <a:pt x="0" y="0"/>
                      </a:lnTo>
                      <a:lnTo>
                        <a:pt x="1" y="7"/>
                      </a:lnTo>
                      <a:lnTo>
                        <a:pt x="3" y="13"/>
                      </a:lnTo>
                      <a:lnTo>
                        <a:pt x="6" y="19"/>
                      </a:lnTo>
                      <a:lnTo>
                        <a:pt x="10" y="25"/>
                      </a:lnTo>
                      <a:lnTo>
                        <a:pt x="14" y="30"/>
                      </a:lnTo>
                      <a:lnTo>
                        <a:pt x="19" y="35"/>
                      </a:lnTo>
                      <a:lnTo>
                        <a:pt x="25" y="40"/>
                      </a:lnTo>
                      <a:lnTo>
                        <a:pt x="31" y="44"/>
                      </a:lnTo>
                      <a:lnTo>
                        <a:pt x="37" y="47"/>
                      </a:lnTo>
                      <a:lnTo>
                        <a:pt x="44" y="50"/>
                      </a:lnTo>
                      <a:lnTo>
                        <a:pt x="51" y="53"/>
                      </a:lnTo>
                      <a:lnTo>
                        <a:pt x="59" y="55"/>
                      </a:lnTo>
                      <a:lnTo>
                        <a:pt x="67" y="56"/>
                      </a:lnTo>
                      <a:lnTo>
                        <a:pt x="75" y="58"/>
                      </a:lnTo>
                      <a:lnTo>
                        <a:pt x="83" y="58"/>
                      </a:lnTo>
                      <a:lnTo>
                        <a:pt x="91" y="59"/>
                      </a:lnTo>
                      <a:lnTo>
                        <a:pt x="99" y="59"/>
                      </a:lnTo>
                      <a:lnTo>
                        <a:pt x="107" y="58"/>
                      </a:lnTo>
                      <a:lnTo>
                        <a:pt x="115" y="57"/>
                      </a:lnTo>
                      <a:lnTo>
                        <a:pt x="123" y="55"/>
                      </a:lnTo>
                      <a:lnTo>
                        <a:pt x="131" y="53"/>
                      </a:lnTo>
                      <a:lnTo>
                        <a:pt x="138" y="51"/>
                      </a:lnTo>
                      <a:lnTo>
                        <a:pt x="145" y="48"/>
                      </a:lnTo>
                      <a:lnTo>
                        <a:pt x="152" y="45"/>
                      </a:lnTo>
                      <a:lnTo>
                        <a:pt x="158" y="41"/>
                      </a:lnTo>
                      <a:lnTo>
                        <a:pt x="164" y="37"/>
                      </a:lnTo>
                      <a:lnTo>
                        <a:pt x="170" y="32"/>
                      </a:lnTo>
                      <a:lnTo>
                        <a:pt x="174" y="27"/>
                      </a:lnTo>
                      <a:lnTo>
                        <a:pt x="178" y="21"/>
                      </a:lnTo>
                      <a:lnTo>
                        <a:pt x="182" y="15"/>
                      </a:lnTo>
                      <a:lnTo>
                        <a:pt x="184" y="9"/>
                      </a:lnTo>
                      <a:lnTo>
                        <a:pt x="186" y="2"/>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12" name="Freeform 504"/>
                <p:cNvSpPr>
                  <a:spLocks/>
                </p:cNvSpPr>
                <p:nvPr/>
              </p:nvSpPr>
              <p:spPr bwMode="auto">
                <a:xfrm>
                  <a:off x="2484" y="1200"/>
                  <a:ext cx="50" cy="42"/>
                </a:xfrm>
                <a:custGeom>
                  <a:avLst/>
                  <a:gdLst>
                    <a:gd name="T0" fmla="*/ 31 w 50"/>
                    <a:gd name="T1" fmla="*/ 0 h 42"/>
                    <a:gd name="T2" fmla="*/ 50 w 50"/>
                    <a:gd name="T3" fmla="*/ 12 h 42"/>
                    <a:gd name="T4" fmla="*/ 0 w 50"/>
                    <a:gd name="T5" fmla="*/ 42 h 42"/>
                    <a:gd name="T6" fmla="*/ 1 w 50"/>
                    <a:gd name="T7" fmla="*/ 33 h 42"/>
                    <a:gd name="T8" fmla="*/ 6 w 50"/>
                    <a:gd name="T9" fmla="*/ 26 h 42"/>
                    <a:gd name="T10" fmla="*/ 9 w 50"/>
                    <a:gd name="T11" fmla="*/ 20 h 42"/>
                    <a:gd name="T12" fmla="*/ 11 w 50"/>
                    <a:gd name="T13" fmla="*/ 14 h 42"/>
                    <a:gd name="T14" fmla="*/ 32 w 50"/>
                    <a:gd name="T15" fmla="*/ 0 h 42"/>
                    <a:gd name="T16" fmla="*/ 31 w 50"/>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2">
                      <a:moveTo>
                        <a:pt x="31" y="0"/>
                      </a:moveTo>
                      <a:lnTo>
                        <a:pt x="50" y="12"/>
                      </a:lnTo>
                      <a:lnTo>
                        <a:pt x="0" y="42"/>
                      </a:lnTo>
                      <a:lnTo>
                        <a:pt x="1" y="33"/>
                      </a:lnTo>
                      <a:lnTo>
                        <a:pt x="6" y="26"/>
                      </a:lnTo>
                      <a:lnTo>
                        <a:pt x="9" y="20"/>
                      </a:lnTo>
                      <a:lnTo>
                        <a:pt x="11" y="14"/>
                      </a:lnTo>
                      <a:lnTo>
                        <a:pt x="32" y="0"/>
                      </a:lnTo>
                      <a:lnTo>
                        <a:pt x="31"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13" name="Freeform 505"/>
                <p:cNvSpPr>
                  <a:spLocks/>
                </p:cNvSpPr>
                <p:nvPr/>
              </p:nvSpPr>
              <p:spPr bwMode="auto">
                <a:xfrm>
                  <a:off x="2238" y="906"/>
                  <a:ext cx="349" cy="384"/>
                </a:xfrm>
                <a:custGeom>
                  <a:avLst/>
                  <a:gdLst>
                    <a:gd name="T0" fmla="*/ 194 w 349"/>
                    <a:gd name="T1" fmla="*/ 0 h 384"/>
                    <a:gd name="T2" fmla="*/ 87 w 349"/>
                    <a:gd name="T3" fmla="*/ 59 h 384"/>
                    <a:gd name="T4" fmla="*/ 62 w 349"/>
                    <a:gd name="T5" fmla="*/ 44 h 384"/>
                    <a:gd name="T6" fmla="*/ 60 w 349"/>
                    <a:gd name="T7" fmla="*/ 44 h 384"/>
                    <a:gd name="T8" fmla="*/ 9 w 349"/>
                    <a:gd name="T9" fmla="*/ 75 h 384"/>
                    <a:gd name="T10" fmla="*/ 8 w 349"/>
                    <a:gd name="T11" fmla="*/ 78 h 384"/>
                    <a:gd name="T12" fmla="*/ 5 w 349"/>
                    <a:gd name="T13" fmla="*/ 81 h 384"/>
                    <a:gd name="T14" fmla="*/ 1 w 349"/>
                    <a:gd name="T15" fmla="*/ 141 h 384"/>
                    <a:gd name="T16" fmla="*/ 0 w 349"/>
                    <a:gd name="T17" fmla="*/ 182 h 384"/>
                    <a:gd name="T18" fmla="*/ 1 w 349"/>
                    <a:gd name="T19" fmla="*/ 226 h 384"/>
                    <a:gd name="T20" fmla="*/ 2 w 349"/>
                    <a:gd name="T21" fmla="*/ 260 h 384"/>
                    <a:gd name="T22" fmla="*/ 4 w 349"/>
                    <a:gd name="T23" fmla="*/ 274 h 384"/>
                    <a:gd name="T24" fmla="*/ 5 w 349"/>
                    <a:gd name="T25" fmla="*/ 276 h 384"/>
                    <a:gd name="T26" fmla="*/ 54 w 349"/>
                    <a:gd name="T27" fmla="*/ 305 h 384"/>
                    <a:gd name="T28" fmla="*/ 54 w 349"/>
                    <a:gd name="T29" fmla="*/ 321 h 384"/>
                    <a:gd name="T30" fmla="*/ 147 w 349"/>
                    <a:gd name="T31" fmla="*/ 378 h 384"/>
                    <a:gd name="T32" fmla="*/ 162 w 349"/>
                    <a:gd name="T33" fmla="*/ 370 h 384"/>
                    <a:gd name="T34" fmla="*/ 186 w 349"/>
                    <a:gd name="T35" fmla="*/ 384 h 384"/>
                    <a:gd name="T36" fmla="*/ 189 w 349"/>
                    <a:gd name="T37" fmla="*/ 384 h 384"/>
                    <a:gd name="T38" fmla="*/ 194 w 349"/>
                    <a:gd name="T39" fmla="*/ 384 h 384"/>
                    <a:gd name="T40" fmla="*/ 246 w 349"/>
                    <a:gd name="T41" fmla="*/ 353 h 384"/>
                    <a:gd name="T42" fmla="*/ 246 w 349"/>
                    <a:gd name="T43" fmla="*/ 313 h 384"/>
                    <a:gd name="T44" fmla="*/ 349 w 349"/>
                    <a:gd name="T45" fmla="*/ 253 h 384"/>
                    <a:gd name="T46" fmla="*/ 349 w 349"/>
                    <a:gd name="T47" fmla="*/ 96 h 384"/>
                    <a:gd name="T48" fmla="*/ 347 w 349"/>
                    <a:gd name="T49" fmla="*/ 92 h 384"/>
                    <a:gd name="T50" fmla="*/ 194 w 349"/>
                    <a:gd name="T5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384">
                      <a:moveTo>
                        <a:pt x="194" y="0"/>
                      </a:moveTo>
                      <a:lnTo>
                        <a:pt x="87" y="59"/>
                      </a:lnTo>
                      <a:lnTo>
                        <a:pt x="62" y="44"/>
                      </a:lnTo>
                      <a:lnTo>
                        <a:pt x="60" y="44"/>
                      </a:lnTo>
                      <a:lnTo>
                        <a:pt x="9" y="75"/>
                      </a:lnTo>
                      <a:lnTo>
                        <a:pt x="8" y="78"/>
                      </a:lnTo>
                      <a:lnTo>
                        <a:pt x="5" y="81"/>
                      </a:lnTo>
                      <a:lnTo>
                        <a:pt x="1" y="141"/>
                      </a:lnTo>
                      <a:lnTo>
                        <a:pt x="0" y="182"/>
                      </a:lnTo>
                      <a:lnTo>
                        <a:pt x="1" y="226"/>
                      </a:lnTo>
                      <a:lnTo>
                        <a:pt x="2" y="260"/>
                      </a:lnTo>
                      <a:lnTo>
                        <a:pt x="4" y="274"/>
                      </a:lnTo>
                      <a:lnTo>
                        <a:pt x="5" y="276"/>
                      </a:lnTo>
                      <a:lnTo>
                        <a:pt x="54" y="305"/>
                      </a:lnTo>
                      <a:lnTo>
                        <a:pt x="54" y="321"/>
                      </a:lnTo>
                      <a:lnTo>
                        <a:pt x="147" y="378"/>
                      </a:lnTo>
                      <a:lnTo>
                        <a:pt x="162" y="370"/>
                      </a:lnTo>
                      <a:lnTo>
                        <a:pt x="186" y="384"/>
                      </a:lnTo>
                      <a:lnTo>
                        <a:pt x="189" y="384"/>
                      </a:lnTo>
                      <a:lnTo>
                        <a:pt x="194" y="384"/>
                      </a:lnTo>
                      <a:lnTo>
                        <a:pt x="246" y="353"/>
                      </a:lnTo>
                      <a:lnTo>
                        <a:pt x="246" y="313"/>
                      </a:lnTo>
                      <a:lnTo>
                        <a:pt x="349" y="253"/>
                      </a:lnTo>
                      <a:lnTo>
                        <a:pt x="349" y="96"/>
                      </a:lnTo>
                      <a:lnTo>
                        <a:pt x="347" y="92"/>
                      </a:lnTo>
                      <a:lnTo>
                        <a:pt x="194"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14" name="Freeform 506"/>
                <p:cNvSpPr>
                  <a:spLocks/>
                </p:cNvSpPr>
                <p:nvPr/>
              </p:nvSpPr>
              <p:spPr bwMode="auto">
                <a:xfrm>
                  <a:off x="2422" y="1000"/>
                  <a:ext cx="165" cy="291"/>
                </a:xfrm>
                <a:custGeom>
                  <a:avLst/>
                  <a:gdLst>
                    <a:gd name="T0" fmla="*/ 165 w 165"/>
                    <a:gd name="T1" fmla="*/ 0 h 291"/>
                    <a:gd name="T2" fmla="*/ 11 w 165"/>
                    <a:gd name="T3" fmla="*/ 91 h 291"/>
                    <a:gd name="T4" fmla="*/ 10 w 165"/>
                    <a:gd name="T5" fmla="*/ 93 h 291"/>
                    <a:gd name="T6" fmla="*/ 4 w 165"/>
                    <a:gd name="T7" fmla="*/ 97 h 291"/>
                    <a:gd name="T8" fmla="*/ 2 w 165"/>
                    <a:gd name="T9" fmla="*/ 139 h 291"/>
                    <a:gd name="T10" fmla="*/ 0 w 165"/>
                    <a:gd name="T11" fmla="*/ 168 h 291"/>
                    <a:gd name="T12" fmla="*/ 0 w 165"/>
                    <a:gd name="T13" fmla="*/ 200 h 291"/>
                    <a:gd name="T14" fmla="*/ 1 w 165"/>
                    <a:gd name="T15" fmla="*/ 237 h 291"/>
                    <a:gd name="T16" fmla="*/ 3 w 165"/>
                    <a:gd name="T17" fmla="*/ 273 h 291"/>
                    <a:gd name="T18" fmla="*/ 4 w 165"/>
                    <a:gd name="T19" fmla="*/ 291 h 291"/>
                    <a:gd name="T20" fmla="*/ 10 w 165"/>
                    <a:gd name="T21" fmla="*/ 291 h 291"/>
                    <a:gd name="T22" fmla="*/ 12 w 165"/>
                    <a:gd name="T23" fmla="*/ 290 h 291"/>
                    <a:gd name="T24" fmla="*/ 62 w 165"/>
                    <a:gd name="T25" fmla="*/ 260 h 291"/>
                    <a:gd name="T26" fmla="*/ 62 w 165"/>
                    <a:gd name="T27" fmla="*/ 219 h 291"/>
                    <a:gd name="T28" fmla="*/ 165 w 165"/>
                    <a:gd name="T29" fmla="*/ 159 h 291"/>
                    <a:gd name="T30" fmla="*/ 165 w 165"/>
                    <a:gd name="T31" fmla="*/ 2 h 291"/>
                    <a:gd name="T32" fmla="*/ 165 w 165"/>
                    <a:gd name="T33"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91">
                      <a:moveTo>
                        <a:pt x="165" y="0"/>
                      </a:moveTo>
                      <a:lnTo>
                        <a:pt x="11" y="91"/>
                      </a:lnTo>
                      <a:lnTo>
                        <a:pt x="10" y="93"/>
                      </a:lnTo>
                      <a:lnTo>
                        <a:pt x="4" y="97"/>
                      </a:lnTo>
                      <a:lnTo>
                        <a:pt x="2" y="139"/>
                      </a:lnTo>
                      <a:lnTo>
                        <a:pt x="0" y="168"/>
                      </a:lnTo>
                      <a:lnTo>
                        <a:pt x="0" y="200"/>
                      </a:lnTo>
                      <a:lnTo>
                        <a:pt x="1" y="237"/>
                      </a:lnTo>
                      <a:lnTo>
                        <a:pt x="3" y="273"/>
                      </a:lnTo>
                      <a:lnTo>
                        <a:pt x="4" y="291"/>
                      </a:lnTo>
                      <a:lnTo>
                        <a:pt x="10" y="291"/>
                      </a:lnTo>
                      <a:lnTo>
                        <a:pt x="12" y="290"/>
                      </a:lnTo>
                      <a:lnTo>
                        <a:pt x="62" y="260"/>
                      </a:lnTo>
                      <a:lnTo>
                        <a:pt x="62" y="219"/>
                      </a:lnTo>
                      <a:lnTo>
                        <a:pt x="165" y="159"/>
                      </a:lnTo>
                      <a:lnTo>
                        <a:pt x="165" y="2"/>
                      </a:lnTo>
                      <a:lnTo>
                        <a:pt x="165"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15" name="Freeform 507"/>
                <p:cNvSpPr>
                  <a:spLocks/>
                </p:cNvSpPr>
                <p:nvPr/>
              </p:nvSpPr>
              <p:spPr bwMode="auto">
                <a:xfrm>
                  <a:off x="2258" y="1018"/>
                  <a:ext cx="149" cy="241"/>
                </a:xfrm>
                <a:custGeom>
                  <a:avLst/>
                  <a:gdLst>
                    <a:gd name="T0" fmla="*/ 4 w 149"/>
                    <a:gd name="T1" fmla="*/ 0 h 241"/>
                    <a:gd name="T2" fmla="*/ 2 w 149"/>
                    <a:gd name="T3" fmla="*/ 27 h 241"/>
                    <a:gd name="T4" fmla="*/ 0 w 149"/>
                    <a:gd name="T5" fmla="*/ 72 h 241"/>
                    <a:gd name="T6" fmla="*/ 1 w 149"/>
                    <a:gd name="T7" fmla="*/ 104 h 241"/>
                    <a:gd name="T8" fmla="*/ 3 w 149"/>
                    <a:gd name="T9" fmla="*/ 141 h 241"/>
                    <a:gd name="T10" fmla="*/ 4 w 149"/>
                    <a:gd name="T11" fmla="*/ 153 h 241"/>
                    <a:gd name="T12" fmla="*/ 149 w 149"/>
                    <a:gd name="T13" fmla="*/ 241 h 241"/>
                    <a:gd name="T14" fmla="*/ 148 w 149"/>
                    <a:gd name="T15" fmla="*/ 223 h 241"/>
                    <a:gd name="T16" fmla="*/ 147 w 149"/>
                    <a:gd name="T17" fmla="*/ 192 h 241"/>
                    <a:gd name="T18" fmla="*/ 147 w 149"/>
                    <a:gd name="T19" fmla="*/ 156 h 241"/>
                    <a:gd name="T20" fmla="*/ 148 w 149"/>
                    <a:gd name="T21" fmla="*/ 118 h 241"/>
                    <a:gd name="T22" fmla="*/ 149 w 149"/>
                    <a:gd name="T23" fmla="*/ 87 h 241"/>
                    <a:gd name="T24" fmla="*/ 8 w 149"/>
                    <a:gd name="T25" fmla="*/ 3 h 241"/>
                    <a:gd name="T26" fmla="*/ 4 w 149"/>
                    <a:gd name="T2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241">
                      <a:moveTo>
                        <a:pt x="4" y="0"/>
                      </a:moveTo>
                      <a:lnTo>
                        <a:pt x="2" y="27"/>
                      </a:lnTo>
                      <a:lnTo>
                        <a:pt x="0" y="72"/>
                      </a:lnTo>
                      <a:lnTo>
                        <a:pt x="1" y="104"/>
                      </a:lnTo>
                      <a:lnTo>
                        <a:pt x="3" y="141"/>
                      </a:lnTo>
                      <a:lnTo>
                        <a:pt x="4" y="153"/>
                      </a:lnTo>
                      <a:lnTo>
                        <a:pt x="149" y="241"/>
                      </a:lnTo>
                      <a:lnTo>
                        <a:pt x="148" y="223"/>
                      </a:lnTo>
                      <a:lnTo>
                        <a:pt x="147" y="192"/>
                      </a:lnTo>
                      <a:lnTo>
                        <a:pt x="147" y="156"/>
                      </a:lnTo>
                      <a:lnTo>
                        <a:pt x="148" y="118"/>
                      </a:lnTo>
                      <a:lnTo>
                        <a:pt x="149" y="87"/>
                      </a:lnTo>
                      <a:lnTo>
                        <a:pt x="8" y="3"/>
                      </a:lnTo>
                      <a:lnTo>
                        <a:pt x="4" y="0"/>
                      </a:lnTo>
                      <a:close/>
                    </a:path>
                  </a:pathLst>
                </a:custGeom>
                <a:solidFill>
                  <a:srgbClr val="A4B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16" name="Freeform 508"/>
                <p:cNvSpPr>
                  <a:spLocks/>
                </p:cNvSpPr>
                <p:nvPr/>
              </p:nvSpPr>
              <p:spPr bwMode="auto">
                <a:xfrm>
                  <a:off x="2254" y="1015"/>
                  <a:ext cx="9" cy="157"/>
                </a:xfrm>
                <a:custGeom>
                  <a:avLst/>
                  <a:gdLst>
                    <a:gd name="T0" fmla="*/ 4 w 9"/>
                    <a:gd name="T1" fmla="*/ 0 h 157"/>
                    <a:gd name="T2" fmla="*/ 3 w 9"/>
                    <a:gd name="T3" fmla="*/ 1 h 157"/>
                    <a:gd name="T4" fmla="*/ 3 w 9"/>
                    <a:gd name="T5" fmla="*/ 10 h 157"/>
                    <a:gd name="T6" fmla="*/ 2 w 9"/>
                    <a:gd name="T7" fmla="*/ 33 h 157"/>
                    <a:gd name="T8" fmla="*/ 1 w 9"/>
                    <a:gd name="T9" fmla="*/ 63 h 157"/>
                    <a:gd name="T10" fmla="*/ 0 w 9"/>
                    <a:gd name="T11" fmla="*/ 93 h 157"/>
                    <a:gd name="T12" fmla="*/ 1 w 9"/>
                    <a:gd name="T13" fmla="*/ 120 h 157"/>
                    <a:gd name="T14" fmla="*/ 3 w 9"/>
                    <a:gd name="T15" fmla="*/ 149 h 157"/>
                    <a:gd name="T16" fmla="*/ 3 w 9"/>
                    <a:gd name="T17" fmla="*/ 156 h 157"/>
                    <a:gd name="T18" fmla="*/ 4 w 9"/>
                    <a:gd name="T19" fmla="*/ 157 h 157"/>
                    <a:gd name="T20" fmla="*/ 5 w 9"/>
                    <a:gd name="T21" fmla="*/ 157 h 157"/>
                    <a:gd name="T22" fmla="*/ 7 w 9"/>
                    <a:gd name="T23" fmla="*/ 156 h 157"/>
                    <a:gd name="T24" fmla="*/ 8 w 9"/>
                    <a:gd name="T25" fmla="*/ 156 h 157"/>
                    <a:gd name="T26" fmla="*/ 7 w 9"/>
                    <a:gd name="T27" fmla="*/ 137 h 157"/>
                    <a:gd name="T28" fmla="*/ 5 w 9"/>
                    <a:gd name="T29" fmla="*/ 110 h 157"/>
                    <a:gd name="T30" fmla="*/ 5 w 9"/>
                    <a:gd name="T31" fmla="*/ 83 h 157"/>
                    <a:gd name="T32" fmla="*/ 5 w 9"/>
                    <a:gd name="T33" fmla="*/ 61 h 157"/>
                    <a:gd name="T34" fmla="*/ 6 w 9"/>
                    <a:gd name="T35" fmla="*/ 39 h 157"/>
                    <a:gd name="T36" fmla="*/ 8 w 9"/>
                    <a:gd name="T37" fmla="*/ 19 h 157"/>
                    <a:gd name="T38" fmla="*/ 9 w 9"/>
                    <a:gd name="T39" fmla="*/ 3 h 157"/>
                    <a:gd name="T40" fmla="*/ 4 w 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57">
                      <a:moveTo>
                        <a:pt x="4" y="0"/>
                      </a:moveTo>
                      <a:lnTo>
                        <a:pt x="3" y="1"/>
                      </a:lnTo>
                      <a:lnTo>
                        <a:pt x="3" y="10"/>
                      </a:lnTo>
                      <a:lnTo>
                        <a:pt x="2" y="33"/>
                      </a:lnTo>
                      <a:lnTo>
                        <a:pt x="1" y="63"/>
                      </a:lnTo>
                      <a:lnTo>
                        <a:pt x="0" y="93"/>
                      </a:lnTo>
                      <a:lnTo>
                        <a:pt x="1" y="120"/>
                      </a:lnTo>
                      <a:lnTo>
                        <a:pt x="3" y="149"/>
                      </a:lnTo>
                      <a:lnTo>
                        <a:pt x="3" y="156"/>
                      </a:lnTo>
                      <a:lnTo>
                        <a:pt x="4" y="157"/>
                      </a:lnTo>
                      <a:lnTo>
                        <a:pt x="5" y="157"/>
                      </a:lnTo>
                      <a:lnTo>
                        <a:pt x="7" y="156"/>
                      </a:lnTo>
                      <a:lnTo>
                        <a:pt x="8" y="156"/>
                      </a:lnTo>
                      <a:lnTo>
                        <a:pt x="7" y="137"/>
                      </a:lnTo>
                      <a:lnTo>
                        <a:pt x="5" y="110"/>
                      </a:lnTo>
                      <a:lnTo>
                        <a:pt x="5" y="83"/>
                      </a:lnTo>
                      <a:lnTo>
                        <a:pt x="5" y="61"/>
                      </a:lnTo>
                      <a:lnTo>
                        <a:pt x="6" y="39"/>
                      </a:lnTo>
                      <a:lnTo>
                        <a:pt x="8" y="19"/>
                      </a:lnTo>
                      <a:lnTo>
                        <a:pt x="9"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17" name="Freeform 509"/>
                <p:cNvSpPr>
                  <a:spLocks/>
                </p:cNvSpPr>
                <p:nvPr/>
              </p:nvSpPr>
              <p:spPr bwMode="auto">
                <a:xfrm>
                  <a:off x="2247" y="979"/>
                  <a:ext cx="187" cy="114"/>
                </a:xfrm>
                <a:custGeom>
                  <a:avLst/>
                  <a:gdLst>
                    <a:gd name="T0" fmla="*/ 187 w 187"/>
                    <a:gd name="T1" fmla="*/ 113 h 114"/>
                    <a:gd name="T2" fmla="*/ 187 w 187"/>
                    <a:gd name="T3" fmla="*/ 112 h 114"/>
                    <a:gd name="T4" fmla="*/ 1 w 187"/>
                    <a:gd name="T5" fmla="*/ 0 h 114"/>
                    <a:gd name="T6" fmla="*/ 0 w 187"/>
                    <a:gd name="T7" fmla="*/ 2 h 114"/>
                    <a:gd name="T8" fmla="*/ 186 w 187"/>
                    <a:gd name="T9" fmla="*/ 114 h 114"/>
                    <a:gd name="T10" fmla="*/ 185 w 187"/>
                    <a:gd name="T11" fmla="*/ 113 h 114"/>
                    <a:gd name="T12" fmla="*/ 187 w 187"/>
                    <a:gd name="T13" fmla="*/ 113 h 114"/>
                    <a:gd name="T14" fmla="*/ 187 w 187"/>
                    <a:gd name="T15" fmla="*/ 112 h 114"/>
                    <a:gd name="T16" fmla="*/ 187 w 187"/>
                    <a:gd name="T17" fmla="*/ 112 h 114"/>
                    <a:gd name="T18" fmla="*/ 187 w 187"/>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14">
                      <a:moveTo>
                        <a:pt x="187" y="113"/>
                      </a:moveTo>
                      <a:lnTo>
                        <a:pt x="187" y="112"/>
                      </a:lnTo>
                      <a:lnTo>
                        <a:pt x="1" y="0"/>
                      </a:lnTo>
                      <a:lnTo>
                        <a:pt x="0" y="2"/>
                      </a:lnTo>
                      <a:lnTo>
                        <a:pt x="186" y="114"/>
                      </a:lnTo>
                      <a:lnTo>
                        <a:pt x="185" y="113"/>
                      </a:lnTo>
                      <a:lnTo>
                        <a:pt x="187" y="113"/>
                      </a:lnTo>
                      <a:lnTo>
                        <a:pt x="187" y="112"/>
                      </a:lnTo>
                      <a:lnTo>
                        <a:pt x="187" y="112"/>
                      </a:lnTo>
                      <a:lnTo>
                        <a:pt x="187" y="11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18" name="Freeform 510"/>
                <p:cNvSpPr>
                  <a:spLocks/>
                </p:cNvSpPr>
                <p:nvPr/>
              </p:nvSpPr>
              <p:spPr bwMode="auto">
                <a:xfrm>
                  <a:off x="2432" y="1092"/>
                  <a:ext cx="2" cy="197"/>
                </a:xfrm>
                <a:custGeom>
                  <a:avLst/>
                  <a:gdLst>
                    <a:gd name="T0" fmla="*/ 1 w 2"/>
                    <a:gd name="T1" fmla="*/ 197 h 197"/>
                    <a:gd name="T2" fmla="*/ 2 w 2"/>
                    <a:gd name="T3" fmla="*/ 197 h 197"/>
                    <a:gd name="T4" fmla="*/ 2 w 2"/>
                    <a:gd name="T5" fmla="*/ 0 h 197"/>
                    <a:gd name="T6" fmla="*/ 0 w 2"/>
                    <a:gd name="T7" fmla="*/ 0 h 197"/>
                    <a:gd name="T8" fmla="*/ 0 w 2"/>
                    <a:gd name="T9" fmla="*/ 197 h 197"/>
                    <a:gd name="T10" fmla="*/ 1 w 2"/>
                    <a:gd name="T11" fmla="*/ 197 h 197"/>
                  </a:gdLst>
                  <a:ahLst/>
                  <a:cxnLst>
                    <a:cxn ang="0">
                      <a:pos x="T0" y="T1"/>
                    </a:cxn>
                    <a:cxn ang="0">
                      <a:pos x="T2" y="T3"/>
                    </a:cxn>
                    <a:cxn ang="0">
                      <a:pos x="T4" y="T5"/>
                    </a:cxn>
                    <a:cxn ang="0">
                      <a:pos x="T6" y="T7"/>
                    </a:cxn>
                    <a:cxn ang="0">
                      <a:pos x="T8" y="T9"/>
                    </a:cxn>
                    <a:cxn ang="0">
                      <a:pos x="T10" y="T11"/>
                    </a:cxn>
                  </a:cxnLst>
                  <a:rect l="0" t="0" r="r" b="b"/>
                  <a:pathLst>
                    <a:path w="2" h="197">
                      <a:moveTo>
                        <a:pt x="1" y="197"/>
                      </a:moveTo>
                      <a:lnTo>
                        <a:pt x="2" y="197"/>
                      </a:lnTo>
                      <a:lnTo>
                        <a:pt x="2" y="0"/>
                      </a:lnTo>
                      <a:lnTo>
                        <a:pt x="0" y="0"/>
                      </a:lnTo>
                      <a:lnTo>
                        <a:pt x="0" y="197"/>
                      </a:lnTo>
                      <a:lnTo>
                        <a:pt x="1" y="197"/>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19" name="Freeform 511"/>
                <p:cNvSpPr>
                  <a:spLocks/>
                </p:cNvSpPr>
                <p:nvPr/>
              </p:nvSpPr>
              <p:spPr bwMode="auto">
                <a:xfrm>
                  <a:off x="2587" y="1000"/>
                  <a:ext cx="2" cy="159"/>
                </a:xfrm>
                <a:custGeom>
                  <a:avLst/>
                  <a:gdLst>
                    <a:gd name="T0" fmla="*/ 0 w 2"/>
                    <a:gd name="T1" fmla="*/ 1 h 159"/>
                    <a:gd name="T2" fmla="*/ 0 w 2"/>
                    <a:gd name="T3" fmla="*/ 1 h 159"/>
                    <a:gd name="T4" fmla="*/ 0 w 2"/>
                    <a:gd name="T5" fmla="*/ 159 h 159"/>
                    <a:gd name="T6" fmla="*/ 2 w 2"/>
                    <a:gd name="T7" fmla="*/ 159 h 159"/>
                    <a:gd name="T8" fmla="*/ 2 w 2"/>
                    <a:gd name="T9" fmla="*/ 1 h 159"/>
                    <a:gd name="T10" fmla="*/ 2 w 2"/>
                    <a:gd name="T11" fmla="*/ 0 h 159"/>
                    <a:gd name="T12" fmla="*/ 2 w 2"/>
                    <a:gd name="T13" fmla="*/ 1 h 159"/>
                    <a:gd name="T14" fmla="*/ 2 w 2"/>
                    <a:gd name="T15" fmla="*/ 0 h 159"/>
                    <a:gd name="T16" fmla="*/ 2 w 2"/>
                    <a:gd name="T17" fmla="*/ 0 h 159"/>
                    <a:gd name="T18" fmla="*/ 0 w 2"/>
                    <a:gd name="T19"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59">
                      <a:moveTo>
                        <a:pt x="0" y="1"/>
                      </a:moveTo>
                      <a:lnTo>
                        <a:pt x="0" y="1"/>
                      </a:lnTo>
                      <a:lnTo>
                        <a:pt x="0" y="159"/>
                      </a:lnTo>
                      <a:lnTo>
                        <a:pt x="2" y="159"/>
                      </a:lnTo>
                      <a:lnTo>
                        <a:pt x="2" y="1"/>
                      </a:lnTo>
                      <a:lnTo>
                        <a:pt x="2" y="0"/>
                      </a:lnTo>
                      <a:lnTo>
                        <a:pt x="2" y="1"/>
                      </a:lnTo>
                      <a:lnTo>
                        <a:pt x="2" y="0"/>
                      </a:lnTo>
                      <a:lnTo>
                        <a:pt x="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20" name="Freeform 512"/>
                <p:cNvSpPr>
                  <a:spLocks/>
                </p:cNvSpPr>
                <p:nvPr/>
              </p:nvSpPr>
              <p:spPr bwMode="auto">
                <a:xfrm>
                  <a:off x="2585" y="996"/>
                  <a:ext cx="4" cy="5"/>
                </a:xfrm>
                <a:custGeom>
                  <a:avLst/>
                  <a:gdLst>
                    <a:gd name="T0" fmla="*/ 0 w 4"/>
                    <a:gd name="T1" fmla="*/ 3 h 5"/>
                    <a:gd name="T2" fmla="*/ 0 w 4"/>
                    <a:gd name="T3" fmla="*/ 2 h 5"/>
                    <a:gd name="T4" fmla="*/ 2 w 4"/>
                    <a:gd name="T5" fmla="*/ 5 h 5"/>
                    <a:gd name="T6" fmla="*/ 4 w 4"/>
                    <a:gd name="T7" fmla="*/ 4 h 5"/>
                    <a:gd name="T8" fmla="*/ 2 w 4"/>
                    <a:gd name="T9" fmla="*/ 1 h 5"/>
                    <a:gd name="T10" fmla="*/ 2 w 4"/>
                    <a:gd name="T11" fmla="*/ 0 h 5"/>
                    <a:gd name="T12" fmla="*/ 2 w 4"/>
                    <a:gd name="T13" fmla="*/ 1 h 5"/>
                    <a:gd name="T14" fmla="*/ 2 w 4"/>
                    <a:gd name="T15" fmla="*/ 0 h 5"/>
                    <a:gd name="T16" fmla="*/ 2 w 4"/>
                    <a:gd name="T17" fmla="*/ 0 h 5"/>
                    <a:gd name="T18" fmla="*/ 0 w 4"/>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0" y="3"/>
                      </a:moveTo>
                      <a:lnTo>
                        <a:pt x="0" y="2"/>
                      </a:lnTo>
                      <a:lnTo>
                        <a:pt x="2" y="5"/>
                      </a:lnTo>
                      <a:lnTo>
                        <a:pt x="4" y="4"/>
                      </a:lnTo>
                      <a:lnTo>
                        <a:pt x="2" y="1"/>
                      </a:lnTo>
                      <a:lnTo>
                        <a:pt x="2" y="0"/>
                      </a:lnTo>
                      <a:lnTo>
                        <a:pt x="2" y="1"/>
                      </a:lnTo>
                      <a:lnTo>
                        <a:pt x="2" y="0"/>
                      </a:lnTo>
                      <a:lnTo>
                        <a:pt x="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21" name="Freeform 513"/>
                <p:cNvSpPr>
                  <a:spLocks/>
                </p:cNvSpPr>
                <p:nvPr/>
              </p:nvSpPr>
              <p:spPr bwMode="auto">
                <a:xfrm>
                  <a:off x="2431" y="904"/>
                  <a:ext cx="156" cy="95"/>
                </a:xfrm>
                <a:custGeom>
                  <a:avLst/>
                  <a:gdLst>
                    <a:gd name="T0" fmla="*/ 1 w 156"/>
                    <a:gd name="T1" fmla="*/ 3 h 95"/>
                    <a:gd name="T2" fmla="*/ 0 w 156"/>
                    <a:gd name="T3" fmla="*/ 3 h 95"/>
                    <a:gd name="T4" fmla="*/ 154 w 156"/>
                    <a:gd name="T5" fmla="*/ 95 h 95"/>
                    <a:gd name="T6" fmla="*/ 156 w 156"/>
                    <a:gd name="T7" fmla="*/ 92 h 95"/>
                    <a:gd name="T8" fmla="*/ 1 w 156"/>
                    <a:gd name="T9" fmla="*/ 0 h 95"/>
                    <a:gd name="T10" fmla="*/ 0 w 156"/>
                    <a:gd name="T11" fmla="*/ 0 h 95"/>
                    <a:gd name="T12" fmla="*/ 1 w 156"/>
                    <a:gd name="T13" fmla="*/ 0 h 95"/>
                    <a:gd name="T14" fmla="*/ 1 w 156"/>
                    <a:gd name="T15" fmla="*/ 0 h 95"/>
                    <a:gd name="T16" fmla="*/ 0 w 156"/>
                    <a:gd name="T17" fmla="*/ 0 h 95"/>
                    <a:gd name="T18" fmla="*/ 1 w 156"/>
                    <a:gd name="T19"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95">
                      <a:moveTo>
                        <a:pt x="1" y="3"/>
                      </a:moveTo>
                      <a:lnTo>
                        <a:pt x="0" y="3"/>
                      </a:lnTo>
                      <a:lnTo>
                        <a:pt x="154" y="95"/>
                      </a:lnTo>
                      <a:lnTo>
                        <a:pt x="156" y="92"/>
                      </a:lnTo>
                      <a:lnTo>
                        <a:pt x="1" y="0"/>
                      </a:lnTo>
                      <a:lnTo>
                        <a:pt x="0" y="0"/>
                      </a:lnTo>
                      <a:lnTo>
                        <a:pt x="1" y="0"/>
                      </a:lnTo>
                      <a:lnTo>
                        <a:pt x="1" y="0"/>
                      </a:lnTo>
                      <a:lnTo>
                        <a:pt x="0" y="0"/>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22" name="Freeform 514"/>
                <p:cNvSpPr>
                  <a:spLocks/>
                </p:cNvSpPr>
                <p:nvPr/>
              </p:nvSpPr>
              <p:spPr bwMode="auto">
                <a:xfrm>
                  <a:off x="2324" y="904"/>
                  <a:ext cx="108" cy="61"/>
                </a:xfrm>
                <a:custGeom>
                  <a:avLst/>
                  <a:gdLst>
                    <a:gd name="T0" fmla="*/ 1 w 108"/>
                    <a:gd name="T1" fmla="*/ 60 h 61"/>
                    <a:gd name="T2" fmla="*/ 1 w 108"/>
                    <a:gd name="T3" fmla="*/ 61 h 61"/>
                    <a:gd name="T4" fmla="*/ 108 w 108"/>
                    <a:gd name="T5" fmla="*/ 3 h 61"/>
                    <a:gd name="T6" fmla="*/ 107 w 108"/>
                    <a:gd name="T7" fmla="*/ 0 h 61"/>
                    <a:gd name="T8" fmla="*/ 0 w 108"/>
                    <a:gd name="T9" fmla="*/ 58 h 61"/>
                    <a:gd name="T10" fmla="*/ 1 w 108"/>
                    <a:gd name="T11" fmla="*/ 60 h 61"/>
                  </a:gdLst>
                  <a:ahLst/>
                  <a:cxnLst>
                    <a:cxn ang="0">
                      <a:pos x="T0" y="T1"/>
                    </a:cxn>
                    <a:cxn ang="0">
                      <a:pos x="T2" y="T3"/>
                    </a:cxn>
                    <a:cxn ang="0">
                      <a:pos x="T4" y="T5"/>
                    </a:cxn>
                    <a:cxn ang="0">
                      <a:pos x="T6" y="T7"/>
                    </a:cxn>
                    <a:cxn ang="0">
                      <a:pos x="T8" y="T9"/>
                    </a:cxn>
                    <a:cxn ang="0">
                      <a:pos x="T10" y="T11"/>
                    </a:cxn>
                  </a:cxnLst>
                  <a:rect l="0" t="0" r="r" b="b"/>
                  <a:pathLst>
                    <a:path w="108" h="61">
                      <a:moveTo>
                        <a:pt x="1" y="60"/>
                      </a:moveTo>
                      <a:lnTo>
                        <a:pt x="1" y="61"/>
                      </a:lnTo>
                      <a:lnTo>
                        <a:pt x="108" y="3"/>
                      </a:lnTo>
                      <a:lnTo>
                        <a:pt x="107" y="0"/>
                      </a:lnTo>
                      <a:lnTo>
                        <a:pt x="0" y="58"/>
                      </a:lnTo>
                      <a:lnTo>
                        <a:pt x="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23" name="Freeform 515"/>
                <p:cNvSpPr>
                  <a:spLocks/>
                </p:cNvSpPr>
                <p:nvPr/>
              </p:nvSpPr>
              <p:spPr bwMode="auto">
                <a:xfrm>
                  <a:off x="2246" y="948"/>
                  <a:ext cx="54" cy="34"/>
                </a:xfrm>
                <a:custGeom>
                  <a:avLst/>
                  <a:gdLst>
                    <a:gd name="T0" fmla="*/ 54 w 54"/>
                    <a:gd name="T1" fmla="*/ 0 h 34"/>
                    <a:gd name="T2" fmla="*/ 53 w 54"/>
                    <a:gd name="T3" fmla="*/ 0 h 34"/>
                    <a:gd name="T4" fmla="*/ 0 w 54"/>
                    <a:gd name="T5" fmla="*/ 31 h 34"/>
                    <a:gd name="T6" fmla="*/ 2 w 54"/>
                    <a:gd name="T7" fmla="*/ 34 h 34"/>
                    <a:gd name="T8" fmla="*/ 54 w 54"/>
                    <a:gd name="T9" fmla="*/ 3 h 34"/>
                    <a:gd name="T10" fmla="*/ 53 w 54"/>
                    <a:gd name="T11" fmla="*/ 3 h 34"/>
                    <a:gd name="T12" fmla="*/ 54 w 54"/>
                    <a:gd name="T13" fmla="*/ 0 h 34"/>
                    <a:gd name="T14" fmla="*/ 54 w 54"/>
                    <a:gd name="T15" fmla="*/ 0 h 34"/>
                    <a:gd name="T16" fmla="*/ 53 w 54"/>
                    <a:gd name="T17" fmla="*/ 0 h 34"/>
                    <a:gd name="T18" fmla="*/ 54 w 5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4">
                      <a:moveTo>
                        <a:pt x="54" y="0"/>
                      </a:moveTo>
                      <a:lnTo>
                        <a:pt x="53" y="0"/>
                      </a:lnTo>
                      <a:lnTo>
                        <a:pt x="0" y="31"/>
                      </a:lnTo>
                      <a:lnTo>
                        <a:pt x="2" y="34"/>
                      </a:lnTo>
                      <a:lnTo>
                        <a:pt x="54" y="3"/>
                      </a:lnTo>
                      <a:lnTo>
                        <a:pt x="53" y="3"/>
                      </a:lnTo>
                      <a:lnTo>
                        <a:pt x="54" y="0"/>
                      </a:lnTo>
                      <a:lnTo>
                        <a:pt x="54" y="0"/>
                      </a:lnTo>
                      <a:lnTo>
                        <a:pt x="53"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24" name="Freeform 516"/>
                <p:cNvSpPr>
                  <a:spLocks/>
                </p:cNvSpPr>
                <p:nvPr/>
              </p:nvSpPr>
              <p:spPr bwMode="auto">
                <a:xfrm>
                  <a:off x="2299" y="948"/>
                  <a:ext cx="187" cy="115"/>
                </a:xfrm>
                <a:custGeom>
                  <a:avLst/>
                  <a:gdLst>
                    <a:gd name="T0" fmla="*/ 187 w 187"/>
                    <a:gd name="T1" fmla="*/ 113 h 115"/>
                    <a:gd name="T2" fmla="*/ 186 w 187"/>
                    <a:gd name="T3" fmla="*/ 112 h 115"/>
                    <a:gd name="T4" fmla="*/ 1 w 187"/>
                    <a:gd name="T5" fmla="*/ 0 h 115"/>
                    <a:gd name="T6" fmla="*/ 0 w 187"/>
                    <a:gd name="T7" fmla="*/ 3 h 115"/>
                    <a:gd name="T8" fmla="*/ 184 w 187"/>
                    <a:gd name="T9" fmla="*/ 115 h 115"/>
                    <a:gd name="T10" fmla="*/ 184 w 187"/>
                    <a:gd name="T11" fmla="*/ 113 h 115"/>
                    <a:gd name="T12" fmla="*/ 187 w 187"/>
                    <a:gd name="T13" fmla="*/ 113 h 115"/>
                    <a:gd name="T14" fmla="*/ 187 w 187"/>
                    <a:gd name="T15" fmla="*/ 113 h 115"/>
                    <a:gd name="T16" fmla="*/ 186 w 187"/>
                    <a:gd name="T17" fmla="*/ 112 h 115"/>
                    <a:gd name="T18" fmla="*/ 187 w 187"/>
                    <a:gd name="T19"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15">
                      <a:moveTo>
                        <a:pt x="187" y="113"/>
                      </a:moveTo>
                      <a:lnTo>
                        <a:pt x="186" y="112"/>
                      </a:lnTo>
                      <a:lnTo>
                        <a:pt x="1" y="0"/>
                      </a:lnTo>
                      <a:lnTo>
                        <a:pt x="0" y="3"/>
                      </a:lnTo>
                      <a:lnTo>
                        <a:pt x="184" y="115"/>
                      </a:lnTo>
                      <a:lnTo>
                        <a:pt x="184" y="113"/>
                      </a:lnTo>
                      <a:lnTo>
                        <a:pt x="187" y="113"/>
                      </a:lnTo>
                      <a:lnTo>
                        <a:pt x="187" y="113"/>
                      </a:lnTo>
                      <a:lnTo>
                        <a:pt x="186" y="112"/>
                      </a:lnTo>
                      <a:lnTo>
                        <a:pt x="187"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25" name="Freeform 517"/>
                <p:cNvSpPr>
                  <a:spLocks/>
                </p:cNvSpPr>
                <p:nvPr/>
              </p:nvSpPr>
              <p:spPr bwMode="auto">
                <a:xfrm>
                  <a:off x="2483" y="1061"/>
                  <a:ext cx="3" cy="200"/>
                </a:xfrm>
                <a:custGeom>
                  <a:avLst/>
                  <a:gdLst>
                    <a:gd name="T0" fmla="*/ 1 w 3"/>
                    <a:gd name="T1" fmla="*/ 200 h 200"/>
                    <a:gd name="T2" fmla="*/ 3 w 3"/>
                    <a:gd name="T3" fmla="*/ 200 h 200"/>
                    <a:gd name="T4" fmla="*/ 3 w 3"/>
                    <a:gd name="T5" fmla="*/ 0 h 200"/>
                    <a:gd name="T6" fmla="*/ 0 w 3"/>
                    <a:gd name="T7" fmla="*/ 0 h 200"/>
                    <a:gd name="T8" fmla="*/ 0 w 3"/>
                    <a:gd name="T9" fmla="*/ 200 h 200"/>
                    <a:gd name="T10" fmla="*/ 1 w 3"/>
                    <a:gd name="T11" fmla="*/ 200 h 200"/>
                  </a:gdLst>
                  <a:ahLst/>
                  <a:cxnLst>
                    <a:cxn ang="0">
                      <a:pos x="T0" y="T1"/>
                    </a:cxn>
                    <a:cxn ang="0">
                      <a:pos x="T2" y="T3"/>
                    </a:cxn>
                    <a:cxn ang="0">
                      <a:pos x="T4" y="T5"/>
                    </a:cxn>
                    <a:cxn ang="0">
                      <a:pos x="T6" y="T7"/>
                    </a:cxn>
                    <a:cxn ang="0">
                      <a:pos x="T8" y="T9"/>
                    </a:cxn>
                    <a:cxn ang="0">
                      <a:pos x="T10" y="T11"/>
                    </a:cxn>
                  </a:cxnLst>
                  <a:rect l="0" t="0" r="r" b="b"/>
                  <a:pathLst>
                    <a:path w="3" h="200">
                      <a:moveTo>
                        <a:pt x="1" y="200"/>
                      </a:moveTo>
                      <a:lnTo>
                        <a:pt x="3" y="200"/>
                      </a:lnTo>
                      <a:lnTo>
                        <a:pt x="3" y="0"/>
                      </a:lnTo>
                      <a:lnTo>
                        <a:pt x="0" y="0"/>
                      </a:lnTo>
                      <a:lnTo>
                        <a:pt x="0" y="200"/>
                      </a:lnTo>
                      <a:lnTo>
                        <a:pt x="1"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26" name="Freeform 518"/>
                <p:cNvSpPr>
                  <a:spLocks/>
                </p:cNvSpPr>
                <p:nvPr/>
              </p:nvSpPr>
              <p:spPr bwMode="auto">
                <a:xfrm>
                  <a:off x="2238" y="986"/>
                  <a:ext cx="6" cy="196"/>
                </a:xfrm>
                <a:custGeom>
                  <a:avLst/>
                  <a:gdLst>
                    <a:gd name="T0" fmla="*/ 6 w 6"/>
                    <a:gd name="T1" fmla="*/ 196 h 196"/>
                    <a:gd name="T2" fmla="*/ 5 w 6"/>
                    <a:gd name="T3" fmla="*/ 172 h 196"/>
                    <a:gd name="T4" fmla="*/ 4 w 6"/>
                    <a:gd name="T5" fmla="*/ 147 h 196"/>
                    <a:gd name="T6" fmla="*/ 3 w 6"/>
                    <a:gd name="T7" fmla="*/ 123 h 196"/>
                    <a:gd name="T8" fmla="*/ 3 w 6"/>
                    <a:gd name="T9" fmla="*/ 98 h 196"/>
                    <a:gd name="T10" fmla="*/ 3 w 6"/>
                    <a:gd name="T11" fmla="*/ 74 h 196"/>
                    <a:gd name="T12" fmla="*/ 4 w 6"/>
                    <a:gd name="T13" fmla="*/ 49 h 196"/>
                    <a:gd name="T14" fmla="*/ 5 w 6"/>
                    <a:gd name="T15" fmla="*/ 25 h 196"/>
                    <a:gd name="T16" fmla="*/ 6 w 6"/>
                    <a:gd name="T17" fmla="*/ 1 h 196"/>
                    <a:gd name="T18" fmla="*/ 4 w 6"/>
                    <a:gd name="T19" fmla="*/ 0 h 196"/>
                    <a:gd name="T20" fmla="*/ 2 w 6"/>
                    <a:gd name="T21" fmla="*/ 25 h 196"/>
                    <a:gd name="T22" fmla="*/ 1 w 6"/>
                    <a:gd name="T23" fmla="*/ 49 h 196"/>
                    <a:gd name="T24" fmla="*/ 0 w 6"/>
                    <a:gd name="T25" fmla="*/ 74 h 196"/>
                    <a:gd name="T26" fmla="*/ 0 w 6"/>
                    <a:gd name="T27" fmla="*/ 98 h 196"/>
                    <a:gd name="T28" fmla="*/ 0 w 6"/>
                    <a:gd name="T29" fmla="*/ 123 h 196"/>
                    <a:gd name="T30" fmla="*/ 1 w 6"/>
                    <a:gd name="T31" fmla="*/ 147 h 196"/>
                    <a:gd name="T32" fmla="*/ 2 w 6"/>
                    <a:gd name="T33" fmla="*/ 172 h 196"/>
                    <a:gd name="T34" fmla="*/ 4 w 6"/>
                    <a:gd name="T35" fmla="*/ 196 h 196"/>
                    <a:gd name="T36" fmla="*/ 6 w 6"/>
                    <a:gd name="T3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96">
                      <a:moveTo>
                        <a:pt x="6" y="196"/>
                      </a:moveTo>
                      <a:lnTo>
                        <a:pt x="5" y="172"/>
                      </a:lnTo>
                      <a:lnTo>
                        <a:pt x="4" y="147"/>
                      </a:lnTo>
                      <a:lnTo>
                        <a:pt x="3" y="123"/>
                      </a:lnTo>
                      <a:lnTo>
                        <a:pt x="3" y="98"/>
                      </a:lnTo>
                      <a:lnTo>
                        <a:pt x="3" y="74"/>
                      </a:lnTo>
                      <a:lnTo>
                        <a:pt x="4" y="49"/>
                      </a:lnTo>
                      <a:lnTo>
                        <a:pt x="5" y="25"/>
                      </a:lnTo>
                      <a:lnTo>
                        <a:pt x="6" y="1"/>
                      </a:lnTo>
                      <a:lnTo>
                        <a:pt x="4" y="0"/>
                      </a:lnTo>
                      <a:lnTo>
                        <a:pt x="2" y="25"/>
                      </a:lnTo>
                      <a:lnTo>
                        <a:pt x="1" y="49"/>
                      </a:lnTo>
                      <a:lnTo>
                        <a:pt x="0" y="74"/>
                      </a:lnTo>
                      <a:lnTo>
                        <a:pt x="0" y="98"/>
                      </a:lnTo>
                      <a:lnTo>
                        <a:pt x="0" y="123"/>
                      </a:lnTo>
                      <a:lnTo>
                        <a:pt x="1" y="147"/>
                      </a:lnTo>
                      <a:lnTo>
                        <a:pt x="2" y="172"/>
                      </a:lnTo>
                      <a:lnTo>
                        <a:pt x="4" y="196"/>
                      </a:lnTo>
                      <a:lnTo>
                        <a:pt x="6"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27" name="Freeform 519"/>
                <p:cNvSpPr>
                  <a:spLocks/>
                </p:cNvSpPr>
                <p:nvPr/>
              </p:nvSpPr>
              <p:spPr bwMode="auto">
                <a:xfrm>
                  <a:off x="2244" y="978"/>
                  <a:ext cx="4" cy="8"/>
                </a:xfrm>
                <a:custGeom>
                  <a:avLst/>
                  <a:gdLst>
                    <a:gd name="T0" fmla="*/ 3 w 4"/>
                    <a:gd name="T1" fmla="*/ 5 h 8"/>
                    <a:gd name="T2" fmla="*/ 2 w 4"/>
                    <a:gd name="T3" fmla="*/ 6 h 8"/>
                    <a:gd name="T4" fmla="*/ 0 w 4"/>
                    <a:gd name="T5" fmla="*/ 8 h 8"/>
                    <a:gd name="T6" fmla="*/ 0 w 4"/>
                    <a:gd name="T7" fmla="*/ 4 h 8"/>
                    <a:gd name="T8" fmla="*/ 1 w 4"/>
                    <a:gd name="T9" fmla="*/ 3 h 8"/>
                    <a:gd name="T10" fmla="*/ 2 w 4"/>
                    <a:gd name="T11" fmla="*/ 1 h 8"/>
                    <a:gd name="T12" fmla="*/ 4 w 4"/>
                    <a:gd name="T13" fmla="*/ 0 h 8"/>
                    <a:gd name="T14" fmla="*/ 3 w 4"/>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3" y="5"/>
                      </a:moveTo>
                      <a:lnTo>
                        <a:pt x="2" y="6"/>
                      </a:lnTo>
                      <a:lnTo>
                        <a:pt x="0" y="8"/>
                      </a:lnTo>
                      <a:lnTo>
                        <a:pt x="0" y="4"/>
                      </a:lnTo>
                      <a:lnTo>
                        <a:pt x="1" y="3"/>
                      </a:lnTo>
                      <a:lnTo>
                        <a:pt x="2" y="1"/>
                      </a:lnTo>
                      <a:lnTo>
                        <a:pt x="4" y="0"/>
                      </a:lnTo>
                      <a:lnTo>
                        <a:pt x="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28" name="Freeform 520"/>
                <p:cNvSpPr>
                  <a:spLocks/>
                </p:cNvSpPr>
                <p:nvPr/>
              </p:nvSpPr>
              <p:spPr bwMode="auto">
                <a:xfrm>
                  <a:off x="2422" y="1094"/>
                  <a:ext cx="9" cy="198"/>
                </a:xfrm>
                <a:custGeom>
                  <a:avLst/>
                  <a:gdLst>
                    <a:gd name="T0" fmla="*/ 9 w 9"/>
                    <a:gd name="T1" fmla="*/ 0 h 198"/>
                    <a:gd name="T2" fmla="*/ 4 w 9"/>
                    <a:gd name="T3" fmla="*/ 4 h 198"/>
                    <a:gd name="T4" fmla="*/ 2 w 9"/>
                    <a:gd name="T5" fmla="*/ 32 h 198"/>
                    <a:gd name="T6" fmla="*/ 1 w 9"/>
                    <a:gd name="T7" fmla="*/ 58 h 198"/>
                    <a:gd name="T8" fmla="*/ 0 w 9"/>
                    <a:gd name="T9" fmla="*/ 89 h 198"/>
                    <a:gd name="T10" fmla="*/ 1 w 9"/>
                    <a:gd name="T11" fmla="*/ 113 h 198"/>
                    <a:gd name="T12" fmla="*/ 1 w 9"/>
                    <a:gd name="T13" fmla="*/ 143 h 198"/>
                    <a:gd name="T14" fmla="*/ 2 w 9"/>
                    <a:gd name="T15" fmla="*/ 167 h 198"/>
                    <a:gd name="T16" fmla="*/ 4 w 9"/>
                    <a:gd name="T17" fmla="*/ 196 h 198"/>
                    <a:gd name="T18" fmla="*/ 3 w 9"/>
                    <a:gd name="T19" fmla="*/ 196 h 198"/>
                    <a:gd name="T20" fmla="*/ 1 w 9"/>
                    <a:gd name="T21" fmla="*/ 196 h 198"/>
                    <a:gd name="T22" fmla="*/ 3 w 9"/>
                    <a:gd name="T23" fmla="*/ 198 h 198"/>
                    <a:gd name="T24" fmla="*/ 9 w 9"/>
                    <a:gd name="T25" fmla="*/ 197 h 198"/>
                    <a:gd name="T26" fmla="*/ 9 w 9"/>
                    <a:gd name="T27" fmla="*/ 1 h 198"/>
                    <a:gd name="T28" fmla="*/ 9 w 9"/>
                    <a:gd name="T2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8">
                      <a:moveTo>
                        <a:pt x="9" y="0"/>
                      </a:moveTo>
                      <a:lnTo>
                        <a:pt x="4" y="4"/>
                      </a:lnTo>
                      <a:lnTo>
                        <a:pt x="2" y="32"/>
                      </a:lnTo>
                      <a:lnTo>
                        <a:pt x="1" y="58"/>
                      </a:lnTo>
                      <a:lnTo>
                        <a:pt x="0" y="89"/>
                      </a:lnTo>
                      <a:lnTo>
                        <a:pt x="1" y="113"/>
                      </a:lnTo>
                      <a:lnTo>
                        <a:pt x="1" y="143"/>
                      </a:lnTo>
                      <a:lnTo>
                        <a:pt x="2" y="167"/>
                      </a:lnTo>
                      <a:lnTo>
                        <a:pt x="4" y="196"/>
                      </a:lnTo>
                      <a:lnTo>
                        <a:pt x="3" y="196"/>
                      </a:lnTo>
                      <a:lnTo>
                        <a:pt x="1" y="196"/>
                      </a:lnTo>
                      <a:lnTo>
                        <a:pt x="3" y="198"/>
                      </a:lnTo>
                      <a:lnTo>
                        <a:pt x="9" y="197"/>
                      </a:lnTo>
                      <a:lnTo>
                        <a:pt x="9" y="1"/>
                      </a:lnTo>
                      <a:lnTo>
                        <a:pt x="9"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29" name="Freeform 521"/>
                <p:cNvSpPr>
                  <a:spLocks/>
                </p:cNvSpPr>
                <p:nvPr/>
              </p:nvSpPr>
              <p:spPr bwMode="auto">
                <a:xfrm>
                  <a:off x="2430" y="1288"/>
                  <a:ext cx="4" cy="4"/>
                </a:xfrm>
                <a:custGeom>
                  <a:avLst/>
                  <a:gdLst>
                    <a:gd name="T0" fmla="*/ 2 w 4"/>
                    <a:gd name="T1" fmla="*/ 2 h 4"/>
                    <a:gd name="T2" fmla="*/ 4 w 4"/>
                    <a:gd name="T3" fmla="*/ 1 h 4"/>
                    <a:gd name="T4" fmla="*/ 1 w 4"/>
                    <a:gd name="T5" fmla="*/ 0 h 4"/>
                    <a:gd name="T6" fmla="*/ 0 w 4"/>
                    <a:gd name="T7" fmla="*/ 3 h 4"/>
                    <a:gd name="T8" fmla="*/ 2 w 4"/>
                    <a:gd name="T9" fmla="*/ 4 h 4"/>
                    <a:gd name="T10" fmla="*/ 4 w 4"/>
                    <a:gd name="T11" fmla="*/ 4 h 4"/>
                    <a:gd name="T12" fmla="*/ 2 w 4"/>
                    <a:gd name="T13" fmla="*/ 4 h 4"/>
                    <a:gd name="T14" fmla="*/ 3 w 4"/>
                    <a:gd name="T15" fmla="*/ 4 h 4"/>
                    <a:gd name="T16" fmla="*/ 4 w 4"/>
                    <a:gd name="T17" fmla="*/ 4 h 4"/>
                    <a:gd name="T18" fmla="*/ 2 w 4"/>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2"/>
                      </a:moveTo>
                      <a:lnTo>
                        <a:pt x="4" y="1"/>
                      </a:lnTo>
                      <a:lnTo>
                        <a:pt x="1" y="0"/>
                      </a:lnTo>
                      <a:lnTo>
                        <a:pt x="0" y="3"/>
                      </a:lnTo>
                      <a:lnTo>
                        <a:pt x="2" y="4"/>
                      </a:lnTo>
                      <a:lnTo>
                        <a:pt x="4" y="4"/>
                      </a:lnTo>
                      <a:lnTo>
                        <a:pt x="2" y="4"/>
                      </a:lnTo>
                      <a:lnTo>
                        <a:pt x="3" y="4"/>
                      </a:lnTo>
                      <a:lnTo>
                        <a:pt x="4" y="4"/>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30" name="Freeform 522"/>
                <p:cNvSpPr>
                  <a:spLocks/>
                </p:cNvSpPr>
                <p:nvPr/>
              </p:nvSpPr>
              <p:spPr bwMode="auto">
                <a:xfrm>
                  <a:off x="2432" y="1258"/>
                  <a:ext cx="53" cy="34"/>
                </a:xfrm>
                <a:custGeom>
                  <a:avLst/>
                  <a:gdLst>
                    <a:gd name="T0" fmla="*/ 52 w 53"/>
                    <a:gd name="T1" fmla="*/ 2 h 34"/>
                    <a:gd name="T2" fmla="*/ 52 w 53"/>
                    <a:gd name="T3" fmla="*/ 0 h 34"/>
                    <a:gd name="T4" fmla="*/ 0 w 53"/>
                    <a:gd name="T5" fmla="*/ 32 h 34"/>
                    <a:gd name="T6" fmla="*/ 2 w 53"/>
                    <a:gd name="T7" fmla="*/ 34 h 34"/>
                    <a:gd name="T8" fmla="*/ 53 w 53"/>
                    <a:gd name="T9" fmla="*/ 3 h 34"/>
                    <a:gd name="T10" fmla="*/ 52 w 53"/>
                    <a:gd name="T11" fmla="*/ 2 h 34"/>
                  </a:gdLst>
                  <a:ahLst/>
                  <a:cxnLst>
                    <a:cxn ang="0">
                      <a:pos x="T0" y="T1"/>
                    </a:cxn>
                    <a:cxn ang="0">
                      <a:pos x="T2" y="T3"/>
                    </a:cxn>
                    <a:cxn ang="0">
                      <a:pos x="T4" y="T5"/>
                    </a:cxn>
                    <a:cxn ang="0">
                      <a:pos x="T6" y="T7"/>
                    </a:cxn>
                    <a:cxn ang="0">
                      <a:pos x="T8" y="T9"/>
                    </a:cxn>
                    <a:cxn ang="0">
                      <a:pos x="T10" y="T11"/>
                    </a:cxn>
                  </a:cxnLst>
                  <a:rect l="0" t="0" r="r" b="b"/>
                  <a:pathLst>
                    <a:path w="53" h="34">
                      <a:moveTo>
                        <a:pt x="52" y="2"/>
                      </a:moveTo>
                      <a:lnTo>
                        <a:pt x="52" y="0"/>
                      </a:lnTo>
                      <a:lnTo>
                        <a:pt x="0" y="32"/>
                      </a:lnTo>
                      <a:lnTo>
                        <a:pt x="2" y="34"/>
                      </a:lnTo>
                      <a:lnTo>
                        <a:pt x="53" y="3"/>
                      </a:lnTo>
                      <a:lnTo>
                        <a:pt x="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31" name="Freeform 523"/>
                <p:cNvSpPr>
                  <a:spLocks/>
                </p:cNvSpPr>
                <p:nvPr/>
              </p:nvSpPr>
              <p:spPr bwMode="auto">
                <a:xfrm>
                  <a:off x="2484" y="1157"/>
                  <a:ext cx="105" cy="63"/>
                </a:xfrm>
                <a:custGeom>
                  <a:avLst/>
                  <a:gdLst>
                    <a:gd name="T0" fmla="*/ 104 w 105"/>
                    <a:gd name="T1" fmla="*/ 1 h 63"/>
                    <a:gd name="T2" fmla="*/ 104 w 105"/>
                    <a:gd name="T3" fmla="*/ 0 h 63"/>
                    <a:gd name="T4" fmla="*/ 0 w 105"/>
                    <a:gd name="T5" fmla="*/ 60 h 63"/>
                    <a:gd name="T6" fmla="*/ 2 w 105"/>
                    <a:gd name="T7" fmla="*/ 63 h 63"/>
                    <a:gd name="T8" fmla="*/ 105 w 105"/>
                    <a:gd name="T9" fmla="*/ 3 h 63"/>
                    <a:gd name="T10" fmla="*/ 104 w 105"/>
                    <a:gd name="T11" fmla="*/ 1 h 63"/>
                  </a:gdLst>
                  <a:ahLst/>
                  <a:cxnLst>
                    <a:cxn ang="0">
                      <a:pos x="T0" y="T1"/>
                    </a:cxn>
                    <a:cxn ang="0">
                      <a:pos x="T2" y="T3"/>
                    </a:cxn>
                    <a:cxn ang="0">
                      <a:pos x="T4" y="T5"/>
                    </a:cxn>
                    <a:cxn ang="0">
                      <a:pos x="T6" y="T7"/>
                    </a:cxn>
                    <a:cxn ang="0">
                      <a:pos x="T8" y="T9"/>
                    </a:cxn>
                    <a:cxn ang="0">
                      <a:pos x="T10" y="T11"/>
                    </a:cxn>
                  </a:cxnLst>
                  <a:rect l="0" t="0" r="r" b="b"/>
                  <a:pathLst>
                    <a:path w="105" h="63">
                      <a:moveTo>
                        <a:pt x="104" y="1"/>
                      </a:moveTo>
                      <a:lnTo>
                        <a:pt x="104" y="0"/>
                      </a:lnTo>
                      <a:lnTo>
                        <a:pt x="0" y="60"/>
                      </a:lnTo>
                      <a:lnTo>
                        <a:pt x="2" y="63"/>
                      </a:lnTo>
                      <a:lnTo>
                        <a:pt x="105" y="3"/>
                      </a:lnTo>
                      <a:lnTo>
                        <a:pt x="10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32" name="Freeform 524"/>
                <p:cNvSpPr>
                  <a:spLocks/>
                </p:cNvSpPr>
                <p:nvPr/>
              </p:nvSpPr>
              <p:spPr bwMode="auto">
                <a:xfrm>
                  <a:off x="2515" y="1200"/>
                  <a:ext cx="21" cy="13"/>
                </a:xfrm>
                <a:custGeom>
                  <a:avLst/>
                  <a:gdLst>
                    <a:gd name="T0" fmla="*/ 21 w 21"/>
                    <a:gd name="T1" fmla="*/ 12 h 13"/>
                    <a:gd name="T2" fmla="*/ 20 w 21"/>
                    <a:gd name="T3" fmla="*/ 11 h 13"/>
                    <a:gd name="T4" fmla="*/ 1 w 21"/>
                    <a:gd name="T5" fmla="*/ 0 h 13"/>
                    <a:gd name="T6" fmla="*/ 0 w 21"/>
                    <a:gd name="T7" fmla="*/ 2 h 13"/>
                    <a:gd name="T8" fmla="*/ 19 w 21"/>
                    <a:gd name="T9" fmla="*/ 13 h 13"/>
                    <a:gd name="T10" fmla="*/ 18 w 21"/>
                    <a:gd name="T11" fmla="*/ 12 h 13"/>
                    <a:gd name="T12" fmla="*/ 21 w 21"/>
                    <a:gd name="T13" fmla="*/ 12 h 13"/>
                    <a:gd name="T14" fmla="*/ 21 w 21"/>
                    <a:gd name="T15" fmla="*/ 12 h 13"/>
                    <a:gd name="T16" fmla="*/ 20 w 21"/>
                    <a:gd name="T17" fmla="*/ 11 h 13"/>
                    <a:gd name="T18" fmla="*/ 21 w 21"/>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21" y="12"/>
                      </a:moveTo>
                      <a:lnTo>
                        <a:pt x="20" y="11"/>
                      </a:lnTo>
                      <a:lnTo>
                        <a:pt x="1" y="0"/>
                      </a:lnTo>
                      <a:lnTo>
                        <a:pt x="0" y="2"/>
                      </a:lnTo>
                      <a:lnTo>
                        <a:pt x="19" y="13"/>
                      </a:lnTo>
                      <a:lnTo>
                        <a:pt x="18" y="12"/>
                      </a:lnTo>
                      <a:lnTo>
                        <a:pt x="21" y="12"/>
                      </a:lnTo>
                      <a:lnTo>
                        <a:pt x="21" y="12"/>
                      </a:lnTo>
                      <a:lnTo>
                        <a:pt x="20" y="11"/>
                      </a:lnTo>
                      <a:lnTo>
                        <a:pt x="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33" name="Freeform 525"/>
                <p:cNvSpPr>
                  <a:spLocks/>
                </p:cNvSpPr>
                <p:nvPr/>
              </p:nvSpPr>
              <p:spPr bwMode="auto">
                <a:xfrm>
                  <a:off x="2533" y="1212"/>
                  <a:ext cx="4" cy="19"/>
                </a:xfrm>
                <a:custGeom>
                  <a:avLst/>
                  <a:gdLst>
                    <a:gd name="T0" fmla="*/ 2 w 4"/>
                    <a:gd name="T1" fmla="*/ 19 h 19"/>
                    <a:gd name="T2" fmla="*/ 4 w 4"/>
                    <a:gd name="T3" fmla="*/ 19 h 19"/>
                    <a:gd name="T4" fmla="*/ 3 w 4"/>
                    <a:gd name="T5" fmla="*/ 0 h 19"/>
                    <a:gd name="T6" fmla="*/ 0 w 4"/>
                    <a:gd name="T7" fmla="*/ 0 h 19"/>
                    <a:gd name="T8" fmla="*/ 1 w 4"/>
                    <a:gd name="T9" fmla="*/ 19 h 19"/>
                    <a:gd name="T10" fmla="*/ 2 w 4"/>
                    <a:gd name="T11" fmla="*/ 19 h 19"/>
                  </a:gdLst>
                  <a:ahLst/>
                  <a:cxnLst>
                    <a:cxn ang="0">
                      <a:pos x="T0" y="T1"/>
                    </a:cxn>
                    <a:cxn ang="0">
                      <a:pos x="T2" y="T3"/>
                    </a:cxn>
                    <a:cxn ang="0">
                      <a:pos x="T4" y="T5"/>
                    </a:cxn>
                    <a:cxn ang="0">
                      <a:pos x="T6" y="T7"/>
                    </a:cxn>
                    <a:cxn ang="0">
                      <a:pos x="T8" y="T9"/>
                    </a:cxn>
                    <a:cxn ang="0">
                      <a:pos x="T10" y="T11"/>
                    </a:cxn>
                  </a:cxnLst>
                  <a:rect l="0" t="0" r="r" b="b"/>
                  <a:pathLst>
                    <a:path w="4" h="19">
                      <a:moveTo>
                        <a:pt x="2" y="19"/>
                      </a:moveTo>
                      <a:lnTo>
                        <a:pt x="4" y="19"/>
                      </a:lnTo>
                      <a:lnTo>
                        <a:pt x="3" y="0"/>
                      </a:lnTo>
                      <a:lnTo>
                        <a:pt x="0" y="0"/>
                      </a:lnTo>
                      <a:lnTo>
                        <a:pt x="1" y="19"/>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34" name="Freeform 526"/>
                <p:cNvSpPr>
                  <a:spLocks/>
                </p:cNvSpPr>
                <p:nvPr/>
              </p:nvSpPr>
              <p:spPr bwMode="auto">
                <a:xfrm>
                  <a:off x="2484" y="1215"/>
                  <a:ext cx="12" cy="22"/>
                </a:xfrm>
                <a:custGeom>
                  <a:avLst/>
                  <a:gdLst>
                    <a:gd name="T0" fmla="*/ 12 w 12"/>
                    <a:gd name="T1" fmla="*/ 0 h 22"/>
                    <a:gd name="T2" fmla="*/ 11 w 12"/>
                    <a:gd name="T3" fmla="*/ 7 h 22"/>
                    <a:gd name="T4" fmla="*/ 8 w 12"/>
                    <a:gd name="T5" fmla="*/ 12 h 22"/>
                    <a:gd name="T6" fmla="*/ 6 w 12"/>
                    <a:gd name="T7" fmla="*/ 16 h 22"/>
                    <a:gd name="T8" fmla="*/ 1 w 12"/>
                    <a:gd name="T9" fmla="*/ 22 h 22"/>
                    <a:gd name="T10" fmla="*/ 0 w 12"/>
                    <a:gd name="T11" fmla="*/ 5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11" y="7"/>
                      </a:lnTo>
                      <a:lnTo>
                        <a:pt x="8" y="12"/>
                      </a:lnTo>
                      <a:lnTo>
                        <a:pt x="6" y="16"/>
                      </a:lnTo>
                      <a:lnTo>
                        <a:pt x="1" y="22"/>
                      </a:lnTo>
                      <a:lnTo>
                        <a:pt x="0" y="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35" name="Freeform 527"/>
                <p:cNvSpPr>
                  <a:spLocks/>
                </p:cNvSpPr>
                <p:nvPr/>
              </p:nvSpPr>
              <p:spPr bwMode="auto">
                <a:xfrm>
                  <a:off x="2486" y="1213"/>
                  <a:ext cx="10" cy="20"/>
                </a:xfrm>
                <a:custGeom>
                  <a:avLst/>
                  <a:gdLst>
                    <a:gd name="T0" fmla="*/ 10 w 10"/>
                    <a:gd name="T1" fmla="*/ 0 h 20"/>
                    <a:gd name="T2" fmla="*/ 8 w 10"/>
                    <a:gd name="T3" fmla="*/ 7 h 20"/>
                    <a:gd name="T4" fmla="*/ 6 w 10"/>
                    <a:gd name="T5" fmla="*/ 12 h 20"/>
                    <a:gd name="T6" fmla="*/ 3 w 10"/>
                    <a:gd name="T7" fmla="*/ 16 h 20"/>
                    <a:gd name="T8" fmla="*/ 0 w 10"/>
                    <a:gd name="T9" fmla="*/ 20 h 20"/>
                    <a:gd name="T10" fmla="*/ 0 w 10"/>
                    <a:gd name="T11" fmla="*/ 6 h 20"/>
                    <a:gd name="T12" fmla="*/ 10 w 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0" h="20">
                      <a:moveTo>
                        <a:pt x="10" y="0"/>
                      </a:moveTo>
                      <a:lnTo>
                        <a:pt x="8" y="7"/>
                      </a:lnTo>
                      <a:lnTo>
                        <a:pt x="6" y="12"/>
                      </a:lnTo>
                      <a:lnTo>
                        <a:pt x="3" y="16"/>
                      </a:lnTo>
                      <a:lnTo>
                        <a:pt x="0" y="20"/>
                      </a:lnTo>
                      <a:lnTo>
                        <a:pt x="0" y="6"/>
                      </a:lnTo>
                      <a:lnTo>
                        <a:pt x="10"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36" name="Freeform 528"/>
                <p:cNvSpPr>
                  <a:spLocks/>
                </p:cNvSpPr>
                <p:nvPr/>
              </p:nvSpPr>
              <p:spPr bwMode="auto">
                <a:xfrm>
                  <a:off x="2485" y="1237"/>
                  <a:ext cx="16" cy="23"/>
                </a:xfrm>
                <a:custGeom>
                  <a:avLst/>
                  <a:gdLst>
                    <a:gd name="T0" fmla="*/ 16 w 16"/>
                    <a:gd name="T1" fmla="*/ 16 h 23"/>
                    <a:gd name="T2" fmla="*/ 14 w 16"/>
                    <a:gd name="T3" fmla="*/ 23 h 23"/>
                    <a:gd name="T4" fmla="*/ 14 w 16"/>
                    <a:gd name="T5" fmla="*/ 3 h 23"/>
                    <a:gd name="T6" fmla="*/ 1 w 16"/>
                    <a:gd name="T7" fmla="*/ 10 h 23"/>
                    <a:gd name="T8" fmla="*/ 0 w 16"/>
                    <a:gd name="T9" fmla="*/ 11 h 23"/>
                    <a:gd name="T10" fmla="*/ 0 w 16"/>
                    <a:gd name="T11" fmla="*/ 9 h 23"/>
                    <a:gd name="T12" fmla="*/ 16 w 16"/>
                    <a:gd name="T13" fmla="*/ 0 h 23"/>
                    <a:gd name="T14" fmla="*/ 16 w 16"/>
                    <a:gd name="T15" fmla="*/ 16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6" y="16"/>
                      </a:moveTo>
                      <a:lnTo>
                        <a:pt x="14" y="23"/>
                      </a:lnTo>
                      <a:lnTo>
                        <a:pt x="14" y="3"/>
                      </a:lnTo>
                      <a:lnTo>
                        <a:pt x="1" y="10"/>
                      </a:lnTo>
                      <a:lnTo>
                        <a:pt x="0" y="11"/>
                      </a:lnTo>
                      <a:lnTo>
                        <a:pt x="0" y="9"/>
                      </a:lnTo>
                      <a:lnTo>
                        <a:pt x="16" y="0"/>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37" name="Freeform 529"/>
                <p:cNvSpPr>
                  <a:spLocks/>
                </p:cNvSpPr>
                <p:nvPr/>
              </p:nvSpPr>
              <p:spPr bwMode="auto">
                <a:xfrm>
                  <a:off x="2279" y="961"/>
                  <a:ext cx="186" cy="113"/>
                </a:xfrm>
                <a:custGeom>
                  <a:avLst/>
                  <a:gdLst>
                    <a:gd name="T0" fmla="*/ 186 w 186"/>
                    <a:gd name="T1" fmla="*/ 112 h 113"/>
                    <a:gd name="T2" fmla="*/ 185 w 186"/>
                    <a:gd name="T3" fmla="*/ 111 h 113"/>
                    <a:gd name="T4" fmla="*/ 0 w 186"/>
                    <a:gd name="T5" fmla="*/ 0 h 113"/>
                    <a:gd name="T6" fmla="*/ 0 w 186"/>
                    <a:gd name="T7" fmla="*/ 1 h 113"/>
                    <a:gd name="T8" fmla="*/ 184 w 186"/>
                    <a:gd name="T9" fmla="*/ 113 h 113"/>
                    <a:gd name="T10" fmla="*/ 184 w 186"/>
                    <a:gd name="T11" fmla="*/ 112 h 113"/>
                    <a:gd name="T12" fmla="*/ 186 w 186"/>
                    <a:gd name="T13" fmla="*/ 112 h 113"/>
                    <a:gd name="T14" fmla="*/ 186 w 186"/>
                    <a:gd name="T15" fmla="*/ 111 h 113"/>
                    <a:gd name="T16" fmla="*/ 185 w 186"/>
                    <a:gd name="T17" fmla="*/ 111 h 113"/>
                    <a:gd name="T18" fmla="*/ 186 w 186"/>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13">
                      <a:moveTo>
                        <a:pt x="186" y="112"/>
                      </a:moveTo>
                      <a:lnTo>
                        <a:pt x="185" y="111"/>
                      </a:lnTo>
                      <a:lnTo>
                        <a:pt x="0" y="0"/>
                      </a:lnTo>
                      <a:lnTo>
                        <a:pt x="0" y="1"/>
                      </a:lnTo>
                      <a:lnTo>
                        <a:pt x="184" y="113"/>
                      </a:lnTo>
                      <a:lnTo>
                        <a:pt x="184" y="112"/>
                      </a:lnTo>
                      <a:lnTo>
                        <a:pt x="186" y="112"/>
                      </a:lnTo>
                      <a:lnTo>
                        <a:pt x="186" y="111"/>
                      </a:lnTo>
                      <a:lnTo>
                        <a:pt x="185" y="111"/>
                      </a:lnTo>
                      <a:lnTo>
                        <a:pt x="186"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38" name="Freeform 530"/>
                <p:cNvSpPr>
                  <a:spLocks/>
                </p:cNvSpPr>
                <p:nvPr/>
              </p:nvSpPr>
              <p:spPr bwMode="auto">
                <a:xfrm>
                  <a:off x="2463" y="1073"/>
                  <a:ext cx="2" cy="199"/>
                </a:xfrm>
                <a:custGeom>
                  <a:avLst/>
                  <a:gdLst>
                    <a:gd name="T0" fmla="*/ 1 w 2"/>
                    <a:gd name="T1" fmla="*/ 199 h 199"/>
                    <a:gd name="T2" fmla="*/ 2 w 2"/>
                    <a:gd name="T3" fmla="*/ 199 h 199"/>
                    <a:gd name="T4" fmla="*/ 2 w 2"/>
                    <a:gd name="T5" fmla="*/ 0 h 199"/>
                    <a:gd name="T6" fmla="*/ 0 w 2"/>
                    <a:gd name="T7" fmla="*/ 0 h 199"/>
                    <a:gd name="T8" fmla="*/ 0 w 2"/>
                    <a:gd name="T9" fmla="*/ 199 h 199"/>
                    <a:gd name="T10" fmla="*/ 1 w 2"/>
                    <a:gd name="T11" fmla="*/ 199 h 199"/>
                  </a:gdLst>
                  <a:ahLst/>
                  <a:cxnLst>
                    <a:cxn ang="0">
                      <a:pos x="T0" y="T1"/>
                    </a:cxn>
                    <a:cxn ang="0">
                      <a:pos x="T2" y="T3"/>
                    </a:cxn>
                    <a:cxn ang="0">
                      <a:pos x="T4" y="T5"/>
                    </a:cxn>
                    <a:cxn ang="0">
                      <a:pos x="T6" y="T7"/>
                    </a:cxn>
                    <a:cxn ang="0">
                      <a:pos x="T8" y="T9"/>
                    </a:cxn>
                    <a:cxn ang="0">
                      <a:pos x="T10" y="T11"/>
                    </a:cxn>
                  </a:cxnLst>
                  <a:rect l="0" t="0" r="r" b="b"/>
                  <a:pathLst>
                    <a:path w="2" h="199">
                      <a:moveTo>
                        <a:pt x="1" y="199"/>
                      </a:moveTo>
                      <a:lnTo>
                        <a:pt x="2" y="199"/>
                      </a:lnTo>
                      <a:lnTo>
                        <a:pt x="2" y="0"/>
                      </a:lnTo>
                      <a:lnTo>
                        <a:pt x="0" y="0"/>
                      </a:lnTo>
                      <a:lnTo>
                        <a:pt x="0" y="199"/>
                      </a:lnTo>
                      <a:lnTo>
                        <a:pt x="1"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39" name="Freeform 531"/>
                <p:cNvSpPr>
                  <a:spLocks/>
                </p:cNvSpPr>
                <p:nvPr/>
              </p:nvSpPr>
              <p:spPr bwMode="auto">
                <a:xfrm>
                  <a:off x="2434" y="999"/>
                  <a:ext cx="153" cy="92"/>
                </a:xfrm>
                <a:custGeom>
                  <a:avLst/>
                  <a:gdLst>
                    <a:gd name="T0" fmla="*/ 153 w 153"/>
                    <a:gd name="T1" fmla="*/ 1 h 92"/>
                    <a:gd name="T2" fmla="*/ 153 w 153"/>
                    <a:gd name="T3" fmla="*/ 0 h 92"/>
                    <a:gd name="T4" fmla="*/ 0 w 153"/>
                    <a:gd name="T5" fmla="*/ 91 h 92"/>
                    <a:gd name="T6" fmla="*/ 0 w 153"/>
                    <a:gd name="T7" fmla="*/ 92 h 92"/>
                    <a:gd name="T8" fmla="*/ 153 w 153"/>
                    <a:gd name="T9" fmla="*/ 1 h 92"/>
                    <a:gd name="T10" fmla="*/ 153 w 153"/>
                    <a:gd name="T11" fmla="*/ 1 h 92"/>
                  </a:gdLst>
                  <a:ahLst/>
                  <a:cxnLst>
                    <a:cxn ang="0">
                      <a:pos x="T0" y="T1"/>
                    </a:cxn>
                    <a:cxn ang="0">
                      <a:pos x="T2" y="T3"/>
                    </a:cxn>
                    <a:cxn ang="0">
                      <a:pos x="T4" y="T5"/>
                    </a:cxn>
                    <a:cxn ang="0">
                      <a:pos x="T6" y="T7"/>
                    </a:cxn>
                    <a:cxn ang="0">
                      <a:pos x="T8" y="T9"/>
                    </a:cxn>
                    <a:cxn ang="0">
                      <a:pos x="T10" y="T11"/>
                    </a:cxn>
                  </a:cxnLst>
                  <a:rect l="0" t="0" r="r" b="b"/>
                  <a:pathLst>
                    <a:path w="153" h="92">
                      <a:moveTo>
                        <a:pt x="153" y="1"/>
                      </a:moveTo>
                      <a:lnTo>
                        <a:pt x="153" y="0"/>
                      </a:lnTo>
                      <a:lnTo>
                        <a:pt x="0" y="91"/>
                      </a:lnTo>
                      <a:lnTo>
                        <a:pt x="0" y="92"/>
                      </a:lnTo>
                      <a:lnTo>
                        <a:pt x="153" y="1"/>
                      </a:lnTo>
                      <a:lnTo>
                        <a:pt x="15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40" name="Freeform 532"/>
                <p:cNvSpPr>
                  <a:spLocks/>
                </p:cNvSpPr>
                <p:nvPr/>
              </p:nvSpPr>
              <p:spPr bwMode="auto">
                <a:xfrm>
                  <a:off x="2404" y="1105"/>
                  <a:ext cx="4" cy="157"/>
                </a:xfrm>
                <a:custGeom>
                  <a:avLst/>
                  <a:gdLst>
                    <a:gd name="T0" fmla="*/ 4 w 4"/>
                    <a:gd name="T1" fmla="*/ 157 h 157"/>
                    <a:gd name="T2" fmla="*/ 3 w 4"/>
                    <a:gd name="T3" fmla="*/ 137 h 157"/>
                    <a:gd name="T4" fmla="*/ 2 w 4"/>
                    <a:gd name="T5" fmla="*/ 118 h 157"/>
                    <a:gd name="T6" fmla="*/ 2 w 4"/>
                    <a:gd name="T7" fmla="*/ 98 h 157"/>
                    <a:gd name="T8" fmla="*/ 2 w 4"/>
                    <a:gd name="T9" fmla="*/ 79 h 157"/>
                    <a:gd name="T10" fmla="*/ 2 w 4"/>
                    <a:gd name="T11" fmla="*/ 59 h 157"/>
                    <a:gd name="T12" fmla="*/ 2 w 4"/>
                    <a:gd name="T13" fmla="*/ 39 h 157"/>
                    <a:gd name="T14" fmla="*/ 3 w 4"/>
                    <a:gd name="T15" fmla="*/ 20 h 157"/>
                    <a:gd name="T16" fmla="*/ 4 w 4"/>
                    <a:gd name="T17" fmla="*/ 0 h 157"/>
                    <a:gd name="T18" fmla="*/ 3 w 4"/>
                    <a:gd name="T19" fmla="*/ 0 h 157"/>
                    <a:gd name="T20" fmla="*/ 2 w 4"/>
                    <a:gd name="T21" fmla="*/ 20 h 157"/>
                    <a:gd name="T22" fmla="*/ 1 w 4"/>
                    <a:gd name="T23" fmla="*/ 39 h 157"/>
                    <a:gd name="T24" fmla="*/ 0 w 4"/>
                    <a:gd name="T25" fmla="*/ 59 h 157"/>
                    <a:gd name="T26" fmla="*/ 0 w 4"/>
                    <a:gd name="T27" fmla="*/ 79 h 157"/>
                    <a:gd name="T28" fmla="*/ 0 w 4"/>
                    <a:gd name="T29" fmla="*/ 98 h 157"/>
                    <a:gd name="T30" fmla="*/ 1 w 4"/>
                    <a:gd name="T31" fmla="*/ 118 h 157"/>
                    <a:gd name="T32" fmla="*/ 2 w 4"/>
                    <a:gd name="T33" fmla="*/ 137 h 157"/>
                    <a:gd name="T34" fmla="*/ 3 w 4"/>
                    <a:gd name="T35" fmla="*/ 157 h 157"/>
                    <a:gd name="T36" fmla="*/ 4 w 4"/>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57">
                      <a:moveTo>
                        <a:pt x="4" y="157"/>
                      </a:moveTo>
                      <a:lnTo>
                        <a:pt x="3" y="137"/>
                      </a:lnTo>
                      <a:lnTo>
                        <a:pt x="2" y="118"/>
                      </a:lnTo>
                      <a:lnTo>
                        <a:pt x="2" y="98"/>
                      </a:lnTo>
                      <a:lnTo>
                        <a:pt x="2" y="79"/>
                      </a:lnTo>
                      <a:lnTo>
                        <a:pt x="2" y="59"/>
                      </a:lnTo>
                      <a:lnTo>
                        <a:pt x="2" y="39"/>
                      </a:lnTo>
                      <a:lnTo>
                        <a:pt x="3" y="20"/>
                      </a:lnTo>
                      <a:lnTo>
                        <a:pt x="4" y="0"/>
                      </a:lnTo>
                      <a:lnTo>
                        <a:pt x="3" y="0"/>
                      </a:lnTo>
                      <a:lnTo>
                        <a:pt x="2" y="20"/>
                      </a:lnTo>
                      <a:lnTo>
                        <a:pt x="1" y="39"/>
                      </a:lnTo>
                      <a:lnTo>
                        <a:pt x="0" y="59"/>
                      </a:lnTo>
                      <a:lnTo>
                        <a:pt x="0" y="79"/>
                      </a:lnTo>
                      <a:lnTo>
                        <a:pt x="0" y="98"/>
                      </a:lnTo>
                      <a:lnTo>
                        <a:pt x="1" y="118"/>
                      </a:lnTo>
                      <a:lnTo>
                        <a:pt x="2" y="137"/>
                      </a:lnTo>
                      <a:lnTo>
                        <a:pt x="3" y="157"/>
                      </a:lnTo>
                      <a:lnTo>
                        <a:pt x="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41" name="Freeform 533"/>
                <p:cNvSpPr>
                  <a:spLocks/>
                </p:cNvSpPr>
                <p:nvPr/>
              </p:nvSpPr>
              <p:spPr bwMode="auto">
                <a:xfrm>
                  <a:off x="2257" y="1014"/>
                  <a:ext cx="151" cy="92"/>
                </a:xfrm>
                <a:custGeom>
                  <a:avLst/>
                  <a:gdLst>
                    <a:gd name="T0" fmla="*/ 151 w 151"/>
                    <a:gd name="T1" fmla="*/ 91 h 92"/>
                    <a:gd name="T2" fmla="*/ 151 w 151"/>
                    <a:gd name="T3" fmla="*/ 90 h 92"/>
                    <a:gd name="T4" fmla="*/ 1 w 151"/>
                    <a:gd name="T5" fmla="*/ 0 h 92"/>
                    <a:gd name="T6" fmla="*/ 0 w 151"/>
                    <a:gd name="T7" fmla="*/ 2 h 92"/>
                    <a:gd name="T8" fmla="*/ 150 w 151"/>
                    <a:gd name="T9" fmla="*/ 92 h 92"/>
                    <a:gd name="T10" fmla="*/ 151 w 151"/>
                    <a:gd name="T11" fmla="*/ 91 h 92"/>
                  </a:gdLst>
                  <a:ahLst/>
                  <a:cxnLst>
                    <a:cxn ang="0">
                      <a:pos x="T0" y="T1"/>
                    </a:cxn>
                    <a:cxn ang="0">
                      <a:pos x="T2" y="T3"/>
                    </a:cxn>
                    <a:cxn ang="0">
                      <a:pos x="T4" y="T5"/>
                    </a:cxn>
                    <a:cxn ang="0">
                      <a:pos x="T6" y="T7"/>
                    </a:cxn>
                    <a:cxn ang="0">
                      <a:pos x="T8" y="T9"/>
                    </a:cxn>
                    <a:cxn ang="0">
                      <a:pos x="T10" y="T11"/>
                    </a:cxn>
                  </a:cxnLst>
                  <a:rect l="0" t="0" r="r" b="b"/>
                  <a:pathLst>
                    <a:path w="151" h="92">
                      <a:moveTo>
                        <a:pt x="151" y="91"/>
                      </a:moveTo>
                      <a:lnTo>
                        <a:pt x="151" y="90"/>
                      </a:lnTo>
                      <a:lnTo>
                        <a:pt x="1" y="0"/>
                      </a:lnTo>
                      <a:lnTo>
                        <a:pt x="0" y="2"/>
                      </a:lnTo>
                      <a:lnTo>
                        <a:pt x="150" y="92"/>
                      </a:lnTo>
                      <a:lnTo>
                        <a:pt x="151"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42" name="Freeform 534"/>
                <p:cNvSpPr>
                  <a:spLocks/>
                </p:cNvSpPr>
                <p:nvPr/>
              </p:nvSpPr>
              <p:spPr bwMode="auto">
                <a:xfrm>
                  <a:off x="2259" y="1168"/>
                  <a:ext cx="148" cy="91"/>
                </a:xfrm>
                <a:custGeom>
                  <a:avLst/>
                  <a:gdLst>
                    <a:gd name="T0" fmla="*/ 144 w 148"/>
                    <a:gd name="T1" fmla="*/ 87 h 91"/>
                    <a:gd name="T2" fmla="*/ 134 w 148"/>
                    <a:gd name="T3" fmla="*/ 82 h 91"/>
                    <a:gd name="T4" fmla="*/ 125 w 148"/>
                    <a:gd name="T5" fmla="*/ 76 h 91"/>
                    <a:gd name="T6" fmla="*/ 116 w 148"/>
                    <a:gd name="T7" fmla="*/ 71 h 91"/>
                    <a:gd name="T8" fmla="*/ 106 w 148"/>
                    <a:gd name="T9" fmla="*/ 66 h 91"/>
                    <a:gd name="T10" fmla="*/ 97 w 148"/>
                    <a:gd name="T11" fmla="*/ 60 h 91"/>
                    <a:gd name="T12" fmla="*/ 88 w 148"/>
                    <a:gd name="T13" fmla="*/ 55 h 91"/>
                    <a:gd name="T14" fmla="*/ 79 w 148"/>
                    <a:gd name="T15" fmla="*/ 49 h 91"/>
                    <a:gd name="T16" fmla="*/ 69 w 148"/>
                    <a:gd name="T17" fmla="*/ 43 h 91"/>
                    <a:gd name="T18" fmla="*/ 60 w 148"/>
                    <a:gd name="T19" fmla="*/ 38 h 91"/>
                    <a:gd name="T20" fmla="*/ 51 w 148"/>
                    <a:gd name="T21" fmla="*/ 32 h 91"/>
                    <a:gd name="T22" fmla="*/ 42 w 148"/>
                    <a:gd name="T23" fmla="*/ 26 h 91"/>
                    <a:gd name="T24" fmla="*/ 33 w 148"/>
                    <a:gd name="T25" fmla="*/ 21 h 91"/>
                    <a:gd name="T26" fmla="*/ 24 w 148"/>
                    <a:gd name="T27" fmla="*/ 15 h 91"/>
                    <a:gd name="T28" fmla="*/ 15 w 148"/>
                    <a:gd name="T29" fmla="*/ 9 h 91"/>
                    <a:gd name="T30" fmla="*/ 6 w 148"/>
                    <a:gd name="T31" fmla="*/ 3 h 91"/>
                    <a:gd name="T32" fmla="*/ 0 w 148"/>
                    <a:gd name="T33" fmla="*/ 2 h 91"/>
                    <a:gd name="T34" fmla="*/ 9 w 148"/>
                    <a:gd name="T35" fmla="*/ 7 h 91"/>
                    <a:gd name="T36" fmla="*/ 18 w 148"/>
                    <a:gd name="T37" fmla="*/ 13 h 91"/>
                    <a:gd name="T38" fmla="*/ 27 w 148"/>
                    <a:gd name="T39" fmla="*/ 19 h 91"/>
                    <a:gd name="T40" fmla="*/ 36 w 148"/>
                    <a:gd name="T41" fmla="*/ 25 h 91"/>
                    <a:gd name="T42" fmla="*/ 46 w 148"/>
                    <a:gd name="T43" fmla="*/ 31 h 91"/>
                    <a:gd name="T44" fmla="*/ 55 w 148"/>
                    <a:gd name="T45" fmla="*/ 36 h 91"/>
                    <a:gd name="T46" fmla="*/ 64 w 148"/>
                    <a:gd name="T47" fmla="*/ 42 h 91"/>
                    <a:gd name="T48" fmla="*/ 73 w 148"/>
                    <a:gd name="T49" fmla="*/ 48 h 91"/>
                    <a:gd name="T50" fmla="*/ 82 w 148"/>
                    <a:gd name="T51" fmla="*/ 53 h 91"/>
                    <a:gd name="T52" fmla="*/ 92 w 148"/>
                    <a:gd name="T53" fmla="*/ 59 h 91"/>
                    <a:gd name="T54" fmla="*/ 101 w 148"/>
                    <a:gd name="T55" fmla="*/ 64 h 91"/>
                    <a:gd name="T56" fmla="*/ 110 w 148"/>
                    <a:gd name="T57" fmla="*/ 70 h 91"/>
                    <a:gd name="T58" fmla="*/ 119 w 148"/>
                    <a:gd name="T59" fmla="*/ 75 h 91"/>
                    <a:gd name="T60" fmla="*/ 129 w 148"/>
                    <a:gd name="T61" fmla="*/ 81 h 91"/>
                    <a:gd name="T62" fmla="*/ 138 w 148"/>
                    <a:gd name="T63" fmla="*/ 86 h 91"/>
                    <a:gd name="T64" fmla="*/ 148 w 148"/>
                    <a:gd name="T6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91">
                      <a:moveTo>
                        <a:pt x="148" y="90"/>
                      </a:moveTo>
                      <a:lnTo>
                        <a:pt x="144" y="87"/>
                      </a:lnTo>
                      <a:lnTo>
                        <a:pt x="139" y="84"/>
                      </a:lnTo>
                      <a:lnTo>
                        <a:pt x="134" y="82"/>
                      </a:lnTo>
                      <a:lnTo>
                        <a:pt x="130" y="79"/>
                      </a:lnTo>
                      <a:lnTo>
                        <a:pt x="125" y="76"/>
                      </a:lnTo>
                      <a:lnTo>
                        <a:pt x="120" y="74"/>
                      </a:lnTo>
                      <a:lnTo>
                        <a:pt x="116" y="71"/>
                      </a:lnTo>
                      <a:lnTo>
                        <a:pt x="111" y="68"/>
                      </a:lnTo>
                      <a:lnTo>
                        <a:pt x="106" y="66"/>
                      </a:lnTo>
                      <a:lnTo>
                        <a:pt x="102" y="63"/>
                      </a:lnTo>
                      <a:lnTo>
                        <a:pt x="97" y="60"/>
                      </a:lnTo>
                      <a:lnTo>
                        <a:pt x="92" y="57"/>
                      </a:lnTo>
                      <a:lnTo>
                        <a:pt x="88" y="55"/>
                      </a:lnTo>
                      <a:lnTo>
                        <a:pt x="83" y="52"/>
                      </a:lnTo>
                      <a:lnTo>
                        <a:pt x="79" y="49"/>
                      </a:lnTo>
                      <a:lnTo>
                        <a:pt x="74" y="46"/>
                      </a:lnTo>
                      <a:lnTo>
                        <a:pt x="69" y="43"/>
                      </a:lnTo>
                      <a:lnTo>
                        <a:pt x="65" y="41"/>
                      </a:lnTo>
                      <a:lnTo>
                        <a:pt x="60" y="38"/>
                      </a:lnTo>
                      <a:lnTo>
                        <a:pt x="56" y="35"/>
                      </a:lnTo>
                      <a:lnTo>
                        <a:pt x="51" y="32"/>
                      </a:lnTo>
                      <a:lnTo>
                        <a:pt x="47" y="29"/>
                      </a:lnTo>
                      <a:lnTo>
                        <a:pt x="42" y="26"/>
                      </a:lnTo>
                      <a:lnTo>
                        <a:pt x="37" y="24"/>
                      </a:lnTo>
                      <a:lnTo>
                        <a:pt x="33" y="21"/>
                      </a:lnTo>
                      <a:lnTo>
                        <a:pt x="28" y="18"/>
                      </a:lnTo>
                      <a:lnTo>
                        <a:pt x="24" y="15"/>
                      </a:lnTo>
                      <a:lnTo>
                        <a:pt x="19" y="12"/>
                      </a:lnTo>
                      <a:lnTo>
                        <a:pt x="15" y="9"/>
                      </a:lnTo>
                      <a:lnTo>
                        <a:pt x="10" y="6"/>
                      </a:lnTo>
                      <a:lnTo>
                        <a:pt x="6" y="3"/>
                      </a:lnTo>
                      <a:lnTo>
                        <a:pt x="1" y="0"/>
                      </a:lnTo>
                      <a:lnTo>
                        <a:pt x="0" y="2"/>
                      </a:lnTo>
                      <a:lnTo>
                        <a:pt x="5" y="5"/>
                      </a:lnTo>
                      <a:lnTo>
                        <a:pt x="9" y="7"/>
                      </a:lnTo>
                      <a:lnTo>
                        <a:pt x="14" y="11"/>
                      </a:lnTo>
                      <a:lnTo>
                        <a:pt x="18" y="13"/>
                      </a:lnTo>
                      <a:lnTo>
                        <a:pt x="23" y="16"/>
                      </a:lnTo>
                      <a:lnTo>
                        <a:pt x="27" y="19"/>
                      </a:lnTo>
                      <a:lnTo>
                        <a:pt x="32" y="22"/>
                      </a:lnTo>
                      <a:lnTo>
                        <a:pt x="36" y="25"/>
                      </a:lnTo>
                      <a:lnTo>
                        <a:pt x="41" y="28"/>
                      </a:lnTo>
                      <a:lnTo>
                        <a:pt x="46" y="31"/>
                      </a:lnTo>
                      <a:lnTo>
                        <a:pt x="50" y="34"/>
                      </a:lnTo>
                      <a:lnTo>
                        <a:pt x="55" y="36"/>
                      </a:lnTo>
                      <a:lnTo>
                        <a:pt x="59" y="39"/>
                      </a:lnTo>
                      <a:lnTo>
                        <a:pt x="64" y="42"/>
                      </a:lnTo>
                      <a:lnTo>
                        <a:pt x="69" y="45"/>
                      </a:lnTo>
                      <a:lnTo>
                        <a:pt x="73" y="48"/>
                      </a:lnTo>
                      <a:lnTo>
                        <a:pt x="78" y="51"/>
                      </a:lnTo>
                      <a:lnTo>
                        <a:pt x="82" y="53"/>
                      </a:lnTo>
                      <a:lnTo>
                        <a:pt x="87" y="56"/>
                      </a:lnTo>
                      <a:lnTo>
                        <a:pt x="92" y="59"/>
                      </a:lnTo>
                      <a:lnTo>
                        <a:pt x="96" y="62"/>
                      </a:lnTo>
                      <a:lnTo>
                        <a:pt x="101" y="64"/>
                      </a:lnTo>
                      <a:lnTo>
                        <a:pt x="105" y="67"/>
                      </a:lnTo>
                      <a:lnTo>
                        <a:pt x="110" y="70"/>
                      </a:lnTo>
                      <a:lnTo>
                        <a:pt x="115" y="73"/>
                      </a:lnTo>
                      <a:lnTo>
                        <a:pt x="119" y="75"/>
                      </a:lnTo>
                      <a:lnTo>
                        <a:pt x="124" y="78"/>
                      </a:lnTo>
                      <a:lnTo>
                        <a:pt x="129" y="81"/>
                      </a:lnTo>
                      <a:lnTo>
                        <a:pt x="134" y="83"/>
                      </a:lnTo>
                      <a:lnTo>
                        <a:pt x="138" y="86"/>
                      </a:lnTo>
                      <a:lnTo>
                        <a:pt x="143" y="89"/>
                      </a:lnTo>
                      <a:lnTo>
                        <a:pt x="148" y="91"/>
                      </a:lnTo>
                      <a:lnTo>
                        <a:pt x="14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43" name="Freeform 535"/>
                <p:cNvSpPr>
                  <a:spLocks/>
                </p:cNvSpPr>
                <p:nvPr/>
              </p:nvSpPr>
              <p:spPr bwMode="auto">
                <a:xfrm>
                  <a:off x="2291" y="1211"/>
                  <a:ext cx="2" cy="17"/>
                </a:xfrm>
                <a:custGeom>
                  <a:avLst/>
                  <a:gdLst>
                    <a:gd name="T0" fmla="*/ 1 w 2"/>
                    <a:gd name="T1" fmla="*/ 16 h 17"/>
                    <a:gd name="T2" fmla="*/ 2 w 2"/>
                    <a:gd name="T3" fmla="*/ 17 h 17"/>
                    <a:gd name="T4" fmla="*/ 2 w 2"/>
                    <a:gd name="T5" fmla="*/ 0 h 17"/>
                    <a:gd name="T6" fmla="*/ 0 w 2"/>
                    <a:gd name="T7" fmla="*/ 0 h 17"/>
                    <a:gd name="T8" fmla="*/ 0 w 2"/>
                    <a:gd name="T9" fmla="*/ 17 h 17"/>
                    <a:gd name="T10" fmla="*/ 1 w 2"/>
                    <a:gd name="T11" fmla="*/ 17 h 17"/>
                    <a:gd name="T12" fmla="*/ 0 w 2"/>
                    <a:gd name="T13" fmla="*/ 17 h 17"/>
                    <a:gd name="T14" fmla="*/ 0 w 2"/>
                    <a:gd name="T15" fmla="*/ 17 h 17"/>
                    <a:gd name="T16" fmla="*/ 1 w 2"/>
                    <a:gd name="T17" fmla="*/ 17 h 17"/>
                    <a:gd name="T18" fmla="*/ 1 w 2"/>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7">
                      <a:moveTo>
                        <a:pt x="1" y="16"/>
                      </a:moveTo>
                      <a:lnTo>
                        <a:pt x="2" y="17"/>
                      </a:lnTo>
                      <a:lnTo>
                        <a:pt x="2" y="0"/>
                      </a:lnTo>
                      <a:lnTo>
                        <a:pt x="0" y="0"/>
                      </a:lnTo>
                      <a:lnTo>
                        <a:pt x="0" y="17"/>
                      </a:lnTo>
                      <a:lnTo>
                        <a:pt x="1" y="17"/>
                      </a:lnTo>
                      <a:lnTo>
                        <a:pt x="0" y="17"/>
                      </a:lnTo>
                      <a:lnTo>
                        <a:pt x="0" y="17"/>
                      </a:lnTo>
                      <a:lnTo>
                        <a:pt x="1" y="17"/>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44" name="Freeform 536"/>
                <p:cNvSpPr>
                  <a:spLocks/>
                </p:cNvSpPr>
                <p:nvPr/>
              </p:nvSpPr>
              <p:spPr bwMode="auto">
                <a:xfrm>
                  <a:off x="2292" y="1227"/>
                  <a:ext cx="92" cy="57"/>
                </a:xfrm>
                <a:custGeom>
                  <a:avLst/>
                  <a:gdLst>
                    <a:gd name="T0" fmla="*/ 92 w 92"/>
                    <a:gd name="T1" fmla="*/ 56 h 57"/>
                    <a:gd name="T2" fmla="*/ 92 w 92"/>
                    <a:gd name="T3" fmla="*/ 56 h 57"/>
                    <a:gd name="T4" fmla="*/ 0 w 92"/>
                    <a:gd name="T5" fmla="*/ 0 h 57"/>
                    <a:gd name="T6" fmla="*/ 0 w 92"/>
                    <a:gd name="T7" fmla="*/ 1 h 57"/>
                    <a:gd name="T8" fmla="*/ 92 w 92"/>
                    <a:gd name="T9" fmla="*/ 57 h 57"/>
                    <a:gd name="T10" fmla="*/ 92 w 92"/>
                    <a:gd name="T11" fmla="*/ 56 h 57"/>
                  </a:gdLst>
                  <a:ahLst/>
                  <a:cxnLst>
                    <a:cxn ang="0">
                      <a:pos x="T0" y="T1"/>
                    </a:cxn>
                    <a:cxn ang="0">
                      <a:pos x="T2" y="T3"/>
                    </a:cxn>
                    <a:cxn ang="0">
                      <a:pos x="T4" y="T5"/>
                    </a:cxn>
                    <a:cxn ang="0">
                      <a:pos x="T6" y="T7"/>
                    </a:cxn>
                    <a:cxn ang="0">
                      <a:pos x="T8" y="T9"/>
                    </a:cxn>
                    <a:cxn ang="0">
                      <a:pos x="T10" y="T11"/>
                    </a:cxn>
                  </a:cxnLst>
                  <a:rect l="0" t="0" r="r" b="b"/>
                  <a:pathLst>
                    <a:path w="92" h="57">
                      <a:moveTo>
                        <a:pt x="92" y="56"/>
                      </a:moveTo>
                      <a:lnTo>
                        <a:pt x="92" y="56"/>
                      </a:lnTo>
                      <a:lnTo>
                        <a:pt x="0" y="0"/>
                      </a:lnTo>
                      <a:lnTo>
                        <a:pt x="0" y="1"/>
                      </a:lnTo>
                      <a:lnTo>
                        <a:pt x="92" y="57"/>
                      </a:lnTo>
                      <a:lnTo>
                        <a:pt x="9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45" name="Freeform 537"/>
                <p:cNvSpPr>
                  <a:spLocks/>
                </p:cNvSpPr>
                <p:nvPr/>
              </p:nvSpPr>
              <p:spPr bwMode="auto">
                <a:xfrm>
                  <a:off x="2380" y="1264"/>
                  <a:ext cx="20" cy="20"/>
                </a:xfrm>
                <a:custGeom>
                  <a:avLst/>
                  <a:gdLst>
                    <a:gd name="T0" fmla="*/ 0 w 20"/>
                    <a:gd name="T1" fmla="*/ 0 h 20"/>
                    <a:gd name="T2" fmla="*/ 0 w 20"/>
                    <a:gd name="T3" fmla="*/ 17 h 20"/>
                    <a:gd name="T4" fmla="*/ 5 w 20"/>
                    <a:gd name="T5" fmla="*/ 20 h 20"/>
                    <a:gd name="T6" fmla="*/ 20 w 20"/>
                    <a:gd name="T7" fmla="*/ 13 h 20"/>
                    <a:gd name="T8" fmla="*/ 0 w 20"/>
                    <a:gd name="T9" fmla="*/ 0 h 20"/>
                  </a:gdLst>
                  <a:ahLst/>
                  <a:cxnLst>
                    <a:cxn ang="0">
                      <a:pos x="T0" y="T1"/>
                    </a:cxn>
                    <a:cxn ang="0">
                      <a:pos x="T2" y="T3"/>
                    </a:cxn>
                    <a:cxn ang="0">
                      <a:pos x="T4" y="T5"/>
                    </a:cxn>
                    <a:cxn ang="0">
                      <a:pos x="T6" y="T7"/>
                    </a:cxn>
                    <a:cxn ang="0">
                      <a:pos x="T8" y="T9"/>
                    </a:cxn>
                  </a:cxnLst>
                  <a:rect l="0" t="0" r="r" b="b"/>
                  <a:pathLst>
                    <a:path w="20" h="20">
                      <a:moveTo>
                        <a:pt x="0" y="0"/>
                      </a:moveTo>
                      <a:lnTo>
                        <a:pt x="0" y="17"/>
                      </a:lnTo>
                      <a:lnTo>
                        <a:pt x="5" y="20"/>
                      </a:lnTo>
                      <a:lnTo>
                        <a:pt x="20"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46" name="Freeform 538"/>
                <p:cNvSpPr>
                  <a:spLocks/>
                </p:cNvSpPr>
                <p:nvPr/>
              </p:nvSpPr>
              <p:spPr bwMode="auto">
                <a:xfrm>
                  <a:off x="2306" y="1221"/>
                  <a:ext cx="57" cy="47"/>
                </a:xfrm>
                <a:custGeom>
                  <a:avLst/>
                  <a:gdLst>
                    <a:gd name="T0" fmla="*/ 0 w 57"/>
                    <a:gd name="T1" fmla="*/ 0 h 47"/>
                    <a:gd name="T2" fmla="*/ 0 w 57"/>
                    <a:gd name="T3" fmla="*/ 13 h 47"/>
                    <a:gd name="T4" fmla="*/ 57 w 57"/>
                    <a:gd name="T5" fmla="*/ 47 h 47"/>
                    <a:gd name="T6" fmla="*/ 57 w 57"/>
                    <a:gd name="T7" fmla="*/ 34 h 47"/>
                    <a:gd name="T8" fmla="*/ 0 w 57"/>
                    <a:gd name="T9" fmla="*/ 0 h 47"/>
                  </a:gdLst>
                  <a:ahLst/>
                  <a:cxnLst>
                    <a:cxn ang="0">
                      <a:pos x="T0" y="T1"/>
                    </a:cxn>
                    <a:cxn ang="0">
                      <a:pos x="T2" y="T3"/>
                    </a:cxn>
                    <a:cxn ang="0">
                      <a:pos x="T4" y="T5"/>
                    </a:cxn>
                    <a:cxn ang="0">
                      <a:pos x="T6" y="T7"/>
                    </a:cxn>
                    <a:cxn ang="0">
                      <a:pos x="T8" y="T9"/>
                    </a:cxn>
                  </a:cxnLst>
                  <a:rect l="0" t="0" r="r" b="b"/>
                  <a:pathLst>
                    <a:path w="57" h="47">
                      <a:moveTo>
                        <a:pt x="0" y="0"/>
                      </a:moveTo>
                      <a:lnTo>
                        <a:pt x="0" y="13"/>
                      </a:lnTo>
                      <a:lnTo>
                        <a:pt x="57" y="47"/>
                      </a:lnTo>
                      <a:lnTo>
                        <a:pt x="57"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47" name="Freeform 539"/>
                <p:cNvSpPr>
                  <a:spLocks/>
                </p:cNvSpPr>
                <p:nvPr/>
              </p:nvSpPr>
              <p:spPr bwMode="auto">
                <a:xfrm>
                  <a:off x="2307" y="1220"/>
                  <a:ext cx="57" cy="48"/>
                </a:xfrm>
                <a:custGeom>
                  <a:avLst/>
                  <a:gdLst>
                    <a:gd name="T0" fmla="*/ 0 w 57"/>
                    <a:gd name="T1" fmla="*/ 0 h 48"/>
                    <a:gd name="T2" fmla="*/ 0 w 57"/>
                    <a:gd name="T3" fmla="*/ 13 h 48"/>
                    <a:gd name="T4" fmla="*/ 57 w 57"/>
                    <a:gd name="T5" fmla="*/ 48 h 48"/>
                    <a:gd name="T6" fmla="*/ 57 w 57"/>
                    <a:gd name="T7" fmla="*/ 35 h 48"/>
                    <a:gd name="T8" fmla="*/ 0 w 57"/>
                    <a:gd name="T9" fmla="*/ 0 h 48"/>
                  </a:gdLst>
                  <a:ahLst/>
                  <a:cxnLst>
                    <a:cxn ang="0">
                      <a:pos x="T0" y="T1"/>
                    </a:cxn>
                    <a:cxn ang="0">
                      <a:pos x="T2" y="T3"/>
                    </a:cxn>
                    <a:cxn ang="0">
                      <a:pos x="T4" y="T5"/>
                    </a:cxn>
                    <a:cxn ang="0">
                      <a:pos x="T6" y="T7"/>
                    </a:cxn>
                    <a:cxn ang="0">
                      <a:pos x="T8" y="T9"/>
                    </a:cxn>
                  </a:cxnLst>
                  <a:rect l="0" t="0" r="r" b="b"/>
                  <a:pathLst>
                    <a:path w="57" h="48">
                      <a:moveTo>
                        <a:pt x="0" y="0"/>
                      </a:moveTo>
                      <a:lnTo>
                        <a:pt x="0" y="13"/>
                      </a:lnTo>
                      <a:lnTo>
                        <a:pt x="57" y="48"/>
                      </a:lnTo>
                      <a:lnTo>
                        <a:pt x="57" y="35"/>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48" name="Freeform 540"/>
                <p:cNvSpPr>
                  <a:spLocks/>
                </p:cNvSpPr>
                <p:nvPr/>
              </p:nvSpPr>
              <p:spPr bwMode="auto">
                <a:xfrm>
                  <a:off x="2294" y="1216"/>
                  <a:ext cx="10" cy="16"/>
                </a:xfrm>
                <a:custGeom>
                  <a:avLst/>
                  <a:gdLst>
                    <a:gd name="T0" fmla="*/ 0 w 10"/>
                    <a:gd name="T1" fmla="*/ 0 h 16"/>
                    <a:gd name="T2" fmla="*/ 0 w 10"/>
                    <a:gd name="T3" fmla="*/ 10 h 16"/>
                    <a:gd name="T4" fmla="*/ 10 w 10"/>
                    <a:gd name="T5" fmla="*/ 16 h 16"/>
                    <a:gd name="T6" fmla="*/ 10 w 10"/>
                    <a:gd name="T7" fmla="*/ 6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0"/>
                      </a:lnTo>
                      <a:lnTo>
                        <a:pt x="10" y="16"/>
                      </a:lnTo>
                      <a:lnTo>
                        <a:pt x="1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0350" name="Freeform 542"/>
              <p:cNvSpPr>
                <a:spLocks/>
              </p:cNvSpPr>
              <p:nvPr/>
            </p:nvSpPr>
            <p:spPr bwMode="auto">
              <a:xfrm>
                <a:off x="2292" y="1217"/>
                <a:ext cx="10" cy="16"/>
              </a:xfrm>
              <a:custGeom>
                <a:avLst/>
                <a:gdLst>
                  <a:gd name="T0" fmla="*/ 0 w 10"/>
                  <a:gd name="T1" fmla="*/ 0 h 16"/>
                  <a:gd name="T2" fmla="*/ 0 w 10"/>
                  <a:gd name="T3" fmla="*/ 10 h 16"/>
                  <a:gd name="T4" fmla="*/ 10 w 10"/>
                  <a:gd name="T5" fmla="*/ 16 h 16"/>
                  <a:gd name="T6" fmla="*/ 10 w 10"/>
                  <a:gd name="T7" fmla="*/ 6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0"/>
                    </a:lnTo>
                    <a:lnTo>
                      <a:pt x="10" y="16"/>
                    </a:lnTo>
                    <a:lnTo>
                      <a:pt x="10" y="6"/>
                    </a:lnTo>
                    <a:lnTo>
                      <a:pt x="0"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51" name="Freeform 543"/>
              <p:cNvSpPr>
                <a:spLocks/>
              </p:cNvSpPr>
              <p:nvPr/>
            </p:nvSpPr>
            <p:spPr bwMode="auto">
              <a:xfrm>
                <a:off x="2368" y="1260"/>
                <a:ext cx="10" cy="16"/>
              </a:xfrm>
              <a:custGeom>
                <a:avLst/>
                <a:gdLst>
                  <a:gd name="T0" fmla="*/ 0 w 10"/>
                  <a:gd name="T1" fmla="*/ 0 h 16"/>
                  <a:gd name="T2" fmla="*/ 0 w 10"/>
                  <a:gd name="T3" fmla="*/ 10 h 16"/>
                  <a:gd name="T4" fmla="*/ 10 w 10"/>
                  <a:gd name="T5" fmla="*/ 16 h 16"/>
                  <a:gd name="T6" fmla="*/ 10 w 10"/>
                  <a:gd name="T7" fmla="*/ 6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0"/>
                    </a:lnTo>
                    <a:lnTo>
                      <a:pt x="10" y="16"/>
                    </a:lnTo>
                    <a:lnTo>
                      <a:pt x="1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52" name="Freeform 544"/>
              <p:cNvSpPr>
                <a:spLocks/>
              </p:cNvSpPr>
              <p:nvPr/>
            </p:nvSpPr>
            <p:spPr bwMode="auto">
              <a:xfrm>
                <a:off x="2367" y="1261"/>
                <a:ext cx="10" cy="16"/>
              </a:xfrm>
              <a:custGeom>
                <a:avLst/>
                <a:gdLst>
                  <a:gd name="T0" fmla="*/ 0 w 10"/>
                  <a:gd name="T1" fmla="*/ 0 h 16"/>
                  <a:gd name="T2" fmla="*/ 0 w 10"/>
                  <a:gd name="T3" fmla="*/ 10 h 16"/>
                  <a:gd name="T4" fmla="*/ 10 w 10"/>
                  <a:gd name="T5" fmla="*/ 16 h 16"/>
                  <a:gd name="T6" fmla="*/ 10 w 10"/>
                  <a:gd name="T7" fmla="*/ 6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0"/>
                    </a:lnTo>
                    <a:lnTo>
                      <a:pt x="10" y="16"/>
                    </a:lnTo>
                    <a:lnTo>
                      <a:pt x="10" y="6"/>
                    </a:lnTo>
                    <a:lnTo>
                      <a:pt x="0"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53" name="Freeform 545"/>
              <p:cNvSpPr>
                <a:spLocks/>
              </p:cNvSpPr>
              <p:nvPr/>
            </p:nvSpPr>
            <p:spPr bwMode="auto">
              <a:xfrm>
                <a:off x="2322" y="1229"/>
                <a:ext cx="29" cy="26"/>
              </a:xfrm>
              <a:custGeom>
                <a:avLst/>
                <a:gdLst>
                  <a:gd name="T0" fmla="*/ 0 w 29"/>
                  <a:gd name="T1" fmla="*/ 0 h 26"/>
                  <a:gd name="T2" fmla="*/ 0 w 29"/>
                  <a:gd name="T3" fmla="*/ 9 h 26"/>
                  <a:gd name="T4" fmla="*/ 29 w 29"/>
                  <a:gd name="T5" fmla="*/ 26 h 26"/>
                  <a:gd name="T6" fmla="*/ 29 w 29"/>
                  <a:gd name="T7" fmla="*/ 18 h 26"/>
                  <a:gd name="T8" fmla="*/ 0 w 29"/>
                  <a:gd name="T9" fmla="*/ 0 h 26"/>
                </a:gdLst>
                <a:ahLst/>
                <a:cxnLst>
                  <a:cxn ang="0">
                    <a:pos x="T0" y="T1"/>
                  </a:cxn>
                  <a:cxn ang="0">
                    <a:pos x="T2" y="T3"/>
                  </a:cxn>
                  <a:cxn ang="0">
                    <a:pos x="T4" y="T5"/>
                  </a:cxn>
                  <a:cxn ang="0">
                    <a:pos x="T6" y="T7"/>
                  </a:cxn>
                  <a:cxn ang="0">
                    <a:pos x="T8" y="T9"/>
                  </a:cxn>
                </a:cxnLst>
                <a:rect l="0" t="0" r="r" b="b"/>
                <a:pathLst>
                  <a:path w="29" h="26">
                    <a:moveTo>
                      <a:pt x="0" y="0"/>
                    </a:moveTo>
                    <a:lnTo>
                      <a:pt x="0" y="9"/>
                    </a:lnTo>
                    <a:lnTo>
                      <a:pt x="29" y="26"/>
                    </a:lnTo>
                    <a:lnTo>
                      <a:pt x="29" y="18"/>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54" name="Freeform 546"/>
              <p:cNvSpPr>
                <a:spLocks/>
              </p:cNvSpPr>
              <p:nvPr/>
            </p:nvSpPr>
            <p:spPr bwMode="auto">
              <a:xfrm>
                <a:off x="2307" y="1229"/>
                <a:ext cx="4" cy="5"/>
              </a:xfrm>
              <a:custGeom>
                <a:avLst/>
                <a:gdLst>
                  <a:gd name="T0" fmla="*/ 0 w 4"/>
                  <a:gd name="T1" fmla="*/ 0 h 5"/>
                  <a:gd name="T2" fmla="*/ 0 w 4"/>
                  <a:gd name="T3" fmla="*/ 3 h 5"/>
                  <a:gd name="T4" fmla="*/ 4 w 4"/>
                  <a:gd name="T5" fmla="*/ 5 h 5"/>
                  <a:gd name="T6" fmla="*/ 4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lnTo>
                      <a:pt x="0" y="3"/>
                    </a:lnTo>
                    <a:lnTo>
                      <a:pt x="4" y="5"/>
                    </a:lnTo>
                    <a:lnTo>
                      <a:pt x="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55" name="Freeform 547"/>
              <p:cNvSpPr>
                <a:spLocks/>
              </p:cNvSpPr>
              <p:nvPr/>
            </p:nvSpPr>
            <p:spPr bwMode="auto">
              <a:xfrm>
                <a:off x="2307" y="1229"/>
                <a:ext cx="4" cy="6"/>
              </a:xfrm>
              <a:custGeom>
                <a:avLst/>
                <a:gdLst>
                  <a:gd name="T0" fmla="*/ 0 w 4"/>
                  <a:gd name="T1" fmla="*/ 0 h 6"/>
                  <a:gd name="T2" fmla="*/ 0 w 4"/>
                  <a:gd name="T3" fmla="*/ 4 h 6"/>
                  <a:gd name="T4" fmla="*/ 4 w 4"/>
                  <a:gd name="T5" fmla="*/ 6 h 6"/>
                  <a:gd name="T6" fmla="*/ 4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56" name="Freeform 548"/>
              <p:cNvSpPr>
                <a:spLocks/>
              </p:cNvSpPr>
              <p:nvPr/>
            </p:nvSpPr>
            <p:spPr bwMode="auto">
              <a:xfrm>
                <a:off x="2312" y="1231"/>
                <a:ext cx="3" cy="6"/>
              </a:xfrm>
              <a:custGeom>
                <a:avLst/>
                <a:gdLst>
                  <a:gd name="T0" fmla="*/ 0 w 3"/>
                  <a:gd name="T1" fmla="*/ 0 h 6"/>
                  <a:gd name="T2" fmla="*/ 0 w 3"/>
                  <a:gd name="T3" fmla="*/ 4 h 6"/>
                  <a:gd name="T4" fmla="*/ 3 w 3"/>
                  <a:gd name="T5" fmla="*/ 6 h 6"/>
                  <a:gd name="T6" fmla="*/ 3 w 3"/>
                  <a:gd name="T7" fmla="*/ 3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3"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57" name="Freeform 549"/>
              <p:cNvSpPr>
                <a:spLocks/>
              </p:cNvSpPr>
              <p:nvPr/>
            </p:nvSpPr>
            <p:spPr bwMode="auto">
              <a:xfrm>
                <a:off x="2311" y="1232"/>
                <a:ext cx="4" cy="5"/>
              </a:xfrm>
              <a:custGeom>
                <a:avLst/>
                <a:gdLst>
                  <a:gd name="T0" fmla="*/ 0 w 4"/>
                  <a:gd name="T1" fmla="*/ 0 h 5"/>
                  <a:gd name="T2" fmla="*/ 0 w 4"/>
                  <a:gd name="T3" fmla="*/ 3 h 5"/>
                  <a:gd name="T4" fmla="*/ 4 w 4"/>
                  <a:gd name="T5" fmla="*/ 5 h 5"/>
                  <a:gd name="T6" fmla="*/ 4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lnTo>
                      <a:pt x="0" y="3"/>
                    </a:lnTo>
                    <a:lnTo>
                      <a:pt x="4" y="5"/>
                    </a:lnTo>
                    <a:lnTo>
                      <a:pt x="4"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58" name="Freeform 550"/>
              <p:cNvSpPr>
                <a:spLocks/>
              </p:cNvSpPr>
              <p:nvPr/>
            </p:nvSpPr>
            <p:spPr bwMode="auto">
              <a:xfrm>
                <a:off x="2317" y="1234"/>
                <a:ext cx="3" cy="6"/>
              </a:xfrm>
              <a:custGeom>
                <a:avLst/>
                <a:gdLst>
                  <a:gd name="T0" fmla="*/ 0 w 3"/>
                  <a:gd name="T1" fmla="*/ 0 h 6"/>
                  <a:gd name="T2" fmla="*/ 0 w 3"/>
                  <a:gd name="T3" fmla="*/ 4 h 6"/>
                  <a:gd name="T4" fmla="*/ 3 w 3"/>
                  <a:gd name="T5" fmla="*/ 6 h 6"/>
                  <a:gd name="T6" fmla="*/ 3 w 3"/>
                  <a:gd name="T7" fmla="*/ 2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3"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59" name="Freeform 551"/>
              <p:cNvSpPr>
                <a:spLocks/>
              </p:cNvSpPr>
              <p:nvPr/>
            </p:nvSpPr>
            <p:spPr bwMode="auto">
              <a:xfrm>
                <a:off x="2316" y="1234"/>
                <a:ext cx="4" cy="6"/>
              </a:xfrm>
              <a:custGeom>
                <a:avLst/>
                <a:gdLst>
                  <a:gd name="T0" fmla="*/ 0 w 4"/>
                  <a:gd name="T1" fmla="*/ 0 h 6"/>
                  <a:gd name="T2" fmla="*/ 0 w 4"/>
                  <a:gd name="T3" fmla="*/ 4 h 6"/>
                  <a:gd name="T4" fmla="*/ 4 w 4"/>
                  <a:gd name="T5" fmla="*/ 6 h 6"/>
                  <a:gd name="T6" fmla="*/ 4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60" name="Freeform 552"/>
              <p:cNvSpPr>
                <a:spLocks/>
              </p:cNvSpPr>
              <p:nvPr/>
            </p:nvSpPr>
            <p:spPr bwMode="auto">
              <a:xfrm>
                <a:off x="2308" y="1224"/>
                <a:ext cx="3" cy="5"/>
              </a:xfrm>
              <a:custGeom>
                <a:avLst/>
                <a:gdLst>
                  <a:gd name="T0" fmla="*/ 0 w 3"/>
                  <a:gd name="T1" fmla="*/ 0 h 5"/>
                  <a:gd name="T2" fmla="*/ 0 w 3"/>
                  <a:gd name="T3" fmla="*/ 3 h 5"/>
                  <a:gd name="T4" fmla="*/ 3 w 3"/>
                  <a:gd name="T5" fmla="*/ 5 h 5"/>
                  <a:gd name="T6" fmla="*/ 3 w 3"/>
                  <a:gd name="T7" fmla="*/ 2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3"/>
                    </a:lnTo>
                    <a:lnTo>
                      <a:pt x="3" y="5"/>
                    </a:lnTo>
                    <a:lnTo>
                      <a:pt x="3"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61" name="Freeform 553"/>
              <p:cNvSpPr>
                <a:spLocks/>
              </p:cNvSpPr>
              <p:nvPr/>
            </p:nvSpPr>
            <p:spPr bwMode="auto">
              <a:xfrm>
                <a:off x="2307" y="1224"/>
                <a:ext cx="4" cy="5"/>
              </a:xfrm>
              <a:custGeom>
                <a:avLst/>
                <a:gdLst>
                  <a:gd name="T0" fmla="*/ 0 w 4"/>
                  <a:gd name="T1" fmla="*/ 0 h 5"/>
                  <a:gd name="T2" fmla="*/ 0 w 4"/>
                  <a:gd name="T3" fmla="*/ 4 h 5"/>
                  <a:gd name="T4" fmla="*/ 4 w 4"/>
                  <a:gd name="T5" fmla="*/ 5 h 5"/>
                  <a:gd name="T6" fmla="*/ 4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lnTo>
                      <a:pt x="0" y="4"/>
                    </a:lnTo>
                    <a:lnTo>
                      <a:pt x="4" y="5"/>
                    </a:lnTo>
                    <a:lnTo>
                      <a:pt x="4"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62" name="Freeform 554"/>
              <p:cNvSpPr>
                <a:spLocks/>
              </p:cNvSpPr>
              <p:nvPr/>
            </p:nvSpPr>
            <p:spPr bwMode="auto">
              <a:xfrm>
                <a:off x="2360" y="1260"/>
                <a:ext cx="3" cy="6"/>
              </a:xfrm>
              <a:custGeom>
                <a:avLst/>
                <a:gdLst>
                  <a:gd name="T0" fmla="*/ 0 w 3"/>
                  <a:gd name="T1" fmla="*/ 0 h 6"/>
                  <a:gd name="T2" fmla="*/ 0 w 3"/>
                  <a:gd name="T3" fmla="*/ 4 h 6"/>
                  <a:gd name="T4" fmla="*/ 3 w 3"/>
                  <a:gd name="T5" fmla="*/ 6 h 6"/>
                  <a:gd name="T6" fmla="*/ 3 w 3"/>
                  <a:gd name="T7" fmla="*/ 2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3"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63" name="Freeform 555"/>
              <p:cNvSpPr>
                <a:spLocks/>
              </p:cNvSpPr>
              <p:nvPr/>
            </p:nvSpPr>
            <p:spPr bwMode="auto">
              <a:xfrm>
                <a:off x="2359" y="1260"/>
                <a:ext cx="4" cy="6"/>
              </a:xfrm>
              <a:custGeom>
                <a:avLst/>
                <a:gdLst>
                  <a:gd name="T0" fmla="*/ 0 w 4"/>
                  <a:gd name="T1" fmla="*/ 0 h 6"/>
                  <a:gd name="T2" fmla="*/ 0 w 4"/>
                  <a:gd name="T3" fmla="*/ 4 h 6"/>
                  <a:gd name="T4" fmla="*/ 4 w 4"/>
                  <a:gd name="T5" fmla="*/ 6 h 6"/>
                  <a:gd name="T6" fmla="*/ 4 w 4"/>
                  <a:gd name="T7" fmla="*/ 3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3"/>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64" name="Freeform 556"/>
              <p:cNvSpPr>
                <a:spLocks/>
              </p:cNvSpPr>
              <p:nvPr/>
            </p:nvSpPr>
            <p:spPr bwMode="auto">
              <a:xfrm>
                <a:off x="2360" y="1255"/>
                <a:ext cx="3" cy="6"/>
              </a:xfrm>
              <a:custGeom>
                <a:avLst/>
                <a:gdLst>
                  <a:gd name="T0" fmla="*/ 0 w 3"/>
                  <a:gd name="T1" fmla="*/ 0 h 6"/>
                  <a:gd name="T2" fmla="*/ 0 w 3"/>
                  <a:gd name="T3" fmla="*/ 4 h 6"/>
                  <a:gd name="T4" fmla="*/ 3 w 3"/>
                  <a:gd name="T5" fmla="*/ 6 h 6"/>
                  <a:gd name="T6" fmla="*/ 3 w 3"/>
                  <a:gd name="T7" fmla="*/ 3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3"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65" name="Freeform 557"/>
              <p:cNvSpPr>
                <a:spLocks/>
              </p:cNvSpPr>
              <p:nvPr/>
            </p:nvSpPr>
            <p:spPr bwMode="auto">
              <a:xfrm>
                <a:off x="2359" y="1256"/>
                <a:ext cx="4" cy="5"/>
              </a:xfrm>
              <a:custGeom>
                <a:avLst/>
                <a:gdLst>
                  <a:gd name="T0" fmla="*/ 0 w 4"/>
                  <a:gd name="T1" fmla="*/ 0 h 5"/>
                  <a:gd name="T2" fmla="*/ 0 w 4"/>
                  <a:gd name="T3" fmla="*/ 3 h 5"/>
                  <a:gd name="T4" fmla="*/ 4 w 4"/>
                  <a:gd name="T5" fmla="*/ 5 h 5"/>
                  <a:gd name="T6" fmla="*/ 4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lnTo>
                      <a:pt x="0" y="3"/>
                    </a:lnTo>
                    <a:lnTo>
                      <a:pt x="4" y="5"/>
                    </a:lnTo>
                    <a:lnTo>
                      <a:pt x="4"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66" name="Freeform 558"/>
              <p:cNvSpPr>
                <a:spLocks/>
              </p:cNvSpPr>
              <p:nvPr/>
            </p:nvSpPr>
            <p:spPr bwMode="auto">
              <a:xfrm>
                <a:off x="2352" y="1251"/>
                <a:ext cx="7" cy="7"/>
              </a:xfrm>
              <a:custGeom>
                <a:avLst/>
                <a:gdLst>
                  <a:gd name="T0" fmla="*/ 0 w 7"/>
                  <a:gd name="T1" fmla="*/ 0 h 7"/>
                  <a:gd name="T2" fmla="*/ 0 w 7"/>
                  <a:gd name="T3" fmla="*/ 3 h 7"/>
                  <a:gd name="T4" fmla="*/ 7 w 7"/>
                  <a:gd name="T5" fmla="*/ 7 h 7"/>
                  <a:gd name="T6" fmla="*/ 7 w 7"/>
                  <a:gd name="T7" fmla="*/ 4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3"/>
                    </a:lnTo>
                    <a:lnTo>
                      <a:pt x="7"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67" name="Freeform 559"/>
              <p:cNvSpPr>
                <a:spLocks/>
              </p:cNvSpPr>
              <p:nvPr/>
            </p:nvSpPr>
            <p:spPr bwMode="auto">
              <a:xfrm>
                <a:off x="2352" y="1251"/>
                <a:ext cx="7" cy="8"/>
              </a:xfrm>
              <a:custGeom>
                <a:avLst/>
                <a:gdLst>
                  <a:gd name="T0" fmla="*/ 0 w 7"/>
                  <a:gd name="T1" fmla="*/ 0 h 8"/>
                  <a:gd name="T2" fmla="*/ 0 w 7"/>
                  <a:gd name="T3" fmla="*/ 3 h 8"/>
                  <a:gd name="T4" fmla="*/ 7 w 7"/>
                  <a:gd name="T5" fmla="*/ 8 h 8"/>
                  <a:gd name="T6" fmla="*/ 7 w 7"/>
                  <a:gd name="T7" fmla="*/ 4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3"/>
                    </a:lnTo>
                    <a:lnTo>
                      <a:pt x="7" y="8"/>
                    </a:lnTo>
                    <a:lnTo>
                      <a:pt x="7" y="4"/>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68" name="Freeform 560"/>
              <p:cNvSpPr>
                <a:spLocks/>
              </p:cNvSpPr>
              <p:nvPr/>
            </p:nvSpPr>
            <p:spPr bwMode="auto">
              <a:xfrm>
                <a:off x="2352" y="1256"/>
                <a:ext cx="7" cy="7"/>
              </a:xfrm>
              <a:custGeom>
                <a:avLst/>
                <a:gdLst>
                  <a:gd name="T0" fmla="*/ 0 w 7"/>
                  <a:gd name="T1" fmla="*/ 0 h 7"/>
                  <a:gd name="T2" fmla="*/ 0 w 7"/>
                  <a:gd name="T3" fmla="*/ 3 h 7"/>
                  <a:gd name="T4" fmla="*/ 7 w 7"/>
                  <a:gd name="T5" fmla="*/ 7 h 7"/>
                  <a:gd name="T6" fmla="*/ 7 w 7"/>
                  <a:gd name="T7" fmla="*/ 4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3"/>
                    </a:lnTo>
                    <a:lnTo>
                      <a:pt x="7"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69" name="Freeform 561"/>
              <p:cNvSpPr>
                <a:spLocks/>
              </p:cNvSpPr>
              <p:nvPr/>
            </p:nvSpPr>
            <p:spPr bwMode="auto">
              <a:xfrm>
                <a:off x="2352" y="1256"/>
                <a:ext cx="6" cy="7"/>
              </a:xfrm>
              <a:custGeom>
                <a:avLst/>
                <a:gdLst>
                  <a:gd name="T0" fmla="*/ 0 w 6"/>
                  <a:gd name="T1" fmla="*/ 0 h 7"/>
                  <a:gd name="T2" fmla="*/ 0 w 6"/>
                  <a:gd name="T3" fmla="*/ 3 h 7"/>
                  <a:gd name="T4" fmla="*/ 6 w 6"/>
                  <a:gd name="T5" fmla="*/ 7 h 7"/>
                  <a:gd name="T6" fmla="*/ 6 w 6"/>
                  <a:gd name="T7" fmla="*/ 4 h 7"/>
                  <a:gd name="T8" fmla="*/ 0 w 6"/>
                  <a:gd name="T9" fmla="*/ 0 h 7"/>
                </a:gdLst>
                <a:ahLst/>
                <a:cxnLst>
                  <a:cxn ang="0">
                    <a:pos x="T0" y="T1"/>
                  </a:cxn>
                  <a:cxn ang="0">
                    <a:pos x="T2" y="T3"/>
                  </a:cxn>
                  <a:cxn ang="0">
                    <a:pos x="T4" y="T5"/>
                  </a:cxn>
                  <a:cxn ang="0">
                    <a:pos x="T6" y="T7"/>
                  </a:cxn>
                  <a:cxn ang="0">
                    <a:pos x="T8" y="T9"/>
                  </a:cxn>
                </a:cxnLst>
                <a:rect l="0" t="0" r="r" b="b"/>
                <a:pathLst>
                  <a:path w="6" h="7">
                    <a:moveTo>
                      <a:pt x="0" y="0"/>
                    </a:moveTo>
                    <a:lnTo>
                      <a:pt x="0" y="3"/>
                    </a:lnTo>
                    <a:lnTo>
                      <a:pt x="6" y="7"/>
                    </a:lnTo>
                    <a:lnTo>
                      <a:pt x="6" y="4"/>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70" name="Freeform 562"/>
              <p:cNvSpPr>
                <a:spLocks/>
              </p:cNvSpPr>
              <p:nvPr/>
            </p:nvSpPr>
            <p:spPr bwMode="auto">
              <a:xfrm>
                <a:off x="2313" y="1227"/>
                <a:ext cx="7" cy="8"/>
              </a:xfrm>
              <a:custGeom>
                <a:avLst/>
                <a:gdLst>
                  <a:gd name="T0" fmla="*/ 0 w 7"/>
                  <a:gd name="T1" fmla="*/ 0 h 8"/>
                  <a:gd name="T2" fmla="*/ 0 w 7"/>
                  <a:gd name="T3" fmla="*/ 4 h 8"/>
                  <a:gd name="T4" fmla="*/ 7 w 7"/>
                  <a:gd name="T5" fmla="*/ 8 h 8"/>
                  <a:gd name="T6" fmla="*/ 7 w 7"/>
                  <a:gd name="T7" fmla="*/ 4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4"/>
                    </a:lnTo>
                    <a:lnTo>
                      <a:pt x="7" y="8"/>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71" name="Freeform 563"/>
              <p:cNvSpPr>
                <a:spLocks/>
              </p:cNvSpPr>
              <p:nvPr/>
            </p:nvSpPr>
            <p:spPr bwMode="auto">
              <a:xfrm>
                <a:off x="2313" y="1227"/>
                <a:ext cx="7" cy="8"/>
              </a:xfrm>
              <a:custGeom>
                <a:avLst/>
                <a:gdLst>
                  <a:gd name="T0" fmla="*/ 0 w 7"/>
                  <a:gd name="T1" fmla="*/ 0 h 8"/>
                  <a:gd name="T2" fmla="*/ 0 w 7"/>
                  <a:gd name="T3" fmla="*/ 4 h 8"/>
                  <a:gd name="T4" fmla="*/ 7 w 7"/>
                  <a:gd name="T5" fmla="*/ 8 h 8"/>
                  <a:gd name="T6" fmla="*/ 7 w 7"/>
                  <a:gd name="T7" fmla="*/ 4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4"/>
                    </a:lnTo>
                    <a:lnTo>
                      <a:pt x="7" y="8"/>
                    </a:lnTo>
                    <a:lnTo>
                      <a:pt x="7" y="4"/>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72" name="Freeform 564"/>
              <p:cNvSpPr>
                <a:spLocks/>
              </p:cNvSpPr>
              <p:nvPr/>
            </p:nvSpPr>
            <p:spPr bwMode="auto">
              <a:xfrm>
                <a:off x="2241" y="1181"/>
                <a:ext cx="185" cy="112"/>
              </a:xfrm>
              <a:custGeom>
                <a:avLst/>
                <a:gdLst>
                  <a:gd name="T0" fmla="*/ 184 w 185"/>
                  <a:gd name="T1" fmla="*/ 111 h 112"/>
                  <a:gd name="T2" fmla="*/ 185 w 185"/>
                  <a:gd name="T3" fmla="*/ 109 h 112"/>
                  <a:gd name="T4" fmla="*/ 3 w 185"/>
                  <a:gd name="T5" fmla="*/ 0 h 112"/>
                  <a:gd name="T6" fmla="*/ 0 w 185"/>
                  <a:gd name="T7" fmla="*/ 2 h 112"/>
                  <a:gd name="T8" fmla="*/ 184 w 185"/>
                  <a:gd name="T9" fmla="*/ 112 h 112"/>
                  <a:gd name="T10" fmla="*/ 184 w 185"/>
                  <a:gd name="T11" fmla="*/ 111 h 112"/>
                </a:gdLst>
                <a:ahLst/>
                <a:cxnLst>
                  <a:cxn ang="0">
                    <a:pos x="T0" y="T1"/>
                  </a:cxn>
                  <a:cxn ang="0">
                    <a:pos x="T2" y="T3"/>
                  </a:cxn>
                  <a:cxn ang="0">
                    <a:pos x="T4" y="T5"/>
                  </a:cxn>
                  <a:cxn ang="0">
                    <a:pos x="T6" y="T7"/>
                  </a:cxn>
                  <a:cxn ang="0">
                    <a:pos x="T8" y="T9"/>
                  </a:cxn>
                  <a:cxn ang="0">
                    <a:pos x="T10" y="T11"/>
                  </a:cxn>
                </a:cxnLst>
                <a:rect l="0" t="0" r="r" b="b"/>
                <a:pathLst>
                  <a:path w="185" h="112">
                    <a:moveTo>
                      <a:pt x="184" y="111"/>
                    </a:moveTo>
                    <a:lnTo>
                      <a:pt x="185" y="109"/>
                    </a:lnTo>
                    <a:lnTo>
                      <a:pt x="3" y="0"/>
                    </a:lnTo>
                    <a:lnTo>
                      <a:pt x="0" y="2"/>
                    </a:lnTo>
                    <a:lnTo>
                      <a:pt x="184" y="112"/>
                    </a:lnTo>
                    <a:lnTo>
                      <a:pt x="184"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73" name="Freeform 565"/>
              <p:cNvSpPr>
                <a:spLocks/>
              </p:cNvSpPr>
              <p:nvPr/>
            </p:nvSpPr>
            <p:spPr bwMode="auto">
              <a:xfrm>
                <a:off x="2247" y="981"/>
                <a:ext cx="185" cy="113"/>
              </a:xfrm>
              <a:custGeom>
                <a:avLst/>
                <a:gdLst>
                  <a:gd name="T0" fmla="*/ 185 w 185"/>
                  <a:gd name="T1" fmla="*/ 112 h 113"/>
                  <a:gd name="T2" fmla="*/ 185 w 185"/>
                  <a:gd name="T3" fmla="*/ 111 h 113"/>
                  <a:gd name="T4" fmla="*/ 1 w 185"/>
                  <a:gd name="T5" fmla="*/ 0 h 113"/>
                  <a:gd name="T6" fmla="*/ 0 w 185"/>
                  <a:gd name="T7" fmla="*/ 2 h 113"/>
                  <a:gd name="T8" fmla="*/ 184 w 185"/>
                  <a:gd name="T9" fmla="*/ 113 h 113"/>
                  <a:gd name="T10" fmla="*/ 183 w 185"/>
                  <a:gd name="T11" fmla="*/ 112 h 113"/>
                  <a:gd name="T12" fmla="*/ 185 w 185"/>
                  <a:gd name="T13" fmla="*/ 112 h 113"/>
                  <a:gd name="T14" fmla="*/ 185 w 185"/>
                  <a:gd name="T15" fmla="*/ 111 h 113"/>
                  <a:gd name="T16" fmla="*/ 185 w 185"/>
                  <a:gd name="T17" fmla="*/ 111 h 113"/>
                  <a:gd name="T18" fmla="*/ 185 w 185"/>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13">
                    <a:moveTo>
                      <a:pt x="185" y="112"/>
                    </a:moveTo>
                    <a:lnTo>
                      <a:pt x="185" y="111"/>
                    </a:lnTo>
                    <a:lnTo>
                      <a:pt x="1" y="0"/>
                    </a:lnTo>
                    <a:lnTo>
                      <a:pt x="0" y="2"/>
                    </a:lnTo>
                    <a:lnTo>
                      <a:pt x="184" y="113"/>
                    </a:lnTo>
                    <a:lnTo>
                      <a:pt x="183" y="112"/>
                    </a:lnTo>
                    <a:lnTo>
                      <a:pt x="185" y="112"/>
                    </a:lnTo>
                    <a:lnTo>
                      <a:pt x="185" y="111"/>
                    </a:lnTo>
                    <a:lnTo>
                      <a:pt x="185" y="111"/>
                    </a:lnTo>
                    <a:lnTo>
                      <a:pt x="185"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74" name="Freeform 566"/>
              <p:cNvSpPr>
                <a:spLocks/>
              </p:cNvSpPr>
              <p:nvPr/>
            </p:nvSpPr>
            <p:spPr bwMode="auto">
              <a:xfrm>
                <a:off x="2430" y="1093"/>
                <a:ext cx="2" cy="196"/>
              </a:xfrm>
              <a:custGeom>
                <a:avLst/>
                <a:gdLst>
                  <a:gd name="T0" fmla="*/ 1 w 2"/>
                  <a:gd name="T1" fmla="*/ 196 h 196"/>
                  <a:gd name="T2" fmla="*/ 2 w 2"/>
                  <a:gd name="T3" fmla="*/ 196 h 196"/>
                  <a:gd name="T4" fmla="*/ 2 w 2"/>
                  <a:gd name="T5" fmla="*/ 0 h 196"/>
                  <a:gd name="T6" fmla="*/ 0 w 2"/>
                  <a:gd name="T7" fmla="*/ 0 h 196"/>
                  <a:gd name="T8" fmla="*/ 0 w 2"/>
                  <a:gd name="T9" fmla="*/ 196 h 196"/>
                  <a:gd name="T10" fmla="*/ 1 w 2"/>
                  <a:gd name="T11" fmla="*/ 196 h 196"/>
                </a:gdLst>
                <a:ahLst/>
                <a:cxnLst>
                  <a:cxn ang="0">
                    <a:pos x="T0" y="T1"/>
                  </a:cxn>
                  <a:cxn ang="0">
                    <a:pos x="T2" y="T3"/>
                  </a:cxn>
                  <a:cxn ang="0">
                    <a:pos x="T4" y="T5"/>
                  </a:cxn>
                  <a:cxn ang="0">
                    <a:pos x="T6" y="T7"/>
                  </a:cxn>
                  <a:cxn ang="0">
                    <a:pos x="T8" y="T9"/>
                  </a:cxn>
                  <a:cxn ang="0">
                    <a:pos x="T10" y="T11"/>
                  </a:cxn>
                </a:cxnLst>
                <a:rect l="0" t="0" r="r" b="b"/>
                <a:pathLst>
                  <a:path w="2" h="196">
                    <a:moveTo>
                      <a:pt x="1" y="196"/>
                    </a:moveTo>
                    <a:lnTo>
                      <a:pt x="2" y="196"/>
                    </a:lnTo>
                    <a:lnTo>
                      <a:pt x="2" y="0"/>
                    </a:lnTo>
                    <a:lnTo>
                      <a:pt x="0" y="0"/>
                    </a:lnTo>
                    <a:lnTo>
                      <a:pt x="0" y="196"/>
                    </a:lnTo>
                    <a:lnTo>
                      <a:pt x="1"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75" name="Freeform 567"/>
              <p:cNvSpPr>
                <a:spLocks/>
              </p:cNvSpPr>
              <p:nvPr/>
            </p:nvSpPr>
            <p:spPr bwMode="auto">
              <a:xfrm>
                <a:off x="2257" y="1174"/>
                <a:ext cx="10" cy="15"/>
              </a:xfrm>
              <a:custGeom>
                <a:avLst/>
                <a:gdLst>
                  <a:gd name="T0" fmla="*/ 10 w 10"/>
                  <a:gd name="T1" fmla="*/ 15 h 15"/>
                  <a:gd name="T2" fmla="*/ 0 w 10"/>
                  <a:gd name="T3" fmla="*/ 9 h 15"/>
                  <a:gd name="T4" fmla="*/ 0 w 10"/>
                  <a:gd name="T5" fmla="*/ 0 h 15"/>
                  <a:gd name="T6" fmla="*/ 10 w 10"/>
                  <a:gd name="T7" fmla="*/ 6 h 15"/>
                  <a:gd name="T8" fmla="*/ 10 w 10"/>
                  <a:gd name="T9" fmla="*/ 15 h 15"/>
                </a:gdLst>
                <a:ahLst/>
                <a:cxnLst>
                  <a:cxn ang="0">
                    <a:pos x="T0" y="T1"/>
                  </a:cxn>
                  <a:cxn ang="0">
                    <a:pos x="T2" y="T3"/>
                  </a:cxn>
                  <a:cxn ang="0">
                    <a:pos x="T4" y="T5"/>
                  </a:cxn>
                  <a:cxn ang="0">
                    <a:pos x="T6" y="T7"/>
                  </a:cxn>
                  <a:cxn ang="0">
                    <a:pos x="T8" y="T9"/>
                  </a:cxn>
                </a:cxnLst>
                <a:rect l="0" t="0" r="r" b="b"/>
                <a:pathLst>
                  <a:path w="10" h="15">
                    <a:moveTo>
                      <a:pt x="10" y="15"/>
                    </a:moveTo>
                    <a:lnTo>
                      <a:pt x="0" y="9"/>
                    </a:lnTo>
                    <a:lnTo>
                      <a:pt x="0" y="0"/>
                    </a:lnTo>
                    <a:lnTo>
                      <a:pt x="10" y="6"/>
                    </a:lnTo>
                    <a:lnTo>
                      <a:pt x="1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76" name="Freeform 568"/>
              <p:cNvSpPr>
                <a:spLocks/>
              </p:cNvSpPr>
              <p:nvPr/>
            </p:nvSpPr>
            <p:spPr bwMode="auto">
              <a:xfrm>
                <a:off x="2256" y="1174"/>
                <a:ext cx="10" cy="15"/>
              </a:xfrm>
              <a:custGeom>
                <a:avLst/>
                <a:gdLst>
                  <a:gd name="T0" fmla="*/ 10 w 10"/>
                  <a:gd name="T1" fmla="*/ 15 h 15"/>
                  <a:gd name="T2" fmla="*/ 0 w 10"/>
                  <a:gd name="T3" fmla="*/ 9 h 15"/>
                  <a:gd name="T4" fmla="*/ 0 w 10"/>
                  <a:gd name="T5" fmla="*/ 0 h 15"/>
                  <a:gd name="T6" fmla="*/ 10 w 10"/>
                  <a:gd name="T7" fmla="*/ 6 h 15"/>
                  <a:gd name="T8" fmla="*/ 10 w 10"/>
                  <a:gd name="T9" fmla="*/ 15 h 15"/>
                </a:gdLst>
                <a:ahLst/>
                <a:cxnLst>
                  <a:cxn ang="0">
                    <a:pos x="T0" y="T1"/>
                  </a:cxn>
                  <a:cxn ang="0">
                    <a:pos x="T2" y="T3"/>
                  </a:cxn>
                  <a:cxn ang="0">
                    <a:pos x="T4" y="T5"/>
                  </a:cxn>
                  <a:cxn ang="0">
                    <a:pos x="T6" y="T7"/>
                  </a:cxn>
                  <a:cxn ang="0">
                    <a:pos x="T8" y="T9"/>
                  </a:cxn>
                </a:cxnLst>
                <a:rect l="0" t="0" r="r" b="b"/>
                <a:pathLst>
                  <a:path w="10" h="15">
                    <a:moveTo>
                      <a:pt x="10" y="15"/>
                    </a:moveTo>
                    <a:lnTo>
                      <a:pt x="0" y="9"/>
                    </a:lnTo>
                    <a:lnTo>
                      <a:pt x="0" y="0"/>
                    </a:lnTo>
                    <a:lnTo>
                      <a:pt x="10" y="6"/>
                    </a:lnTo>
                    <a:lnTo>
                      <a:pt x="10" y="15"/>
                    </a:lnTo>
                    <a:close/>
                  </a:path>
                </a:pathLst>
              </a:custGeom>
              <a:solidFill>
                <a:srgbClr val="06D9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77" name="Freeform 569"/>
              <p:cNvSpPr>
                <a:spLocks/>
              </p:cNvSpPr>
              <p:nvPr/>
            </p:nvSpPr>
            <p:spPr bwMode="auto">
              <a:xfrm>
                <a:off x="2530" y="947"/>
                <a:ext cx="313" cy="456"/>
              </a:xfrm>
              <a:custGeom>
                <a:avLst/>
                <a:gdLst>
                  <a:gd name="T0" fmla="*/ 300 w 313"/>
                  <a:gd name="T1" fmla="*/ 328 h 456"/>
                  <a:gd name="T2" fmla="*/ 313 w 313"/>
                  <a:gd name="T3" fmla="*/ 61 h 456"/>
                  <a:gd name="T4" fmla="*/ 218 w 313"/>
                  <a:gd name="T5" fmla="*/ 0 h 456"/>
                  <a:gd name="T6" fmla="*/ 1 w 313"/>
                  <a:gd name="T7" fmla="*/ 132 h 456"/>
                  <a:gd name="T8" fmla="*/ 0 w 313"/>
                  <a:gd name="T9" fmla="*/ 396 h 456"/>
                  <a:gd name="T10" fmla="*/ 95 w 313"/>
                  <a:gd name="T11" fmla="*/ 456 h 456"/>
                  <a:gd name="T12" fmla="*/ 300 w 313"/>
                  <a:gd name="T13" fmla="*/ 328 h 456"/>
                </a:gdLst>
                <a:ahLst/>
                <a:cxnLst>
                  <a:cxn ang="0">
                    <a:pos x="T0" y="T1"/>
                  </a:cxn>
                  <a:cxn ang="0">
                    <a:pos x="T2" y="T3"/>
                  </a:cxn>
                  <a:cxn ang="0">
                    <a:pos x="T4" y="T5"/>
                  </a:cxn>
                  <a:cxn ang="0">
                    <a:pos x="T6" y="T7"/>
                  </a:cxn>
                  <a:cxn ang="0">
                    <a:pos x="T8" y="T9"/>
                  </a:cxn>
                  <a:cxn ang="0">
                    <a:pos x="T10" y="T11"/>
                  </a:cxn>
                  <a:cxn ang="0">
                    <a:pos x="T12" y="T13"/>
                  </a:cxn>
                </a:cxnLst>
                <a:rect l="0" t="0" r="r" b="b"/>
                <a:pathLst>
                  <a:path w="313" h="456">
                    <a:moveTo>
                      <a:pt x="300" y="328"/>
                    </a:moveTo>
                    <a:lnTo>
                      <a:pt x="313" y="61"/>
                    </a:lnTo>
                    <a:lnTo>
                      <a:pt x="218" y="0"/>
                    </a:lnTo>
                    <a:lnTo>
                      <a:pt x="1" y="132"/>
                    </a:lnTo>
                    <a:lnTo>
                      <a:pt x="0" y="396"/>
                    </a:lnTo>
                    <a:lnTo>
                      <a:pt x="95" y="456"/>
                    </a:lnTo>
                    <a:lnTo>
                      <a:pt x="300" y="328"/>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78" name="Freeform 570"/>
              <p:cNvSpPr>
                <a:spLocks/>
              </p:cNvSpPr>
              <p:nvPr/>
            </p:nvSpPr>
            <p:spPr bwMode="auto">
              <a:xfrm>
                <a:off x="2626" y="1008"/>
                <a:ext cx="217" cy="396"/>
              </a:xfrm>
              <a:custGeom>
                <a:avLst/>
                <a:gdLst>
                  <a:gd name="T0" fmla="*/ 216 w 217"/>
                  <a:gd name="T1" fmla="*/ 0 h 396"/>
                  <a:gd name="T2" fmla="*/ 0 w 217"/>
                  <a:gd name="T3" fmla="*/ 128 h 396"/>
                  <a:gd name="T4" fmla="*/ 1 w 217"/>
                  <a:gd name="T5" fmla="*/ 396 h 396"/>
                  <a:gd name="T6" fmla="*/ 217 w 217"/>
                  <a:gd name="T7" fmla="*/ 261 h 396"/>
                  <a:gd name="T8" fmla="*/ 216 w 217"/>
                  <a:gd name="T9" fmla="*/ 0 h 396"/>
                </a:gdLst>
                <a:ahLst/>
                <a:cxnLst>
                  <a:cxn ang="0">
                    <a:pos x="T0" y="T1"/>
                  </a:cxn>
                  <a:cxn ang="0">
                    <a:pos x="T2" y="T3"/>
                  </a:cxn>
                  <a:cxn ang="0">
                    <a:pos x="T4" y="T5"/>
                  </a:cxn>
                  <a:cxn ang="0">
                    <a:pos x="T6" y="T7"/>
                  </a:cxn>
                  <a:cxn ang="0">
                    <a:pos x="T8" y="T9"/>
                  </a:cxn>
                </a:cxnLst>
                <a:rect l="0" t="0" r="r" b="b"/>
                <a:pathLst>
                  <a:path w="217" h="396">
                    <a:moveTo>
                      <a:pt x="216" y="0"/>
                    </a:moveTo>
                    <a:lnTo>
                      <a:pt x="0" y="128"/>
                    </a:lnTo>
                    <a:lnTo>
                      <a:pt x="1" y="396"/>
                    </a:lnTo>
                    <a:lnTo>
                      <a:pt x="217" y="261"/>
                    </a:lnTo>
                    <a:lnTo>
                      <a:pt x="216"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79" name="Freeform 571"/>
              <p:cNvSpPr>
                <a:spLocks/>
              </p:cNvSpPr>
              <p:nvPr/>
            </p:nvSpPr>
            <p:spPr bwMode="auto">
              <a:xfrm>
                <a:off x="2543" y="1221"/>
                <a:ext cx="71" cy="182"/>
              </a:xfrm>
              <a:custGeom>
                <a:avLst/>
                <a:gdLst>
                  <a:gd name="T0" fmla="*/ 2 w 71"/>
                  <a:gd name="T1" fmla="*/ 0 h 182"/>
                  <a:gd name="T2" fmla="*/ 0 w 71"/>
                  <a:gd name="T3" fmla="*/ 145 h 182"/>
                  <a:gd name="T4" fmla="*/ 62 w 71"/>
                  <a:gd name="T5" fmla="*/ 178 h 182"/>
                  <a:gd name="T6" fmla="*/ 62 w 71"/>
                  <a:gd name="T7" fmla="*/ 174 h 182"/>
                  <a:gd name="T8" fmla="*/ 71 w 71"/>
                  <a:gd name="T9" fmla="*/ 182 h 182"/>
                  <a:gd name="T10" fmla="*/ 71 w 71"/>
                  <a:gd name="T11" fmla="*/ 42 h 182"/>
                  <a:gd name="T12" fmla="*/ 2 w 71"/>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71" h="182">
                    <a:moveTo>
                      <a:pt x="2" y="0"/>
                    </a:moveTo>
                    <a:lnTo>
                      <a:pt x="0" y="145"/>
                    </a:lnTo>
                    <a:lnTo>
                      <a:pt x="62" y="178"/>
                    </a:lnTo>
                    <a:lnTo>
                      <a:pt x="62" y="174"/>
                    </a:lnTo>
                    <a:lnTo>
                      <a:pt x="71" y="182"/>
                    </a:lnTo>
                    <a:lnTo>
                      <a:pt x="71" y="42"/>
                    </a:lnTo>
                    <a:lnTo>
                      <a:pt x="2"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80" name="Freeform 572"/>
              <p:cNvSpPr>
                <a:spLocks/>
              </p:cNvSpPr>
              <p:nvPr/>
            </p:nvSpPr>
            <p:spPr bwMode="auto">
              <a:xfrm>
                <a:off x="2530" y="945"/>
                <a:ext cx="220" cy="136"/>
              </a:xfrm>
              <a:custGeom>
                <a:avLst/>
                <a:gdLst>
                  <a:gd name="T0" fmla="*/ 220 w 220"/>
                  <a:gd name="T1" fmla="*/ 1 h 136"/>
                  <a:gd name="T2" fmla="*/ 218 w 220"/>
                  <a:gd name="T3" fmla="*/ 1 h 136"/>
                  <a:gd name="T4" fmla="*/ 0 w 220"/>
                  <a:gd name="T5" fmla="*/ 132 h 136"/>
                  <a:gd name="T6" fmla="*/ 2 w 220"/>
                  <a:gd name="T7" fmla="*/ 136 h 136"/>
                  <a:gd name="T8" fmla="*/ 219 w 220"/>
                  <a:gd name="T9" fmla="*/ 4 h 136"/>
                  <a:gd name="T10" fmla="*/ 218 w 220"/>
                  <a:gd name="T11" fmla="*/ 4 h 136"/>
                  <a:gd name="T12" fmla="*/ 220 w 220"/>
                  <a:gd name="T13" fmla="*/ 1 h 136"/>
                  <a:gd name="T14" fmla="*/ 218 w 220"/>
                  <a:gd name="T15" fmla="*/ 0 h 136"/>
                  <a:gd name="T16" fmla="*/ 218 w 220"/>
                  <a:gd name="T17" fmla="*/ 1 h 136"/>
                  <a:gd name="T18" fmla="*/ 220 w 220"/>
                  <a:gd name="T19"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136">
                    <a:moveTo>
                      <a:pt x="220" y="1"/>
                    </a:moveTo>
                    <a:lnTo>
                      <a:pt x="218" y="1"/>
                    </a:lnTo>
                    <a:lnTo>
                      <a:pt x="0" y="132"/>
                    </a:lnTo>
                    <a:lnTo>
                      <a:pt x="2" y="136"/>
                    </a:lnTo>
                    <a:lnTo>
                      <a:pt x="219" y="4"/>
                    </a:lnTo>
                    <a:lnTo>
                      <a:pt x="218" y="4"/>
                    </a:lnTo>
                    <a:lnTo>
                      <a:pt x="220" y="1"/>
                    </a:lnTo>
                    <a:lnTo>
                      <a:pt x="218" y="0"/>
                    </a:lnTo>
                    <a:lnTo>
                      <a:pt x="218" y="1"/>
                    </a:lnTo>
                    <a:lnTo>
                      <a:pt x="2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81" name="Freeform 573"/>
              <p:cNvSpPr>
                <a:spLocks/>
              </p:cNvSpPr>
              <p:nvPr/>
            </p:nvSpPr>
            <p:spPr bwMode="auto">
              <a:xfrm>
                <a:off x="2745" y="946"/>
                <a:ext cx="100" cy="63"/>
              </a:xfrm>
              <a:custGeom>
                <a:avLst/>
                <a:gdLst>
                  <a:gd name="T0" fmla="*/ 99 w 100"/>
                  <a:gd name="T1" fmla="*/ 62 h 63"/>
                  <a:gd name="T2" fmla="*/ 100 w 100"/>
                  <a:gd name="T3" fmla="*/ 60 h 63"/>
                  <a:gd name="T4" fmla="*/ 3 w 100"/>
                  <a:gd name="T5" fmla="*/ 0 h 63"/>
                  <a:gd name="T6" fmla="*/ 0 w 100"/>
                  <a:gd name="T7" fmla="*/ 1 h 63"/>
                  <a:gd name="T8" fmla="*/ 98 w 100"/>
                  <a:gd name="T9" fmla="*/ 63 h 63"/>
                  <a:gd name="T10" fmla="*/ 99 w 100"/>
                  <a:gd name="T11" fmla="*/ 62 h 63"/>
                </a:gdLst>
                <a:ahLst/>
                <a:cxnLst>
                  <a:cxn ang="0">
                    <a:pos x="T0" y="T1"/>
                  </a:cxn>
                  <a:cxn ang="0">
                    <a:pos x="T2" y="T3"/>
                  </a:cxn>
                  <a:cxn ang="0">
                    <a:pos x="T4" y="T5"/>
                  </a:cxn>
                  <a:cxn ang="0">
                    <a:pos x="T6" y="T7"/>
                  </a:cxn>
                  <a:cxn ang="0">
                    <a:pos x="T8" y="T9"/>
                  </a:cxn>
                  <a:cxn ang="0">
                    <a:pos x="T10" y="T11"/>
                  </a:cxn>
                </a:cxnLst>
                <a:rect l="0" t="0" r="r" b="b"/>
                <a:pathLst>
                  <a:path w="100" h="63">
                    <a:moveTo>
                      <a:pt x="99" y="62"/>
                    </a:moveTo>
                    <a:lnTo>
                      <a:pt x="100" y="60"/>
                    </a:lnTo>
                    <a:lnTo>
                      <a:pt x="3" y="0"/>
                    </a:lnTo>
                    <a:lnTo>
                      <a:pt x="0" y="1"/>
                    </a:lnTo>
                    <a:lnTo>
                      <a:pt x="98" y="63"/>
                    </a:lnTo>
                    <a:lnTo>
                      <a:pt x="9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82" name="Freeform 574"/>
              <p:cNvSpPr>
                <a:spLocks/>
              </p:cNvSpPr>
              <p:nvPr/>
            </p:nvSpPr>
            <p:spPr bwMode="auto">
              <a:xfrm>
                <a:off x="2543" y="1116"/>
                <a:ext cx="4" cy="244"/>
              </a:xfrm>
              <a:custGeom>
                <a:avLst/>
                <a:gdLst>
                  <a:gd name="T0" fmla="*/ 1 w 4"/>
                  <a:gd name="T1" fmla="*/ 0 h 244"/>
                  <a:gd name="T2" fmla="*/ 0 w 4"/>
                  <a:gd name="T3" fmla="*/ 0 h 244"/>
                  <a:gd name="T4" fmla="*/ 0 w 4"/>
                  <a:gd name="T5" fmla="*/ 244 h 244"/>
                  <a:gd name="T6" fmla="*/ 4 w 4"/>
                  <a:gd name="T7" fmla="*/ 244 h 244"/>
                  <a:gd name="T8" fmla="*/ 4 w 4"/>
                  <a:gd name="T9" fmla="*/ 107 h 244"/>
                  <a:gd name="T10" fmla="*/ 1 w 4"/>
                  <a:gd name="T11" fmla="*/ 105 h 244"/>
                  <a:gd name="T12" fmla="*/ 1 w 4"/>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4" h="244">
                    <a:moveTo>
                      <a:pt x="1" y="0"/>
                    </a:moveTo>
                    <a:lnTo>
                      <a:pt x="0" y="0"/>
                    </a:lnTo>
                    <a:lnTo>
                      <a:pt x="0" y="244"/>
                    </a:lnTo>
                    <a:lnTo>
                      <a:pt x="4" y="244"/>
                    </a:lnTo>
                    <a:lnTo>
                      <a:pt x="4" y="107"/>
                    </a:lnTo>
                    <a:lnTo>
                      <a:pt x="1" y="105"/>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83" name="Rectangle 575"/>
              <p:cNvSpPr>
                <a:spLocks noChangeArrowheads="1"/>
              </p:cNvSpPr>
              <p:nvPr/>
            </p:nvSpPr>
            <p:spPr bwMode="auto">
              <a:xfrm>
                <a:off x="2614" y="1159"/>
                <a:ext cx="1"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384" name="Rectangle 576"/>
              <p:cNvSpPr>
                <a:spLocks noChangeArrowheads="1"/>
              </p:cNvSpPr>
              <p:nvPr/>
            </p:nvSpPr>
            <p:spPr bwMode="auto">
              <a:xfrm>
                <a:off x="2626" y="1135"/>
                <a:ext cx="2" cy="2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385" name="Freeform 577"/>
              <p:cNvSpPr>
                <a:spLocks/>
              </p:cNvSpPr>
              <p:nvPr/>
            </p:nvSpPr>
            <p:spPr bwMode="auto">
              <a:xfrm>
                <a:off x="2529" y="1278"/>
                <a:ext cx="315" cy="142"/>
              </a:xfrm>
              <a:custGeom>
                <a:avLst/>
                <a:gdLst>
                  <a:gd name="T0" fmla="*/ 16 w 315"/>
                  <a:gd name="T1" fmla="*/ 73 h 142"/>
                  <a:gd name="T2" fmla="*/ 0 w 315"/>
                  <a:gd name="T3" fmla="*/ 83 h 142"/>
                  <a:gd name="T4" fmla="*/ 99 w 315"/>
                  <a:gd name="T5" fmla="*/ 142 h 142"/>
                  <a:gd name="T6" fmla="*/ 315 w 315"/>
                  <a:gd name="T7" fmla="*/ 10 h 142"/>
                  <a:gd name="T8" fmla="*/ 300 w 315"/>
                  <a:gd name="T9" fmla="*/ 0 h 142"/>
                  <a:gd name="T10" fmla="*/ 98 w 315"/>
                  <a:gd name="T11" fmla="*/ 122 h 142"/>
                  <a:gd name="T12" fmla="*/ 85 w 315"/>
                  <a:gd name="T13" fmla="*/ 114 h 142"/>
                  <a:gd name="T14" fmla="*/ 85 w 315"/>
                  <a:gd name="T15" fmla="*/ 112 h 142"/>
                  <a:gd name="T16" fmla="*/ 18 w 315"/>
                  <a:gd name="T17" fmla="*/ 72 h 142"/>
                  <a:gd name="T18" fmla="*/ 14 w 315"/>
                  <a:gd name="T19" fmla="*/ 72 h 142"/>
                  <a:gd name="T20" fmla="*/ 16 w 315"/>
                  <a:gd name="T21"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142">
                    <a:moveTo>
                      <a:pt x="16" y="73"/>
                    </a:moveTo>
                    <a:lnTo>
                      <a:pt x="0" y="83"/>
                    </a:lnTo>
                    <a:lnTo>
                      <a:pt x="99" y="142"/>
                    </a:lnTo>
                    <a:lnTo>
                      <a:pt x="315" y="10"/>
                    </a:lnTo>
                    <a:lnTo>
                      <a:pt x="300" y="0"/>
                    </a:lnTo>
                    <a:lnTo>
                      <a:pt x="98" y="122"/>
                    </a:lnTo>
                    <a:lnTo>
                      <a:pt x="85" y="114"/>
                    </a:lnTo>
                    <a:lnTo>
                      <a:pt x="85" y="112"/>
                    </a:lnTo>
                    <a:lnTo>
                      <a:pt x="18" y="72"/>
                    </a:lnTo>
                    <a:lnTo>
                      <a:pt x="14" y="72"/>
                    </a:lnTo>
                    <a:lnTo>
                      <a:pt x="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86" name="Freeform 578"/>
              <p:cNvSpPr>
                <a:spLocks/>
              </p:cNvSpPr>
              <p:nvPr/>
            </p:nvSpPr>
            <p:spPr bwMode="auto">
              <a:xfrm>
                <a:off x="2530" y="1078"/>
                <a:ext cx="3" cy="267"/>
              </a:xfrm>
              <a:custGeom>
                <a:avLst/>
                <a:gdLst>
                  <a:gd name="T0" fmla="*/ 0 w 3"/>
                  <a:gd name="T1" fmla="*/ 265 h 267"/>
                  <a:gd name="T2" fmla="*/ 0 w 3"/>
                  <a:gd name="T3" fmla="*/ 0 h 267"/>
                  <a:gd name="T4" fmla="*/ 3 w 3"/>
                  <a:gd name="T5" fmla="*/ 2 h 267"/>
                  <a:gd name="T6" fmla="*/ 3 w 3"/>
                  <a:gd name="T7" fmla="*/ 267 h 267"/>
                  <a:gd name="T8" fmla="*/ 0 w 3"/>
                  <a:gd name="T9" fmla="*/ 265 h 267"/>
                </a:gdLst>
                <a:ahLst/>
                <a:cxnLst>
                  <a:cxn ang="0">
                    <a:pos x="T0" y="T1"/>
                  </a:cxn>
                  <a:cxn ang="0">
                    <a:pos x="T2" y="T3"/>
                  </a:cxn>
                  <a:cxn ang="0">
                    <a:pos x="T4" y="T5"/>
                  </a:cxn>
                  <a:cxn ang="0">
                    <a:pos x="T6" y="T7"/>
                  </a:cxn>
                  <a:cxn ang="0">
                    <a:pos x="T8" y="T9"/>
                  </a:cxn>
                </a:cxnLst>
                <a:rect l="0" t="0" r="r" b="b"/>
                <a:pathLst>
                  <a:path w="3" h="267">
                    <a:moveTo>
                      <a:pt x="0" y="265"/>
                    </a:moveTo>
                    <a:lnTo>
                      <a:pt x="0" y="0"/>
                    </a:lnTo>
                    <a:lnTo>
                      <a:pt x="3" y="2"/>
                    </a:lnTo>
                    <a:lnTo>
                      <a:pt x="3" y="267"/>
                    </a:lnTo>
                    <a:lnTo>
                      <a:pt x="0" y="2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87" name="Freeform 579"/>
              <p:cNvSpPr>
                <a:spLocks/>
              </p:cNvSpPr>
              <p:nvPr/>
            </p:nvSpPr>
            <p:spPr bwMode="auto">
              <a:xfrm>
                <a:off x="2543" y="1093"/>
                <a:ext cx="2" cy="13"/>
              </a:xfrm>
              <a:custGeom>
                <a:avLst/>
                <a:gdLst>
                  <a:gd name="T0" fmla="*/ 2 w 2"/>
                  <a:gd name="T1" fmla="*/ 1 h 13"/>
                  <a:gd name="T2" fmla="*/ 0 w 2"/>
                  <a:gd name="T3" fmla="*/ 2 h 13"/>
                  <a:gd name="T4" fmla="*/ 1 w 2"/>
                  <a:gd name="T5" fmla="*/ 13 h 13"/>
                  <a:gd name="T6" fmla="*/ 2 w 2"/>
                  <a:gd name="T7" fmla="*/ 13 h 13"/>
                  <a:gd name="T8" fmla="*/ 2 w 2"/>
                  <a:gd name="T9" fmla="*/ 1 h 13"/>
                  <a:gd name="T10" fmla="*/ 2 w 2"/>
                  <a:gd name="T11" fmla="*/ 3 h 13"/>
                  <a:gd name="T12" fmla="*/ 2 w 2"/>
                  <a:gd name="T13" fmla="*/ 1 h 13"/>
                  <a:gd name="T14" fmla="*/ 0 w 2"/>
                  <a:gd name="T15" fmla="*/ 0 h 13"/>
                  <a:gd name="T16" fmla="*/ 0 w 2"/>
                  <a:gd name="T17" fmla="*/ 2 h 13"/>
                  <a:gd name="T18" fmla="*/ 2 w 2"/>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2" y="1"/>
                    </a:moveTo>
                    <a:lnTo>
                      <a:pt x="0" y="2"/>
                    </a:lnTo>
                    <a:lnTo>
                      <a:pt x="1" y="13"/>
                    </a:lnTo>
                    <a:lnTo>
                      <a:pt x="2" y="13"/>
                    </a:lnTo>
                    <a:lnTo>
                      <a:pt x="2" y="1"/>
                    </a:lnTo>
                    <a:lnTo>
                      <a:pt x="2" y="3"/>
                    </a:lnTo>
                    <a:lnTo>
                      <a:pt x="2" y="1"/>
                    </a:lnTo>
                    <a:lnTo>
                      <a:pt x="0" y="0"/>
                    </a:lnTo>
                    <a:lnTo>
                      <a:pt x="0"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88" name="Freeform 580"/>
              <p:cNvSpPr>
                <a:spLocks/>
              </p:cNvSpPr>
              <p:nvPr/>
            </p:nvSpPr>
            <p:spPr bwMode="auto">
              <a:xfrm>
                <a:off x="2544" y="1094"/>
                <a:ext cx="72" cy="45"/>
              </a:xfrm>
              <a:custGeom>
                <a:avLst/>
                <a:gdLst>
                  <a:gd name="T0" fmla="*/ 71 w 72"/>
                  <a:gd name="T1" fmla="*/ 44 h 45"/>
                  <a:gd name="T2" fmla="*/ 72 w 72"/>
                  <a:gd name="T3" fmla="*/ 43 h 45"/>
                  <a:gd name="T4" fmla="*/ 1 w 72"/>
                  <a:gd name="T5" fmla="*/ 0 h 45"/>
                  <a:gd name="T6" fmla="*/ 0 w 72"/>
                  <a:gd name="T7" fmla="*/ 2 h 45"/>
                  <a:gd name="T8" fmla="*/ 71 w 72"/>
                  <a:gd name="T9" fmla="*/ 45 h 45"/>
                  <a:gd name="T10" fmla="*/ 71 w 72"/>
                  <a:gd name="T11" fmla="*/ 44 h 45"/>
                </a:gdLst>
                <a:ahLst/>
                <a:cxnLst>
                  <a:cxn ang="0">
                    <a:pos x="T0" y="T1"/>
                  </a:cxn>
                  <a:cxn ang="0">
                    <a:pos x="T2" y="T3"/>
                  </a:cxn>
                  <a:cxn ang="0">
                    <a:pos x="T4" y="T5"/>
                  </a:cxn>
                  <a:cxn ang="0">
                    <a:pos x="T6" y="T7"/>
                  </a:cxn>
                  <a:cxn ang="0">
                    <a:pos x="T8" y="T9"/>
                  </a:cxn>
                  <a:cxn ang="0">
                    <a:pos x="T10" y="T11"/>
                  </a:cxn>
                </a:cxnLst>
                <a:rect l="0" t="0" r="r" b="b"/>
                <a:pathLst>
                  <a:path w="72" h="45">
                    <a:moveTo>
                      <a:pt x="71" y="44"/>
                    </a:moveTo>
                    <a:lnTo>
                      <a:pt x="72" y="43"/>
                    </a:lnTo>
                    <a:lnTo>
                      <a:pt x="1" y="0"/>
                    </a:lnTo>
                    <a:lnTo>
                      <a:pt x="0" y="2"/>
                    </a:lnTo>
                    <a:lnTo>
                      <a:pt x="71" y="45"/>
                    </a:lnTo>
                    <a:lnTo>
                      <a:pt x="7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89" name="Freeform 581"/>
              <p:cNvSpPr>
                <a:spLocks/>
              </p:cNvSpPr>
              <p:nvPr/>
            </p:nvSpPr>
            <p:spPr bwMode="auto">
              <a:xfrm>
                <a:off x="2545" y="1106"/>
                <a:ext cx="11" cy="14"/>
              </a:xfrm>
              <a:custGeom>
                <a:avLst/>
                <a:gdLst>
                  <a:gd name="T0" fmla="*/ 11 w 11"/>
                  <a:gd name="T1" fmla="*/ 14 h 14"/>
                  <a:gd name="T2" fmla="*/ 0 w 11"/>
                  <a:gd name="T3" fmla="*/ 8 h 14"/>
                  <a:gd name="T4" fmla="*/ 0 w 11"/>
                  <a:gd name="T5" fmla="*/ 0 h 14"/>
                  <a:gd name="T6" fmla="*/ 11 w 11"/>
                  <a:gd name="T7" fmla="*/ 7 h 14"/>
                  <a:gd name="T8" fmla="*/ 11 w 11"/>
                  <a:gd name="T9" fmla="*/ 14 h 14"/>
                </a:gdLst>
                <a:ahLst/>
                <a:cxnLst>
                  <a:cxn ang="0">
                    <a:pos x="T0" y="T1"/>
                  </a:cxn>
                  <a:cxn ang="0">
                    <a:pos x="T2" y="T3"/>
                  </a:cxn>
                  <a:cxn ang="0">
                    <a:pos x="T4" y="T5"/>
                  </a:cxn>
                  <a:cxn ang="0">
                    <a:pos x="T6" y="T7"/>
                  </a:cxn>
                  <a:cxn ang="0">
                    <a:pos x="T8" y="T9"/>
                  </a:cxn>
                </a:cxnLst>
                <a:rect l="0" t="0" r="r" b="b"/>
                <a:pathLst>
                  <a:path w="11" h="14">
                    <a:moveTo>
                      <a:pt x="11" y="14"/>
                    </a:moveTo>
                    <a:lnTo>
                      <a:pt x="0" y="8"/>
                    </a:lnTo>
                    <a:lnTo>
                      <a:pt x="0" y="0"/>
                    </a:lnTo>
                    <a:lnTo>
                      <a:pt x="11" y="7"/>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90" name="Freeform 582"/>
              <p:cNvSpPr>
                <a:spLocks/>
              </p:cNvSpPr>
              <p:nvPr/>
            </p:nvSpPr>
            <p:spPr bwMode="auto">
              <a:xfrm>
                <a:off x="2604" y="1142"/>
                <a:ext cx="11" cy="14"/>
              </a:xfrm>
              <a:custGeom>
                <a:avLst/>
                <a:gdLst>
                  <a:gd name="T0" fmla="*/ 11 w 11"/>
                  <a:gd name="T1" fmla="*/ 14 h 14"/>
                  <a:gd name="T2" fmla="*/ 1 w 11"/>
                  <a:gd name="T3" fmla="*/ 8 h 14"/>
                  <a:gd name="T4" fmla="*/ 0 w 11"/>
                  <a:gd name="T5" fmla="*/ 0 h 14"/>
                  <a:gd name="T6" fmla="*/ 11 w 11"/>
                  <a:gd name="T7" fmla="*/ 7 h 14"/>
                  <a:gd name="T8" fmla="*/ 11 w 11"/>
                  <a:gd name="T9" fmla="*/ 14 h 14"/>
                </a:gdLst>
                <a:ahLst/>
                <a:cxnLst>
                  <a:cxn ang="0">
                    <a:pos x="T0" y="T1"/>
                  </a:cxn>
                  <a:cxn ang="0">
                    <a:pos x="T2" y="T3"/>
                  </a:cxn>
                  <a:cxn ang="0">
                    <a:pos x="T4" y="T5"/>
                  </a:cxn>
                  <a:cxn ang="0">
                    <a:pos x="T6" y="T7"/>
                  </a:cxn>
                  <a:cxn ang="0">
                    <a:pos x="T8" y="T9"/>
                  </a:cxn>
                </a:cxnLst>
                <a:rect l="0" t="0" r="r" b="b"/>
                <a:pathLst>
                  <a:path w="11" h="14">
                    <a:moveTo>
                      <a:pt x="11" y="14"/>
                    </a:moveTo>
                    <a:lnTo>
                      <a:pt x="1" y="8"/>
                    </a:lnTo>
                    <a:lnTo>
                      <a:pt x="0" y="0"/>
                    </a:lnTo>
                    <a:lnTo>
                      <a:pt x="11" y="7"/>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91" name="Freeform 583"/>
              <p:cNvSpPr>
                <a:spLocks/>
              </p:cNvSpPr>
              <p:nvPr/>
            </p:nvSpPr>
            <p:spPr bwMode="auto">
              <a:xfrm>
                <a:off x="2544" y="1106"/>
                <a:ext cx="11" cy="15"/>
              </a:xfrm>
              <a:custGeom>
                <a:avLst/>
                <a:gdLst>
                  <a:gd name="T0" fmla="*/ 10 w 11"/>
                  <a:gd name="T1" fmla="*/ 15 h 15"/>
                  <a:gd name="T2" fmla="*/ 0 w 11"/>
                  <a:gd name="T3" fmla="*/ 8 h 15"/>
                  <a:gd name="T4" fmla="*/ 0 w 11"/>
                  <a:gd name="T5" fmla="*/ 0 h 15"/>
                  <a:gd name="T6" fmla="*/ 11 w 11"/>
                  <a:gd name="T7" fmla="*/ 7 h 15"/>
                  <a:gd name="T8" fmla="*/ 10 w 11"/>
                  <a:gd name="T9" fmla="*/ 15 h 15"/>
                </a:gdLst>
                <a:ahLst/>
                <a:cxnLst>
                  <a:cxn ang="0">
                    <a:pos x="T0" y="T1"/>
                  </a:cxn>
                  <a:cxn ang="0">
                    <a:pos x="T2" y="T3"/>
                  </a:cxn>
                  <a:cxn ang="0">
                    <a:pos x="T4" y="T5"/>
                  </a:cxn>
                  <a:cxn ang="0">
                    <a:pos x="T6" y="T7"/>
                  </a:cxn>
                  <a:cxn ang="0">
                    <a:pos x="T8" y="T9"/>
                  </a:cxn>
                </a:cxnLst>
                <a:rect l="0" t="0" r="r" b="b"/>
                <a:pathLst>
                  <a:path w="11" h="15">
                    <a:moveTo>
                      <a:pt x="10" y="15"/>
                    </a:moveTo>
                    <a:lnTo>
                      <a:pt x="0" y="8"/>
                    </a:lnTo>
                    <a:lnTo>
                      <a:pt x="0" y="0"/>
                    </a:lnTo>
                    <a:lnTo>
                      <a:pt x="11" y="7"/>
                    </a:lnTo>
                    <a:lnTo>
                      <a:pt x="10" y="15"/>
                    </a:lnTo>
                    <a:close/>
                  </a:path>
                </a:pathLst>
              </a:custGeom>
              <a:solidFill>
                <a:srgbClr val="06D9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92" name="Freeform 584"/>
              <p:cNvSpPr>
                <a:spLocks/>
              </p:cNvSpPr>
              <p:nvPr/>
            </p:nvSpPr>
            <p:spPr bwMode="auto">
              <a:xfrm>
                <a:off x="2603" y="1142"/>
                <a:ext cx="11" cy="15"/>
              </a:xfrm>
              <a:custGeom>
                <a:avLst/>
                <a:gdLst>
                  <a:gd name="T0" fmla="*/ 11 w 11"/>
                  <a:gd name="T1" fmla="*/ 15 h 15"/>
                  <a:gd name="T2" fmla="*/ 1 w 11"/>
                  <a:gd name="T3" fmla="*/ 8 h 15"/>
                  <a:gd name="T4" fmla="*/ 0 w 11"/>
                  <a:gd name="T5" fmla="*/ 0 h 15"/>
                  <a:gd name="T6" fmla="*/ 11 w 11"/>
                  <a:gd name="T7" fmla="*/ 7 h 15"/>
                  <a:gd name="T8" fmla="*/ 11 w 11"/>
                  <a:gd name="T9" fmla="*/ 15 h 15"/>
                </a:gdLst>
                <a:ahLst/>
                <a:cxnLst>
                  <a:cxn ang="0">
                    <a:pos x="T0" y="T1"/>
                  </a:cxn>
                  <a:cxn ang="0">
                    <a:pos x="T2" y="T3"/>
                  </a:cxn>
                  <a:cxn ang="0">
                    <a:pos x="T4" y="T5"/>
                  </a:cxn>
                  <a:cxn ang="0">
                    <a:pos x="T6" y="T7"/>
                  </a:cxn>
                  <a:cxn ang="0">
                    <a:pos x="T8" y="T9"/>
                  </a:cxn>
                </a:cxnLst>
                <a:rect l="0" t="0" r="r" b="b"/>
                <a:pathLst>
                  <a:path w="11" h="15">
                    <a:moveTo>
                      <a:pt x="11" y="15"/>
                    </a:moveTo>
                    <a:lnTo>
                      <a:pt x="1" y="8"/>
                    </a:lnTo>
                    <a:lnTo>
                      <a:pt x="0" y="0"/>
                    </a:lnTo>
                    <a:lnTo>
                      <a:pt x="11" y="7"/>
                    </a:lnTo>
                    <a:lnTo>
                      <a:pt x="11" y="15"/>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93" name="Freeform 585"/>
              <p:cNvSpPr>
                <a:spLocks/>
              </p:cNvSpPr>
              <p:nvPr/>
            </p:nvSpPr>
            <p:spPr bwMode="auto">
              <a:xfrm>
                <a:off x="2639" y="1129"/>
                <a:ext cx="2" cy="270"/>
              </a:xfrm>
              <a:custGeom>
                <a:avLst/>
                <a:gdLst>
                  <a:gd name="T0" fmla="*/ 2 w 2"/>
                  <a:gd name="T1" fmla="*/ 0 h 270"/>
                  <a:gd name="T2" fmla="*/ 0 w 2"/>
                  <a:gd name="T3" fmla="*/ 0 h 270"/>
                  <a:gd name="T4" fmla="*/ 0 w 2"/>
                  <a:gd name="T5" fmla="*/ 270 h 270"/>
                  <a:gd name="T6" fmla="*/ 2 w 2"/>
                  <a:gd name="T7" fmla="*/ 266 h 270"/>
                  <a:gd name="T8" fmla="*/ 2 w 2"/>
                  <a:gd name="T9" fmla="*/ 0 h 270"/>
                </a:gdLst>
                <a:ahLst/>
                <a:cxnLst>
                  <a:cxn ang="0">
                    <a:pos x="T0" y="T1"/>
                  </a:cxn>
                  <a:cxn ang="0">
                    <a:pos x="T2" y="T3"/>
                  </a:cxn>
                  <a:cxn ang="0">
                    <a:pos x="T4" y="T5"/>
                  </a:cxn>
                  <a:cxn ang="0">
                    <a:pos x="T6" y="T7"/>
                  </a:cxn>
                  <a:cxn ang="0">
                    <a:pos x="T8" y="T9"/>
                  </a:cxn>
                </a:cxnLst>
                <a:rect l="0" t="0" r="r" b="b"/>
                <a:pathLst>
                  <a:path w="2" h="270">
                    <a:moveTo>
                      <a:pt x="2" y="0"/>
                    </a:moveTo>
                    <a:lnTo>
                      <a:pt x="0" y="0"/>
                    </a:lnTo>
                    <a:lnTo>
                      <a:pt x="0" y="270"/>
                    </a:lnTo>
                    <a:lnTo>
                      <a:pt x="2" y="26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94" name="Freeform 586"/>
              <p:cNvSpPr>
                <a:spLocks/>
              </p:cNvSpPr>
              <p:nvPr/>
            </p:nvSpPr>
            <p:spPr bwMode="auto">
              <a:xfrm>
                <a:off x="2530" y="1077"/>
                <a:ext cx="98" cy="61"/>
              </a:xfrm>
              <a:custGeom>
                <a:avLst/>
                <a:gdLst>
                  <a:gd name="T0" fmla="*/ 97 w 98"/>
                  <a:gd name="T1" fmla="*/ 59 h 61"/>
                  <a:gd name="T2" fmla="*/ 98 w 98"/>
                  <a:gd name="T3" fmla="*/ 59 h 61"/>
                  <a:gd name="T4" fmla="*/ 0 w 98"/>
                  <a:gd name="T5" fmla="*/ 0 h 61"/>
                  <a:gd name="T6" fmla="*/ 0 w 98"/>
                  <a:gd name="T7" fmla="*/ 1 h 61"/>
                  <a:gd name="T8" fmla="*/ 97 w 98"/>
                  <a:gd name="T9" fmla="*/ 61 h 61"/>
                  <a:gd name="T10" fmla="*/ 98 w 98"/>
                  <a:gd name="T11" fmla="*/ 61 h 61"/>
                  <a:gd name="T12" fmla="*/ 97 w 98"/>
                  <a:gd name="T13" fmla="*/ 61 h 61"/>
                  <a:gd name="T14" fmla="*/ 97 w 98"/>
                  <a:gd name="T15" fmla="*/ 61 h 61"/>
                  <a:gd name="T16" fmla="*/ 98 w 98"/>
                  <a:gd name="T17" fmla="*/ 61 h 61"/>
                  <a:gd name="T18" fmla="*/ 97 w 98"/>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1">
                    <a:moveTo>
                      <a:pt x="97" y="59"/>
                    </a:moveTo>
                    <a:lnTo>
                      <a:pt x="98" y="59"/>
                    </a:lnTo>
                    <a:lnTo>
                      <a:pt x="0" y="0"/>
                    </a:lnTo>
                    <a:lnTo>
                      <a:pt x="0" y="1"/>
                    </a:lnTo>
                    <a:lnTo>
                      <a:pt x="97" y="61"/>
                    </a:lnTo>
                    <a:lnTo>
                      <a:pt x="98" y="61"/>
                    </a:lnTo>
                    <a:lnTo>
                      <a:pt x="97" y="61"/>
                    </a:lnTo>
                    <a:lnTo>
                      <a:pt x="97" y="61"/>
                    </a:lnTo>
                    <a:lnTo>
                      <a:pt x="98" y="61"/>
                    </a:lnTo>
                    <a:lnTo>
                      <a:pt x="97"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95" name="Freeform 587"/>
              <p:cNvSpPr>
                <a:spLocks/>
              </p:cNvSpPr>
              <p:nvPr/>
            </p:nvSpPr>
            <p:spPr bwMode="auto">
              <a:xfrm>
                <a:off x="2543" y="1070"/>
                <a:ext cx="97" cy="60"/>
              </a:xfrm>
              <a:custGeom>
                <a:avLst/>
                <a:gdLst>
                  <a:gd name="T0" fmla="*/ 96 w 97"/>
                  <a:gd name="T1" fmla="*/ 58 h 60"/>
                  <a:gd name="T2" fmla="*/ 97 w 97"/>
                  <a:gd name="T3" fmla="*/ 58 h 60"/>
                  <a:gd name="T4" fmla="*/ 1 w 97"/>
                  <a:gd name="T5" fmla="*/ 0 h 60"/>
                  <a:gd name="T6" fmla="*/ 0 w 97"/>
                  <a:gd name="T7" fmla="*/ 1 h 60"/>
                  <a:gd name="T8" fmla="*/ 96 w 97"/>
                  <a:gd name="T9" fmla="*/ 59 h 60"/>
                  <a:gd name="T10" fmla="*/ 97 w 97"/>
                  <a:gd name="T11" fmla="*/ 60 h 60"/>
                  <a:gd name="T12" fmla="*/ 96 w 97"/>
                  <a:gd name="T13" fmla="*/ 60 h 60"/>
                  <a:gd name="T14" fmla="*/ 97 w 97"/>
                  <a:gd name="T15" fmla="*/ 60 h 60"/>
                  <a:gd name="T16" fmla="*/ 97 w 97"/>
                  <a:gd name="T17" fmla="*/ 60 h 60"/>
                  <a:gd name="T18" fmla="*/ 96 w 97"/>
                  <a:gd name="T19"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60">
                    <a:moveTo>
                      <a:pt x="96" y="58"/>
                    </a:moveTo>
                    <a:lnTo>
                      <a:pt x="97" y="58"/>
                    </a:lnTo>
                    <a:lnTo>
                      <a:pt x="1" y="0"/>
                    </a:lnTo>
                    <a:lnTo>
                      <a:pt x="0" y="1"/>
                    </a:lnTo>
                    <a:lnTo>
                      <a:pt x="96" y="59"/>
                    </a:lnTo>
                    <a:lnTo>
                      <a:pt x="97" y="60"/>
                    </a:lnTo>
                    <a:lnTo>
                      <a:pt x="96" y="60"/>
                    </a:lnTo>
                    <a:lnTo>
                      <a:pt x="97" y="60"/>
                    </a:lnTo>
                    <a:lnTo>
                      <a:pt x="97" y="60"/>
                    </a:lnTo>
                    <a:lnTo>
                      <a:pt x="96"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96" name="Freeform 588"/>
              <p:cNvSpPr>
                <a:spLocks/>
              </p:cNvSpPr>
              <p:nvPr/>
            </p:nvSpPr>
            <p:spPr bwMode="auto">
              <a:xfrm>
                <a:off x="2543" y="1219"/>
                <a:ext cx="72" cy="45"/>
              </a:xfrm>
              <a:custGeom>
                <a:avLst/>
                <a:gdLst>
                  <a:gd name="T0" fmla="*/ 72 w 72"/>
                  <a:gd name="T1" fmla="*/ 43 h 45"/>
                  <a:gd name="T2" fmla="*/ 72 w 72"/>
                  <a:gd name="T3" fmla="*/ 43 h 45"/>
                  <a:gd name="T4" fmla="*/ 1 w 72"/>
                  <a:gd name="T5" fmla="*/ 0 h 45"/>
                  <a:gd name="T6" fmla="*/ 0 w 72"/>
                  <a:gd name="T7" fmla="*/ 1 h 45"/>
                  <a:gd name="T8" fmla="*/ 72 w 72"/>
                  <a:gd name="T9" fmla="*/ 44 h 45"/>
                  <a:gd name="T10" fmla="*/ 72 w 72"/>
                  <a:gd name="T11" fmla="*/ 44 h 45"/>
                  <a:gd name="T12" fmla="*/ 72 w 72"/>
                  <a:gd name="T13" fmla="*/ 44 h 45"/>
                  <a:gd name="T14" fmla="*/ 72 w 72"/>
                  <a:gd name="T15" fmla="*/ 45 h 45"/>
                  <a:gd name="T16" fmla="*/ 72 w 72"/>
                  <a:gd name="T17" fmla="*/ 44 h 45"/>
                  <a:gd name="T18" fmla="*/ 72 w 72"/>
                  <a:gd name="T19"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45">
                    <a:moveTo>
                      <a:pt x="72" y="43"/>
                    </a:moveTo>
                    <a:lnTo>
                      <a:pt x="72" y="43"/>
                    </a:lnTo>
                    <a:lnTo>
                      <a:pt x="1" y="0"/>
                    </a:lnTo>
                    <a:lnTo>
                      <a:pt x="0" y="1"/>
                    </a:lnTo>
                    <a:lnTo>
                      <a:pt x="72" y="44"/>
                    </a:lnTo>
                    <a:lnTo>
                      <a:pt x="72" y="44"/>
                    </a:lnTo>
                    <a:lnTo>
                      <a:pt x="72" y="44"/>
                    </a:lnTo>
                    <a:lnTo>
                      <a:pt x="72" y="45"/>
                    </a:lnTo>
                    <a:lnTo>
                      <a:pt x="72" y="44"/>
                    </a:lnTo>
                    <a:lnTo>
                      <a:pt x="7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97" name="Freeform 589"/>
              <p:cNvSpPr>
                <a:spLocks/>
              </p:cNvSpPr>
              <p:nvPr/>
            </p:nvSpPr>
            <p:spPr bwMode="auto">
              <a:xfrm>
                <a:off x="2542" y="1116"/>
                <a:ext cx="73" cy="45"/>
              </a:xfrm>
              <a:custGeom>
                <a:avLst/>
                <a:gdLst>
                  <a:gd name="T0" fmla="*/ 72 w 73"/>
                  <a:gd name="T1" fmla="*/ 43 h 45"/>
                  <a:gd name="T2" fmla="*/ 73 w 73"/>
                  <a:gd name="T3" fmla="*/ 43 h 45"/>
                  <a:gd name="T4" fmla="*/ 1 w 73"/>
                  <a:gd name="T5" fmla="*/ 0 h 45"/>
                  <a:gd name="T6" fmla="*/ 0 w 73"/>
                  <a:gd name="T7" fmla="*/ 1 h 45"/>
                  <a:gd name="T8" fmla="*/ 72 w 73"/>
                  <a:gd name="T9" fmla="*/ 44 h 45"/>
                  <a:gd name="T10" fmla="*/ 73 w 73"/>
                  <a:gd name="T11" fmla="*/ 44 h 45"/>
                  <a:gd name="T12" fmla="*/ 72 w 73"/>
                  <a:gd name="T13" fmla="*/ 44 h 45"/>
                  <a:gd name="T14" fmla="*/ 73 w 73"/>
                  <a:gd name="T15" fmla="*/ 45 h 45"/>
                  <a:gd name="T16" fmla="*/ 73 w 73"/>
                  <a:gd name="T17" fmla="*/ 44 h 45"/>
                  <a:gd name="T18" fmla="*/ 72 w 73"/>
                  <a:gd name="T19"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5">
                    <a:moveTo>
                      <a:pt x="72" y="43"/>
                    </a:moveTo>
                    <a:lnTo>
                      <a:pt x="73" y="43"/>
                    </a:lnTo>
                    <a:lnTo>
                      <a:pt x="1" y="0"/>
                    </a:lnTo>
                    <a:lnTo>
                      <a:pt x="0" y="1"/>
                    </a:lnTo>
                    <a:lnTo>
                      <a:pt x="72" y="44"/>
                    </a:lnTo>
                    <a:lnTo>
                      <a:pt x="73" y="44"/>
                    </a:lnTo>
                    <a:lnTo>
                      <a:pt x="72" y="44"/>
                    </a:lnTo>
                    <a:lnTo>
                      <a:pt x="73" y="45"/>
                    </a:lnTo>
                    <a:lnTo>
                      <a:pt x="73" y="44"/>
                    </a:lnTo>
                    <a:lnTo>
                      <a:pt x="7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98" name="Freeform 590"/>
              <p:cNvSpPr>
                <a:spLocks/>
              </p:cNvSpPr>
              <p:nvPr/>
            </p:nvSpPr>
            <p:spPr bwMode="auto">
              <a:xfrm>
                <a:off x="2626" y="1006"/>
                <a:ext cx="217" cy="131"/>
              </a:xfrm>
              <a:custGeom>
                <a:avLst/>
                <a:gdLst>
                  <a:gd name="T0" fmla="*/ 217 w 217"/>
                  <a:gd name="T1" fmla="*/ 1 h 131"/>
                  <a:gd name="T2" fmla="*/ 216 w 217"/>
                  <a:gd name="T3" fmla="*/ 0 h 131"/>
                  <a:gd name="T4" fmla="*/ 0 w 217"/>
                  <a:gd name="T5" fmla="*/ 129 h 131"/>
                  <a:gd name="T6" fmla="*/ 2 w 217"/>
                  <a:gd name="T7" fmla="*/ 131 h 131"/>
                  <a:gd name="T8" fmla="*/ 217 w 217"/>
                  <a:gd name="T9" fmla="*/ 2 h 131"/>
                  <a:gd name="T10" fmla="*/ 217 w 217"/>
                  <a:gd name="T11" fmla="*/ 1 h 131"/>
                </a:gdLst>
                <a:ahLst/>
                <a:cxnLst>
                  <a:cxn ang="0">
                    <a:pos x="T0" y="T1"/>
                  </a:cxn>
                  <a:cxn ang="0">
                    <a:pos x="T2" y="T3"/>
                  </a:cxn>
                  <a:cxn ang="0">
                    <a:pos x="T4" y="T5"/>
                  </a:cxn>
                  <a:cxn ang="0">
                    <a:pos x="T6" y="T7"/>
                  </a:cxn>
                  <a:cxn ang="0">
                    <a:pos x="T8" y="T9"/>
                  </a:cxn>
                  <a:cxn ang="0">
                    <a:pos x="T10" y="T11"/>
                  </a:cxn>
                </a:cxnLst>
                <a:rect l="0" t="0" r="r" b="b"/>
                <a:pathLst>
                  <a:path w="217" h="131">
                    <a:moveTo>
                      <a:pt x="217" y="1"/>
                    </a:moveTo>
                    <a:lnTo>
                      <a:pt x="216" y="0"/>
                    </a:lnTo>
                    <a:lnTo>
                      <a:pt x="0" y="129"/>
                    </a:lnTo>
                    <a:lnTo>
                      <a:pt x="2" y="131"/>
                    </a:lnTo>
                    <a:lnTo>
                      <a:pt x="217" y="2"/>
                    </a:lnTo>
                    <a:lnTo>
                      <a:pt x="2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399" name="Freeform 591"/>
              <p:cNvSpPr>
                <a:spLocks/>
              </p:cNvSpPr>
              <p:nvPr/>
            </p:nvSpPr>
            <p:spPr bwMode="auto">
              <a:xfrm>
                <a:off x="2556" y="1106"/>
                <a:ext cx="5" cy="7"/>
              </a:xfrm>
              <a:custGeom>
                <a:avLst/>
                <a:gdLst>
                  <a:gd name="T0" fmla="*/ 5 w 5"/>
                  <a:gd name="T1" fmla="*/ 2 h 7"/>
                  <a:gd name="T2" fmla="*/ 4 w 5"/>
                  <a:gd name="T3" fmla="*/ 1 h 7"/>
                  <a:gd name="T4" fmla="*/ 4 w 5"/>
                  <a:gd name="T5" fmla="*/ 1 h 7"/>
                  <a:gd name="T6" fmla="*/ 4 w 5"/>
                  <a:gd name="T7" fmla="*/ 1 h 7"/>
                  <a:gd name="T8" fmla="*/ 3 w 5"/>
                  <a:gd name="T9" fmla="*/ 0 h 7"/>
                  <a:gd name="T10" fmla="*/ 3 w 5"/>
                  <a:gd name="T11" fmla="*/ 0 h 7"/>
                  <a:gd name="T12" fmla="*/ 2 w 5"/>
                  <a:gd name="T13" fmla="*/ 0 h 7"/>
                  <a:gd name="T14" fmla="*/ 2 w 5"/>
                  <a:gd name="T15" fmla="*/ 0 h 7"/>
                  <a:gd name="T16" fmla="*/ 2 w 5"/>
                  <a:gd name="T17" fmla="*/ 0 h 7"/>
                  <a:gd name="T18" fmla="*/ 1 w 5"/>
                  <a:gd name="T19" fmla="*/ 0 h 7"/>
                  <a:gd name="T20" fmla="*/ 1 w 5"/>
                  <a:gd name="T21" fmla="*/ 0 h 7"/>
                  <a:gd name="T22" fmla="*/ 1 w 5"/>
                  <a:gd name="T23" fmla="*/ 0 h 7"/>
                  <a:gd name="T24" fmla="*/ 0 w 5"/>
                  <a:gd name="T25" fmla="*/ 0 h 7"/>
                  <a:gd name="T26" fmla="*/ 0 w 5"/>
                  <a:gd name="T27" fmla="*/ 0 h 7"/>
                  <a:gd name="T28" fmla="*/ 0 w 5"/>
                  <a:gd name="T29" fmla="*/ 1 h 7"/>
                  <a:gd name="T30" fmla="*/ 0 w 5"/>
                  <a:gd name="T31" fmla="*/ 1 h 7"/>
                  <a:gd name="T32" fmla="*/ 0 w 5"/>
                  <a:gd name="T33" fmla="*/ 2 h 7"/>
                  <a:gd name="T34" fmla="*/ 0 w 5"/>
                  <a:gd name="T35" fmla="*/ 2 h 7"/>
                  <a:gd name="T36" fmla="*/ 0 w 5"/>
                  <a:gd name="T37" fmla="*/ 2 h 7"/>
                  <a:gd name="T38" fmla="*/ 0 w 5"/>
                  <a:gd name="T39" fmla="*/ 3 h 7"/>
                  <a:gd name="T40" fmla="*/ 0 w 5"/>
                  <a:gd name="T41" fmla="*/ 3 h 7"/>
                  <a:gd name="T42" fmla="*/ 0 w 5"/>
                  <a:gd name="T43" fmla="*/ 4 h 7"/>
                  <a:gd name="T44" fmla="*/ 0 w 5"/>
                  <a:gd name="T45" fmla="*/ 4 h 7"/>
                  <a:gd name="T46" fmla="*/ 1 w 5"/>
                  <a:gd name="T47" fmla="*/ 5 h 7"/>
                  <a:gd name="T48" fmla="*/ 1 w 5"/>
                  <a:gd name="T49" fmla="*/ 5 h 7"/>
                  <a:gd name="T50" fmla="*/ 1 w 5"/>
                  <a:gd name="T51" fmla="*/ 6 h 7"/>
                  <a:gd name="T52" fmla="*/ 2 w 5"/>
                  <a:gd name="T53" fmla="*/ 6 h 7"/>
                  <a:gd name="T54" fmla="*/ 2 w 5"/>
                  <a:gd name="T55" fmla="*/ 6 h 7"/>
                  <a:gd name="T56" fmla="*/ 2 w 5"/>
                  <a:gd name="T57" fmla="*/ 6 h 7"/>
                  <a:gd name="T58" fmla="*/ 3 w 5"/>
                  <a:gd name="T59" fmla="*/ 7 h 7"/>
                  <a:gd name="T60" fmla="*/ 3 w 5"/>
                  <a:gd name="T61" fmla="*/ 7 h 7"/>
                  <a:gd name="T62" fmla="*/ 4 w 5"/>
                  <a:gd name="T63" fmla="*/ 7 h 7"/>
                  <a:gd name="T64" fmla="*/ 4 w 5"/>
                  <a:gd name="T65" fmla="*/ 7 h 7"/>
                  <a:gd name="T66" fmla="*/ 4 w 5"/>
                  <a:gd name="T67" fmla="*/ 7 h 7"/>
                  <a:gd name="T68" fmla="*/ 5 w 5"/>
                  <a:gd name="T69" fmla="*/ 6 h 7"/>
                  <a:gd name="T70" fmla="*/ 5 w 5"/>
                  <a:gd name="T71" fmla="*/ 6 h 7"/>
                  <a:gd name="T72" fmla="*/ 5 w 5"/>
                  <a:gd name="T73" fmla="*/ 6 h 7"/>
                  <a:gd name="T74" fmla="*/ 5 w 5"/>
                  <a:gd name="T75" fmla="*/ 5 h 7"/>
                  <a:gd name="T76" fmla="*/ 5 w 5"/>
                  <a:gd name="T77" fmla="*/ 5 h 7"/>
                  <a:gd name="T78" fmla="*/ 5 w 5"/>
                  <a:gd name="T79" fmla="*/ 5 h 7"/>
                  <a:gd name="T80" fmla="*/ 5 w 5"/>
                  <a:gd name="T81" fmla="*/ 4 h 7"/>
                  <a:gd name="T82" fmla="*/ 5 w 5"/>
                  <a:gd name="T83" fmla="*/ 4 h 7"/>
                  <a:gd name="T84" fmla="*/ 5 w 5"/>
                  <a:gd name="T85" fmla="*/ 3 h 7"/>
                  <a:gd name="T86" fmla="*/ 5 w 5"/>
                  <a:gd name="T87" fmla="*/ 3 h 7"/>
                  <a:gd name="T88" fmla="*/ 5 w 5"/>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5" y="2"/>
                    </a:lnTo>
                    <a:lnTo>
                      <a:pt x="4" y="2"/>
                    </a:lnTo>
                    <a:lnTo>
                      <a:pt x="4" y="1"/>
                    </a:lnTo>
                    <a:lnTo>
                      <a:pt x="4" y="1"/>
                    </a:lnTo>
                    <a:lnTo>
                      <a:pt x="4" y="1"/>
                    </a:lnTo>
                    <a:lnTo>
                      <a:pt x="4" y="1"/>
                    </a:lnTo>
                    <a:lnTo>
                      <a:pt x="4" y="1"/>
                    </a:lnTo>
                    <a:lnTo>
                      <a:pt x="3" y="0"/>
                    </a:lnTo>
                    <a:lnTo>
                      <a:pt x="3" y="0"/>
                    </a:lnTo>
                    <a:lnTo>
                      <a:pt x="3" y="0"/>
                    </a:lnTo>
                    <a:lnTo>
                      <a:pt x="3"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0"/>
                    </a:lnTo>
                    <a:lnTo>
                      <a:pt x="0" y="0"/>
                    </a:lnTo>
                    <a:lnTo>
                      <a:pt x="0" y="0"/>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1" y="5"/>
                    </a:lnTo>
                    <a:lnTo>
                      <a:pt x="1" y="5"/>
                    </a:lnTo>
                    <a:lnTo>
                      <a:pt x="1" y="5"/>
                    </a:lnTo>
                    <a:lnTo>
                      <a:pt x="1" y="5"/>
                    </a:lnTo>
                    <a:lnTo>
                      <a:pt x="1" y="6"/>
                    </a:lnTo>
                    <a:lnTo>
                      <a:pt x="1" y="6"/>
                    </a:lnTo>
                    <a:lnTo>
                      <a:pt x="2" y="6"/>
                    </a:lnTo>
                    <a:lnTo>
                      <a:pt x="2" y="6"/>
                    </a:lnTo>
                    <a:lnTo>
                      <a:pt x="2" y="6"/>
                    </a:lnTo>
                    <a:lnTo>
                      <a:pt x="2" y="6"/>
                    </a:lnTo>
                    <a:lnTo>
                      <a:pt x="2" y="6"/>
                    </a:lnTo>
                    <a:lnTo>
                      <a:pt x="3" y="7"/>
                    </a:lnTo>
                    <a:lnTo>
                      <a:pt x="3" y="7"/>
                    </a:lnTo>
                    <a:lnTo>
                      <a:pt x="3" y="7"/>
                    </a:lnTo>
                    <a:lnTo>
                      <a:pt x="3" y="7"/>
                    </a:lnTo>
                    <a:lnTo>
                      <a:pt x="3" y="7"/>
                    </a:lnTo>
                    <a:lnTo>
                      <a:pt x="4" y="7"/>
                    </a:lnTo>
                    <a:lnTo>
                      <a:pt x="4" y="7"/>
                    </a:lnTo>
                    <a:lnTo>
                      <a:pt x="4" y="7"/>
                    </a:lnTo>
                    <a:lnTo>
                      <a:pt x="4" y="7"/>
                    </a:lnTo>
                    <a:lnTo>
                      <a:pt x="4" y="7"/>
                    </a:lnTo>
                    <a:lnTo>
                      <a:pt x="4" y="6"/>
                    </a:lnTo>
                    <a:lnTo>
                      <a:pt x="5" y="6"/>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00" name="Freeform 592"/>
              <p:cNvSpPr>
                <a:spLocks/>
              </p:cNvSpPr>
              <p:nvPr/>
            </p:nvSpPr>
            <p:spPr bwMode="auto">
              <a:xfrm>
                <a:off x="2563" y="1110"/>
                <a:ext cx="6" cy="7"/>
              </a:xfrm>
              <a:custGeom>
                <a:avLst/>
                <a:gdLst>
                  <a:gd name="T0" fmla="*/ 5 w 6"/>
                  <a:gd name="T1" fmla="*/ 2 h 7"/>
                  <a:gd name="T2" fmla="*/ 5 w 6"/>
                  <a:gd name="T3" fmla="*/ 2 h 7"/>
                  <a:gd name="T4" fmla="*/ 5 w 6"/>
                  <a:gd name="T5" fmla="*/ 1 h 7"/>
                  <a:gd name="T6" fmla="*/ 4 w 6"/>
                  <a:gd name="T7" fmla="*/ 1 h 7"/>
                  <a:gd name="T8" fmla="*/ 4 w 6"/>
                  <a:gd name="T9" fmla="*/ 1 h 7"/>
                  <a:gd name="T10" fmla="*/ 3 w 6"/>
                  <a:gd name="T11" fmla="*/ 0 h 7"/>
                  <a:gd name="T12" fmla="*/ 3 w 6"/>
                  <a:gd name="T13" fmla="*/ 0 h 7"/>
                  <a:gd name="T14" fmla="*/ 3 w 6"/>
                  <a:gd name="T15" fmla="*/ 0 h 7"/>
                  <a:gd name="T16" fmla="*/ 2 w 6"/>
                  <a:gd name="T17" fmla="*/ 0 h 7"/>
                  <a:gd name="T18" fmla="*/ 2 w 6"/>
                  <a:gd name="T19" fmla="*/ 0 h 7"/>
                  <a:gd name="T20" fmla="*/ 2 w 6"/>
                  <a:gd name="T21" fmla="*/ 0 h 7"/>
                  <a:gd name="T22" fmla="*/ 1 w 6"/>
                  <a:gd name="T23" fmla="*/ 0 h 7"/>
                  <a:gd name="T24" fmla="*/ 1 w 6"/>
                  <a:gd name="T25" fmla="*/ 1 h 7"/>
                  <a:gd name="T26" fmla="*/ 1 w 6"/>
                  <a:gd name="T27" fmla="*/ 1 h 7"/>
                  <a:gd name="T28" fmla="*/ 1 w 6"/>
                  <a:gd name="T29" fmla="*/ 1 h 7"/>
                  <a:gd name="T30" fmla="*/ 0 w 6"/>
                  <a:gd name="T31" fmla="*/ 2 h 7"/>
                  <a:gd name="T32" fmla="*/ 0 w 6"/>
                  <a:gd name="T33" fmla="*/ 2 h 7"/>
                  <a:gd name="T34" fmla="*/ 0 w 6"/>
                  <a:gd name="T35" fmla="*/ 2 h 7"/>
                  <a:gd name="T36" fmla="*/ 0 w 6"/>
                  <a:gd name="T37" fmla="*/ 3 h 7"/>
                  <a:gd name="T38" fmla="*/ 0 w 6"/>
                  <a:gd name="T39" fmla="*/ 3 h 7"/>
                  <a:gd name="T40" fmla="*/ 1 w 6"/>
                  <a:gd name="T41" fmla="*/ 4 h 7"/>
                  <a:gd name="T42" fmla="*/ 1 w 6"/>
                  <a:gd name="T43" fmla="*/ 4 h 7"/>
                  <a:gd name="T44" fmla="*/ 1 w 6"/>
                  <a:gd name="T45" fmla="*/ 5 h 7"/>
                  <a:gd name="T46" fmla="*/ 1 w 6"/>
                  <a:gd name="T47" fmla="*/ 5 h 7"/>
                  <a:gd name="T48" fmla="*/ 2 w 6"/>
                  <a:gd name="T49" fmla="*/ 6 h 7"/>
                  <a:gd name="T50" fmla="*/ 2 w 6"/>
                  <a:gd name="T51" fmla="*/ 6 h 7"/>
                  <a:gd name="T52" fmla="*/ 2 w 6"/>
                  <a:gd name="T53" fmla="*/ 6 h 7"/>
                  <a:gd name="T54" fmla="*/ 3 w 6"/>
                  <a:gd name="T55" fmla="*/ 7 h 7"/>
                  <a:gd name="T56" fmla="*/ 3 w 6"/>
                  <a:gd name="T57" fmla="*/ 7 h 7"/>
                  <a:gd name="T58" fmla="*/ 4 w 6"/>
                  <a:gd name="T59" fmla="*/ 7 h 7"/>
                  <a:gd name="T60" fmla="*/ 4 w 6"/>
                  <a:gd name="T61" fmla="*/ 7 h 7"/>
                  <a:gd name="T62" fmla="*/ 4 w 6"/>
                  <a:gd name="T63" fmla="*/ 7 h 7"/>
                  <a:gd name="T64" fmla="*/ 5 w 6"/>
                  <a:gd name="T65" fmla="*/ 7 h 7"/>
                  <a:gd name="T66" fmla="*/ 5 w 6"/>
                  <a:gd name="T67" fmla="*/ 7 h 7"/>
                  <a:gd name="T68" fmla="*/ 5 w 6"/>
                  <a:gd name="T69" fmla="*/ 7 h 7"/>
                  <a:gd name="T70" fmla="*/ 6 w 6"/>
                  <a:gd name="T71" fmla="*/ 7 h 7"/>
                  <a:gd name="T72" fmla="*/ 6 w 6"/>
                  <a:gd name="T73" fmla="*/ 6 h 7"/>
                  <a:gd name="T74" fmla="*/ 6 w 6"/>
                  <a:gd name="T75" fmla="*/ 6 h 7"/>
                  <a:gd name="T76" fmla="*/ 6 w 6"/>
                  <a:gd name="T77" fmla="*/ 6 h 7"/>
                  <a:gd name="T78" fmla="*/ 6 w 6"/>
                  <a:gd name="T79" fmla="*/ 5 h 7"/>
                  <a:gd name="T80" fmla="*/ 6 w 6"/>
                  <a:gd name="T81" fmla="*/ 5 h 7"/>
                  <a:gd name="T82" fmla="*/ 6 w 6"/>
                  <a:gd name="T83" fmla="*/ 4 h 7"/>
                  <a:gd name="T84" fmla="*/ 6 w 6"/>
                  <a:gd name="T85" fmla="*/ 4 h 7"/>
                  <a:gd name="T86" fmla="*/ 6 w 6"/>
                  <a:gd name="T87" fmla="*/ 3 h 7"/>
                  <a:gd name="T88" fmla="*/ 6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2"/>
                    </a:lnTo>
                    <a:lnTo>
                      <a:pt x="5" y="2"/>
                    </a:lnTo>
                    <a:lnTo>
                      <a:pt x="5" y="1"/>
                    </a:lnTo>
                    <a:lnTo>
                      <a:pt x="4" y="1"/>
                    </a:lnTo>
                    <a:lnTo>
                      <a:pt x="4" y="1"/>
                    </a:lnTo>
                    <a:lnTo>
                      <a:pt x="4" y="1"/>
                    </a:lnTo>
                    <a:lnTo>
                      <a:pt x="4" y="1"/>
                    </a:lnTo>
                    <a:lnTo>
                      <a:pt x="4" y="1"/>
                    </a:lnTo>
                    <a:lnTo>
                      <a:pt x="3" y="0"/>
                    </a:lnTo>
                    <a:lnTo>
                      <a:pt x="3" y="0"/>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1"/>
                    </a:lnTo>
                    <a:lnTo>
                      <a:pt x="1" y="1"/>
                    </a:lnTo>
                    <a:lnTo>
                      <a:pt x="1" y="1"/>
                    </a:lnTo>
                    <a:lnTo>
                      <a:pt x="1" y="1"/>
                    </a:lnTo>
                    <a:lnTo>
                      <a:pt x="1" y="1"/>
                    </a:lnTo>
                    <a:lnTo>
                      <a:pt x="1" y="1"/>
                    </a:lnTo>
                    <a:lnTo>
                      <a:pt x="0" y="2"/>
                    </a:lnTo>
                    <a:lnTo>
                      <a:pt x="0" y="2"/>
                    </a:lnTo>
                    <a:lnTo>
                      <a:pt x="0" y="2"/>
                    </a:lnTo>
                    <a:lnTo>
                      <a:pt x="0" y="2"/>
                    </a:lnTo>
                    <a:lnTo>
                      <a:pt x="0" y="2"/>
                    </a:lnTo>
                    <a:lnTo>
                      <a:pt x="0" y="3"/>
                    </a:lnTo>
                    <a:lnTo>
                      <a:pt x="0" y="3"/>
                    </a:lnTo>
                    <a:lnTo>
                      <a:pt x="0" y="3"/>
                    </a:lnTo>
                    <a:lnTo>
                      <a:pt x="0" y="3"/>
                    </a:lnTo>
                    <a:lnTo>
                      <a:pt x="1" y="4"/>
                    </a:lnTo>
                    <a:lnTo>
                      <a:pt x="1" y="4"/>
                    </a:lnTo>
                    <a:lnTo>
                      <a:pt x="1" y="4"/>
                    </a:lnTo>
                    <a:lnTo>
                      <a:pt x="1" y="4"/>
                    </a:lnTo>
                    <a:lnTo>
                      <a:pt x="1" y="5"/>
                    </a:lnTo>
                    <a:lnTo>
                      <a:pt x="1" y="5"/>
                    </a:lnTo>
                    <a:lnTo>
                      <a:pt x="1" y="5"/>
                    </a:lnTo>
                    <a:lnTo>
                      <a:pt x="1" y="5"/>
                    </a:lnTo>
                    <a:lnTo>
                      <a:pt x="2" y="6"/>
                    </a:lnTo>
                    <a:lnTo>
                      <a:pt x="2" y="6"/>
                    </a:lnTo>
                    <a:lnTo>
                      <a:pt x="2" y="6"/>
                    </a:lnTo>
                    <a:lnTo>
                      <a:pt x="2" y="6"/>
                    </a:lnTo>
                    <a:lnTo>
                      <a:pt x="2" y="6"/>
                    </a:lnTo>
                    <a:lnTo>
                      <a:pt x="2" y="6"/>
                    </a:lnTo>
                    <a:lnTo>
                      <a:pt x="3" y="7"/>
                    </a:lnTo>
                    <a:lnTo>
                      <a:pt x="3" y="7"/>
                    </a:lnTo>
                    <a:lnTo>
                      <a:pt x="3" y="7"/>
                    </a:lnTo>
                    <a:lnTo>
                      <a:pt x="3" y="7"/>
                    </a:lnTo>
                    <a:lnTo>
                      <a:pt x="3" y="7"/>
                    </a:lnTo>
                    <a:lnTo>
                      <a:pt x="4" y="7"/>
                    </a:lnTo>
                    <a:lnTo>
                      <a:pt x="4" y="7"/>
                    </a:lnTo>
                    <a:lnTo>
                      <a:pt x="4" y="7"/>
                    </a:lnTo>
                    <a:lnTo>
                      <a:pt x="4" y="7"/>
                    </a:lnTo>
                    <a:lnTo>
                      <a:pt x="4" y="7"/>
                    </a:lnTo>
                    <a:lnTo>
                      <a:pt x="5" y="7"/>
                    </a:lnTo>
                    <a:lnTo>
                      <a:pt x="5" y="7"/>
                    </a:lnTo>
                    <a:lnTo>
                      <a:pt x="5" y="7"/>
                    </a:lnTo>
                    <a:lnTo>
                      <a:pt x="5" y="7"/>
                    </a:lnTo>
                    <a:lnTo>
                      <a:pt x="5" y="7"/>
                    </a:lnTo>
                    <a:lnTo>
                      <a:pt x="5" y="7"/>
                    </a:lnTo>
                    <a:lnTo>
                      <a:pt x="5" y="7"/>
                    </a:lnTo>
                    <a:lnTo>
                      <a:pt x="6" y="7"/>
                    </a:lnTo>
                    <a:lnTo>
                      <a:pt x="6"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3"/>
                    </a:lnTo>
                    <a:lnTo>
                      <a:pt x="6" y="3"/>
                    </a:lnTo>
                    <a:lnTo>
                      <a:pt x="6" y="3"/>
                    </a:lnTo>
                    <a:lnTo>
                      <a:pt x="6" y="3"/>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01" name="Freeform 593"/>
              <p:cNvSpPr>
                <a:spLocks/>
              </p:cNvSpPr>
              <p:nvPr/>
            </p:nvSpPr>
            <p:spPr bwMode="auto">
              <a:xfrm>
                <a:off x="2572" y="1115"/>
                <a:ext cx="5" cy="7"/>
              </a:xfrm>
              <a:custGeom>
                <a:avLst/>
                <a:gdLst>
                  <a:gd name="T0" fmla="*/ 4 w 5"/>
                  <a:gd name="T1" fmla="*/ 2 h 7"/>
                  <a:gd name="T2" fmla="*/ 4 w 5"/>
                  <a:gd name="T3" fmla="*/ 2 h 7"/>
                  <a:gd name="T4" fmla="*/ 4 w 5"/>
                  <a:gd name="T5" fmla="*/ 1 h 7"/>
                  <a:gd name="T6" fmla="*/ 3 w 5"/>
                  <a:gd name="T7" fmla="*/ 1 h 7"/>
                  <a:gd name="T8" fmla="*/ 3 w 5"/>
                  <a:gd name="T9" fmla="*/ 1 h 7"/>
                  <a:gd name="T10" fmla="*/ 3 w 5"/>
                  <a:gd name="T11" fmla="*/ 0 h 7"/>
                  <a:gd name="T12" fmla="*/ 2 w 5"/>
                  <a:gd name="T13" fmla="*/ 0 h 7"/>
                  <a:gd name="T14" fmla="*/ 2 w 5"/>
                  <a:gd name="T15" fmla="*/ 0 h 7"/>
                  <a:gd name="T16" fmla="*/ 2 w 5"/>
                  <a:gd name="T17" fmla="*/ 0 h 7"/>
                  <a:gd name="T18" fmla="*/ 1 w 5"/>
                  <a:gd name="T19" fmla="*/ 0 h 7"/>
                  <a:gd name="T20" fmla="*/ 1 w 5"/>
                  <a:gd name="T21" fmla="*/ 0 h 7"/>
                  <a:gd name="T22" fmla="*/ 1 w 5"/>
                  <a:gd name="T23" fmla="*/ 0 h 7"/>
                  <a:gd name="T24" fmla="*/ 0 w 5"/>
                  <a:gd name="T25" fmla="*/ 1 h 7"/>
                  <a:gd name="T26" fmla="*/ 0 w 5"/>
                  <a:gd name="T27" fmla="*/ 1 h 7"/>
                  <a:gd name="T28" fmla="*/ 0 w 5"/>
                  <a:gd name="T29" fmla="*/ 1 h 7"/>
                  <a:gd name="T30" fmla="*/ 0 w 5"/>
                  <a:gd name="T31" fmla="*/ 2 h 7"/>
                  <a:gd name="T32" fmla="*/ 0 w 5"/>
                  <a:gd name="T33" fmla="*/ 2 h 7"/>
                  <a:gd name="T34" fmla="*/ 0 w 5"/>
                  <a:gd name="T35" fmla="*/ 2 h 7"/>
                  <a:gd name="T36" fmla="*/ 0 w 5"/>
                  <a:gd name="T37" fmla="*/ 3 h 7"/>
                  <a:gd name="T38" fmla="*/ 0 w 5"/>
                  <a:gd name="T39" fmla="*/ 4 h 7"/>
                  <a:gd name="T40" fmla="*/ 0 w 5"/>
                  <a:gd name="T41" fmla="*/ 4 h 7"/>
                  <a:gd name="T42" fmla="*/ 0 w 5"/>
                  <a:gd name="T43" fmla="*/ 4 h 7"/>
                  <a:gd name="T44" fmla="*/ 0 w 5"/>
                  <a:gd name="T45" fmla="*/ 5 h 7"/>
                  <a:gd name="T46" fmla="*/ 1 w 5"/>
                  <a:gd name="T47" fmla="*/ 5 h 7"/>
                  <a:gd name="T48" fmla="*/ 1 w 5"/>
                  <a:gd name="T49" fmla="*/ 6 h 7"/>
                  <a:gd name="T50" fmla="*/ 1 w 5"/>
                  <a:gd name="T51" fmla="*/ 6 h 7"/>
                  <a:gd name="T52" fmla="*/ 2 w 5"/>
                  <a:gd name="T53" fmla="*/ 7 h 7"/>
                  <a:gd name="T54" fmla="*/ 2 w 5"/>
                  <a:gd name="T55" fmla="*/ 7 h 7"/>
                  <a:gd name="T56" fmla="*/ 2 w 5"/>
                  <a:gd name="T57" fmla="*/ 7 h 7"/>
                  <a:gd name="T58" fmla="*/ 3 w 5"/>
                  <a:gd name="T59" fmla="*/ 7 h 7"/>
                  <a:gd name="T60" fmla="*/ 3 w 5"/>
                  <a:gd name="T61" fmla="*/ 7 h 7"/>
                  <a:gd name="T62" fmla="*/ 4 w 5"/>
                  <a:gd name="T63" fmla="*/ 7 h 7"/>
                  <a:gd name="T64" fmla="*/ 4 w 5"/>
                  <a:gd name="T65" fmla="*/ 7 h 7"/>
                  <a:gd name="T66" fmla="*/ 4 w 5"/>
                  <a:gd name="T67" fmla="*/ 7 h 7"/>
                  <a:gd name="T68" fmla="*/ 5 w 5"/>
                  <a:gd name="T69" fmla="*/ 7 h 7"/>
                  <a:gd name="T70" fmla="*/ 5 w 5"/>
                  <a:gd name="T71" fmla="*/ 7 h 7"/>
                  <a:gd name="T72" fmla="*/ 5 w 5"/>
                  <a:gd name="T73" fmla="*/ 6 h 7"/>
                  <a:gd name="T74" fmla="*/ 5 w 5"/>
                  <a:gd name="T75" fmla="*/ 6 h 7"/>
                  <a:gd name="T76" fmla="*/ 5 w 5"/>
                  <a:gd name="T77" fmla="*/ 6 h 7"/>
                  <a:gd name="T78" fmla="*/ 5 w 5"/>
                  <a:gd name="T79" fmla="*/ 5 h 7"/>
                  <a:gd name="T80" fmla="*/ 5 w 5"/>
                  <a:gd name="T81" fmla="*/ 5 h 7"/>
                  <a:gd name="T82" fmla="*/ 5 w 5"/>
                  <a:gd name="T83" fmla="*/ 4 h 7"/>
                  <a:gd name="T84" fmla="*/ 5 w 5"/>
                  <a:gd name="T85" fmla="*/ 4 h 7"/>
                  <a:gd name="T86" fmla="*/ 5 w 5"/>
                  <a:gd name="T87" fmla="*/ 3 h 7"/>
                  <a:gd name="T88" fmla="*/ 5 w 5"/>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4" y="2"/>
                    </a:lnTo>
                    <a:lnTo>
                      <a:pt x="4" y="2"/>
                    </a:lnTo>
                    <a:lnTo>
                      <a:pt x="4" y="2"/>
                    </a:lnTo>
                    <a:lnTo>
                      <a:pt x="4" y="2"/>
                    </a:lnTo>
                    <a:lnTo>
                      <a:pt x="4" y="1"/>
                    </a:lnTo>
                    <a:lnTo>
                      <a:pt x="4" y="1"/>
                    </a:lnTo>
                    <a:lnTo>
                      <a:pt x="3" y="1"/>
                    </a:lnTo>
                    <a:lnTo>
                      <a:pt x="3" y="1"/>
                    </a:lnTo>
                    <a:lnTo>
                      <a:pt x="3" y="1"/>
                    </a:lnTo>
                    <a:lnTo>
                      <a:pt x="3" y="1"/>
                    </a:lnTo>
                    <a:lnTo>
                      <a:pt x="3"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1"/>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4"/>
                    </a:lnTo>
                    <a:lnTo>
                      <a:pt x="0" y="4"/>
                    </a:lnTo>
                    <a:lnTo>
                      <a:pt x="0" y="4"/>
                    </a:lnTo>
                    <a:lnTo>
                      <a:pt x="0" y="4"/>
                    </a:lnTo>
                    <a:lnTo>
                      <a:pt x="0" y="4"/>
                    </a:lnTo>
                    <a:lnTo>
                      <a:pt x="0" y="5"/>
                    </a:lnTo>
                    <a:lnTo>
                      <a:pt x="0" y="5"/>
                    </a:lnTo>
                    <a:lnTo>
                      <a:pt x="0" y="5"/>
                    </a:lnTo>
                    <a:lnTo>
                      <a:pt x="1" y="5"/>
                    </a:lnTo>
                    <a:lnTo>
                      <a:pt x="1" y="6"/>
                    </a:lnTo>
                    <a:lnTo>
                      <a:pt x="1" y="6"/>
                    </a:lnTo>
                    <a:lnTo>
                      <a:pt x="1" y="6"/>
                    </a:lnTo>
                    <a:lnTo>
                      <a:pt x="1" y="6"/>
                    </a:lnTo>
                    <a:lnTo>
                      <a:pt x="1" y="6"/>
                    </a:lnTo>
                    <a:lnTo>
                      <a:pt x="2" y="7"/>
                    </a:lnTo>
                    <a:lnTo>
                      <a:pt x="2" y="7"/>
                    </a:lnTo>
                    <a:lnTo>
                      <a:pt x="2" y="7"/>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7"/>
                    </a:lnTo>
                    <a:lnTo>
                      <a:pt x="5" y="7"/>
                    </a:lnTo>
                    <a:lnTo>
                      <a:pt x="5" y="6"/>
                    </a:lnTo>
                    <a:lnTo>
                      <a:pt x="5" y="6"/>
                    </a:lnTo>
                    <a:lnTo>
                      <a:pt x="5" y="6"/>
                    </a:lnTo>
                    <a:lnTo>
                      <a:pt x="5" y="6"/>
                    </a:lnTo>
                    <a:lnTo>
                      <a:pt x="5" y="6"/>
                    </a:lnTo>
                    <a:lnTo>
                      <a:pt x="5" y="5"/>
                    </a:lnTo>
                    <a:lnTo>
                      <a:pt x="5" y="5"/>
                    </a:lnTo>
                    <a:lnTo>
                      <a:pt x="5" y="5"/>
                    </a:lnTo>
                    <a:lnTo>
                      <a:pt x="5" y="5"/>
                    </a:lnTo>
                    <a:lnTo>
                      <a:pt x="5" y="4"/>
                    </a:lnTo>
                    <a:lnTo>
                      <a:pt x="5" y="4"/>
                    </a:lnTo>
                    <a:lnTo>
                      <a:pt x="5" y="4"/>
                    </a:lnTo>
                    <a:lnTo>
                      <a:pt x="5" y="4"/>
                    </a:lnTo>
                    <a:lnTo>
                      <a:pt x="5" y="4"/>
                    </a:lnTo>
                    <a:lnTo>
                      <a:pt x="5" y="3"/>
                    </a:lnTo>
                    <a:lnTo>
                      <a:pt x="5" y="3"/>
                    </a:lnTo>
                    <a:lnTo>
                      <a:pt x="5" y="3"/>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02" name="Freeform 594"/>
              <p:cNvSpPr>
                <a:spLocks/>
              </p:cNvSpPr>
              <p:nvPr/>
            </p:nvSpPr>
            <p:spPr bwMode="auto">
              <a:xfrm>
                <a:off x="2572" y="1115"/>
                <a:ext cx="6" cy="7"/>
              </a:xfrm>
              <a:custGeom>
                <a:avLst/>
                <a:gdLst>
                  <a:gd name="T0" fmla="*/ 5 w 6"/>
                  <a:gd name="T1" fmla="*/ 2 h 7"/>
                  <a:gd name="T2" fmla="*/ 5 w 6"/>
                  <a:gd name="T3" fmla="*/ 2 h 7"/>
                  <a:gd name="T4" fmla="*/ 4 w 6"/>
                  <a:gd name="T5" fmla="*/ 1 h 7"/>
                  <a:gd name="T6" fmla="*/ 4 w 6"/>
                  <a:gd name="T7" fmla="*/ 1 h 7"/>
                  <a:gd name="T8" fmla="*/ 4 w 6"/>
                  <a:gd name="T9" fmla="*/ 1 h 7"/>
                  <a:gd name="T10" fmla="*/ 3 w 6"/>
                  <a:gd name="T11" fmla="*/ 0 h 7"/>
                  <a:gd name="T12" fmla="*/ 3 w 6"/>
                  <a:gd name="T13" fmla="*/ 0 h 7"/>
                  <a:gd name="T14" fmla="*/ 3 w 6"/>
                  <a:gd name="T15" fmla="*/ 0 h 7"/>
                  <a:gd name="T16" fmla="*/ 2 w 6"/>
                  <a:gd name="T17" fmla="*/ 0 h 7"/>
                  <a:gd name="T18" fmla="*/ 2 w 6"/>
                  <a:gd name="T19" fmla="*/ 0 h 7"/>
                  <a:gd name="T20" fmla="*/ 1 w 6"/>
                  <a:gd name="T21" fmla="*/ 0 h 7"/>
                  <a:gd name="T22" fmla="*/ 1 w 6"/>
                  <a:gd name="T23" fmla="*/ 0 h 7"/>
                  <a:gd name="T24" fmla="*/ 1 w 6"/>
                  <a:gd name="T25" fmla="*/ 1 h 7"/>
                  <a:gd name="T26" fmla="*/ 1 w 6"/>
                  <a:gd name="T27" fmla="*/ 1 h 7"/>
                  <a:gd name="T28" fmla="*/ 0 w 6"/>
                  <a:gd name="T29" fmla="*/ 1 h 7"/>
                  <a:gd name="T30" fmla="*/ 0 w 6"/>
                  <a:gd name="T31" fmla="*/ 2 h 7"/>
                  <a:gd name="T32" fmla="*/ 0 w 6"/>
                  <a:gd name="T33" fmla="*/ 2 h 7"/>
                  <a:gd name="T34" fmla="*/ 0 w 6"/>
                  <a:gd name="T35" fmla="*/ 2 h 7"/>
                  <a:gd name="T36" fmla="*/ 0 w 6"/>
                  <a:gd name="T37" fmla="*/ 3 h 7"/>
                  <a:gd name="T38" fmla="*/ 0 w 6"/>
                  <a:gd name="T39" fmla="*/ 4 h 7"/>
                  <a:gd name="T40" fmla="*/ 0 w 6"/>
                  <a:gd name="T41" fmla="*/ 4 h 7"/>
                  <a:gd name="T42" fmla="*/ 1 w 6"/>
                  <a:gd name="T43" fmla="*/ 4 h 7"/>
                  <a:gd name="T44" fmla="*/ 1 w 6"/>
                  <a:gd name="T45" fmla="*/ 5 h 7"/>
                  <a:gd name="T46" fmla="*/ 1 w 6"/>
                  <a:gd name="T47" fmla="*/ 5 h 7"/>
                  <a:gd name="T48" fmla="*/ 2 w 6"/>
                  <a:gd name="T49" fmla="*/ 6 h 7"/>
                  <a:gd name="T50" fmla="*/ 2 w 6"/>
                  <a:gd name="T51" fmla="*/ 6 h 7"/>
                  <a:gd name="T52" fmla="*/ 2 w 6"/>
                  <a:gd name="T53" fmla="*/ 7 h 7"/>
                  <a:gd name="T54" fmla="*/ 3 w 6"/>
                  <a:gd name="T55" fmla="*/ 7 h 7"/>
                  <a:gd name="T56" fmla="*/ 3 w 6"/>
                  <a:gd name="T57" fmla="*/ 7 h 7"/>
                  <a:gd name="T58" fmla="*/ 3 w 6"/>
                  <a:gd name="T59" fmla="*/ 7 h 7"/>
                  <a:gd name="T60" fmla="*/ 4 w 6"/>
                  <a:gd name="T61" fmla="*/ 7 h 7"/>
                  <a:gd name="T62" fmla="*/ 4 w 6"/>
                  <a:gd name="T63" fmla="*/ 7 h 7"/>
                  <a:gd name="T64" fmla="*/ 4 w 6"/>
                  <a:gd name="T65" fmla="*/ 7 h 7"/>
                  <a:gd name="T66" fmla="*/ 5 w 6"/>
                  <a:gd name="T67" fmla="*/ 7 h 7"/>
                  <a:gd name="T68" fmla="*/ 5 w 6"/>
                  <a:gd name="T69" fmla="*/ 7 h 7"/>
                  <a:gd name="T70" fmla="*/ 5 w 6"/>
                  <a:gd name="T71" fmla="*/ 7 h 7"/>
                  <a:gd name="T72" fmla="*/ 6 w 6"/>
                  <a:gd name="T73" fmla="*/ 6 h 7"/>
                  <a:gd name="T74" fmla="*/ 6 w 6"/>
                  <a:gd name="T75" fmla="*/ 6 h 7"/>
                  <a:gd name="T76" fmla="*/ 6 w 6"/>
                  <a:gd name="T77" fmla="*/ 6 h 7"/>
                  <a:gd name="T78" fmla="*/ 6 w 6"/>
                  <a:gd name="T79" fmla="*/ 5 h 7"/>
                  <a:gd name="T80" fmla="*/ 6 w 6"/>
                  <a:gd name="T81" fmla="*/ 5 h 7"/>
                  <a:gd name="T82" fmla="*/ 6 w 6"/>
                  <a:gd name="T83" fmla="*/ 4 h 7"/>
                  <a:gd name="T84" fmla="*/ 6 w 6"/>
                  <a:gd name="T85" fmla="*/ 4 h 7"/>
                  <a:gd name="T86" fmla="*/ 6 w 6"/>
                  <a:gd name="T87" fmla="*/ 3 h 7"/>
                  <a:gd name="T88" fmla="*/ 5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2"/>
                    </a:lnTo>
                    <a:lnTo>
                      <a:pt x="5" y="2"/>
                    </a:lnTo>
                    <a:lnTo>
                      <a:pt x="4" y="1"/>
                    </a:lnTo>
                    <a:lnTo>
                      <a:pt x="4" y="1"/>
                    </a:lnTo>
                    <a:lnTo>
                      <a:pt x="4" y="1"/>
                    </a:lnTo>
                    <a:lnTo>
                      <a:pt x="4" y="1"/>
                    </a:lnTo>
                    <a:lnTo>
                      <a:pt x="4" y="1"/>
                    </a:lnTo>
                    <a:lnTo>
                      <a:pt x="3" y="1"/>
                    </a:lnTo>
                    <a:lnTo>
                      <a:pt x="3" y="0"/>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1"/>
                    </a:lnTo>
                    <a:lnTo>
                      <a:pt x="1" y="1"/>
                    </a:lnTo>
                    <a:lnTo>
                      <a:pt x="1" y="1"/>
                    </a:lnTo>
                    <a:lnTo>
                      <a:pt x="1" y="1"/>
                    </a:lnTo>
                    <a:lnTo>
                      <a:pt x="0" y="1"/>
                    </a:lnTo>
                    <a:lnTo>
                      <a:pt x="0" y="1"/>
                    </a:lnTo>
                    <a:lnTo>
                      <a:pt x="0" y="2"/>
                    </a:lnTo>
                    <a:lnTo>
                      <a:pt x="0" y="2"/>
                    </a:lnTo>
                    <a:lnTo>
                      <a:pt x="0" y="2"/>
                    </a:lnTo>
                    <a:lnTo>
                      <a:pt x="0" y="2"/>
                    </a:lnTo>
                    <a:lnTo>
                      <a:pt x="0" y="2"/>
                    </a:lnTo>
                    <a:lnTo>
                      <a:pt x="0" y="3"/>
                    </a:lnTo>
                    <a:lnTo>
                      <a:pt x="0" y="3"/>
                    </a:lnTo>
                    <a:lnTo>
                      <a:pt x="0" y="3"/>
                    </a:lnTo>
                    <a:lnTo>
                      <a:pt x="0" y="4"/>
                    </a:lnTo>
                    <a:lnTo>
                      <a:pt x="0" y="4"/>
                    </a:lnTo>
                    <a:lnTo>
                      <a:pt x="0" y="4"/>
                    </a:lnTo>
                    <a:lnTo>
                      <a:pt x="1" y="4"/>
                    </a:lnTo>
                    <a:lnTo>
                      <a:pt x="1" y="4"/>
                    </a:lnTo>
                    <a:lnTo>
                      <a:pt x="1" y="5"/>
                    </a:lnTo>
                    <a:lnTo>
                      <a:pt x="1" y="5"/>
                    </a:lnTo>
                    <a:lnTo>
                      <a:pt x="1" y="5"/>
                    </a:lnTo>
                    <a:lnTo>
                      <a:pt x="1" y="5"/>
                    </a:lnTo>
                    <a:lnTo>
                      <a:pt x="1" y="6"/>
                    </a:lnTo>
                    <a:lnTo>
                      <a:pt x="2" y="6"/>
                    </a:lnTo>
                    <a:lnTo>
                      <a:pt x="2" y="6"/>
                    </a:lnTo>
                    <a:lnTo>
                      <a:pt x="2" y="6"/>
                    </a:lnTo>
                    <a:lnTo>
                      <a:pt x="2" y="6"/>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7"/>
                    </a:lnTo>
                    <a:lnTo>
                      <a:pt x="5" y="7"/>
                    </a:lnTo>
                    <a:lnTo>
                      <a:pt x="5" y="7"/>
                    </a:lnTo>
                    <a:lnTo>
                      <a:pt x="5" y="7"/>
                    </a:lnTo>
                    <a:lnTo>
                      <a:pt x="5"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4"/>
                    </a:lnTo>
                    <a:lnTo>
                      <a:pt x="6" y="3"/>
                    </a:lnTo>
                    <a:lnTo>
                      <a:pt x="5" y="3"/>
                    </a:lnTo>
                    <a:lnTo>
                      <a:pt x="5" y="3"/>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03" name="Freeform 595"/>
              <p:cNvSpPr>
                <a:spLocks/>
              </p:cNvSpPr>
              <p:nvPr/>
            </p:nvSpPr>
            <p:spPr bwMode="auto">
              <a:xfrm>
                <a:off x="2588" y="1125"/>
                <a:ext cx="5" cy="7"/>
              </a:xfrm>
              <a:custGeom>
                <a:avLst/>
                <a:gdLst>
                  <a:gd name="T0" fmla="*/ 5 w 5"/>
                  <a:gd name="T1" fmla="*/ 2 h 7"/>
                  <a:gd name="T2" fmla="*/ 4 w 5"/>
                  <a:gd name="T3" fmla="*/ 2 h 7"/>
                  <a:gd name="T4" fmla="*/ 4 w 5"/>
                  <a:gd name="T5" fmla="*/ 1 h 7"/>
                  <a:gd name="T6" fmla="*/ 4 w 5"/>
                  <a:gd name="T7" fmla="*/ 1 h 7"/>
                  <a:gd name="T8" fmla="*/ 3 w 5"/>
                  <a:gd name="T9" fmla="*/ 1 h 7"/>
                  <a:gd name="T10" fmla="*/ 3 w 5"/>
                  <a:gd name="T11" fmla="*/ 0 h 7"/>
                  <a:gd name="T12" fmla="*/ 2 w 5"/>
                  <a:gd name="T13" fmla="*/ 0 h 7"/>
                  <a:gd name="T14" fmla="*/ 2 w 5"/>
                  <a:gd name="T15" fmla="*/ 0 h 7"/>
                  <a:gd name="T16" fmla="*/ 2 w 5"/>
                  <a:gd name="T17" fmla="*/ 0 h 7"/>
                  <a:gd name="T18" fmla="*/ 1 w 5"/>
                  <a:gd name="T19" fmla="*/ 0 h 7"/>
                  <a:gd name="T20" fmla="*/ 1 w 5"/>
                  <a:gd name="T21" fmla="*/ 0 h 7"/>
                  <a:gd name="T22" fmla="*/ 1 w 5"/>
                  <a:gd name="T23" fmla="*/ 0 h 7"/>
                  <a:gd name="T24" fmla="*/ 0 w 5"/>
                  <a:gd name="T25" fmla="*/ 1 h 7"/>
                  <a:gd name="T26" fmla="*/ 0 w 5"/>
                  <a:gd name="T27" fmla="*/ 1 h 7"/>
                  <a:gd name="T28" fmla="*/ 0 w 5"/>
                  <a:gd name="T29" fmla="*/ 1 h 7"/>
                  <a:gd name="T30" fmla="*/ 0 w 5"/>
                  <a:gd name="T31" fmla="*/ 2 h 7"/>
                  <a:gd name="T32" fmla="*/ 0 w 5"/>
                  <a:gd name="T33" fmla="*/ 2 h 7"/>
                  <a:gd name="T34" fmla="*/ 0 w 5"/>
                  <a:gd name="T35" fmla="*/ 2 h 7"/>
                  <a:gd name="T36" fmla="*/ 0 w 5"/>
                  <a:gd name="T37" fmla="*/ 3 h 7"/>
                  <a:gd name="T38" fmla="*/ 0 w 5"/>
                  <a:gd name="T39" fmla="*/ 3 h 7"/>
                  <a:gd name="T40" fmla="*/ 0 w 5"/>
                  <a:gd name="T41" fmla="*/ 4 h 7"/>
                  <a:gd name="T42" fmla="*/ 0 w 5"/>
                  <a:gd name="T43" fmla="*/ 4 h 7"/>
                  <a:gd name="T44" fmla="*/ 0 w 5"/>
                  <a:gd name="T45" fmla="*/ 5 h 7"/>
                  <a:gd name="T46" fmla="*/ 1 w 5"/>
                  <a:gd name="T47" fmla="*/ 5 h 7"/>
                  <a:gd name="T48" fmla="*/ 1 w 5"/>
                  <a:gd name="T49" fmla="*/ 6 h 7"/>
                  <a:gd name="T50" fmla="*/ 1 w 5"/>
                  <a:gd name="T51" fmla="*/ 6 h 7"/>
                  <a:gd name="T52" fmla="*/ 2 w 5"/>
                  <a:gd name="T53" fmla="*/ 6 h 7"/>
                  <a:gd name="T54" fmla="*/ 2 w 5"/>
                  <a:gd name="T55" fmla="*/ 7 h 7"/>
                  <a:gd name="T56" fmla="*/ 3 w 5"/>
                  <a:gd name="T57" fmla="*/ 7 h 7"/>
                  <a:gd name="T58" fmla="*/ 3 w 5"/>
                  <a:gd name="T59" fmla="*/ 7 h 7"/>
                  <a:gd name="T60" fmla="*/ 3 w 5"/>
                  <a:gd name="T61" fmla="*/ 7 h 7"/>
                  <a:gd name="T62" fmla="*/ 4 w 5"/>
                  <a:gd name="T63" fmla="*/ 7 h 7"/>
                  <a:gd name="T64" fmla="*/ 4 w 5"/>
                  <a:gd name="T65" fmla="*/ 7 h 7"/>
                  <a:gd name="T66" fmla="*/ 4 w 5"/>
                  <a:gd name="T67" fmla="*/ 7 h 7"/>
                  <a:gd name="T68" fmla="*/ 5 w 5"/>
                  <a:gd name="T69" fmla="*/ 7 h 7"/>
                  <a:gd name="T70" fmla="*/ 5 w 5"/>
                  <a:gd name="T71" fmla="*/ 7 h 7"/>
                  <a:gd name="T72" fmla="*/ 5 w 5"/>
                  <a:gd name="T73" fmla="*/ 6 h 7"/>
                  <a:gd name="T74" fmla="*/ 5 w 5"/>
                  <a:gd name="T75" fmla="*/ 6 h 7"/>
                  <a:gd name="T76" fmla="*/ 5 w 5"/>
                  <a:gd name="T77" fmla="*/ 5 h 7"/>
                  <a:gd name="T78" fmla="*/ 5 w 5"/>
                  <a:gd name="T79" fmla="*/ 5 h 7"/>
                  <a:gd name="T80" fmla="*/ 5 w 5"/>
                  <a:gd name="T81" fmla="*/ 5 h 7"/>
                  <a:gd name="T82" fmla="*/ 5 w 5"/>
                  <a:gd name="T83" fmla="*/ 4 h 7"/>
                  <a:gd name="T84" fmla="*/ 5 w 5"/>
                  <a:gd name="T85" fmla="*/ 4 h 7"/>
                  <a:gd name="T86" fmla="*/ 5 w 5"/>
                  <a:gd name="T87" fmla="*/ 3 h 7"/>
                  <a:gd name="T88" fmla="*/ 5 w 5"/>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5" y="2"/>
                    </a:lnTo>
                    <a:lnTo>
                      <a:pt x="4" y="2"/>
                    </a:lnTo>
                    <a:lnTo>
                      <a:pt x="4" y="2"/>
                    </a:lnTo>
                    <a:lnTo>
                      <a:pt x="4" y="2"/>
                    </a:lnTo>
                    <a:lnTo>
                      <a:pt x="4" y="1"/>
                    </a:lnTo>
                    <a:lnTo>
                      <a:pt x="4" y="1"/>
                    </a:lnTo>
                    <a:lnTo>
                      <a:pt x="4" y="1"/>
                    </a:lnTo>
                    <a:lnTo>
                      <a:pt x="3" y="1"/>
                    </a:lnTo>
                    <a:lnTo>
                      <a:pt x="3" y="1"/>
                    </a:lnTo>
                    <a:lnTo>
                      <a:pt x="3" y="1"/>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1"/>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0" y="5"/>
                    </a:lnTo>
                    <a:lnTo>
                      <a:pt x="1" y="5"/>
                    </a:lnTo>
                    <a:lnTo>
                      <a:pt x="1" y="5"/>
                    </a:lnTo>
                    <a:lnTo>
                      <a:pt x="1" y="5"/>
                    </a:lnTo>
                    <a:lnTo>
                      <a:pt x="1" y="6"/>
                    </a:lnTo>
                    <a:lnTo>
                      <a:pt x="1" y="6"/>
                    </a:lnTo>
                    <a:lnTo>
                      <a:pt x="1" y="6"/>
                    </a:lnTo>
                    <a:lnTo>
                      <a:pt x="2" y="6"/>
                    </a:lnTo>
                    <a:lnTo>
                      <a:pt x="2" y="6"/>
                    </a:lnTo>
                    <a:lnTo>
                      <a:pt x="2" y="7"/>
                    </a:lnTo>
                    <a:lnTo>
                      <a:pt x="2" y="7"/>
                    </a:lnTo>
                    <a:lnTo>
                      <a:pt x="2" y="7"/>
                    </a:lnTo>
                    <a:lnTo>
                      <a:pt x="3" y="7"/>
                    </a:lnTo>
                    <a:lnTo>
                      <a:pt x="3" y="7"/>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7"/>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04" name="Freeform 596"/>
              <p:cNvSpPr>
                <a:spLocks/>
              </p:cNvSpPr>
              <p:nvPr/>
            </p:nvSpPr>
            <p:spPr bwMode="auto">
              <a:xfrm>
                <a:off x="2588" y="1125"/>
                <a:ext cx="6" cy="7"/>
              </a:xfrm>
              <a:custGeom>
                <a:avLst/>
                <a:gdLst>
                  <a:gd name="T0" fmla="*/ 5 w 6"/>
                  <a:gd name="T1" fmla="*/ 2 h 7"/>
                  <a:gd name="T2" fmla="*/ 5 w 6"/>
                  <a:gd name="T3" fmla="*/ 2 h 7"/>
                  <a:gd name="T4" fmla="*/ 4 w 6"/>
                  <a:gd name="T5" fmla="*/ 1 h 7"/>
                  <a:gd name="T6" fmla="*/ 4 w 6"/>
                  <a:gd name="T7" fmla="*/ 1 h 7"/>
                  <a:gd name="T8" fmla="*/ 4 w 6"/>
                  <a:gd name="T9" fmla="*/ 1 h 7"/>
                  <a:gd name="T10" fmla="*/ 3 w 6"/>
                  <a:gd name="T11" fmla="*/ 0 h 7"/>
                  <a:gd name="T12" fmla="*/ 3 w 6"/>
                  <a:gd name="T13" fmla="*/ 0 h 7"/>
                  <a:gd name="T14" fmla="*/ 3 w 6"/>
                  <a:gd name="T15" fmla="*/ 0 h 7"/>
                  <a:gd name="T16" fmla="*/ 2 w 6"/>
                  <a:gd name="T17" fmla="*/ 0 h 7"/>
                  <a:gd name="T18" fmla="*/ 2 w 6"/>
                  <a:gd name="T19" fmla="*/ 0 h 7"/>
                  <a:gd name="T20" fmla="*/ 1 w 6"/>
                  <a:gd name="T21" fmla="*/ 0 h 7"/>
                  <a:gd name="T22" fmla="*/ 1 w 6"/>
                  <a:gd name="T23" fmla="*/ 0 h 7"/>
                  <a:gd name="T24" fmla="*/ 1 w 6"/>
                  <a:gd name="T25" fmla="*/ 1 h 7"/>
                  <a:gd name="T26" fmla="*/ 1 w 6"/>
                  <a:gd name="T27" fmla="*/ 1 h 7"/>
                  <a:gd name="T28" fmla="*/ 0 w 6"/>
                  <a:gd name="T29" fmla="*/ 1 h 7"/>
                  <a:gd name="T30" fmla="*/ 0 w 6"/>
                  <a:gd name="T31" fmla="*/ 2 h 7"/>
                  <a:gd name="T32" fmla="*/ 0 w 6"/>
                  <a:gd name="T33" fmla="*/ 2 h 7"/>
                  <a:gd name="T34" fmla="*/ 0 w 6"/>
                  <a:gd name="T35" fmla="*/ 2 h 7"/>
                  <a:gd name="T36" fmla="*/ 0 w 6"/>
                  <a:gd name="T37" fmla="*/ 3 h 7"/>
                  <a:gd name="T38" fmla="*/ 0 w 6"/>
                  <a:gd name="T39" fmla="*/ 3 h 7"/>
                  <a:gd name="T40" fmla="*/ 0 w 6"/>
                  <a:gd name="T41" fmla="*/ 4 h 7"/>
                  <a:gd name="T42" fmla="*/ 1 w 6"/>
                  <a:gd name="T43" fmla="*/ 4 h 7"/>
                  <a:gd name="T44" fmla="*/ 1 w 6"/>
                  <a:gd name="T45" fmla="*/ 5 h 7"/>
                  <a:gd name="T46" fmla="*/ 1 w 6"/>
                  <a:gd name="T47" fmla="*/ 5 h 7"/>
                  <a:gd name="T48" fmla="*/ 1 w 6"/>
                  <a:gd name="T49" fmla="*/ 6 h 7"/>
                  <a:gd name="T50" fmla="*/ 2 w 6"/>
                  <a:gd name="T51" fmla="*/ 6 h 7"/>
                  <a:gd name="T52" fmla="*/ 2 w 6"/>
                  <a:gd name="T53" fmla="*/ 6 h 7"/>
                  <a:gd name="T54" fmla="*/ 3 w 6"/>
                  <a:gd name="T55" fmla="*/ 7 h 7"/>
                  <a:gd name="T56" fmla="*/ 3 w 6"/>
                  <a:gd name="T57" fmla="*/ 7 h 7"/>
                  <a:gd name="T58" fmla="*/ 3 w 6"/>
                  <a:gd name="T59" fmla="*/ 7 h 7"/>
                  <a:gd name="T60" fmla="*/ 4 w 6"/>
                  <a:gd name="T61" fmla="*/ 7 h 7"/>
                  <a:gd name="T62" fmla="*/ 4 w 6"/>
                  <a:gd name="T63" fmla="*/ 7 h 7"/>
                  <a:gd name="T64" fmla="*/ 4 w 6"/>
                  <a:gd name="T65" fmla="*/ 7 h 7"/>
                  <a:gd name="T66" fmla="*/ 5 w 6"/>
                  <a:gd name="T67" fmla="*/ 7 h 7"/>
                  <a:gd name="T68" fmla="*/ 5 w 6"/>
                  <a:gd name="T69" fmla="*/ 7 h 7"/>
                  <a:gd name="T70" fmla="*/ 5 w 6"/>
                  <a:gd name="T71" fmla="*/ 7 h 7"/>
                  <a:gd name="T72" fmla="*/ 6 w 6"/>
                  <a:gd name="T73" fmla="*/ 6 h 7"/>
                  <a:gd name="T74" fmla="*/ 6 w 6"/>
                  <a:gd name="T75" fmla="*/ 6 h 7"/>
                  <a:gd name="T76" fmla="*/ 6 w 6"/>
                  <a:gd name="T77" fmla="*/ 5 h 7"/>
                  <a:gd name="T78" fmla="*/ 6 w 6"/>
                  <a:gd name="T79" fmla="*/ 5 h 7"/>
                  <a:gd name="T80" fmla="*/ 6 w 6"/>
                  <a:gd name="T81" fmla="*/ 5 h 7"/>
                  <a:gd name="T82" fmla="*/ 6 w 6"/>
                  <a:gd name="T83" fmla="*/ 4 h 7"/>
                  <a:gd name="T84" fmla="*/ 6 w 6"/>
                  <a:gd name="T85" fmla="*/ 4 h 7"/>
                  <a:gd name="T86" fmla="*/ 6 w 6"/>
                  <a:gd name="T87" fmla="*/ 3 h 7"/>
                  <a:gd name="T88" fmla="*/ 5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2"/>
                    </a:lnTo>
                    <a:lnTo>
                      <a:pt x="5" y="2"/>
                    </a:lnTo>
                    <a:lnTo>
                      <a:pt x="4" y="1"/>
                    </a:lnTo>
                    <a:lnTo>
                      <a:pt x="4" y="1"/>
                    </a:lnTo>
                    <a:lnTo>
                      <a:pt x="4" y="1"/>
                    </a:lnTo>
                    <a:lnTo>
                      <a:pt x="4" y="1"/>
                    </a:lnTo>
                    <a:lnTo>
                      <a:pt x="4" y="1"/>
                    </a:lnTo>
                    <a:lnTo>
                      <a:pt x="3" y="1"/>
                    </a:lnTo>
                    <a:lnTo>
                      <a:pt x="3" y="0"/>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1"/>
                    </a:lnTo>
                    <a:lnTo>
                      <a:pt x="1" y="1"/>
                    </a:lnTo>
                    <a:lnTo>
                      <a:pt x="1" y="1"/>
                    </a:lnTo>
                    <a:lnTo>
                      <a:pt x="1"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1" y="4"/>
                    </a:lnTo>
                    <a:lnTo>
                      <a:pt x="1" y="4"/>
                    </a:lnTo>
                    <a:lnTo>
                      <a:pt x="1" y="5"/>
                    </a:lnTo>
                    <a:lnTo>
                      <a:pt x="1" y="5"/>
                    </a:lnTo>
                    <a:lnTo>
                      <a:pt x="1" y="5"/>
                    </a:lnTo>
                    <a:lnTo>
                      <a:pt x="1" y="5"/>
                    </a:lnTo>
                    <a:lnTo>
                      <a:pt x="1" y="5"/>
                    </a:lnTo>
                    <a:lnTo>
                      <a:pt x="1" y="6"/>
                    </a:lnTo>
                    <a:lnTo>
                      <a:pt x="2" y="6"/>
                    </a:lnTo>
                    <a:lnTo>
                      <a:pt x="2" y="6"/>
                    </a:lnTo>
                    <a:lnTo>
                      <a:pt x="2" y="6"/>
                    </a:lnTo>
                    <a:lnTo>
                      <a:pt x="2" y="6"/>
                    </a:lnTo>
                    <a:lnTo>
                      <a:pt x="2" y="7"/>
                    </a:lnTo>
                    <a:lnTo>
                      <a:pt x="3" y="7"/>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7"/>
                    </a:lnTo>
                    <a:lnTo>
                      <a:pt x="5" y="7"/>
                    </a:lnTo>
                    <a:lnTo>
                      <a:pt x="5" y="7"/>
                    </a:lnTo>
                    <a:lnTo>
                      <a:pt x="5" y="7"/>
                    </a:lnTo>
                    <a:lnTo>
                      <a:pt x="5" y="6"/>
                    </a:lnTo>
                    <a:lnTo>
                      <a:pt x="6" y="6"/>
                    </a:lnTo>
                    <a:lnTo>
                      <a:pt x="6" y="6"/>
                    </a:lnTo>
                    <a:lnTo>
                      <a:pt x="6" y="6"/>
                    </a:lnTo>
                    <a:lnTo>
                      <a:pt x="6" y="6"/>
                    </a:lnTo>
                    <a:lnTo>
                      <a:pt x="6" y="5"/>
                    </a:lnTo>
                    <a:lnTo>
                      <a:pt x="6" y="5"/>
                    </a:lnTo>
                    <a:lnTo>
                      <a:pt x="6" y="5"/>
                    </a:lnTo>
                    <a:lnTo>
                      <a:pt x="6" y="5"/>
                    </a:lnTo>
                    <a:lnTo>
                      <a:pt x="6" y="5"/>
                    </a:lnTo>
                    <a:lnTo>
                      <a:pt x="6" y="4"/>
                    </a:lnTo>
                    <a:lnTo>
                      <a:pt x="6" y="4"/>
                    </a:lnTo>
                    <a:lnTo>
                      <a:pt x="6" y="4"/>
                    </a:lnTo>
                    <a:lnTo>
                      <a:pt x="6" y="4"/>
                    </a:lnTo>
                    <a:lnTo>
                      <a:pt x="6" y="3"/>
                    </a:lnTo>
                    <a:lnTo>
                      <a:pt x="6" y="3"/>
                    </a:lnTo>
                    <a:lnTo>
                      <a:pt x="5" y="3"/>
                    </a:lnTo>
                    <a:lnTo>
                      <a:pt x="5" y="3"/>
                    </a:lnTo>
                    <a:lnTo>
                      <a:pt x="5" y="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05" name="Freeform 597"/>
              <p:cNvSpPr>
                <a:spLocks/>
              </p:cNvSpPr>
              <p:nvPr/>
            </p:nvSpPr>
            <p:spPr bwMode="auto">
              <a:xfrm>
                <a:off x="2596" y="1130"/>
                <a:ext cx="6" cy="7"/>
              </a:xfrm>
              <a:custGeom>
                <a:avLst/>
                <a:gdLst>
                  <a:gd name="T0" fmla="*/ 5 w 6"/>
                  <a:gd name="T1" fmla="*/ 2 h 7"/>
                  <a:gd name="T2" fmla="*/ 4 w 6"/>
                  <a:gd name="T3" fmla="*/ 1 h 7"/>
                  <a:gd name="T4" fmla="*/ 4 w 6"/>
                  <a:gd name="T5" fmla="*/ 1 h 7"/>
                  <a:gd name="T6" fmla="*/ 4 w 6"/>
                  <a:gd name="T7" fmla="*/ 1 h 7"/>
                  <a:gd name="T8" fmla="*/ 3 w 6"/>
                  <a:gd name="T9" fmla="*/ 0 h 7"/>
                  <a:gd name="T10" fmla="*/ 3 w 6"/>
                  <a:gd name="T11" fmla="*/ 0 h 7"/>
                  <a:gd name="T12" fmla="*/ 3 w 6"/>
                  <a:gd name="T13" fmla="*/ 0 h 7"/>
                  <a:gd name="T14" fmla="*/ 2 w 6"/>
                  <a:gd name="T15" fmla="*/ 0 h 7"/>
                  <a:gd name="T16" fmla="*/ 2 w 6"/>
                  <a:gd name="T17" fmla="*/ 0 h 7"/>
                  <a:gd name="T18" fmla="*/ 2 w 6"/>
                  <a:gd name="T19" fmla="*/ 0 h 7"/>
                  <a:gd name="T20" fmla="*/ 1 w 6"/>
                  <a:gd name="T21" fmla="*/ 0 h 7"/>
                  <a:gd name="T22" fmla="*/ 1 w 6"/>
                  <a:gd name="T23" fmla="*/ 0 h 7"/>
                  <a:gd name="T24" fmla="*/ 1 w 6"/>
                  <a:gd name="T25" fmla="*/ 0 h 7"/>
                  <a:gd name="T26" fmla="*/ 0 w 6"/>
                  <a:gd name="T27" fmla="*/ 0 h 7"/>
                  <a:gd name="T28" fmla="*/ 0 w 6"/>
                  <a:gd name="T29" fmla="*/ 1 h 7"/>
                  <a:gd name="T30" fmla="*/ 0 w 6"/>
                  <a:gd name="T31" fmla="*/ 1 h 7"/>
                  <a:gd name="T32" fmla="*/ 0 w 6"/>
                  <a:gd name="T33" fmla="*/ 2 h 7"/>
                  <a:gd name="T34" fmla="*/ 0 w 6"/>
                  <a:gd name="T35" fmla="*/ 2 h 7"/>
                  <a:gd name="T36" fmla="*/ 0 w 6"/>
                  <a:gd name="T37" fmla="*/ 2 h 7"/>
                  <a:gd name="T38" fmla="*/ 0 w 6"/>
                  <a:gd name="T39" fmla="*/ 3 h 7"/>
                  <a:gd name="T40" fmla="*/ 0 w 6"/>
                  <a:gd name="T41" fmla="*/ 3 h 7"/>
                  <a:gd name="T42" fmla="*/ 0 w 6"/>
                  <a:gd name="T43" fmla="*/ 4 h 7"/>
                  <a:gd name="T44" fmla="*/ 1 w 6"/>
                  <a:gd name="T45" fmla="*/ 4 h 7"/>
                  <a:gd name="T46" fmla="*/ 1 w 6"/>
                  <a:gd name="T47" fmla="*/ 5 h 7"/>
                  <a:gd name="T48" fmla="*/ 1 w 6"/>
                  <a:gd name="T49" fmla="*/ 5 h 7"/>
                  <a:gd name="T50" fmla="*/ 2 w 6"/>
                  <a:gd name="T51" fmla="*/ 6 h 7"/>
                  <a:gd name="T52" fmla="*/ 2 w 6"/>
                  <a:gd name="T53" fmla="*/ 6 h 7"/>
                  <a:gd name="T54" fmla="*/ 2 w 6"/>
                  <a:gd name="T55" fmla="*/ 6 h 7"/>
                  <a:gd name="T56" fmla="*/ 3 w 6"/>
                  <a:gd name="T57" fmla="*/ 6 h 7"/>
                  <a:gd name="T58" fmla="*/ 3 w 6"/>
                  <a:gd name="T59" fmla="*/ 7 h 7"/>
                  <a:gd name="T60" fmla="*/ 3 w 6"/>
                  <a:gd name="T61" fmla="*/ 7 h 7"/>
                  <a:gd name="T62" fmla="*/ 4 w 6"/>
                  <a:gd name="T63" fmla="*/ 7 h 7"/>
                  <a:gd name="T64" fmla="*/ 4 w 6"/>
                  <a:gd name="T65" fmla="*/ 7 h 7"/>
                  <a:gd name="T66" fmla="*/ 5 w 6"/>
                  <a:gd name="T67" fmla="*/ 6 h 7"/>
                  <a:gd name="T68" fmla="*/ 5 w 6"/>
                  <a:gd name="T69" fmla="*/ 6 h 7"/>
                  <a:gd name="T70" fmla="*/ 5 w 6"/>
                  <a:gd name="T71" fmla="*/ 6 h 7"/>
                  <a:gd name="T72" fmla="*/ 5 w 6"/>
                  <a:gd name="T73" fmla="*/ 6 h 7"/>
                  <a:gd name="T74" fmla="*/ 5 w 6"/>
                  <a:gd name="T75" fmla="*/ 5 h 7"/>
                  <a:gd name="T76" fmla="*/ 6 w 6"/>
                  <a:gd name="T77" fmla="*/ 5 h 7"/>
                  <a:gd name="T78" fmla="*/ 6 w 6"/>
                  <a:gd name="T79" fmla="*/ 5 h 7"/>
                  <a:gd name="T80" fmla="*/ 6 w 6"/>
                  <a:gd name="T81" fmla="*/ 4 h 7"/>
                  <a:gd name="T82" fmla="*/ 6 w 6"/>
                  <a:gd name="T83" fmla="*/ 4 h 7"/>
                  <a:gd name="T84" fmla="*/ 5 w 6"/>
                  <a:gd name="T85" fmla="*/ 3 h 7"/>
                  <a:gd name="T86" fmla="*/ 5 w 6"/>
                  <a:gd name="T87" fmla="*/ 3 h 7"/>
                  <a:gd name="T88" fmla="*/ 5 w 6"/>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1"/>
                    </a:lnTo>
                    <a:lnTo>
                      <a:pt x="4" y="1"/>
                    </a:lnTo>
                    <a:lnTo>
                      <a:pt x="4" y="1"/>
                    </a:lnTo>
                    <a:lnTo>
                      <a:pt x="4" y="1"/>
                    </a:lnTo>
                    <a:lnTo>
                      <a:pt x="4" y="1"/>
                    </a:lnTo>
                    <a:lnTo>
                      <a:pt x="4" y="1"/>
                    </a:lnTo>
                    <a:lnTo>
                      <a:pt x="4" y="0"/>
                    </a:lnTo>
                    <a:lnTo>
                      <a:pt x="3" y="0"/>
                    </a:lnTo>
                    <a:lnTo>
                      <a:pt x="3" y="0"/>
                    </a:lnTo>
                    <a:lnTo>
                      <a:pt x="3" y="0"/>
                    </a:lnTo>
                    <a:lnTo>
                      <a:pt x="3" y="0"/>
                    </a:lnTo>
                    <a:lnTo>
                      <a:pt x="3"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0" y="0"/>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1" y="4"/>
                    </a:lnTo>
                    <a:lnTo>
                      <a:pt x="1" y="4"/>
                    </a:lnTo>
                    <a:lnTo>
                      <a:pt x="1" y="5"/>
                    </a:lnTo>
                    <a:lnTo>
                      <a:pt x="1" y="5"/>
                    </a:lnTo>
                    <a:lnTo>
                      <a:pt x="1" y="5"/>
                    </a:lnTo>
                    <a:lnTo>
                      <a:pt x="1" y="5"/>
                    </a:lnTo>
                    <a:lnTo>
                      <a:pt x="1" y="5"/>
                    </a:lnTo>
                    <a:lnTo>
                      <a:pt x="2" y="6"/>
                    </a:lnTo>
                    <a:lnTo>
                      <a:pt x="2" y="6"/>
                    </a:lnTo>
                    <a:lnTo>
                      <a:pt x="2" y="6"/>
                    </a:lnTo>
                    <a:lnTo>
                      <a:pt x="2" y="6"/>
                    </a:lnTo>
                    <a:lnTo>
                      <a:pt x="2" y="6"/>
                    </a:lnTo>
                    <a:lnTo>
                      <a:pt x="3" y="6"/>
                    </a:lnTo>
                    <a:lnTo>
                      <a:pt x="3" y="6"/>
                    </a:lnTo>
                    <a:lnTo>
                      <a:pt x="3" y="6"/>
                    </a:lnTo>
                    <a:lnTo>
                      <a:pt x="3" y="7"/>
                    </a:lnTo>
                    <a:lnTo>
                      <a:pt x="3" y="7"/>
                    </a:lnTo>
                    <a:lnTo>
                      <a:pt x="3" y="7"/>
                    </a:lnTo>
                    <a:lnTo>
                      <a:pt x="4" y="7"/>
                    </a:lnTo>
                    <a:lnTo>
                      <a:pt x="4" y="7"/>
                    </a:lnTo>
                    <a:lnTo>
                      <a:pt x="4" y="7"/>
                    </a:lnTo>
                    <a:lnTo>
                      <a:pt x="4" y="7"/>
                    </a:lnTo>
                    <a:lnTo>
                      <a:pt x="4" y="7"/>
                    </a:lnTo>
                    <a:lnTo>
                      <a:pt x="5" y="6"/>
                    </a:lnTo>
                    <a:lnTo>
                      <a:pt x="5" y="6"/>
                    </a:lnTo>
                    <a:lnTo>
                      <a:pt x="5" y="6"/>
                    </a:lnTo>
                    <a:lnTo>
                      <a:pt x="5" y="6"/>
                    </a:lnTo>
                    <a:lnTo>
                      <a:pt x="5" y="6"/>
                    </a:lnTo>
                    <a:lnTo>
                      <a:pt x="5" y="6"/>
                    </a:lnTo>
                    <a:lnTo>
                      <a:pt x="5" y="6"/>
                    </a:lnTo>
                    <a:lnTo>
                      <a:pt x="5" y="6"/>
                    </a:lnTo>
                    <a:lnTo>
                      <a:pt x="5" y="5"/>
                    </a:lnTo>
                    <a:lnTo>
                      <a:pt x="5" y="5"/>
                    </a:lnTo>
                    <a:lnTo>
                      <a:pt x="6" y="5"/>
                    </a:lnTo>
                    <a:lnTo>
                      <a:pt x="6" y="5"/>
                    </a:lnTo>
                    <a:lnTo>
                      <a:pt x="6" y="5"/>
                    </a:lnTo>
                    <a:lnTo>
                      <a:pt x="6" y="4"/>
                    </a:lnTo>
                    <a:lnTo>
                      <a:pt x="6" y="4"/>
                    </a:lnTo>
                    <a:lnTo>
                      <a:pt x="6" y="4"/>
                    </a:lnTo>
                    <a:lnTo>
                      <a:pt x="6" y="4"/>
                    </a:lnTo>
                    <a:lnTo>
                      <a:pt x="5" y="3"/>
                    </a:lnTo>
                    <a:lnTo>
                      <a:pt x="5" y="3"/>
                    </a:lnTo>
                    <a:lnTo>
                      <a:pt x="5" y="3"/>
                    </a:lnTo>
                    <a:lnTo>
                      <a:pt x="5" y="3"/>
                    </a:lnTo>
                    <a:lnTo>
                      <a:pt x="5" y="2"/>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06" name="Freeform 598"/>
              <p:cNvSpPr>
                <a:spLocks/>
              </p:cNvSpPr>
              <p:nvPr/>
            </p:nvSpPr>
            <p:spPr bwMode="auto">
              <a:xfrm>
                <a:off x="2595" y="1130"/>
                <a:ext cx="6" cy="8"/>
              </a:xfrm>
              <a:custGeom>
                <a:avLst/>
                <a:gdLst>
                  <a:gd name="T0" fmla="*/ 5 w 6"/>
                  <a:gd name="T1" fmla="*/ 2 h 8"/>
                  <a:gd name="T2" fmla="*/ 5 w 6"/>
                  <a:gd name="T3" fmla="*/ 2 h 8"/>
                  <a:gd name="T4" fmla="*/ 4 w 6"/>
                  <a:gd name="T5" fmla="*/ 2 h 8"/>
                  <a:gd name="T6" fmla="*/ 4 w 6"/>
                  <a:gd name="T7" fmla="*/ 1 h 8"/>
                  <a:gd name="T8" fmla="*/ 4 w 6"/>
                  <a:gd name="T9" fmla="*/ 1 h 8"/>
                  <a:gd name="T10" fmla="*/ 3 w 6"/>
                  <a:gd name="T11" fmla="*/ 1 h 8"/>
                  <a:gd name="T12" fmla="*/ 3 w 6"/>
                  <a:gd name="T13" fmla="*/ 0 h 8"/>
                  <a:gd name="T14" fmla="*/ 3 w 6"/>
                  <a:gd name="T15" fmla="*/ 0 h 8"/>
                  <a:gd name="T16" fmla="*/ 2 w 6"/>
                  <a:gd name="T17" fmla="*/ 0 h 8"/>
                  <a:gd name="T18" fmla="*/ 2 w 6"/>
                  <a:gd name="T19" fmla="*/ 0 h 8"/>
                  <a:gd name="T20" fmla="*/ 1 w 6"/>
                  <a:gd name="T21" fmla="*/ 0 h 8"/>
                  <a:gd name="T22" fmla="*/ 1 w 6"/>
                  <a:gd name="T23" fmla="*/ 1 h 8"/>
                  <a:gd name="T24" fmla="*/ 1 w 6"/>
                  <a:gd name="T25" fmla="*/ 1 h 8"/>
                  <a:gd name="T26" fmla="*/ 1 w 6"/>
                  <a:gd name="T27" fmla="*/ 1 h 8"/>
                  <a:gd name="T28" fmla="*/ 0 w 6"/>
                  <a:gd name="T29" fmla="*/ 1 h 8"/>
                  <a:gd name="T30" fmla="*/ 0 w 6"/>
                  <a:gd name="T31" fmla="*/ 2 h 8"/>
                  <a:gd name="T32" fmla="*/ 0 w 6"/>
                  <a:gd name="T33" fmla="*/ 2 h 8"/>
                  <a:gd name="T34" fmla="*/ 0 w 6"/>
                  <a:gd name="T35" fmla="*/ 3 h 8"/>
                  <a:gd name="T36" fmla="*/ 0 w 6"/>
                  <a:gd name="T37" fmla="*/ 3 h 8"/>
                  <a:gd name="T38" fmla="*/ 0 w 6"/>
                  <a:gd name="T39" fmla="*/ 4 h 8"/>
                  <a:gd name="T40" fmla="*/ 1 w 6"/>
                  <a:gd name="T41" fmla="*/ 4 h 8"/>
                  <a:gd name="T42" fmla="*/ 1 w 6"/>
                  <a:gd name="T43" fmla="*/ 5 h 8"/>
                  <a:gd name="T44" fmla="*/ 1 w 6"/>
                  <a:gd name="T45" fmla="*/ 5 h 8"/>
                  <a:gd name="T46" fmla="*/ 1 w 6"/>
                  <a:gd name="T47" fmla="*/ 6 h 8"/>
                  <a:gd name="T48" fmla="*/ 2 w 6"/>
                  <a:gd name="T49" fmla="*/ 6 h 8"/>
                  <a:gd name="T50" fmla="*/ 2 w 6"/>
                  <a:gd name="T51" fmla="*/ 6 h 8"/>
                  <a:gd name="T52" fmla="*/ 2 w 6"/>
                  <a:gd name="T53" fmla="*/ 7 h 8"/>
                  <a:gd name="T54" fmla="*/ 3 w 6"/>
                  <a:gd name="T55" fmla="*/ 7 h 8"/>
                  <a:gd name="T56" fmla="*/ 3 w 6"/>
                  <a:gd name="T57" fmla="*/ 7 h 8"/>
                  <a:gd name="T58" fmla="*/ 3 w 6"/>
                  <a:gd name="T59" fmla="*/ 7 h 8"/>
                  <a:gd name="T60" fmla="*/ 4 w 6"/>
                  <a:gd name="T61" fmla="*/ 7 h 8"/>
                  <a:gd name="T62" fmla="*/ 4 w 6"/>
                  <a:gd name="T63" fmla="*/ 8 h 8"/>
                  <a:gd name="T64" fmla="*/ 5 w 6"/>
                  <a:gd name="T65" fmla="*/ 7 h 8"/>
                  <a:gd name="T66" fmla="*/ 5 w 6"/>
                  <a:gd name="T67" fmla="*/ 7 h 8"/>
                  <a:gd name="T68" fmla="*/ 5 w 6"/>
                  <a:gd name="T69" fmla="*/ 7 h 8"/>
                  <a:gd name="T70" fmla="*/ 5 w 6"/>
                  <a:gd name="T71" fmla="*/ 7 h 8"/>
                  <a:gd name="T72" fmla="*/ 6 w 6"/>
                  <a:gd name="T73" fmla="*/ 7 h 8"/>
                  <a:gd name="T74" fmla="*/ 6 w 6"/>
                  <a:gd name="T75" fmla="*/ 6 h 8"/>
                  <a:gd name="T76" fmla="*/ 6 w 6"/>
                  <a:gd name="T77" fmla="*/ 6 h 8"/>
                  <a:gd name="T78" fmla="*/ 6 w 6"/>
                  <a:gd name="T79" fmla="*/ 5 h 8"/>
                  <a:gd name="T80" fmla="*/ 6 w 6"/>
                  <a:gd name="T81" fmla="*/ 5 h 8"/>
                  <a:gd name="T82" fmla="*/ 6 w 6"/>
                  <a:gd name="T83" fmla="*/ 4 h 8"/>
                  <a:gd name="T84" fmla="*/ 6 w 6"/>
                  <a:gd name="T85" fmla="*/ 4 h 8"/>
                  <a:gd name="T86" fmla="*/ 6 w 6"/>
                  <a:gd name="T87" fmla="*/ 3 h 8"/>
                  <a:gd name="T88" fmla="*/ 5 w 6"/>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5" y="3"/>
                    </a:moveTo>
                    <a:lnTo>
                      <a:pt x="5" y="2"/>
                    </a:lnTo>
                    <a:lnTo>
                      <a:pt x="5" y="2"/>
                    </a:lnTo>
                    <a:lnTo>
                      <a:pt x="5" y="2"/>
                    </a:lnTo>
                    <a:lnTo>
                      <a:pt x="5" y="2"/>
                    </a:lnTo>
                    <a:lnTo>
                      <a:pt x="4" y="2"/>
                    </a:lnTo>
                    <a:lnTo>
                      <a:pt x="4" y="1"/>
                    </a:lnTo>
                    <a:lnTo>
                      <a:pt x="4" y="1"/>
                    </a:lnTo>
                    <a:lnTo>
                      <a:pt x="4" y="1"/>
                    </a:lnTo>
                    <a:lnTo>
                      <a:pt x="4" y="1"/>
                    </a:lnTo>
                    <a:lnTo>
                      <a:pt x="3" y="1"/>
                    </a:lnTo>
                    <a:lnTo>
                      <a:pt x="3" y="1"/>
                    </a:lnTo>
                    <a:lnTo>
                      <a:pt x="3" y="1"/>
                    </a:lnTo>
                    <a:lnTo>
                      <a:pt x="3" y="0"/>
                    </a:lnTo>
                    <a:lnTo>
                      <a:pt x="3" y="0"/>
                    </a:lnTo>
                    <a:lnTo>
                      <a:pt x="3" y="0"/>
                    </a:lnTo>
                    <a:lnTo>
                      <a:pt x="2" y="0"/>
                    </a:lnTo>
                    <a:lnTo>
                      <a:pt x="2" y="0"/>
                    </a:lnTo>
                    <a:lnTo>
                      <a:pt x="2" y="0"/>
                    </a:lnTo>
                    <a:lnTo>
                      <a:pt x="2" y="0"/>
                    </a:lnTo>
                    <a:lnTo>
                      <a:pt x="2" y="0"/>
                    </a:lnTo>
                    <a:lnTo>
                      <a:pt x="1" y="0"/>
                    </a:lnTo>
                    <a:lnTo>
                      <a:pt x="1" y="1"/>
                    </a:lnTo>
                    <a:lnTo>
                      <a:pt x="1" y="1"/>
                    </a:lnTo>
                    <a:lnTo>
                      <a:pt x="1" y="1"/>
                    </a:lnTo>
                    <a:lnTo>
                      <a:pt x="1" y="1"/>
                    </a:lnTo>
                    <a:lnTo>
                      <a:pt x="1" y="1"/>
                    </a:lnTo>
                    <a:lnTo>
                      <a:pt x="1" y="1"/>
                    </a:lnTo>
                    <a:lnTo>
                      <a:pt x="1" y="1"/>
                    </a:lnTo>
                    <a:lnTo>
                      <a:pt x="0" y="1"/>
                    </a:lnTo>
                    <a:lnTo>
                      <a:pt x="0" y="2"/>
                    </a:lnTo>
                    <a:lnTo>
                      <a:pt x="0" y="2"/>
                    </a:lnTo>
                    <a:lnTo>
                      <a:pt x="0" y="2"/>
                    </a:lnTo>
                    <a:lnTo>
                      <a:pt x="0" y="2"/>
                    </a:lnTo>
                    <a:lnTo>
                      <a:pt x="0" y="3"/>
                    </a:lnTo>
                    <a:lnTo>
                      <a:pt x="0" y="3"/>
                    </a:lnTo>
                    <a:lnTo>
                      <a:pt x="0" y="3"/>
                    </a:lnTo>
                    <a:lnTo>
                      <a:pt x="0" y="3"/>
                    </a:lnTo>
                    <a:lnTo>
                      <a:pt x="0" y="3"/>
                    </a:lnTo>
                    <a:lnTo>
                      <a:pt x="0" y="4"/>
                    </a:lnTo>
                    <a:lnTo>
                      <a:pt x="0" y="4"/>
                    </a:lnTo>
                    <a:lnTo>
                      <a:pt x="1" y="4"/>
                    </a:lnTo>
                    <a:lnTo>
                      <a:pt x="1" y="4"/>
                    </a:lnTo>
                    <a:lnTo>
                      <a:pt x="1" y="5"/>
                    </a:lnTo>
                    <a:lnTo>
                      <a:pt x="1" y="5"/>
                    </a:lnTo>
                    <a:lnTo>
                      <a:pt x="1" y="5"/>
                    </a:lnTo>
                    <a:lnTo>
                      <a:pt x="1" y="5"/>
                    </a:lnTo>
                    <a:lnTo>
                      <a:pt x="1" y="6"/>
                    </a:lnTo>
                    <a:lnTo>
                      <a:pt x="1" y="6"/>
                    </a:lnTo>
                    <a:lnTo>
                      <a:pt x="2" y="6"/>
                    </a:lnTo>
                    <a:lnTo>
                      <a:pt x="2" y="6"/>
                    </a:lnTo>
                    <a:lnTo>
                      <a:pt x="2" y="6"/>
                    </a:lnTo>
                    <a:lnTo>
                      <a:pt x="2" y="7"/>
                    </a:lnTo>
                    <a:lnTo>
                      <a:pt x="2" y="7"/>
                    </a:lnTo>
                    <a:lnTo>
                      <a:pt x="3" y="7"/>
                    </a:lnTo>
                    <a:lnTo>
                      <a:pt x="3" y="7"/>
                    </a:lnTo>
                    <a:lnTo>
                      <a:pt x="3" y="7"/>
                    </a:lnTo>
                    <a:lnTo>
                      <a:pt x="3" y="7"/>
                    </a:lnTo>
                    <a:lnTo>
                      <a:pt x="3" y="7"/>
                    </a:lnTo>
                    <a:lnTo>
                      <a:pt x="3" y="7"/>
                    </a:lnTo>
                    <a:lnTo>
                      <a:pt x="4" y="7"/>
                    </a:lnTo>
                    <a:lnTo>
                      <a:pt x="4" y="7"/>
                    </a:lnTo>
                    <a:lnTo>
                      <a:pt x="4" y="8"/>
                    </a:lnTo>
                    <a:lnTo>
                      <a:pt x="4" y="8"/>
                    </a:lnTo>
                    <a:lnTo>
                      <a:pt x="4" y="7"/>
                    </a:lnTo>
                    <a:lnTo>
                      <a:pt x="5" y="7"/>
                    </a:lnTo>
                    <a:lnTo>
                      <a:pt x="5" y="7"/>
                    </a:lnTo>
                    <a:lnTo>
                      <a:pt x="5" y="7"/>
                    </a:lnTo>
                    <a:lnTo>
                      <a:pt x="5" y="7"/>
                    </a:lnTo>
                    <a:lnTo>
                      <a:pt x="5" y="7"/>
                    </a:lnTo>
                    <a:lnTo>
                      <a:pt x="5" y="7"/>
                    </a:lnTo>
                    <a:lnTo>
                      <a:pt x="5" y="7"/>
                    </a:lnTo>
                    <a:lnTo>
                      <a:pt x="6" y="7"/>
                    </a:lnTo>
                    <a:lnTo>
                      <a:pt x="6"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3"/>
                    </a:lnTo>
                    <a:lnTo>
                      <a:pt x="5" y="3"/>
                    </a:lnTo>
                    <a:lnTo>
                      <a:pt x="5" y="3"/>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07" name="Freeform 599"/>
              <p:cNvSpPr>
                <a:spLocks/>
              </p:cNvSpPr>
              <p:nvPr/>
            </p:nvSpPr>
            <p:spPr bwMode="auto">
              <a:xfrm>
                <a:off x="2554" y="1100"/>
                <a:ext cx="1" cy="13"/>
              </a:xfrm>
              <a:custGeom>
                <a:avLst/>
                <a:gdLst>
                  <a:gd name="T0" fmla="*/ 0 w 1"/>
                  <a:gd name="T1" fmla="*/ 0 h 13"/>
                  <a:gd name="T2" fmla="*/ 1 w 1"/>
                  <a:gd name="T3" fmla="*/ 0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0"/>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08" name="Rectangle 600"/>
              <p:cNvSpPr>
                <a:spLocks noChangeArrowheads="1"/>
              </p:cNvSpPr>
              <p:nvPr/>
            </p:nvSpPr>
            <p:spPr bwMode="auto">
              <a:xfrm>
                <a:off x="2562" y="1105"/>
                <a:ext cx="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409" name="Freeform 601"/>
              <p:cNvSpPr>
                <a:spLocks/>
              </p:cNvSpPr>
              <p:nvPr/>
            </p:nvSpPr>
            <p:spPr bwMode="auto">
              <a:xfrm>
                <a:off x="2570" y="1109"/>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10" name="Freeform 602"/>
              <p:cNvSpPr>
                <a:spLocks/>
              </p:cNvSpPr>
              <p:nvPr/>
            </p:nvSpPr>
            <p:spPr bwMode="auto">
              <a:xfrm>
                <a:off x="2578" y="1114"/>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11" name="Freeform 603"/>
              <p:cNvSpPr>
                <a:spLocks/>
              </p:cNvSpPr>
              <p:nvPr/>
            </p:nvSpPr>
            <p:spPr bwMode="auto">
              <a:xfrm>
                <a:off x="2586" y="1119"/>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12" name="Freeform 604"/>
              <p:cNvSpPr>
                <a:spLocks/>
              </p:cNvSpPr>
              <p:nvPr/>
            </p:nvSpPr>
            <p:spPr bwMode="auto">
              <a:xfrm>
                <a:off x="2594" y="1124"/>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13" name="Freeform 605"/>
              <p:cNvSpPr>
                <a:spLocks/>
              </p:cNvSpPr>
              <p:nvPr/>
            </p:nvSpPr>
            <p:spPr bwMode="auto">
              <a:xfrm>
                <a:off x="2602" y="1129"/>
                <a:ext cx="2" cy="13"/>
              </a:xfrm>
              <a:custGeom>
                <a:avLst/>
                <a:gdLst>
                  <a:gd name="T0" fmla="*/ 0 w 2"/>
                  <a:gd name="T1" fmla="*/ 0 h 13"/>
                  <a:gd name="T2" fmla="*/ 2 w 2"/>
                  <a:gd name="T3" fmla="*/ 1 h 13"/>
                  <a:gd name="T4" fmla="*/ 2 w 2"/>
                  <a:gd name="T5" fmla="*/ 13 h 13"/>
                  <a:gd name="T6" fmla="*/ 0 w 2"/>
                  <a:gd name="T7" fmla="*/ 12 h 13"/>
                  <a:gd name="T8" fmla="*/ 0 w 2"/>
                  <a:gd name="T9" fmla="*/ 0 h 13"/>
                </a:gdLst>
                <a:ahLst/>
                <a:cxnLst>
                  <a:cxn ang="0">
                    <a:pos x="T0" y="T1"/>
                  </a:cxn>
                  <a:cxn ang="0">
                    <a:pos x="T2" y="T3"/>
                  </a:cxn>
                  <a:cxn ang="0">
                    <a:pos x="T4" y="T5"/>
                  </a:cxn>
                  <a:cxn ang="0">
                    <a:pos x="T6" y="T7"/>
                  </a:cxn>
                  <a:cxn ang="0">
                    <a:pos x="T8" y="T9"/>
                  </a:cxn>
                </a:cxnLst>
                <a:rect l="0" t="0" r="r" b="b"/>
                <a:pathLst>
                  <a:path w="2" h="13">
                    <a:moveTo>
                      <a:pt x="0" y="0"/>
                    </a:moveTo>
                    <a:lnTo>
                      <a:pt x="2" y="1"/>
                    </a:lnTo>
                    <a:lnTo>
                      <a:pt x="2"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14" name="Rectangle 606"/>
              <p:cNvSpPr>
                <a:spLocks noChangeArrowheads="1"/>
              </p:cNvSpPr>
              <p:nvPr/>
            </p:nvSpPr>
            <p:spPr bwMode="auto">
              <a:xfrm>
                <a:off x="2615" y="1137"/>
                <a:ext cx="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415" name="Freeform 607"/>
              <p:cNvSpPr>
                <a:spLocks/>
              </p:cNvSpPr>
              <p:nvPr/>
            </p:nvSpPr>
            <p:spPr bwMode="auto">
              <a:xfrm>
                <a:off x="2563" y="1111"/>
                <a:ext cx="5" cy="7"/>
              </a:xfrm>
              <a:custGeom>
                <a:avLst/>
                <a:gdLst>
                  <a:gd name="T0" fmla="*/ 5 w 5"/>
                  <a:gd name="T1" fmla="*/ 2 h 7"/>
                  <a:gd name="T2" fmla="*/ 4 w 5"/>
                  <a:gd name="T3" fmla="*/ 2 h 7"/>
                  <a:gd name="T4" fmla="*/ 4 w 5"/>
                  <a:gd name="T5" fmla="*/ 1 h 7"/>
                  <a:gd name="T6" fmla="*/ 4 w 5"/>
                  <a:gd name="T7" fmla="*/ 1 h 7"/>
                  <a:gd name="T8" fmla="*/ 3 w 5"/>
                  <a:gd name="T9" fmla="*/ 1 h 7"/>
                  <a:gd name="T10" fmla="*/ 3 w 5"/>
                  <a:gd name="T11" fmla="*/ 0 h 7"/>
                  <a:gd name="T12" fmla="*/ 2 w 5"/>
                  <a:gd name="T13" fmla="*/ 0 h 7"/>
                  <a:gd name="T14" fmla="*/ 2 w 5"/>
                  <a:gd name="T15" fmla="*/ 0 h 7"/>
                  <a:gd name="T16" fmla="*/ 2 w 5"/>
                  <a:gd name="T17" fmla="*/ 0 h 7"/>
                  <a:gd name="T18" fmla="*/ 1 w 5"/>
                  <a:gd name="T19" fmla="*/ 0 h 7"/>
                  <a:gd name="T20" fmla="*/ 1 w 5"/>
                  <a:gd name="T21" fmla="*/ 0 h 7"/>
                  <a:gd name="T22" fmla="*/ 1 w 5"/>
                  <a:gd name="T23" fmla="*/ 0 h 7"/>
                  <a:gd name="T24" fmla="*/ 0 w 5"/>
                  <a:gd name="T25" fmla="*/ 1 h 7"/>
                  <a:gd name="T26" fmla="*/ 0 w 5"/>
                  <a:gd name="T27" fmla="*/ 1 h 7"/>
                  <a:gd name="T28" fmla="*/ 0 w 5"/>
                  <a:gd name="T29" fmla="*/ 1 h 7"/>
                  <a:gd name="T30" fmla="*/ 0 w 5"/>
                  <a:gd name="T31" fmla="*/ 2 h 7"/>
                  <a:gd name="T32" fmla="*/ 0 w 5"/>
                  <a:gd name="T33" fmla="*/ 2 h 7"/>
                  <a:gd name="T34" fmla="*/ 0 w 5"/>
                  <a:gd name="T35" fmla="*/ 2 h 7"/>
                  <a:gd name="T36" fmla="*/ 0 w 5"/>
                  <a:gd name="T37" fmla="*/ 3 h 7"/>
                  <a:gd name="T38" fmla="*/ 0 w 5"/>
                  <a:gd name="T39" fmla="*/ 3 h 7"/>
                  <a:gd name="T40" fmla="*/ 0 w 5"/>
                  <a:gd name="T41" fmla="*/ 4 h 7"/>
                  <a:gd name="T42" fmla="*/ 0 w 5"/>
                  <a:gd name="T43" fmla="*/ 4 h 7"/>
                  <a:gd name="T44" fmla="*/ 0 w 5"/>
                  <a:gd name="T45" fmla="*/ 5 h 7"/>
                  <a:gd name="T46" fmla="*/ 1 w 5"/>
                  <a:gd name="T47" fmla="*/ 5 h 7"/>
                  <a:gd name="T48" fmla="*/ 1 w 5"/>
                  <a:gd name="T49" fmla="*/ 6 h 7"/>
                  <a:gd name="T50" fmla="*/ 1 w 5"/>
                  <a:gd name="T51" fmla="*/ 6 h 7"/>
                  <a:gd name="T52" fmla="*/ 2 w 5"/>
                  <a:gd name="T53" fmla="*/ 6 h 7"/>
                  <a:gd name="T54" fmla="*/ 2 w 5"/>
                  <a:gd name="T55" fmla="*/ 7 h 7"/>
                  <a:gd name="T56" fmla="*/ 3 w 5"/>
                  <a:gd name="T57" fmla="*/ 7 h 7"/>
                  <a:gd name="T58" fmla="*/ 3 w 5"/>
                  <a:gd name="T59" fmla="*/ 7 h 7"/>
                  <a:gd name="T60" fmla="*/ 3 w 5"/>
                  <a:gd name="T61" fmla="*/ 7 h 7"/>
                  <a:gd name="T62" fmla="*/ 4 w 5"/>
                  <a:gd name="T63" fmla="*/ 7 h 7"/>
                  <a:gd name="T64" fmla="*/ 4 w 5"/>
                  <a:gd name="T65" fmla="*/ 7 h 7"/>
                  <a:gd name="T66" fmla="*/ 4 w 5"/>
                  <a:gd name="T67" fmla="*/ 7 h 7"/>
                  <a:gd name="T68" fmla="*/ 5 w 5"/>
                  <a:gd name="T69" fmla="*/ 7 h 7"/>
                  <a:gd name="T70" fmla="*/ 5 w 5"/>
                  <a:gd name="T71" fmla="*/ 7 h 7"/>
                  <a:gd name="T72" fmla="*/ 5 w 5"/>
                  <a:gd name="T73" fmla="*/ 6 h 7"/>
                  <a:gd name="T74" fmla="*/ 5 w 5"/>
                  <a:gd name="T75" fmla="*/ 6 h 7"/>
                  <a:gd name="T76" fmla="*/ 5 w 5"/>
                  <a:gd name="T77" fmla="*/ 6 h 7"/>
                  <a:gd name="T78" fmla="*/ 5 w 5"/>
                  <a:gd name="T79" fmla="*/ 5 h 7"/>
                  <a:gd name="T80" fmla="*/ 5 w 5"/>
                  <a:gd name="T81" fmla="*/ 5 h 7"/>
                  <a:gd name="T82" fmla="*/ 5 w 5"/>
                  <a:gd name="T83" fmla="*/ 4 h 7"/>
                  <a:gd name="T84" fmla="*/ 5 w 5"/>
                  <a:gd name="T85" fmla="*/ 4 h 7"/>
                  <a:gd name="T86" fmla="*/ 5 w 5"/>
                  <a:gd name="T87" fmla="*/ 3 h 7"/>
                  <a:gd name="T88" fmla="*/ 5 w 5"/>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5" y="2"/>
                    </a:lnTo>
                    <a:lnTo>
                      <a:pt x="4" y="2"/>
                    </a:lnTo>
                    <a:lnTo>
                      <a:pt x="4" y="2"/>
                    </a:lnTo>
                    <a:lnTo>
                      <a:pt x="4" y="2"/>
                    </a:lnTo>
                    <a:lnTo>
                      <a:pt x="4" y="1"/>
                    </a:lnTo>
                    <a:lnTo>
                      <a:pt x="4" y="1"/>
                    </a:lnTo>
                    <a:lnTo>
                      <a:pt x="4" y="1"/>
                    </a:lnTo>
                    <a:lnTo>
                      <a:pt x="3" y="1"/>
                    </a:lnTo>
                    <a:lnTo>
                      <a:pt x="3" y="1"/>
                    </a:lnTo>
                    <a:lnTo>
                      <a:pt x="3" y="1"/>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1"/>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0" y="5"/>
                    </a:lnTo>
                    <a:lnTo>
                      <a:pt x="1" y="5"/>
                    </a:lnTo>
                    <a:lnTo>
                      <a:pt x="1" y="5"/>
                    </a:lnTo>
                    <a:lnTo>
                      <a:pt x="1" y="6"/>
                    </a:lnTo>
                    <a:lnTo>
                      <a:pt x="1" y="6"/>
                    </a:lnTo>
                    <a:lnTo>
                      <a:pt x="1" y="6"/>
                    </a:lnTo>
                    <a:lnTo>
                      <a:pt x="1" y="6"/>
                    </a:lnTo>
                    <a:lnTo>
                      <a:pt x="2" y="6"/>
                    </a:lnTo>
                    <a:lnTo>
                      <a:pt x="2" y="6"/>
                    </a:lnTo>
                    <a:lnTo>
                      <a:pt x="2" y="7"/>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7"/>
                    </a:lnTo>
                    <a:lnTo>
                      <a:pt x="5" y="7"/>
                    </a:lnTo>
                    <a:lnTo>
                      <a:pt x="5" y="7"/>
                    </a:lnTo>
                    <a:lnTo>
                      <a:pt x="5" y="6"/>
                    </a:lnTo>
                    <a:lnTo>
                      <a:pt x="5" y="6"/>
                    </a:lnTo>
                    <a:lnTo>
                      <a:pt x="5" y="6"/>
                    </a:lnTo>
                    <a:lnTo>
                      <a:pt x="5" y="6"/>
                    </a:lnTo>
                    <a:lnTo>
                      <a:pt x="5" y="6"/>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16" name="Freeform 608"/>
              <p:cNvSpPr>
                <a:spLocks/>
              </p:cNvSpPr>
              <p:nvPr/>
            </p:nvSpPr>
            <p:spPr bwMode="auto">
              <a:xfrm>
                <a:off x="2555" y="1106"/>
                <a:ext cx="5" cy="8"/>
              </a:xfrm>
              <a:custGeom>
                <a:avLst/>
                <a:gdLst>
                  <a:gd name="T0" fmla="*/ 4 w 5"/>
                  <a:gd name="T1" fmla="*/ 2 h 8"/>
                  <a:gd name="T2" fmla="*/ 4 w 5"/>
                  <a:gd name="T3" fmla="*/ 2 h 8"/>
                  <a:gd name="T4" fmla="*/ 4 w 5"/>
                  <a:gd name="T5" fmla="*/ 2 h 8"/>
                  <a:gd name="T6" fmla="*/ 3 w 5"/>
                  <a:gd name="T7" fmla="*/ 1 h 8"/>
                  <a:gd name="T8" fmla="*/ 3 w 5"/>
                  <a:gd name="T9" fmla="*/ 1 h 8"/>
                  <a:gd name="T10" fmla="*/ 3 w 5"/>
                  <a:gd name="T11" fmla="*/ 1 h 8"/>
                  <a:gd name="T12" fmla="*/ 2 w 5"/>
                  <a:gd name="T13" fmla="*/ 0 h 8"/>
                  <a:gd name="T14" fmla="*/ 2 w 5"/>
                  <a:gd name="T15" fmla="*/ 0 h 8"/>
                  <a:gd name="T16" fmla="*/ 1 w 5"/>
                  <a:gd name="T17" fmla="*/ 0 h 8"/>
                  <a:gd name="T18" fmla="*/ 1 w 5"/>
                  <a:gd name="T19" fmla="*/ 0 h 8"/>
                  <a:gd name="T20" fmla="*/ 1 w 5"/>
                  <a:gd name="T21" fmla="*/ 0 h 8"/>
                  <a:gd name="T22" fmla="*/ 0 w 5"/>
                  <a:gd name="T23" fmla="*/ 1 h 8"/>
                  <a:gd name="T24" fmla="*/ 0 w 5"/>
                  <a:gd name="T25" fmla="*/ 1 h 8"/>
                  <a:gd name="T26" fmla="*/ 0 w 5"/>
                  <a:gd name="T27" fmla="*/ 1 h 8"/>
                  <a:gd name="T28" fmla="*/ 0 w 5"/>
                  <a:gd name="T29" fmla="*/ 2 h 8"/>
                  <a:gd name="T30" fmla="*/ 0 w 5"/>
                  <a:gd name="T31" fmla="*/ 2 h 8"/>
                  <a:gd name="T32" fmla="*/ 0 w 5"/>
                  <a:gd name="T33" fmla="*/ 2 h 8"/>
                  <a:gd name="T34" fmla="*/ 0 w 5"/>
                  <a:gd name="T35" fmla="*/ 3 h 8"/>
                  <a:gd name="T36" fmla="*/ 0 w 5"/>
                  <a:gd name="T37" fmla="*/ 3 h 8"/>
                  <a:gd name="T38" fmla="*/ 0 w 5"/>
                  <a:gd name="T39" fmla="*/ 4 h 8"/>
                  <a:gd name="T40" fmla="*/ 0 w 5"/>
                  <a:gd name="T41" fmla="*/ 4 h 8"/>
                  <a:gd name="T42" fmla="*/ 0 w 5"/>
                  <a:gd name="T43" fmla="*/ 5 h 8"/>
                  <a:gd name="T44" fmla="*/ 0 w 5"/>
                  <a:gd name="T45" fmla="*/ 5 h 8"/>
                  <a:gd name="T46" fmla="*/ 1 w 5"/>
                  <a:gd name="T47" fmla="*/ 6 h 8"/>
                  <a:gd name="T48" fmla="*/ 1 w 5"/>
                  <a:gd name="T49" fmla="*/ 6 h 8"/>
                  <a:gd name="T50" fmla="*/ 1 w 5"/>
                  <a:gd name="T51" fmla="*/ 6 h 8"/>
                  <a:gd name="T52" fmla="*/ 2 w 5"/>
                  <a:gd name="T53" fmla="*/ 7 h 8"/>
                  <a:gd name="T54" fmla="*/ 2 w 5"/>
                  <a:gd name="T55" fmla="*/ 7 h 8"/>
                  <a:gd name="T56" fmla="*/ 2 w 5"/>
                  <a:gd name="T57" fmla="*/ 7 h 8"/>
                  <a:gd name="T58" fmla="*/ 3 w 5"/>
                  <a:gd name="T59" fmla="*/ 7 h 8"/>
                  <a:gd name="T60" fmla="*/ 3 w 5"/>
                  <a:gd name="T61" fmla="*/ 8 h 8"/>
                  <a:gd name="T62" fmla="*/ 4 w 5"/>
                  <a:gd name="T63" fmla="*/ 8 h 8"/>
                  <a:gd name="T64" fmla="*/ 4 w 5"/>
                  <a:gd name="T65" fmla="*/ 8 h 8"/>
                  <a:gd name="T66" fmla="*/ 4 w 5"/>
                  <a:gd name="T67" fmla="*/ 7 h 8"/>
                  <a:gd name="T68" fmla="*/ 5 w 5"/>
                  <a:gd name="T69" fmla="*/ 7 h 8"/>
                  <a:gd name="T70" fmla="*/ 5 w 5"/>
                  <a:gd name="T71" fmla="*/ 7 h 8"/>
                  <a:gd name="T72" fmla="*/ 5 w 5"/>
                  <a:gd name="T73" fmla="*/ 7 h 8"/>
                  <a:gd name="T74" fmla="*/ 5 w 5"/>
                  <a:gd name="T75" fmla="*/ 6 h 8"/>
                  <a:gd name="T76" fmla="*/ 5 w 5"/>
                  <a:gd name="T77" fmla="*/ 6 h 8"/>
                  <a:gd name="T78" fmla="*/ 5 w 5"/>
                  <a:gd name="T79" fmla="*/ 5 h 8"/>
                  <a:gd name="T80" fmla="*/ 5 w 5"/>
                  <a:gd name="T81" fmla="*/ 5 h 8"/>
                  <a:gd name="T82" fmla="*/ 5 w 5"/>
                  <a:gd name="T83" fmla="*/ 4 h 8"/>
                  <a:gd name="T84" fmla="*/ 5 w 5"/>
                  <a:gd name="T85" fmla="*/ 4 h 8"/>
                  <a:gd name="T86" fmla="*/ 5 w 5"/>
                  <a:gd name="T87" fmla="*/ 3 h 8"/>
                  <a:gd name="T88" fmla="*/ 5 w 5"/>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8">
                    <a:moveTo>
                      <a:pt x="5" y="3"/>
                    </a:moveTo>
                    <a:lnTo>
                      <a:pt x="4" y="2"/>
                    </a:lnTo>
                    <a:lnTo>
                      <a:pt x="4" y="2"/>
                    </a:lnTo>
                    <a:lnTo>
                      <a:pt x="4" y="2"/>
                    </a:lnTo>
                    <a:lnTo>
                      <a:pt x="4" y="2"/>
                    </a:lnTo>
                    <a:lnTo>
                      <a:pt x="4" y="2"/>
                    </a:lnTo>
                    <a:lnTo>
                      <a:pt x="4" y="1"/>
                    </a:lnTo>
                    <a:lnTo>
                      <a:pt x="3" y="1"/>
                    </a:lnTo>
                    <a:lnTo>
                      <a:pt x="3" y="1"/>
                    </a:lnTo>
                    <a:lnTo>
                      <a:pt x="3" y="1"/>
                    </a:lnTo>
                    <a:lnTo>
                      <a:pt x="3" y="1"/>
                    </a:lnTo>
                    <a:lnTo>
                      <a:pt x="3" y="1"/>
                    </a:lnTo>
                    <a:lnTo>
                      <a:pt x="2" y="1"/>
                    </a:lnTo>
                    <a:lnTo>
                      <a:pt x="2" y="0"/>
                    </a:lnTo>
                    <a:lnTo>
                      <a:pt x="2" y="0"/>
                    </a:lnTo>
                    <a:lnTo>
                      <a:pt x="2" y="0"/>
                    </a:lnTo>
                    <a:lnTo>
                      <a:pt x="2" y="0"/>
                    </a:lnTo>
                    <a:lnTo>
                      <a:pt x="1" y="0"/>
                    </a:lnTo>
                    <a:lnTo>
                      <a:pt x="1" y="0"/>
                    </a:lnTo>
                    <a:lnTo>
                      <a:pt x="1" y="0"/>
                    </a:lnTo>
                    <a:lnTo>
                      <a:pt x="1" y="0"/>
                    </a:lnTo>
                    <a:lnTo>
                      <a:pt x="1" y="0"/>
                    </a:lnTo>
                    <a:lnTo>
                      <a:pt x="1" y="1"/>
                    </a:lnTo>
                    <a:lnTo>
                      <a:pt x="0" y="1"/>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4"/>
                    </a:lnTo>
                    <a:lnTo>
                      <a:pt x="0" y="5"/>
                    </a:lnTo>
                    <a:lnTo>
                      <a:pt x="0" y="5"/>
                    </a:lnTo>
                    <a:lnTo>
                      <a:pt x="0" y="5"/>
                    </a:lnTo>
                    <a:lnTo>
                      <a:pt x="0" y="5"/>
                    </a:lnTo>
                    <a:lnTo>
                      <a:pt x="1" y="6"/>
                    </a:lnTo>
                    <a:lnTo>
                      <a:pt x="1" y="6"/>
                    </a:lnTo>
                    <a:lnTo>
                      <a:pt x="1" y="6"/>
                    </a:lnTo>
                    <a:lnTo>
                      <a:pt x="1" y="6"/>
                    </a:lnTo>
                    <a:lnTo>
                      <a:pt x="1" y="6"/>
                    </a:lnTo>
                    <a:lnTo>
                      <a:pt x="1" y="7"/>
                    </a:lnTo>
                    <a:lnTo>
                      <a:pt x="2" y="7"/>
                    </a:lnTo>
                    <a:lnTo>
                      <a:pt x="2" y="7"/>
                    </a:lnTo>
                    <a:lnTo>
                      <a:pt x="2" y="7"/>
                    </a:lnTo>
                    <a:lnTo>
                      <a:pt x="2" y="7"/>
                    </a:lnTo>
                    <a:lnTo>
                      <a:pt x="2" y="7"/>
                    </a:lnTo>
                    <a:lnTo>
                      <a:pt x="3" y="7"/>
                    </a:lnTo>
                    <a:lnTo>
                      <a:pt x="3" y="7"/>
                    </a:lnTo>
                    <a:lnTo>
                      <a:pt x="3" y="8"/>
                    </a:lnTo>
                    <a:lnTo>
                      <a:pt x="3" y="8"/>
                    </a:lnTo>
                    <a:lnTo>
                      <a:pt x="3" y="8"/>
                    </a:lnTo>
                    <a:lnTo>
                      <a:pt x="4" y="8"/>
                    </a:lnTo>
                    <a:lnTo>
                      <a:pt x="4" y="8"/>
                    </a:lnTo>
                    <a:lnTo>
                      <a:pt x="4" y="8"/>
                    </a:lnTo>
                    <a:lnTo>
                      <a:pt x="4" y="7"/>
                    </a:lnTo>
                    <a:lnTo>
                      <a:pt x="4" y="7"/>
                    </a:lnTo>
                    <a:lnTo>
                      <a:pt x="4" y="7"/>
                    </a:lnTo>
                    <a:lnTo>
                      <a:pt x="5" y="7"/>
                    </a:lnTo>
                    <a:lnTo>
                      <a:pt x="5" y="7"/>
                    </a:lnTo>
                    <a:lnTo>
                      <a:pt x="5" y="7"/>
                    </a:lnTo>
                    <a:lnTo>
                      <a:pt x="5" y="7"/>
                    </a:lnTo>
                    <a:lnTo>
                      <a:pt x="5" y="7"/>
                    </a:lnTo>
                    <a:lnTo>
                      <a:pt x="5" y="6"/>
                    </a:lnTo>
                    <a:lnTo>
                      <a:pt x="5" y="6"/>
                    </a:lnTo>
                    <a:lnTo>
                      <a:pt x="5" y="6"/>
                    </a:lnTo>
                    <a:lnTo>
                      <a:pt x="5" y="6"/>
                    </a:lnTo>
                    <a:lnTo>
                      <a:pt x="5" y="6"/>
                    </a:lnTo>
                    <a:lnTo>
                      <a:pt x="5" y="5"/>
                    </a:lnTo>
                    <a:lnTo>
                      <a:pt x="5" y="5"/>
                    </a:lnTo>
                    <a:lnTo>
                      <a:pt x="5" y="5"/>
                    </a:lnTo>
                    <a:lnTo>
                      <a:pt x="5" y="5"/>
                    </a:lnTo>
                    <a:lnTo>
                      <a:pt x="5" y="4"/>
                    </a:lnTo>
                    <a:lnTo>
                      <a:pt x="5" y="4"/>
                    </a:lnTo>
                    <a:lnTo>
                      <a:pt x="5" y="4"/>
                    </a:lnTo>
                    <a:lnTo>
                      <a:pt x="5" y="4"/>
                    </a:lnTo>
                    <a:lnTo>
                      <a:pt x="5" y="3"/>
                    </a:lnTo>
                    <a:lnTo>
                      <a:pt x="5" y="3"/>
                    </a:lnTo>
                    <a:lnTo>
                      <a:pt x="5"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17" name="Freeform 609"/>
              <p:cNvSpPr>
                <a:spLocks/>
              </p:cNvSpPr>
              <p:nvPr/>
            </p:nvSpPr>
            <p:spPr bwMode="auto">
              <a:xfrm>
                <a:off x="2841" y="1006"/>
                <a:ext cx="4" cy="215"/>
              </a:xfrm>
              <a:custGeom>
                <a:avLst/>
                <a:gdLst>
                  <a:gd name="T0" fmla="*/ 0 w 4"/>
                  <a:gd name="T1" fmla="*/ 215 h 215"/>
                  <a:gd name="T2" fmla="*/ 0 w 4"/>
                  <a:gd name="T3" fmla="*/ 3 h 215"/>
                  <a:gd name="T4" fmla="*/ 4 w 4"/>
                  <a:gd name="T5" fmla="*/ 0 h 215"/>
                  <a:gd name="T6" fmla="*/ 4 w 4"/>
                  <a:gd name="T7" fmla="*/ 215 h 215"/>
                  <a:gd name="T8" fmla="*/ 0 w 4"/>
                  <a:gd name="T9" fmla="*/ 215 h 215"/>
                </a:gdLst>
                <a:ahLst/>
                <a:cxnLst>
                  <a:cxn ang="0">
                    <a:pos x="T0" y="T1"/>
                  </a:cxn>
                  <a:cxn ang="0">
                    <a:pos x="T2" y="T3"/>
                  </a:cxn>
                  <a:cxn ang="0">
                    <a:pos x="T4" y="T5"/>
                  </a:cxn>
                  <a:cxn ang="0">
                    <a:pos x="T6" y="T7"/>
                  </a:cxn>
                  <a:cxn ang="0">
                    <a:pos x="T8" y="T9"/>
                  </a:cxn>
                </a:cxnLst>
                <a:rect l="0" t="0" r="r" b="b"/>
                <a:pathLst>
                  <a:path w="4" h="215">
                    <a:moveTo>
                      <a:pt x="0" y="215"/>
                    </a:moveTo>
                    <a:lnTo>
                      <a:pt x="0" y="3"/>
                    </a:lnTo>
                    <a:lnTo>
                      <a:pt x="4" y="0"/>
                    </a:lnTo>
                    <a:lnTo>
                      <a:pt x="4" y="215"/>
                    </a:lnTo>
                    <a:lnTo>
                      <a:pt x="0"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18" name="Freeform 610"/>
              <p:cNvSpPr>
                <a:spLocks/>
              </p:cNvSpPr>
              <p:nvPr/>
            </p:nvSpPr>
            <p:spPr bwMode="auto">
              <a:xfrm>
                <a:off x="2841" y="1221"/>
                <a:ext cx="4" cy="50"/>
              </a:xfrm>
              <a:custGeom>
                <a:avLst/>
                <a:gdLst>
                  <a:gd name="T0" fmla="*/ 0 w 4"/>
                  <a:gd name="T1" fmla="*/ 0 h 50"/>
                  <a:gd name="T2" fmla="*/ 0 w 4"/>
                  <a:gd name="T3" fmla="*/ 50 h 50"/>
                  <a:gd name="T4" fmla="*/ 4 w 4"/>
                  <a:gd name="T5" fmla="*/ 48 h 50"/>
                  <a:gd name="T6" fmla="*/ 4 w 4"/>
                  <a:gd name="T7" fmla="*/ 0 h 50"/>
                  <a:gd name="T8" fmla="*/ 0 w 4"/>
                  <a:gd name="T9" fmla="*/ 0 h 50"/>
                </a:gdLst>
                <a:ahLst/>
                <a:cxnLst>
                  <a:cxn ang="0">
                    <a:pos x="T0" y="T1"/>
                  </a:cxn>
                  <a:cxn ang="0">
                    <a:pos x="T2" y="T3"/>
                  </a:cxn>
                  <a:cxn ang="0">
                    <a:pos x="T4" y="T5"/>
                  </a:cxn>
                  <a:cxn ang="0">
                    <a:pos x="T6" y="T7"/>
                  </a:cxn>
                  <a:cxn ang="0">
                    <a:pos x="T8" y="T9"/>
                  </a:cxn>
                </a:cxnLst>
                <a:rect l="0" t="0" r="r" b="b"/>
                <a:pathLst>
                  <a:path w="4" h="50">
                    <a:moveTo>
                      <a:pt x="0" y="0"/>
                    </a:moveTo>
                    <a:lnTo>
                      <a:pt x="0" y="50"/>
                    </a:lnTo>
                    <a:lnTo>
                      <a:pt x="4" y="48"/>
                    </a:lnTo>
                    <a:lnTo>
                      <a:pt x="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19" name="Freeform 611"/>
              <p:cNvSpPr>
                <a:spLocks/>
              </p:cNvSpPr>
              <p:nvPr/>
            </p:nvSpPr>
            <p:spPr bwMode="auto">
              <a:xfrm>
                <a:off x="2549" y="1209"/>
                <a:ext cx="5" cy="7"/>
              </a:xfrm>
              <a:custGeom>
                <a:avLst/>
                <a:gdLst>
                  <a:gd name="T0" fmla="*/ 4 w 5"/>
                  <a:gd name="T1" fmla="*/ 2 h 7"/>
                  <a:gd name="T2" fmla="*/ 4 w 5"/>
                  <a:gd name="T3" fmla="*/ 1 h 7"/>
                  <a:gd name="T4" fmla="*/ 4 w 5"/>
                  <a:gd name="T5" fmla="*/ 1 h 7"/>
                  <a:gd name="T6" fmla="*/ 3 w 5"/>
                  <a:gd name="T7" fmla="*/ 1 h 7"/>
                  <a:gd name="T8" fmla="*/ 3 w 5"/>
                  <a:gd name="T9" fmla="*/ 0 h 7"/>
                  <a:gd name="T10" fmla="*/ 3 w 5"/>
                  <a:gd name="T11" fmla="*/ 0 h 7"/>
                  <a:gd name="T12" fmla="*/ 2 w 5"/>
                  <a:gd name="T13" fmla="*/ 0 h 7"/>
                  <a:gd name="T14" fmla="*/ 2 w 5"/>
                  <a:gd name="T15" fmla="*/ 0 h 7"/>
                  <a:gd name="T16" fmla="*/ 2 w 5"/>
                  <a:gd name="T17" fmla="*/ 0 h 7"/>
                  <a:gd name="T18" fmla="*/ 1 w 5"/>
                  <a:gd name="T19" fmla="*/ 0 h 7"/>
                  <a:gd name="T20" fmla="*/ 1 w 5"/>
                  <a:gd name="T21" fmla="*/ 0 h 7"/>
                  <a:gd name="T22" fmla="*/ 1 w 5"/>
                  <a:gd name="T23" fmla="*/ 0 h 7"/>
                  <a:gd name="T24" fmla="*/ 0 w 5"/>
                  <a:gd name="T25" fmla="*/ 0 h 7"/>
                  <a:gd name="T26" fmla="*/ 0 w 5"/>
                  <a:gd name="T27" fmla="*/ 1 h 7"/>
                  <a:gd name="T28" fmla="*/ 0 w 5"/>
                  <a:gd name="T29" fmla="*/ 1 h 7"/>
                  <a:gd name="T30" fmla="*/ 0 w 5"/>
                  <a:gd name="T31" fmla="*/ 1 h 7"/>
                  <a:gd name="T32" fmla="*/ 0 w 5"/>
                  <a:gd name="T33" fmla="*/ 2 h 7"/>
                  <a:gd name="T34" fmla="*/ 0 w 5"/>
                  <a:gd name="T35" fmla="*/ 2 h 7"/>
                  <a:gd name="T36" fmla="*/ 0 w 5"/>
                  <a:gd name="T37" fmla="*/ 3 h 7"/>
                  <a:gd name="T38" fmla="*/ 0 w 5"/>
                  <a:gd name="T39" fmla="*/ 3 h 7"/>
                  <a:gd name="T40" fmla="*/ 0 w 5"/>
                  <a:gd name="T41" fmla="*/ 4 h 7"/>
                  <a:gd name="T42" fmla="*/ 0 w 5"/>
                  <a:gd name="T43" fmla="*/ 4 h 7"/>
                  <a:gd name="T44" fmla="*/ 1 w 5"/>
                  <a:gd name="T45" fmla="*/ 5 h 7"/>
                  <a:gd name="T46" fmla="*/ 1 w 5"/>
                  <a:gd name="T47" fmla="*/ 5 h 7"/>
                  <a:gd name="T48" fmla="*/ 1 w 5"/>
                  <a:gd name="T49" fmla="*/ 6 h 7"/>
                  <a:gd name="T50" fmla="*/ 2 w 5"/>
                  <a:gd name="T51" fmla="*/ 6 h 7"/>
                  <a:gd name="T52" fmla="*/ 2 w 5"/>
                  <a:gd name="T53" fmla="*/ 6 h 7"/>
                  <a:gd name="T54" fmla="*/ 2 w 5"/>
                  <a:gd name="T55" fmla="*/ 7 h 7"/>
                  <a:gd name="T56" fmla="*/ 3 w 5"/>
                  <a:gd name="T57" fmla="*/ 7 h 7"/>
                  <a:gd name="T58" fmla="*/ 3 w 5"/>
                  <a:gd name="T59" fmla="*/ 7 h 7"/>
                  <a:gd name="T60" fmla="*/ 3 w 5"/>
                  <a:gd name="T61" fmla="*/ 7 h 7"/>
                  <a:gd name="T62" fmla="*/ 4 w 5"/>
                  <a:gd name="T63" fmla="*/ 7 h 7"/>
                  <a:gd name="T64" fmla="*/ 4 w 5"/>
                  <a:gd name="T65" fmla="*/ 7 h 7"/>
                  <a:gd name="T66" fmla="*/ 4 w 5"/>
                  <a:gd name="T67" fmla="*/ 7 h 7"/>
                  <a:gd name="T68" fmla="*/ 5 w 5"/>
                  <a:gd name="T69" fmla="*/ 7 h 7"/>
                  <a:gd name="T70" fmla="*/ 5 w 5"/>
                  <a:gd name="T71" fmla="*/ 6 h 7"/>
                  <a:gd name="T72" fmla="*/ 5 w 5"/>
                  <a:gd name="T73" fmla="*/ 6 h 7"/>
                  <a:gd name="T74" fmla="*/ 5 w 5"/>
                  <a:gd name="T75" fmla="*/ 6 h 7"/>
                  <a:gd name="T76" fmla="*/ 5 w 5"/>
                  <a:gd name="T77" fmla="*/ 5 h 7"/>
                  <a:gd name="T78" fmla="*/ 5 w 5"/>
                  <a:gd name="T79" fmla="*/ 5 h 7"/>
                  <a:gd name="T80" fmla="*/ 5 w 5"/>
                  <a:gd name="T81" fmla="*/ 4 h 7"/>
                  <a:gd name="T82" fmla="*/ 5 w 5"/>
                  <a:gd name="T83" fmla="*/ 4 h 7"/>
                  <a:gd name="T84" fmla="*/ 5 w 5"/>
                  <a:gd name="T85" fmla="*/ 3 h 7"/>
                  <a:gd name="T86" fmla="*/ 5 w 5"/>
                  <a:gd name="T87" fmla="*/ 3 h 7"/>
                  <a:gd name="T88" fmla="*/ 5 w 5"/>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4" y="2"/>
                    </a:lnTo>
                    <a:lnTo>
                      <a:pt x="4" y="2"/>
                    </a:lnTo>
                    <a:lnTo>
                      <a:pt x="4" y="1"/>
                    </a:lnTo>
                    <a:lnTo>
                      <a:pt x="4" y="1"/>
                    </a:lnTo>
                    <a:lnTo>
                      <a:pt x="4" y="1"/>
                    </a:lnTo>
                    <a:lnTo>
                      <a:pt x="4" y="1"/>
                    </a:lnTo>
                    <a:lnTo>
                      <a:pt x="3" y="1"/>
                    </a:lnTo>
                    <a:lnTo>
                      <a:pt x="3" y="1"/>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0" y="0"/>
                    </a:lnTo>
                    <a:lnTo>
                      <a:pt x="0" y="0"/>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1" y="5"/>
                    </a:lnTo>
                    <a:lnTo>
                      <a:pt x="1" y="5"/>
                    </a:lnTo>
                    <a:lnTo>
                      <a:pt x="1" y="5"/>
                    </a:lnTo>
                    <a:lnTo>
                      <a:pt x="1" y="5"/>
                    </a:lnTo>
                    <a:lnTo>
                      <a:pt x="1" y="6"/>
                    </a:lnTo>
                    <a:lnTo>
                      <a:pt x="1" y="6"/>
                    </a:lnTo>
                    <a:lnTo>
                      <a:pt x="2" y="6"/>
                    </a:lnTo>
                    <a:lnTo>
                      <a:pt x="2" y="6"/>
                    </a:lnTo>
                    <a:lnTo>
                      <a:pt x="2" y="6"/>
                    </a:lnTo>
                    <a:lnTo>
                      <a:pt x="2" y="6"/>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7"/>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20" name="Freeform 612"/>
              <p:cNvSpPr>
                <a:spLocks/>
              </p:cNvSpPr>
              <p:nvPr/>
            </p:nvSpPr>
            <p:spPr bwMode="auto">
              <a:xfrm>
                <a:off x="2548" y="1210"/>
                <a:ext cx="5" cy="7"/>
              </a:xfrm>
              <a:custGeom>
                <a:avLst/>
                <a:gdLst>
                  <a:gd name="T0" fmla="*/ 4 w 5"/>
                  <a:gd name="T1" fmla="*/ 2 h 7"/>
                  <a:gd name="T2" fmla="*/ 4 w 5"/>
                  <a:gd name="T3" fmla="*/ 1 h 7"/>
                  <a:gd name="T4" fmla="*/ 3 w 5"/>
                  <a:gd name="T5" fmla="*/ 1 h 7"/>
                  <a:gd name="T6" fmla="*/ 3 w 5"/>
                  <a:gd name="T7" fmla="*/ 1 h 7"/>
                  <a:gd name="T8" fmla="*/ 3 w 5"/>
                  <a:gd name="T9" fmla="*/ 0 h 7"/>
                  <a:gd name="T10" fmla="*/ 2 w 5"/>
                  <a:gd name="T11" fmla="*/ 0 h 7"/>
                  <a:gd name="T12" fmla="*/ 2 w 5"/>
                  <a:gd name="T13" fmla="*/ 0 h 7"/>
                  <a:gd name="T14" fmla="*/ 2 w 5"/>
                  <a:gd name="T15" fmla="*/ 0 h 7"/>
                  <a:gd name="T16" fmla="*/ 1 w 5"/>
                  <a:gd name="T17" fmla="*/ 0 h 7"/>
                  <a:gd name="T18" fmla="*/ 1 w 5"/>
                  <a:gd name="T19" fmla="*/ 0 h 7"/>
                  <a:gd name="T20" fmla="*/ 1 w 5"/>
                  <a:gd name="T21" fmla="*/ 0 h 7"/>
                  <a:gd name="T22" fmla="*/ 0 w 5"/>
                  <a:gd name="T23" fmla="*/ 0 h 7"/>
                  <a:gd name="T24" fmla="*/ 0 w 5"/>
                  <a:gd name="T25" fmla="*/ 0 h 7"/>
                  <a:gd name="T26" fmla="*/ 0 w 5"/>
                  <a:gd name="T27" fmla="*/ 1 h 7"/>
                  <a:gd name="T28" fmla="*/ 0 w 5"/>
                  <a:gd name="T29" fmla="*/ 1 h 7"/>
                  <a:gd name="T30" fmla="*/ 0 w 5"/>
                  <a:gd name="T31" fmla="*/ 1 h 7"/>
                  <a:gd name="T32" fmla="*/ 0 w 5"/>
                  <a:gd name="T33" fmla="*/ 2 h 7"/>
                  <a:gd name="T34" fmla="*/ 0 w 5"/>
                  <a:gd name="T35" fmla="*/ 2 h 7"/>
                  <a:gd name="T36" fmla="*/ 0 w 5"/>
                  <a:gd name="T37" fmla="*/ 3 h 7"/>
                  <a:gd name="T38" fmla="*/ 0 w 5"/>
                  <a:gd name="T39" fmla="*/ 3 h 7"/>
                  <a:gd name="T40" fmla="*/ 0 w 5"/>
                  <a:gd name="T41" fmla="*/ 4 h 7"/>
                  <a:gd name="T42" fmla="*/ 0 w 5"/>
                  <a:gd name="T43" fmla="*/ 4 h 7"/>
                  <a:gd name="T44" fmla="*/ 0 w 5"/>
                  <a:gd name="T45" fmla="*/ 5 h 7"/>
                  <a:gd name="T46" fmla="*/ 1 w 5"/>
                  <a:gd name="T47" fmla="*/ 5 h 7"/>
                  <a:gd name="T48" fmla="*/ 1 w 5"/>
                  <a:gd name="T49" fmla="*/ 6 h 7"/>
                  <a:gd name="T50" fmla="*/ 1 w 5"/>
                  <a:gd name="T51" fmla="*/ 6 h 7"/>
                  <a:gd name="T52" fmla="*/ 2 w 5"/>
                  <a:gd name="T53" fmla="*/ 6 h 7"/>
                  <a:gd name="T54" fmla="*/ 2 w 5"/>
                  <a:gd name="T55" fmla="*/ 7 h 7"/>
                  <a:gd name="T56" fmla="*/ 2 w 5"/>
                  <a:gd name="T57" fmla="*/ 7 h 7"/>
                  <a:gd name="T58" fmla="*/ 3 w 5"/>
                  <a:gd name="T59" fmla="*/ 7 h 7"/>
                  <a:gd name="T60" fmla="*/ 3 w 5"/>
                  <a:gd name="T61" fmla="*/ 7 h 7"/>
                  <a:gd name="T62" fmla="*/ 3 w 5"/>
                  <a:gd name="T63" fmla="*/ 7 h 7"/>
                  <a:gd name="T64" fmla="*/ 4 w 5"/>
                  <a:gd name="T65" fmla="*/ 7 h 7"/>
                  <a:gd name="T66" fmla="*/ 4 w 5"/>
                  <a:gd name="T67" fmla="*/ 7 h 7"/>
                  <a:gd name="T68" fmla="*/ 4 w 5"/>
                  <a:gd name="T69" fmla="*/ 7 h 7"/>
                  <a:gd name="T70" fmla="*/ 5 w 5"/>
                  <a:gd name="T71" fmla="*/ 6 h 7"/>
                  <a:gd name="T72" fmla="*/ 5 w 5"/>
                  <a:gd name="T73" fmla="*/ 6 h 7"/>
                  <a:gd name="T74" fmla="*/ 5 w 5"/>
                  <a:gd name="T75" fmla="*/ 6 h 7"/>
                  <a:gd name="T76" fmla="*/ 5 w 5"/>
                  <a:gd name="T77" fmla="*/ 5 h 7"/>
                  <a:gd name="T78" fmla="*/ 5 w 5"/>
                  <a:gd name="T79" fmla="*/ 5 h 7"/>
                  <a:gd name="T80" fmla="*/ 5 w 5"/>
                  <a:gd name="T81" fmla="*/ 4 h 7"/>
                  <a:gd name="T82" fmla="*/ 5 w 5"/>
                  <a:gd name="T83" fmla="*/ 4 h 7"/>
                  <a:gd name="T84" fmla="*/ 5 w 5"/>
                  <a:gd name="T85" fmla="*/ 3 h 7"/>
                  <a:gd name="T86" fmla="*/ 5 w 5"/>
                  <a:gd name="T87" fmla="*/ 3 h 7"/>
                  <a:gd name="T88" fmla="*/ 4 w 5"/>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4" y="2"/>
                    </a:moveTo>
                    <a:lnTo>
                      <a:pt x="4" y="2"/>
                    </a:lnTo>
                    <a:lnTo>
                      <a:pt x="4" y="2"/>
                    </a:lnTo>
                    <a:lnTo>
                      <a:pt x="4" y="1"/>
                    </a:lnTo>
                    <a:lnTo>
                      <a:pt x="4" y="1"/>
                    </a:lnTo>
                    <a:lnTo>
                      <a:pt x="3" y="1"/>
                    </a:lnTo>
                    <a:lnTo>
                      <a:pt x="3" y="1"/>
                    </a:lnTo>
                    <a:lnTo>
                      <a:pt x="3" y="1"/>
                    </a:lnTo>
                    <a:lnTo>
                      <a:pt x="3" y="1"/>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0" y="5"/>
                    </a:lnTo>
                    <a:lnTo>
                      <a:pt x="1" y="5"/>
                    </a:lnTo>
                    <a:lnTo>
                      <a:pt x="1" y="5"/>
                    </a:lnTo>
                    <a:lnTo>
                      <a:pt x="1" y="6"/>
                    </a:lnTo>
                    <a:lnTo>
                      <a:pt x="1" y="6"/>
                    </a:lnTo>
                    <a:lnTo>
                      <a:pt x="1" y="6"/>
                    </a:lnTo>
                    <a:lnTo>
                      <a:pt x="1" y="6"/>
                    </a:lnTo>
                    <a:lnTo>
                      <a:pt x="2" y="6"/>
                    </a:lnTo>
                    <a:lnTo>
                      <a:pt x="2" y="6"/>
                    </a:lnTo>
                    <a:lnTo>
                      <a:pt x="2" y="7"/>
                    </a:lnTo>
                    <a:lnTo>
                      <a:pt x="2" y="7"/>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4" y="7"/>
                    </a:lnTo>
                    <a:lnTo>
                      <a:pt x="4" y="7"/>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4" y="3"/>
                    </a:lnTo>
                    <a:lnTo>
                      <a:pt x="4"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0694" name="Group 886"/>
            <p:cNvGrpSpPr>
              <a:grpSpLocks/>
            </p:cNvGrpSpPr>
            <p:nvPr/>
          </p:nvGrpSpPr>
          <p:grpSpPr bwMode="auto">
            <a:xfrm>
              <a:off x="3516" y="876"/>
              <a:ext cx="696" cy="524"/>
              <a:chOff x="3481" y="904"/>
              <a:chExt cx="696" cy="524"/>
            </a:xfrm>
          </p:grpSpPr>
          <p:grpSp>
            <p:nvGrpSpPr>
              <p:cNvPr id="120622" name="Group 814"/>
              <p:cNvGrpSpPr>
                <a:grpSpLocks/>
              </p:cNvGrpSpPr>
              <p:nvPr/>
            </p:nvGrpSpPr>
            <p:grpSpPr bwMode="auto">
              <a:xfrm>
                <a:off x="3481" y="904"/>
                <a:ext cx="440" cy="524"/>
                <a:chOff x="3481" y="904"/>
                <a:chExt cx="440" cy="524"/>
              </a:xfrm>
            </p:grpSpPr>
            <p:sp>
              <p:nvSpPr>
                <p:cNvPr id="120422" name="Freeform 614"/>
                <p:cNvSpPr>
                  <a:spLocks/>
                </p:cNvSpPr>
                <p:nvPr/>
              </p:nvSpPr>
              <p:spPr bwMode="auto">
                <a:xfrm>
                  <a:off x="3738" y="1371"/>
                  <a:ext cx="75" cy="56"/>
                </a:xfrm>
                <a:custGeom>
                  <a:avLst/>
                  <a:gdLst>
                    <a:gd name="T0" fmla="*/ 41 w 75"/>
                    <a:gd name="T1" fmla="*/ 0 h 56"/>
                    <a:gd name="T2" fmla="*/ 0 w 75"/>
                    <a:gd name="T3" fmla="*/ 33 h 56"/>
                    <a:gd name="T4" fmla="*/ 0 w 75"/>
                    <a:gd name="T5" fmla="*/ 38 h 56"/>
                    <a:gd name="T6" fmla="*/ 28 w 75"/>
                    <a:gd name="T7" fmla="*/ 56 h 56"/>
                    <a:gd name="T8" fmla="*/ 73 w 75"/>
                    <a:gd name="T9" fmla="*/ 30 h 56"/>
                    <a:gd name="T10" fmla="*/ 75 w 75"/>
                    <a:gd name="T11" fmla="*/ 21 h 56"/>
                    <a:gd name="T12" fmla="*/ 75 w 75"/>
                    <a:gd name="T13" fmla="*/ 20 h 56"/>
                    <a:gd name="T14" fmla="*/ 74 w 75"/>
                    <a:gd name="T15" fmla="*/ 19 h 56"/>
                    <a:gd name="T16" fmla="*/ 42 w 75"/>
                    <a:gd name="T17" fmla="*/ 0 h 56"/>
                    <a:gd name="T18" fmla="*/ 41 w 75"/>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56">
                      <a:moveTo>
                        <a:pt x="41" y="0"/>
                      </a:moveTo>
                      <a:lnTo>
                        <a:pt x="0" y="33"/>
                      </a:lnTo>
                      <a:lnTo>
                        <a:pt x="0" y="38"/>
                      </a:lnTo>
                      <a:lnTo>
                        <a:pt x="28" y="56"/>
                      </a:lnTo>
                      <a:lnTo>
                        <a:pt x="73" y="30"/>
                      </a:lnTo>
                      <a:lnTo>
                        <a:pt x="75" y="21"/>
                      </a:lnTo>
                      <a:lnTo>
                        <a:pt x="75" y="20"/>
                      </a:lnTo>
                      <a:lnTo>
                        <a:pt x="74" y="19"/>
                      </a:lnTo>
                      <a:lnTo>
                        <a:pt x="42" y="0"/>
                      </a:lnTo>
                      <a:lnTo>
                        <a:pt x="41"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23" name="Freeform 615"/>
                <p:cNvSpPr>
                  <a:spLocks/>
                </p:cNvSpPr>
                <p:nvPr/>
              </p:nvSpPr>
              <p:spPr bwMode="auto">
                <a:xfrm>
                  <a:off x="3738" y="1371"/>
                  <a:ext cx="41" cy="33"/>
                </a:xfrm>
                <a:custGeom>
                  <a:avLst/>
                  <a:gdLst>
                    <a:gd name="T0" fmla="*/ 41 w 41"/>
                    <a:gd name="T1" fmla="*/ 0 h 33"/>
                    <a:gd name="T2" fmla="*/ 38 w 41"/>
                    <a:gd name="T3" fmla="*/ 0 h 33"/>
                    <a:gd name="T4" fmla="*/ 35 w 41"/>
                    <a:gd name="T5" fmla="*/ 1 h 33"/>
                    <a:gd name="T6" fmla="*/ 32 w 41"/>
                    <a:gd name="T7" fmla="*/ 2 h 33"/>
                    <a:gd name="T8" fmla="*/ 29 w 41"/>
                    <a:gd name="T9" fmla="*/ 3 h 33"/>
                    <a:gd name="T10" fmla="*/ 26 w 41"/>
                    <a:gd name="T11" fmla="*/ 5 h 33"/>
                    <a:gd name="T12" fmla="*/ 24 w 41"/>
                    <a:gd name="T13" fmla="*/ 6 h 33"/>
                    <a:gd name="T14" fmla="*/ 21 w 41"/>
                    <a:gd name="T15" fmla="*/ 8 h 33"/>
                    <a:gd name="T16" fmla="*/ 19 w 41"/>
                    <a:gd name="T17" fmla="*/ 10 h 33"/>
                    <a:gd name="T18" fmla="*/ 16 w 41"/>
                    <a:gd name="T19" fmla="*/ 12 h 33"/>
                    <a:gd name="T20" fmla="*/ 14 w 41"/>
                    <a:gd name="T21" fmla="*/ 14 h 33"/>
                    <a:gd name="T22" fmla="*/ 11 w 41"/>
                    <a:gd name="T23" fmla="*/ 16 h 33"/>
                    <a:gd name="T24" fmla="*/ 9 w 41"/>
                    <a:gd name="T25" fmla="*/ 19 h 33"/>
                    <a:gd name="T26" fmla="*/ 7 w 41"/>
                    <a:gd name="T27" fmla="*/ 21 h 33"/>
                    <a:gd name="T28" fmla="*/ 5 w 41"/>
                    <a:gd name="T29" fmla="*/ 24 h 33"/>
                    <a:gd name="T30" fmla="*/ 4 w 41"/>
                    <a:gd name="T31" fmla="*/ 27 h 33"/>
                    <a:gd name="T32" fmla="*/ 2 w 41"/>
                    <a:gd name="T33" fmla="*/ 29 h 33"/>
                    <a:gd name="T34" fmla="*/ 1 w 41"/>
                    <a:gd name="T35" fmla="*/ 32 h 33"/>
                    <a:gd name="T36" fmla="*/ 0 w 41"/>
                    <a:gd name="T37" fmla="*/ 33 h 33"/>
                    <a:gd name="T38" fmla="*/ 41 w 41"/>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3">
                      <a:moveTo>
                        <a:pt x="41" y="0"/>
                      </a:moveTo>
                      <a:lnTo>
                        <a:pt x="38" y="0"/>
                      </a:lnTo>
                      <a:lnTo>
                        <a:pt x="35" y="1"/>
                      </a:lnTo>
                      <a:lnTo>
                        <a:pt x="32" y="2"/>
                      </a:lnTo>
                      <a:lnTo>
                        <a:pt x="29" y="3"/>
                      </a:lnTo>
                      <a:lnTo>
                        <a:pt x="26" y="5"/>
                      </a:lnTo>
                      <a:lnTo>
                        <a:pt x="24" y="6"/>
                      </a:lnTo>
                      <a:lnTo>
                        <a:pt x="21" y="8"/>
                      </a:lnTo>
                      <a:lnTo>
                        <a:pt x="19" y="10"/>
                      </a:lnTo>
                      <a:lnTo>
                        <a:pt x="16" y="12"/>
                      </a:lnTo>
                      <a:lnTo>
                        <a:pt x="14" y="14"/>
                      </a:lnTo>
                      <a:lnTo>
                        <a:pt x="11" y="16"/>
                      </a:lnTo>
                      <a:lnTo>
                        <a:pt x="9" y="19"/>
                      </a:lnTo>
                      <a:lnTo>
                        <a:pt x="7" y="21"/>
                      </a:lnTo>
                      <a:lnTo>
                        <a:pt x="5" y="24"/>
                      </a:lnTo>
                      <a:lnTo>
                        <a:pt x="4" y="27"/>
                      </a:lnTo>
                      <a:lnTo>
                        <a:pt x="2" y="29"/>
                      </a:lnTo>
                      <a:lnTo>
                        <a:pt x="1" y="32"/>
                      </a:lnTo>
                      <a:lnTo>
                        <a:pt x="0" y="33"/>
                      </a:lnTo>
                      <a:lnTo>
                        <a:pt x="41"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24" name="Freeform 616"/>
                <p:cNvSpPr>
                  <a:spLocks/>
                </p:cNvSpPr>
                <p:nvPr/>
              </p:nvSpPr>
              <p:spPr bwMode="auto">
                <a:xfrm>
                  <a:off x="3766" y="1389"/>
                  <a:ext cx="45" cy="35"/>
                </a:xfrm>
                <a:custGeom>
                  <a:avLst/>
                  <a:gdLst>
                    <a:gd name="T0" fmla="*/ 45 w 45"/>
                    <a:gd name="T1" fmla="*/ 1 h 35"/>
                    <a:gd name="T2" fmla="*/ 41 w 45"/>
                    <a:gd name="T3" fmla="*/ 0 h 35"/>
                    <a:gd name="T4" fmla="*/ 38 w 45"/>
                    <a:gd name="T5" fmla="*/ 0 h 35"/>
                    <a:gd name="T6" fmla="*/ 34 w 45"/>
                    <a:gd name="T7" fmla="*/ 1 h 35"/>
                    <a:gd name="T8" fmla="*/ 31 w 45"/>
                    <a:gd name="T9" fmla="*/ 2 h 35"/>
                    <a:gd name="T10" fmla="*/ 28 w 45"/>
                    <a:gd name="T11" fmla="*/ 3 h 35"/>
                    <a:gd name="T12" fmla="*/ 25 w 45"/>
                    <a:gd name="T13" fmla="*/ 4 h 35"/>
                    <a:gd name="T14" fmla="*/ 22 w 45"/>
                    <a:gd name="T15" fmla="*/ 6 h 35"/>
                    <a:gd name="T16" fmla="*/ 19 w 45"/>
                    <a:gd name="T17" fmla="*/ 8 h 35"/>
                    <a:gd name="T18" fmla="*/ 16 w 45"/>
                    <a:gd name="T19" fmla="*/ 10 h 35"/>
                    <a:gd name="T20" fmla="*/ 14 w 45"/>
                    <a:gd name="T21" fmla="*/ 12 h 35"/>
                    <a:gd name="T22" fmla="*/ 11 w 45"/>
                    <a:gd name="T23" fmla="*/ 15 h 35"/>
                    <a:gd name="T24" fmla="*/ 9 w 45"/>
                    <a:gd name="T25" fmla="*/ 17 h 35"/>
                    <a:gd name="T26" fmla="*/ 7 w 45"/>
                    <a:gd name="T27" fmla="*/ 20 h 35"/>
                    <a:gd name="T28" fmla="*/ 5 w 45"/>
                    <a:gd name="T29" fmla="*/ 23 h 35"/>
                    <a:gd name="T30" fmla="*/ 3 w 45"/>
                    <a:gd name="T31" fmla="*/ 26 h 35"/>
                    <a:gd name="T32" fmla="*/ 1 w 45"/>
                    <a:gd name="T33" fmla="*/ 29 h 35"/>
                    <a:gd name="T34" fmla="*/ 0 w 45"/>
                    <a:gd name="T35" fmla="*/ 35 h 35"/>
                    <a:gd name="T36" fmla="*/ 45 w 45"/>
                    <a:gd name="T3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5">
                      <a:moveTo>
                        <a:pt x="45" y="1"/>
                      </a:moveTo>
                      <a:lnTo>
                        <a:pt x="41" y="0"/>
                      </a:lnTo>
                      <a:lnTo>
                        <a:pt x="38" y="0"/>
                      </a:lnTo>
                      <a:lnTo>
                        <a:pt x="34" y="1"/>
                      </a:lnTo>
                      <a:lnTo>
                        <a:pt x="31" y="2"/>
                      </a:lnTo>
                      <a:lnTo>
                        <a:pt x="28" y="3"/>
                      </a:lnTo>
                      <a:lnTo>
                        <a:pt x="25" y="4"/>
                      </a:lnTo>
                      <a:lnTo>
                        <a:pt x="22" y="6"/>
                      </a:lnTo>
                      <a:lnTo>
                        <a:pt x="19" y="8"/>
                      </a:lnTo>
                      <a:lnTo>
                        <a:pt x="16" y="10"/>
                      </a:lnTo>
                      <a:lnTo>
                        <a:pt x="14" y="12"/>
                      </a:lnTo>
                      <a:lnTo>
                        <a:pt x="11" y="15"/>
                      </a:lnTo>
                      <a:lnTo>
                        <a:pt x="9" y="17"/>
                      </a:lnTo>
                      <a:lnTo>
                        <a:pt x="7" y="20"/>
                      </a:lnTo>
                      <a:lnTo>
                        <a:pt x="5" y="23"/>
                      </a:lnTo>
                      <a:lnTo>
                        <a:pt x="3" y="26"/>
                      </a:lnTo>
                      <a:lnTo>
                        <a:pt x="1" y="29"/>
                      </a:lnTo>
                      <a:lnTo>
                        <a:pt x="0" y="35"/>
                      </a:lnTo>
                      <a:lnTo>
                        <a:pt x="45" y="1"/>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25" name="Freeform 617"/>
                <p:cNvSpPr>
                  <a:spLocks/>
                </p:cNvSpPr>
                <p:nvPr/>
              </p:nvSpPr>
              <p:spPr bwMode="auto">
                <a:xfrm>
                  <a:off x="3768" y="1389"/>
                  <a:ext cx="45" cy="38"/>
                </a:xfrm>
                <a:custGeom>
                  <a:avLst/>
                  <a:gdLst>
                    <a:gd name="T0" fmla="*/ 42 w 45"/>
                    <a:gd name="T1" fmla="*/ 0 h 38"/>
                    <a:gd name="T2" fmla="*/ 43 w 45"/>
                    <a:gd name="T3" fmla="*/ 1 h 38"/>
                    <a:gd name="T4" fmla="*/ 44 w 45"/>
                    <a:gd name="T5" fmla="*/ 2 h 38"/>
                    <a:gd name="T6" fmla="*/ 44 w 45"/>
                    <a:gd name="T7" fmla="*/ 3 h 38"/>
                    <a:gd name="T8" fmla="*/ 44 w 45"/>
                    <a:gd name="T9" fmla="*/ 4 h 38"/>
                    <a:gd name="T10" fmla="*/ 44 w 45"/>
                    <a:gd name="T11" fmla="*/ 5 h 38"/>
                    <a:gd name="T12" fmla="*/ 45 w 45"/>
                    <a:gd name="T13" fmla="*/ 11 h 38"/>
                    <a:gd name="T14" fmla="*/ 1 w 45"/>
                    <a:gd name="T15" fmla="*/ 38 h 38"/>
                    <a:gd name="T16" fmla="*/ 0 w 45"/>
                    <a:gd name="T17" fmla="*/ 36 h 38"/>
                    <a:gd name="T18" fmla="*/ 0 w 45"/>
                    <a:gd name="T19" fmla="*/ 34 h 38"/>
                    <a:gd name="T20" fmla="*/ 0 w 45"/>
                    <a:gd name="T21" fmla="*/ 33 h 38"/>
                    <a:gd name="T22" fmla="*/ 42 w 45"/>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8">
                      <a:moveTo>
                        <a:pt x="42" y="0"/>
                      </a:moveTo>
                      <a:lnTo>
                        <a:pt x="43" y="1"/>
                      </a:lnTo>
                      <a:lnTo>
                        <a:pt x="44" y="2"/>
                      </a:lnTo>
                      <a:lnTo>
                        <a:pt x="44" y="3"/>
                      </a:lnTo>
                      <a:lnTo>
                        <a:pt x="44" y="4"/>
                      </a:lnTo>
                      <a:lnTo>
                        <a:pt x="44" y="5"/>
                      </a:lnTo>
                      <a:lnTo>
                        <a:pt x="45" y="11"/>
                      </a:lnTo>
                      <a:lnTo>
                        <a:pt x="1" y="38"/>
                      </a:lnTo>
                      <a:lnTo>
                        <a:pt x="0" y="36"/>
                      </a:lnTo>
                      <a:lnTo>
                        <a:pt x="0" y="34"/>
                      </a:lnTo>
                      <a:lnTo>
                        <a:pt x="0" y="33"/>
                      </a:lnTo>
                      <a:lnTo>
                        <a:pt x="42"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26" name="Freeform 618"/>
                <p:cNvSpPr>
                  <a:spLocks/>
                </p:cNvSpPr>
                <p:nvPr/>
              </p:nvSpPr>
              <p:spPr bwMode="auto">
                <a:xfrm>
                  <a:off x="3738" y="1401"/>
                  <a:ext cx="30" cy="26"/>
                </a:xfrm>
                <a:custGeom>
                  <a:avLst/>
                  <a:gdLst>
                    <a:gd name="T0" fmla="*/ 0 w 30"/>
                    <a:gd name="T1" fmla="*/ 7 h 26"/>
                    <a:gd name="T2" fmla="*/ 30 w 30"/>
                    <a:gd name="T3" fmla="*/ 26 h 26"/>
                    <a:gd name="T4" fmla="*/ 29 w 30"/>
                    <a:gd name="T5" fmla="*/ 16 h 26"/>
                    <a:gd name="T6" fmla="*/ 27 w 30"/>
                    <a:gd name="T7" fmla="*/ 15 h 26"/>
                    <a:gd name="T8" fmla="*/ 26 w 30"/>
                    <a:gd name="T9" fmla="*/ 13 h 26"/>
                    <a:gd name="T10" fmla="*/ 24 w 30"/>
                    <a:gd name="T11" fmla="*/ 12 h 26"/>
                    <a:gd name="T12" fmla="*/ 22 w 30"/>
                    <a:gd name="T13" fmla="*/ 11 h 26"/>
                    <a:gd name="T14" fmla="*/ 20 w 30"/>
                    <a:gd name="T15" fmla="*/ 9 h 26"/>
                    <a:gd name="T16" fmla="*/ 19 w 30"/>
                    <a:gd name="T17" fmla="*/ 8 h 26"/>
                    <a:gd name="T18" fmla="*/ 17 w 30"/>
                    <a:gd name="T19" fmla="*/ 7 h 26"/>
                    <a:gd name="T20" fmla="*/ 15 w 30"/>
                    <a:gd name="T21" fmla="*/ 6 h 26"/>
                    <a:gd name="T22" fmla="*/ 13 w 30"/>
                    <a:gd name="T23" fmla="*/ 5 h 26"/>
                    <a:gd name="T24" fmla="*/ 11 w 30"/>
                    <a:gd name="T25" fmla="*/ 4 h 26"/>
                    <a:gd name="T26" fmla="*/ 9 w 30"/>
                    <a:gd name="T27" fmla="*/ 3 h 26"/>
                    <a:gd name="T28" fmla="*/ 8 w 30"/>
                    <a:gd name="T29" fmla="*/ 2 h 26"/>
                    <a:gd name="T30" fmla="*/ 6 w 30"/>
                    <a:gd name="T31" fmla="*/ 2 h 26"/>
                    <a:gd name="T32" fmla="*/ 4 w 30"/>
                    <a:gd name="T33" fmla="*/ 1 h 26"/>
                    <a:gd name="T34" fmla="*/ 2 w 30"/>
                    <a:gd name="T35" fmla="*/ 1 h 26"/>
                    <a:gd name="T36" fmla="*/ 0 w 30"/>
                    <a:gd name="T37" fmla="*/ 0 h 26"/>
                    <a:gd name="T38" fmla="*/ 0 w 30"/>
                    <a:gd name="T39"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6">
                      <a:moveTo>
                        <a:pt x="0" y="7"/>
                      </a:moveTo>
                      <a:lnTo>
                        <a:pt x="30" y="26"/>
                      </a:lnTo>
                      <a:lnTo>
                        <a:pt x="29" y="16"/>
                      </a:lnTo>
                      <a:lnTo>
                        <a:pt x="27" y="15"/>
                      </a:lnTo>
                      <a:lnTo>
                        <a:pt x="26" y="13"/>
                      </a:lnTo>
                      <a:lnTo>
                        <a:pt x="24" y="12"/>
                      </a:lnTo>
                      <a:lnTo>
                        <a:pt x="22" y="11"/>
                      </a:lnTo>
                      <a:lnTo>
                        <a:pt x="20" y="9"/>
                      </a:lnTo>
                      <a:lnTo>
                        <a:pt x="19" y="8"/>
                      </a:lnTo>
                      <a:lnTo>
                        <a:pt x="17" y="7"/>
                      </a:lnTo>
                      <a:lnTo>
                        <a:pt x="15" y="6"/>
                      </a:lnTo>
                      <a:lnTo>
                        <a:pt x="13" y="5"/>
                      </a:lnTo>
                      <a:lnTo>
                        <a:pt x="11" y="4"/>
                      </a:lnTo>
                      <a:lnTo>
                        <a:pt x="9" y="3"/>
                      </a:lnTo>
                      <a:lnTo>
                        <a:pt x="8" y="2"/>
                      </a:lnTo>
                      <a:lnTo>
                        <a:pt x="6" y="2"/>
                      </a:lnTo>
                      <a:lnTo>
                        <a:pt x="4" y="1"/>
                      </a:lnTo>
                      <a:lnTo>
                        <a:pt x="2" y="1"/>
                      </a:lnTo>
                      <a:lnTo>
                        <a:pt x="0" y="0"/>
                      </a:lnTo>
                      <a:lnTo>
                        <a:pt x="0" y="7"/>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27" name="Freeform 619"/>
                <p:cNvSpPr>
                  <a:spLocks/>
                </p:cNvSpPr>
                <p:nvPr/>
              </p:nvSpPr>
              <p:spPr bwMode="auto">
                <a:xfrm>
                  <a:off x="3738" y="1401"/>
                  <a:ext cx="76" cy="27"/>
                </a:xfrm>
                <a:custGeom>
                  <a:avLst/>
                  <a:gdLst>
                    <a:gd name="T0" fmla="*/ 3 w 76"/>
                    <a:gd name="T1" fmla="*/ 9 h 27"/>
                    <a:gd name="T2" fmla="*/ 0 w 76"/>
                    <a:gd name="T3" fmla="*/ 10 h 27"/>
                    <a:gd name="T4" fmla="*/ 31 w 76"/>
                    <a:gd name="T5" fmla="*/ 27 h 27"/>
                    <a:gd name="T6" fmla="*/ 76 w 76"/>
                    <a:gd name="T7" fmla="*/ 1 h 27"/>
                    <a:gd name="T8" fmla="*/ 74 w 76"/>
                    <a:gd name="T9" fmla="*/ 0 h 27"/>
                    <a:gd name="T10" fmla="*/ 31 w 76"/>
                    <a:gd name="T11" fmla="*/ 25 h 27"/>
                    <a:gd name="T12" fmla="*/ 30 w 76"/>
                    <a:gd name="T13" fmla="*/ 25 h 27"/>
                    <a:gd name="T14" fmla="*/ 30 w 76"/>
                    <a:gd name="T15" fmla="*/ 25 h 27"/>
                    <a:gd name="T16" fmla="*/ 30 w 76"/>
                    <a:gd name="T17" fmla="*/ 25 h 27"/>
                    <a:gd name="T18" fmla="*/ 29 w 76"/>
                    <a:gd name="T19" fmla="*/ 25 h 27"/>
                    <a:gd name="T20" fmla="*/ 3 w 76"/>
                    <a:gd name="T21" fmla="*/ 9 h 27"/>
                    <a:gd name="T22" fmla="*/ 3 w 76"/>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7">
                      <a:moveTo>
                        <a:pt x="3" y="9"/>
                      </a:moveTo>
                      <a:lnTo>
                        <a:pt x="0" y="10"/>
                      </a:lnTo>
                      <a:lnTo>
                        <a:pt x="31" y="27"/>
                      </a:lnTo>
                      <a:lnTo>
                        <a:pt x="76" y="1"/>
                      </a:lnTo>
                      <a:lnTo>
                        <a:pt x="74" y="0"/>
                      </a:lnTo>
                      <a:lnTo>
                        <a:pt x="31" y="25"/>
                      </a:lnTo>
                      <a:lnTo>
                        <a:pt x="30" y="25"/>
                      </a:lnTo>
                      <a:lnTo>
                        <a:pt x="30" y="25"/>
                      </a:lnTo>
                      <a:lnTo>
                        <a:pt x="30" y="25"/>
                      </a:lnTo>
                      <a:lnTo>
                        <a:pt x="29" y="25"/>
                      </a:lnTo>
                      <a:lnTo>
                        <a:pt x="3" y="9"/>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28" name="Freeform 620"/>
                <p:cNvSpPr>
                  <a:spLocks/>
                </p:cNvSpPr>
                <p:nvPr/>
              </p:nvSpPr>
              <p:spPr bwMode="auto">
                <a:xfrm>
                  <a:off x="3800" y="1376"/>
                  <a:ext cx="15" cy="10"/>
                </a:xfrm>
                <a:custGeom>
                  <a:avLst/>
                  <a:gdLst>
                    <a:gd name="T0" fmla="*/ 7 w 15"/>
                    <a:gd name="T1" fmla="*/ 10 h 10"/>
                    <a:gd name="T2" fmla="*/ 15 w 15"/>
                    <a:gd name="T3" fmla="*/ 2 h 10"/>
                    <a:gd name="T4" fmla="*/ 15 w 15"/>
                    <a:gd name="T5" fmla="*/ 2 h 10"/>
                    <a:gd name="T6" fmla="*/ 15 w 15"/>
                    <a:gd name="T7" fmla="*/ 1 h 10"/>
                    <a:gd name="T8" fmla="*/ 15 w 15"/>
                    <a:gd name="T9" fmla="*/ 1 h 10"/>
                    <a:gd name="T10" fmla="*/ 15 w 15"/>
                    <a:gd name="T11" fmla="*/ 0 h 10"/>
                    <a:gd name="T12" fmla="*/ 15 w 15"/>
                    <a:gd name="T13" fmla="*/ 0 h 10"/>
                    <a:gd name="T14" fmla="*/ 14 w 15"/>
                    <a:gd name="T15" fmla="*/ 0 h 10"/>
                    <a:gd name="T16" fmla="*/ 14 w 15"/>
                    <a:gd name="T17" fmla="*/ 0 h 10"/>
                    <a:gd name="T18" fmla="*/ 0 w 15"/>
                    <a:gd name="T19" fmla="*/ 6 h 10"/>
                    <a:gd name="T20" fmla="*/ 7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7" y="10"/>
                      </a:moveTo>
                      <a:lnTo>
                        <a:pt x="15" y="2"/>
                      </a:lnTo>
                      <a:lnTo>
                        <a:pt x="15" y="2"/>
                      </a:lnTo>
                      <a:lnTo>
                        <a:pt x="15" y="1"/>
                      </a:lnTo>
                      <a:lnTo>
                        <a:pt x="15" y="1"/>
                      </a:lnTo>
                      <a:lnTo>
                        <a:pt x="15" y="0"/>
                      </a:lnTo>
                      <a:lnTo>
                        <a:pt x="15" y="0"/>
                      </a:lnTo>
                      <a:lnTo>
                        <a:pt x="14" y="0"/>
                      </a:lnTo>
                      <a:lnTo>
                        <a:pt x="14" y="0"/>
                      </a:lnTo>
                      <a:lnTo>
                        <a:pt x="0" y="6"/>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29" name="Freeform 621"/>
                <p:cNvSpPr>
                  <a:spLocks/>
                </p:cNvSpPr>
                <p:nvPr/>
              </p:nvSpPr>
              <p:spPr bwMode="auto">
                <a:xfrm>
                  <a:off x="3801" y="1376"/>
                  <a:ext cx="14" cy="7"/>
                </a:xfrm>
                <a:custGeom>
                  <a:avLst/>
                  <a:gdLst>
                    <a:gd name="T0" fmla="*/ 0 w 14"/>
                    <a:gd name="T1" fmla="*/ 7 h 7"/>
                    <a:gd name="T2" fmla="*/ 14 w 14"/>
                    <a:gd name="T3" fmla="*/ 0 h 7"/>
                    <a:gd name="T4" fmla="*/ 14 w 14"/>
                    <a:gd name="T5" fmla="*/ 0 h 7"/>
                    <a:gd name="T6" fmla="*/ 14 w 14"/>
                    <a:gd name="T7" fmla="*/ 0 h 7"/>
                    <a:gd name="T8" fmla="*/ 1 w 14"/>
                    <a:gd name="T9" fmla="*/ 7 h 7"/>
                    <a:gd name="T10" fmla="*/ 0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0" y="7"/>
                      </a:moveTo>
                      <a:lnTo>
                        <a:pt x="14" y="0"/>
                      </a:lnTo>
                      <a:lnTo>
                        <a:pt x="14" y="0"/>
                      </a:lnTo>
                      <a:lnTo>
                        <a:pt x="14" y="0"/>
                      </a:lnTo>
                      <a:lnTo>
                        <a:pt x="1" y="7"/>
                      </a:lnTo>
                      <a:lnTo>
                        <a:pt x="0" y="7"/>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30" name="Rectangle 622"/>
                <p:cNvSpPr>
                  <a:spLocks noChangeArrowheads="1"/>
                </p:cNvSpPr>
                <p:nvPr/>
              </p:nvSpPr>
              <p:spPr bwMode="auto">
                <a:xfrm>
                  <a:off x="3736" y="1407"/>
                  <a:ext cx="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431" name="Freeform 623"/>
                <p:cNvSpPr>
                  <a:spLocks/>
                </p:cNvSpPr>
                <p:nvPr/>
              </p:nvSpPr>
              <p:spPr bwMode="auto">
                <a:xfrm>
                  <a:off x="3736" y="1401"/>
                  <a:ext cx="3" cy="6"/>
                </a:xfrm>
                <a:custGeom>
                  <a:avLst/>
                  <a:gdLst>
                    <a:gd name="T0" fmla="*/ 1 w 3"/>
                    <a:gd name="T1" fmla="*/ 0 h 6"/>
                    <a:gd name="T2" fmla="*/ 1 w 3"/>
                    <a:gd name="T3" fmla="*/ 0 h 6"/>
                    <a:gd name="T4" fmla="*/ 0 w 3"/>
                    <a:gd name="T5" fmla="*/ 6 h 6"/>
                    <a:gd name="T6" fmla="*/ 3 w 3"/>
                    <a:gd name="T7" fmla="*/ 6 h 6"/>
                    <a:gd name="T8" fmla="*/ 3 w 3"/>
                    <a:gd name="T9" fmla="*/ 0 h 6"/>
                    <a:gd name="T10" fmla="*/ 3 w 3"/>
                    <a:gd name="T11" fmla="*/ 1 h 6"/>
                    <a:gd name="T12" fmla="*/ 1 w 3"/>
                    <a:gd name="T13" fmla="*/ 0 h 6"/>
                    <a:gd name="T14" fmla="*/ 1 w 3"/>
                    <a:gd name="T15" fmla="*/ 0 h 6"/>
                    <a:gd name="T16" fmla="*/ 1 w 3"/>
                    <a:gd name="T17" fmla="*/ 0 h 6"/>
                    <a:gd name="T18" fmla="*/ 1 w 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0"/>
                      </a:moveTo>
                      <a:lnTo>
                        <a:pt x="1" y="0"/>
                      </a:lnTo>
                      <a:lnTo>
                        <a:pt x="0" y="6"/>
                      </a:lnTo>
                      <a:lnTo>
                        <a:pt x="3" y="6"/>
                      </a:lnTo>
                      <a:lnTo>
                        <a:pt x="3" y="0"/>
                      </a:lnTo>
                      <a:lnTo>
                        <a:pt x="3" y="1"/>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32" name="Freeform 624"/>
                <p:cNvSpPr>
                  <a:spLocks/>
                </p:cNvSpPr>
                <p:nvPr/>
              </p:nvSpPr>
              <p:spPr bwMode="auto">
                <a:xfrm>
                  <a:off x="3737" y="1370"/>
                  <a:ext cx="45" cy="32"/>
                </a:xfrm>
                <a:custGeom>
                  <a:avLst/>
                  <a:gdLst>
                    <a:gd name="T0" fmla="*/ 45 w 45"/>
                    <a:gd name="T1" fmla="*/ 1 h 32"/>
                    <a:gd name="T2" fmla="*/ 45 w 45"/>
                    <a:gd name="T3" fmla="*/ 1 h 32"/>
                    <a:gd name="T4" fmla="*/ 43 w 45"/>
                    <a:gd name="T5" fmla="*/ 0 h 32"/>
                    <a:gd name="T6" fmla="*/ 41 w 45"/>
                    <a:gd name="T7" fmla="*/ 0 h 32"/>
                    <a:gd name="T8" fmla="*/ 38 w 45"/>
                    <a:gd name="T9" fmla="*/ 1 h 32"/>
                    <a:gd name="T10" fmla="*/ 35 w 45"/>
                    <a:gd name="T11" fmla="*/ 1 h 32"/>
                    <a:gd name="T12" fmla="*/ 33 w 45"/>
                    <a:gd name="T13" fmla="*/ 2 h 32"/>
                    <a:gd name="T14" fmla="*/ 30 w 45"/>
                    <a:gd name="T15" fmla="*/ 4 h 32"/>
                    <a:gd name="T16" fmla="*/ 27 w 45"/>
                    <a:gd name="T17" fmla="*/ 5 h 32"/>
                    <a:gd name="T18" fmla="*/ 24 w 45"/>
                    <a:gd name="T19" fmla="*/ 7 h 32"/>
                    <a:gd name="T20" fmla="*/ 21 w 45"/>
                    <a:gd name="T21" fmla="*/ 9 h 32"/>
                    <a:gd name="T22" fmla="*/ 17 w 45"/>
                    <a:gd name="T23" fmla="*/ 11 h 32"/>
                    <a:gd name="T24" fmla="*/ 14 w 45"/>
                    <a:gd name="T25" fmla="*/ 14 h 32"/>
                    <a:gd name="T26" fmla="*/ 11 w 45"/>
                    <a:gd name="T27" fmla="*/ 17 h 32"/>
                    <a:gd name="T28" fmla="*/ 8 w 45"/>
                    <a:gd name="T29" fmla="*/ 20 h 32"/>
                    <a:gd name="T30" fmla="*/ 5 w 45"/>
                    <a:gd name="T31" fmla="*/ 23 h 32"/>
                    <a:gd name="T32" fmla="*/ 3 w 45"/>
                    <a:gd name="T33" fmla="*/ 27 h 32"/>
                    <a:gd name="T34" fmla="*/ 0 w 45"/>
                    <a:gd name="T35" fmla="*/ 31 h 32"/>
                    <a:gd name="T36" fmla="*/ 2 w 45"/>
                    <a:gd name="T37" fmla="*/ 32 h 32"/>
                    <a:gd name="T38" fmla="*/ 4 w 45"/>
                    <a:gd name="T39" fmla="*/ 28 h 32"/>
                    <a:gd name="T40" fmla="*/ 7 w 45"/>
                    <a:gd name="T41" fmla="*/ 25 h 32"/>
                    <a:gd name="T42" fmla="*/ 10 w 45"/>
                    <a:gd name="T43" fmla="*/ 22 h 32"/>
                    <a:gd name="T44" fmla="*/ 13 w 45"/>
                    <a:gd name="T45" fmla="*/ 19 h 32"/>
                    <a:gd name="T46" fmla="*/ 16 w 45"/>
                    <a:gd name="T47" fmla="*/ 16 h 32"/>
                    <a:gd name="T48" fmla="*/ 19 w 45"/>
                    <a:gd name="T49" fmla="*/ 13 h 32"/>
                    <a:gd name="T50" fmla="*/ 22 w 45"/>
                    <a:gd name="T51" fmla="*/ 11 h 32"/>
                    <a:gd name="T52" fmla="*/ 25 w 45"/>
                    <a:gd name="T53" fmla="*/ 9 h 32"/>
                    <a:gd name="T54" fmla="*/ 28 w 45"/>
                    <a:gd name="T55" fmla="*/ 7 h 32"/>
                    <a:gd name="T56" fmla="*/ 31 w 45"/>
                    <a:gd name="T57" fmla="*/ 6 h 32"/>
                    <a:gd name="T58" fmla="*/ 33 w 45"/>
                    <a:gd name="T59" fmla="*/ 5 h 32"/>
                    <a:gd name="T60" fmla="*/ 36 w 45"/>
                    <a:gd name="T61" fmla="*/ 4 h 32"/>
                    <a:gd name="T62" fmla="*/ 38 w 45"/>
                    <a:gd name="T63" fmla="*/ 3 h 32"/>
                    <a:gd name="T64" fmla="*/ 41 w 45"/>
                    <a:gd name="T65" fmla="*/ 3 h 32"/>
                    <a:gd name="T66" fmla="*/ 43 w 45"/>
                    <a:gd name="T67" fmla="*/ 3 h 32"/>
                    <a:gd name="T68" fmla="*/ 45 w 45"/>
                    <a:gd name="T69" fmla="*/ 3 h 32"/>
                    <a:gd name="T70" fmla="*/ 44 w 45"/>
                    <a:gd name="T71" fmla="*/ 3 h 32"/>
                    <a:gd name="T72" fmla="*/ 45 w 45"/>
                    <a:gd name="T73" fmla="*/ 1 h 32"/>
                    <a:gd name="T74" fmla="*/ 45 w 45"/>
                    <a:gd name="T75" fmla="*/ 1 h 32"/>
                    <a:gd name="T76" fmla="*/ 45 w 45"/>
                    <a:gd name="T77" fmla="*/ 1 h 32"/>
                    <a:gd name="T78" fmla="*/ 45 w 45"/>
                    <a:gd name="T7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32">
                      <a:moveTo>
                        <a:pt x="45" y="1"/>
                      </a:moveTo>
                      <a:lnTo>
                        <a:pt x="45" y="1"/>
                      </a:lnTo>
                      <a:lnTo>
                        <a:pt x="43" y="0"/>
                      </a:lnTo>
                      <a:lnTo>
                        <a:pt x="41" y="0"/>
                      </a:lnTo>
                      <a:lnTo>
                        <a:pt x="38" y="1"/>
                      </a:lnTo>
                      <a:lnTo>
                        <a:pt x="35" y="1"/>
                      </a:lnTo>
                      <a:lnTo>
                        <a:pt x="33" y="2"/>
                      </a:lnTo>
                      <a:lnTo>
                        <a:pt x="30" y="4"/>
                      </a:lnTo>
                      <a:lnTo>
                        <a:pt x="27" y="5"/>
                      </a:lnTo>
                      <a:lnTo>
                        <a:pt x="24" y="7"/>
                      </a:lnTo>
                      <a:lnTo>
                        <a:pt x="21" y="9"/>
                      </a:lnTo>
                      <a:lnTo>
                        <a:pt x="17" y="11"/>
                      </a:lnTo>
                      <a:lnTo>
                        <a:pt x="14" y="14"/>
                      </a:lnTo>
                      <a:lnTo>
                        <a:pt x="11" y="17"/>
                      </a:lnTo>
                      <a:lnTo>
                        <a:pt x="8" y="20"/>
                      </a:lnTo>
                      <a:lnTo>
                        <a:pt x="5" y="23"/>
                      </a:lnTo>
                      <a:lnTo>
                        <a:pt x="3" y="27"/>
                      </a:lnTo>
                      <a:lnTo>
                        <a:pt x="0" y="31"/>
                      </a:lnTo>
                      <a:lnTo>
                        <a:pt x="2" y="32"/>
                      </a:lnTo>
                      <a:lnTo>
                        <a:pt x="4" y="28"/>
                      </a:lnTo>
                      <a:lnTo>
                        <a:pt x="7" y="25"/>
                      </a:lnTo>
                      <a:lnTo>
                        <a:pt x="10" y="22"/>
                      </a:lnTo>
                      <a:lnTo>
                        <a:pt x="13" y="19"/>
                      </a:lnTo>
                      <a:lnTo>
                        <a:pt x="16" y="16"/>
                      </a:lnTo>
                      <a:lnTo>
                        <a:pt x="19" y="13"/>
                      </a:lnTo>
                      <a:lnTo>
                        <a:pt x="22" y="11"/>
                      </a:lnTo>
                      <a:lnTo>
                        <a:pt x="25" y="9"/>
                      </a:lnTo>
                      <a:lnTo>
                        <a:pt x="28" y="7"/>
                      </a:lnTo>
                      <a:lnTo>
                        <a:pt x="31" y="6"/>
                      </a:lnTo>
                      <a:lnTo>
                        <a:pt x="33" y="5"/>
                      </a:lnTo>
                      <a:lnTo>
                        <a:pt x="36" y="4"/>
                      </a:lnTo>
                      <a:lnTo>
                        <a:pt x="38" y="3"/>
                      </a:lnTo>
                      <a:lnTo>
                        <a:pt x="41" y="3"/>
                      </a:lnTo>
                      <a:lnTo>
                        <a:pt x="43" y="3"/>
                      </a:lnTo>
                      <a:lnTo>
                        <a:pt x="45" y="3"/>
                      </a:lnTo>
                      <a:lnTo>
                        <a:pt x="44" y="3"/>
                      </a:lnTo>
                      <a:lnTo>
                        <a:pt x="45" y="1"/>
                      </a:lnTo>
                      <a:lnTo>
                        <a:pt x="45" y="1"/>
                      </a:lnTo>
                      <a:lnTo>
                        <a:pt x="45" y="1"/>
                      </a:lnTo>
                      <a:lnTo>
                        <a:pt x="4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33" name="Freeform 625"/>
                <p:cNvSpPr>
                  <a:spLocks/>
                </p:cNvSpPr>
                <p:nvPr/>
              </p:nvSpPr>
              <p:spPr bwMode="auto">
                <a:xfrm>
                  <a:off x="3781" y="1371"/>
                  <a:ext cx="33" cy="21"/>
                </a:xfrm>
                <a:custGeom>
                  <a:avLst/>
                  <a:gdLst>
                    <a:gd name="T0" fmla="*/ 33 w 33"/>
                    <a:gd name="T1" fmla="*/ 20 h 21"/>
                    <a:gd name="T2" fmla="*/ 32 w 33"/>
                    <a:gd name="T3" fmla="*/ 19 h 21"/>
                    <a:gd name="T4" fmla="*/ 1 w 33"/>
                    <a:gd name="T5" fmla="*/ 0 h 21"/>
                    <a:gd name="T6" fmla="*/ 0 w 33"/>
                    <a:gd name="T7" fmla="*/ 2 h 21"/>
                    <a:gd name="T8" fmla="*/ 31 w 33"/>
                    <a:gd name="T9" fmla="*/ 21 h 21"/>
                    <a:gd name="T10" fmla="*/ 31 w 33"/>
                    <a:gd name="T11" fmla="*/ 20 h 21"/>
                    <a:gd name="T12" fmla="*/ 33 w 33"/>
                    <a:gd name="T13" fmla="*/ 20 h 21"/>
                    <a:gd name="T14" fmla="*/ 33 w 33"/>
                    <a:gd name="T15" fmla="*/ 19 h 21"/>
                    <a:gd name="T16" fmla="*/ 32 w 33"/>
                    <a:gd name="T17" fmla="*/ 19 h 21"/>
                    <a:gd name="T18" fmla="*/ 33 w 33"/>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1">
                      <a:moveTo>
                        <a:pt x="33" y="20"/>
                      </a:moveTo>
                      <a:lnTo>
                        <a:pt x="32" y="19"/>
                      </a:lnTo>
                      <a:lnTo>
                        <a:pt x="1" y="0"/>
                      </a:lnTo>
                      <a:lnTo>
                        <a:pt x="0" y="2"/>
                      </a:lnTo>
                      <a:lnTo>
                        <a:pt x="31" y="21"/>
                      </a:lnTo>
                      <a:lnTo>
                        <a:pt x="31" y="20"/>
                      </a:lnTo>
                      <a:lnTo>
                        <a:pt x="33" y="20"/>
                      </a:lnTo>
                      <a:lnTo>
                        <a:pt x="33" y="19"/>
                      </a:lnTo>
                      <a:lnTo>
                        <a:pt x="32" y="19"/>
                      </a:lnTo>
                      <a:lnTo>
                        <a:pt x="3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34" name="Freeform 626"/>
                <p:cNvSpPr>
                  <a:spLocks/>
                </p:cNvSpPr>
                <p:nvPr/>
              </p:nvSpPr>
              <p:spPr bwMode="auto">
                <a:xfrm>
                  <a:off x="3812" y="1391"/>
                  <a:ext cx="2" cy="8"/>
                </a:xfrm>
                <a:custGeom>
                  <a:avLst/>
                  <a:gdLst>
                    <a:gd name="T0" fmla="*/ 1 w 2"/>
                    <a:gd name="T1" fmla="*/ 8 h 8"/>
                    <a:gd name="T2" fmla="*/ 2 w 2"/>
                    <a:gd name="T3" fmla="*/ 8 h 8"/>
                    <a:gd name="T4" fmla="*/ 2 w 2"/>
                    <a:gd name="T5" fmla="*/ 0 h 8"/>
                    <a:gd name="T6" fmla="*/ 0 w 2"/>
                    <a:gd name="T7" fmla="*/ 0 h 8"/>
                    <a:gd name="T8" fmla="*/ 0 w 2"/>
                    <a:gd name="T9" fmla="*/ 8 h 8"/>
                    <a:gd name="T10" fmla="*/ 1 w 2"/>
                    <a:gd name="T11" fmla="*/ 8 h 8"/>
                  </a:gdLst>
                  <a:ahLst/>
                  <a:cxnLst>
                    <a:cxn ang="0">
                      <a:pos x="T0" y="T1"/>
                    </a:cxn>
                    <a:cxn ang="0">
                      <a:pos x="T2" y="T3"/>
                    </a:cxn>
                    <a:cxn ang="0">
                      <a:pos x="T4" y="T5"/>
                    </a:cxn>
                    <a:cxn ang="0">
                      <a:pos x="T6" y="T7"/>
                    </a:cxn>
                    <a:cxn ang="0">
                      <a:pos x="T8" y="T9"/>
                    </a:cxn>
                    <a:cxn ang="0">
                      <a:pos x="T10" y="T11"/>
                    </a:cxn>
                  </a:cxnLst>
                  <a:rect l="0" t="0" r="r" b="b"/>
                  <a:pathLst>
                    <a:path w="2" h="8">
                      <a:moveTo>
                        <a:pt x="1" y="8"/>
                      </a:moveTo>
                      <a:lnTo>
                        <a:pt x="2" y="8"/>
                      </a:lnTo>
                      <a:lnTo>
                        <a:pt x="2" y="0"/>
                      </a:lnTo>
                      <a:lnTo>
                        <a:pt x="0" y="0"/>
                      </a:lnTo>
                      <a:lnTo>
                        <a:pt x="0" y="8"/>
                      </a:lnTo>
                      <a:lnTo>
                        <a:pt x="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35" name="Rectangle 627"/>
                <p:cNvSpPr>
                  <a:spLocks noChangeArrowheads="1"/>
                </p:cNvSpPr>
                <p:nvPr/>
              </p:nvSpPr>
              <p:spPr bwMode="auto">
                <a:xfrm>
                  <a:off x="3812" y="1399"/>
                  <a:ext cx="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436" name="Freeform 628"/>
                <p:cNvSpPr>
                  <a:spLocks/>
                </p:cNvSpPr>
                <p:nvPr/>
              </p:nvSpPr>
              <p:spPr bwMode="auto">
                <a:xfrm>
                  <a:off x="3779" y="1379"/>
                  <a:ext cx="9" cy="6"/>
                </a:xfrm>
                <a:custGeom>
                  <a:avLst/>
                  <a:gdLst>
                    <a:gd name="T0" fmla="*/ 8 w 9"/>
                    <a:gd name="T1" fmla="*/ 5 h 6"/>
                    <a:gd name="T2" fmla="*/ 9 w 9"/>
                    <a:gd name="T3" fmla="*/ 5 h 6"/>
                    <a:gd name="T4" fmla="*/ 0 w 9"/>
                    <a:gd name="T5" fmla="*/ 0 h 6"/>
                    <a:gd name="T6" fmla="*/ 0 w 9"/>
                    <a:gd name="T7" fmla="*/ 1 h 6"/>
                    <a:gd name="T8" fmla="*/ 8 w 9"/>
                    <a:gd name="T9" fmla="*/ 6 h 6"/>
                    <a:gd name="T10" fmla="*/ 9 w 9"/>
                    <a:gd name="T11" fmla="*/ 6 h 6"/>
                    <a:gd name="T12" fmla="*/ 8 w 9"/>
                    <a:gd name="T13" fmla="*/ 6 h 6"/>
                    <a:gd name="T14" fmla="*/ 8 w 9"/>
                    <a:gd name="T15" fmla="*/ 6 h 6"/>
                    <a:gd name="T16" fmla="*/ 9 w 9"/>
                    <a:gd name="T17" fmla="*/ 6 h 6"/>
                    <a:gd name="T18" fmla="*/ 8 w 9"/>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6">
                      <a:moveTo>
                        <a:pt x="8" y="5"/>
                      </a:moveTo>
                      <a:lnTo>
                        <a:pt x="9" y="5"/>
                      </a:lnTo>
                      <a:lnTo>
                        <a:pt x="0" y="0"/>
                      </a:lnTo>
                      <a:lnTo>
                        <a:pt x="0" y="1"/>
                      </a:lnTo>
                      <a:lnTo>
                        <a:pt x="8" y="6"/>
                      </a:lnTo>
                      <a:lnTo>
                        <a:pt x="9" y="6"/>
                      </a:lnTo>
                      <a:lnTo>
                        <a:pt x="8" y="6"/>
                      </a:lnTo>
                      <a:lnTo>
                        <a:pt x="8" y="6"/>
                      </a:lnTo>
                      <a:lnTo>
                        <a:pt x="9" y="6"/>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37" name="Freeform 629"/>
                <p:cNvSpPr>
                  <a:spLocks/>
                </p:cNvSpPr>
                <p:nvPr/>
              </p:nvSpPr>
              <p:spPr bwMode="auto">
                <a:xfrm>
                  <a:off x="3787" y="1382"/>
                  <a:ext cx="13" cy="3"/>
                </a:xfrm>
                <a:custGeom>
                  <a:avLst/>
                  <a:gdLst>
                    <a:gd name="T0" fmla="*/ 13 w 13"/>
                    <a:gd name="T1" fmla="*/ 1 h 3"/>
                    <a:gd name="T2" fmla="*/ 12 w 13"/>
                    <a:gd name="T3" fmla="*/ 0 h 3"/>
                    <a:gd name="T4" fmla="*/ 10 w 13"/>
                    <a:gd name="T5" fmla="*/ 0 h 3"/>
                    <a:gd name="T6" fmla="*/ 9 w 13"/>
                    <a:gd name="T7" fmla="*/ 0 h 3"/>
                    <a:gd name="T8" fmla="*/ 7 w 13"/>
                    <a:gd name="T9" fmla="*/ 0 h 3"/>
                    <a:gd name="T10" fmla="*/ 6 w 13"/>
                    <a:gd name="T11" fmla="*/ 0 h 3"/>
                    <a:gd name="T12" fmla="*/ 4 w 13"/>
                    <a:gd name="T13" fmla="*/ 0 h 3"/>
                    <a:gd name="T14" fmla="*/ 2 w 13"/>
                    <a:gd name="T15" fmla="*/ 1 h 3"/>
                    <a:gd name="T16" fmla="*/ 0 w 13"/>
                    <a:gd name="T17" fmla="*/ 2 h 3"/>
                    <a:gd name="T18" fmla="*/ 1 w 13"/>
                    <a:gd name="T19" fmla="*/ 3 h 3"/>
                    <a:gd name="T20" fmla="*/ 3 w 13"/>
                    <a:gd name="T21" fmla="*/ 2 h 3"/>
                    <a:gd name="T22" fmla="*/ 4 w 13"/>
                    <a:gd name="T23" fmla="*/ 1 h 3"/>
                    <a:gd name="T24" fmla="*/ 6 w 13"/>
                    <a:gd name="T25" fmla="*/ 1 h 3"/>
                    <a:gd name="T26" fmla="*/ 7 w 13"/>
                    <a:gd name="T27" fmla="*/ 1 h 3"/>
                    <a:gd name="T28" fmla="*/ 9 w 13"/>
                    <a:gd name="T29" fmla="*/ 1 h 3"/>
                    <a:gd name="T30" fmla="*/ 10 w 13"/>
                    <a:gd name="T31" fmla="*/ 1 h 3"/>
                    <a:gd name="T32" fmla="*/ 11 w 13"/>
                    <a:gd name="T33" fmla="*/ 1 h 3"/>
                    <a:gd name="T34" fmla="*/ 13 w 13"/>
                    <a:gd name="T35" fmla="*/ 2 h 3"/>
                    <a:gd name="T36" fmla="*/ 13 w 13"/>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3">
                      <a:moveTo>
                        <a:pt x="13" y="1"/>
                      </a:moveTo>
                      <a:lnTo>
                        <a:pt x="12" y="0"/>
                      </a:lnTo>
                      <a:lnTo>
                        <a:pt x="10" y="0"/>
                      </a:lnTo>
                      <a:lnTo>
                        <a:pt x="9" y="0"/>
                      </a:lnTo>
                      <a:lnTo>
                        <a:pt x="7" y="0"/>
                      </a:lnTo>
                      <a:lnTo>
                        <a:pt x="6" y="0"/>
                      </a:lnTo>
                      <a:lnTo>
                        <a:pt x="4" y="0"/>
                      </a:lnTo>
                      <a:lnTo>
                        <a:pt x="2" y="1"/>
                      </a:lnTo>
                      <a:lnTo>
                        <a:pt x="0" y="2"/>
                      </a:lnTo>
                      <a:lnTo>
                        <a:pt x="1" y="3"/>
                      </a:lnTo>
                      <a:lnTo>
                        <a:pt x="3" y="2"/>
                      </a:lnTo>
                      <a:lnTo>
                        <a:pt x="4" y="1"/>
                      </a:lnTo>
                      <a:lnTo>
                        <a:pt x="6" y="1"/>
                      </a:lnTo>
                      <a:lnTo>
                        <a:pt x="7" y="1"/>
                      </a:lnTo>
                      <a:lnTo>
                        <a:pt x="9" y="1"/>
                      </a:lnTo>
                      <a:lnTo>
                        <a:pt x="10" y="1"/>
                      </a:lnTo>
                      <a:lnTo>
                        <a:pt x="11" y="1"/>
                      </a:lnTo>
                      <a:lnTo>
                        <a:pt x="13" y="2"/>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38" name="Freeform 630"/>
                <p:cNvSpPr>
                  <a:spLocks/>
                </p:cNvSpPr>
                <p:nvPr/>
              </p:nvSpPr>
              <p:spPr bwMode="auto">
                <a:xfrm>
                  <a:off x="3770" y="1373"/>
                  <a:ext cx="7" cy="6"/>
                </a:xfrm>
                <a:custGeom>
                  <a:avLst/>
                  <a:gdLst>
                    <a:gd name="T0" fmla="*/ 7 w 7"/>
                    <a:gd name="T1" fmla="*/ 5 h 6"/>
                    <a:gd name="T2" fmla="*/ 7 w 7"/>
                    <a:gd name="T3" fmla="*/ 5 h 6"/>
                    <a:gd name="T4" fmla="*/ 0 w 7"/>
                    <a:gd name="T5" fmla="*/ 0 h 6"/>
                    <a:gd name="T6" fmla="*/ 0 w 7"/>
                    <a:gd name="T7" fmla="*/ 1 h 6"/>
                    <a:gd name="T8" fmla="*/ 7 w 7"/>
                    <a:gd name="T9" fmla="*/ 6 h 6"/>
                    <a:gd name="T10" fmla="*/ 7 w 7"/>
                    <a:gd name="T11" fmla="*/ 6 h 6"/>
                    <a:gd name="T12" fmla="*/ 7 w 7"/>
                    <a:gd name="T13" fmla="*/ 6 h 6"/>
                    <a:gd name="T14" fmla="*/ 7 w 7"/>
                    <a:gd name="T15" fmla="*/ 6 h 6"/>
                    <a:gd name="T16" fmla="*/ 7 w 7"/>
                    <a:gd name="T17" fmla="*/ 6 h 6"/>
                    <a:gd name="T18" fmla="*/ 7 w 7"/>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7" y="5"/>
                      </a:moveTo>
                      <a:lnTo>
                        <a:pt x="7" y="5"/>
                      </a:lnTo>
                      <a:lnTo>
                        <a:pt x="0" y="0"/>
                      </a:lnTo>
                      <a:lnTo>
                        <a:pt x="0" y="1"/>
                      </a:lnTo>
                      <a:lnTo>
                        <a:pt x="7" y="6"/>
                      </a:lnTo>
                      <a:lnTo>
                        <a:pt x="7" y="6"/>
                      </a:lnTo>
                      <a:lnTo>
                        <a:pt x="7" y="6"/>
                      </a:lnTo>
                      <a:lnTo>
                        <a:pt x="7" y="6"/>
                      </a:lnTo>
                      <a:lnTo>
                        <a:pt x="7" y="6"/>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39" name="Freeform 631"/>
                <p:cNvSpPr>
                  <a:spLocks/>
                </p:cNvSpPr>
                <p:nvPr/>
              </p:nvSpPr>
              <p:spPr bwMode="auto">
                <a:xfrm>
                  <a:off x="3777" y="1375"/>
                  <a:ext cx="13" cy="4"/>
                </a:xfrm>
                <a:custGeom>
                  <a:avLst/>
                  <a:gdLst>
                    <a:gd name="T0" fmla="*/ 13 w 13"/>
                    <a:gd name="T1" fmla="*/ 2 h 4"/>
                    <a:gd name="T2" fmla="*/ 11 w 13"/>
                    <a:gd name="T3" fmla="*/ 1 h 4"/>
                    <a:gd name="T4" fmla="*/ 10 w 13"/>
                    <a:gd name="T5" fmla="*/ 1 h 4"/>
                    <a:gd name="T6" fmla="*/ 8 w 13"/>
                    <a:gd name="T7" fmla="*/ 0 h 4"/>
                    <a:gd name="T8" fmla="*/ 7 w 13"/>
                    <a:gd name="T9" fmla="*/ 0 h 4"/>
                    <a:gd name="T10" fmla="*/ 5 w 13"/>
                    <a:gd name="T11" fmla="*/ 0 h 4"/>
                    <a:gd name="T12" fmla="*/ 3 w 13"/>
                    <a:gd name="T13" fmla="*/ 1 h 4"/>
                    <a:gd name="T14" fmla="*/ 2 w 13"/>
                    <a:gd name="T15" fmla="*/ 1 h 4"/>
                    <a:gd name="T16" fmla="*/ 0 w 13"/>
                    <a:gd name="T17" fmla="*/ 3 h 4"/>
                    <a:gd name="T18" fmla="*/ 0 w 13"/>
                    <a:gd name="T19" fmla="*/ 4 h 4"/>
                    <a:gd name="T20" fmla="*/ 2 w 13"/>
                    <a:gd name="T21" fmla="*/ 3 h 4"/>
                    <a:gd name="T22" fmla="*/ 4 w 13"/>
                    <a:gd name="T23" fmla="*/ 2 h 4"/>
                    <a:gd name="T24" fmla="*/ 5 w 13"/>
                    <a:gd name="T25" fmla="*/ 2 h 4"/>
                    <a:gd name="T26" fmla="*/ 7 w 13"/>
                    <a:gd name="T27" fmla="*/ 2 h 4"/>
                    <a:gd name="T28" fmla="*/ 8 w 13"/>
                    <a:gd name="T29" fmla="*/ 1 h 4"/>
                    <a:gd name="T30" fmla="*/ 9 w 13"/>
                    <a:gd name="T31" fmla="*/ 2 h 4"/>
                    <a:gd name="T32" fmla="*/ 11 w 13"/>
                    <a:gd name="T33" fmla="*/ 2 h 4"/>
                    <a:gd name="T34" fmla="*/ 12 w 13"/>
                    <a:gd name="T35" fmla="*/ 3 h 4"/>
                    <a:gd name="T36" fmla="*/ 13 w 13"/>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4">
                      <a:moveTo>
                        <a:pt x="13" y="2"/>
                      </a:moveTo>
                      <a:lnTo>
                        <a:pt x="11" y="1"/>
                      </a:lnTo>
                      <a:lnTo>
                        <a:pt x="10" y="1"/>
                      </a:lnTo>
                      <a:lnTo>
                        <a:pt x="8" y="0"/>
                      </a:lnTo>
                      <a:lnTo>
                        <a:pt x="7" y="0"/>
                      </a:lnTo>
                      <a:lnTo>
                        <a:pt x="5" y="0"/>
                      </a:lnTo>
                      <a:lnTo>
                        <a:pt x="3" y="1"/>
                      </a:lnTo>
                      <a:lnTo>
                        <a:pt x="2" y="1"/>
                      </a:lnTo>
                      <a:lnTo>
                        <a:pt x="0" y="3"/>
                      </a:lnTo>
                      <a:lnTo>
                        <a:pt x="0" y="4"/>
                      </a:lnTo>
                      <a:lnTo>
                        <a:pt x="2" y="3"/>
                      </a:lnTo>
                      <a:lnTo>
                        <a:pt x="4" y="2"/>
                      </a:lnTo>
                      <a:lnTo>
                        <a:pt x="5" y="2"/>
                      </a:lnTo>
                      <a:lnTo>
                        <a:pt x="7" y="2"/>
                      </a:lnTo>
                      <a:lnTo>
                        <a:pt x="8" y="1"/>
                      </a:lnTo>
                      <a:lnTo>
                        <a:pt x="9" y="2"/>
                      </a:lnTo>
                      <a:lnTo>
                        <a:pt x="11" y="2"/>
                      </a:lnTo>
                      <a:lnTo>
                        <a:pt x="12" y="3"/>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40" name="Freeform 632"/>
                <p:cNvSpPr>
                  <a:spLocks/>
                </p:cNvSpPr>
                <p:nvPr/>
              </p:nvSpPr>
              <p:spPr bwMode="auto">
                <a:xfrm>
                  <a:off x="3739" y="1400"/>
                  <a:ext cx="28" cy="18"/>
                </a:xfrm>
                <a:custGeom>
                  <a:avLst/>
                  <a:gdLst>
                    <a:gd name="T0" fmla="*/ 27 w 28"/>
                    <a:gd name="T1" fmla="*/ 17 h 18"/>
                    <a:gd name="T2" fmla="*/ 28 w 28"/>
                    <a:gd name="T3" fmla="*/ 17 h 18"/>
                    <a:gd name="T4" fmla="*/ 27 w 28"/>
                    <a:gd name="T5" fmla="*/ 15 h 18"/>
                    <a:gd name="T6" fmla="*/ 25 w 28"/>
                    <a:gd name="T7" fmla="*/ 14 h 18"/>
                    <a:gd name="T8" fmla="*/ 24 w 28"/>
                    <a:gd name="T9" fmla="*/ 13 h 18"/>
                    <a:gd name="T10" fmla="*/ 22 w 28"/>
                    <a:gd name="T11" fmla="*/ 11 h 18"/>
                    <a:gd name="T12" fmla="*/ 20 w 28"/>
                    <a:gd name="T13" fmla="*/ 10 h 18"/>
                    <a:gd name="T14" fmla="*/ 19 w 28"/>
                    <a:gd name="T15" fmla="*/ 9 h 18"/>
                    <a:gd name="T16" fmla="*/ 17 w 28"/>
                    <a:gd name="T17" fmla="*/ 8 h 18"/>
                    <a:gd name="T18" fmla="*/ 15 w 28"/>
                    <a:gd name="T19" fmla="*/ 7 h 18"/>
                    <a:gd name="T20" fmla="*/ 14 w 28"/>
                    <a:gd name="T21" fmla="*/ 6 h 18"/>
                    <a:gd name="T22" fmla="*/ 12 w 28"/>
                    <a:gd name="T23" fmla="*/ 5 h 18"/>
                    <a:gd name="T24" fmla="*/ 10 w 28"/>
                    <a:gd name="T25" fmla="*/ 4 h 18"/>
                    <a:gd name="T26" fmla="*/ 8 w 28"/>
                    <a:gd name="T27" fmla="*/ 3 h 18"/>
                    <a:gd name="T28" fmla="*/ 6 w 28"/>
                    <a:gd name="T29" fmla="*/ 2 h 18"/>
                    <a:gd name="T30" fmla="*/ 4 w 28"/>
                    <a:gd name="T31" fmla="*/ 1 h 18"/>
                    <a:gd name="T32" fmla="*/ 2 w 28"/>
                    <a:gd name="T33" fmla="*/ 1 h 18"/>
                    <a:gd name="T34" fmla="*/ 0 w 28"/>
                    <a:gd name="T35" fmla="*/ 0 h 18"/>
                    <a:gd name="T36" fmla="*/ 0 w 28"/>
                    <a:gd name="T37" fmla="*/ 1 h 18"/>
                    <a:gd name="T38" fmla="*/ 2 w 28"/>
                    <a:gd name="T39" fmla="*/ 2 h 18"/>
                    <a:gd name="T40" fmla="*/ 4 w 28"/>
                    <a:gd name="T41" fmla="*/ 3 h 18"/>
                    <a:gd name="T42" fmla="*/ 6 w 28"/>
                    <a:gd name="T43" fmla="*/ 3 h 18"/>
                    <a:gd name="T44" fmla="*/ 8 w 28"/>
                    <a:gd name="T45" fmla="*/ 4 h 18"/>
                    <a:gd name="T46" fmla="*/ 9 w 28"/>
                    <a:gd name="T47" fmla="*/ 5 h 18"/>
                    <a:gd name="T48" fmla="*/ 11 w 28"/>
                    <a:gd name="T49" fmla="*/ 6 h 18"/>
                    <a:gd name="T50" fmla="*/ 13 w 28"/>
                    <a:gd name="T51" fmla="*/ 7 h 18"/>
                    <a:gd name="T52" fmla="*/ 15 w 28"/>
                    <a:gd name="T53" fmla="*/ 8 h 18"/>
                    <a:gd name="T54" fmla="*/ 16 w 28"/>
                    <a:gd name="T55" fmla="*/ 9 h 18"/>
                    <a:gd name="T56" fmla="*/ 18 w 28"/>
                    <a:gd name="T57" fmla="*/ 10 h 18"/>
                    <a:gd name="T58" fmla="*/ 20 w 28"/>
                    <a:gd name="T59" fmla="*/ 11 h 18"/>
                    <a:gd name="T60" fmla="*/ 21 w 28"/>
                    <a:gd name="T61" fmla="*/ 12 h 18"/>
                    <a:gd name="T62" fmla="*/ 23 w 28"/>
                    <a:gd name="T63" fmla="*/ 14 h 18"/>
                    <a:gd name="T64" fmla="*/ 25 w 28"/>
                    <a:gd name="T65" fmla="*/ 15 h 18"/>
                    <a:gd name="T66" fmla="*/ 26 w 28"/>
                    <a:gd name="T67" fmla="*/ 16 h 18"/>
                    <a:gd name="T68" fmla="*/ 28 w 28"/>
                    <a:gd name="T69" fmla="*/ 18 h 18"/>
                    <a:gd name="T70" fmla="*/ 28 w 28"/>
                    <a:gd name="T71" fmla="*/ 18 h 18"/>
                    <a:gd name="T72" fmla="*/ 28 w 28"/>
                    <a:gd name="T73" fmla="*/ 18 h 18"/>
                    <a:gd name="T74" fmla="*/ 28 w 28"/>
                    <a:gd name="T75" fmla="*/ 18 h 18"/>
                    <a:gd name="T76" fmla="*/ 28 w 28"/>
                    <a:gd name="T77" fmla="*/ 18 h 18"/>
                    <a:gd name="T78" fmla="*/ 27 w 28"/>
                    <a:gd name="T7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18">
                      <a:moveTo>
                        <a:pt x="27" y="17"/>
                      </a:moveTo>
                      <a:lnTo>
                        <a:pt x="28" y="17"/>
                      </a:lnTo>
                      <a:lnTo>
                        <a:pt x="27" y="15"/>
                      </a:lnTo>
                      <a:lnTo>
                        <a:pt x="25" y="14"/>
                      </a:lnTo>
                      <a:lnTo>
                        <a:pt x="24" y="13"/>
                      </a:lnTo>
                      <a:lnTo>
                        <a:pt x="22" y="11"/>
                      </a:lnTo>
                      <a:lnTo>
                        <a:pt x="20" y="10"/>
                      </a:lnTo>
                      <a:lnTo>
                        <a:pt x="19" y="9"/>
                      </a:lnTo>
                      <a:lnTo>
                        <a:pt x="17" y="8"/>
                      </a:lnTo>
                      <a:lnTo>
                        <a:pt x="15" y="7"/>
                      </a:lnTo>
                      <a:lnTo>
                        <a:pt x="14" y="6"/>
                      </a:lnTo>
                      <a:lnTo>
                        <a:pt x="12" y="5"/>
                      </a:lnTo>
                      <a:lnTo>
                        <a:pt x="10" y="4"/>
                      </a:lnTo>
                      <a:lnTo>
                        <a:pt x="8" y="3"/>
                      </a:lnTo>
                      <a:lnTo>
                        <a:pt x="6" y="2"/>
                      </a:lnTo>
                      <a:lnTo>
                        <a:pt x="4" y="1"/>
                      </a:lnTo>
                      <a:lnTo>
                        <a:pt x="2" y="1"/>
                      </a:lnTo>
                      <a:lnTo>
                        <a:pt x="0" y="0"/>
                      </a:lnTo>
                      <a:lnTo>
                        <a:pt x="0" y="1"/>
                      </a:lnTo>
                      <a:lnTo>
                        <a:pt x="2" y="2"/>
                      </a:lnTo>
                      <a:lnTo>
                        <a:pt x="4" y="3"/>
                      </a:lnTo>
                      <a:lnTo>
                        <a:pt x="6" y="3"/>
                      </a:lnTo>
                      <a:lnTo>
                        <a:pt x="8" y="4"/>
                      </a:lnTo>
                      <a:lnTo>
                        <a:pt x="9" y="5"/>
                      </a:lnTo>
                      <a:lnTo>
                        <a:pt x="11" y="6"/>
                      </a:lnTo>
                      <a:lnTo>
                        <a:pt x="13" y="7"/>
                      </a:lnTo>
                      <a:lnTo>
                        <a:pt x="15" y="8"/>
                      </a:lnTo>
                      <a:lnTo>
                        <a:pt x="16" y="9"/>
                      </a:lnTo>
                      <a:lnTo>
                        <a:pt x="18" y="10"/>
                      </a:lnTo>
                      <a:lnTo>
                        <a:pt x="20" y="11"/>
                      </a:lnTo>
                      <a:lnTo>
                        <a:pt x="21" y="12"/>
                      </a:lnTo>
                      <a:lnTo>
                        <a:pt x="23" y="14"/>
                      </a:lnTo>
                      <a:lnTo>
                        <a:pt x="25" y="15"/>
                      </a:lnTo>
                      <a:lnTo>
                        <a:pt x="26" y="16"/>
                      </a:lnTo>
                      <a:lnTo>
                        <a:pt x="28" y="18"/>
                      </a:lnTo>
                      <a:lnTo>
                        <a:pt x="28" y="18"/>
                      </a:lnTo>
                      <a:lnTo>
                        <a:pt x="28" y="18"/>
                      </a:lnTo>
                      <a:lnTo>
                        <a:pt x="28" y="18"/>
                      </a:lnTo>
                      <a:lnTo>
                        <a:pt x="28" y="18"/>
                      </a:lnTo>
                      <a:lnTo>
                        <a:pt x="27" y="17"/>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41" name="Freeform 633"/>
                <p:cNvSpPr>
                  <a:spLocks/>
                </p:cNvSpPr>
                <p:nvPr/>
              </p:nvSpPr>
              <p:spPr bwMode="auto">
                <a:xfrm>
                  <a:off x="3766" y="1389"/>
                  <a:ext cx="45" cy="29"/>
                </a:xfrm>
                <a:custGeom>
                  <a:avLst/>
                  <a:gdLst>
                    <a:gd name="T0" fmla="*/ 45 w 45"/>
                    <a:gd name="T1" fmla="*/ 1 h 29"/>
                    <a:gd name="T2" fmla="*/ 43 w 45"/>
                    <a:gd name="T3" fmla="*/ 1 h 29"/>
                    <a:gd name="T4" fmla="*/ 40 w 45"/>
                    <a:gd name="T5" fmla="*/ 0 h 29"/>
                    <a:gd name="T6" fmla="*/ 38 w 45"/>
                    <a:gd name="T7" fmla="*/ 0 h 29"/>
                    <a:gd name="T8" fmla="*/ 35 w 45"/>
                    <a:gd name="T9" fmla="*/ 0 h 29"/>
                    <a:gd name="T10" fmla="*/ 33 w 45"/>
                    <a:gd name="T11" fmla="*/ 1 h 29"/>
                    <a:gd name="T12" fmla="*/ 30 w 45"/>
                    <a:gd name="T13" fmla="*/ 1 h 29"/>
                    <a:gd name="T14" fmla="*/ 27 w 45"/>
                    <a:gd name="T15" fmla="*/ 2 h 29"/>
                    <a:gd name="T16" fmla="*/ 24 w 45"/>
                    <a:gd name="T17" fmla="*/ 4 h 29"/>
                    <a:gd name="T18" fmla="*/ 21 w 45"/>
                    <a:gd name="T19" fmla="*/ 6 h 29"/>
                    <a:gd name="T20" fmla="*/ 18 w 45"/>
                    <a:gd name="T21" fmla="*/ 8 h 29"/>
                    <a:gd name="T22" fmla="*/ 15 w 45"/>
                    <a:gd name="T23" fmla="*/ 10 h 29"/>
                    <a:gd name="T24" fmla="*/ 12 w 45"/>
                    <a:gd name="T25" fmla="*/ 13 h 29"/>
                    <a:gd name="T26" fmla="*/ 9 w 45"/>
                    <a:gd name="T27" fmla="*/ 16 h 29"/>
                    <a:gd name="T28" fmla="*/ 6 w 45"/>
                    <a:gd name="T29" fmla="*/ 20 h 29"/>
                    <a:gd name="T30" fmla="*/ 3 w 45"/>
                    <a:gd name="T31" fmla="*/ 24 h 29"/>
                    <a:gd name="T32" fmla="*/ 0 w 45"/>
                    <a:gd name="T33" fmla="*/ 28 h 29"/>
                    <a:gd name="T34" fmla="*/ 1 w 45"/>
                    <a:gd name="T35" fmla="*/ 29 h 29"/>
                    <a:gd name="T36" fmla="*/ 4 w 45"/>
                    <a:gd name="T37" fmla="*/ 24 h 29"/>
                    <a:gd name="T38" fmla="*/ 7 w 45"/>
                    <a:gd name="T39" fmla="*/ 20 h 29"/>
                    <a:gd name="T40" fmla="*/ 10 w 45"/>
                    <a:gd name="T41" fmla="*/ 17 h 29"/>
                    <a:gd name="T42" fmla="*/ 13 w 45"/>
                    <a:gd name="T43" fmla="*/ 14 h 29"/>
                    <a:gd name="T44" fmla="*/ 16 w 45"/>
                    <a:gd name="T45" fmla="*/ 11 h 29"/>
                    <a:gd name="T46" fmla="*/ 19 w 45"/>
                    <a:gd name="T47" fmla="*/ 9 h 29"/>
                    <a:gd name="T48" fmla="*/ 22 w 45"/>
                    <a:gd name="T49" fmla="*/ 7 h 29"/>
                    <a:gd name="T50" fmla="*/ 24 w 45"/>
                    <a:gd name="T51" fmla="*/ 5 h 29"/>
                    <a:gd name="T52" fmla="*/ 27 w 45"/>
                    <a:gd name="T53" fmla="*/ 4 h 29"/>
                    <a:gd name="T54" fmla="*/ 30 w 45"/>
                    <a:gd name="T55" fmla="*/ 2 h 29"/>
                    <a:gd name="T56" fmla="*/ 33 w 45"/>
                    <a:gd name="T57" fmla="*/ 2 h 29"/>
                    <a:gd name="T58" fmla="*/ 35 w 45"/>
                    <a:gd name="T59" fmla="*/ 1 h 29"/>
                    <a:gd name="T60" fmla="*/ 38 w 45"/>
                    <a:gd name="T61" fmla="*/ 1 h 29"/>
                    <a:gd name="T62" fmla="*/ 40 w 45"/>
                    <a:gd name="T63" fmla="*/ 1 h 29"/>
                    <a:gd name="T64" fmla="*/ 43 w 45"/>
                    <a:gd name="T65" fmla="*/ 2 h 29"/>
                    <a:gd name="T66" fmla="*/ 45 w 45"/>
                    <a:gd name="T67" fmla="*/ 2 h 29"/>
                    <a:gd name="T68" fmla="*/ 45 w 45"/>
                    <a:gd name="T69"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9">
                      <a:moveTo>
                        <a:pt x="45" y="1"/>
                      </a:moveTo>
                      <a:lnTo>
                        <a:pt x="43" y="1"/>
                      </a:lnTo>
                      <a:lnTo>
                        <a:pt x="40" y="0"/>
                      </a:lnTo>
                      <a:lnTo>
                        <a:pt x="38" y="0"/>
                      </a:lnTo>
                      <a:lnTo>
                        <a:pt x="35" y="0"/>
                      </a:lnTo>
                      <a:lnTo>
                        <a:pt x="33" y="1"/>
                      </a:lnTo>
                      <a:lnTo>
                        <a:pt x="30" y="1"/>
                      </a:lnTo>
                      <a:lnTo>
                        <a:pt x="27" y="2"/>
                      </a:lnTo>
                      <a:lnTo>
                        <a:pt x="24" y="4"/>
                      </a:lnTo>
                      <a:lnTo>
                        <a:pt x="21" y="6"/>
                      </a:lnTo>
                      <a:lnTo>
                        <a:pt x="18" y="8"/>
                      </a:lnTo>
                      <a:lnTo>
                        <a:pt x="15" y="10"/>
                      </a:lnTo>
                      <a:lnTo>
                        <a:pt x="12" y="13"/>
                      </a:lnTo>
                      <a:lnTo>
                        <a:pt x="9" y="16"/>
                      </a:lnTo>
                      <a:lnTo>
                        <a:pt x="6" y="20"/>
                      </a:lnTo>
                      <a:lnTo>
                        <a:pt x="3" y="24"/>
                      </a:lnTo>
                      <a:lnTo>
                        <a:pt x="0" y="28"/>
                      </a:lnTo>
                      <a:lnTo>
                        <a:pt x="1" y="29"/>
                      </a:lnTo>
                      <a:lnTo>
                        <a:pt x="4" y="24"/>
                      </a:lnTo>
                      <a:lnTo>
                        <a:pt x="7" y="20"/>
                      </a:lnTo>
                      <a:lnTo>
                        <a:pt x="10" y="17"/>
                      </a:lnTo>
                      <a:lnTo>
                        <a:pt x="13" y="14"/>
                      </a:lnTo>
                      <a:lnTo>
                        <a:pt x="16" y="11"/>
                      </a:lnTo>
                      <a:lnTo>
                        <a:pt x="19" y="9"/>
                      </a:lnTo>
                      <a:lnTo>
                        <a:pt x="22" y="7"/>
                      </a:lnTo>
                      <a:lnTo>
                        <a:pt x="24" y="5"/>
                      </a:lnTo>
                      <a:lnTo>
                        <a:pt x="27" y="4"/>
                      </a:lnTo>
                      <a:lnTo>
                        <a:pt x="30" y="2"/>
                      </a:lnTo>
                      <a:lnTo>
                        <a:pt x="33" y="2"/>
                      </a:lnTo>
                      <a:lnTo>
                        <a:pt x="35" y="1"/>
                      </a:lnTo>
                      <a:lnTo>
                        <a:pt x="38" y="1"/>
                      </a:lnTo>
                      <a:lnTo>
                        <a:pt x="40" y="1"/>
                      </a:lnTo>
                      <a:lnTo>
                        <a:pt x="43" y="2"/>
                      </a:lnTo>
                      <a:lnTo>
                        <a:pt x="45" y="2"/>
                      </a:lnTo>
                      <a:lnTo>
                        <a:pt x="45" y="1"/>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42" name="Freeform 634"/>
                <p:cNvSpPr>
                  <a:spLocks/>
                </p:cNvSpPr>
                <p:nvPr/>
              </p:nvSpPr>
              <p:spPr bwMode="auto">
                <a:xfrm>
                  <a:off x="3738" y="1404"/>
                  <a:ext cx="30" cy="19"/>
                </a:xfrm>
                <a:custGeom>
                  <a:avLst/>
                  <a:gdLst>
                    <a:gd name="T0" fmla="*/ 29 w 30"/>
                    <a:gd name="T1" fmla="*/ 18 h 19"/>
                    <a:gd name="T2" fmla="*/ 30 w 30"/>
                    <a:gd name="T3" fmla="*/ 18 h 19"/>
                    <a:gd name="T4" fmla="*/ 28 w 30"/>
                    <a:gd name="T5" fmla="*/ 16 h 19"/>
                    <a:gd name="T6" fmla="*/ 27 w 30"/>
                    <a:gd name="T7" fmla="*/ 15 h 19"/>
                    <a:gd name="T8" fmla="*/ 25 w 30"/>
                    <a:gd name="T9" fmla="*/ 13 h 19"/>
                    <a:gd name="T10" fmla="*/ 23 w 30"/>
                    <a:gd name="T11" fmla="*/ 12 h 19"/>
                    <a:gd name="T12" fmla="*/ 22 w 30"/>
                    <a:gd name="T13" fmla="*/ 11 h 19"/>
                    <a:gd name="T14" fmla="*/ 20 w 30"/>
                    <a:gd name="T15" fmla="*/ 9 h 19"/>
                    <a:gd name="T16" fmla="*/ 18 w 30"/>
                    <a:gd name="T17" fmla="*/ 8 h 19"/>
                    <a:gd name="T18" fmla="*/ 16 w 30"/>
                    <a:gd name="T19" fmla="*/ 7 h 19"/>
                    <a:gd name="T20" fmla="*/ 15 w 30"/>
                    <a:gd name="T21" fmla="*/ 6 h 19"/>
                    <a:gd name="T22" fmla="*/ 13 w 30"/>
                    <a:gd name="T23" fmla="*/ 5 h 19"/>
                    <a:gd name="T24" fmla="*/ 11 w 30"/>
                    <a:gd name="T25" fmla="*/ 4 h 19"/>
                    <a:gd name="T26" fmla="*/ 9 w 30"/>
                    <a:gd name="T27" fmla="*/ 3 h 19"/>
                    <a:gd name="T28" fmla="*/ 7 w 30"/>
                    <a:gd name="T29" fmla="*/ 2 h 19"/>
                    <a:gd name="T30" fmla="*/ 5 w 30"/>
                    <a:gd name="T31" fmla="*/ 1 h 19"/>
                    <a:gd name="T32" fmla="*/ 3 w 30"/>
                    <a:gd name="T33" fmla="*/ 0 h 19"/>
                    <a:gd name="T34" fmla="*/ 1 w 30"/>
                    <a:gd name="T35" fmla="*/ 0 h 19"/>
                    <a:gd name="T36" fmla="*/ 0 w 30"/>
                    <a:gd name="T37" fmla="*/ 1 h 19"/>
                    <a:gd name="T38" fmla="*/ 2 w 30"/>
                    <a:gd name="T39" fmla="*/ 1 h 19"/>
                    <a:gd name="T40" fmla="*/ 5 w 30"/>
                    <a:gd name="T41" fmla="*/ 2 h 19"/>
                    <a:gd name="T42" fmla="*/ 6 w 30"/>
                    <a:gd name="T43" fmla="*/ 3 h 19"/>
                    <a:gd name="T44" fmla="*/ 8 w 30"/>
                    <a:gd name="T45" fmla="*/ 4 h 19"/>
                    <a:gd name="T46" fmla="*/ 10 w 30"/>
                    <a:gd name="T47" fmla="*/ 5 h 19"/>
                    <a:gd name="T48" fmla="*/ 12 w 30"/>
                    <a:gd name="T49" fmla="*/ 6 h 19"/>
                    <a:gd name="T50" fmla="*/ 14 w 30"/>
                    <a:gd name="T51" fmla="*/ 7 h 19"/>
                    <a:gd name="T52" fmla="*/ 16 w 30"/>
                    <a:gd name="T53" fmla="*/ 8 h 19"/>
                    <a:gd name="T54" fmla="*/ 18 w 30"/>
                    <a:gd name="T55" fmla="*/ 9 h 19"/>
                    <a:gd name="T56" fmla="*/ 19 w 30"/>
                    <a:gd name="T57" fmla="*/ 10 h 19"/>
                    <a:gd name="T58" fmla="*/ 21 w 30"/>
                    <a:gd name="T59" fmla="*/ 12 h 19"/>
                    <a:gd name="T60" fmla="*/ 23 w 30"/>
                    <a:gd name="T61" fmla="*/ 13 h 19"/>
                    <a:gd name="T62" fmla="*/ 24 w 30"/>
                    <a:gd name="T63" fmla="*/ 14 h 19"/>
                    <a:gd name="T64" fmla="*/ 26 w 30"/>
                    <a:gd name="T65" fmla="*/ 16 h 19"/>
                    <a:gd name="T66" fmla="*/ 28 w 30"/>
                    <a:gd name="T67" fmla="*/ 17 h 19"/>
                    <a:gd name="T68" fmla="*/ 29 w 30"/>
                    <a:gd name="T69" fmla="*/ 18 h 19"/>
                    <a:gd name="T70" fmla="*/ 30 w 30"/>
                    <a:gd name="T71" fmla="*/ 18 h 19"/>
                    <a:gd name="T72" fmla="*/ 29 w 30"/>
                    <a:gd name="T73" fmla="*/ 18 h 19"/>
                    <a:gd name="T74" fmla="*/ 30 w 30"/>
                    <a:gd name="T75" fmla="*/ 19 h 19"/>
                    <a:gd name="T76" fmla="*/ 30 w 30"/>
                    <a:gd name="T77" fmla="*/ 18 h 19"/>
                    <a:gd name="T78" fmla="*/ 29 w 30"/>
                    <a:gd name="T7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19">
                      <a:moveTo>
                        <a:pt x="29" y="18"/>
                      </a:moveTo>
                      <a:lnTo>
                        <a:pt x="30" y="18"/>
                      </a:lnTo>
                      <a:lnTo>
                        <a:pt x="28" y="16"/>
                      </a:lnTo>
                      <a:lnTo>
                        <a:pt x="27" y="15"/>
                      </a:lnTo>
                      <a:lnTo>
                        <a:pt x="25" y="13"/>
                      </a:lnTo>
                      <a:lnTo>
                        <a:pt x="23" y="12"/>
                      </a:lnTo>
                      <a:lnTo>
                        <a:pt x="22" y="11"/>
                      </a:lnTo>
                      <a:lnTo>
                        <a:pt x="20" y="9"/>
                      </a:lnTo>
                      <a:lnTo>
                        <a:pt x="18" y="8"/>
                      </a:lnTo>
                      <a:lnTo>
                        <a:pt x="16" y="7"/>
                      </a:lnTo>
                      <a:lnTo>
                        <a:pt x="15" y="6"/>
                      </a:lnTo>
                      <a:lnTo>
                        <a:pt x="13" y="5"/>
                      </a:lnTo>
                      <a:lnTo>
                        <a:pt x="11" y="4"/>
                      </a:lnTo>
                      <a:lnTo>
                        <a:pt x="9" y="3"/>
                      </a:lnTo>
                      <a:lnTo>
                        <a:pt x="7" y="2"/>
                      </a:lnTo>
                      <a:lnTo>
                        <a:pt x="5" y="1"/>
                      </a:lnTo>
                      <a:lnTo>
                        <a:pt x="3" y="0"/>
                      </a:lnTo>
                      <a:lnTo>
                        <a:pt x="1" y="0"/>
                      </a:lnTo>
                      <a:lnTo>
                        <a:pt x="0" y="1"/>
                      </a:lnTo>
                      <a:lnTo>
                        <a:pt x="2" y="1"/>
                      </a:lnTo>
                      <a:lnTo>
                        <a:pt x="5" y="2"/>
                      </a:lnTo>
                      <a:lnTo>
                        <a:pt x="6" y="3"/>
                      </a:lnTo>
                      <a:lnTo>
                        <a:pt x="8" y="4"/>
                      </a:lnTo>
                      <a:lnTo>
                        <a:pt x="10" y="5"/>
                      </a:lnTo>
                      <a:lnTo>
                        <a:pt x="12" y="6"/>
                      </a:lnTo>
                      <a:lnTo>
                        <a:pt x="14" y="7"/>
                      </a:lnTo>
                      <a:lnTo>
                        <a:pt x="16" y="8"/>
                      </a:lnTo>
                      <a:lnTo>
                        <a:pt x="18" y="9"/>
                      </a:lnTo>
                      <a:lnTo>
                        <a:pt x="19" y="10"/>
                      </a:lnTo>
                      <a:lnTo>
                        <a:pt x="21" y="12"/>
                      </a:lnTo>
                      <a:lnTo>
                        <a:pt x="23" y="13"/>
                      </a:lnTo>
                      <a:lnTo>
                        <a:pt x="24" y="14"/>
                      </a:lnTo>
                      <a:lnTo>
                        <a:pt x="26" y="16"/>
                      </a:lnTo>
                      <a:lnTo>
                        <a:pt x="28" y="17"/>
                      </a:lnTo>
                      <a:lnTo>
                        <a:pt x="29" y="18"/>
                      </a:lnTo>
                      <a:lnTo>
                        <a:pt x="30" y="18"/>
                      </a:lnTo>
                      <a:lnTo>
                        <a:pt x="29" y="18"/>
                      </a:lnTo>
                      <a:lnTo>
                        <a:pt x="30" y="19"/>
                      </a:lnTo>
                      <a:lnTo>
                        <a:pt x="30" y="18"/>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43" name="Freeform 635"/>
                <p:cNvSpPr>
                  <a:spLocks/>
                </p:cNvSpPr>
                <p:nvPr/>
              </p:nvSpPr>
              <p:spPr bwMode="auto">
                <a:xfrm>
                  <a:off x="3767" y="1392"/>
                  <a:ext cx="46" cy="30"/>
                </a:xfrm>
                <a:custGeom>
                  <a:avLst/>
                  <a:gdLst>
                    <a:gd name="T0" fmla="*/ 46 w 46"/>
                    <a:gd name="T1" fmla="*/ 1 h 30"/>
                    <a:gd name="T2" fmla="*/ 44 w 46"/>
                    <a:gd name="T3" fmla="*/ 0 h 30"/>
                    <a:gd name="T4" fmla="*/ 41 w 46"/>
                    <a:gd name="T5" fmla="*/ 0 h 30"/>
                    <a:gd name="T6" fmla="*/ 39 w 46"/>
                    <a:gd name="T7" fmla="*/ 0 h 30"/>
                    <a:gd name="T8" fmla="*/ 36 w 46"/>
                    <a:gd name="T9" fmla="*/ 0 h 30"/>
                    <a:gd name="T10" fmla="*/ 33 w 46"/>
                    <a:gd name="T11" fmla="*/ 1 h 30"/>
                    <a:gd name="T12" fmla="*/ 30 w 46"/>
                    <a:gd name="T13" fmla="*/ 2 h 30"/>
                    <a:gd name="T14" fmla="*/ 27 w 46"/>
                    <a:gd name="T15" fmla="*/ 3 h 30"/>
                    <a:gd name="T16" fmla="*/ 24 w 46"/>
                    <a:gd name="T17" fmla="*/ 4 h 30"/>
                    <a:gd name="T18" fmla="*/ 21 w 46"/>
                    <a:gd name="T19" fmla="*/ 6 h 30"/>
                    <a:gd name="T20" fmla="*/ 18 w 46"/>
                    <a:gd name="T21" fmla="*/ 8 h 30"/>
                    <a:gd name="T22" fmla="*/ 15 w 46"/>
                    <a:gd name="T23" fmla="*/ 11 h 30"/>
                    <a:gd name="T24" fmla="*/ 12 w 46"/>
                    <a:gd name="T25" fmla="*/ 14 h 30"/>
                    <a:gd name="T26" fmla="*/ 9 w 46"/>
                    <a:gd name="T27" fmla="*/ 17 h 30"/>
                    <a:gd name="T28" fmla="*/ 6 w 46"/>
                    <a:gd name="T29" fmla="*/ 21 h 30"/>
                    <a:gd name="T30" fmla="*/ 3 w 46"/>
                    <a:gd name="T31" fmla="*/ 25 h 30"/>
                    <a:gd name="T32" fmla="*/ 0 w 46"/>
                    <a:gd name="T33" fmla="*/ 30 h 30"/>
                    <a:gd name="T34" fmla="*/ 1 w 46"/>
                    <a:gd name="T35" fmla="*/ 30 h 30"/>
                    <a:gd name="T36" fmla="*/ 4 w 46"/>
                    <a:gd name="T37" fmla="*/ 26 h 30"/>
                    <a:gd name="T38" fmla="*/ 7 w 46"/>
                    <a:gd name="T39" fmla="*/ 22 h 30"/>
                    <a:gd name="T40" fmla="*/ 10 w 46"/>
                    <a:gd name="T41" fmla="*/ 18 h 30"/>
                    <a:gd name="T42" fmla="*/ 13 w 46"/>
                    <a:gd name="T43" fmla="*/ 15 h 30"/>
                    <a:gd name="T44" fmla="*/ 16 w 46"/>
                    <a:gd name="T45" fmla="*/ 12 h 30"/>
                    <a:gd name="T46" fmla="*/ 19 w 46"/>
                    <a:gd name="T47" fmla="*/ 9 h 30"/>
                    <a:gd name="T48" fmla="*/ 22 w 46"/>
                    <a:gd name="T49" fmla="*/ 7 h 30"/>
                    <a:gd name="T50" fmla="*/ 25 w 46"/>
                    <a:gd name="T51" fmla="*/ 5 h 30"/>
                    <a:gd name="T52" fmla="*/ 28 w 46"/>
                    <a:gd name="T53" fmla="*/ 4 h 30"/>
                    <a:gd name="T54" fmla="*/ 31 w 46"/>
                    <a:gd name="T55" fmla="*/ 3 h 30"/>
                    <a:gd name="T56" fmla="*/ 34 w 46"/>
                    <a:gd name="T57" fmla="*/ 2 h 30"/>
                    <a:gd name="T58" fmla="*/ 36 w 46"/>
                    <a:gd name="T59" fmla="*/ 1 h 30"/>
                    <a:gd name="T60" fmla="*/ 39 w 46"/>
                    <a:gd name="T61" fmla="*/ 1 h 30"/>
                    <a:gd name="T62" fmla="*/ 41 w 46"/>
                    <a:gd name="T63" fmla="*/ 1 h 30"/>
                    <a:gd name="T64" fmla="*/ 43 w 46"/>
                    <a:gd name="T65" fmla="*/ 2 h 30"/>
                    <a:gd name="T66" fmla="*/ 46 w 46"/>
                    <a:gd name="T67" fmla="*/ 2 h 30"/>
                    <a:gd name="T68" fmla="*/ 46 w 46"/>
                    <a:gd name="T6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30">
                      <a:moveTo>
                        <a:pt x="46" y="1"/>
                      </a:moveTo>
                      <a:lnTo>
                        <a:pt x="44" y="0"/>
                      </a:lnTo>
                      <a:lnTo>
                        <a:pt x="41" y="0"/>
                      </a:lnTo>
                      <a:lnTo>
                        <a:pt x="39" y="0"/>
                      </a:lnTo>
                      <a:lnTo>
                        <a:pt x="36" y="0"/>
                      </a:lnTo>
                      <a:lnTo>
                        <a:pt x="33" y="1"/>
                      </a:lnTo>
                      <a:lnTo>
                        <a:pt x="30" y="2"/>
                      </a:lnTo>
                      <a:lnTo>
                        <a:pt x="27" y="3"/>
                      </a:lnTo>
                      <a:lnTo>
                        <a:pt x="24" y="4"/>
                      </a:lnTo>
                      <a:lnTo>
                        <a:pt x="21" y="6"/>
                      </a:lnTo>
                      <a:lnTo>
                        <a:pt x="18" y="8"/>
                      </a:lnTo>
                      <a:lnTo>
                        <a:pt x="15" y="11"/>
                      </a:lnTo>
                      <a:lnTo>
                        <a:pt x="12" y="14"/>
                      </a:lnTo>
                      <a:lnTo>
                        <a:pt x="9" y="17"/>
                      </a:lnTo>
                      <a:lnTo>
                        <a:pt x="6" y="21"/>
                      </a:lnTo>
                      <a:lnTo>
                        <a:pt x="3" y="25"/>
                      </a:lnTo>
                      <a:lnTo>
                        <a:pt x="0" y="30"/>
                      </a:lnTo>
                      <a:lnTo>
                        <a:pt x="1" y="30"/>
                      </a:lnTo>
                      <a:lnTo>
                        <a:pt x="4" y="26"/>
                      </a:lnTo>
                      <a:lnTo>
                        <a:pt x="7" y="22"/>
                      </a:lnTo>
                      <a:lnTo>
                        <a:pt x="10" y="18"/>
                      </a:lnTo>
                      <a:lnTo>
                        <a:pt x="13" y="15"/>
                      </a:lnTo>
                      <a:lnTo>
                        <a:pt x="16" y="12"/>
                      </a:lnTo>
                      <a:lnTo>
                        <a:pt x="19" y="9"/>
                      </a:lnTo>
                      <a:lnTo>
                        <a:pt x="22" y="7"/>
                      </a:lnTo>
                      <a:lnTo>
                        <a:pt x="25" y="5"/>
                      </a:lnTo>
                      <a:lnTo>
                        <a:pt x="28" y="4"/>
                      </a:lnTo>
                      <a:lnTo>
                        <a:pt x="31" y="3"/>
                      </a:lnTo>
                      <a:lnTo>
                        <a:pt x="34" y="2"/>
                      </a:lnTo>
                      <a:lnTo>
                        <a:pt x="36" y="1"/>
                      </a:lnTo>
                      <a:lnTo>
                        <a:pt x="39" y="1"/>
                      </a:lnTo>
                      <a:lnTo>
                        <a:pt x="41" y="1"/>
                      </a:lnTo>
                      <a:lnTo>
                        <a:pt x="43" y="2"/>
                      </a:lnTo>
                      <a:lnTo>
                        <a:pt x="46" y="2"/>
                      </a:lnTo>
                      <a:lnTo>
                        <a:pt x="4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44" name="Freeform 636"/>
                <p:cNvSpPr>
                  <a:spLocks/>
                </p:cNvSpPr>
                <p:nvPr/>
              </p:nvSpPr>
              <p:spPr bwMode="auto">
                <a:xfrm>
                  <a:off x="3789" y="1385"/>
                  <a:ext cx="10" cy="6"/>
                </a:xfrm>
                <a:custGeom>
                  <a:avLst/>
                  <a:gdLst>
                    <a:gd name="T0" fmla="*/ 10 w 10"/>
                    <a:gd name="T1" fmla="*/ 6 h 6"/>
                    <a:gd name="T2" fmla="*/ 9 w 10"/>
                    <a:gd name="T3" fmla="*/ 5 h 6"/>
                    <a:gd name="T4" fmla="*/ 1 w 10"/>
                    <a:gd name="T5" fmla="*/ 0 h 6"/>
                    <a:gd name="T6" fmla="*/ 0 w 10"/>
                    <a:gd name="T7" fmla="*/ 1 h 6"/>
                    <a:gd name="T8" fmla="*/ 9 w 10"/>
                    <a:gd name="T9" fmla="*/ 6 h 6"/>
                    <a:gd name="T10" fmla="*/ 8 w 10"/>
                    <a:gd name="T11" fmla="*/ 6 h 6"/>
                    <a:gd name="T12" fmla="*/ 10 w 10"/>
                    <a:gd name="T13" fmla="*/ 6 h 6"/>
                    <a:gd name="T14" fmla="*/ 10 w 10"/>
                    <a:gd name="T15" fmla="*/ 5 h 6"/>
                    <a:gd name="T16" fmla="*/ 9 w 10"/>
                    <a:gd name="T17" fmla="*/ 5 h 6"/>
                    <a:gd name="T18" fmla="*/ 10 w 10"/>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10" y="6"/>
                      </a:moveTo>
                      <a:lnTo>
                        <a:pt x="9" y="5"/>
                      </a:lnTo>
                      <a:lnTo>
                        <a:pt x="1" y="0"/>
                      </a:lnTo>
                      <a:lnTo>
                        <a:pt x="0" y="1"/>
                      </a:lnTo>
                      <a:lnTo>
                        <a:pt x="9" y="6"/>
                      </a:lnTo>
                      <a:lnTo>
                        <a:pt x="8" y="6"/>
                      </a:lnTo>
                      <a:lnTo>
                        <a:pt x="10" y="6"/>
                      </a:lnTo>
                      <a:lnTo>
                        <a:pt x="10" y="5"/>
                      </a:lnTo>
                      <a:lnTo>
                        <a:pt x="9" y="5"/>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45" name="Freeform 637"/>
                <p:cNvSpPr>
                  <a:spLocks/>
                </p:cNvSpPr>
                <p:nvPr/>
              </p:nvSpPr>
              <p:spPr bwMode="auto">
                <a:xfrm>
                  <a:off x="3797" y="1391"/>
                  <a:ext cx="2" cy="3"/>
                </a:xfrm>
                <a:custGeom>
                  <a:avLst/>
                  <a:gdLst>
                    <a:gd name="T0" fmla="*/ 1 w 2"/>
                    <a:gd name="T1" fmla="*/ 3 h 3"/>
                    <a:gd name="T2" fmla="*/ 2 w 2"/>
                    <a:gd name="T3" fmla="*/ 3 h 3"/>
                    <a:gd name="T4" fmla="*/ 2 w 2"/>
                    <a:gd name="T5" fmla="*/ 0 h 3"/>
                    <a:gd name="T6" fmla="*/ 0 w 2"/>
                    <a:gd name="T7" fmla="*/ 0 h 3"/>
                    <a:gd name="T8" fmla="*/ 0 w 2"/>
                    <a:gd name="T9" fmla="*/ 3 h 3"/>
                    <a:gd name="T10" fmla="*/ 1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1" y="3"/>
                      </a:moveTo>
                      <a:lnTo>
                        <a:pt x="2" y="3"/>
                      </a:lnTo>
                      <a:lnTo>
                        <a:pt x="2" y="0"/>
                      </a:lnTo>
                      <a:lnTo>
                        <a:pt x="0" y="0"/>
                      </a:lnTo>
                      <a:lnTo>
                        <a:pt x="0"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46" name="Freeform 638"/>
                <p:cNvSpPr>
                  <a:spLocks/>
                </p:cNvSpPr>
                <p:nvPr/>
              </p:nvSpPr>
              <p:spPr bwMode="auto">
                <a:xfrm>
                  <a:off x="3770" y="1372"/>
                  <a:ext cx="14" cy="3"/>
                </a:xfrm>
                <a:custGeom>
                  <a:avLst/>
                  <a:gdLst>
                    <a:gd name="T0" fmla="*/ 14 w 14"/>
                    <a:gd name="T1" fmla="*/ 2 h 3"/>
                    <a:gd name="T2" fmla="*/ 10 w 14"/>
                    <a:gd name="T3" fmla="*/ 0 h 3"/>
                    <a:gd name="T4" fmla="*/ 9 w 14"/>
                    <a:gd name="T5" fmla="*/ 0 h 3"/>
                    <a:gd name="T6" fmla="*/ 7 w 14"/>
                    <a:gd name="T7" fmla="*/ 0 h 3"/>
                    <a:gd name="T8" fmla="*/ 6 w 14"/>
                    <a:gd name="T9" fmla="*/ 0 h 3"/>
                    <a:gd name="T10" fmla="*/ 5 w 14"/>
                    <a:gd name="T11" fmla="*/ 0 h 3"/>
                    <a:gd name="T12" fmla="*/ 4 w 14"/>
                    <a:gd name="T13" fmla="*/ 0 h 3"/>
                    <a:gd name="T14" fmla="*/ 3 w 14"/>
                    <a:gd name="T15" fmla="*/ 0 h 3"/>
                    <a:gd name="T16" fmla="*/ 2 w 14"/>
                    <a:gd name="T17" fmla="*/ 1 h 3"/>
                    <a:gd name="T18" fmla="*/ 0 w 14"/>
                    <a:gd name="T19" fmla="*/ 1 h 3"/>
                    <a:gd name="T20" fmla="*/ 3 w 14"/>
                    <a:gd name="T21" fmla="*/ 3 h 3"/>
                    <a:gd name="T22" fmla="*/ 14 w 1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
                      <a:moveTo>
                        <a:pt x="14" y="2"/>
                      </a:moveTo>
                      <a:lnTo>
                        <a:pt x="10" y="0"/>
                      </a:lnTo>
                      <a:lnTo>
                        <a:pt x="9" y="0"/>
                      </a:lnTo>
                      <a:lnTo>
                        <a:pt x="7" y="0"/>
                      </a:lnTo>
                      <a:lnTo>
                        <a:pt x="6" y="0"/>
                      </a:lnTo>
                      <a:lnTo>
                        <a:pt x="5" y="0"/>
                      </a:lnTo>
                      <a:lnTo>
                        <a:pt x="4" y="0"/>
                      </a:lnTo>
                      <a:lnTo>
                        <a:pt x="3" y="0"/>
                      </a:lnTo>
                      <a:lnTo>
                        <a:pt x="2" y="1"/>
                      </a:lnTo>
                      <a:lnTo>
                        <a:pt x="0" y="1"/>
                      </a:lnTo>
                      <a:lnTo>
                        <a:pt x="3" y="3"/>
                      </a:lnTo>
                      <a:lnTo>
                        <a:pt x="14" y="2"/>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47" name="Freeform 639"/>
                <p:cNvSpPr>
                  <a:spLocks/>
                </p:cNvSpPr>
                <p:nvPr/>
              </p:nvSpPr>
              <p:spPr bwMode="auto">
                <a:xfrm>
                  <a:off x="3483" y="1243"/>
                  <a:ext cx="251" cy="175"/>
                </a:xfrm>
                <a:custGeom>
                  <a:avLst/>
                  <a:gdLst>
                    <a:gd name="T0" fmla="*/ 251 w 251"/>
                    <a:gd name="T1" fmla="*/ 124 h 175"/>
                    <a:gd name="T2" fmla="*/ 251 w 251"/>
                    <a:gd name="T3" fmla="*/ 113 h 175"/>
                    <a:gd name="T4" fmla="*/ 251 w 251"/>
                    <a:gd name="T5" fmla="*/ 112 h 175"/>
                    <a:gd name="T6" fmla="*/ 65 w 251"/>
                    <a:gd name="T7" fmla="*/ 0 h 175"/>
                    <a:gd name="T8" fmla="*/ 63 w 251"/>
                    <a:gd name="T9" fmla="*/ 0 h 175"/>
                    <a:gd name="T10" fmla="*/ 0 w 251"/>
                    <a:gd name="T11" fmla="*/ 50 h 175"/>
                    <a:gd name="T12" fmla="*/ 1 w 251"/>
                    <a:gd name="T13" fmla="*/ 63 h 175"/>
                    <a:gd name="T14" fmla="*/ 186 w 251"/>
                    <a:gd name="T15" fmla="*/ 175 h 175"/>
                    <a:gd name="T16" fmla="*/ 198 w 251"/>
                    <a:gd name="T17" fmla="*/ 168 h 175"/>
                    <a:gd name="T18" fmla="*/ 251 w 251"/>
                    <a:gd name="T19" fmla="*/ 1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75">
                      <a:moveTo>
                        <a:pt x="251" y="124"/>
                      </a:moveTo>
                      <a:lnTo>
                        <a:pt x="251" y="113"/>
                      </a:lnTo>
                      <a:lnTo>
                        <a:pt x="251" y="112"/>
                      </a:lnTo>
                      <a:lnTo>
                        <a:pt x="65" y="0"/>
                      </a:lnTo>
                      <a:lnTo>
                        <a:pt x="63" y="0"/>
                      </a:lnTo>
                      <a:lnTo>
                        <a:pt x="0" y="50"/>
                      </a:lnTo>
                      <a:lnTo>
                        <a:pt x="1" y="63"/>
                      </a:lnTo>
                      <a:lnTo>
                        <a:pt x="186" y="175"/>
                      </a:lnTo>
                      <a:lnTo>
                        <a:pt x="198" y="168"/>
                      </a:lnTo>
                      <a:lnTo>
                        <a:pt x="251" y="124"/>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48" name="Freeform 640"/>
                <p:cNvSpPr>
                  <a:spLocks/>
                </p:cNvSpPr>
                <p:nvPr/>
              </p:nvSpPr>
              <p:spPr bwMode="auto">
                <a:xfrm>
                  <a:off x="3670" y="1356"/>
                  <a:ext cx="64" cy="61"/>
                </a:xfrm>
                <a:custGeom>
                  <a:avLst/>
                  <a:gdLst>
                    <a:gd name="T0" fmla="*/ 64 w 64"/>
                    <a:gd name="T1" fmla="*/ 0 h 61"/>
                    <a:gd name="T2" fmla="*/ 0 w 64"/>
                    <a:gd name="T3" fmla="*/ 51 h 61"/>
                    <a:gd name="T4" fmla="*/ 0 w 64"/>
                    <a:gd name="T5" fmla="*/ 61 h 61"/>
                    <a:gd name="T6" fmla="*/ 12 w 64"/>
                    <a:gd name="T7" fmla="*/ 54 h 61"/>
                    <a:gd name="T8" fmla="*/ 64 w 64"/>
                    <a:gd name="T9" fmla="*/ 12 h 61"/>
                    <a:gd name="T10" fmla="*/ 64 w 64"/>
                    <a:gd name="T11" fmla="*/ 0 h 61"/>
                  </a:gdLst>
                  <a:ahLst/>
                  <a:cxnLst>
                    <a:cxn ang="0">
                      <a:pos x="T0" y="T1"/>
                    </a:cxn>
                    <a:cxn ang="0">
                      <a:pos x="T2" y="T3"/>
                    </a:cxn>
                    <a:cxn ang="0">
                      <a:pos x="T4" y="T5"/>
                    </a:cxn>
                    <a:cxn ang="0">
                      <a:pos x="T6" y="T7"/>
                    </a:cxn>
                    <a:cxn ang="0">
                      <a:pos x="T8" y="T9"/>
                    </a:cxn>
                    <a:cxn ang="0">
                      <a:pos x="T10" y="T11"/>
                    </a:cxn>
                  </a:cxnLst>
                  <a:rect l="0" t="0" r="r" b="b"/>
                  <a:pathLst>
                    <a:path w="64" h="61">
                      <a:moveTo>
                        <a:pt x="64" y="0"/>
                      </a:moveTo>
                      <a:lnTo>
                        <a:pt x="0" y="51"/>
                      </a:lnTo>
                      <a:lnTo>
                        <a:pt x="0" y="61"/>
                      </a:lnTo>
                      <a:lnTo>
                        <a:pt x="12" y="54"/>
                      </a:lnTo>
                      <a:lnTo>
                        <a:pt x="64" y="12"/>
                      </a:lnTo>
                      <a:lnTo>
                        <a:pt x="64"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49" name="Freeform 641"/>
                <p:cNvSpPr>
                  <a:spLocks/>
                </p:cNvSpPr>
                <p:nvPr/>
              </p:nvSpPr>
              <p:spPr bwMode="auto">
                <a:xfrm>
                  <a:off x="3481" y="1293"/>
                  <a:ext cx="3" cy="9"/>
                </a:xfrm>
                <a:custGeom>
                  <a:avLst/>
                  <a:gdLst>
                    <a:gd name="T0" fmla="*/ 1 w 3"/>
                    <a:gd name="T1" fmla="*/ 0 h 9"/>
                    <a:gd name="T2" fmla="*/ 1 w 3"/>
                    <a:gd name="T3" fmla="*/ 1 h 9"/>
                    <a:gd name="T4" fmla="*/ 1 w 3"/>
                    <a:gd name="T5" fmla="*/ 9 h 9"/>
                    <a:gd name="T6" fmla="*/ 3 w 3"/>
                    <a:gd name="T7" fmla="*/ 9 h 9"/>
                    <a:gd name="T8" fmla="*/ 3 w 3"/>
                    <a:gd name="T9" fmla="*/ 1 h 9"/>
                    <a:gd name="T10" fmla="*/ 3 w 3"/>
                    <a:gd name="T11" fmla="*/ 1 h 9"/>
                    <a:gd name="T12" fmla="*/ 1 w 3"/>
                    <a:gd name="T13" fmla="*/ 0 h 9"/>
                    <a:gd name="T14" fmla="*/ 0 w 3"/>
                    <a:gd name="T15" fmla="*/ 1 h 9"/>
                    <a:gd name="T16" fmla="*/ 0 w 3"/>
                    <a:gd name="T17" fmla="*/ 1 h 9"/>
                    <a:gd name="T18" fmla="*/ 1 w 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9">
                      <a:moveTo>
                        <a:pt x="1" y="0"/>
                      </a:moveTo>
                      <a:lnTo>
                        <a:pt x="1" y="1"/>
                      </a:lnTo>
                      <a:lnTo>
                        <a:pt x="1" y="9"/>
                      </a:lnTo>
                      <a:lnTo>
                        <a:pt x="3" y="9"/>
                      </a:lnTo>
                      <a:lnTo>
                        <a:pt x="3" y="1"/>
                      </a:lnTo>
                      <a:lnTo>
                        <a:pt x="3" y="1"/>
                      </a:lnTo>
                      <a:lnTo>
                        <a:pt x="1" y="0"/>
                      </a:lnTo>
                      <a:lnTo>
                        <a:pt x="0" y="1"/>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50" name="Freeform 642"/>
                <p:cNvSpPr>
                  <a:spLocks/>
                </p:cNvSpPr>
                <p:nvPr/>
              </p:nvSpPr>
              <p:spPr bwMode="auto">
                <a:xfrm>
                  <a:off x="3482" y="1291"/>
                  <a:ext cx="3" cy="3"/>
                </a:xfrm>
                <a:custGeom>
                  <a:avLst/>
                  <a:gdLst>
                    <a:gd name="T0" fmla="*/ 0 w 3"/>
                    <a:gd name="T1" fmla="*/ 0 h 3"/>
                    <a:gd name="T2" fmla="*/ 0 w 3"/>
                    <a:gd name="T3" fmla="*/ 1 h 3"/>
                    <a:gd name="T4" fmla="*/ 0 w 3"/>
                    <a:gd name="T5" fmla="*/ 2 h 3"/>
                    <a:gd name="T6" fmla="*/ 2 w 3"/>
                    <a:gd name="T7" fmla="*/ 3 h 3"/>
                    <a:gd name="T8" fmla="*/ 3 w 3"/>
                    <a:gd name="T9" fmla="*/ 2 h 3"/>
                    <a:gd name="T10" fmla="*/ 2 w 3"/>
                    <a:gd name="T11" fmla="*/ 2 h 3"/>
                    <a:gd name="T12" fmla="*/ 0 w 3"/>
                    <a:gd name="T13" fmla="*/ 0 h 3"/>
                    <a:gd name="T14" fmla="*/ 0 w 3"/>
                    <a:gd name="T15" fmla="*/ 0 h 3"/>
                    <a:gd name="T16" fmla="*/ 0 w 3"/>
                    <a:gd name="T17" fmla="*/ 1 h 3"/>
                    <a:gd name="T18" fmla="*/ 0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0"/>
                      </a:moveTo>
                      <a:lnTo>
                        <a:pt x="0" y="1"/>
                      </a:lnTo>
                      <a:lnTo>
                        <a:pt x="0" y="2"/>
                      </a:lnTo>
                      <a:lnTo>
                        <a:pt x="2" y="3"/>
                      </a:lnTo>
                      <a:lnTo>
                        <a:pt x="3" y="2"/>
                      </a:lnTo>
                      <a:lnTo>
                        <a:pt x="2" y="2"/>
                      </a:lnTo>
                      <a:lnTo>
                        <a:pt x="0" y="0"/>
                      </a:lnTo>
                      <a:lnTo>
                        <a:pt x="0" y="0"/>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51" name="Freeform 643"/>
                <p:cNvSpPr>
                  <a:spLocks/>
                </p:cNvSpPr>
                <p:nvPr/>
              </p:nvSpPr>
              <p:spPr bwMode="auto">
                <a:xfrm>
                  <a:off x="3482" y="1240"/>
                  <a:ext cx="65" cy="53"/>
                </a:xfrm>
                <a:custGeom>
                  <a:avLst/>
                  <a:gdLst>
                    <a:gd name="T0" fmla="*/ 65 w 65"/>
                    <a:gd name="T1" fmla="*/ 1 h 53"/>
                    <a:gd name="T2" fmla="*/ 63 w 65"/>
                    <a:gd name="T3" fmla="*/ 1 h 53"/>
                    <a:gd name="T4" fmla="*/ 0 w 65"/>
                    <a:gd name="T5" fmla="*/ 51 h 53"/>
                    <a:gd name="T6" fmla="*/ 2 w 65"/>
                    <a:gd name="T7" fmla="*/ 53 h 53"/>
                    <a:gd name="T8" fmla="*/ 65 w 65"/>
                    <a:gd name="T9" fmla="*/ 3 h 53"/>
                    <a:gd name="T10" fmla="*/ 64 w 65"/>
                    <a:gd name="T11" fmla="*/ 3 h 53"/>
                    <a:gd name="T12" fmla="*/ 65 w 65"/>
                    <a:gd name="T13" fmla="*/ 1 h 53"/>
                    <a:gd name="T14" fmla="*/ 64 w 65"/>
                    <a:gd name="T15" fmla="*/ 0 h 53"/>
                    <a:gd name="T16" fmla="*/ 63 w 65"/>
                    <a:gd name="T17" fmla="*/ 1 h 53"/>
                    <a:gd name="T18" fmla="*/ 65 w 65"/>
                    <a:gd name="T1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3">
                      <a:moveTo>
                        <a:pt x="65" y="1"/>
                      </a:moveTo>
                      <a:lnTo>
                        <a:pt x="63" y="1"/>
                      </a:lnTo>
                      <a:lnTo>
                        <a:pt x="0" y="51"/>
                      </a:lnTo>
                      <a:lnTo>
                        <a:pt x="2" y="53"/>
                      </a:lnTo>
                      <a:lnTo>
                        <a:pt x="65" y="3"/>
                      </a:lnTo>
                      <a:lnTo>
                        <a:pt x="64" y="3"/>
                      </a:lnTo>
                      <a:lnTo>
                        <a:pt x="65" y="1"/>
                      </a:lnTo>
                      <a:lnTo>
                        <a:pt x="64" y="0"/>
                      </a:lnTo>
                      <a:lnTo>
                        <a:pt x="63" y="1"/>
                      </a:lnTo>
                      <a:lnTo>
                        <a:pt x="6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52" name="Freeform 644"/>
                <p:cNvSpPr>
                  <a:spLocks/>
                </p:cNvSpPr>
                <p:nvPr/>
              </p:nvSpPr>
              <p:spPr bwMode="auto">
                <a:xfrm>
                  <a:off x="3546" y="1241"/>
                  <a:ext cx="189" cy="115"/>
                </a:xfrm>
                <a:custGeom>
                  <a:avLst/>
                  <a:gdLst>
                    <a:gd name="T0" fmla="*/ 189 w 189"/>
                    <a:gd name="T1" fmla="*/ 114 h 115"/>
                    <a:gd name="T2" fmla="*/ 188 w 189"/>
                    <a:gd name="T3" fmla="*/ 113 h 115"/>
                    <a:gd name="T4" fmla="*/ 1 w 189"/>
                    <a:gd name="T5" fmla="*/ 0 h 115"/>
                    <a:gd name="T6" fmla="*/ 0 w 189"/>
                    <a:gd name="T7" fmla="*/ 2 h 115"/>
                    <a:gd name="T8" fmla="*/ 187 w 189"/>
                    <a:gd name="T9" fmla="*/ 115 h 115"/>
                    <a:gd name="T10" fmla="*/ 186 w 189"/>
                    <a:gd name="T11" fmla="*/ 114 h 115"/>
                    <a:gd name="T12" fmla="*/ 189 w 189"/>
                    <a:gd name="T13" fmla="*/ 114 h 115"/>
                    <a:gd name="T14" fmla="*/ 189 w 189"/>
                    <a:gd name="T15" fmla="*/ 113 h 115"/>
                    <a:gd name="T16" fmla="*/ 188 w 189"/>
                    <a:gd name="T17" fmla="*/ 113 h 115"/>
                    <a:gd name="T18" fmla="*/ 189 w 189"/>
                    <a:gd name="T1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15">
                      <a:moveTo>
                        <a:pt x="189" y="114"/>
                      </a:moveTo>
                      <a:lnTo>
                        <a:pt x="188" y="113"/>
                      </a:lnTo>
                      <a:lnTo>
                        <a:pt x="1" y="0"/>
                      </a:lnTo>
                      <a:lnTo>
                        <a:pt x="0" y="2"/>
                      </a:lnTo>
                      <a:lnTo>
                        <a:pt x="187" y="115"/>
                      </a:lnTo>
                      <a:lnTo>
                        <a:pt x="186" y="114"/>
                      </a:lnTo>
                      <a:lnTo>
                        <a:pt x="189" y="114"/>
                      </a:lnTo>
                      <a:lnTo>
                        <a:pt x="189" y="113"/>
                      </a:lnTo>
                      <a:lnTo>
                        <a:pt x="188" y="113"/>
                      </a:lnTo>
                      <a:lnTo>
                        <a:pt x="189"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53" name="Freeform 645"/>
                <p:cNvSpPr>
                  <a:spLocks/>
                </p:cNvSpPr>
                <p:nvPr/>
              </p:nvSpPr>
              <p:spPr bwMode="auto">
                <a:xfrm>
                  <a:off x="3732" y="1355"/>
                  <a:ext cx="3" cy="12"/>
                </a:xfrm>
                <a:custGeom>
                  <a:avLst/>
                  <a:gdLst>
                    <a:gd name="T0" fmla="*/ 2 w 3"/>
                    <a:gd name="T1" fmla="*/ 12 h 12"/>
                    <a:gd name="T2" fmla="*/ 3 w 3"/>
                    <a:gd name="T3" fmla="*/ 12 h 12"/>
                    <a:gd name="T4" fmla="*/ 3 w 3"/>
                    <a:gd name="T5" fmla="*/ 0 h 12"/>
                    <a:gd name="T6" fmla="*/ 0 w 3"/>
                    <a:gd name="T7" fmla="*/ 0 h 12"/>
                    <a:gd name="T8" fmla="*/ 0 w 3"/>
                    <a:gd name="T9" fmla="*/ 12 h 12"/>
                    <a:gd name="T10" fmla="*/ 2 w 3"/>
                    <a:gd name="T11" fmla="*/ 12 h 12"/>
                  </a:gdLst>
                  <a:ahLst/>
                  <a:cxnLst>
                    <a:cxn ang="0">
                      <a:pos x="T0" y="T1"/>
                    </a:cxn>
                    <a:cxn ang="0">
                      <a:pos x="T2" y="T3"/>
                    </a:cxn>
                    <a:cxn ang="0">
                      <a:pos x="T4" y="T5"/>
                    </a:cxn>
                    <a:cxn ang="0">
                      <a:pos x="T6" y="T7"/>
                    </a:cxn>
                    <a:cxn ang="0">
                      <a:pos x="T8" y="T9"/>
                    </a:cxn>
                    <a:cxn ang="0">
                      <a:pos x="T10" y="T11"/>
                    </a:cxn>
                  </a:cxnLst>
                  <a:rect l="0" t="0" r="r" b="b"/>
                  <a:pathLst>
                    <a:path w="3" h="12">
                      <a:moveTo>
                        <a:pt x="2" y="12"/>
                      </a:moveTo>
                      <a:lnTo>
                        <a:pt x="3" y="12"/>
                      </a:lnTo>
                      <a:lnTo>
                        <a:pt x="3" y="0"/>
                      </a:lnTo>
                      <a:lnTo>
                        <a:pt x="0" y="0"/>
                      </a:lnTo>
                      <a:lnTo>
                        <a:pt x="0" y="12"/>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54" name="Freeform 646"/>
                <p:cNvSpPr>
                  <a:spLocks/>
                </p:cNvSpPr>
                <p:nvPr/>
              </p:nvSpPr>
              <p:spPr bwMode="auto">
                <a:xfrm>
                  <a:off x="3483" y="1294"/>
                  <a:ext cx="186" cy="113"/>
                </a:xfrm>
                <a:custGeom>
                  <a:avLst/>
                  <a:gdLst>
                    <a:gd name="T0" fmla="*/ 186 w 186"/>
                    <a:gd name="T1" fmla="*/ 112 h 113"/>
                    <a:gd name="T2" fmla="*/ 186 w 186"/>
                    <a:gd name="T3" fmla="*/ 112 h 113"/>
                    <a:gd name="T4" fmla="*/ 0 w 186"/>
                    <a:gd name="T5" fmla="*/ 0 h 113"/>
                    <a:gd name="T6" fmla="*/ 0 w 186"/>
                    <a:gd name="T7" fmla="*/ 1 h 113"/>
                    <a:gd name="T8" fmla="*/ 186 w 186"/>
                    <a:gd name="T9" fmla="*/ 113 h 113"/>
                    <a:gd name="T10" fmla="*/ 186 w 186"/>
                    <a:gd name="T11" fmla="*/ 113 h 113"/>
                    <a:gd name="T12" fmla="*/ 186 w 186"/>
                    <a:gd name="T13" fmla="*/ 113 h 113"/>
                    <a:gd name="T14" fmla="*/ 186 w 186"/>
                    <a:gd name="T15" fmla="*/ 113 h 113"/>
                    <a:gd name="T16" fmla="*/ 186 w 18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13">
                      <a:moveTo>
                        <a:pt x="186" y="112"/>
                      </a:moveTo>
                      <a:lnTo>
                        <a:pt x="186" y="112"/>
                      </a:lnTo>
                      <a:lnTo>
                        <a:pt x="0" y="0"/>
                      </a:lnTo>
                      <a:lnTo>
                        <a:pt x="0" y="1"/>
                      </a:lnTo>
                      <a:lnTo>
                        <a:pt x="186" y="113"/>
                      </a:lnTo>
                      <a:lnTo>
                        <a:pt x="186" y="113"/>
                      </a:lnTo>
                      <a:lnTo>
                        <a:pt x="186" y="113"/>
                      </a:lnTo>
                      <a:lnTo>
                        <a:pt x="186" y="113"/>
                      </a:lnTo>
                      <a:lnTo>
                        <a:pt x="186"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55" name="Freeform 647"/>
                <p:cNvSpPr>
                  <a:spLocks/>
                </p:cNvSpPr>
                <p:nvPr/>
              </p:nvSpPr>
              <p:spPr bwMode="auto">
                <a:xfrm>
                  <a:off x="3669" y="1406"/>
                  <a:ext cx="1" cy="1"/>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1 h 1"/>
                    <a:gd name="T14" fmla="*/ 1 w 1"/>
                    <a:gd name="T15" fmla="*/ 1 h 1"/>
                    <a:gd name="T16" fmla="*/ 1 w 1"/>
                    <a:gd name="T17" fmla="*/ 1 h 1"/>
                    <a:gd name="T18" fmla="*/ 1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0"/>
                      </a:moveTo>
                      <a:lnTo>
                        <a:pt x="1" y="0"/>
                      </a:lnTo>
                      <a:lnTo>
                        <a:pt x="0" y="0"/>
                      </a:lnTo>
                      <a:lnTo>
                        <a:pt x="0" y="1"/>
                      </a:lnTo>
                      <a:lnTo>
                        <a:pt x="1" y="1"/>
                      </a:lnTo>
                      <a:lnTo>
                        <a:pt x="1" y="1"/>
                      </a:lnTo>
                      <a:lnTo>
                        <a:pt x="1" y="1"/>
                      </a:lnTo>
                      <a:lnTo>
                        <a:pt x="1" y="1"/>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56" name="Freeform 648"/>
                <p:cNvSpPr>
                  <a:spLocks/>
                </p:cNvSpPr>
                <p:nvPr/>
              </p:nvSpPr>
              <p:spPr bwMode="auto">
                <a:xfrm>
                  <a:off x="3670" y="1356"/>
                  <a:ext cx="63" cy="51"/>
                </a:xfrm>
                <a:custGeom>
                  <a:avLst/>
                  <a:gdLst>
                    <a:gd name="T0" fmla="*/ 63 w 63"/>
                    <a:gd name="T1" fmla="*/ 1 h 51"/>
                    <a:gd name="T2" fmla="*/ 63 w 63"/>
                    <a:gd name="T3" fmla="*/ 0 h 51"/>
                    <a:gd name="T4" fmla="*/ 0 w 63"/>
                    <a:gd name="T5" fmla="*/ 50 h 51"/>
                    <a:gd name="T6" fmla="*/ 0 w 63"/>
                    <a:gd name="T7" fmla="*/ 51 h 51"/>
                    <a:gd name="T8" fmla="*/ 63 w 63"/>
                    <a:gd name="T9" fmla="*/ 1 h 51"/>
                    <a:gd name="T10" fmla="*/ 63 w 63"/>
                    <a:gd name="T11" fmla="*/ 1 h 51"/>
                  </a:gdLst>
                  <a:ahLst/>
                  <a:cxnLst>
                    <a:cxn ang="0">
                      <a:pos x="T0" y="T1"/>
                    </a:cxn>
                    <a:cxn ang="0">
                      <a:pos x="T2" y="T3"/>
                    </a:cxn>
                    <a:cxn ang="0">
                      <a:pos x="T4" y="T5"/>
                    </a:cxn>
                    <a:cxn ang="0">
                      <a:pos x="T6" y="T7"/>
                    </a:cxn>
                    <a:cxn ang="0">
                      <a:pos x="T8" y="T9"/>
                    </a:cxn>
                    <a:cxn ang="0">
                      <a:pos x="T10" y="T11"/>
                    </a:cxn>
                  </a:cxnLst>
                  <a:rect l="0" t="0" r="r" b="b"/>
                  <a:pathLst>
                    <a:path w="63" h="51">
                      <a:moveTo>
                        <a:pt x="63" y="1"/>
                      </a:moveTo>
                      <a:lnTo>
                        <a:pt x="63" y="0"/>
                      </a:lnTo>
                      <a:lnTo>
                        <a:pt x="0" y="50"/>
                      </a:lnTo>
                      <a:lnTo>
                        <a:pt x="0" y="51"/>
                      </a:lnTo>
                      <a:lnTo>
                        <a:pt x="63" y="1"/>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57" name="Freeform 649"/>
                <p:cNvSpPr>
                  <a:spLocks/>
                </p:cNvSpPr>
                <p:nvPr/>
              </p:nvSpPr>
              <p:spPr bwMode="auto">
                <a:xfrm>
                  <a:off x="3669" y="1407"/>
                  <a:ext cx="1" cy="10"/>
                </a:xfrm>
                <a:custGeom>
                  <a:avLst/>
                  <a:gdLst>
                    <a:gd name="T0" fmla="*/ 1 w 1"/>
                    <a:gd name="T1" fmla="*/ 10 h 10"/>
                    <a:gd name="T2" fmla="*/ 1 w 1"/>
                    <a:gd name="T3" fmla="*/ 10 h 10"/>
                    <a:gd name="T4" fmla="*/ 1 w 1"/>
                    <a:gd name="T5" fmla="*/ 0 h 10"/>
                    <a:gd name="T6" fmla="*/ 0 w 1"/>
                    <a:gd name="T7" fmla="*/ 0 h 10"/>
                    <a:gd name="T8" fmla="*/ 0 w 1"/>
                    <a:gd name="T9" fmla="*/ 10 h 10"/>
                    <a:gd name="T10" fmla="*/ 1 w 1"/>
                    <a:gd name="T11" fmla="*/ 10 h 10"/>
                  </a:gdLst>
                  <a:ahLst/>
                  <a:cxnLst>
                    <a:cxn ang="0">
                      <a:pos x="T0" y="T1"/>
                    </a:cxn>
                    <a:cxn ang="0">
                      <a:pos x="T2" y="T3"/>
                    </a:cxn>
                    <a:cxn ang="0">
                      <a:pos x="T4" y="T5"/>
                    </a:cxn>
                    <a:cxn ang="0">
                      <a:pos x="T6" y="T7"/>
                    </a:cxn>
                    <a:cxn ang="0">
                      <a:pos x="T8" y="T9"/>
                    </a:cxn>
                    <a:cxn ang="0">
                      <a:pos x="T10" y="T11"/>
                    </a:cxn>
                  </a:cxnLst>
                  <a:rect l="0" t="0" r="r" b="b"/>
                  <a:pathLst>
                    <a:path w="1" h="10">
                      <a:moveTo>
                        <a:pt x="1" y="10"/>
                      </a:moveTo>
                      <a:lnTo>
                        <a:pt x="1" y="10"/>
                      </a:lnTo>
                      <a:lnTo>
                        <a:pt x="1" y="0"/>
                      </a:lnTo>
                      <a:lnTo>
                        <a:pt x="0" y="0"/>
                      </a:lnTo>
                      <a:lnTo>
                        <a:pt x="0" y="10"/>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58" name="Freeform 650"/>
                <p:cNvSpPr>
                  <a:spLocks/>
                </p:cNvSpPr>
                <p:nvPr/>
              </p:nvSpPr>
              <p:spPr bwMode="auto">
                <a:xfrm>
                  <a:off x="3482" y="1301"/>
                  <a:ext cx="253" cy="117"/>
                </a:xfrm>
                <a:custGeom>
                  <a:avLst/>
                  <a:gdLst>
                    <a:gd name="T0" fmla="*/ 2 w 253"/>
                    <a:gd name="T1" fmla="*/ 0 h 117"/>
                    <a:gd name="T2" fmla="*/ 0 w 253"/>
                    <a:gd name="T3" fmla="*/ 0 h 117"/>
                    <a:gd name="T4" fmla="*/ 0 w 253"/>
                    <a:gd name="T5" fmla="*/ 2 h 117"/>
                    <a:gd name="T6" fmla="*/ 2 w 253"/>
                    <a:gd name="T7" fmla="*/ 3 h 117"/>
                    <a:gd name="T8" fmla="*/ 0 w 253"/>
                    <a:gd name="T9" fmla="*/ 5 h 117"/>
                    <a:gd name="T10" fmla="*/ 188 w 253"/>
                    <a:gd name="T11" fmla="*/ 117 h 117"/>
                    <a:gd name="T12" fmla="*/ 252 w 253"/>
                    <a:gd name="T13" fmla="*/ 79 h 117"/>
                    <a:gd name="T14" fmla="*/ 248 w 253"/>
                    <a:gd name="T15" fmla="*/ 76 h 117"/>
                    <a:gd name="T16" fmla="*/ 247 w 253"/>
                    <a:gd name="T17" fmla="*/ 71 h 117"/>
                    <a:gd name="T18" fmla="*/ 253 w 253"/>
                    <a:gd name="T19" fmla="*/ 66 h 117"/>
                    <a:gd name="T20" fmla="*/ 251 w 253"/>
                    <a:gd name="T21" fmla="*/ 63 h 117"/>
                    <a:gd name="T22" fmla="*/ 197 w 253"/>
                    <a:gd name="T23" fmla="*/ 107 h 117"/>
                    <a:gd name="T24" fmla="*/ 187 w 253"/>
                    <a:gd name="T25" fmla="*/ 112 h 117"/>
                    <a:gd name="T26" fmla="*/ 187 w 253"/>
                    <a:gd name="T27" fmla="*/ 112 h 117"/>
                    <a:gd name="T28" fmla="*/ 3 w 253"/>
                    <a:gd name="T29" fmla="*/ 1 h 117"/>
                    <a:gd name="T30" fmla="*/ 2 w 253"/>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3" h="117">
                      <a:moveTo>
                        <a:pt x="2" y="0"/>
                      </a:moveTo>
                      <a:lnTo>
                        <a:pt x="0" y="0"/>
                      </a:lnTo>
                      <a:lnTo>
                        <a:pt x="0" y="2"/>
                      </a:lnTo>
                      <a:lnTo>
                        <a:pt x="2" y="3"/>
                      </a:lnTo>
                      <a:lnTo>
                        <a:pt x="0" y="5"/>
                      </a:lnTo>
                      <a:lnTo>
                        <a:pt x="188" y="117"/>
                      </a:lnTo>
                      <a:lnTo>
                        <a:pt x="252" y="79"/>
                      </a:lnTo>
                      <a:lnTo>
                        <a:pt x="248" y="76"/>
                      </a:lnTo>
                      <a:lnTo>
                        <a:pt x="247" y="71"/>
                      </a:lnTo>
                      <a:lnTo>
                        <a:pt x="253" y="66"/>
                      </a:lnTo>
                      <a:lnTo>
                        <a:pt x="251" y="63"/>
                      </a:lnTo>
                      <a:lnTo>
                        <a:pt x="197" y="107"/>
                      </a:lnTo>
                      <a:lnTo>
                        <a:pt x="187" y="112"/>
                      </a:lnTo>
                      <a:lnTo>
                        <a:pt x="187" y="112"/>
                      </a:lnTo>
                      <a:lnTo>
                        <a:pt x="3"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59" name="Freeform 651"/>
                <p:cNvSpPr>
                  <a:spLocks/>
                </p:cNvSpPr>
                <p:nvPr/>
              </p:nvSpPr>
              <p:spPr bwMode="auto">
                <a:xfrm>
                  <a:off x="3484" y="1303"/>
                  <a:ext cx="185" cy="113"/>
                </a:xfrm>
                <a:custGeom>
                  <a:avLst/>
                  <a:gdLst>
                    <a:gd name="T0" fmla="*/ 185 w 185"/>
                    <a:gd name="T1" fmla="*/ 111 h 113"/>
                    <a:gd name="T2" fmla="*/ 185 w 185"/>
                    <a:gd name="T3" fmla="*/ 111 h 113"/>
                    <a:gd name="T4" fmla="*/ 1 w 185"/>
                    <a:gd name="T5" fmla="*/ 0 h 113"/>
                    <a:gd name="T6" fmla="*/ 0 w 185"/>
                    <a:gd name="T7" fmla="*/ 1 h 113"/>
                    <a:gd name="T8" fmla="*/ 185 w 185"/>
                    <a:gd name="T9" fmla="*/ 112 h 113"/>
                    <a:gd name="T10" fmla="*/ 185 w 185"/>
                    <a:gd name="T11" fmla="*/ 112 h 113"/>
                    <a:gd name="T12" fmla="*/ 185 w 185"/>
                    <a:gd name="T13" fmla="*/ 112 h 113"/>
                    <a:gd name="T14" fmla="*/ 185 w 185"/>
                    <a:gd name="T15" fmla="*/ 113 h 113"/>
                    <a:gd name="T16" fmla="*/ 185 w 185"/>
                    <a:gd name="T17" fmla="*/ 112 h 113"/>
                    <a:gd name="T18" fmla="*/ 185 w 185"/>
                    <a:gd name="T19"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13">
                      <a:moveTo>
                        <a:pt x="185" y="111"/>
                      </a:moveTo>
                      <a:lnTo>
                        <a:pt x="185" y="111"/>
                      </a:lnTo>
                      <a:lnTo>
                        <a:pt x="1" y="0"/>
                      </a:lnTo>
                      <a:lnTo>
                        <a:pt x="0" y="1"/>
                      </a:lnTo>
                      <a:lnTo>
                        <a:pt x="185" y="112"/>
                      </a:lnTo>
                      <a:lnTo>
                        <a:pt x="185" y="112"/>
                      </a:lnTo>
                      <a:lnTo>
                        <a:pt x="185" y="112"/>
                      </a:lnTo>
                      <a:lnTo>
                        <a:pt x="185" y="113"/>
                      </a:lnTo>
                      <a:lnTo>
                        <a:pt x="185" y="112"/>
                      </a:lnTo>
                      <a:lnTo>
                        <a:pt x="185" y="111"/>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60" name="Freeform 652"/>
                <p:cNvSpPr>
                  <a:spLocks/>
                </p:cNvSpPr>
                <p:nvPr/>
              </p:nvSpPr>
              <p:spPr bwMode="auto">
                <a:xfrm>
                  <a:off x="3669" y="1414"/>
                  <a:ext cx="2" cy="1"/>
                </a:xfrm>
                <a:custGeom>
                  <a:avLst/>
                  <a:gdLst>
                    <a:gd name="T0" fmla="*/ 1 w 2"/>
                    <a:gd name="T1" fmla="*/ 0 h 1"/>
                    <a:gd name="T2" fmla="*/ 1 w 2"/>
                    <a:gd name="T3" fmla="*/ 0 h 1"/>
                    <a:gd name="T4" fmla="*/ 0 w 2"/>
                    <a:gd name="T5" fmla="*/ 0 h 1"/>
                    <a:gd name="T6" fmla="*/ 0 w 2"/>
                    <a:gd name="T7" fmla="*/ 1 h 1"/>
                    <a:gd name="T8" fmla="*/ 1 w 2"/>
                    <a:gd name="T9" fmla="*/ 1 h 1"/>
                    <a:gd name="T10" fmla="*/ 2 w 2"/>
                    <a:gd name="T11" fmla="*/ 1 h 1"/>
                    <a:gd name="T12" fmla="*/ 1 w 2"/>
                    <a:gd name="T13" fmla="*/ 1 h 1"/>
                    <a:gd name="T14" fmla="*/ 2 w 2"/>
                    <a:gd name="T15" fmla="*/ 1 h 1"/>
                    <a:gd name="T16" fmla="*/ 2 w 2"/>
                    <a:gd name="T17" fmla="*/ 1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lnTo>
                        <a:pt x="1" y="0"/>
                      </a:lnTo>
                      <a:lnTo>
                        <a:pt x="0" y="0"/>
                      </a:lnTo>
                      <a:lnTo>
                        <a:pt x="0" y="1"/>
                      </a:lnTo>
                      <a:lnTo>
                        <a:pt x="1" y="1"/>
                      </a:lnTo>
                      <a:lnTo>
                        <a:pt x="2" y="1"/>
                      </a:lnTo>
                      <a:lnTo>
                        <a:pt x="1" y="1"/>
                      </a:lnTo>
                      <a:lnTo>
                        <a:pt x="2" y="1"/>
                      </a:lnTo>
                      <a:lnTo>
                        <a:pt x="2" y="1"/>
                      </a:lnTo>
                      <a:lnTo>
                        <a:pt x="1"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61" name="Freeform 653"/>
                <p:cNvSpPr>
                  <a:spLocks/>
                </p:cNvSpPr>
                <p:nvPr/>
              </p:nvSpPr>
              <p:spPr bwMode="auto">
                <a:xfrm>
                  <a:off x="3670" y="1409"/>
                  <a:ext cx="10" cy="6"/>
                </a:xfrm>
                <a:custGeom>
                  <a:avLst/>
                  <a:gdLst>
                    <a:gd name="T0" fmla="*/ 9 w 10"/>
                    <a:gd name="T1" fmla="*/ 0 h 6"/>
                    <a:gd name="T2" fmla="*/ 9 w 10"/>
                    <a:gd name="T3" fmla="*/ 0 h 6"/>
                    <a:gd name="T4" fmla="*/ 0 w 10"/>
                    <a:gd name="T5" fmla="*/ 5 h 6"/>
                    <a:gd name="T6" fmla="*/ 1 w 10"/>
                    <a:gd name="T7" fmla="*/ 6 h 6"/>
                    <a:gd name="T8" fmla="*/ 10 w 10"/>
                    <a:gd name="T9" fmla="*/ 1 h 6"/>
                    <a:gd name="T10" fmla="*/ 10 w 10"/>
                    <a:gd name="T11" fmla="*/ 1 h 6"/>
                    <a:gd name="T12" fmla="*/ 9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9" y="0"/>
                      </a:moveTo>
                      <a:lnTo>
                        <a:pt x="9" y="0"/>
                      </a:lnTo>
                      <a:lnTo>
                        <a:pt x="0" y="5"/>
                      </a:lnTo>
                      <a:lnTo>
                        <a:pt x="1" y="6"/>
                      </a:lnTo>
                      <a:lnTo>
                        <a:pt x="10" y="1"/>
                      </a:lnTo>
                      <a:lnTo>
                        <a:pt x="10" y="1"/>
                      </a:lnTo>
                      <a:lnTo>
                        <a:pt x="9"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62" name="Freeform 654"/>
                <p:cNvSpPr>
                  <a:spLocks/>
                </p:cNvSpPr>
                <p:nvPr/>
              </p:nvSpPr>
              <p:spPr bwMode="auto">
                <a:xfrm>
                  <a:off x="3679" y="1366"/>
                  <a:ext cx="53" cy="44"/>
                </a:xfrm>
                <a:custGeom>
                  <a:avLst/>
                  <a:gdLst>
                    <a:gd name="T0" fmla="*/ 53 w 53"/>
                    <a:gd name="T1" fmla="*/ 1 h 44"/>
                    <a:gd name="T2" fmla="*/ 53 w 53"/>
                    <a:gd name="T3" fmla="*/ 0 h 44"/>
                    <a:gd name="T4" fmla="*/ 0 w 53"/>
                    <a:gd name="T5" fmla="*/ 43 h 44"/>
                    <a:gd name="T6" fmla="*/ 1 w 53"/>
                    <a:gd name="T7" fmla="*/ 44 h 44"/>
                    <a:gd name="T8" fmla="*/ 53 w 53"/>
                    <a:gd name="T9" fmla="*/ 1 h 44"/>
                    <a:gd name="T10" fmla="*/ 53 w 53"/>
                    <a:gd name="T11" fmla="*/ 1 h 44"/>
                  </a:gdLst>
                  <a:ahLst/>
                  <a:cxnLst>
                    <a:cxn ang="0">
                      <a:pos x="T0" y="T1"/>
                    </a:cxn>
                    <a:cxn ang="0">
                      <a:pos x="T2" y="T3"/>
                    </a:cxn>
                    <a:cxn ang="0">
                      <a:pos x="T4" y="T5"/>
                    </a:cxn>
                    <a:cxn ang="0">
                      <a:pos x="T6" y="T7"/>
                    </a:cxn>
                    <a:cxn ang="0">
                      <a:pos x="T8" y="T9"/>
                    </a:cxn>
                    <a:cxn ang="0">
                      <a:pos x="T10" y="T11"/>
                    </a:cxn>
                  </a:cxnLst>
                  <a:rect l="0" t="0" r="r" b="b"/>
                  <a:pathLst>
                    <a:path w="53" h="44">
                      <a:moveTo>
                        <a:pt x="53" y="1"/>
                      </a:moveTo>
                      <a:lnTo>
                        <a:pt x="53" y="0"/>
                      </a:lnTo>
                      <a:lnTo>
                        <a:pt x="0" y="43"/>
                      </a:lnTo>
                      <a:lnTo>
                        <a:pt x="1" y="44"/>
                      </a:lnTo>
                      <a:lnTo>
                        <a:pt x="53" y="1"/>
                      </a:lnTo>
                      <a:lnTo>
                        <a:pt x="53" y="1"/>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63" name="Freeform 655"/>
                <p:cNvSpPr>
                  <a:spLocks/>
                </p:cNvSpPr>
                <p:nvPr/>
              </p:nvSpPr>
              <p:spPr bwMode="auto">
                <a:xfrm>
                  <a:off x="3703" y="1356"/>
                  <a:ext cx="4" cy="2"/>
                </a:xfrm>
                <a:custGeom>
                  <a:avLst/>
                  <a:gdLst>
                    <a:gd name="T0" fmla="*/ 2 w 4"/>
                    <a:gd name="T1" fmla="*/ 0 h 2"/>
                    <a:gd name="T2" fmla="*/ 1 w 4"/>
                    <a:gd name="T3" fmla="*/ 0 h 2"/>
                    <a:gd name="T4" fmla="*/ 1 w 4"/>
                    <a:gd name="T5" fmla="*/ 0 h 2"/>
                    <a:gd name="T6" fmla="*/ 1 w 4"/>
                    <a:gd name="T7" fmla="*/ 0 h 2"/>
                    <a:gd name="T8" fmla="*/ 0 w 4"/>
                    <a:gd name="T9" fmla="*/ 1 h 2"/>
                    <a:gd name="T10" fmla="*/ 0 w 4"/>
                    <a:gd name="T11" fmla="*/ 1 h 2"/>
                    <a:gd name="T12" fmla="*/ 1 w 4"/>
                    <a:gd name="T13" fmla="*/ 1 h 2"/>
                    <a:gd name="T14" fmla="*/ 1 w 4"/>
                    <a:gd name="T15" fmla="*/ 2 h 2"/>
                    <a:gd name="T16" fmla="*/ 2 w 4"/>
                    <a:gd name="T17" fmla="*/ 2 h 2"/>
                    <a:gd name="T18" fmla="*/ 3 w 4"/>
                    <a:gd name="T19" fmla="*/ 2 h 2"/>
                    <a:gd name="T20" fmla="*/ 3 w 4"/>
                    <a:gd name="T21" fmla="*/ 2 h 2"/>
                    <a:gd name="T22" fmla="*/ 4 w 4"/>
                    <a:gd name="T23" fmla="*/ 1 h 2"/>
                    <a:gd name="T24" fmla="*/ 4 w 4"/>
                    <a:gd name="T25" fmla="*/ 1 h 2"/>
                    <a:gd name="T26" fmla="*/ 4 w 4"/>
                    <a:gd name="T27" fmla="*/ 1 h 2"/>
                    <a:gd name="T28" fmla="*/ 4 w 4"/>
                    <a:gd name="T29" fmla="*/ 0 h 2"/>
                    <a:gd name="T30" fmla="*/ 4 w 4"/>
                    <a:gd name="T31" fmla="*/ 0 h 2"/>
                    <a:gd name="T32" fmla="*/ 3 w 4"/>
                    <a:gd name="T33" fmla="*/ 0 h 2"/>
                    <a:gd name="T34" fmla="*/ 3 w 4"/>
                    <a:gd name="T35" fmla="*/ 0 h 2"/>
                    <a:gd name="T36" fmla="*/ 2 w 4"/>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2" y="0"/>
                      </a:moveTo>
                      <a:lnTo>
                        <a:pt x="1" y="0"/>
                      </a:lnTo>
                      <a:lnTo>
                        <a:pt x="1" y="0"/>
                      </a:lnTo>
                      <a:lnTo>
                        <a:pt x="1" y="0"/>
                      </a:lnTo>
                      <a:lnTo>
                        <a:pt x="0" y="1"/>
                      </a:lnTo>
                      <a:lnTo>
                        <a:pt x="0" y="1"/>
                      </a:lnTo>
                      <a:lnTo>
                        <a:pt x="1" y="1"/>
                      </a:lnTo>
                      <a:lnTo>
                        <a:pt x="1" y="2"/>
                      </a:lnTo>
                      <a:lnTo>
                        <a:pt x="2" y="2"/>
                      </a:lnTo>
                      <a:lnTo>
                        <a:pt x="3" y="2"/>
                      </a:lnTo>
                      <a:lnTo>
                        <a:pt x="3" y="2"/>
                      </a:lnTo>
                      <a:lnTo>
                        <a:pt x="4" y="1"/>
                      </a:lnTo>
                      <a:lnTo>
                        <a:pt x="4" y="1"/>
                      </a:lnTo>
                      <a:lnTo>
                        <a:pt x="4" y="1"/>
                      </a:lnTo>
                      <a:lnTo>
                        <a:pt x="4" y="0"/>
                      </a:lnTo>
                      <a:lnTo>
                        <a:pt x="4" y="0"/>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64" name="Freeform 656"/>
                <p:cNvSpPr>
                  <a:spLocks/>
                </p:cNvSpPr>
                <p:nvPr/>
              </p:nvSpPr>
              <p:spPr bwMode="auto">
                <a:xfrm>
                  <a:off x="3695" y="1351"/>
                  <a:ext cx="4" cy="2"/>
                </a:xfrm>
                <a:custGeom>
                  <a:avLst/>
                  <a:gdLst>
                    <a:gd name="T0" fmla="*/ 2 w 4"/>
                    <a:gd name="T1" fmla="*/ 0 h 2"/>
                    <a:gd name="T2" fmla="*/ 2 w 4"/>
                    <a:gd name="T3" fmla="*/ 0 h 2"/>
                    <a:gd name="T4" fmla="*/ 1 w 4"/>
                    <a:gd name="T5" fmla="*/ 0 h 2"/>
                    <a:gd name="T6" fmla="*/ 1 w 4"/>
                    <a:gd name="T7" fmla="*/ 0 h 2"/>
                    <a:gd name="T8" fmla="*/ 0 w 4"/>
                    <a:gd name="T9" fmla="*/ 1 h 2"/>
                    <a:gd name="T10" fmla="*/ 1 w 4"/>
                    <a:gd name="T11" fmla="*/ 1 h 2"/>
                    <a:gd name="T12" fmla="*/ 1 w 4"/>
                    <a:gd name="T13" fmla="*/ 2 h 2"/>
                    <a:gd name="T14" fmla="*/ 1 w 4"/>
                    <a:gd name="T15" fmla="*/ 2 h 2"/>
                    <a:gd name="T16" fmla="*/ 2 w 4"/>
                    <a:gd name="T17" fmla="*/ 2 h 2"/>
                    <a:gd name="T18" fmla="*/ 3 w 4"/>
                    <a:gd name="T19" fmla="*/ 2 h 2"/>
                    <a:gd name="T20" fmla="*/ 4 w 4"/>
                    <a:gd name="T21" fmla="*/ 2 h 2"/>
                    <a:gd name="T22" fmla="*/ 4 w 4"/>
                    <a:gd name="T23" fmla="*/ 2 h 2"/>
                    <a:gd name="T24" fmla="*/ 4 w 4"/>
                    <a:gd name="T25" fmla="*/ 1 h 2"/>
                    <a:gd name="T26" fmla="*/ 4 w 4"/>
                    <a:gd name="T27" fmla="*/ 1 h 2"/>
                    <a:gd name="T28" fmla="*/ 4 w 4"/>
                    <a:gd name="T29" fmla="*/ 0 h 2"/>
                    <a:gd name="T30" fmla="*/ 4 w 4"/>
                    <a:gd name="T31" fmla="*/ 0 h 2"/>
                    <a:gd name="T32" fmla="*/ 3 w 4"/>
                    <a:gd name="T33" fmla="*/ 0 h 2"/>
                    <a:gd name="T34" fmla="*/ 3 w 4"/>
                    <a:gd name="T35" fmla="*/ 0 h 2"/>
                    <a:gd name="T36" fmla="*/ 2 w 4"/>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2" y="0"/>
                      </a:moveTo>
                      <a:lnTo>
                        <a:pt x="2" y="0"/>
                      </a:lnTo>
                      <a:lnTo>
                        <a:pt x="1" y="0"/>
                      </a:lnTo>
                      <a:lnTo>
                        <a:pt x="1" y="0"/>
                      </a:lnTo>
                      <a:lnTo>
                        <a:pt x="0" y="1"/>
                      </a:lnTo>
                      <a:lnTo>
                        <a:pt x="1" y="1"/>
                      </a:lnTo>
                      <a:lnTo>
                        <a:pt x="1" y="2"/>
                      </a:lnTo>
                      <a:lnTo>
                        <a:pt x="1" y="2"/>
                      </a:lnTo>
                      <a:lnTo>
                        <a:pt x="2" y="2"/>
                      </a:lnTo>
                      <a:lnTo>
                        <a:pt x="3" y="2"/>
                      </a:lnTo>
                      <a:lnTo>
                        <a:pt x="4" y="2"/>
                      </a:lnTo>
                      <a:lnTo>
                        <a:pt x="4" y="2"/>
                      </a:lnTo>
                      <a:lnTo>
                        <a:pt x="4" y="1"/>
                      </a:lnTo>
                      <a:lnTo>
                        <a:pt x="4" y="1"/>
                      </a:lnTo>
                      <a:lnTo>
                        <a:pt x="4" y="0"/>
                      </a:lnTo>
                      <a:lnTo>
                        <a:pt x="4" y="0"/>
                      </a:lnTo>
                      <a:lnTo>
                        <a:pt x="3" y="0"/>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65" name="Freeform 657"/>
                <p:cNvSpPr>
                  <a:spLocks/>
                </p:cNvSpPr>
                <p:nvPr/>
              </p:nvSpPr>
              <p:spPr bwMode="auto">
                <a:xfrm>
                  <a:off x="3688" y="1346"/>
                  <a:ext cx="3" cy="2"/>
                </a:xfrm>
                <a:custGeom>
                  <a:avLst/>
                  <a:gdLst>
                    <a:gd name="T0" fmla="*/ 2 w 3"/>
                    <a:gd name="T1" fmla="*/ 0 h 2"/>
                    <a:gd name="T2" fmla="*/ 1 w 3"/>
                    <a:gd name="T3" fmla="*/ 0 h 2"/>
                    <a:gd name="T4" fmla="*/ 0 w 3"/>
                    <a:gd name="T5" fmla="*/ 0 h 2"/>
                    <a:gd name="T6" fmla="*/ 0 w 3"/>
                    <a:gd name="T7" fmla="*/ 1 h 2"/>
                    <a:gd name="T8" fmla="*/ 0 w 3"/>
                    <a:gd name="T9" fmla="*/ 1 h 2"/>
                    <a:gd name="T10" fmla="*/ 0 w 3"/>
                    <a:gd name="T11" fmla="*/ 1 h 2"/>
                    <a:gd name="T12" fmla="*/ 0 w 3"/>
                    <a:gd name="T13" fmla="*/ 2 h 2"/>
                    <a:gd name="T14" fmla="*/ 0 w 3"/>
                    <a:gd name="T15" fmla="*/ 2 h 2"/>
                    <a:gd name="T16" fmla="*/ 1 w 3"/>
                    <a:gd name="T17" fmla="*/ 2 h 2"/>
                    <a:gd name="T18" fmla="*/ 2 w 3"/>
                    <a:gd name="T19" fmla="*/ 2 h 2"/>
                    <a:gd name="T20" fmla="*/ 3 w 3"/>
                    <a:gd name="T21" fmla="*/ 2 h 2"/>
                    <a:gd name="T22" fmla="*/ 3 w 3"/>
                    <a:gd name="T23" fmla="*/ 2 h 2"/>
                    <a:gd name="T24" fmla="*/ 3 w 3"/>
                    <a:gd name="T25" fmla="*/ 1 h 2"/>
                    <a:gd name="T26" fmla="*/ 3 w 3"/>
                    <a:gd name="T27" fmla="*/ 1 h 2"/>
                    <a:gd name="T28" fmla="*/ 3 w 3"/>
                    <a:gd name="T29" fmla="*/ 1 h 2"/>
                    <a:gd name="T30" fmla="*/ 3 w 3"/>
                    <a:gd name="T31" fmla="*/ 0 h 2"/>
                    <a:gd name="T32" fmla="*/ 3 w 3"/>
                    <a:gd name="T33" fmla="*/ 0 h 2"/>
                    <a:gd name="T34" fmla="*/ 2 w 3"/>
                    <a:gd name="T35" fmla="*/ 0 h 2"/>
                    <a:gd name="T36" fmla="*/ 2 w 3"/>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2" y="0"/>
                      </a:moveTo>
                      <a:lnTo>
                        <a:pt x="1" y="0"/>
                      </a:lnTo>
                      <a:lnTo>
                        <a:pt x="0" y="0"/>
                      </a:lnTo>
                      <a:lnTo>
                        <a:pt x="0" y="1"/>
                      </a:lnTo>
                      <a:lnTo>
                        <a:pt x="0" y="1"/>
                      </a:lnTo>
                      <a:lnTo>
                        <a:pt x="0" y="1"/>
                      </a:lnTo>
                      <a:lnTo>
                        <a:pt x="0" y="2"/>
                      </a:lnTo>
                      <a:lnTo>
                        <a:pt x="0" y="2"/>
                      </a:lnTo>
                      <a:lnTo>
                        <a:pt x="1" y="2"/>
                      </a:lnTo>
                      <a:lnTo>
                        <a:pt x="2" y="2"/>
                      </a:lnTo>
                      <a:lnTo>
                        <a:pt x="3" y="2"/>
                      </a:lnTo>
                      <a:lnTo>
                        <a:pt x="3" y="2"/>
                      </a:lnTo>
                      <a:lnTo>
                        <a:pt x="3" y="1"/>
                      </a:lnTo>
                      <a:lnTo>
                        <a:pt x="3" y="1"/>
                      </a:lnTo>
                      <a:lnTo>
                        <a:pt x="3" y="1"/>
                      </a:lnTo>
                      <a:lnTo>
                        <a:pt x="3" y="0"/>
                      </a:lnTo>
                      <a:lnTo>
                        <a:pt x="3"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66" name="Freeform 658"/>
                <p:cNvSpPr>
                  <a:spLocks/>
                </p:cNvSpPr>
                <p:nvPr/>
              </p:nvSpPr>
              <p:spPr bwMode="auto">
                <a:xfrm>
                  <a:off x="3492" y="1269"/>
                  <a:ext cx="149" cy="95"/>
                </a:xfrm>
                <a:custGeom>
                  <a:avLst/>
                  <a:gdLst>
                    <a:gd name="T0" fmla="*/ 1 w 149"/>
                    <a:gd name="T1" fmla="*/ 23 h 95"/>
                    <a:gd name="T2" fmla="*/ 0 w 149"/>
                    <a:gd name="T3" fmla="*/ 26 h 95"/>
                    <a:gd name="T4" fmla="*/ 115 w 149"/>
                    <a:gd name="T5" fmla="*/ 95 h 95"/>
                    <a:gd name="T6" fmla="*/ 149 w 149"/>
                    <a:gd name="T7" fmla="*/ 67 h 95"/>
                    <a:gd name="T8" fmla="*/ 148 w 149"/>
                    <a:gd name="T9" fmla="*/ 64 h 95"/>
                    <a:gd name="T10" fmla="*/ 134 w 149"/>
                    <a:gd name="T11" fmla="*/ 56 h 95"/>
                    <a:gd name="T12" fmla="*/ 133 w 149"/>
                    <a:gd name="T13" fmla="*/ 57 h 95"/>
                    <a:gd name="T14" fmla="*/ 133 w 149"/>
                    <a:gd name="T15" fmla="*/ 55 h 95"/>
                    <a:gd name="T16" fmla="*/ 126 w 149"/>
                    <a:gd name="T17" fmla="*/ 53 h 95"/>
                    <a:gd name="T18" fmla="*/ 125 w 149"/>
                    <a:gd name="T19" fmla="*/ 51 h 95"/>
                    <a:gd name="T20" fmla="*/ 119 w 149"/>
                    <a:gd name="T21" fmla="*/ 48 h 95"/>
                    <a:gd name="T22" fmla="*/ 117 w 149"/>
                    <a:gd name="T23" fmla="*/ 46 h 95"/>
                    <a:gd name="T24" fmla="*/ 111 w 149"/>
                    <a:gd name="T25" fmla="*/ 43 h 95"/>
                    <a:gd name="T26" fmla="*/ 110 w 149"/>
                    <a:gd name="T27" fmla="*/ 41 h 95"/>
                    <a:gd name="T28" fmla="*/ 103 w 149"/>
                    <a:gd name="T29" fmla="*/ 39 h 95"/>
                    <a:gd name="T30" fmla="*/ 102 w 149"/>
                    <a:gd name="T31" fmla="*/ 37 h 95"/>
                    <a:gd name="T32" fmla="*/ 95 w 149"/>
                    <a:gd name="T33" fmla="*/ 34 h 95"/>
                    <a:gd name="T34" fmla="*/ 94 w 149"/>
                    <a:gd name="T35" fmla="*/ 32 h 95"/>
                    <a:gd name="T36" fmla="*/ 87 w 149"/>
                    <a:gd name="T37" fmla="*/ 30 h 95"/>
                    <a:gd name="T38" fmla="*/ 87 w 149"/>
                    <a:gd name="T39" fmla="*/ 28 h 95"/>
                    <a:gd name="T40" fmla="*/ 79 w 149"/>
                    <a:gd name="T41" fmla="*/ 25 h 95"/>
                    <a:gd name="T42" fmla="*/ 79 w 149"/>
                    <a:gd name="T43" fmla="*/ 23 h 95"/>
                    <a:gd name="T44" fmla="*/ 72 w 149"/>
                    <a:gd name="T45" fmla="*/ 21 h 95"/>
                    <a:gd name="T46" fmla="*/ 71 w 149"/>
                    <a:gd name="T47" fmla="*/ 18 h 95"/>
                    <a:gd name="T48" fmla="*/ 64 w 149"/>
                    <a:gd name="T49" fmla="*/ 16 h 95"/>
                    <a:gd name="T50" fmla="*/ 63 w 149"/>
                    <a:gd name="T51" fmla="*/ 14 h 95"/>
                    <a:gd name="T52" fmla="*/ 56 w 149"/>
                    <a:gd name="T53" fmla="*/ 12 h 95"/>
                    <a:gd name="T54" fmla="*/ 56 w 149"/>
                    <a:gd name="T55" fmla="*/ 10 h 95"/>
                    <a:gd name="T56" fmla="*/ 49 w 149"/>
                    <a:gd name="T57" fmla="*/ 7 h 95"/>
                    <a:gd name="T58" fmla="*/ 48 w 149"/>
                    <a:gd name="T59" fmla="*/ 5 h 95"/>
                    <a:gd name="T60" fmla="*/ 41 w 149"/>
                    <a:gd name="T61" fmla="*/ 2 h 95"/>
                    <a:gd name="T62" fmla="*/ 40 w 149"/>
                    <a:gd name="T63" fmla="*/ 0 h 95"/>
                    <a:gd name="T64" fmla="*/ 29 w 149"/>
                    <a:gd name="T65" fmla="*/ 1 h 95"/>
                    <a:gd name="T66" fmla="*/ 29 w 149"/>
                    <a:gd name="T67" fmla="*/ 3 h 95"/>
                    <a:gd name="T68" fmla="*/ 22 w 149"/>
                    <a:gd name="T69" fmla="*/ 7 h 95"/>
                    <a:gd name="T70" fmla="*/ 21 w 149"/>
                    <a:gd name="T71" fmla="*/ 9 h 95"/>
                    <a:gd name="T72" fmla="*/ 15 w 149"/>
                    <a:gd name="T73" fmla="*/ 12 h 95"/>
                    <a:gd name="T74" fmla="*/ 14 w 149"/>
                    <a:gd name="T75" fmla="*/ 14 h 95"/>
                    <a:gd name="T76" fmla="*/ 8 w 149"/>
                    <a:gd name="T77" fmla="*/ 18 h 95"/>
                    <a:gd name="T78" fmla="*/ 8 w 149"/>
                    <a:gd name="T79" fmla="*/ 20 h 95"/>
                    <a:gd name="T80" fmla="*/ 1 w 149"/>
                    <a:gd name="T81" fmla="*/ 2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 h="95">
                      <a:moveTo>
                        <a:pt x="1" y="23"/>
                      </a:moveTo>
                      <a:lnTo>
                        <a:pt x="0" y="26"/>
                      </a:lnTo>
                      <a:lnTo>
                        <a:pt x="115" y="95"/>
                      </a:lnTo>
                      <a:lnTo>
                        <a:pt x="149" y="67"/>
                      </a:lnTo>
                      <a:lnTo>
                        <a:pt x="148" y="64"/>
                      </a:lnTo>
                      <a:lnTo>
                        <a:pt x="134" y="56"/>
                      </a:lnTo>
                      <a:lnTo>
                        <a:pt x="133" y="57"/>
                      </a:lnTo>
                      <a:lnTo>
                        <a:pt x="133" y="55"/>
                      </a:lnTo>
                      <a:lnTo>
                        <a:pt x="126" y="53"/>
                      </a:lnTo>
                      <a:lnTo>
                        <a:pt x="125" y="51"/>
                      </a:lnTo>
                      <a:lnTo>
                        <a:pt x="119" y="48"/>
                      </a:lnTo>
                      <a:lnTo>
                        <a:pt x="117" y="46"/>
                      </a:lnTo>
                      <a:lnTo>
                        <a:pt x="111" y="43"/>
                      </a:lnTo>
                      <a:lnTo>
                        <a:pt x="110" y="41"/>
                      </a:lnTo>
                      <a:lnTo>
                        <a:pt x="103" y="39"/>
                      </a:lnTo>
                      <a:lnTo>
                        <a:pt x="102" y="37"/>
                      </a:lnTo>
                      <a:lnTo>
                        <a:pt x="95" y="34"/>
                      </a:lnTo>
                      <a:lnTo>
                        <a:pt x="94" y="32"/>
                      </a:lnTo>
                      <a:lnTo>
                        <a:pt x="87" y="30"/>
                      </a:lnTo>
                      <a:lnTo>
                        <a:pt x="87" y="28"/>
                      </a:lnTo>
                      <a:lnTo>
                        <a:pt x="79" y="25"/>
                      </a:lnTo>
                      <a:lnTo>
                        <a:pt x="79" y="23"/>
                      </a:lnTo>
                      <a:lnTo>
                        <a:pt x="72" y="21"/>
                      </a:lnTo>
                      <a:lnTo>
                        <a:pt x="71" y="18"/>
                      </a:lnTo>
                      <a:lnTo>
                        <a:pt x="64" y="16"/>
                      </a:lnTo>
                      <a:lnTo>
                        <a:pt x="63" y="14"/>
                      </a:lnTo>
                      <a:lnTo>
                        <a:pt x="56" y="12"/>
                      </a:lnTo>
                      <a:lnTo>
                        <a:pt x="56" y="10"/>
                      </a:lnTo>
                      <a:lnTo>
                        <a:pt x="49" y="7"/>
                      </a:lnTo>
                      <a:lnTo>
                        <a:pt x="48" y="5"/>
                      </a:lnTo>
                      <a:lnTo>
                        <a:pt x="41" y="2"/>
                      </a:lnTo>
                      <a:lnTo>
                        <a:pt x="40" y="0"/>
                      </a:lnTo>
                      <a:lnTo>
                        <a:pt x="29" y="1"/>
                      </a:lnTo>
                      <a:lnTo>
                        <a:pt x="29" y="3"/>
                      </a:lnTo>
                      <a:lnTo>
                        <a:pt x="22" y="7"/>
                      </a:lnTo>
                      <a:lnTo>
                        <a:pt x="21" y="9"/>
                      </a:lnTo>
                      <a:lnTo>
                        <a:pt x="15" y="12"/>
                      </a:lnTo>
                      <a:lnTo>
                        <a:pt x="14" y="14"/>
                      </a:lnTo>
                      <a:lnTo>
                        <a:pt x="8" y="18"/>
                      </a:lnTo>
                      <a:lnTo>
                        <a:pt x="8" y="20"/>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67" name="Freeform 659"/>
                <p:cNvSpPr>
                  <a:spLocks/>
                </p:cNvSpPr>
                <p:nvPr/>
              </p:nvSpPr>
              <p:spPr bwMode="auto">
                <a:xfrm>
                  <a:off x="3551" y="1264"/>
                  <a:ext cx="36" cy="22"/>
                </a:xfrm>
                <a:custGeom>
                  <a:avLst/>
                  <a:gdLst>
                    <a:gd name="T0" fmla="*/ 0 w 36"/>
                    <a:gd name="T1" fmla="*/ 2 h 22"/>
                    <a:gd name="T2" fmla="*/ 0 w 36"/>
                    <a:gd name="T3" fmla="*/ 4 h 22"/>
                    <a:gd name="T4" fmla="*/ 29 w 36"/>
                    <a:gd name="T5" fmla="*/ 22 h 22"/>
                    <a:gd name="T6" fmla="*/ 36 w 36"/>
                    <a:gd name="T7" fmla="*/ 16 h 22"/>
                    <a:gd name="T8" fmla="*/ 35 w 36"/>
                    <a:gd name="T9" fmla="*/ 14 h 22"/>
                    <a:gd name="T10" fmla="*/ 28 w 36"/>
                    <a:gd name="T11" fmla="*/ 12 h 22"/>
                    <a:gd name="T12" fmla="*/ 27 w 36"/>
                    <a:gd name="T13" fmla="*/ 9 h 22"/>
                    <a:gd name="T14" fmla="*/ 20 w 36"/>
                    <a:gd name="T15" fmla="*/ 7 h 22"/>
                    <a:gd name="T16" fmla="*/ 19 w 36"/>
                    <a:gd name="T17" fmla="*/ 5 h 22"/>
                    <a:gd name="T18" fmla="*/ 12 w 36"/>
                    <a:gd name="T19" fmla="*/ 3 h 22"/>
                    <a:gd name="T20" fmla="*/ 12 w 36"/>
                    <a:gd name="T21" fmla="*/ 0 h 22"/>
                    <a:gd name="T22" fmla="*/ 0 w 36"/>
                    <a:gd name="T2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0" y="2"/>
                      </a:moveTo>
                      <a:lnTo>
                        <a:pt x="0" y="4"/>
                      </a:lnTo>
                      <a:lnTo>
                        <a:pt x="29" y="22"/>
                      </a:lnTo>
                      <a:lnTo>
                        <a:pt x="36" y="16"/>
                      </a:lnTo>
                      <a:lnTo>
                        <a:pt x="35" y="14"/>
                      </a:lnTo>
                      <a:lnTo>
                        <a:pt x="28" y="12"/>
                      </a:lnTo>
                      <a:lnTo>
                        <a:pt x="27" y="9"/>
                      </a:lnTo>
                      <a:lnTo>
                        <a:pt x="20" y="7"/>
                      </a:lnTo>
                      <a:lnTo>
                        <a:pt x="19" y="5"/>
                      </a:lnTo>
                      <a:lnTo>
                        <a:pt x="12"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68" name="Freeform 660"/>
                <p:cNvSpPr>
                  <a:spLocks/>
                </p:cNvSpPr>
                <p:nvPr/>
              </p:nvSpPr>
              <p:spPr bwMode="auto">
                <a:xfrm>
                  <a:off x="3585" y="1285"/>
                  <a:ext cx="37" cy="22"/>
                </a:xfrm>
                <a:custGeom>
                  <a:avLst/>
                  <a:gdLst>
                    <a:gd name="T0" fmla="*/ 1 w 37"/>
                    <a:gd name="T1" fmla="*/ 1 h 22"/>
                    <a:gd name="T2" fmla="*/ 0 w 37"/>
                    <a:gd name="T3" fmla="*/ 4 h 22"/>
                    <a:gd name="T4" fmla="*/ 30 w 37"/>
                    <a:gd name="T5" fmla="*/ 22 h 22"/>
                    <a:gd name="T6" fmla="*/ 37 w 37"/>
                    <a:gd name="T7" fmla="*/ 16 h 22"/>
                    <a:gd name="T8" fmla="*/ 36 w 37"/>
                    <a:gd name="T9" fmla="*/ 14 h 22"/>
                    <a:gd name="T10" fmla="*/ 29 w 37"/>
                    <a:gd name="T11" fmla="*/ 11 h 22"/>
                    <a:gd name="T12" fmla="*/ 28 w 37"/>
                    <a:gd name="T13" fmla="*/ 9 h 22"/>
                    <a:gd name="T14" fmla="*/ 21 w 37"/>
                    <a:gd name="T15" fmla="*/ 7 h 22"/>
                    <a:gd name="T16" fmla="*/ 21 w 37"/>
                    <a:gd name="T17" fmla="*/ 5 h 22"/>
                    <a:gd name="T18" fmla="*/ 13 w 37"/>
                    <a:gd name="T19" fmla="*/ 2 h 22"/>
                    <a:gd name="T20" fmla="*/ 13 w 37"/>
                    <a:gd name="T21" fmla="*/ 0 h 22"/>
                    <a:gd name="T22" fmla="*/ 1 w 37"/>
                    <a:gd name="T2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2">
                      <a:moveTo>
                        <a:pt x="1" y="1"/>
                      </a:moveTo>
                      <a:lnTo>
                        <a:pt x="0" y="4"/>
                      </a:lnTo>
                      <a:lnTo>
                        <a:pt x="30" y="22"/>
                      </a:lnTo>
                      <a:lnTo>
                        <a:pt x="37" y="16"/>
                      </a:lnTo>
                      <a:lnTo>
                        <a:pt x="36" y="14"/>
                      </a:lnTo>
                      <a:lnTo>
                        <a:pt x="29" y="11"/>
                      </a:lnTo>
                      <a:lnTo>
                        <a:pt x="28" y="9"/>
                      </a:lnTo>
                      <a:lnTo>
                        <a:pt x="21" y="7"/>
                      </a:lnTo>
                      <a:lnTo>
                        <a:pt x="21" y="5"/>
                      </a:lnTo>
                      <a:lnTo>
                        <a:pt x="13" y="2"/>
                      </a:lnTo>
                      <a:lnTo>
                        <a:pt x="13"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69" name="Freeform 661"/>
                <p:cNvSpPr>
                  <a:spLocks/>
                </p:cNvSpPr>
                <p:nvPr/>
              </p:nvSpPr>
              <p:spPr bwMode="auto">
                <a:xfrm>
                  <a:off x="3619" y="1306"/>
                  <a:ext cx="36" cy="21"/>
                </a:xfrm>
                <a:custGeom>
                  <a:avLst/>
                  <a:gdLst>
                    <a:gd name="T0" fmla="*/ 1 w 36"/>
                    <a:gd name="T1" fmla="*/ 1 h 21"/>
                    <a:gd name="T2" fmla="*/ 0 w 36"/>
                    <a:gd name="T3" fmla="*/ 3 h 21"/>
                    <a:gd name="T4" fmla="*/ 30 w 36"/>
                    <a:gd name="T5" fmla="*/ 21 h 21"/>
                    <a:gd name="T6" fmla="*/ 36 w 36"/>
                    <a:gd name="T7" fmla="*/ 15 h 21"/>
                    <a:gd name="T8" fmla="*/ 35 w 36"/>
                    <a:gd name="T9" fmla="*/ 14 h 21"/>
                    <a:gd name="T10" fmla="*/ 29 w 36"/>
                    <a:gd name="T11" fmla="*/ 11 h 21"/>
                    <a:gd name="T12" fmla="*/ 28 w 36"/>
                    <a:gd name="T13" fmla="*/ 9 h 21"/>
                    <a:gd name="T14" fmla="*/ 20 w 36"/>
                    <a:gd name="T15" fmla="*/ 6 h 21"/>
                    <a:gd name="T16" fmla="*/ 20 w 36"/>
                    <a:gd name="T17" fmla="*/ 4 h 21"/>
                    <a:gd name="T18" fmla="*/ 13 w 36"/>
                    <a:gd name="T19" fmla="*/ 2 h 21"/>
                    <a:gd name="T20" fmla="*/ 12 w 36"/>
                    <a:gd name="T21" fmla="*/ 0 h 21"/>
                    <a:gd name="T22" fmla="*/ 1 w 36"/>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1">
                      <a:moveTo>
                        <a:pt x="1" y="1"/>
                      </a:moveTo>
                      <a:lnTo>
                        <a:pt x="0" y="3"/>
                      </a:lnTo>
                      <a:lnTo>
                        <a:pt x="30" y="21"/>
                      </a:lnTo>
                      <a:lnTo>
                        <a:pt x="36" y="15"/>
                      </a:lnTo>
                      <a:lnTo>
                        <a:pt x="35" y="14"/>
                      </a:lnTo>
                      <a:lnTo>
                        <a:pt x="29" y="11"/>
                      </a:lnTo>
                      <a:lnTo>
                        <a:pt x="28" y="9"/>
                      </a:lnTo>
                      <a:lnTo>
                        <a:pt x="20" y="6"/>
                      </a:lnTo>
                      <a:lnTo>
                        <a:pt x="20" y="4"/>
                      </a:lnTo>
                      <a:lnTo>
                        <a:pt x="13" y="2"/>
                      </a:lnTo>
                      <a:lnTo>
                        <a:pt x="12"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70" name="Freeform 662"/>
                <p:cNvSpPr>
                  <a:spLocks/>
                </p:cNvSpPr>
                <p:nvPr/>
              </p:nvSpPr>
              <p:spPr bwMode="auto">
                <a:xfrm>
                  <a:off x="3656" y="1326"/>
                  <a:ext cx="28" cy="18"/>
                </a:xfrm>
                <a:custGeom>
                  <a:avLst/>
                  <a:gdLst>
                    <a:gd name="T0" fmla="*/ 1 w 28"/>
                    <a:gd name="T1" fmla="*/ 3 h 18"/>
                    <a:gd name="T2" fmla="*/ 0 w 28"/>
                    <a:gd name="T3" fmla="*/ 5 h 18"/>
                    <a:gd name="T4" fmla="*/ 22 w 28"/>
                    <a:gd name="T5" fmla="*/ 18 h 18"/>
                    <a:gd name="T6" fmla="*/ 28 w 28"/>
                    <a:gd name="T7" fmla="*/ 13 h 18"/>
                    <a:gd name="T8" fmla="*/ 28 w 28"/>
                    <a:gd name="T9" fmla="*/ 11 h 18"/>
                    <a:gd name="T10" fmla="*/ 21 w 28"/>
                    <a:gd name="T11" fmla="*/ 8 h 18"/>
                    <a:gd name="T12" fmla="*/ 20 w 28"/>
                    <a:gd name="T13" fmla="*/ 6 h 18"/>
                    <a:gd name="T14" fmla="*/ 12 w 28"/>
                    <a:gd name="T15" fmla="*/ 4 h 18"/>
                    <a:gd name="T16" fmla="*/ 12 w 28"/>
                    <a:gd name="T17" fmla="*/ 2 h 18"/>
                    <a:gd name="T18" fmla="*/ 5 w 28"/>
                    <a:gd name="T19" fmla="*/ 0 h 18"/>
                    <a:gd name="T20" fmla="*/ 1 w 28"/>
                    <a:gd name="T2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8">
                      <a:moveTo>
                        <a:pt x="1" y="3"/>
                      </a:moveTo>
                      <a:lnTo>
                        <a:pt x="0" y="5"/>
                      </a:lnTo>
                      <a:lnTo>
                        <a:pt x="22" y="18"/>
                      </a:lnTo>
                      <a:lnTo>
                        <a:pt x="28" y="13"/>
                      </a:lnTo>
                      <a:lnTo>
                        <a:pt x="28" y="11"/>
                      </a:lnTo>
                      <a:lnTo>
                        <a:pt x="21" y="8"/>
                      </a:lnTo>
                      <a:lnTo>
                        <a:pt x="20" y="6"/>
                      </a:lnTo>
                      <a:lnTo>
                        <a:pt x="12" y="4"/>
                      </a:lnTo>
                      <a:lnTo>
                        <a:pt x="12" y="2"/>
                      </a:lnTo>
                      <a:lnTo>
                        <a:pt x="5" y="0"/>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71" name="Freeform 663"/>
                <p:cNvSpPr>
                  <a:spLocks/>
                </p:cNvSpPr>
                <p:nvPr/>
              </p:nvSpPr>
              <p:spPr bwMode="auto">
                <a:xfrm>
                  <a:off x="3612" y="1362"/>
                  <a:ext cx="29" cy="18"/>
                </a:xfrm>
                <a:custGeom>
                  <a:avLst/>
                  <a:gdLst>
                    <a:gd name="T0" fmla="*/ 1 w 29"/>
                    <a:gd name="T1" fmla="*/ 2 h 18"/>
                    <a:gd name="T2" fmla="*/ 0 w 29"/>
                    <a:gd name="T3" fmla="*/ 4 h 18"/>
                    <a:gd name="T4" fmla="*/ 22 w 29"/>
                    <a:gd name="T5" fmla="*/ 18 h 18"/>
                    <a:gd name="T6" fmla="*/ 29 w 29"/>
                    <a:gd name="T7" fmla="*/ 12 h 18"/>
                    <a:gd name="T8" fmla="*/ 28 w 29"/>
                    <a:gd name="T9" fmla="*/ 10 h 18"/>
                    <a:gd name="T10" fmla="*/ 23 w 29"/>
                    <a:gd name="T11" fmla="*/ 7 h 18"/>
                    <a:gd name="T12" fmla="*/ 28 w 29"/>
                    <a:gd name="T13" fmla="*/ 2 h 18"/>
                    <a:gd name="T14" fmla="*/ 27 w 29"/>
                    <a:gd name="T15" fmla="*/ 0 h 18"/>
                    <a:gd name="T16" fmla="*/ 15 w 29"/>
                    <a:gd name="T17" fmla="*/ 1 h 18"/>
                    <a:gd name="T18" fmla="*/ 15 w 29"/>
                    <a:gd name="T19" fmla="*/ 2 h 18"/>
                    <a:gd name="T20" fmla="*/ 13 w 29"/>
                    <a:gd name="T21" fmla="*/ 3 h 18"/>
                    <a:gd name="T22" fmla="*/ 12 w 29"/>
                    <a:gd name="T23" fmla="*/ 1 h 18"/>
                    <a:gd name="T24" fmla="*/ 1 w 29"/>
                    <a:gd name="T2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8">
                      <a:moveTo>
                        <a:pt x="1" y="2"/>
                      </a:moveTo>
                      <a:lnTo>
                        <a:pt x="0" y="4"/>
                      </a:lnTo>
                      <a:lnTo>
                        <a:pt x="22" y="18"/>
                      </a:lnTo>
                      <a:lnTo>
                        <a:pt x="29" y="12"/>
                      </a:lnTo>
                      <a:lnTo>
                        <a:pt x="28" y="10"/>
                      </a:lnTo>
                      <a:lnTo>
                        <a:pt x="23" y="7"/>
                      </a:lnTo>
                      <a:lnTo>
                        <a:pt x="28" y="2"/>
                      </a:lnTo>
                      <a:lnTo>
                        <a:pt x="27" y="0"/>
                      </a:lnTo>
                      <a:lnTo>
                        <a:pt x="15" y="1"/>
                      </a:lnTo>
                      <a:lnTo>
                        <a:pt x="15" y="2"/>
                      </a:lnTo>
                      <a:lnTo>
                        <a:pt x="13" y="3"/>
                      </a:lnTo>
                      <a:lnTo>
                        <a:pt x="12" y="1"/>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72" name="Freeform 664"/>
                <p:cNvSpPr>
                  <a:spLocks/>
                </p:cNvSpPr>
                <p:nvPr/>
              </p:nvSpPr>
              <p:spPr bwMode="auto">
                <a:xfrm>
                  <a:off x="3633" y="1341"/>
                  <a:ext cx="36" cy="22"/>
                </a:xfrm>
                <a:custGeom>
                  <a:avLst/>
                  <a:gdLst>
                    <a:gd name="T0" fmla="*/ 1 w 36"/>
                    <a:gd name="T1" fmla="*/ 6 h 22"/>
                    <a:gd name="T2" fmla="*/ 0 w 36"/>
                    <a:gd name="T3" fmla="*/ 9 h 22"/>
                    <a:gd name="T4" fmla="*/ 23 w 36"/>
                    <a:gd name="T5" fmla="*/ 22 h 22"/>
                    <a:gd name="T6" fmla="*/ 36 w 36"/>
                    <a:gd name="T7" fmla="*/ 11 h 22"/>
                    <a:gd name="T8" fmla="*/ 35 w 36"/>
                    <a:gd name="T9" fmla="*/ 9 h 22"/>
                    <a:gd name="T10" fmla="*/ 28 w 36"/>
                    <a:gd name="T11" fmla="*/ 6 h 22"/>
                    <a:gd name="T12" fmla="*/ 28 w 36"/>
                    <a:gd name="T13" fmla="*/ 4 h 22"/>
                    <a:gd name="T14" fmla="*/ 21 w 36"/>
                    <a:gd name="T15" fmla="*/ 2 h 22"/>
                    <a:gd name="T16" fmla="*/ 20 w 36"/>
                    <a:gd name="T17" fmla="*/ 0 h 22"/>
                    <a:gd name="T18" fmla="*/ 9 w 36"/>
                    <a:gd name="T19" fmla="*/ 1 h 22"/>
                    <a:gd name="T20" fmla="*/ 8 w 36"/>
                    <a:gd name="T21" fmla="*/ 3 h 22"/>
                    <a:gd name="T22" fmla="*/ 1 w 36"/>
                    <a:gd name="T2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2">
                      <a:moveTo>
                        <a:pt x="1" y="6"/>
                      </a:moveTo>
                      <a:lnTo>
                        <a:pt x="0" y="9"/>
                      </a:lnTo>
                      <a:lnTo>
                        <a:pt x="23" y="22"/>
                      </a:lnTo>
                      <a:lnTo>
                        <a:pt x="36" y="11"/>
                      </a:lnTo>
                      <a:lnTo>
                        <a:pt x="35" y="9"/>
                      </a:lnTo>
                      <a:lnTo>
                        <a:pt x="28" y="6"/>
                      </a:lnTo>
                      <a:lnTo>
                        <a:pt x="28" y="4"/>
                      </a:lnTo>
                      <a:lnTo>
                        <a:pt x="21" y="2"/>
                      </a:lnTo>
                      <a:lnTo>
                        <a:pt x="20" y="0"/>
                      </a:lnTo>
                      <a:lnTo>
                        <a:pt x="9" y="1"/>
                      </a:lnTo>
                      <a:lnTo>
                        <a:pt x="8" y="3"/>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73" name="Freeform 665"/>
                <p:cNvSpPr>
                  <a:spLocks/>
                </p:cNvSpPr>
                <p:nvPr/>
              </p:nvSpPr>
              <p:spPr bwMode="auto">
                <a:xfrm>
                  <a:off x="3640" y="1357"/>
                  <a:ext cx="64" cy="44"/>
                </a:xfrm>
                <a:custGeom>
                  <a:avLst/>
                  <a:gdLst>
                    <a:gd name="T0" fmla="*/ 0 w 64"/>
                    <a:gd name="T1" fmla="*/ 23 h 44"/>
                    <a:gd name="T2" fmla="*/ 0 w 64"/>
                    <a:gd name="T3" fmla="*/ 26 h 44"/>
                    <a:gd name="T4" fmla="*/ 29 w 64"/>
                    <a:gd name="T5" fmla="*/ 44 h 44"/>
                    <a:gd name="T6" fmla="*/ 64 w 64"/>
                    <a:gd name="T7" fmla="*/ 16 h 44"/>
                    <a:gd name="T8" fmla="*/ 63 w 64"/>
                    <a:gd name="T9" fmla="*/ 14 h 44"/>
                    <a:gd name="T10" fmla="*/ 56 w 64"/>
                    <a:gd name="T11" fmla="*/ 12 h 44"/>
                    <a:gd name="T12" fmla="*/ 55 w 64"/>
                    <a:gd name="T13" fmla="*/ 9 h 44"/>
                    <a:gd name="T14" fmla="*/ 48 w 64"/>
                    <a:gd name="T15" fmla="*/ 7 h 44"/>
                    <a:gd name="T16" fmla="*/ 47 w 64"/>
                    <a:gd name="T17" fmla="*/ 5 h 44"/>
                    <a:gd name="T18" fmla="*/ 40 w 64"/>
                    <a:gd name="T19" fmla="*/ 3 h 44"/>
                    <a:gd name="T20" fmla="*/ 40 w 64"/>
                    <a:gd name="T21" fmla="*/ 0 h 44"/>
                    <a:gd name="T22" fmla="*/ 29 w 64"/>
                    <a:gd name="T23" fmla="*/ 1 h 44"/>
                    <a:gd name="T24" fmla="*/ 28 w 64"/>
                    <a:gd name="T25" fmla="*/ 3 h 44"/>
                    <a:gd name="T26" fmla="*/ 22 w 64"/>
                    <a:gd name="T27" fmla="*/ 7 h 44"/>
                    <a:gd name="T28" fmla="*/ 21 w 64"/>
                    <a:gd name="T29" fmla="*/ 9 h 44"/>
                    <a:gd name="T30" fmla="*/ 15 w 64"/>
                    <a:gd name="T31" fmla="*/ 13 h 44"/>
                    <a:gd name="T32" fmla="*/ 14 w 64"/>
                    <a:gd name="T33" fmla="*/ 14 h 44"/>
                    <a:gd name="T34" fmla="*/ 7 w 64"/>
                    <a:gd name="T35" fmla="*/ 18 h 44"/>
                    <a:gd name="T36" fmla="*/ 7 w 64"/>
                    <a:gd name="T37" fmla="*/ 20 h 44"/>
                    <a:gd name="T38" fmla="*/ 0 w 64"/>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4">
                      <a:moveTo>
                        <a:pt x="0" y="23"/>
                      </a:moveTo>
                      <a:lnTo>
                        <a:pt x="0" y="26"/>
                      </a:lnTo>
                      <a:lnTo>
                        <a:pt x="29" y="44"/>
                      </a:lnTo>
                      <a:lnTo>
                        <a:pt x="64" y="16"/>
                      </a:lnTo>
                      <a:lnTo>
                        <a:pt x="63" y="14"/>
                      </a:lnTo>
                      <a:lnTo>
                        <a:pt x="56" y="12"/>
                      </a:lnTo>
                      <a:lnTo>
                        <a:pt x="55" y="9"/>
                      </a:lnTo>
                      <a:lnTo>
                        <a:pt x="48" y="7"/>
                      </a:lnTo>
                      <a:lnTo>
                        <a:pt x="47" y="5"/>
                      </a:lnTo>
                      <a:lnTo>
                        <a:pt x="40" y="3"/>
                      </a:lnTo>
                      <a:lnTo>
                        <a:pt x="40" y="0"/>
                      </a:lnTo>
                      <a:lnTo>
                        <a:pt x="29" y="1"/>
                      </a:lnTo>
                      <a:lnTo>
                        <a:pt x="28" y="3"/>
                      </a:lnTo>
                      <a:lnTo>
                        <a:pt x="22" y="7"/>
                      </a:lnTo>
                      <a:lnTo>
                        <a:pt x="21" y="9"/>
                      </a:lnTo>
                      <a:lnTo>
                        <a:pt x="15" y="13"/>
                      </a:lnTo>
                      <a:lnTo>
                        <a:pt x="14" y="14"/>
                      </a:lnTo>
                      <a:lnTo>
                        <a:pt x="7" y="18"/>
                      </a:lnTo>
                      <a:lnTo>
                        <a:pt x="7" y="2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74" name="Freeform 666"/>
                <p:cNvSpPr>
                  <a:spLocks/>
                </p:cNvSpPr>
                <p:nvPr/>
              </p:nvSpPr>
              <p:spPr bwMode="auto">
                <a:xfrm>
                  <a:off x="3535" y="1256"/>
                  <a:ext cx="14" cy="7"/>
                </a:xfrm>
                <a:custGeom>
                  <a:avLst/>
                  <a:gdLst>
                    <a:gd name="T0" fmla="*/ 1 w 14"/>
                    <a:gd name="T1" fmla="*/ 1 h 7"/>
                    <a:gd name="T2" fmla="*/ 0 w 14"/>
                    <a:gd name="T3" fmla="*/ 3 h 7"/>
                    <a:gd name="T4" fmla="*/ 7 w 14"/>
                    <a:gd name="T5" fmla="*/ 7 h 7"/>
                    <a:gd name="T6" fmla="*/ 14 w 14"/>
                    <a:gd name="T7" fmla="*/ 2 h 7"/>
                    <a:gd name="T8" fmla="*/ 13 w 14"/>
                    <a:gd name="T9" fmla="*/ 0 h 7"/>
                    <a:gd name="T10" fmla="*/ 1 w 14"/>
                    <a:gd name="T11" fmla="*/ 1 h 7"/>
                  </a:gdLst>
                  <a:ahLst/>
                  <a:cxnLst>
                    <a:cxn ang="0">
                      <a:pos x="T0" y="T1"/>
                    </a:cxn>
                    <a:cxn ang="0">
                      <a:pos x="T2" y="T3"/>
                    </a:cxn>
                    <a:cxn ang="0">
                      <a:pos x="T4" y="T5"/>
                    </a:cxn>
                    <a:cxn ang="0">
                      <a:pos x="T6" y="T7"/>
                    </a:cxn>
                    <a:cxn ang="0">
                      <a:pos x="T8" y="T9"/>
                    </a:cxn>
                    <a:cxn ang="0">
                      <a:pos x="T10" y="T11"/>
                    </a:cxn>
                  </a:cxnLst>
                  <a:rect l="0" t="0" r="r" b="b"/>
                  <a:pathLst>
                    <a:path w="14" h="7">
                      <a:moveTo>
                        <a:pt x="1" y="1"/>
                      </a:moveTo>
                      <a:lnTo>
                        <a:pt x="0" y="3"/>
                      </a:lnTo>
                      <a:lnTo>
                        <a:pt x="7" y="7"/>
                      </a:lnTo>
                      <a:lnTo>
                        <a:pt x="14" y="2"/>
                      </a:lnTo>
                      <a:lnTo>
                        <a:pt x="13"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75" name="Freeform 667"/>
                <p:cNvSpPr>
                  <a:spLocks/>
                </p:cNvSpPr>
                <p:nvPr/>
              </p:nvSpPr>
              <p:spPr bwMode="auto">
                <a:xfrm>
                  <a:off x="3529" y="1270"/>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76" name="Freeform 668"/>
                <p:cNvSpPr>
                  <a:spLocks/>
                </p:cNvSpPr>
                <p:nvPr/>
              </p:nvSpPr>
              <p:spPr bwMode="auto">
                <a:xfrm>
                  <a:off x="3521" y="1266"/>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77" name="Freeform 669"/>
                <p:cNvSpPr>
                  <a:spLocks/>
                </p:cNvSpPr>
                <p:nvPr/>
              </p:nvSpPr>
              <p:spPr bwMode="auto">
                <a:xfrm>
                  <a:off x="3536" y="1275"/>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78" name="Freeform 670"/>
                <p:cNvSpPr>
                  <a:spLocks/>
                </p:cNvSpPr>
                <p:nvPr/>
              </p:nvSpPr>
              <p:spPr bwMode="auto">
                <a:xfrm>
                  <a:off x="3544" y="1279"/>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79" name="Freeform 671"/>
                <p:cNvSpPr>
                  <a:spLocks/>
                </p:cNvSpPr>
                <p:nvPr/>
              </p:nvSpPr>
              <p:spPr bwMode="auto">
                <a:xfrm>
                  <a:off x="3552" y="1284"/>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80" name="Freeform 672"/>
                <p:cNvSpPr>
                  <a:spLocks/>
                </p:cNvSpPr>
                <p:nvPr/>
              </p:nvSpPr>
              <p:spPr bwMode="auto">
                <a:xfrm>
                  <a:off x="3560" y="1289"/>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81" name="Freeform 673"/>
                <p:cNvSpPr>
                  <a:spLocks/>
                </p:cNvSpPr>
                <p:nvPr/>
              </p:nvSpPr>
              <p:spPr bwMode="auto">
                <a:xfrm>
                  <a:off x="3567" y="1293"/>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82" name="Freeform 674"/>
                <p:cNvSpPr>
                  <a:spLocks/>
                </p:cNvSpPr>
                <p:nvPr/>
              </p:nvSpPr>
              <p:spPr bwMode="auto">
                <a:xfrm>
                  <a:off x="3583" y="1302"/>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83" name="Freeform 675"/>
                <p:cNvSpPr>
                  <a:spLocks/>
                </p:cNvSpPr>
                <p:nvPr/>
              </p:nvSpPr>
              <p:spPr bwMode="auto">
                <a:xfrm>
                  <a:off x="3575" y="1298"/>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84" name="Freeform 676"/>
                <p:cNvSpPr>
                  <a:spLocks/>
                </p:cNvSpPr>
                <p:nvPr/>
              </p:nvSpPr>
              <p:spPr bwMode="auto">
                <a:xfrm>
                  <a:off x="3591" y="1307"/>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85" name="Freeform 677"/>
                <p:cNvSpPr>
                  <a:spLocks/>
                </p:cNvSpPr>
                <p:nvPr/>
              </p:nvSpPr>
              <p:spPr bwMode="auto">
                <a:xfrm>
                  <a:off x="3598" y="1311"/>
                  <a:ext cx="11" cy="9"/>
                </a:xfrm>
                <a:custGeom>
                  <a:avLst/>
                  <a:gdLst>
                    <a:gd name="T0" fmla="*/ 6 w 11"/>
                    <a:gd name="T1" fmla="*/ 0 h 9"/>
                    <a:gd name="T2" fmla="*/ 0 w 11"/>
                    <a:gd name="T3" fmla="*/ 5 h 9"/>
                    <a:gd name="T4" fmla="*/ 6 w 11"/>
                    <a:gd name="T5" fmla="*/ 9 h 9"/>
                    <a:gd name="T6" fmla="*/ 11 w 11"/>
                    <a:gd name="T7" fmla="*/ 4 h 9"/>
                    <a:gd name="T8" fmla="*/ 6 w 11"/>
                    <a:gd name="T9" fmla="*/ 0 h 9"/>
                  </a:gdLst>
                  <a:ahLst/>
                  <a:cxnLst>
                    <a:cxn ang="0">
                      <a:pos x="T0" y="T1"/>
                    </a:cxn>
                    <a:cxn ang="0">
                      <a:pos x="T2" y="T3"/>
                    </a:cxn>
                    <a:cxn ang="0">
                      <a:pos x="T4" y="T5"/>
                    </a:cxn>
                    <a:cxn ang="0">
                      <a:pos x="T6" y="T7"/>
                    </a:cxn>
                    <a:cxn ang="0">
                      <a:pos x="T8" y="T9"/>
                    </a:cxn>
                  </a:cxnLst>
                  <a:rect l="0" t="0" r="r" b="b"/>
                  <a:pathLst>
                    <a:path w="11" h="9">
                      <a:moveTo>
                        <a:pt x="6" y="0"/>
                      </a:moveTo>
                      <a:lnTo>
                        <a:pt x="0" y="5"/>
                      </a:lnTo>
                      <a:lnTo>
                        <a:pt x="6" y="9"/>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86" name="Freeform 678"/>
                <p:cNvSpPr>
                  <a:spLocks/>
                </p:cNvSpPr>
                <p:nvPr/>
              </p:nvSpPr>
              <p:spPr bwMode="auto">
                <a:xfrm>
                  <a:off x="3606" y="1316"/>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87" name="Freeform 679"/>
                <p:cNvSpPr>
                  <a:spLocks/>
                </p:cNvSpPr>
                <p:nvPr/>
              </p:nvSpPr>
              <p:spPr bwMode="auto">
                <a:xfrm>
                  <a:off x="3614" y="1321"/>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88" name="Freeform 680"/>
                <p:cNvSpPr>
                  <a:spLocks/>
                </p:cNvSpPr>
                <p:nvPr/>
              </p:nvSpPr>
              <p:spPr bwMode="auto">
                <a:xfrm>
                  <a:off x="3621" y="1325"/>
                  <a:ext cx="19" cy="13"/>
                </a:xfrm>
                <a:custGeom>
                  <a:avLst/>
                  <a:gdLst>
                    <a:gd name="T0" fmla="*/ 6 w 19"/>
                    <a:gd name="T1" fmla="*/ 0 h 13"/>
                    <a:gd name="T2" fmla="*/ 0 w 19"/>
                    <a:gd name="T3" fmla="*/ 5 h 13"/>
                    <a:gd name="T4" fmla="*/ 14 w 19"/>
                    <a:gd name="T5" fmla="*/ 13 h 13"/>
                    <a:gd name="T6" fmla="*/ 19 w 19"/>
                    <a:gd name="T7" fmla="*/ 8 h 13"/>
                    <a:gd name="T8" fmla="*/ 6 w 19"/>
                    <a:gd name="T9" fmla="*/ 0 h 13"/>
                  </a:gdLst>
                  <a:ahLst/>
                  <a:cxnLst>
                    <a:cxn ang="0">
                      <a:pos x="T0" y="T1"/>
                    </a:cxn>
                    <a:cxn ang="0">
                      <a:pos x="T2" y="T3"/>
                    </a:cxn>
                    <a:cxn ang="0">
                      <a:pos x="T4" y="T5"/>
                    </a:cxn>
                    <a:cxn ang="0">
                      <a:pos x="T6" y="T7"/>
                    </a:cxn>
                    <a:cxn ang="0">
                      <a:pos x="T8" y="T9"/>
                    </a:cxn>
                  </a:cxnLst>
                  <a:rect l="0" t="0" r="r" b="b"/>
                  <a:pathLst>
                    <a:path w="19" h="13">
                      <a:moveTo>
                        <a:pt x="6" y="0"/>
                      </a:moveTo>
                      <a:lnTo>
                        <a:pt x="0" y="5"/>
                      </a:lnTo>
                      <a:lnTo>
                        <a:pt x="14" y="13"/>
                      </a:lnTo>
                      <a:lnTo>
                        <a:pt x="19" y="8"/>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89" name="Freeform 681"/>
                <p:cNvSpPr>
                  <a:spLocks/>
                </p:cNvSpPr>
                <p:nvPr/>
              </p:nvSpPr>
              <p:spPr bwMode="auto">
                <a:xfrm>
                  <a:off x="3551" y="1261"/>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90" name="Freeform 682"/>
                <p:cNvSpPr>
                  <a:spLocks/>
                </p:cNvSpPr>
                <p:nvPr/>
              </p:nvSpPr>
              <p:spPr bwMode="auto">
                <a:xfrm>
                  <a:off x="3559" y="1266"/>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91" name="Freeform 683"/>
                <p:cNvSpPr>
                  <a:spLocks/>
                </p:cNvSpPr>
                <p:nvPr/>
              </p:nvSpPr>
              <p:spPr bwMode="auto">
                <a:xfrm>
                  <a:off x="3567" y="1270"/>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92" name="Freeform 684"/>
                <p:cNvSpPr>
                  <a:spLocks/>
                </p:cNvSpPr>
                <p:nvPr/>
              </p:nvSpPr>
              <p:spPr bwMode="auto">
                <a:xfrm>
                  <a:off x="3575" y="1275"/>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93" name="Freeform 685"/>
                <p:cNvSpPr>
                  <a:spLocks/>
                </p:cNvSpPr>
                <p:nvPr/>
              </p:nvSpPr>
              <p:spPr bwMode="auto">
                <a:xfrm>
                  <a:off x="3586" y="1282"/>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94" name="Freeform 686"/>
                <p:cNvSpPr>
                  <a:spLocks/>
                </p:cNvSpPr>
                <p:nvPr/>
              </p:nvSpPr>
              <p:spPr bwMode="auto">
                <a:xfrm>
                  <a:off x="3594" y="1286"/>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95" name="Freeform 687"/>
                <p:cNvSpPr>
                  <a:spLocks/>
                </p:cNvSpPr>
                <p:nvPr/>
              </p:nvSpPr>
              <p:spPr bwMode="auto">
                <a:xfrm>
                  <a:off x="3602" y="1291"/>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96" name="Freeform 688"/>
                <p:cNvSpPr>
                  <a:spLocks/>
                </p:cNvSpPr>
                <p:nvPr/>
              </p:nvSpPr>
              <p:spPr bwMode="auto">
                <a:xfrm>
                  <a:off x="3609" y="1296"/>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97" name="Freeform 689"/>
                <p:cNvSpPr>
                  <a:spLocks/>
                </p:cNvSpPr>
                <p:nvPr/>
              </p:nvSpPr>
              <p:spPr bwMode="auto">
                <a:xfrm>
                  <a:off x="3620" y="1302"/>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98" name="Freeform 690"/>
                <p:cNvSpPr>
                  <a:spLocks/>
                </p:cNvSpPr>
                <p:nvPr/>
              </p:nvSpPr>
              <p:spPr bwMode="auto">
                <a:xfrm>
                  <a:off x="3627" y="1307"/>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499" name="Freeform 691"/>
                <p:cNvSpPr>
                  <a:spLocks/>
                </p:cNvSpPr>
                <p:nvPr/>
              </p:nvSpPr>
              <p:spPr bwMode="auto">
                <a:xfrm>
                  <a:off x="3635" y="1311"/>
                  <a:ext cx="12" cy="9"/>
                </a:xfrm>
                <a:custGeom>
                  <a:avLst/>
                  <a:gdLst>
                    <a:gd name="T0" fmla="*/ 6 w 12"/>
                    <a:gd name="T1" fmla="*/ 0 h 9"/>
                    <a:gd name="T2" fmla="*/ 0 w 12"/>
                    <a:gd name="T3" fmla="*/ 5 h 9"/>
                    <a:gd name="T4" fmla="*/ 6 w 12"/>
                    <a:gd name="T5" fmla="*/ 9 h 9"/>
                    <a:gd name="T6" fmla="*/ 12 w 12"/>
                    <a:gd name="T7" fmla="*/ 4 h 9"/>
                    <a:gd name="T8" fmla="*/ 6 w 12"/>
                    <a:gd name="T9" fmla="*/ 0 h 9"/>
                  </a:gdLst>
                  <a:ahLst/>
                  <a:cxnLst>
                    <a:cxn ang="0">
                      <a:pos x="T0" y="T1"/>
                    </a:cxn>
                    <a:cxn ang="0">
                      <a:pos x="T2" y="T3"/>
                    </a:cxn>
                    <a:cxn ang="0">
                      <a:pos x="T4" y="T5"/>
                    </a:cxn>
                    <a:cxn ang="0">
                      <a:pos x="T6" y="T7"/>
                    </a:cxn>
                    <a:cxn ang="0">
                      <a:pos x="T8" y="T9"/>
                    </a:cxn>
                  </a:cxnLst>
                  <a:rect l="0" t="0" r="r" b="b"/>
                  <a:pathLst>
                    <a:path w="12" h="9">
                      <a:moveTo>
                        <a:pt x="6" y="0"/>
                      </a:moveTo>
                      <a:lnTo>
                        <a:pt x="0" y="5"/>
                      </a:lnTo>
                      <a:lnTo>
                        <a:pt x="6" y="9"/>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00" name="Freeform 692"/>
                <p:cNvSpPr>
                  <a:spLocks/>
                </p:cNvSpPr>
                <p:nvPr/>
              </p:nvSpPr>
              <p:spPr bwMode="auto">
                <a:xfrm>
                  <a:off x="3643" y="1316"/>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01" name="Freeform 693"/>
                <p:cNvSpPr>
                  <a:spLocks/>
                </p:cNvSpPr>
                <p:nvPr/>
              </p:nvSpPr>
              <p:spPr bwMode="auto">
                <a:xfrm>
                  <a:off x="3657" y="1325"/>
                  <a:ext cx="11" cy="7"/>
                </a:xfrm>
                <a:custGeom>
                  <a:avLst/>
                  <a:gdLst>
                    <a:gd name="T0" fmla="*/ 6 w 11"/>
                    <a:gd name="T1" fmla="*/ 0 h 7"/>
                    <a:gd name="T2" fmla="*/ 0 w 11"/>
                    <a:gd name="T3" fmla="*/ 4 h 7"/>
                    <a:gd name="T4" fmla="*/ 6 w 11"/>
                    <a:gd name="T5" fmla="*/ 7 h 7"/>
                    <a:gd name="T6" fmla="*/ 11 w 11"/>
                    <a:gd name="T7" fmla="*/ 3 h 7"/>
                    <a:gd name="T8" fmla="*/ 6 w 11"/>
                    <a:gd name="T9" fmla="*/ 0 h 7"/>
                  </a:gdLst>
                  <a:ahLst/>
                  <a:cxnLst>
                    <a:cxn ang="0">
                      <a:pos x="T0" y="T1"/>
                    </a:cxn>
                    <a:cxn ang="0">
                      <a:pos x="T2" y="T3"/>
                    </a:cxn>
                    <a:cxn ang="0">
                      <a:pos x="T4" y="T5"/>
                    </a:cxn>
                    <a:cxn ang="0">
                      <a:pos x="T6" y="T7"/>
                    </a:cxn>
                    <a:cxn ang="0">
                      <a:pos x="T8" y="T9"/>
                    </a:cxn>
                  </a:cxnLst>
                  <a:rect l="0" t="0" r="r" b="b"/>
                  <a:pathLst>
                    <a:path w="11" h="7">
                      <a:moveTo>
                        <a:pt x="6" y="0"/>
                      </a:moveTo>
                      <a:lnTo>
                        <a:pt x="0" y="4"/>
                      </a:lnTo>
                      <a:lnTo>
                        <a:pt x="6" y="7"/>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02" name="Freeform 694"/>
                <p:cNvSpPr>
                  <a:spLocks/>
                </p:cNvSpPr>
                <p:nvPr/>
              </p:nvSpPr>
              <p:spPr bwMode="auto">
                <a:xfrm>
                  <a:off x="3665" y="1329"/>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03" name="Freeform 695"/>
                <p:cNvSpPr>
                  <a:spLocks/>
                </p:cNvSpPr>
                <p:nvPr/>
              </p:nvSpPr>
              <p:spPr bwMode="auto">
                <a:xfrm>
                  <a:off x="3672" y="1334"/>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04" name="Freeform 696"/>
                <p:cNvSpPr>
                  <a:spLocks/>
                </p:cNvSpPr>
                <p:nvPr/>
              </p:nvSpPr>
              <p:spPr bwMode="auto">
                <a:xfrm>
                  <a:off x="3641" y="1337"/>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05" name="Freeform 697"/>
                <p:cNvSpPr>
                  <a:spLocks/>
                </p:cNvSpPr>
                <p:nvPr/>
              </p:nvSpPr>
              <p:spPr bwMode="auto">
                <a:xfrm>
                  <a:off x="3649" y="1342"/>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06" name="Freeform 698"/>
                <p:cNvSpPr>
                  <a:spLocks/>
                </p:cNvSpPr>
                <p:nvPr/>
              </p:nvSpPr>
              <p:spPr bwMode="auto">
                <a:xfrm>
                  <a:off x="3657" y="1347"/>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07" name="Freeform 699"/>
                <p:cNvSpPr>
                  <a:spLocks/>
                </p:cNvSpPr>
                <p:nvPr/>
              </p:nvSpPr>
              <p:spPr bwMode="auto">
                <a:xfrm>
                  <a:off x="3634" y="1343"/>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08" name="Freeform 700"/>
                <p:cNvSpPr>
                  <a:spLocks/>
                </p:cNvSpPr>
                <p:nvPr/>
              </p:nvSpPr>
              <p:spPr bwMode="auto">
                <a:xfrm>
                  <a:off x="3642" y="1347"/>
                  <a:ext cx="11" cy="9"/>
                </a:xfrm>
                <a:custGeom>
                  <a:avLst/>
                  <a:gdLst>
                    <a:gd name="T0" fmla="*/ 6 w 11"/>
                    <a:gd name="T1" fmla="*/ 0 h 9"/>
                    <a:gd name="T2" fmla="*/ 0 w 11"/>
                    <a:gd name="T3" fmla="*/ 5 h 9"/>
                    <a:gd name="T4" fmla="*/ 6 w 11"/>
                    <a:gd name="T5" fmla="*/ 9 h 9"/>
                    <a:gd name="T6" fmla="*/ 11 w 11"/>
                    <a:gd name="T7" fmla="*/ 4 h 9"/>
                    <a:gd name="T8" fmla="*/ 6 w 11"/>
                    <a:gd name="T9" fmla="*/ 0 h 9"/>
                  </a:gdLst>
                  <a:ahLst/>
                  <a:cxnLst>
                    <a:cxn ang="0">
                      <a:pos x="T0" y="T1"/>
                    </a:cxn>
                    <a:cxn ang="0">
                      <a:pos x="T2" y="T3"/>
                    </a:cxn>
                    <a:cxn ang="0">
                      <a:pos x="T4" y="T5"/>
                    </a:cxn>
                    <a:cxn ang="0">
                      <a:pos x="T6" y="T7"/>
                    </a:cxn>
                    <a:cxn ang="0">
                      <a:pos x="T8" y="T9"/>
                    </a:cxn>
                  </a:cxnLst>
                  <a:rect l="0" t="0" r="r" b="b"/>
                  <a:pathLst>
                    <a:path w="11" h="9">
                      <a:moveTo>
                        <a:pt x="6" y="0"/>
                      </a:moveTo>
                      <a:lnTo>
                        <a:pt x="0" y="5"/>
                      </a:lnTo>
                      <a:lnTo>
                        <a:pt x="6" y="9"/>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09" name="Freeform 701"/>
                <p:cNvSpPr>
                  <a:spLocks/>
                </p:cNvSpPr>
                <p:nvPr/>
              </p:nvSpPr>
              <p:spPr bwMode="auto">
                <a:xfrm>
                  <a:off x="3650" y="1352"/>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10" name="Freeform 702"/>
                <p:cNvSpPr>
                  <a:spLocks/>
                </p:cNvSpPr>
                <p:nvPr/>
              </p:nvSpPr>
              <p:spPr bwMode="auto">
                <a:xfrm>
                  <a:off x="3628" y="1358"/>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11" name="Freeform 703"/>
                <p:cNvSpPr>
                  <a:spLocks/>
                </p:cNvSpPr>
                <p:nvPr/>
              </p:nvSpPr>
              <p:spPr bwMode="auto">
                <a:xfrm>
                  <a:off x="3613" y="1359"/>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12" name="Freeform 704"/>
                <p:cNvSpPr>
                  <a:spLocks/>
                </p:cNvSpPr>
                <p:nvPr/>
              </p:nvSpPr>
              <p:spPr bwMode="auto">
                <a:xfrm>
                  <a:off x="3621" y="1364"/>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13" name="Freeform 705"/>
                <p:cNvSpPr>
                  <a:spLocks/>
                </p:cNvSpPr>
                <p:nvPr/>
              </p:nvSpPr>
              <p:spPr bwMode="auto">
                <a:xfrm>
                  <a:off x="3628" y="1368"/>
                  <a:ext cx="12" cy="9"/>
                </a:xfrm>
                <a:custGeom>
                  <a:avLst/>
                  <a:gdLst>
                    <a:gd name="T0" fmla="*/ 6 w 12"/>
                    <a:gd name="T1" fmla="*/ 0 h 9"/>
                    <a:gd name="T2" fmla="*/ 0 w 12"/>
                    <a:gd name="T3" fmla="*/ 5 h 9"/>
                    <a:gd name="T4" fmla="*/ 6 w 12"/>
                    <a:gd name="T5" fmla="*/ 9 h 9"/>
                    <a:gd name="T6" fmla="*/ 12 w 12"/>
                    <a:gd name="T7" fmla="*/ 4 h 9"/>
                    <a:gd name="T8" fmla="*/ 6 w 12"/>
                    <a:gd name="T9" fmla="*/ 0 h 9"/>
                  </a:gdLst>
                  <a:ahLst/>
                  <a:cxnLst>
                    <a:cxn ang="0">
                      <a:pos x="T0" y="T1"/>
                    </a:cxn>
                    <a:cxn ang="0">
                      <a:pos x="T2" y="T3"/>
                    </a:cxn>
                    <a:cxn ang="0">
                      <a:pos x="T4" y="T5"/>
                    </a:cxn>
                    <a:cxn ang="0">
                      <a:pos x="T6" y="T7"/>
                    </a:cxn>
                    <a:cxn ang="0">
                      <a:pos x="T8" y="T9"/>
                    </a:cxn>
                  </a:cxnLst>
                  <a:rect l="0" t="0" r="r" b="b"/>
                  <a:pathLst>
                    <a:path w="12" h="9">
                      <a:moveTo>
                        <a:pt x="6" y="0"/>
                      </a:moveTo>
                      <a:lnTo>
                        <a:pt x="0" y="5"/>
                      </a:lnTo>
                      <a:lnTo>
                        <a:pt x="6" y="9"/>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14" name="Freeform 706"/>
                <p:cNvSpPr>
                  <a:spLocks/>
                </p:cNvSpPr>
                <p:nvPr/>
              </p:nvSpPr>
              <p:spPr bwMode="auto">
                <a:xfrm>
                  <a:off x="3669" y="1354"/>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15" name="Freeform 707"/>
                <p:cNvSpPr>
                  <a:spLocks/>
                </p:cNvSpPr>
                <p:nvPr/>
              </p:nvSpPr>
              <p:spPr bwMode="auto">
                <a:xfrm>
                  <a:off x="3676" y="1358"/>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16" name="Freeform 708"/>
                <p:cNvSpPr>
                  <a:spLocks/>
                </p:cNvSpPr>
                <p:nvPr/>
              </p:nvSpPr>
              <p:spPr bwMode="auto">
                <a:xfrm>
                  <a:off x="3684" y="1363"/>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17" name="Freeform 709"/>
                <p:cNvSpPr>
                  <a:spLocks/>
                </p:cNvSpPr>
                <p:nvPr/>
              </p:nvSpPr>
              <p:spPr bwMode="auto">
                <a:xfrm>
                  <a:off x="3692" y="1368"/>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18" name="Freeform 710"/>
                <p:cNvSpPr>
                  <a:spLocks/>
                </p:cNvSpPr>
                <p:nvPr/>
              </p:nvSpPr>
              <p:spPr bwMode="auto">
                <a:xfrm>
                  <a:off x="3662" y="1359"/>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19" name="Freeform 711"/>
                <p:cNvSpPr>
                  <a:spLocks/>
                </p:cNvSpPr>
                <p:nvPr/>
              </p:nvSpPr>
              <p:spPr bwMode="auto">
                <a:xfrm>
                  <a:off x="3669" y="1364"/>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20" name="Freeform 712"/>
                <p:cNvSpPr>
                  <a:spLocks/>
                </p:cNvSpPr>
                <p:nvPr/>
              </p:nvSpPr>
              <p:spPr bwMode="auto">
                <a:xfrm>
                  <a:off x="3677" y="1369"/>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21" name="Freeform 713"/>
                <p:cNvSpPr>
                  <a:spLocks/>
                </p:cNvSpPr>
                <p:nvPr/>
              </p:nvSpPr>
              <p:spPr bwMode="auto">
                <a:xfrm>
                  <a:off x="3678" y="1373"/>
                  <a:ext cx="18" cy="14"/>
                </a:xfrm>
                <a:custGeom>
                  <a:avLst/>
                  <a:gdLst>
                    <a:gd name="T0" fmla="*/ 12 w 18"/>
                    <a:gd name="T1" fmla="*/ 0 h 14"/>
                    <a:gd name="T2" fmla="*/ 0 w 18"/>
                    <a:gd name="T3" fmla="*/ 10 h 14"/>
                    <a:gd name="T4" fmla="*/ 5 w 18"/>
                    <a:gd name="T5" fmla="*/ 14 h 14"/>
                    <a:gd name="T6" fmla="*/ 18 w 18"/>
                    <a:gd name="T7" fmla="*/ 4 h 14"/>
                    <a:gd name="T8" fmla="*/ 12 w 18"/>
                    <a:gd name="T9" fmla="*/ 0 h 14"/>
                  </a:gdLst>
                  <a:ahLst/>
                  <a:cxnLst>
                    <a:cxn ang="0">
                      <a:pos x="T0" y="T1"/>
                    </a:cxn>
                    <a:cxn ang="0">
                      <a:pos x="T2" y="T3"/>
                    </a:cxn>
                    <a:cxn ang="0">
                      <a:pos x="T4" y="T5"/>
                    </a:cxn>
                    <a:cxn ang="0">
                      <a:pos x="T6" y="T7"/>
                    </a:cxn>
                    <a:cxn ang="0">
                      <a:pos x="T8" y="T9"/>
                    </a:cxn>
                  </a:cxnLst>
                  <a:rect l="0" t="0" r="r" b="b"/>
                  <a:pathLst>
                    <a:path w="18" h="14">
                      <a:moveTo>
                        <a:pt x="12" y="0"/>
                      </a:moveTo>
                      <a:lnTo>
                        <a:pt x="0" y="10"/>
                      </a:lnTo>
                      <a:lnTo>
                        <a:pt x="5" y="14"/>
                      </a:lnTo>
                      <a:lnTo>
                        <a:pt x="18" y="4"/>
                      </a:lnTo>
                      <a:lnTo>
                        <a:pt x="12"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22" name="Freeform 714"/>
                <p:cNvSpPr>
                  <a:spLocks/>
                </p:cNvSpPr>
                <p:nvPr/>
              </p:nvSpPr>
              <p:spPr bwMode="auto">
                <a:xfrm>
                  <a:off x="3655" y="1365"/>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23" name="Freeform 715"/>
                <p:cNvSpPr>
                  <a:spLocks/>
                </p:cNvSpPr>
                <p:nvPr/>
              </p:nvSpPr>
              <p:spPr bwMode="auto">
                <a:xfrm>
                  <a:off x="3662" y="1369"/>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24" name="Freeform 716"/>
                <p:cNvSpPr>
                  <a:spLocks/>
                </p:cNvSpPr>
                <p:nvPr/>
              </p:nvSpPr>
              <p:spPr bwMode="auto">
                <a:xfrm>
                  <a:off x="3670" y="1374"/>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25" name="Freeform 717"/>
                <p:cNvSpPr>
                  <a:spLocks/>
                </p:cNvSpPr>
                <p:nvPr/>
              </p:nvSpPr>
              <p:spPr bwMode="auto">
                <a:xfrm>
                  <a:off x="3647" y="1370"/>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26" name="Freeform 718"/>
                <p:cNvSpPr>
                  <a:spLocks/>
                </p:cNvSpPr>
                <p:nvPr/>
              </p:nvSpPr>
              <p:spPr bwMode="auto">
                <a:xfrm>
                  <a:off x="3655" y="1375"/>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27" name="Freeform 719"/>
                <p:cNvSpPr>
                  <a:spLocks/>
                </p:cNvSpPr>
                <p:nvPr/>
              </p:nvSpPr>
              <p:spPr bwMode="auto">
                <a:xfrm>
                  <a:off x="3663" y="1380"/>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28" name="Freeform 720"/>
                <p:cNvSpPr>
                  <a:spLocks/>
                </p:cNvSpPr>
                <p:nvPr/>
              </p:nvSpPr>
              <p:spPr bwMode="auto">
                <a:xfrm>
                  <a:off x="3663" y="1384"/>
                  <a:ext cx="19" cy="14"/>
                </a:xfrm>
                <a:custGeom>
                  <a:avLst/>
                  <a:gdLst>
                    <a:gd name="T0" fmla="*/ 13 w 19"/>
                    <a:gd name="T1" fmla="*/ 0 h 14"/>
                    <a:gd name="T2" fmla="*/ 0 w 19"/>
                    <a:gd name="T3" fmla="*/ 10 h 14"/>
                    <a:gd name="T4" fmla="*/ 6 w 19"/>
                    <a:gd name="T5" fmla="*/ 14 h 14"/>
                    <a:gd name="T6" fmla="*/ 19 w 19"/>
                    <a:gd name="T7" fmla="*/ 4 h 14"/>
                    <a:gd name="T8" fmla="*/ 13 w 19"/>
                    <a:gd name="T9" fmla="*/ 0 h 14"/>
                  </a:gdLst>
                  <a:ahLst/>
                  <a:cxnLst>
                    <a:cxn ang="0">
                      <a:pos x="T0" y="T1"/>
                    </a:cxn>
                    <a:cxn ang="0">
                      <a:pos x="T2" y="T3"/>
                    </a:cxn>
                    <a:cxn ang="0">
                      <a:pos x="T4" y="T5"/>
                    </a:cxn>
                    <a:cxn ang="0">
                      <a:pos x="T6" y="T7"/>
                    </a:cxn>
                    <a:cxn ang="0">
                      <a:pos x="T8" y="T9"/>
                    </a:cxn>
                  </a:cxnLst>
                  <a:rect l="0" t="0" r="r" b="b"/>
                  <a:pathLst>
                    <a:path w="19" h="14">
                      <a:moveTo>
                        <a:pt x="13" y="0"/>
                      </a:moveTo>
                      <a:lnTo>
                        <a:pt x="0" y="10"/>
                      </a:lnTo>
                      <a:lnTo>
                        <a:pt x="6" y="14"/>
                      </a:lnTo>
                      <a:lnTo>
                        <a:pt x="19" y="4"/>
                      </a:lnTo>
                      <a:lnTo>
                        <a:pt x="13"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29" name="Freeform 721"/>
                <p:cNvSpPr>
                  <a:spLocks/>
                </p:cNvSpPr>
                <p:nvPr/>
              </p:nvSpPr>
              <p:spPr bwMode="auto">
                <a:xfrm>
                  <a:off x="3640" y="1376"/>
                  <a:ext cx="19" cy="12"/>
                </a:xfrm>
                <a:custGeom>
                  <a:avLst/>
                  <a:gdLst>
                    <a:gd name="T0" fmla="*/ 6 w 19"/>
                    <a:gd name="T1" fmla="*/ 0 h 12"/>
                    <a:gd name="T2" fmla="*/ 0 w 19"/>
                    <a:gd name="T3" fmla="*/ 4 h 12"/>
                    <a:gd name="T4" fmla="*/ 13 w 19"/>
                    <a:gd name="T5" fmla="*/ 12 h 12"/>
                    <a:gd name="T6" fmla="*/ 19 w 19"/>
                    <a:gd name="T7" fmla="*/ 8 h 12"/>
                    <a:gd name="T8" fmla="*/ 6 w 19"/>
                    <a:gd name="T9" fmla="*/ 0 h 12"/>
                  </a:gdLst>
                  <a:ahLst/>
                  <a:cxnLst>
                    <a:cxn ang="0">
                      <a:pos x="T0" y="T1"/>
                    </a:cxn>
                    <a:cxn ang="0">
                      <a:pos x="T2" y="T3"/>
                    </a:cxn>
                    <a:cxn ang="0">
                      <a:pos x="T4" y="T5"/>
                    </a:cxn>
                    <a:cxn ang="0">
                      <a:pos x="T6" y="T7"/>
                    </a:cxn>
                    <a:cxn ang="0">
                      <a:pos x="T8" y="T9"/>
                    </a:cxn>
                  </a:cxnLst>
                  <a:rect l="0" t="0" r="r" b="b"/>
                  <a:pathLst>
                    <a:path w="19" h="12">
                      <a:moveTo>
                        <a:pt x="6" y="0"/>
                      </a:moveTo>
                      <a:lnTo>
                        <a:pt x="0" y="4"/>
                      </a:lnTo>
                      <a:lnTo>
                        <a:pt x="13" y="12"/>
                      </a:lnTo>
                      <a:lnTo>
                        <a:pt x="19" y="8"/>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30" name="Freeform 722"/>
                <p:cNvSpPr>
                  <a:spLocks/>
                </p:cNvSpPr>
                <p:nvPr/>
              </p:nvSpPr>
              <p:spPr bwMode="auto">
                <a:xfrm>
                  <a:off x="3655" y="1385"/>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31" name="Freeform 723"/>
                <p:cNvSpPr>
                  <a:spLocks/>
                </p:cNvSpPr>
                <p:nvPr/>
              </p:nvSpPr>
              <p:spPr bwMode="auto">
                <a:xfrm>
                  <a:off x="3536" y="1252"/>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32" name="Freeform 724"/>
                <p:cNvSpPr>
                  <a:spLocks/>
                </p:cNvSpPr>
                <p:nvPr/>
              </p:nvSpPr>
              <p:spPr bwMode="auto">
                <a:xfrm>
                  <a:off x="3492" y="1288"/>
                  <a:ext cx="16" cy="10"/>
                </a:xfrm>
                <a:custGeom>
                  <a:avLst/>
                  <a:gdLst>
                    <a:gd name="T0" fmla="*/ 6 w 16"/>
                    <a:gd name="T1" fmla="*/ 0 h 10"/>
                    <a:gd name="T2" fmla="*/ 0 w 16"/>
                    <a:gd name="T3" fmla="*/ 4 h 10"/>
                    <a:gd name="T4" fmla="*/ 11 w 16"/>
                    <a:gd name="T5" fmla="*/ 10 h 10"/>
                    <a:gd name="T6" fmla="*/ 16 w 16"/>
                    <a:gd name="T7" fmla="*/ 6 h 10"/>
                    <a:gd name="T8" fmla="*/ 6 w 16"/>
                    <a:gd name="T9" fmla="*/ 0 h 10"/>
                  </a:gdLst>
                  <a:ahLst/>
                  <a:cxnLst>
                    <a:cxn ang="0">
                      <a:pos x="T0" y="T1"/>
                    </a:cxn>
                    <a:cxn ang="0">
                      <a:pos x="T2" y="T3"/>
                    </a:cxn>
                    <a:cxn ang="0">
                      <a:pos x="T4" y="T5"/>
                    </a:cxn>
                    <a:cxn ang="0">
                      <a:pos x="T6" y="T7"/>
                    </a:cxn>
                    <a:cxn ang="0">
                      <a:pos x="T8" y="T9"/>
                    </a:cxn>
                  </a:cxnLst>
                  <a:rect l="0" t="0" r="r" b="b"/>
                  <a:pathLst>
                    <a:path w="16" h="10">
                      <a:moveTo>
                        <a:pt x="6" y="0"/>
                      </a:moveTo>
                      <a:lnTo>
                        <a:pt x="0" y="4"/>
                      </a:lnTo>
                      <a:lnTo>
                        <a:pt x="11" y="10"/>
                      </a:lnTo>
                      <a:lnTo>
                        <a:pt x="16"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33" name="Freeform 725"/>
                <p:cNvSpPr>
                  <a:spLocks/>
                </p:cNvSpPr>
                <p:nvPr/>
              </p:nvSpPr>
              <p:spPr bwMode="auto">
                <a:xfrm>
                  <a:off x="3522" y="1305"/>
                  <a:ext cx="61" cy="38"/>
                </a:xfrm>
                <a:custGeom>
                  <a:avLst/>
                  <a:gdLst>
                    <a:gd name="T0" fmla="*/ 6 w 61"/>
                    <a:gd name="T1" fmla="*/ 0 h 38"/>
                    <a:gd name="T2" fmla="*/ 0 w 61"/>
                    <a:gd name="T3" fmla="*/ 5 h 38"/>
                    <a:gd name="T4" fmla="*/ 56 w 61"/>
                    <a:gd name="T5" fmla="*/ 38 h 38"/>
                    <a:gd name="T6" fmla="*/ 61 w 61"/>
                    <a:gd name="T7" fmla="*/ 33 h 38"/>
                    <a:gd name="T8" fmla="*/ 6 w 61"/>
                    <a:gd name="T9" fmla="*/ 0 h 38"/>
                  </a:gdLst>
                  <a:ahLst/>
                  <a:cxnLst>
                    <a:cxn ang="0">
                      <a:pos x="T0" y="T1"/>
                    </a:cxn>
                    <a:cxn ang="0">
                      <a:pos x="T2" y="T3"/>
                    </a:cxn>
                    <a:cxn ang="0">
                      <a:pos x="T4" y="T5"/>
                    </a:cxn>
                    <a:cxn ang="0">
                      <a:pos x="T6" y="T7"/>
                    </a:cxn>
                    <a:cxn ang="0">
                      <a:pos x="T8" y="T9"/>
                    </a:cxn>
                  </a:cxnLst>
                  <a:rect l="0" t="0" r="r" b="b"/>
                  <a:pathLst>
                    <a:path w="61" h="38">
                      <a:moveTo>
                        <a:pt x="6" y="0"/>
                      </a:moveTo>
                      <a:lnTo>
                        <a:pt x="0" y="5"/>
                      </a:lnTo>
                      <a:lnTo>
                        <a:pt x="56" y="38"/>
                      </a:lnTo>
                      <a:lnTo>
                        <a:pt x="61" y="3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34" name="Freeform 726"/>
                <p:cNvSpPr>
                  <a:spLocks/>
                </p:cNvSpPr>
                <p:nvPr/>
              </p:nvSpPr>
              <p:spPr bwMode="auto">
                <a:xfrm>
                  <a:off x="3579" y="1339"/>
                  <a:ext cx="16" cy="11"/>
                </a:xfrm>
                <a:custGeom>
                  <a:avLst/>
                  <a:gdLst>
                    <a:gd name="T0" fmla="*/ 6 w 16"/>
                    <a:gd name="T1" fmla="*/ 0 h 11"/>
                    <a:gd name="T2" fmla="*/ 0 w 16"/>
                    <a:gd name="T3" fmla="*/ 5 h 11"/>
                    <a:gd name="T4" fmla="*/ 11 w 16"/>
                    <a:gd name="T5" fmla="*/ 11 h 11"/>
                    <a:gd name="T6" fmla="*/ 16 w 16"/>
                    <a:gd name="T7" fmla="*/ 6 h 11"/>
                    <a:gd name="T8" fmla="*/ 6 w 16"/>
                    <a:gd name="T9" fmla="*/ 0 h 11"/>
                  </a:gdLst>
                  <a:ahLst/>
                  <a:cxnLst>
                    <a:cxn ang="0">
                      <a:pos x="T0" y="T1"/>
                    </a:cxn>
                    <a:cxn ang="0">
                      <a:pos x="T2" y="T3"/>
                    </a:cxn>
                    <a:cxn ang="0">
                      <a:pos x="T4" y="T5"/>
                    </a:cxn>
                    <a:cxn ang="0">
                      <a:pos x="T6" y="T7"/>
                    </a:cxn>
                    <a:cxn ang="0">
                      <a:pos x="T8" y="T9"/>
                    </a:cxn>
                  </a:cxnLst>
                  <a:rect l="0" t="0" r="r" b="b"/>
                  <a:pathLst>
                    <a:path w="16" h="11">
                      <a:moveTo>
                        <a:pt x="6" y="0"/>
                      </a:moveTo>
                      <a:lnTo>
                        <a:pt x="0" y="5"/>
                      </a:lnTo>
                      <a:lnTo>
                        <a:pt x="11" y="11"/>
                      </a:lnTo>
                      <a:lnTo>
                        <a:pt x="16"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35" name="Freeform 727"/>
                <p:cNvSpPr>
                  <a:spLocks/>
                </p:cNvSpPr>
                <p:nvPr/>
              </p:nvSpPr>
              <p:spPr bwMode="auto">
                <a:xfrm>
                  <a:off x="3510" y="1298"/>
                  <a:ext cx="16" cy="11"/>
                </a:xfrm>
                <a:custGeom>
                  <a:avLst/>
                  <a:gdLst>
                    <a:gd name="T0" fmla="*/ 6 w 16"/>
                    <a:gd name="T1" fmla="*/ 0 h 11"/>
                    <a:gd name="T2" fmla="*/ 0 w 16"/>
                    <a:gd name="T3" fmla="*/ 5 h 11"/>
                    <a:gd name="T4" fmla="*/ 10 w 16"/>
                    <a:gd name="T5" fmla="*/ 11 h 11"/>
                    <a:gd name="T6" fmla="*/ 16 w 16"/>
                    <a:gd name="T7" fmla="*/ 6 h 11"/>
                    <a:gd name="T8" fmla="*/ 6 w 16"/>
                    <a:gd name="T9" fmla="*/ 0 h 11"/>
                  </a:gdLst>
                  <a:ahLst/>
                  <a:cxnLst>
                    <a:cxn ang="0">
                      <a:pos x="T0" y="T1"/>
                    </a:cxn>
                    <a:cxn ang="0">
                      <a:pos x="T2" y="T3"/>
                    </a:cxn>
                    <a:cxn ang="0">
                      <a:pos x="T4" y="T5"/>
                    </a:cxn>
                    <a:cxn ang="0">
                      <a:pos x="T6" y="T7"/>
                    </a:cxn>
                    <a:cxn ang="0">
                      <a:pos x="T8" y="T9"/>
                    </a:cxn>
                  </a:cxnLst>
                  <a:rect l="0" t="0" r="r" b="b"/>
                  <a:pathLst>
                    <a:path w="16" h="11">
                      <a:moveTo>
                        <a:pt x="6" y="0"/>
                      </a:moveTo>
                      <a:lnTo>
                        <a:pt x="0" y="5"/>
                      </a:lnTo>
                      <a:lnTo>
                        <a:pt x="10" y="11"/>
                      </a:lnTo>
                      <a:lnTo>
                        <a:pt x="16"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36" name="Freeform 728"/>
                <p:cNvSpPr>
                  <a:spLocks/>
                </p:cNvSpPr>
                <p:nvPr/>
              </p:nvSpPr>
              <p:spPr bwMode="auto">
                <a:xfrm>
                  <a:off x="3597" y="1349"/>
                  <a:ext cx="15" cy="11"/>
                </a:xfrm>
                <a:custGeom>
                  <a:avLst/>
                  <a:gdLst>
                    <a:gd name="T0" fmla="*/ 6 w 15"/>
                    <a:gd name="T1" fmla="*/ 0 h 11"/>
                    <a:gd name="T2" fmla="*/ 0 w 15"/>
                    <a:gd name="T3" fmla="*/ 5 h 11"/>
                    <a:gd name="T4" fmla="*/ 10 w 15"/>
                    <a:gd name="T5" fmla="*/ 11 h 11"/>
                    <a:gd name="T6" fmla="*/ 15 w 15"/>
                    <a:gd name="T7" fmla="*/ 7 h 11"/>
                    <a:gd name="T8" fmla="*/ 6 w 15"/>
                    <a:gd name="T9" fmla="*/ 0 h 11"/>
                  </a:gdLst>
                  <a:ahLst/>
                  <a:cxnLst>
                    <a:cxn ang="0">
                      <a:pos x="T0" y="T1"/>
                    </a:cxn>
                    <a:cxn ang="0">
                      <a:pos x="T2" y="T3"/>
                    </a:cxn>
                    <a:cxn ang="0">
                      <a:pos x="T4" y="T5"/>
                    </a:cxn>
                    <a:cxn ang="0">
                      <a:pos x="T6" y="T7"/>
                    </a:cxn>
                    <a:cxn ang="0">
                      <a:pos x="T8" y="T9"/>
                    </a:cxn>
                  </a:cxnLst>
                  <a:rect l="0" t="0" r="r" b="b"/>
                  <a:pathLst>
                    <a:path w="15" h="11">
                      <a:moveTo>
                        <a:pt x="6" y="0"/>
                      </a:moveTo>
                      <a:lnTo>
                        <a:pt x="0" y="5"/>
                      </a:lnTo>
                      <a:lnTo>
                        <a:pt x="10" y="11"/>
                      </a:lnTo>
                      <a:lnTo>
                        <a:pt x="15" y="7"/>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37" name="Freeform 729"/>
                <p:cNvSpPr>
                  <a:spLocks/>
                </p:cNvSpPr>
                <p:nvPr/>
              </p:nvSpPr>
              <p:spPr bwMode="auto">
                <a:xfrm>
                  <a:off x="3506" y="1277"/>
                  <a:ext cx="13" cy="8"/>
                </a:xfrm>
                <a:custGeom>
                  <a:avLst/>
                  <a:gdLst>
                    <a:gd name="T0" fmla="*/ 6 w 13"/>
                    <a:gd name="T1" fmla="*/ 0 h 8"/>
                    <a:gd name="T2" fmla="*/ 0 w 13"/>
                    <a:gd name="T3" fmla="*/ 4 h 8"/>
                    <a:gd name="T4" fmla="*/ 7 w 13"/>
                    <a:gd name="T5" fmla="*/ 8 h 8"/>
                    <a:gd name="T6" fmla="*/ 13 w 13"/>
                    <a:gd name="T7" fmla="*/ 4 h 8"/>
                    <a:gd name="T8" fmla="*/ 6 w 13"/>
                    <a:gd name="T9" fmla="*/ 0 h 8"/>
                  </a:gdLst>
                  <a:ahLst/>
                  <a:cxnLst>
                    <a:cxn ang="0">
                      <a:pos x="T0" y="T1"/>
                    </a:cxn>
                    <a:cxn ang="0">
                      <a:pos x="T2" y="T3"/>
                    </a:cxn>
                    <a:cxn ang="0">
                      <a:pos x="T4" y="T5"/>
                    </a:cxn>
                    <a:cxn ang="0">
                      <a:pos x="T6" y="T7"/>
                    </a:cxn>
                    <a:cxn ang="0">
                      <a:pos x="T8" y="T9"/>
                    </a:cxn>
                  </a:cxnLst>
                  <a:rect l="0" t="0" r="r" b="b"/>
                  <a:pathLst>
                    <a:path w="13" h="8">
                      <a:moveTo>
                        <a:pt x="6" y="0"/>
                      </a:moveTo>
                      <a:lnTo>
                        <a:pt x="0" y="4"/>
                      </a:lnTo>
                      <a:lnTo>
                        <a:pt x="7" y="8"/>
                      </a:lnTo>
                      <a:lnTo>
                        <a:pt x="13"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38" name="Freeform 730"/>
                <p:cNvSpPr>
                  <a:spLocks/>
                </p:cNvSpPr>
                <p:nvPr/>
              </p:nvSpPr>
              <p:spPr bwMode="auto">
                <a:xfrm>
                  <a:off x="3520" y="1284"/>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39" name="Freeform 731"/>
                <p:cNvSpPr>
                  <a:spLocks/>
                </p:cNvSpPr>
                <p:nvPr/>
              </p:nvSpPr>
              <p:spPr bwMode="auto">
                <a:xfrm>
                  <a:off x="3528" y="1289"/>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40" name="Freeform 732"/>
                <p:cNvSpPr>
                  <a:spLocks/>
                </p:cNvSpPr>
                <p:nvPr/>
              </p:nvSpPr>
              <p:spPr bwMode="auto">
                <a:xfrm>
                  <a:off x="3535" y="1294"/>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41" name="Freeform 733"/>
                <p:cNvSpPr>
                  <a:spLocks/>
                </p:cNvSpPr>
                <p:nvPr/>
              </p:nvSpPr>
              <p:spPr bwMode="auto">
                <a:xfrm>
                  <a:off x="3543" y="1298"/>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42" name="Freeform 734"/>
                <p:cNvSpPr>
                  <a:spLocks/>
                </p:cNvSpPr>
                <p:nvPr/>
              </p:nvSpPr>
              <p:spPr bwMode="auto">
                <a:xfrm>
                  <a:off x="3551" y="1303"/>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43" name="Freeform 735"/>
                <p:cNvSpPr>
                  <a:spLocks/>
                </p:cNvSpPr>
                <p:nvPr/>
              </p:nvSpPr>
              <p:spPr bwMode="auto">
                <a:xfrm>
                  <a:off x="3566" y="1312"/>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44" name="Freeform 736"/>
                <p:cNvSpPr>
                  <a:spLocks/>
                </p:cNvSpPr>
                <p:nvPr/>
              </p:nvSpPr>
              <p:spPr bwMode="auto">
                <a:xfrm>
                  <a:off x="3559" y="1307"/>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45" name="Freeform 737"/>
                <p:cNvSpPr>
                  <a:spLocks/>
                </p:cNvSpPr>
                <p:nvPr/>
              </p:nvSpPr>
              <p:spPr bwMode="auto">
                <a:xfrm>
                  <a:off x="3574" y="1316"/>
                  <a:ext cx="11" cy="9"/>
                </a:xfrm>
                <a:custGeom>
                  <a:avLst/>
                  <a:gdLst>
                    <a:gd name="T0" fmla="*/ 6 w 11"/>
                    <a:gd name="T1" fmla="*/ 0 h 9"/>
                    <a:gd name="T2" fmla="*/ 0 w 11"/>
                    <a:gd name="T3" fmla="*/ 5 h 9"/>
                    <a:gd name="T4" fmla="*/ 6 w 11"/>
                    <a:gd name="T5" fmla="*/ 9 h 9"/>
                    <a:gd name="T6" fmla="*/ 11 w 11"/>
                    <a:gd name="T7" fmla="*/ 4 h 9"/>
                    <a:gd name="T8" fmla="*/ 6 w 11"/>
                    <a:gd name="T9" fmla="*/ 0 h 9"/>
                  </a:gdLst>
                  <a:ahLst/>
                  <a:cxnLst>
                    <a:cxn ang="0">
                      <a:pos x="T0" y="T1"/>
                    </a:cxn>
                    <a:cxn ang="0">
                      <a:pos x="T2" y="T3"/>
                    </a:cxn>
                    <a:cxn ang="0">
                      <a:pos x="T4" y="T5"/>
                    </a:cxn>
                    <a:cxn ang="0">
                      <a:pos x="T6" y="T7"/>
                    </a:cxn>
                    <a:cxn ang="0">
                      <a:pos x="T8" y="T9"/>
                    </a:cxn>
                  </a:cxnLst>
                  <a:rect l="0" t="0" r="r" b="b"/>
                  <a:pathLst>
                    <a:path w="11" h="9">
                      <a:moveTo>
                        <a:pt x="6" y="0"/>
                      </a:moveTo>
                      <a:lnTo>
                        <a:pt x="0" y="5"/>
                      </a:lnTo>
                      <a:lnTo>
                        <a:pt x="6" y="9"/>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46" name="Freeform 738"/>
                <p:cNvSpPr>
                  <a:spLocks/>
                </p:cNvSpPr>
                <p:nvPr/>
              </p:nvSpPr>
              <p:spPr bwMode="auto">
                <a:xfrm>
                  <a:off x="3582" y="1321"/>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47" name="Freeform 739"/>
                <p:cNvSpPr>
                  <a:spLocks/>
                </p:cNvSpPr>
                <p:nvPr/>
              </p:nvSpPr>
              <p:spPr bwMode="auto">
                <a:xfrm>
                  <a:off x="3589" y="1326"/>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48" name="Freeform 740"/>
                <p:cNvSpPr>
                  <a:spLocks/>
                </p:cNvSpPr>
                <p:nvPr/>
              </p:nvSpPr>
              <p:spPr bwMode="auto">
                <a:xfrm>
                  <a:off x="3597" y="1330"/>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49" name="Freeform 741"/>
                <p:cNvSpPr>
                  <a:spLocks/>
                </p:cNvSpPr>
                <p:nvPr/>
              </p:nvSpPr>
              <p:spPr bwMode="auto">
                <a:xfrm>
                  <a:off x="3605" y="1335"/>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50" name="Freeform 742"/>
                <p:cNvSpPr>
                  <a:spLocks/>
                </p:cNvSpPr>
                <p:nvPr/>
              </p:nvSpPr>
              <p:spPr bwMode="auto">
                <a:xfrm>
                  <a:off x="3500" y="1282"/>
                  <a:ext cx="13" cy="9"/>
                </a:xfrm>
                <a:custGeom>
                  <a:avLst/>
                  <a:gdLst>
                    <a:gd name="T0" fmla="*/ 5 w 13"/>
                    <a:gd name="T1" fmla="*/ 0 h 9"/>
                    <a:gd name="T2" fmla="*/ 0 w 13"/>
                    <a:gd name="T3" fmla="*/ 5 h 9"/>
                    <a:gd name="T4" fmla="*/ 7 w 13"/>
                    <a:gd name="T5" fmla="*/ 9 h 9"/>
                    <a:gd name="T6" fmla="*/ 13 w 13"/>
                    <a:gd name="T7" fmla="*/ 4 h 9"/>
                    <a:gd name="T8" fmla="*/ 5 w 13"/>
                    <a:gd name="T9" fmla="*/ 0 h 9"/>
                  </a:gdLst>
                  <a:ahLst/>
                  <a:cxnLst>
                    <a:cxn ang="0">
                      <a:pos x="T0" y="T1"/>
                    </a:cxn>
                    <a:cxn ang="0">
                      <a:pos x="T2" y="T3"/>
                    </a:cxn>
                    <a:cxn ang="0">
                      <a:pos x="T4" y="T5"/>
                    </a:cxn>
                    <a:cxn ang="0">
                      <a:pos x="T6" y="T7"/>
                    </a:cxn>
                    <a:cxn ang="0">
                      <a:pos x="T8" y="T9"/>
                    </a:cxn>
                  </a:cxnLst>
                  <a:rect l="0" t="0" r="r" b="b"/>
                  <a:pathLst>
                    <a:path w="13" h="9">
                      <a:moveTo>
                        <a:pt x="5" y="0"/>
                      </a:moveTo>
                      <a:lnTo>
                        <a:pt x="0" y="5"/>
                      </a:lnTo>
                      <a:lnTo>
                        <a:pt x="7" y="9"/>
                      </a:lnTo>
                      <a:lnTo>
                        <a:pt x="13"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51" name="Freeform 743"/>
                <p:cNvSpPr>
                  <a:spLocks/>
                </p:cNvSpPr>
                <p:nvPr/>
              </p:nvSpPr>
              <p:spPr bwMode="auto">
                <a:xfrm>
                  <a:off x="3525" y="1278"/>
                  <a:ext cx="11" cy="7"/>
                </a:xfrm>
                <a:custGeom>
                  <a:avLst/>
                  <a:gdLst>
                    <a:gd name="T0" fmla="*/ 5 w 11"/>
                    <a:gd name="T1" fmla="*/ 0 h 7"/>
                    <a:gd name="T2" fmla="*/ 0 w 11"/>
                    <a:gd name="T3" fmla="*/ 4 h 7"/>
                    <a:gd name="T4" fmla="*/ 5 w 11"/>
                    <a:gd name="T5" fmla="*/ 7 h 7"/>
                    <a:gd name="T6" fmla="*/ 11 w 11"/>
                    <a:gd name="T7" fmla="*/ 3 h 7"/>
                    <a:gd name="T8" fmla="*/ 5 w 11"/>
                    <a:gd name="T9" fmla="*/ 0 h 7"/>
                  </a:gdLst>
                  <a:ahLst/>
                  <a:cxnLst>
                    <a:cxn ang="0">
                      <a:pos x="T0" y="T1"/>
                    </a:cxn>
                    <a:cxn ang="0">
                      <a:pos x="T2" y="T3"/>
                    </a:cxn>
                    <a:cxn ang="0">
                      <a:pos x="T4" y="T5"/>
                    </a:cxn>
                    <a:cxn ang="0">
                      <a:pos x="T6" y="T7"/>
                    </a:cxn>
                    <a:cxn ang="0">
                      <a:pos x="T8" y="T9"/>
                    </a:cxn>
                  </a:cxnLst>
                  <a:rect l="0" t="0" r="r" b="b"/>
                  <a:pathLst>
                    <a:path w="11" h="7">
                      <a:moveTo>
                        <a:pt x="5" y="0"/>
                      </a:moveTo>
                      <a:lnTo>
                        <a:pt x="0" y="4"/>
                      </a:lnTo>
                      <a:lnTo>
                        <a:pt x="5" y="7"/>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52" name="Freeform 744"/>
                <p:cNvSpPr>
                  <a:spLocks/>
                </p:cNvSpPr>
                <p:nvPr/>
              </p:nvSpPr>
              <p:spPr bwMode="auto">
                <a:xfrm>
                  <a:off x="3514" y="1271"/>
                  <a:ext cx="14" cy="10"/>
                </a:xfrm>
                <a:custGeom>
                  <a:avLst/>
                  <a:gdLst>
                    <a:gd name="T0" fmla="*/ 6 w 14"/>
                    <a:gd name="T1" fmla="*/ 0 h 10"/>
                    <a:gd name="T2" fmla="*/ 0 w 14"/>
                    <a:gd name="T3" fmla="*/ 5 h 10"/>
                    <a:gd name="T4" fmla="*/ 9 w 14"/>
                    <a:gd name="T5" fmla="*/ 10 h 10"/>
                    <a:gd name="T6" fmla="*/ 14 w 14"/>
                    <a:gd name="T7" fmla="*/ 5 h 10"/>
                    <a:gd name="T8" fmla="*/ 6 w 14"/>
                    <a:gd name="T9" fmla="*/ 0 h 10"/>
                  </a:gdLst>
                  <a:ahLst/>
                  <a:cxnLst>
                    <a:cxn ang="0">
                      <a:pos x="T0" y="T1"/>
                    </a:cxn>
                    <a:cxn ang="0">
                      <a:pos x="T2" y="T3"/>
                    </a:cxn>
                    <a:cxn ang="0">
                      <a:pos x="T4" y="T5"/>
                    </a:cxn>
                    <a:cxn ang="0">
                      <a:pos x="T6" y="T7"/>
                    </a:cxn>
                    <a:cxn ang="0">
                      <a:pos x="T8" y="T9"/>
                    </a:cxn>
                  </a:cxnLst>
                  <a:rect l="0" t="0" r="r" b="b"/>
                  <a:pathLst>
                    <a:path w="14" h="10">
                      <a:moveTo>
                        <a:pt x="6" y="0"/>
                      </a:moveTo>
                      <a:lnTo>
                        <a:pt x="0" y="5"/>
                      </a:lnTo>
                      <a:lnTo>
                        <a:pt x="9" y="10"/>
                      </a:lnTo>
                      <a:lnTo>
                        <a:pt x="14" y="5"/>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53" name="Freeform 745"/>
                <p:cNvSpPr>
                  <a:spLocks/>
                </p:cNvSpPr>
                <p:nvPr/>
              </p:nvSpPr>
              <p:spPr bwMode="auto">
                <a:xfrm>
                  <a:off x="3532" y="1282"/>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54" name="Freeform 746"/>
                <p:cNvSpPr>
                  <a:spLocks/>
                </p:cNvSpPr>
                <p:nvPr/>
              </p:nvSpPr>
              <p:spPr bwMode="auto">
                <a:xfrm>
                  <a:off x="3540" y="1287"/>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55" name="Freeform 747"/>
                <p:cNvSpPr>
                  <a:spLocks/>
                </p:cNvSpPr>
                <p:nvPr/>
              </p:nvSpPr>
              <p:spPr bwMode="auto">
                <a:xfrm>
                  <a:off x="3548" y="1291"/>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56" name="Freeform 748"/>
                <p:cNvSpPr>
                  <a:spLocks/>
                </p:cNvSpPr>
                <p:nvPr/>
              </p:nvSpPr>
              <p:spPr bwMode="auto">
                <a:xfrm>
                  <a:off x="3556" y="1296"/>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57" name="Freeform 749"/>
                <p:cNvSpPr>
                  <a:spLocks/>
                </p:cNvSpPr>
                <p:nvPr/>
              </p:nvSpPr>
              <p:spPr bwMode="auto">
                <a:xfrm>
                  <a:off x="3563" y="1300"/>
                  <a:ext cx="12" cy="9"/>
                </a:xfrm>
                <a:custGeom>
                  <a:avLst/>
                  <a:gdLst>
                    <a:gd name="T0" fmla="*/ 6 w 12"/>
                    <a:gd name="T1" fmla="*/ 0 h 9"/>
                    <a:gd name="T2" fmla="*/ 0 w 12"/>
                    <a:gd name="T3" fmla="*/ 5 h 9"/>
                    <a:gd name="T4" fmla="*/ 6 w 12"/>
                    <a:gd name="T5" fmla="*/ 9 h 9"/>
                    <a:gd name="T6" fmla="*/ 12 w 12"/>
                    <a:gd name="T7" fmla="*/ 4 h 9"/>
                    <a:gd name="T8" fmla="*/ 6 w 12"/>
                    <a:gd name="T9" fmla="*/ 0 h 9"/>
                  </a:gdLst>
                  <a:ahLst/>
                  <a:cxnLst>
                    <a:cxn ang="0">
                      <a:pos x="T0" y="T1"/>
                    </a:cxn>
                    <a:cxn ang="0">
                      <a:pos x="T2" y="T3"/>
                    </a:cxn>
                    <a:cxn ang="0">
                      <a:pos x="T4" y="T5"/>
                    </a:cxn>
                    <a:cxn ang="0">
                      <a:pos x="T6" y="T7"/>
                    </a:cxn>
                    <a:cxn ang="0">
                      <a:pos x="T8" y="T9"/>
                    </a:cxn>
                  </a:cxnLst>
                  <a:rect l="0" t="0" r="r" b="b"/>
                  <a:pathLst>
                    <a:path w="12" h="9">
                      <a:moveTo>
                        <a:pt x="6" y="0"/>
                      </a:moveTo>
                      <a:lnTo>
                        <a:pt x="0" y="5"/>
                      </a:lnTo>
                      <a:lnTo>
                        <a:pt x="6" y="9"/>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58" name="Freeform 750"/>
                <p:cNvSpPr>
                  <a:spLocks/>
                </p:cNvSpPr>
                <p:nvPr/>
              </p:nvSpPr>
              <p:spPr bwMode="auto">
                <a:xfrm>
                  <a:off x="3579" y="1310"/>
                  <a:ext cx="11" cy="7"/>
                </a:xfrm>
                <a:custGeom>
                  <a:avLst/>
                  <a:gdLst>
                    <a:gd name="T0" fmla="*/ 6 w 11"/>
                    <a:gd name="T1" fmla="*/ 0 h 7"/>
                    <a:gd name="T2" fmla="*/ 0 w 11"/>
                    <a:gd name="T3" fmla="*/ 4 h 7"/>
                    <a:gd name="T4" fmla="*/ 6 w 11"/>
                    <a:gd name="T5" fmla="*/ 7 h 7"/>
                    <a:gd name="T6" fmla="*/ 11 w 11"/>
                    <a:gd name="T7" fmla="*/ 3 h 7"/>
                    <a:gd name="T8" fmla="*/ 6 w 11"/>
                    <a:gd name="T9" fmla="*/ 0 h 7"/>
                  </a:gdLst>
                  <a:ahLst/>
                  <a:cxnLst>
                    <a:cxn ang="0">
                      <a:pos x="T0" y="T1"/>
                    </a:cxn>
                    <a:cxn ang="0">
                      <a:pos x="T2" y="T3"/>
                    </a:cxn>
                    <a:cxn ang="0">
                      <a:pos x="T4" y="T5"/>
                    </a:cxn>
                    <a:cxn ang="0">
                      <a:pos x="T6" y="T7"/>
                    </a:cxn>
                    <a:cxn ang="0">
                      <a:pos x="T8" y="T9"/>
                    </a:cxn>
                  </a:cxnLst>
                  <a:rect l="0" t="0" r="r" b="b"/>
                  <a:pathLst>
                    <a:path w="11" h="7">
                      <a:moveTo>
                        <a:pt x="6" y="0"/>
                      </a:moveTo>
                      <a:lnTo>
                        <a:pt x="0" y="4"/>
                      </a:lnTo>
                      <a:lnTo>
                        <a:pt x="6" y="7"/>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59" name="Freeform 751"/>
                <p:cNvSpPr>
                  <a:spLocks/>
                </p:cNvSpPr>
                <p:nvPr/>
              </p:nvSpPr>
              <p:spPr bwMode="auto">
                <a:xfrm>
                  <a:off x="3571" y="1305"/>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60" name="Freeform 752"/>
                <p:cNvSpPr>
                  <a:spLocks/>
                </p:cNvSpPr>
                <p:nvPr/>
              </p:nvSpPr>
              <p:spPr bwMode="auto">
                <a:xfrm>
                  <a:off x="3587" y="1314"/>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61" name="Freeform 753"/>
                <p:cNvSpPr>
                  <a:spLocks/>
                </p:cNvSpPr>
                <p:nvPr/>
              </p:nvSpPr>
              <p:spPr bwMode="auto">
                <a:xfrm>
                  <a:off x="3594" y="1319"/>
                  <a:ext cx="12" cy="8"/>
                </a:xfrm>
                <a:custGeom>
                  <a:avLst/>
                  <a:gdLst>
                    <a:gd name="T0" fmla="*/ 6 w 12"/>
                    <a:gd name="T1" fmla="*/ 0 h 8"/>
                    <a:gd name="T2" fmla="*/ 0 w 12"/>
                    <a:gd name="T3" fmla="*/ 4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4"/>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62" name="Freeform 754"/>
                <p:cNvSpPr>
                  <a:spLocks/>
                </p:cNvSpPr>
                <p:nvPr/>
              </p:nvSpPr>
              <p:spPr bwMode="auto">
                <a:xfrm>
                  <a:off x="3602" y="1323"/>
                  <a:ext cx="11" cy="8"/>
                </a:xfrm>
                <a:custGeom>
                  <a:avLst/>
                  <a:gdLst>
                    <a:gd name="T0" fmla="*/ 6 w 11"/>
                    <a:gd name="T1" fmla="*/ 0 h 8"/>
                    <a:gd name="T2" fmla="*/ 0 w 11"/>
                    <a:gd name="T3" fmla="*/ 5 h 8"/>
                    <a:gd name="T4" fmla="*/ 6 w 11"/>
                    <a:gd name="T5" fmla="*/ 8 h 8"/>
                    <a:gd name="T6" fmla="*/ 11 w 11"/>
                    <a:gd name="T7" fmla="*/ 4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63" name="Freeform 755"/>
                <p:cNvSpPr>
                  <a:spLocks/>
                </p:cNvSpPr>
                <p:nvPr/>
              </p:nvSpPr>
              <p:spPr bwMode="auto">
                <a:xfrm>
                  <a:off x="3610" y="1328"/>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64" name="Freeform 756"/>
                <p:cNvSpPr>
                  <a:spLocks/>
                </p:cNvSpPr>
                <p:nvPr/>
              </p:nvSpPr>
              <p:spPr bwMode="auto">
                <a:xfrm>
                  <a:off x="3615" y="1335"/>
                  <a:ext cx="18" cy="14"/>
                </a:xfrm>
                <a:custGeom>
                  <a:avLst/>
                  <a:gdLst>
                    <a:gd name="T0" fmla="*/ 12 w 18"/>
                    <a:gd name="T1" fmla="*/ 0 h 14"/>
                    <a:gd name="T2" fmla="*/ 0 w 18"/>
                    <a:gd name="T3" fmla="*/ 10 h 14"/>
                    <a:gd name="T4" fmla="*/ 6 w 18"/>
                    <a:gd name="T5" fmla="*/ 14 h 14"/>
                    <a:gd name="T6" fmla="*/ 18 w 18"/>
                    <a:gd name="T7" fmla="*/ 4 h 14"/>
                    <a:gd name="T8" fmla="*/ 12 w 18"/>
                    <a:gd name="T9" fmla="*/ 0 h 14"/>
                  </a:gdLst>
                  <a:ahLst/>
                  <a:cxnLst>
                    <a:cxn ang="0">
                      <a:pos x="T0" y="T1"/>
                    </a:cxn>
                    <a:cxn ang="0">
                      <a:pos x="T2" y="T3"/>
                    </a:cxn>
                    <a:cxn ang="0">
                      <a:pos x="T4" y="T5"/>
                    </a:cxn>
                    <a:cxn ang="0">
                      <a:pos x="T6" y="T7"/>
                    </a:cxn>
                    <a:cxn ang="0">
                      <a:pos x="T8" y="T9"/>
                    </a:cxn>
                  </a:cxnLst>
                  <a:rect l="0" t="0" r="r" b="b"/>
                  <a:pathLst>
                    <a:path w="18" h="14">
                      <a:moveTo>
                        <a:pt x="12" y="0"/>
                      </a:moveTo>
                      <a:lnTo>
                        <a:pt x="0" y="10"/>
                      </a:lnTo>
                      <a:lnTo>
                        <a:pt x="6" y="14"/>
                      </a:lnTo>
                      <a:lnTo>
                        <a:pt x="18" y="4"/>
                      </a:lnTo>
                      <a:lnTo>
                        <a:pt x="12"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65" name="Freeform 757"/>
                <p:cNvSpPr>
                  <a:spLocks/>
                </p:cNvSpPr>
                <p:nvPr/>
              </p:nvSpPr>
              <p:spPr bwMode="auto">
                <a:xfrm>
                  <a:off x="3510" y="1288"/>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66" name="Freeform 758"/>
                <p:cNvSpPr>
                  <a:spLocks/>
                </p:cNvSpPr>
                <p:nvPr/>
              </p:nvSpPr>
              <p:spPr bwMode="auto">
                <a:xfrm>
                  <a:off x="3518" y="1293"/>
                  <a:ext cx="11" cy="8"/>
                </a:xfrm>
                <a:custGeom>
                  <a:avLst/>
                  <a:gdLst>
                    <a:gd name="T0" fmla="*/ 6 w 11"/>
                    <a:gd name="T1" fmla="*/ 0 h 8"/>
                    <a:gd name="T2" fmla="*/ 0 w 11"/>
                    <a:gd name="T3" fmla="*/ 5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5"/>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67" name="Freeform 759"/>
                <p:cNvSpPr>
                  <a:spLocks/>
                </p:cNvSpPr>
                <p:nvPr/>
              </p:nvSpPr>
              <p:spPr bwMode="auto">
                <a:xfrm>
                  <a:off x="3526" y="1298"/>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68" name="Freeform 760"/>
                <p:cNvSpPr>
                  <a:spLocks/>
                </p:cNvSpPr>
                <p:nvPr/>
              </p:nvSpPr>
              <p:spPr bwMode="auto">
                <a:xfrm>
                  <a:off x="3533" y="1302"/>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69" name="Freeform 761"/>
                <p:cNvSpPr>
                  <a:spLocks/>
                </p:cNvSpPr>
                <p:nvPr/>
              </p:nvSpPr>
              <p:spPr bwMode="auto">
                <a:xfrm>
                  <a:off x="3541" y="1307"/>
                  <a:ext cx="12" cy="8"/>
                </a:xfrm>
                <a:custGeom>
                  <a:avLst/>
                  <a:gdLst>
                    <a:gd name="T0" fmla="*/ 6 w 12"/>
                    <a:gd name="T1" fmla="*/ 0 h 8"/>
                    <a:gd name="T2" fmla="*/ 0 w 12"/>
                    <a:gd name="T3" fmla="*/ 5 h 8"/>
                    <a:gd name="T4" fmla="*/ 6 w 12"/>
                    <a:gd name="T5" fmla="*/ 8 h 8"/>
                    <a:gd name="T6" fmla="*/ 12 w 12"/>
                    <a:gd name="T7" fmla="*/ 3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70" name="Freeform 762"/>
                <p:cNvSpPr>
                  <a:spLocks/>
                </p:cNvSpPr>
                <p:nvPr/>
              </p:nvSpPr>
              <p:spPr bwMode="auto">
                <a:xfrm>
                  <a:off x="3549" y="1312"/>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71" name="Freeform 763"/>
                <p:cNvSpPr>
                  <a:spLocks/>
                </p:cNvSpPr>
                <p:nvPr/>
              </p:nvSpPr>
              <p:spPr bwMode="auto">
                <a:xfrm>
                  <a:off x="3565" y="1321"/>
                  <a:ext cx="11" cy="8"/>
                </a:xfrm>
                <a:custGeom>
                  <a:avLst/>
                  <a:gdLst>
                    <a:gd name="T0" fmla="*/ 5 w 11"/>
                    <a:gd name="T1" fmla="*/ 0 h 8"/>
                    <a:gd name="T2" fmla="*/ 0 w 11"/>
                    <a:gd name="T3" fmla="*/ 4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4"/>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72" name="Freeform 764"/>
                <p:cNvSpPr>
                  <a:spLocks/>
                </p:cNvSpPr>
                <p:nvPr/>
              </p:nvSpPr>
              <p:spPr bwMode="auto">
                <a:xfrm>
                  <a:off x="3557" y="1316"/>
                  <a:ext cx="11" cy="8"/>
                </a:xfrm>
                <a:custGeom>
                  <a:avLst/>
                  <a:gdLst>
                    <a:gd name="T0" fmla="*/ 5 w 11"/>
                    <a:gd name="T1" fmla="*/ 0 h 8"/>
                    <a:gd name="T2" fmla="*/ 0 w 11"/>
                    <a:gd name="T3" fmla="*/ 5 h 8"/>
                    <a:gd name="T4" fmla="*/ 5 w 11"/>
                    <a:gd name="T5" fmla="*/ 8 h 8"/>
                    <a:gd name="T6" fmla="*/ 11 w 11"/>
                    <a:gd name="T7" fmla="*/ 3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3"/>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73" name="Freeform 765"/>
                <p:cNvSpPr>
                  <a:spLocks/>
                </p:cNvSpPr>
                <p:nvPr/>
              </p:nvSpPr>
              <p:spPr bwMode="auto">
                <a:xfrm>
                  <a:off x="3572" y="1325"/>
                  <a:ext cx="12" cy="8"/>
                </a:xfrm>
                <a:custGeom>
                  <a:avLst/>
                  <a:gdLst>
                    <a:gd name="T0" fmla="*/ 6 w 12"/>
                    <a:gd name="T1" fmla="*/ 0 h 8"/>
                    <a:gd name="T2" fmla="*/ 0 w 12"/>
                    <a:gd name="T3" fmla="*/ 5 h 8"/>
                    <a:gd name="T4" fmla="*/ 6 w 12"/>
                    <a:gd name="T5" fmla="*/ 8 h 8"/>
                    <a:gd name="T6" fmla="*/ 12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lnTo>
                        <a:pt x="0" y="5"/>
                      </a:lnTo>
                      <a:lnTo>
                        <a:pt x="6" y="8"/>
                      </a:lnTo>
                      <a:lnTo>
                        <a:pt x="12" y="4"/>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74" name="Freeform 766"/>
                <p:cNvSpPr>
                  <a:spLocks/>
                </p:cNvSpPr>
                <p:nvPr/>
              </p:nvSpPr>
              <p:spPr bwMode="auto">
                <a:xfrm>
                  <a:off x="3580" y="1330"/>
                  <a:ext cx="11" cy="8"/>
                </a:xfrm>
                <a:custGeom>
                  <a:avLst/>
                  <a:gdLst>
                    <a:gd name="T0" fmla="*/ 6 w 11"/>
                    <a:gd name="T1" fmla="*/ 0 h 8"/>
                    <a:gd name="T2" fmla="*/ 0 w 11"/>
                    <a:gd name="T3" fmla="*/ 4 h 8"/>
                    <a:gd name="T4" fmla="*/ 6 w 11"/>
                    <a:gd name="T5" fmla="*/ 8 h 8"/>
                    <a:gd name="T6" fmla="*/ 11 w 11"/>
                    <a:gd name="T7" fmla="*/ 3 h 8"/>
                    <a:gd name="T8" fmla="*/ 6 w 11"/>
                    <a:gd name="T9" fmla="*/ 0 h 8"/>
                  </a:gdLst>
                  <a:ahLst/>
                  <a:cxnLst>
                    <a:cxn ang="0">
                      <a:pos x="T0" y="T1"/>
                    </a:cxn>
                    <a:cxn ang="0">
                      <a:pos x="T2" y="T3"/>
                    </a:cxn>
                    <a:cxn ang="0">
                      <a:pos x="T4" y="T5"/>
                    </a:cxn>
                    <a:cxn ang="0">
                      <a:pos x="T6" y="T7"/>
                    </a:cxn>
                    <a:cxn ang="0">
                      <a:pos x="T8" y="T9"/>
                    </a:cxn>
                  </a:cxnLst>
                  <a:rect l="0" t="0" r="r" b="b"/>
                  <a:pathLst>
                    <a:path w="11" h="8">
                      <a:moveTo>
                        <a:pt x="6" y="0"/>
                      </a:moveTo>
                      <a:lnTo>
                        <a:pt x="0" y="4"/>
                      </a:lnTo>
                      <a:lnTo>
                        <a:pt x="6" y="8"/>
                      </a:lnTo>
                      <a:lnTo>
                        <a:pt x="11"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75" name="Freeform 767"/>
                <p:cNvSpPr>
                  <a:spLocks/>
                </p:cNvSpPr>
                <p:nvPr/>
              </p:nvSpPr>
              <p:spPr bwMode="auto">
                <a:xfrm>
                  <a:off x="3588" y="1334"/>
                  <a:ext cx="11" cy="8"/>
                </a:xfrm>
                <a:custGeom>
                  <a:avLst/>
                  <a:gdLst>
                    <a:gd name="T0" fmla="*/ 5 w 11"/>
                    <a:gd name="T1" fmla="*/ 0 h 8"/>
                    <a:gd name="T2" fmla="*/ 0 w 11"/>
                    <a:gd name="T3" fmla="*/ 5 h 8"/>
                    <a:gd name="T4" fmla="*/ 5 w 11"/>
                    <a:gd name="T5" fmla="*/ 8 h 8"/>
                    <a:gd name="T6" fmla="*/ 11 w 11"/>
                    <a:gd name="T7" fmla="*/ 4 h 8"/>
                    <a:gd name="T8" fmla="*/ 5 w 11"/>
                    <a:gd name="T9" fmla="*/ 0 h 8"/>
                  </a:gdLst>
                  <a:ahLst/>
                  <a:cxnLst>
                    <a:cxn ang="0">
                      <a:pos x="T0" y="T1"/>
                    </a:cxn>
                    <a:cxn ang="0">
                      <a:pos x="T2" y="T3"/>
                    </a:cxn>
                    <a:cxn ang="0">
                      <a:pos x="T4" y="T5"/>
                    </a:cxn>
                    <a:cxn ang="0">
                      <a:pos x="T6" y="T7"/>
                    </a:cxn>
                    <a:cxn ang="0">
                      <a:pos x="T8" y="T9"/>
                    </a:cxn>
                  </a:cxnLst>
                  <a:rect l="0" t="0" r="r" b="b"/>
                  <a:pathLst>
                    <a:path w="11" h="8">
                      <a:moveTo>
                        <a:pt x="5" y="0"/>
                      </a:moveTo>
                      <a:lnTo>
                        <a:pt x="0" y="5"/>
                      </a:lnTo>
                      <a:lnTo>
                        <a:pt x="5" y="8"/>
                      </a:lnTo>
                      <a:lnTo>
                        <a:pt x="11" y="4"/>
                      </a:lnTo>
                      <a:lnTo>
                        <a:pt x="5"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76" name="Freeform 768"/>
                <p:cNvSpPr>
                  <a:spLocks/>
                </p:cNvSpPr>
                <p:nvPr/>
              </p:nvSpPr>
              <p:spPr bwMode="auto">
                <a:xfrm>
                  <a:off x="3595" y="1339"/>
                  <a:ext cx="18" cy="11"/>
                </a:xfrm>
                <a:custGeom>
                  <a:avLst/>
                  <a:gdLst>
                    <a:gd name="T0" fmla="*/ 6 w 18"/>
                    <a:gd name="T1" fmla="*/ 0 h 11"/>
                    <a:gd name="T2" fmla="*/ 0 w 18"/>
                    <a:gd name="T3" fmla="*/ 4 h 11"/>
                    <a:gd name="T4" fmla="*/ 12 w 18"/>
                    <a:gd name="T5" fmla="*/ 11 h 11"/>
                    <a:gd name="T6" fmla="*/ 18 w 18"/>
                    <a:gd name="T7" fmla="*/ 7 h 11"/>
                    <a:gd name="T8" fmla="*/ 6 w 18"/>
                    <a:gd name="T9" fmla="*/ 0 h 11"/>
                  </a:gdLst>
                  <a:ahLst/>
                  <a:cxnLst>
                    <a:cxn ang="0">
                      <a:pos x="T0" y="T1"/>
                    </a:cxn>
                    <a:cxn ang="0">
                      <a:pos x="T2" y="T3"/>
                    </a:cxn>
                    <a:cxn ang="0">
                      <a:pos x="T4" y="T5"/>
                    </a:cxn>
                    <a:cxn ang="0">
                      <a:pos x="T6" y="T7"/>
                    </a:cxn>
                    <a:cxn ang="0">
                      <a:pos x="T8" y="T9"/>
                    </a:cxn>
                  </a:cxnLst>
                  <a:rect l="0" t="0" r="r" b="b"/>
                  <a:pathLst>
                    <a:path w="18" h="11">
                      <a:moveTo>
                        <a:pt x="6" y="0"/>
                      </a:moveTo>
                      <a:lnTo>
                        <a:pt x="0" y="4"/>
                      </a:lnTo>
                      <a:lnTo>
                        <a:pt x="12" y="11"/>
                      </a:lnTo>
                      <a:lnTo>
                        <a:pt x="18" y="7"/>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77" name="Freeform 769"/>
                <p:cNvSpPr>
                  <a:spLocks/>
                </p:cNvSpPr>
                <p:nvPr/>
              </p:nvSpPr>
              <p:spPr bwMode="auto">
                <a:xfrm>
                  <a:off x="3513" y="1283"/>
                  <a:ext cx="12" cy="7"/>
                </a:xfrm>
                <a:custGeom>
                  <a:avLst/>
                  <a:gdLst>
                    <a:gd name="T0" fmla="*/ 0 w 12"/>
                    <a:gd name="T1" fmla="*/ 5 h 7"/>
                    <a:gd name="T2" fmla="*/ 2 w 12"/>
                    <a:gd name="T3" fmla="*/ 6 h 7"/>
                    <a:gd name="T4" fmla="*/ 3 w 12"/>
                    <a:gd name="T5" fmla="*/ 5 h 7"/>
                    <a:gd name="T6" fmla="*/ 6 w 12"/>
                    <a:gd name="T7" fmla="*/ 7 h 7"/>
                    <a:gd name="T8" fmla="*/ 7 w 12"/>
                    <a:gd name="T9" fmla="*/ 6 h 7"/>
                    <a:gd name="T10" fmla="*/ 12 w 12"/>
                    <a:gd name="T11" fmla="*/ 2 h 7"/>
                    <a:gd name="T12" fmla="*/ 7 w 12"/>
                    <a:gd name="T13" fmla="*/ 0 h 7"/>
                    <a:gd name="T14" fmla="*/ 0 w 12"/>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0" y="5"/>
                      </a:moveTo>
                      <a:lnTo>
                        <a:pt x="2" y="6"/>
                      </a:lnTo>
                      <a:lnTo>
                        <a:pt x="3" y="5"/>
                      </a:lnTo>
                      <a:lnTo>
                        <a:pt x="6" y="7"/>
                      </a:lnTo>
                      <a:lnTo>
                        <a:pt x="7" y="6"/>
                      </a:lnTo>
                      <a:lnTo>
                        <a:pt x="12" y="2"/>
                      </a:lnTo>
                      <a:lnTo>
                        <a:pt x="7" y="0"/>
                      </a:lnTo>
                      <a:lnTo>
                        <a:pt x="0" y="5"/>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78" name="Freeform 770"/>
                <p:cNvSpPr>
                  <a:spLocks/>
                </p:cNvSpPr>
                <p:nvPr/>
              </p:nvSpPr>
              <p:spPr bwMode="auto">
                <a:xfrm>
                  <a:off x="3611" y="1333"/>
                  <a:ext cx="15" cy="14"/>
                </a:xfrm>
                <a:custGeom>
                  <a:avLst/>
                  <a:gdLst>
                    <a:gd name="T0" fmla="*/ 10 w 15"/>
                    <a:gd name="T1" fmla="*/ 0 h 14"/>
                    <a:gd name="T2" fmla="*/ 15 w 15"/>
                    <a:gd name="T3" fmla="*/ 3 h 14"/>
                    <a:gd name="T4" fmla="*/ 3 w 15"/>
                    <a:gd name="T5" fmla="*/ 12 h 14"/>
                    <a:gd name="T6" fmla="*/ 3 w 15"/>
                    <a:gd name="T7" fmla="*/ 14 h 14"/>
                    <a:gd name="T8" fmla="*/ 2 w 15"/>
                    <a:gd name="T9" fmla="*/ 13 h 14"/>
                    <a:gd name="T10" fmla="*/ 0 w 15"/>
                    <a:gd name="T11" fmla="*/ 12 h 14"/>
                    <a:gd name="T12" fmla="*/ 6 w 15"/>
                    <a:gd name="T13" fmla="*/ 7 h 14"/>
                    <a:gd name="T14" fmla="*/ 5 w 15"/>
                    <a:gd name="T15" fmla="*/ 5 h 14"/>
                    <a:gd name="T16" fmla="*/ 5 w 15"/>
                    <a:gd name="T17" fmla="*/ 5 h 14"/>
                    <a:gd name="T18" fmla="*/ 10 w 1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0" y="0"/>
                      </a:moveTo>
                      <a:lnTo>
                        <a:pt x="15" y="3"/>
                      </a:lnTo>
                      <a:lnTo>
                        <a:pt x="3" y="12"/>
                      </a:lnTo>
                      <a:lnTo>
                        <a:pt x="3" y="14"/>
                      </a:lnTo>
                      <a:lnTo>
                        <a:pt x="2" y="13"/>
                      </a:lnTo>
                      <a:lnTo>
                        <a:pt x="0" y="12"/>
                      </a:lnTo>
                      <a:lnTo>
                        <a:pt x="6" y="7"/>
                      </a:lnTo>
                      <a:lnTo>
                        <a:pt x="5" y="5"/>
                      </a:lnTo>
                      <a:lnTo>
                        <a:pt x="5" y="5"/>
                      </a:lnTo>
                      <a:lnTo>
                        <a:pt x="10"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79" name="Freeform 771"/>
                <p:cNvSpPr>
                  <a:spLocks/>
                </p:cNvSpPr>
                <p:nvPr/>
              </p:nvSpPr>
              <p:spPr bwMode="auto">
                <a:xfrm>
                  <a:off x="3590" y="1347"/>
                  <a:ext cx="11" cy="9"/>
                </a:xfrm>
                <a:custGeom>
                  <a:avLst/>
                  <a:gdLst>
                    <a:gd name="T0" fmla="*/ 6 w 11"/>
                    <a:gd name="T1" fmla="*/ 0 h 9"/>
                    <a:gd name="T2" fmla="*/ 11 w 11"/>
                    <a:gd name="T3" fmla="*/ 3 h 9"/>
                    <a:gd name="T4" fmla="*/ 7 w 11"/>
                    <a:gd name="T5" fmla="*/ 7 h 9"/>
                    <a:gd name="T6" fmla="*/ 6 w 11"/>
                    <a:gd name="T7" fmla="*/ 9 h 9"/>
                    <a:gd name="T8" fmla="*/ 0 w 11"/>
                    <a:gd name="T9" fmla="*/ 6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lnTo>
                        <a:pt x="11" y="3"/>
                      </a:lnTo>
                      <a:lnTo>
                        <a:pt x="7" y="7"/>
                      </a:lnTo>
                      <a:lnTo>
                        <a:pt x="6" y="9"/>
                      </a:lnTo>
                      <a:lnTo>
                        <a:pt x="0" y="6"/>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80" name="Freeform 772"/>
                <p:cNvSpPr>
                  <a:spLocks/>
                </p:cNvSpPr>
                <p:nvPr/>
              </p:nvSpPr>
              <p:spPr bwMode="auto">
                <a:xfrm>
                  <a:off x="3609" y="1348"/>
                  <a:ext cx="11" cy="10"/>
                </a:xfrm>
                <a:custGeom>
                  <a:avLst/>
                  <a:gdLst>
                    <a:gd name="T0" fmla="*/ 11 w 11"/>
                    <a:gd name="T1" fmla="*/ 4 h 10"/>
                    <a:gd name="T2" fmla="*/ 5 w 11"/>
                    <a:gd name="T3" fmla="*/ 0 h 10"/>
                    <a:gd name="T4" fmla="*/ 0 w 11"/>
                    <a:gd name="T5" fmla="*/ 5 h 10"/>
                    <a:gd name="T6" fmla="*/ 4 w 11"/>
                    <a:gd name="T7" fmla="*/ 8 h 10"/>
                    <a:gd name="T8" fmla="*/ 4 w 11"/>
                    <a:gd name="T9" fmla="*/ 10 h 10"/>
                    <a:gd name="T10" fmla="*/ 11 w 11"/>
                    <a:gd name="T11" fmla="*/ 4 h 10"/>
                  </a:gdLst>
                  <a:ahLst/>
                  <a:cxnLst>
                    <a:cxn ang="0">
                      <a:pos x="T0" y="T1"/>
                    </a:cxn>
                    <a:cxn ang="0">
                      <a:pos x="T2" y="T3"/>
                    </a:cxn>
                    <a:cxn ang="0">
                      <a:pos x="T4" y="T5"/>
                    </a:cxn>
                    <a:cxn ang="0">
                      <a:pos x="T6" y="T7"/>
                    </a:cxn>
                    <a:cxn ang="0">
                      <a:pos x="T8" y="T9"/>
                    </a:cxn>
                    <a:cxn ang="0">
                      <a:pos x="T10" y="T11"/>
                    </a:cxn>
                  </a:cxnLst>
                  <a:rect l="0" t="0" r="r" b="b"/>
                  <a:pathLst>
                    <a:path w="11" h="10">
                      <a:moveTo>
                        <a:pt x="11" y="4"/>
                      </a:moveTo>
                      <a:lnTo>
                        <a:pt x="5" y="0"/>
                      </a:lnTo>
                      <a:lnTo>
                        <a:pt x="0" y="5"/>
                      </a:lnTo>
                      <a:lnTo>
                        <a:pt x="4" y="8"/>
                      </a:lnTo>
                      <a:lnTo>
                        <a:pt x="4" y="10"/>
                      </a:lnTo>
                      <a:lnTo>
                        <a:pt x="11" y="4"/>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81" name="Freeform 773"/>
                <p:cNvSpPr>
                  <a:spLocks/>
                </p:cNvSpPr>
                <p:nvPr/>
              </p:nvSpPr>
              <p:spPr bwMode="auto">
                <a:xfrm>
                  <a:off x="3504" y="1296"/>
                  <a:ext cx="10" cy="8"/>
                </a:xfrm>
                <a:custGeom>
                  <a:avLst/>
                  <a:gdLst>
                    <a:gd name="T0" fmla="*/ 6 w 10"/>
                    <a:gd name="T1" fmla="*/ 0 h 8"/>
                    <a:gd name="T2" fmla="*/ 0 w 10"/>
                    <a:gd name="T3" fmla="*/ 5 h 8"/>
                    <a:gd name="T4" fmla="*/ 5 w 10"/>
                    <a:gd name="T5" fmla="*/ 8 h 8"/>
                    <a:gd name="T6" fmla="*/ 6 w 10"/>
                    <a:gd name="T7" fmla="*/ 7 h 8"/>
                    <a:gd name="T8" fmla="*/ 10 w 10"/>
                    <a:gd name="T9" fmla="*/ 3 h 8"/>
                    <a:gd name="T10" fmla="*/ 6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6" y="0"/>
                      </a:moveTo>
                      <a:lnTo>
                        <a:pt x="0" y="5"/>
                      </a:lnTo>
                      <a:lnTo>
                        <a:pt x="5" y="8"/>
                      </a:lnTo>
                      <a:lnTo>
                        <a:pt x="6" y="7"/>
                      </a:lnTo>
                      <a:lnTo>
                        <a:pt x="10" y="3"/>
                      </a:lnTo>
                      <a:lnTo>
                        <a:pt x="6" y="0"/>
                      </a:lnTo>
                      <a:close/>
                    </a:path>
                  </a:pathLst>
                </a:custGeom>
                <a:solidFill>
                  <a:srgbClr val="D9D9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82" name="Freeform 774"/>
                <p:cNvSpPr>
                  <a:spLocks/>
                </p:cNvSpPr>
                <p:nvPr/>
              </p:nvSpPr>
              <p:spPr bwMode="auto">
                <a:xfrm>
                  <a:off x="3643" y="1234"/>
                  <a:ext cx="224" cy="77"/>
                </a:xfrm>
                <a:custGeom>
                  <a:avLst/>
                  <a:gdLst>
                    <a:gd name="T0" fmla="*/ 217 w 224"/>
                    <a:gd name="T1" fmla="*/ 0 h 77"/>
                    <a:gd name="T2" fmla="*/ 224 w 224"/>
                    <a:gd name="T3" fmla="*/ 3 h 77"/>
                    <a:gd name="T4" fmla="*/ 190 w 224"/>
                    <a:gd name="T5" fmla="*/ 23 h 77"/>
                    <a:gd name="T6" fmla="*/ 188 w 224"/>
                    <a:gd name="T7" fmla="*/ 29 h 77"/>
                    <a:gd name="T8" fmla="*/ 186 w 224"/>
                    <a:gd name="T9" fmla="*/ 34 h 77"/>
                    <a:gd name="T10" fmla="*/ 183 w 224"/>
                    <a:gd name="T11" fmla="*/ 40 h 77"/>
                    <a:gd name="T12" fmla="*/ 179 w 224"/>
                    <a:gd name="T13" fmla="*/ 45 h 77"/>
                    <a:gd name="T14" fmla="*/ 175 w 224"/>
                    <a:gd name="T15" fmla="*/ 49 h 77"/>
                    <a:gd name="T16" fmla="*/ 170 w 224"/>
                    <a:gd name="T17" fmla="*/ 54 h 77"/>
                    <a:gd name="T18" fmla="*/ 164 w 224"/>
                    <a:gd name="T19" fmla="*/ 58 h 77"/>
                    <a:gd name="T20" fmla="*/ 158 w 224"/>
                    <a:gd name="T21" fmla="*/ 61 h 77"/>
                    <a:gd name="T22" fmla="*/ 152 w 224"/>
                    <a:gd name="T23" fmla="*/ 65 h 77"/>
                    <a:gd name="T24" fmla="*/ 145 w 224"/>
                    <a:gd name="T25" fmla="*/ 68 h 77"/>
                    <a:gd name="T26" fmla="*/ 138 w 224"/>
                    <a:gd name="T27" fmla="*/ 70 h 77"/>
                    <a:gd name="T28" fmla="*/ 131 w 224"/>
                    <a:gd name="T29" fmla="*/ 72 h 77"/>
                    <a:gd name="T30" fmla="*/ 123 w 224"/>
                    <a:gd name="T31" fmla="*/ 74 h 77"/>
                    <a:gd name="T32" fmla="*/ 116 w 224"/>
                    <a:gd name="T33" fmla="*/ 76 h 77"/>
                    <a:gd name="T34" fmla="*/ 108 w 224"/>
                    <a:gd name="T35" fmla="*/ 77 h 77"/>
                    <a:gd name="T36" fmla="*/ 100 w 224"/>
                    <a:gd name="T37" fmla="*/ 77 h 77"/>
                    <a:gd name="T38" fmla="*/ 92 w 224"/>
                    <a:gd name="T39" fmla="*/ 77 h 77"/>
                    <a:gd name="T40" fmla="*/ 84 w 224"/>
                    <a:gd name="T41" fmla="*/ 77 h 77"/>
                    <a:gd name="T42" fmla="*/ 76 w 224"/>
                    <a:gd name="T43" fmla="*/ 76 h 77"/>
                    <a:gd name="T44" fmla="*/ 68 w 224"/>
                    <a:gd name="T45" fmla="*/ 75 h 77"/>
                    <a:gd name="T46" fmla="*/ 61 w 224"/>
                    <a:gd name="T47" fmla="*/ 73 h 77"/>
                    <a:gd name="T48" fmla="*/ 53 w 224"/>
                    <a:gd name="T49" fmla="*/ 71 h 77"/>
                    <a:gd name="T50" fmla="*/ 46 w 224"/>
                    <a:gd name="T51" fmla="*/ 69 h 77"/>
                    <a:gd name="T52" fmla="*/ 39 w 224"/>
                    <a:gd name="T53" fmla="*/ 66 h 77"/>
                    <a:gd name="T54" fmla="*/ 33 w 224"/>
                    <a:gd name="T55" fmla="*/ 62 h 77"/>
                    <a:gd name="T56" fmla="*/ 27 w 224"/>
                    <a:gd name="T57" fmla="*/ 58 h 77"/>
                    <a:gd name="T58" fmla="*/ 21 w 224"/>
                    <a:gd name="T59" fmla="*/ 54 h 77"/>
                    <a:gd name="T60" fmla="*/ 16 w 224"/>
                    <a:gd name="T61" fmla="*/ 49 h 77"/>
                    <a:gd name="T62" fmla="*/ 11 w 224"/>
                    <a:gd name="T63" fmla="*/ 44 h 77"/>
                    <a:gd name="T64" fmla="*/ 7 w 224"/>
                    <a:gd name="T65" fmla="*/ 37 h 77"/>
                    <a:gd name="T66" fmla="*/ 3 w 224"/>
                    <a:gd name="T67" fmla="*/ 31 h 77"/>
                    <a:gd name="T68" fmla="*/ 0 w 224"/>
                    <a:gd name="T69" fmla="*/ 24 h 77"/>
                    <a:gd name="T70" fmla="*/ 1 w 224"/>
                    <a:gd name="T71" fmla="*/ 11 h 77"/>
                    <a:gd name="T72" fmla="*/ 1 w 224"/>
                    <a:gd name="T73" fmla="*/ 7 h 77"/>
                    <a:gd name="T74" fmla="*/ 1 w 224"/>
                    <a:gd name="T75" fmla="*/ 12 h 77"/>
                    <a:gd name="T76" fmla="*/ 2 w 224"/>
                    <a:gd name="T77" fmla="*/ 15 h 77"/>
                    <a:gd name="T78" fmla="*/ 5 w 224"/>
                    <a:gd name="T79" fmla="*/ 20 h 77"/>
                    <a:gd name="T80" fmla="*/ 217 w 224"/>
                    <a:gd name="T8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77">
                      <a:moveTo>
                        <a:pt x="217" y="0"/>
                      </a:moveTo>
                      <a:lnTo>
                        <a:pt x="224" y="3"/>
                      </a:lnTo>
                      <a:lnTo>
                        <a:pt x="190" y="23"/>
                      </a:lnTo>
                      <a:lnTo>
                        <a:pt x="188" y="29"/>
                      </a:lnTo>
                      <a:lnTo>
                        <a:pt x="186" y="34"/>
                      </a:lnTo>
                      <a:lnTo>
                        <a:pt x="183" y="40"/>
                      </a:lnTo>
                      <a:lnTo>
                        <a:pt x="179" y="45"/>
                      </a:lnTo>
                      <a:lnTo>
                        <a:pt x="175" y="49"/>
                      </a:lnTo>
                      <a:lnTo>
                        <a:pt x="170" y="54"/>
                      </a:lnTo>
                      <a:lnTo>
                        <a:pt x="164" y="58"/>
                      </a:lnTo>
                      <a:lnTo>
                        <a:pt x="158" y="61"/>
                      </a:lnTo>
                      <a:lnTo>
                        <a:pt x="152" y="65"/>
                      </a:lnTo>
                      <a:lnTo>
                        <a:pt x="145" y="68"/>
                      </a:lnTo>
                      <a:lnTo>
                        <a:pt x="138" y="70"/>
                      </a:lnTo>
                      <a:lnTo>
                        <a:pt x="131" y="72"/>
                      </a:lnTo>
                      <a:lnTo>
                        <a:pt x="123" y="74"/>
                      </a:lnTo>
                      <a:lnTo>
                        <a:pt x="116" y="76"/>
                      </a:lnTo>
                      <a:lnTo>
                        <a:pt x="108" y="77"/>
                      </a:lnTo>
                      <a:lnTo>
                        <a:pt x="100" y="77"/>
                      </a:lnTo>
                      <a:lnTo>
                        <a:pt x="92" y="77"/>
                      </a:lnTo>
                      <a:lnTo>
                        <a:pt x="84" y="77"/>
                      </a:lnTo>
                      <a:lnTo>
                        <a:pt x="76" y="76"/>
                      </a:lnTo>
                      <a:lnTo>
                        <a:pt x="68" y="75"/>
                      </a:lnTo>
                      <a:lnTo>
                        <a:pt x="61" y="73"/>
                      </a:lnTo>
                      <a:lnTo>
                        <a:pt x="53" y="71"/>
                      </a:lnTo>
                      <a:lnTo>
                        <a:pt x="46" y="69"/>
                      </a:lnTo>
                      <a:lnTo>
                        <a:pt x="39" y="66"/>
                      </a:lnTo>
                      <a:lnTo>
                        <a:pt x="33" y="62"/>
                      </a:lnTo>
                      <a:lnTo>
                        <a:pt x="27" y="58"/>
                      </a:lnTo>
                      <a:lnTo>
                        <a:pt x="21" y="54"/>
                      </a:lnTo>
                      <a:lnTo>
                        <a:pt x="16" y="49"/>
                      </a:lnTo>
                      <a:lnTo>
                        <a:pt x="11" y="44"/>
                      </a:lnTo>
                      <a:lnTo>
                        <a:pt x="7" y="37"/>
                      </a:lnTo>
                      <a:lnTo>
                        <a:pt x="3" y="31"/>
                      </a:lnTo>
                      <a:lnTo>
                        <a:pt x="0" y="24"/>
                      </a:lnTo>
                      <a:lnTo>
                        <a:pt x="1" y="11"/>
                      </a:lnTo>
                      <a:lnTo>
                        <a:pt x="1" y="7"/>
                      </a:lnTo>
                      <a:lnTo>
                        <a:pt x="1" y="12"/>
                      </a:lnTo>
                      <a:lnTo>
                        <a:pt x="2" y="15"/>
                      </a:lnTo>
                      <a:lnTo>
                        <a:pt x="5" y="20"/>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83" name="Freeform 775"/>
                <p:cNvSpPr>
                  <a:spLocks/>
                </p:cNvSpPr>
                <p:nvPr/>
              </p:nvSpPr>
              <p:spPr bwMode="auto">
                <a:xfrm>
                  <a:off x="3643" y="1201"/>
                  <a:ext cx="224" cy="106"/>
                </a:xfrm>
                <a:custGeom>
                  <a:avLst/>
                  <a:gdLst>
                    <a:gd name="T0" fmla="*/ 204 w 224"/>
                    <a:gd name="T1" fmla="*/ 0 h 106"/>
                    <a:gd name="T2" fmla="*/ 223 w 224"/>
                    <a:gd name="T3" fmla="*/ 11 h 106"/>
                    <a:gd name="T4" fmla="*/ 224 w 224"/>
                    <a:gd name="T5" fmla="*/ 29 h 106"/>
                    <a:gd name="T6" fmla="*/ 189 w 224"/>
                    <a:gd name="T7" fmla="*/ 52 h 106"/>
                    <a:gd name="T8" fmla="*/ 186 w 224"/>
                    <a:gd name="T9" fmla="*/ 59 h 106"/>
                    <a:gd name="T10" fmla="*/ 183 w 224"/>
                    <a:gd name="T11" fmla="*/ 65 h 106"/>
                    <a:gd name="T12" fmla="*/ 180 w 224"/>
                    <a:gd name="T13" fmla="*/ 71 h 106"/>
                    <a:gd name="T14" fmla="*/ 175 w 224"/>
                    <a:gd name="T15" fmla="*/ 77 h 106"/>
                    <a:gd name="T16" fmla="*/ 170 w 224"/>
                    <a:gd name="T17" fmla="*/ 82 h 106"/>
                    <a:gd name="T18" fmla="*/ 164 w 224"/>
                    <a:gd name="T19" fmla="*/ 86 h 106"/>
                    <a:gd name="T20" fmla="*/ 158 w 224"/>
                    <a:gd name="T21" fmla="*/ 90 h 106"/>
                    <a:gd name="T22" fmla="*/ 151 w 224"/>
                    <a:gd name="T23" fmla="*/ 94 h 106"/>
                    <a:gd name="T24" fmla="*/ 144 w 224"/>
                    <a:gd name="T25" fmla="*/ 97 h 106"/>
                    <a:gd name="T26" fmla="*/ 136 w 224"/>
                    <a:gd name="T27" fmla="*/ 100 h 106"/>
                    <a:gd name="T28" fmla="*/ 128 w 224"/>
                    <a:gd name="T29" fmla="*/ 102 h 106"/>
                    <a:gd name="T30" fmla="*/ 120 w 224"/>
                    <a:gd name="T31" fmla="*/ 103 h 106"/>
                    <a:gd name="T32" fmla="*/ 112 w 224"/>
                    <a:gd name="T33" fmla="*/ 105 h 106"/>
                    <a:gd name="T34" fmla="*/ 103 w 224"/>
                    <a:gd name="T35" fmla="*/ 105 h 106"/>
                    <a:gd name="T36" fmla="*/ 95 w 224"/>
                    <a:gd name="T37" fmla="*/ 106 h 106"/>
                    <a:gd name="T38" fmla="*/ 87 w 224"/>
                    <a:gd name="T39" fmla="*/ 105 h 106"/>
                    <a:gd name="T40" fmla="*/ 78 w 224"/>
                    <a:gd name="T41" fmla="*/ 105 h 106"/>
                    <a:gd name="T42" fmla="*/ 70 w 224"/>
                    <a:gd name="T43" fmla="*/ 103 h 106"/>
                    <a:gd name="T44" fmla="*/ 62 w 224"/>
                    <a:gd name="T45" fmla="*/ 102 h 106"/>
                    <a:gd name="T46" fmla="*/ 54 w 224"/>
                    <a:gd name="T47" fmla="*/ 99 h 106"/>
                    <a:gd name="T48" fmla="*/ 47 w 224"/>
                    <a:gd name="T49" fmla="*/ 97 h 106"/>
                    <a:gd name="T50" fmla="*/ 39 w 224"/>
                    <a:gd name="T51" fmla="*/ 94 h 106"/>
                    <a:gd name="T52" fmla="*/ 32 w 224"/>
                    <a:gd name="T53" fmla="*/ 90 h 106"/>
                    <a:gd name="T54" fmla="*/ 26 w 224"/>
                    <a:gd name="T55" fmla="*/ 86 h 106"/>
                    <a:gd name="T56" fmla="*/ 21 w 224"/>
                    <a:gd name="T57" fmla="*/ 81 h 106"/>
                    <a:gd name="T58" fmla="*/ 15 w 224"/>
                    <a:gd name="T59" fmla="*/ 76 h 106"/>
                    <a:gd name="T60" fmla="*/ 11 w 224"/>
                    <a:gd name="T61" fmla="*/ 70 h 106"/>
                    <a:gd name="T62" fmla="*/ 7 w 224"/>
                    <a:gd name="T63" fmla="*/ 63 h 106"/>
                    <a:gd name="T64" fmla="*/ 4 w 224"/>
                    <a:gd name="T65" fmla="*/ 57 h 106"/>
                    <a:gd name="T66" fmla="*/ 2 w 224"/>
                    <a:gd name="T67" fmla="*/ 50 h 106"/>
                    <a:gd name="T68" fmla="*/ 1 w 224"/>
                    <a:gd name="T69" fmla="*/ 42 h 106"/>
                    <a:gd name="T70" fmla="*/ 0 w 224"/>
                    <a:gd name="T71" fmla="*/ 33 h 106"/>
                    <a:gd name="T72" fmla="*/ 204 w 224"/>
                    <a:gd name="T7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 h="106">
                      <a:moveTo>
                        <a:pt x="204" y="0"/>
                      </a:moveTo>
                      <a:lnTo>
                        <a:pt x="223" y="11"/>
                      </a:lnTo>
                      <a:lnTo>
                        <a:pt x="224" y="29"/>
                      </a:lnTo>
                      <a:lnTo>
                        <a:pt x="189" y="52"/>
                      </a:lnTo>
                      <a:lnTo>
                        <a:pt x="186" y="59"/>
                      </a:lnTo>
                      <a:lnTo>
                        <a:pt x="183" y="65"/>
                      </a:lnTo>
                      <a:lnTo>
                        <a:pt x="180" y="71"/>
                      </a:lnTo>
                      <a:lnTo>
                        <a:pt x="175" y="77"/>
                      </a:lnTo>
                      <a:lnTo>
                        <a:pt x="170" y="82"/>
                      </a:lnTo>
                      <a:lnTo>
                        <a:pt x="164" y="86"/>
                      </a:lnTo>
                      <a:lnTo>
                        <a:pt x="158" y="90"/>
                      </a:lnTo>
                      <a:lnTo>
                        <a:pt x="151" y="94"/>
                      </a:lnTo>
                      <a:lnTo>
                        <a:pt x="144" y="97"/>
                      </a:lnTo>
                      <a:lnTo>
                        <a:pt x="136" y="100"/>
                      </a:lnTo>
                      <a:lnTo>
                        <a:pt x="128" y="102"/>
                      </a:lnTo>
                      <a:lnTo>
                        <a:pt x="120" y="103"/>
                      </a:lnTo>
                      <a:lnTo>
                        <a:pt x="112" y="105"/>
                      </a:lnTo>
                      <a:lnTo>
                        <a:pt x="103" y="105"/>
                      </a:lnTo>
                      <a:lnTo>
                        <a:pt x="95" y="106"/>
                      </a:lnTo>
                      <a:lnTo>
                        <a:pt x="87" y="105"/>
                      </a:lnTo>
                      <a:lnTo>
                        <a:pt x="78" y="105"/>
                      </a:lnTo>
                      <a:lnTo>
                        <a:pt x="70" y="103"/>
                      </a:lnTo>
                      <a:lnTo>
                        <a:pt x="62" y="102"/>
                      </a:lnTo>
                      <a:lnTo>
                        <a:pt x="54" y="99"/>
                      </a:lnTo>
                      <a:lnTo>
                        <a:pt x="47" y="97"/>
                      </a:lnTo>
                      <a:lnTo>
                        <a:pt x="39" y="94"/>
                      </a:lnTo>
                      <a:lnTo>
                        <a:pt x="32" y="90"/>
                      </a:lnTo>
                      <a:lnTo>
                        <a:pt x="26" y="86"/>
                      </a:lnTo>
                      <a:lnTo>
                        <a:pt x="21" y="81"/>
                      </a:lnTo>
                      <a:lnTo>
                        <a:pt x="15" y="76"/>
                      </a:lnTo>
                      <a:lnTo>
                        <a:pt x="11" y="70"/>
                      </a:lnTo>
                      <a:lnTo>
                        <a:pt x="7" y="63"/>
                      </a:lnTo>
                      <a:lnTo>
                        <a:pt x="4" y="57"/>
                      </a:lnTo>
                      <a:lnTo>
                        <a:pt x="2" y="50"/>
                      </a:lnTo>
                      <a:lnTo>
                        <a:pt x="1" y="42"/>
                      </a:lnTo>
                      <a:lnTo>
                        <a:pt x="0" y="33"/>
                      </a:lnTo>
                      <a:lnTo>
                        <a:pt x="204"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84" name="Freeform 776"/>
                <p:cNvSpPr>
                  <a:spLocks/>
                </p:cNvSpPr>
                <p:nvPr/>
              </p:nvSpPr>
              <p:spPr bwMode="auto">
                <a:xfrm>
                  <a:off x="3645" y="1238"/>
                  <a:ext cx="186" cy="59"/>
                </a:xfrm>
                <a:custGeom>
                  <a:avLst/>
                  <a:gdLst>
                    <a:gd name="T0" fmla="*/ 186 w 186"/>
                    <a:gd name="T1" fmla="*/ 2 h 59"/>
                    <a:gd name="T2" fmla="*/ 171 w 186"/>
                    <a:gd name="T3" fmla="*/ 10 h 59"/>
                    <a:gd name="T4" fmla="*/ 0 w 186"/>
                    <a:gd name="T5" fmla="*/ 0 h 59"/>
                    <a:gd name="T6" fmla="*/ 1 w 186"/>
                    <a:gd name="T7" fmla="*/ 7 h 59"/>
                    <a:gd name="T8" fmla="*/ 3 w 186"/>
                    <a:gd name="T9" fmla="*/ 13 h 59"/>
                    <a:gd name="T10" fmla="*/ 6 w 186"/>
                    <a:gd name="T11" fmla="*/ 19 h 59"/>
                    <a:gd name="T12" fmla="*/ 10 w 186"/>
                    <a:gd name="T13" fmla="*/ 25 h 59"/>
                    <a:gd name="T14" fmla="*/ 14 w 186"/>
                    <a:gd name="T15" fmla="*/ 30 h 59"/>
                    <a:gd name="T16" fmla="*/ 19 w 186"/>
                    <a:gd name="T17" fmla="*/ 35 h 59"/>
                    <a:gd name="T18" fmla="*/ 25 w 186"/>
                    <a:gd name="T19" fmla="*/ 40 h 59"/>
                    <a:gd name="T20" fmla="*/ 31 w 186"/>
                    <a:gd name="T21" fmla="*/ 44 h 59"/>
                    <a:gd name="T22" fmla="*/ 37 w 186"/>
                    <a:gd name="T23" fmla="*/ 47 h 59"/>
                    <a:gd name="T24" fmla="*/ 44 w 186"/>
                    <a:gd name="T25" fmla="*/ 50 h 59"/>
                    <a:gd name="T26" fmla="*/ 51 w 186"/>
                    <a:gd name="T27" fmla="*/ 53 h 59"/>
                    <a:gd name="T28" fmla="*/ 59 w 186"/>
                    <a:gd name="T29" fmla="*/ 55 h 59"/>
                    <a:gd name="T30" fmla="*/ 67 w 186"/>
                    <a:gd name="T31" fmla="*/ 56 h 59"/>
                    <a:gd name="T32" fmla="*/ 75 w 186"/>
                    <a:gd name="T33" fmla="*/ 58 h 59"/>
                    <a:gd name="T34" fmla="*/ 83 w 186"/>
                    <a:gd name="T35" fmla="*/ 58 h 59"/>
                    <a:gd name="T36" fmla="*/ 91 w 186"/>
                    <a:gd name="T37" fmla="*/ 59 h 59"/>
                    <a:gd name="T38" fmla="*/ 99 w 186"/>
                    <a:gd name="T39" fmla="*/ 59 h 59"/>
                    <a:gd name="T40" fmla="*/ 107 w 186"/>
                    <a:gd name="T41" fmla="*/ 58 h 59"/>
                    <a:gd name="T42" fmla="*/ 115 w 186"/>
                    <a:gd name="T43" fmla="*/ 57 h 59"/>
                    <a:gd name="T44" fmla="*/ 123 w 186"/>
                    <a:gd name="T45" fmla="*/ 55 h 59"/>
                    <a:gd name="T46" fmla="*/ 131 w 186"/>
                    <a:gd name="T47" fmla="*/ 53 h 59"/>
                    <a:gd name="T48" fmla="*/ 138 w 186"/>
                    <a:gd name="T49" fmla="*/ 51 h 59"/>
                    <a:gd name="T50" fmla="*/ 145 w 186"/>
                    <a:gd name="T51" fmla="*/ 48 h 59"/>
                    <a:gd name="T52" fmla="*/ 152 w 186"/>
                    <a:gd name="T53" fmla="*/ 45 h 59"/>
                    <a:gd name="T54" fmla="*/ 158 w 186"/>
                    <a:gd name="T55" fmla="*/ 41 h 59"/>
                    <a:gd name="T56" fmla="*/ 164 w 186"/>
                    <a:gd name="T57" fmla="*/ 37 h 59"/>
                    <a:gd name="T58" fmla="*/ 169 w 186"/>
                    <a:gd name="T59" fmla="*/ 32 h 59"/>
                    <a:gd name="T60" fmla="*/ 174 w 186"/>
                    <a:gd name="T61" fmla="*/ 27 h 59"/>
                    <a:gd name="T62" fmla="*/ 178 w 186"/>
                    <a:gd name="T63" fmla="*/ 21 h 59"/>
                    <a:gd name="T64" fmla="*/ 182 w 186"/>
                    <a:gd name="T65" fmla="*/ 15 h 59"/>
                    <a:gd name="T66" fmla="*/ 184 w 186"/>
                    <a:gd name="T67" fmla="*/ 9 h 59"/>
                    <a:gd name="T68" fmla="*/ 186 w 186"/>
                    <a:gd name="T69"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59">
                      <a:moveTo>
                        <a:pt x="186" y="2"/>
                      </a:moveTo>
                      <a:lnTo>
                        <a:pt x="171" y="10"/>
                      </a:lnTo>
                      <a:lnTo>
                        <a:pt x="0" y="0"/>
                      </a:lnTo>
                      <a:lnTo>
                        <a:pt x="1" y="7"/>
                      </a:lnTo>
                      <a:lnTo>
                        <a:pt x="3" y="13"/>
                      </a:lnTo>
                      <a:lnTo>
                        <a:pt x="6" y="19"/>
                      </a:lnTo>
                      <a:lnTo>
                        <a:pt x="10" y="25"/>
                      </a:lnTo>
                      <a:lnTo>
                        <a:pt x="14" y="30"/>
                      </a:lnTo>
                      <a:lnTo>
                        <a:pt x="19" y="35"/>
                      </a:lnTo>
                      <a:lnTo>
                        <a:pt x="25" y="40"/>
                      </a:lnTo>
                      <a:lnTo>
                        <a:pt x="31" y="44"/>
                      </a:lnTo>
                      <a:lnTo>
                        <a:pt x="37" y="47"/>
                      </a:lnTo>
                      <a:lnTo>
                        <a:pt x="44" y="50"/>
                      </a:lnTo>
                      <a:lnTo>
                        <a:pt x="51" y="53"/>
                      </a:lnTo>
                      <a:lnTo>
                        <a:pt x="59" y="55"/>
                      </a:lnTo>
                      <a:lnTo>
                        <a:pt x="67" y="56"/>
                      </a:lnTo>
                      <a:lnTo>
                        <a:pt x="75" y="58"/>
                      </a:lnTo>
                      <a:lnTo>
                        <a:pt x="83" y="58"/>
                      </a:lnTo>
                      <a:lnTo>
                        <a:pt x="91" y="59"/>
                      </a:lnTo>
                      <a:lnTo>
                        <a:pt x="99" y="59"/>
                      </a:lnTo>
                      <a:lnTo>
                        <a:pt x="107" y="58"/>
                      </a:lnTo>
                      <a:lnTo>
                        <a:pt x="115" y="57"/>
                      </a:lnTo>
                      <a:lnTo>
                        <a:pt x="123" y="55"/>
                      </a:lnTo>
                      <a:lnTo>
                        <a:pt x="131" y="53"/>
                      </a:lnTo>
                      <a:lnTo>
                        <a:pt x="138" y="51"/>
                      </a:lnTo>
                      <a:lnTo>
                        <a:pt x="145" y="48"/>
                      </a:lnTo>
                      <a:lnTo>
                        <a:pt x="152" y="45"/>
                      </a:lnTo>
                      <a:lnTo>
                        <a:pt x="158" y="41"/>
                      </a:lnTo>
                      <a:lnTo>
                        <a:pt x="164" y="37"/>
                      </a:lnTo>
                      <a:lnTo>
                        <a:pt x="169" y="32"/>
                      </a:lnTo>
                      <a:lnTo>
                        <a:pt x="174" y="27"/>
                      </a:lnTo>
                      <a:lnTo>
                        <a:pt x="178" y="21"/>
                      </a:lnTo>
                      <a:lnTo>
                        <a:pt x="182" y="15"/>
                      </a:lnTo>
                      <a:lnTo>
                        <a:pt x="184" y="9"/>
                      </a:lnTo>
                      <a:lnTo>
                        <a:pt x="186" y="2"/>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85" name="Freeform 777"/>
                <p:cNvSpPr>
                  <a:spLocks/>
                </p:cNvSpPr>
                <p:nvPr/>
              </p:nvSpPr>
              <p:spPr bwMode="auto">
                <a:xfrm>
                  <a:off x="3816" y="1200"/>
                  <a:ext cx="50" cy="42"/>
                </a:xfrm>
                <a:custGeom>
                  <a:avLst/>
                  <a:gdLst>
                    <a:gd name="T0" fmla="*/ 31 w 50"/>
                    <a:gd name="T1" fmla="*/ 0 h 42"/>
                    <a:gd name="T2" fmla="*/ 50 w 50"/>
                    <a:gd name="T3" fmla="*/ 12 h 42"/>
                    <a:gd name="T4" fmla="*/ 0 w 50"/>
                    <a:gd name="T5" fmla="*/ 42 h 42"/>
                    <a:gd name="T6" fmla="*/ 1 w 50"/>
                    <a:gd name="T7" fmla="*/ 33 h 42"/>
                    <a:gd name="T8" fmla="*/ 6 w 50"/>
                    <a:gd name="T9" fmla="*/ 26 h 42"/>
                    <a:gd name="T10" fmla="*/ 9 w 50"/>
                    <a:gd name="T11" fmla="*/ 20 h 42"/>
                    <a:gd name="T12" fmla="*/ 10 w 50"/>
                    <a:gd name="T13" fmla="*/ 14 h 42"/>
                    <a:gd name="T14" fmla="*/ 32 w 50"/>
                    <a:gd name="T15" fmla="*/ 0 h 42"/>
                    <a:gd name="T16" fmla="*/ 31 w 50"/>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2">
                      <a:moveTo>
                        <a:pt x="31" y="0"/>
                      </a:moveTo>
                      <a:lnTo>
                        <a:pt x="50" y="12"/>
                      </a:lnTo>
                      <a:lnTo>
                        <a:pt x="0" y="42"/>
                      </a:lnTo>
                      <a:lnTo>
                        <a:pt x="1" y="33"/>
                      </a:lnTo>
                      <a:lnTo>
                        <a:pt x="6" y="26"/>
                      </a:lnTo>
                      <a:lnTo>
                        <a:pt x="9" y="20"/>
                      </a:lnTo>
                      <a:lnTo>
                        <a:pt x="10" y="14"/>
                      </a:lnTo>
                      <a:lnTo>
                        <a:pt x="32" y="0"/>
                      </a:lnTo>
                      <a:lnTo>
                        <a:pt x="31"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86" name="Freeform 778"/>
                <p:cNvSpPr>
                  <a:spLocks/>
                </p:cNvSpPr>
                <p:nvPr/>
              </p:nvSpPr>
              <p:spPr bwMode="auto">
                <a:xfrm>
                  <a:off x="3569" y="906"/>
                  <a:ext cx="350" cy="384"/>
                </a:xfrm>
                <a:custGeom>
                  <a:avLst/>
                  <a:gdLst>
                    <a:gd name="T0" fmla="*/ 195 w 350"/>
                    <a:gd name="T1" fmla="*/ 0 h 384"/>
                    <a:gd name="T2" fmla="*/ 88 w 350"/>
                    <a:gd name="T3" fmla="*/ 59 h 384"/>
                    <a:gd name="T4" fmla="*/ 63 w 350"/>
                    <a:gd name="T5" fmla="*/ 44 h 384"/>
                    <a:gd name="T6" fmla="*/ 61 w 350"/>
                    <a:gd name="T7" fmla="*/ 44 h 384"/>
                    <a:gd name="T8" fmla="*/ 10 w 350"/>
                    <a:gd name="T9" fmla="*/ 75 h 384"/>
                    <a:gd name="T10" fmla="*/ 9 w 350"/>
                    <a:gd name="T11" fmla="*/ 78 h 384"/>
                    <a:gd name="T12" fmla="*/ 5 w 350"/>
                    <a:gd name="T13" fmla="*/ 81 h 384"/>
                    <a:gd name="T14" fmla="*/ 2 w 350"/>
                    <a:gd name="T15" fmla="*/ 141 h 384"/>
                    <a:gd name="T16" fmla="*/ 0 w 350"/>
                    <a:gd name="T17" fmla="*/ 182 h 384"/>
                    <a:gd name="T18" fmla="*/ 2 w 350"/>
                    <a:gd name="T19" fmla="*/ 226 h 384"/>
                    <a:gd name="T20" fmla="*/ 3 w 350"/>
                    <a:gd name="T21" fmla="*/ 260 h 384"/>
                    <a:gd name="T22" fmla="*/ 5 w 350"/>
                    <a:gd name="T23" fmla="*/ 274 h 384"/>
                    <a:gd name="T24" fmla="*/ 5 w 350"/>
                    <a:gd name="T25" fmla="*/ 276 h 384"/>
                    <a:gd name="T26" fmla="*/ 55 w 350"/>
                    <a:gd name="T27" fmla="*/ 305 h 384"/>
                    <a:gd name="T28" fmla="*/ 55 w 350"/>
                    <a:gd name="T29" fmla="*/ 321 h 384"/>
                    <a:gd name="T30" fmla="*/ 148 w 350"/>
                    <a:gd name="T31" fmla="*/ 378 h 384"/>
                    <a:gd name="T32" fmla="*/ 163 w 350"/>
                    <a:gd name="T33" fmla="*/ 370 h 384"/>
                    <a:gd name="T34" fmla="*/ 186 w 350"/>
                    <a:gd name="T35" fmla="*/ 384 h 384"/>
                    <a:gd name="T36" fmla="*/ 190 w 350"/>
                    <a:gd name="T37" fmla="*/ 384 h 384"/>
                    <a:gd name="T38" fmla="*/ 195 w 350"/>
                    <a:gd name="T39" fmla="*/ 384 h 384"/>
                    <a:gd name="T40" fmla="*/ 247 w 350"/>
                    <a:gd name="T41" fmla="*/ 353 h 384"/>
                    <a:gd name="T42" fmla="*/ 247 w 350"/>
                    <a:gd name="T43" fmla="*/ 313 h 384"/>
                    <a:gd name="T44" fmla="*/ 350 w 350"/>
                    <a:gd name="T45" fmla="*/ 253 h 384"/>
                    <a:gd name="T46" fmla="*/ 350 w 350"/>
                    <a:gd name="T47" fmla="*/ 96 h 384"/>
                    <a:gd name="T48" fmla="*/ 348 w 350"/>
                    <a:gd name="T49" fmla="*/ 92 h 384"/>
                    <a:gd name="T50" fmla="*/ 195 w 350"/>
                    <a:gd name="T5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384">
                      <a:moveTo>
                        <a:pt x="195" y="0"/>
                      </a:moveTo>
                      <a:lnTo>
                        <a:pt x="88" y="59"/>
                      </a:lnTo>
                      <a:lnTo>
                        <a:pt x="63" y="44"/>
                      </a:lnTo>
                      <a:lnTo>
                        <a:pt x="61" y="44"/>
                      </a:lnTo>
                      <a:lnTo>
                        <a:pt x="10" y="75"/>
                      </a:lnTo>
                      <a:lnTo>
                        <a:pt x="9" y="78"/>
                      </a:lnTo>
                      <a:lnTo>
                        <a:pt x="5" y="81"/>
                      </a:lnTo>
                      <a:lnTo>
                        <a:pt x="2" y="141"/>
                      </a:lnTo>
                      <a:lnTo>
                        <a:pt x="0" y="182"/>
                      </a:lnTo>
                      <a:lnTo>
                        <a:pt x="2" y="226"/>
                      </a:lnTo>
                      <a:lnTo>
                        <a:pt x="3" y="260"/>
                      </a:lnTo>
                      <a:lnTo>
                        <a:pt x="5" y="274"/>
                      </a:lnTo>
                      <a:lnTo>
                        <a:pt x="5" y="276"/>
                      </a:lnTo>
                      <a:lnTo>
                        <a:pt x="55" y="305"/>
                      </a:lnTo>
                      <a:lnTo>
                        <a:pt x="55" y="321"/>
                      </a:lnTo>
                      <a:lnTo>
                        <a:pt x="148" y="378"/>
                      </a:lnTo>
                      <a:lnTo>
                        <a:pt x="163" y="370"/>
                      </a:lnTo>
                      <a:lnTo>
                        <a:pt x="186" y="384"/>
                      </a:lnTo>
                      <a:lnTo>
                        <a:pt x="190" y="384"/>
                      </a:lnTo>
                      <a:lnTo>
                        <a:pt x="195" y="384"/>
                      </a:lnTo>
                      <a:lnTo>
                        <a:pt x="247" y="353"/>
                      </a:lnTo>
                      <a:lnTo>
                        <a:pt x="247" y="313"/>
                      </a:lnTo>
                      <a:lnTo>
                        <a:pt x="350" y="253"/>
                      </a:lnTo>
                      <a:lnTo>
                        <a:pt x="350" y="96"/>
                      </a:lnTo>
                      <a:lnTo>
                        <a:pt x="348" y="92"/>
                      </a:lnTo>
                      <a:lnTo>
                        <a:pt x="195"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87" name="Freeform 779"/>
                <p:cNvSpPr>
                  <a:spLocks/>
                </p:cNvSpPr>
                <p:nvPr/>
              </p:nvSpPr>
              <p:spPr bwMode="auto">
                <a:xfrm>
                  <a:off x="3754" y="1000"/>
                  <a:ext cx="165" cy="291"/>
                </a:xfrm>
                <a:custGeom>
                  <a:avLst/>
                  <a:gdLst>
                    <a:gd name="T0" fmla="*/ 165 w 165"/>
                    <a:gd name="T1" fmla="*/ 0 h 291"/>
                    <a:gd name="T2" fmla="*/ 11 w 165"/>
                    <a:gd name="T3" fmla="*/ 91 h 291"/>
                    <a:gd name="T4" fmla="*/ 10 w 165"/>
                    <a:gd name="T5" fmla="*/ 93 h 291"/>
                    <a:gd name="T6" fmla="*/ 4 w 165"/>
                    <a:gd name="T7" fmla="*/ 97 h 291"/>
                    <a:gd name="T8" fmla="*/ 1 w 165"/>
                    <a:gd name="T9" fmla="*/ 139 h 291"/>
                    <a:gd name="T10" fmla="*/ 0 w 165"/>
                    <a:gd name="T11" fmla="*/ 168 h 291"/>
                    <a:gd name="T12" fmla="*/ 0 w 165"/>
                    <a:gd name="T13" fmla="*/ 200 h 291"/>
                    <a:gd name="T14" fmla="*/ 1 w 165"/>
                    <a:gd name="T15" fmla="*/ 237 h 291"/>
                    <a:gd name="T16" fmla="*/ 3 w 165"/>
                    <a:gd name="T17" fmla="*/ 273 h 291"/>
                    <a:gd name="T18" fmla="*/ 4 w 165"/>
                    <a:gd name="T19" fmla="*/ 291 h 291"/>
                    <a:gd name="T20" fmla="*/ 10 w 165"/>
                    <a:gd name="T21" fmla="*/ 291 h 291"/>
                    <a:gd name="T22" fmla="*/ 12 w 165"/>
                    <a:gd name="T23" fmla="*/ 290 h 291"/>
                    <a:gd name="T24" fmla="*/ 62 w 165"/>
                    <a:gd name="T25" fmla="*/ 260 h 291"/>
                    <a:gd name="T26" fmla="*/ 62 w 165"/>
                    <a:gd name="T27" fmla="*/ 219 h 291"/>
                    <a:gd name="T28" fmla="*/ 165 w 165"/>
                    <a:gd name="T29" fmla="*/ 159 h 291"/>
                    <a:gd name="T30" fmla="*/ 165 w 165"/>
                    <a:gd name="T31" fmla="*/ 2 h 291"/>
                    <a:gd name="T32" fmla="*/ 165 w 165"/>
                    <a:gd name="T33"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91">
                      <a:moveTo>
                        <a:pt x="165" y="0"/>
                      </a:moveTo>
                      <a:lnTo>
                        <a:pt x="11" y="91"/>
                      </a:lnTo>
                      <a:lnTo>
                        <a:pt x="10" y="93"/>
                      </a:lnTo>
                      <a:lnTo>
                        <a:pt x="4" y="97"/>
                      </a:lnTo>
                      <a:lnTo>
                        <a:pt x="1" y="139"/>
                      </a:lnTo>
                      <a:lnTo>
                        <a:pt x="0" y="168"/>
                      </a:lnTo>
                      <a:lnTo>
                        <a:pt x="0" y="200"/>
                      </a:lnTo>
                      <a:lnTo>
                        <a:pt x="1" y="237"/>
                      </a:lnTo>
                      <a:lnTo>
                        <a:pt x="3" y="273"/>
                      </a:lnTo>
                      <a:lnTo>
                        <a:pt x="4" y="291"/>
                      </a:lnTo>
                      <a:lnTo>
                        <a:pt x="10" y="291"/>
                      </a:lnTo>
                      <a:lnTo>
                        <a:pt x="12" y="290"/>
                      </a:lnTo>
                      <a:lnTo>
                        <a:pt x="62" y="260"/>
                      </a:lnTo>
                      <a:lnTo>
                        <a:pt x="62" y="219"/>
                      </a:lnTo>
                      <a:lnTo>
                        <a:pt x="165" y="159"/>
                      </a:lnTo>
                      <a:lnTo>
                        <a:pt x="165" y="2"/>
                      </a:lnTo>
                      <a:lnTo>
                        <a:pt x="165"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88" name="Freeform 780"/>
                <p:cNvSpPr>
                  <a:spLocks/>
                </p:cNvSpPr>
                <p:nvPr/>
              </p:nvSpPr>
              <p:spPr bwMode="auto">
                <a:xfrm>
                  <a:off x="3590" y="1018"/>
                  <a:ext cx="149" cy="241"/>
                </a:xfrm>
                <a:custGeom>
                  <a:avLst/>
                  <a:gdLst>
                    <a:gd name="T0" fmla="*/ 4 w 149"/>
                    <a:gd name="T1" fmla="*/ 0 h 241"/>
                    <a:gd name="T2" fmla="*/ 2 w 149"/>
                    <a:gd name="T3" fmla="*/ 27 h 241"/>
                    <a:gd name="T4" fmla="*/ 0 w 149"/>
                    <a:gd name="T5" fmla="*/ 72 h 241"/>
                    <a:gd name="T6" fmla="*/ 1 w 149"/>
                    <a:gd name="T7" fmla="*/ 104 h 241"/>
                    <a:gd name="T8" fmla="*/ 3 w 149"/>
                    <a:gd name="T9" fmla="*/ 141 h 241"/>
                    <a:gd name="T10" fmla="*/ 4 w 149"/>
                    <a:gd name="T11" fmla="*/ 153 h 241"/>
                    <a:gd name="T12" fmla="*/ 149 w 149"/>
                    <a:gd name="T13" fmla="*/ 241 h 241"/>
                    <a:gd name="T14" fmla="*/ 147 w 149"/>
                    <a:gd name="T15" fmla="*/ 223 h 241"/>
                    <a:gd name="T16" fmla="*/ 147 w 149"/>
                    <a:gd name="T17" fmla="*/ 192 h 241"/>
                    <a:gd name="T18" fmla="*/ 147 w 149"/>
                    <a:gd name="T19" fmla="*/ 156 h 241"/>
                    <a:gd name="T20" fmla="*/ 148 w 149"/>
                    <a:gd name="T21" fmla="*/ 118 h 241"/>
                    <a:gd name="T22" fmla="*/ 149 w 149"/>
                    <a:gd name="T23" fmla="*/ 87 h 241"/>
                    <a:gd name="T24" fmla="*/ 8 w 149"/>
                    <a:gd name="T25" fmla="*/ 3 h 241"/>
                    <a:gd name="T26" fmla="*/ 4 w 149"/>
                    <a:gd name="T2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241">
                      <a:moveTo>
                        <a:pt x="4" y="0"/>
                      </a:moveTo>
                      <a:lnTo>
                        <a:pt x="2" y="27"/>
                      </a:lnTo>
                      <a:lnTo>
                        <a:pt x="0" y="72"/>
                      </a:lnTo>
                      <a:lnTo>
                        <a:pt x="1" y="104"/>
                      </a:lnTo>
                      <a:lnTo>
                        <a:pt x="3" y="141"/>
                      </a:lnTo>
                      <a:lnTo>
                        <a:pt x="4" y="153"/>
                      </a:lnTo>
                      <a:lnTo>
                        <a:pt x="149" y="241"/>
                      </a:lnTo>
                      <a:lnTo>
                        <a:pt x="147" y="223"/>
                      </a:lnTo>
                      <a:lnTo>
                        <a:pt x="147" y="192"/>
                      </a:lnTo>
                      <a:lnTo>
                        <a:pt x="147" y="156"/>
                      </a:lnTo>
                      <a:lnTo>
                        <a:pt x="148" y="118"/>
                      </a:lnTo>
                      <a:lnTo>
                        <a:pt x="149" y="87"/>
                      </a:lnTo>
                      <a:lnTo>
                        <a:pt x="8" y="3"/>
                      </a:lnTo>
                      <a:lnTo>
                        <a:pt x="4" y="0"/>
                      </a:lnTo>
                      <a:close/>
                    </a:path>
                  </a:pathLst>
                </a:custGeom>
                <a:solidFill>
                  <a:srgbClr val="A4B3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89" name="Freeform 781"/>
                <p:cNvSpPr>
                  <a:spLocks/>
                </p:cNvSpPr>
                <p:nvPr/>
              </p:nvSpPr>
              <p:spPr bwMode="auto">
                <a:xfrm>
                  <a:off x="3586" y="1015"/>
                  <a:ext cx="9" cy="157"/>
                </a:xfrm>
                <a:custGeom>
                  <a:avLst/>
                  <a:gdLst>
                    <a:gd name="T0" fmla="*/ 4 w 9"/>
                    <a:gd name="T1" fmla="*/ 0 h 157"/>
                    <a:gd name="T2" fmla="*/ 3 w 9"/>
                    <a:gd name="T3" fmla="*/ 1 h 157"/>
                    <a:gd name="T4" fmla="*/ 3 w 9"/>
                    <a:gd name="T5" fmla="*/ 10 h 157"/>
                    <a:gd name="T6" fmla="*/ 2 w 9"/>
                    <a:gd name="T7" fmla="*/ 33 h 157"/>
                    <a:gd name="T8" fmla="*/ 1 w 9"/>
                    <a:gd name="T9" fmla="*/ 63 h 157"/>
                    <a:gd name="T10" fmla="*/ 0 w 9"/>
                    <a:gd name="T11" fmla="*/ 93 h 157"/>
                    <a:gd name="T12" fmla="*/ 1 w 9"/>
                    <a:gd name="T13" fmla="*/ 120 h 157"/>
                    <a:gd name="T14" fmla="*/ 3 w 9"/>
                    <a:gd name="T15" fmla="*/ 149 h 157"/>
                    <a:gd name="T16" fmla="*/ 3 w 9"/>
                    <a:gd name="T17" fmla="*/ 156 h 157"/>
                    <a:gd name="T18" fmla="*/ 4 w 9"/>
                    <a:gd name="T19" fmla="*/ 157 h 157"/>
                    <a:gd name="T20" fmla="*/ 5 w 9"/>
                    <a:gd name="T21" fmla="*/ 157 h 157"/>
                    <a:gd name="T22" fmla="*/ 7 w 9"/>
                    <a:gd name="T23" fmla="*/ 156 h 157"/>
                    <a:gd name="T24" fmla="*/ 8 w 9"/>
                    <a:gd name="T25" fmla="*/ 156 h 157"/>
                    <a:gd name="T26" fmla="*/ 7 w 9"/>
                    <a:gd name="T27" fmla="*/ 137 h 157"/>
                    <a:gd name="T28" fmla="*/ 5 w 9"/>
                    <a:gd name="T29" fmla="*/ 110 h 157"/>
                    <a:gd name="T30" fmla="*/ 5 w 9"/>
                    <a:gd name="T31" fmla="*/ 83 h 157"/>
                    <a:gd name="T32" fmla="*/ 5 w 9"/>
                    <a:gd name="T33" fmla="*/ 61 h 157"/>
                    <a:gd name="T34" fmla="*/ 6 w 9"/>
                    <a:gd name="T35" fmla="*/ 39 h 157"/>
                    <a:gd name="T36" fmla="*/ 7 w 9"/>
                    <a:gd name="T37" fmla="*/ 19 h 157"/>
                    <a:gd name="T38" fmla="*/ 9 w 9"/>
                    <a:gd name="T39" fmla="*/ 3 h 157"/>
                    <a:gd name="T40" fmla="*/ 4 w 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57">
                      <a:moveTo>
                        <a:pt x="4" y="0"/>
                      </a:moveTo>
                      <a:lnTo>
                        <a:pt x="3" y="1"/>
                      </a:lnTo>
                      <a:lnTo>
                        <a:pt x="3" y="10"/>
                      </a:lnTo>
                      <a:lnTo>
                        <a:pt x="2" y="33"/>
                      </a:lnTo>
                      <a:lnTo>
                        <a:pt x="1" y="63"/>
                      </a:lnTo>
                      <a:lnTo>
                        <a:pt x="0" y="93"/>
                      </a:lnTo>
                      <a:lnTo>
                        <a:pt x="1" y="120"/>
                      </a:lnTo>
                      <a:lnTo>
                        <a:pt x="3" y="149"/>
                      </a:lnTo>
                      <a:lnTo>
                        <a:pt x="3" y="156"/>
                      </a:lnTo>
                      <a:lnTo>
                        <a:pt x="4" y="157"/>
                      </a:lnTo>
                      <a:lnTo>
                        <a:pt x="5" y="157"/>
                      </a:lnTo>
                      <a:lnTo>
                        <a:pt x="7" y="156"/>
                      </a:lnTo>
                      <a:lnTo>
                        <a:pt x="8" y="156"/>
                      </a:lnTo>
                      <a:lnTo>
                        <a:pt x="7" y="137"/>
                      </a:lnTo>
                      <a:lnTo>
                        <a:pt x="5" y="110"/>
                      </a:lnTo>
                      <a:lnTo>
                        <a:pt x="5" y="83"/>
                      </a:lnTo>
                      <a:lnTo>
                        <a:pt x="5" y="61"/>
                      </a:lnTo>
                      <a:lnTo>
                        <a:pt x="6" y="39"/>
                      </a:lnTo>
                      <a:lnTo>
                        <a:pt x="7" y="19"/>
                      </a:lnTo>
                      <a:lnTo>
                        <a:pt x="9"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90" name="Freeform 782"/>
                <p:cNvSpPr>
                  <a:spLocks/>
                </p:cNvSpPr>
                <p:nvPr/>
              </p:nvSpPr>
              <p:spPr bwMode="auto">
                <a:xfrm>
                  <a:off x="3579" y="979"/>
                  <a:ext cx="187" cy="114"/>
                </a:xfrm>
                <a:custGeom>
                  <a:avLst/>
                  <a:gdLst>
                    <a:gd name="T0" fmla="*/ 187 w 187"/>
                    <a:gd name="T1" fmla="*/ 113 h 114"/>
                    <a:gd name="T2" fmla="*/ 187 w 187"/>
                    <a:gd name="T3" fmla="*/ 112 h 114"/>
                    <a:gd name="T4" fmla="*/ 1 w 187"/>
                    <a:gd name="T5" fmla="*/ 0 h 114"/>
                    <a:gd name="T6" fmla="*/ 0 w 187"/>
                    <a:gd name="T7" fmla="*/ 2 h 114"/>
                    <a:gd name="T8" fmla="*/ 186 w 187"/>
                    <a:gd name="T9" fmla="*/ 114 h 114"/>
                    <a:gd name="T10" fmla="*/ 185 w 187"/>
                    <a:gd name="T11" fmla="*/ 113 h 114"/>
                    <a:gd name="T12" fmla="*/ 187 w 187"/>
                    <a:gd name="T13" fmla="*/ 113 h 114"/>
                    <a:gd name="T14" fmla="*/ 187 w 187"/>
                    <a:gd name="T15" fmla="*/ 112 h 114"/>
                    <a:gd name="T16" fmla="*/ 187 w 187"/>
                    <a:gd name="T17" fmla="*/ 112 h 114"/>
                    <a:gd name="T18" fmla="*/ 187 w 187"/>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14">
                      <a:moveTo>
                        <a:pt x="187" y="113"/>
                      </a:moveTo>
                      <a:lnTo>
                        <a:pt x="187" y="112"/>
                      </a:lnTo>
                      <a:lnTo>
                        <a:pt x="1" y="0"/>
                      </a:lnTo>
                      <a:lnTo>
                        <a:pt x="0" y="2"/>
                      </a:lnTo>
                      <a:lnTo>
                        <a:pt x="186" y="114"/>
                      </a:lnTo>
                      <a:lnTo>
                        <a:pt x="185" y="113"/>
                      </a:lnTo>
                      <a:lnTo>
                        <a:pt x="187" y="113"/>
                      </a:lnTo>
                      <a:lnTo>
                        <a:pt x="187" y="112"/>
                      </a:lnTo>
                      <a:lnTo>
                        <a:pt x="187" y="112"/>
                      </a:lnTo>
                      <a:lnTo>
                        <a:pt x="187" y="11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91" name="Freeform 783"/>
                <p:cNvSpPr>
                  <a:spLocks/>
                </p:cNvSpPr>
                <p:nvPr/>
              </p:nvSpPr>
              <p:spPr bwMode="auto">
                <a:xfrm>
                  <a:off x="3764" y="1092"/>
                  <a:ext cx="2" cy="197"/>
                </a:xfrm>
                <a:custGeom>
                  <a:avLst/>
                  <a:gdLst>
                    <a:gd name="T0" fmla="*/ 1 w 2"/>
                    <a:gd name="T1" fmla="*/ 197 h 197"/>
                    <a:gd name="T2" fmla="*/ 2 w 2"/>
                    <a:gd name="T3" fmla="*/ 197 h 197"/>
                    <a:gd name="T4" fmla="*/ 2 w 2"/>
                    <a:gd name="T5" fmla="*/ 0 h 197"/>
                    <a:gd name="T6" fmla="*/ 0 w 2"/>
                    <a:gd name="T7" fmla="*/ 0 h 197"/>
                    <a:gd name="T8" fmla="*/ 0 w 2"/>
                    <a:gd name="T9" fmla="*/ 197 h 197"/>
                    <a:gd name="T10" fmla="*/ 1 w 2"/>
                    <a:gd name="T11" fmla="*/ 197 h 197"/>
                  </a:gdLst>
                  <a:ahLst/>
                  <a:cxnLst>
                    <a:cxn ang="0">
                      <a:pos x="T0" y="T1"/>
                    </a:cxn>
                    <a:cxn ang="0">
                      <a:pos x="T2" y="T3"/>
                    </a:cxn>
                    <a:cxn ang="0">
                      <a:pos x="T4" y="T5"/>
                    </a:cxn>
                    <a:cxn ang="0">
                      <a:pos x="T6" y="T7"/>
                    </a:cxn>
                    <a:cxn ang="0">
                      <a:pos x="T8" y="T9"/>
                    </a:cxn>
                    <a:cxn ang="0">
                      <a:pos x="T10" y="T11"/>
                    </a:cxn>
                  </a:cxnLst>
                  <a:rect l="0" t="0" r="r" b="b"/>
                  <a:pathLst>
                    <a:path w="2" h="197">
                      <a:moveTo>
                        <a:pt x="1" y="197"/>
                      </a:moveTo>
                      <a:lnTo>
                        <a:pt x="2" y="197"/>
                      </a:lnTo>
                      <a:lnTo>
                        <a:pt x="2" y="0"/>
                      </a:lnTo>
                      <a:lnTo>
                        <a:pt x="0" y="0"/>
                      </a:lnTo>
                      <a:lnTo>
                        <a:pt x="0" y="197"/>
                      </a:lnTo>
                      <a:lnTo>
                        <a:pt x="1" y="197"/>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92" name="Freeform 784"/>
                <p:cNvSpPr>
                  <a:spLocks/>
                </p:cNvSpPr>
                <p:nvPr/>
              </p:nvSpPr>
              <p:spPr bwMode="auto">
                <a:xfrm>
                  <a:off x="3918" y="1000"/>
                  <a:ext cx="3" cy="159"/>
                </a:xfrm>
                <a:custGeom>
                  <a:avLst/>
                  <a:gdLst>
                    <a:gd name="T0" fmla="*/ 1 w 3"/>
                    <a:gd name="T1" fmla="*/ 1 h 159"/>
                    <a:gd name="T2" fmla="*/ 0 w 3"/>
                    <a:gd name="T3" fmla="*/ 1 h 159"/>
                    <a:gd name="T4" fmla="*/ 0 w 3"/>
                    <a:gd name="T5" fmla="*/ 159 h 159"/>
                    <a:gd name="T6" fmla="*/ 3 w 3"/>
                    <a:gd name="T7" fmla="*/ 159 h 159"/>
                    <a:gd name="T8" fmla="*/ 3 w 3"/>
                    <a:gd name="T9" fmla="*/ 1 h 159"/>
                    <a:gd name="T10" fmla="*/ 3 w 3"/>
                    <a:gd name="T11" fmla="*/ 0 h 159"/>
                    <a:gd name="T12" fmla="*/ 3 w 3"/>
                    <a:gd name="T13" fmla="*/ 1 h 159"/>
                    <a:gd name="T14" fmla="*/ 3 w 3"/>
                    <a:gd name="T15" fmla="*/ 0 h 159"/>
                    <a:gd name="T16" fmla="*/ 3 w 3"/>
                    <a:gd name="T17" fmla="*/ 0 h 159"/>
                    <a:gd name="T18" fmla="*/ 1 w 3"/>
                    <a:gd name="T19"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9">
                      <a:moveTo>
                        <a:pt x="1" y="1"/>
                      </a:moveTo>
                      <a:lnTo>
                        <a:pt x="0" y="1"/>
                      </a:lnTo>
                      <a:lnTo>
                        <a:pt x="0" y="159"/>
                      </a:lnTo>
                      <a:lnTo>
                        <a:pt x="3" y="159"/>
                      </a:lnTo>
                      <a:lnTo>
                        <a:pt x="3" y="1"/>
                      </a:lnTo>
                      <a:lnTo>
                        <a:pt x="3" y="0"/>
                      </a:lnTo>
                      <a:lnTo>
                        <a:pt x="3" y="1"/>
                      </a:lnTo>
                      <a:lnTo>
                        <a:pt x="3" y="0"/>
                      </a:lnTo>
                      <a:lnTo>
                        <a:pt x="3" y="0"/>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93" name="Freeform 785"/>
                <p:cNvSpPr>
                  <a:spLocks/>
                </p:cNvSpPr>
                <p:nvPr/>
              </p:nvSpPr>
              <p:spPr bwMode="auto">
                <a:xfrm>
                  <a:off x="3917" y="996"/>
                  <a:ext cx="4" cy="5"/>
                </a:xfrm>
                <a:custGeom>
                  <a:avLst/>
                  <a:gdLst>
                    <a:gd name="T0" fmla="*/ 0 w 4"/>
                    <a:gd name="T1" fmla="*/ 3 h 5"/>
                    <a:gd name="T2" fmla="*/ 0 w 4"/>
                    <a:gd name="T3" fmla="*/ 2 h 5"/>
                    <a:gd name="T4" fmla="*/ 2 w 4"/>
                    <a:gd name="T5" fmla="*/ 5 h 5"/>
                    <a:gd name="T6" fmla="*/ 4 w 4"/>
                    <a:gd name="T7" fmla="*/ 4 h 5"/>
                    <a:gd name="T8" fmla="*/ 2 w 4"/>
                    <a:gd name="T9" fmla="*/ 1 h 5"/>
                    <a:gd name="T10" fmla="*/ 1 w 4"/>
                    <a:gd name="T11" fmla="*/ 0 h 5"/>
                    <a:gd name="T12" fmla="*/ 2 w 4"/>
                    <a:gd name="T13" fmla="*/ 1 h 5"/>
                    <a:gd name="T14" fmla="*/ 2 w 4"/>
                    <a:gd name="T15" fmla="*/ 0 h 5"/>
                    <a:gd name="T16" fmla="*/ 1 w 4"/>
                    <a:gd name="T17" fmla="*/ 0 h 5"/>
                    <a:gd name="T18" fmla="*/ 0 w 4"/>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0" y="3"/>
                      </a:moveTo>
                      <a:lnTo>
                        <a:pt x="0" y="2"/>
                      </a:lnTo>
                      <a:lnTo>
                        <a:pt x="2" y="5"/>
                      </a:lnTo>
                      <a:lnTo>
                        <a:pt x="4" y="4"/>
                      </a:lnTo>
                      <a:lnTo>
                        <a:pt x="2" y="1"/>
                      </a:lnTo>
                      <a:lnTo>
                        <a:pt x="1" y="0"/>
                      </a:lnTo>
                      <a:lnTo>
                        <a:pt x="2" y="1"/>
                      </a:lnTo>
                      <a:lnTo>
                        <a:pt x="2" y="0"/>
                      </a:lnTo>
                      <a:lnTo>
                        <a:pt x="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94" name="Freeform 786"/>
                <p:cNvSpPr>
                  <a:spLocks/>
                </p:cNvSpPr>
                <p:nvPr/>
              </p:nvSpPr>
              <p:spPr bwMode="auto">
                <a:xfrm>
                  <a:off x="3763" y="904"/>
                  <a:ext cx="155" cy="95"/>
                </a:xfrm>
                <a:custGeom>
                  <a:avLst/>
                  <a:gdLst>
                    <a:gd name="T0" fmla="*/ 1 w 155"/>
                    <a:gd name="T1" fmla="*/ 3 h 95"/>
                    <a:gd name="T2" fmla="*/ 0 w 155"/>
                    <a:gd name="T3" fmla="*/ 3 h 95"/>
                    <a:gd name="T4" fmla="*/ 154 w 155"/>
                    <a:gd name="T5" fmla="*/ 95 h 95"/>
                    <a:gd name="T6" fmla="*/ 155 w 155"/>
                    <a:gd name="T7" fmla="*/ 92 h 95"/>
                    <a:gd name="T8" fmla="*/ 1 w 155"/>
                    <a:gd name="T9" fmla="*/ 0 h 95"/>
                    <a:gd name="T10" fmla="*/ 0 w 155"/>
                    <a:gd name="T11" fmla="*/ 0 h 95"/>
                    <a:gd name="T12" fmla="*/ 1 w 155"/>
                    <a:gd name="T13" fmla="*/ 0 h 95"/>
                    <a:gd name="T14" fmla="*/ 0 w 155"/>
                    <a:gd name="T15" fmla="*/ 0 h 95"/>
                    <a:gd name="T16" fmla="*/ 0 w 155"/>
                    <a:gd name="T17" fmla="*/ 0 h 95"/>
                    <a:gd name="T18" fmla="*/ 1 w 155"/>
                    <a:gd name="T19"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95">
                      <a:moveTo>
                        <a:pt x="1" y="3"/>
                      </a:moveTo>
                      <a:lnTo>
                        <a:pt x="0" y="3"/>
                      </a:lnTo>
                      <a:lnTo>
                        <a:pt x="154" y="95"/>
                      </a:lnTo>
                      <a:lnTo>
                        <a:pt x="155" y="92"/>
                      </a:lnTo>
                      <a:lnTo>
                        <a:pt x="1" y="0"/>
                      </a:lnTo>
                      <a:lnTo>
                        <a:pt x="0" y="0"/>
                      </a:lnTo>
                      <a:lnTo>
                        <a:pt x="1" y="0"/>
                      </a:lnTo>
                      <a:lnTo>
                        <a:pt x="0" y="0"/>
                      </a:lnTo>
                      <a:lnTo>
                        <a:pt x="0" y="0"/>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95" name="Freeform 787"/>
                <p:cNvSpPr>
                  <a:spLocks/>
                </p:cNvSpPr>
                <p:nvPr/>
              </p:nvSpPr>
              <p:spPr bwMode="auto">
                <a:xfrm>
                  <a:off x="3656" y="904"/>
                  <a:ext cx="108" cy="61"/>
                </a:xfrm>
                <a:custGeom>
                  <a:avLst/>
                  <a:gdLst>
                    <a:gd name="T0" fmla="*/ 1 w 108"/>
                    <a:gd name="T1" fmla="*/ 60 h 61"/>
                    <a:gd name="T2" fmla="*/ 1 w 108"/>
                    <a:gd name="T3" fmla="*/ 61 h 61"/>
                    <a:gd name="T4" fmla="*/ 108 w 108"/>
                    <a:gd name="T5" fmla="*/ 3 h 61"/>
                    <a:gd name="T6" fmla="*/ 107 w 108"/>
                    <a:gd name="T7" fmla="*/ 0 h 61"/>
                    <a:gd name="T8" fmla="*/ 0 w 108"/>
                    <a:gd name="T9" fmla="*/ 58 h 61"/>
                    <a:gd name="T10" fmla="*/ 1 w 108"/>
                    <a:gd name="T11" fmla="*/ 60 h 61"/>
                  </a:gdLst>
                  <a:ahLst/>
                  <a:cxnLst>
                    <a:cxn ang="0">
                      <a:pos x="T0" y="T1"/>
                    </a:cxn>
                    <a:cxn ang="0">
                      <a:pos x="T2" y="T3"/>
                    </a:cxn>
                    <a:cxn ang="0">
                      <a:pos x="T4" y="T5"/>
                    </a:cxn>
                    <a:cxn ang="0">
                      <a:pos x="T6" y="T7"/>
                    </a:cxn>
                    <a:cxn ang="0">
                      <a:pos x="T8" y="T9"/>
                    </a:cxn>
                    <a:cxn ang="0">
                      <a:pos x="T10" y="T11"/>
                    </a:cxn>
                  </a:cxnLst>
                  <a:rect l="0" t="0" r="r" b="b"/>
                  <a:pathLst>
                    <a:path w="108" h="61">
                      <a:moveTo>
                        <a:pt x="1" y="60"/>
                      </a:moveTo>
                      <a:lnTo>
                        <a:pt x="1" y="61"/>
                      </a:lnTo>
                      <a:lnTo>
                        <a:pt x="108" y="3"/>
                      </a:lnTo>
                      <a:lnTo>
                        <a:pt x="107" y="0"/>
                      </a:lnTo>
                      <a:lnTo>
                        <a:pt x="0" y="58"/>
                      </a:lnTo>
                      <a:lnTo>
                        <a:pt x="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96" name="Freeform 788"/>
                <p:cNvSpPr>
                  <a:spLocks/>
                </p:cNvSpPr>
                <p:nvPr/>
              </p:nvSpPr>
              <p:spPr bwMode="auto">
                <a:xfrm>
                  <a:off x="3578" y="948"/>
                  <a:ext cx="54" cy="34"/>
                </a:xfrm>
                <a:custGeom>
                  <a:avLst/>
                  <a:gdLst>
                    <a:gd name="T0" fmla="*/ 54 w 54"/>
                    <a:gd name="T1" fmla="*/ 0 h 34"/>
                    <a:gd name="T2" fmla="*/ 53 w 54"/>
                    <a:gd name="T3" fmla="*/ 0 h 34"/>
                    <a:gd name="T4" fmla="*/ 0 w 54"/>
                    <a:gd name="T5" fmla="*/ 31 h 34"/>
                    <a:gd name="T6" fmla="*/ 2 w 54"/>
                    <a:gd name="T7" fmla="*/ 34 h 34"/>
                    <a:gd name="T8" fmla="*/ 54 w 54"/>
                    <a:gd name="T9" fmla="*/ 3 h 34"/>
                    <a:gd name="T10" fmla="*/ 53 w 54"/>
                    <a:gd name="T11" fmla="*/ 3 h 34"/>
                    <a:gd name="T12" fmla="*/ 54 w 54"/>
                    <a:gd name="T13" fmla="*/ 0 h 34"/>
                    <a:gd name="T14" fmla="*/ 53 w 54"/>
                    <a:gd name="T15" fmla="*/ 0 h 34"/>
                    <a:gd name="T16" fmla="*/ 53 w 54"/>
                    <a:gd name="T17" fmla="*/ 0 h 34"/>
                    <a:gd name="T18" fmla="*/ 54 w 5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4">
                      <a:moveTo>
                        <a:pt x="54" y="0"/>
                      </a:moveTo>
                      <a:lnTo>
                        <a:pt x="53" y="0"/>
                      </a:lnTo>
                      <a:lnTo>
                        <a:pt x="0" y="31"/>
                      </a:lnTo>
                      <a:lnTo>
                        <a:pt x="2" y="34"/>
                      </a:lnTo>
                      <a:lnTo>
                        <a:pt x="54" y="3"/>
                      </a:lnTo>
                      <a:lnTo>
                        <a:pt x="53" y="3"/>
                      </a:lnTo>
                      <a:lnTo>
                        <a:pt x="54" y="0"/>
                      </a:lnTo>
                      <a:lnTo>
                        <a:pt x="53" y="0"/>
                      </a:lnTo>
                      <a:lnTo>
                        <a:pt x="53"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97" name="Freeform 789"/>
                <p:cNvSpPr>
                  <a:spLocks/>
                </p:cNvSpPr>
                <p:nvPr/>
              </p:nvSpPr>
              <p:spPr bwMode="auto">
                <a:xfrm>
                  <a:off x="3631" y="948"/>
                  <a:ext cx="187" cy="115"/>
                </a:xfrm>
                <a:custGeom>
                  <a:avLst/>
                  <a:gdLst>
                    <a:gd name="T0" fmla="*/ 187 w 187"/>
                    <a:gd name="T1" fmla="*/ 113 h 115"/>
                    <a:gd name="T2" fmla="*/ 186 w 187"/>
                    <a:gd name="T3" fmla="*/ 112 h 115"/>
                    <a:gd name="T4" fmla="*/ 1 w 187"/>
                    <a:gd name="T5" fmla="*/ 0 h 115"/>
                    <a:gd name="T6" fmla="*/ 0 w 187"/>
                    <a:gd name="T7" fmla="*/ 3 h 115"/>
                    <a:gd name="T8" fmla="*/ 184 w 187"/>
                    <a:gd name="T9" fmla="*/ 115 h 115"/>
                    <a:gd name="T10" fmla="*/ 184 w 187"/>
                    <a:gd name="T11" fmla="*/ 113 h 115"/>
                    <a:gd name="T12" fmla="*/ 187 w 187"/>
                    <a:gd name="T13" fmla="*/ 113 h 115"/>
                    <a:gd name="T14" fmla="*/ 187 w 187"/>
                    <a:gd name="T15" fmla="*/ 113 h 115"/>
                    <a:gd name="T16" fmla="*/ 186 w 187"/>
                    <a:gd name="T17" fmla="*/ 112 h 115"/>
                    <a:gd name="T18" fmla="*/ 187 w 187"/>
                    <a:gd name="T19"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15">
                      <a:moveTo>
                        <a:pt x="187" y="113"/>
                      </a:moveTo>
                      <a:lnTo>
                        <a:pt x="186" y="112"/>
                      </a:lnTo>
                      <a:lnTo>
                        <a:pt x="1" y="0"/>
                      </a:lnTo>
                      <a:lnTo>
                        <a:pt x="0" y="3"/>
                      </a:lnTo>
                      <a:lnTo>
                        <a:pt x="184" y="115"/>
                      </a:lnTo>
                      <a:lnTo>
                        <a:pt x="184" y="113"/>
                      </a:lnTo>
                      <a:lnTo>
                        <a:pt x="187" y="113"/>
                      </a:lnTo>
                      <a:lnTo>
                        <a:pt x="187" y="113"/>
                      </a:lnTo>
                      <a:lnTo>
                        <a:pt x="186" y="112"/>
                      </a:lnTo>
                      <a:lnTo>
                        <a:pt x="187"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98" name="Freeform 790"/>
                <p:cNvSpPr>
                  <a:spLocks/>
                </p:cNvSpPr>
                <p:nvPr/>
              </p:nvSpPr>
              <p:spPr bwMode="auto">
                <a:xfrm>
                  <a:off x="3814" y="1061"/>
                  <a:ext cx="4" cy="200"/>
                </a:xfrm>
                <a:custGeom>
                  <a:avLst/>
                  <a:gdLst>
                    <a:gd name="T0" fmla="*/ 2 w 4"/>
                    <a:gd name="T1" fmla="*/ 200 h 200"/>
                    <a:gd name="T2" fmla="*/ 4 w 4"/>
                    <a:gd name="T3" fmla="*/ 200 h 200"/>
                    <a:gd name="T4" fmla="*/ 4 w 4"/>
                    <a:gd name="T5" fmla="*/ 0 h 200"/>
                    <a:gd name="T6" fmla="*/ 1 w 4"/>
                    <a:gd name="T7" fmla="*/ 0 h 200"/>
                    <a:gd name="T8" fmla="*/ 0 w 4"/>
                    <a:gd name="T9" fmla="*/ 200 h 200"/>
                    <a:gd name="T10" fmla="*/ 2 w 4"/>
                    <a:gd name="T11" fmla="*/ 200 h 200"/>
                  </a:gdLst>
                  <a:ahLst/>
                  <a:cxnLst>
                    <a:cxn ang="0">
                      <a:pos x="T0" y="T1"/>
                    </a:cxn>
                    <a:cxn ang="0">
                      <a:pos x="T2" y="T3"/>
                    </a:cxn>
                    <a:cxn ang="0">
                      <a:pos x="T4" y="T5"/>
                    </a:cxn>
                    <a:cxn ang="0">
                      <a:pos x="T6" y="T7"/>
                    </a:cxn>
                    <a:cxn ang="0">
                      <a:pos x="T8" y="T9"/>
                    </a:cxn>
                    <a:cxn ang="0">
                      <a:pos x="T10" y="T11"/>
                    </a:cxn>
                  </a:cxnLst>
                  <a:rect l="0" t="0" r="r" b="b"/>
                  <a:pathLst>
                    <a:path w="4" h="200">
                      <a:moveTo>
                        <a:pt x="2" y="200"/>
                      </a:moveTo>
                      <a:lnTo>
                        <a:pt x="4" y="200"/>
                      </a:lnTo>
                      <a:lnTo>
                        <a:pt x="4" y="0"/>
                      </a:lnTo>
                      <a:lnTo>
                        <a:pt x="1" y="0"/>
                      </a:lnTo>
                      <a:lnTo>
                        <a:pt x="0" y="200"/>
                      </a:lnTo>
                      <a:lnTo>
                        <a:pt x="2"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599" name="Freeform 791"/>
                <p:cNvSpPr>
                  <a:spLocks/>
                </p:cNvSpPr>
                <p:nvPr/>
              </p:nvSpPr>
              <p:spPr bwMode="auto">
                <a:xfrm>
                  <a:off x="3570" y="986"/>
                  <a:ext cx="6" cy="196"/>
                </a:xfrm>
                <a:custGeom>
                  <a:avLst/>
                  <a:gdLst>
                    <a:gd name="T0" fmla="*/ 6 w 6"/>
                    <a:gd name="T1" fmla="*/ 196 h 196"/>
                    <a:gd name="T2" fmla="*/ 5 w 6"/>
                    <a:gd name="T3" fmla="*/ 172 h 196"/>
                    <a:gd name="T4" fmla="*/ 4 w 6"/>
                    <a:gd name="T5" fmla="*/ 147 h 196"/>
                    <a:gd name="T6" fmla="*/ 3 w 6"/>
                    <a:gd name="T7" fmla="*/ 123 h 196"/>
                    <a:gd name="T8" fmla="*/ 3 w 6"/>
                    <a:gd name="T9" fmla="*/ 98 h 196"/>
                    <a:gd name="T10" fmla="*/ 3 w 6"/>
                    <a:gd name="T11" fmla="*/ 74 h 196"/>
                    <a:gd name="T12" fmla="*/ 4 w 6"/>
                    <a:gd name="T13" fmla="*/ 49 h 196"/>
                    <a:gd name="T14" fmla="*/ 5 w 6"/>
                    <a:gd name="T15" fmla="*/ 25 h 196"/>
                    <a:gd name="T16" fmla="*/ 6 w 6"/>
                    <a:gd name="T17" fmla="*/ 1 h 196"/>
                    <a:gd name="T18" fmla="*/ 3 w 6"/>
                    <a:gd name="T19" fmla="*/ 0 h 196"/>
                    <a:gd name="T20" fmla="*/ 2 w 6"/>
                    <a:gd name="T21" fmla="*/ 25 h 196"/>
                    <a:gd name="T22" fmla="*/ 1 w 6"/>
                    <a:gd name="T23" fmla="*/ 49 h 196"/>
                    <a:gd name="T24" fmla="*/ 0 w 6"/>
                    <a:gd name="T25" fmla="*/ 74 h 196"/>
                    <a:gd name="T26" fmla="*/ 0 w 6"/>
                    <a:gd name="T27" fmla="*/ 98 h 196"/>
                    <a:gd name="T28" fmla="*/ 0 w 6"/>
                    <a:gd name="T29" fmla="*/ 123 h 196"/>
                    <a:gd name="T30" fmla="*/ 1 w 6"/>
                    <a:gd name="T31" fmla="*/ 147 h 196"/>
                    <a:gd name="T32" fmla="*/ 2 w 6"/>
                    <a:gd name="T33" fmla="*/ 172 h 196"/>
                    <a:gd name="T34" fmla="*/ 3 w 6"/>
                    <a:gd name="T35" fmla="*/ 196 h 196"/>
                    <a:gd name="T36" fmla="*/ 6 w 6"/>
                    <a:gd name="T3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96">
                      <a:moveTo>
                        <a:pt x="6" y="196"/>
                      </a:moveTo>
                      <a:lnTo>
                        <a:pt x="5" y="172"/>
                      </a:lnTo>
                      <a:lnTo>
                        <a:pt x="4" y="147"/>
                      </a:lnTo>
                      <a:lnTo>
                        <a:pt x="3" y="123"/>
                      </a:lnTo>
                      <a:lnTo>
                        <a:pt x="3" y="98"/>
                      </a:lnTo>
                      <a:lnTo>
                        <a:pt x="3" y="74"/>
                      </a:lnTo>
                      <a:lnTo>
                        <a:pt x="4" y="49"/>
                      </a:lnTo>
                      <a:lnTo>
                        <a:pt x="5" y="25"/>
                      </a:lnTo>
                      <a:lnTo>
                        <a:pt x="6" y="1"/>
                      </a:lnTo>
                      <a:lnTo>
                        <a:pt x="3" y="0"/>
                      </a:lnTo>
                      <a:lnTo>
                        <a:pt x="2" y="25"/>
                      </a:lnTo>
                      <a:lnTo>
                        <a:pt x="1" y="49"/>
                      </a:lnTo>
                      <a:lnTo>
                        <a:pt x="0" y="74"/>
                      </a:lnTo>
                      <a:lnTo>
                        <a:pt x="0" y="98"/>
                      </a:lnTo>
                      <a:lnTo>
                        <a:pt x="0" y="123"/>
                      </a:lnTo>
                      <a:lnTo>
                        <a:pt x="1" y="147"/>
                      </a:lnTo>
                      <a:lnTo>
                        <a:pt x="2" y="172"/>
                      </a:lnTo>
                      <a:lnTo>
                        <a:pt x="3" y="196"/>
                      </a:lnTo>
                      <a:lnTo>
                        <a:pt x="6"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00" name="Freeform 792"/>
                <p:cNvSpPr>
                  <a:spLocks/>
                </p:cNvSpPr>
                <p:nvPr/>
              </p:nvSpPr>
              <p:spPr bwMode="auto">
                <a:xfrm>
                  <a:off x="3576" y="978"/>
                  <a:ext cx="4" cy="8"/>
                </a:xfrm>
                <a:custGeom>
                  <a:avLst/>
                  <a:gdLst>
                    <a:gd name="T0" fmla="*/ 3 w 4"/>
                    <a:gd name="T1" fmla="*/ 5 h 8"/>
                    <a:gd name="T2" fmla="*/ 2 w 4"/>
                    <a:gd name="T3" fmla="*/ 6 h 8"/>
                    <a:gd name="T4" fmla="*/ 0 w 4"/>
                    <a:gd name="T5" fmla="*/ 8 h 8"/>
                    <a:gd name="T6" fmla="*/ 0 w 4"/>
                    <a:gd name="T7" fmla="*/ 4 h 8"/>
                    <a:gd name="T8" fmla="*/ 1 w 4"/>
                    <a:gd name="T9" fmla="*/ 3 h 8"/>
                    <a:gd name="T10" fmla="*/ 2 w 4"/>
                    <a:gd name="T11" fmla="*/ 1 h 8"/>
                    <a:gd name="T12" fmla="*/ 4 w 4"/>
                    <a:gd name="T13" fmla="*/ 0 h 8"/>
                    <a:gd name="T14" fmla="*/ 3 w 4"/>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3" y="5"/>
                      </a:moveTo>
                      <a:lnTo>
                        <a:pt x="2" y="6"/>
                      </a:lnTo>
                      <a:lnTo>
                        <a:pt x="0" y="8"/>
                      </a:lnTo>
                      <a:lnTo>
                        <a:pt x="0" y="4"/>
                      </a:lnTo>
                      <a:lnTo>
                        <a:pt x="1" y="3"/>
                      </a:lnTo>
                      <a:lnTo>
                        <a:pt x="2" y="1"/>
                      </a:lnTo>
                      <a:lnTo>
                        <a:pt x="4" y="0"/>
                      </a:lnTo>
                      <a:lnTo>
                        <a:pt x="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01" name="Freeform 793"/>
                <p:cNvSpPr>
                  <a:spLocks/>
                </p:cNvSpPr>
                <p:nvPr/>
              </p:nvSpPr>
              <p:spPr bwMode="auto">
                <a:xfrm>
                  <a:off x="3754" y="1094"/>
                  <a:ext cx="9" cy="198"/>
                </a:xfrm>
                <a:custGeom>
                  <a:avLst/>
                  <a:gdLst>
                    <a:gd name="T0" fmla="*/ 9 w 9"/>
                    <a:gd name="T1" fmla="*/ 0 h 198"/>
                    <a:gd name="T2" fmla="*/ 4 w 9"/>
                    <a:gd name="T3" fmla="*/ 4 h 198"/>
                    <a:gd name="T4" fmla="*/ 2 w 9"/>
                    <a:gd name="T5" fmla="*/ 32 h 198"/>
                    <a:gd name="T6" fmla="*/ 1 w 9"/>
                    <a:gd name="T7" fmla="*/ 58 h 198"/>
                    <a:gd name="T8" fmla="*/ 0 w 9"/>
                    <a:gd name="T9" fmla="*/ 89 h 198"/>
                    <a:gd name="T10" fmla="*/ 0 w 9"/>
                    <a:gd name="T11" fmla="*/ 113 h 198"/>
                    <a:gd name="T12" fmla="*/ 1 w 9"/>
                    <a:gd name="T13" fmla="*/ 143 h 198"/>
                    <a:gd name="T14" fmla="*/ 1 w 9"/>
                    <a:gd name="T15" fmla="*/ 167 h 198"/>
                    <a:gd name="T16" fmla="*/ 3 w 9"/>
                    <a:gd name="T17" fmla="*/ 196 h 198"/>
                    <a:gd name="T18" fmla="*/ 3 w 9"/>
                    <a:gd name="T19" fmla="*/ 196 h 198"/>
                    <a:gd name="T20" fmla="*/ 1 w 9"/>
                    <a:gd name="T21" fmla="*/ 196 h 198"/>
                    <a:gd name="T22" fmla="*/ 3 w 9"/>
                    <a:gd name="T23" fmla="*/ 198 h 198"/>
                    <a:gd name="T24" fmla="*/ 9 w 9"/>
                    <a:gd name="T25" fmla="*/ 197 h 198"/>
                    <a:gd name="T26" fmla="*/ 9 w 9"/>
                    <a:gd name="T27" fmla="*/ 1 h 198"/>
                    <a:gd name="T28" fmla="*/ 9 w 9"/>
                    <a:gd name="T2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8">
                      <a:moveTo>
                        <a:pt x="9" y="0"/>
                      </a:moveTo>
                      <a:lnTo>
                        <a:pt x="4" y="4"/>
                      </a:lnTo>
                      <a:lnTo>
                        <a:pt x="2" y="32"/>
                      </a:lnTo>
                      <a:lnTo>
                        <a:pt x="1" y="58"/>
                      </a:lnTo>
                      <a:lnTo>
                        <a:pt x="0" y="89"/>
                      </a:lnTo>
                      <a:lnTo>
                        <a:pt x="0" y="113"/>
                      </a:lnTo>
                      <a:lnTo>
                        <a:pt x="1" y="143"/>
                      </a:lnTo>
                      <a:lnTo>
                        <a:pt x="1" y="167"/>
                      </a:lnTo>
                      <a:lnTo>
                        <a:pt x="3" y="196"/>
                      </a:lnTo>
                      <a:lnTo>
                        <a:pt x="3" y="196"/>
                      </a:lnTo>
                      <a:lnTo>
                        <a:pt x="1" y="196"/>
                      </a:lnTo>
                      <a:lnTo>
                        <a:pt x="3" y="198"/>
                      </a:lnTo>
                      <a:lnTo>
                        <a:pt x="9" y="197"/>
                      </a:lnTo>
                      <a:lnTo>
                        <a:pt x="9" y="1"/>
                      </a:lnTo>
                      <a:lnTo>
                        <a:pt x="9"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02" name="Freeform 794"/>
                <p:cNvSpPr>
                  <a:spLocks/>
                </p:cNvSpPr>
                <p:nvPr/>
              </p:nvSpPr>
              <p:spPr bwMode="auto">
                <a:xfrm>
                  <a:off x="3762" y="1288"/>
                  <a:ext cx="4" cy="4"/>
                </a:xfrm>
                <a:custGeom>
                  <a:avLst/>
                  <a:gdLst>
                    <a:gd name="T0" fmla="*/ 2 w 4"/>
                    <a:gd name="T1" fmla="*/ 2 h 4"/>
                    <a:gd name="T2" fmla="*/ 4 w 4"/>
                    <a:gd name="T3" fmla="*/ 1 h 4"/>
                    <a:gd name="T4" fmla="*/ 1 w 4"/>
                    <a:gd name="T5" fmla="*/ 0 h 4"/>
                    <a:gd name="T6" fmla="*/ 0 w 4"/>
                    <a:gd name="T7" fmla="*/ 3 h 4"/>
                    <a:gd name="T8" fmla="*/ 2 w 4"/>
                    <a:gd name="T9" fmla="*/ 4 h 4"/>
                    <a:gd name="T10" fmla="*/ 4 w 4"/>
                    <a:gd name="T11" fmla="*/ 4 h 4"/>
                    <a:gd name="T12" fmla="*/ 2 w 4"/>
                    <a:gd name="T13" fmla="*/ 4 h 4"/>
                    <a:gd name="T14" fmla="*/ 3 w 4"/>
                    <a:gd name="T15" fmla="*/ 4 h 4"/>
                    <a:gd name="T16" fmla="*/ 4 w 4"/>
                    <a:gd name="T17" fmla="*/ 4 h 4"/>
                    <a:gd name="T18" fmla="*/ 2 w 4"/>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2"/>
                      </a:moveTo>
                      <a:lnTo>
                        <a:pt x="4" y="1"/>
                      </a:lnTo>
                      <a:lnTo>
                        <a:pt x="1" y="0"/>
                      </a:lnTo>
                      <a:lnTo>
                        <a:pt x="0" y="3"/>
                      </a:lnTo>
                      <a:lnTo>
                        <a:pt x="2" y="4"/>
                      </a:lnTo>
                      <a:lnTo>
                        <a:pt x="4" y="4"/>
                      </a:lnTo>
                      <a:lnTo>
                        <a:pt x="2" y="4"/>
                      </a:lnTo>
                      <a:lnTo>
                        <a:pt x="3" y="4"/>
                      </a:lnTo>
                      <a:lnTo>
                        <a:pt x="4" y="4"/>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03" name="Freeform 795"/>
                <p:cNvSpPr>
                  <a:spLocks/>
                </p:cNvSpPr>
                <p:nvPr/>
              </p:nvSpPr>
              <p:spPr bwMode="auto">
                <a:xfrm>
                  <a:off x="3764" y="1258"/>
                  <a:ext cx="53" cy="34"/>
                </a:xfrm>
                <a:custGeom>
                  <a:avLst/>
                  <a:gdLst>
                    <a:gd name="T0" fmla="*/ 52 w 53"/>
                    <a:gd name="T1" fmla="*/ 2 h 34"/>
                    <a:gd name="T2" fmla="*/ 52 w 53"/>
                    <a:gd name="T3" fmla="*/ 0 h 34"/>
                    <a:gd name="T4" fmla="*/ 0 w 53"/>
                    <a:gd name="T5" fmla="*/ 32 h 34"/>
                    <a:gd name="T6" fmla="*/ 2 w 53"/>
                    <a:gd name="T7" fmla="*/ 34 h 34"/>
                    <a:gd name="T8" fmla="*/ 53 w 53"/>
                    <a:gd name="T9" fmla="*/ 3 h 34"/>
                    <a:gd name="T10" fmla="*/ 52 w 53"/>
                    <a:gd name="T11" fmla="*/ 2 h 34"/>
                  </a:gdLst>
                  <a:ahLst/>
                  <a:cxnLst>
                    <a:cxn ang="0">
                      <a:pos x="T0" y="T1"/>
                    </a:cxn>
                    <a:cxn ang="0">
                      <a:pos x="T2" y="T3"/>
                    </a:cxn>
                    <a:cxn ang="0">
                      <a:pos x="T4" y="T5"/>
                    </a:cxn>
                    <a:cxn ang="0">
                      <a:pos x="T6" y="T7"/>
                    </a:cxn>
                    <a:cxn ang="0">
                      <a:pos x="T8" y="T9"/>
                    </a:cxn>
                    <a:cxn ang="0">
                      <a:pos x="T10" y="T11"/>
                    </a:cxn>
                  </a:cxnLst>
                  <a:rect l="0" t="0" r="r" b="b"/>
                  <a:pathLst>
                    <a:path w="53" h="34">
                      <a:moveTo>
                        <a:pt x="52" y="2"/>
                      </a:moveTo>
                      <a:lnTo>
                        <a:pt x="52" y="0"/>
                      </a:lnTo>
                      <a:lnTo>
                        <a:pt x="0" y="32"/>
                      </a:lnTo>
                      <a:lnTo>
                        <a:pt x="2" y="34"/>
                      </a:lnTo>
                      <a:lnTo>
                        <a:pt x="53" y="3"/>
                      </a:lnTo>
                      <a:lnTo>
                        <a:pt x="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04" name="Freeform 796"/>
                <p:cNvSpPr>
                  <a:spLocks/>
                </p:cNvSpPr>
                <p:nvPr/>
              </p:nvSpPr>
              <p:spPr bwMode="auto">
                <a:xfrm>
                  <a:off x="3816" y="1157"/>
                  <a:ext cx="105" cy="63"/>
                </a:xfrm>
                <a:custGeom>
                  <a:avLst/>
                  <a:gdLst>
                    <a:gd name="T0" fmla="*/ 104 w 105"/>
                    <a:gd name="T1" fmla="*/ 1 h 63"/>
                    <a:gd name="T2" fmla="*/ 104 w 105"/>
                    <a:gd name="T3" fmla="*/ 0 h 63"/>
                    <a:gd name="T4" fmla="*/ 0 w 105"/>
                    <a:gd name="T5" fmla="*/ 60 h 63"/>
                    <a:gd name="T6" fmla="*/ 2 w 105"/>
                    <a:gd name="T7" fmla="*/ 63 h 63"/>
                    <a:gd name="T8" fmla="*/ 105 w 105"/>
                    <a:gd name="T9" fmla="*/ 3 h 63"/>
                    <a:gd name="T10" fmla="*/ 104 w 105"/>
                    <a:gd name="T11" fmla="*/ 1 h 63"/>
                  </a:gdLst>
                  <a:ahLst/>
                  <a:cxnLst>
                    <a:cxn ang="0">
                      <a:pos x="T0" y="T1"/>
                    </a:cxn>
                    <a:cxn ang="0">
                      <a:pos x="T2" y="T3"/>
                    </a:cxn>
                    <a:cxn ang="0">
                      <a:pos x="T4" y="T5"/>
                    </a:cxn>
                    <a:cxn ang="0">
                      <a:pos x="T6" y="T7"/>
                    </a:cxn>
                    <a:cxn ang="0">
                      <a:pos x="T8" y="T9"/>
                    </a:cxn>
                    <a:cxn ang="0">
                      <a:pos x="T10" y="T11"/>
                    </a:cxn>
                  </a:cxnLst>
                  <a:rect l="0" t="0" r="r" b="b"/>
                  <a:pathLst>
                    <a:path w="105" h="63">
                      <a:moveTo>
                        <a:pt x="104" y="1"/>
                      </a:moveTo>
                      <a:lnTo>
                        <a:pt x="104" y="0"/>
                      </a:lnTo>
                      <a:lnTo>
                        <a:pt x="0" y="60"/>
                      </a:lnTo>
                      <a:lnTo>
                        <a:pt x="2" y="63"/>
                      </a:lnTo>
                      <a:lnTo>
                        <a:pt x="105" y="3"/>
                      </a:lnTo>
                      <a:lnTo>
                        <a:pt x="10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05" name="Freeform 797"/>
                <p:cNvSpPr>
                  <a:spLocks/>
                </p:cNvSpPr>
                <p:nvPr/>
              </p:nvSpPr>
              <p:spPr bwMode="auto">
                <a:xfrm>
                  <a:off x="3847" y="1200"/>
                  <a:ext cx="21" cy="13"/>
                </a:xfrm>
                <a:custGeom>
                  <a:avLst/>
                  <a:gdLst>
                    <a:gd name="T0" fmla="*/ 21 w 21"/>
                    <a:gd name="T1" fmla="*/ 12 h 13"/>
                    <a:gd name="T2" fmla="*/ 20 w 21"/>
                    <a:gd name="T3" fmla="*/ 11 h 13"/>
                    <a:gd name="T4" fmla="*/ 1 w 21"/>
                    <a:gd name="T5" fmla="*/ 0 h 13"/>
                    <a:gd name="T6" fmla="*/ 0 w 21"/>
                    <a:gd name="T7" fmla="*/ 2 h 13"/>
                    <a:gd name="T8" fmla="*/ 19 w 21"/>
                    <a:gd name="T9" fmla="*/ 13 h 13"/>
                    <a:gd name="T10" fmla="*/ 18 w 21"/>
                    <a:gd name="T11" fmla="*/ 12 h 13"/>
                    <a:gd name="T12" fmla="*/ 21 w 21"/>
                    <a:gd name="T13" fmla="*/ 12 h 13"/>
                    <a:gd name="T14" fmla="*/ 21 w 21"/>
                    <a:gd name="T15" fmla="*/ 12 h 13"/>
                    <a:gd name="T16" fmla="*/ 20 w 21"/>
                    <a:gd name="T17" fmla="*/ 11 h 13"/>
                    <a:gd name="T18" fmla="*/ 21 w 21"/>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21" y="12"/>
                      </a:moveTo>
                      <a:lnTo>
                        <a:pt x="20" y="11"/>
                      </a:lnTo>
                      <a:lnTo>
                        <a:pt x="1" y="0"/>
                      </a:lnTo>
                      <a:lnTo>
                        <a:pt x="0" y="2"/>
                      </a:lnTo>
                      <a:lnTo>
                        <a:pt x="19" y="13"/>
                      </a:lnTo>
                      <a:lnTo>
                        <a:pt x="18" y="12"/>
                      </a:lnTo>
                      <a:lnTo>
                        <a:pt x="21" y="12"/>
                      </a:lnTo>
                      <a:lnTo>
                        <a:pt x="21" y="12"/>
                      </a:lnTo>
                      <a:lnTo>
                        <a:pt x="20" y="11"/>
                      </a:lnTo>
                      <a:lnTo>
                        <a:pt x="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06" name="Freeform 798"/>
                <p:cNvSpPr>
                  <a:spLocks/>
                </p:cNvSpPr>
                <p:nvPr/>
              </p:nvSpPr>
              <p:spPr bwMode="auto">
                <a:xfrm>
                  <a:off x="3865" y="1212"/>
                  <a:ext cx="3" cy="19"/>
                </a:xfrm>
                <a:custGeom>
                  <a:avLst/>
                  <a:gdLst>
                    <a:gd name="T0" fmla="*/ 2 w 3"/>
                    <a:gd name="T1" fmla="*/ 19 h 19"/>
                    <a:gd name="T2" fmla="*/ 3 w 3"/>
                    <a:gd name="T3" fmla="*/ 19 h 19"/>
                    <a:gd name="T4" fmla="*/ 3 w 3"/>
                    <a:gd name="T5" fmla="*/ 0 h 19"/>
                    <a:gd name="T6" fmla="*/ 0 w 3"/>
                    <a:gd name="T7" fmla="*/ 0 h 19"/>
                    <a:gd name="T8" fmla="*/ 1 w 3"/>
                    <a:gd name="T9" fmla="*/ 19 h 19"/>
                    <a:gd name="T10" fmla="*/ 2 w 3"/>
                    <a:gd name="T11" fmla="*/ 19 h 19"/>
                  </a:gdLst>
                  <a:ahLst/>
                  <a:cxnLst>
                    <a:cxn ang="0">
                      <a:pos x="T0" y="T1"/>
                    </a:cxn>
                    <a:cxn ang="0">
                      <a:pos x="T2" y="T3"/>
                    </a:cxn>
                    <a:cxn ang="0">
                      <a:pos x="T4" y="T5"/>
                    </a:cxn>
                    <a:cxn ang="0">
                      <a:pos x="T6" y="T7"/>
                    </a:cxn>
                    <a:cxn ang="0">
                      <a:pos x="T8" y="T9"/>
                    </a:cxn>
                    <a:cxn ang="0">
                      <a:pos x="T10" y="T11"/>
                    </a:cxn>
                  </a:cxnLst>
                  <a:rect l="0" t="0" r="r" b="b"/>
                  <a:pathLst>
                    <a:path w="3" h="19">
                      <a:moveTo>
                        <a:pt x="2" y="19"/>
                      </a:moveTo>
                      <a:lnTo>
                        <a:pt x="3" y="19"/>
                      </a:lnTo>
                      <a:lnTo>
                        <a:pt x="3" y="0"/>
                      </a:lnTo>
                      <a:lnTo>
                        <a:pt x="0" y="0"/>
                      </a:lnTo>
                      <a:lnTo>
                        <a:pt x="1" y="19"/>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07" name="Freeform 799"/>
                <p:cNvSpPr>
                  <a:spLocks/>
                </p:cNvSpPr>
                <p:nvPr/>
              </p:nvSpPr>
              <p:spPr bwMode="auto">
                <a:xfrm>
                  <a:off x="3816" y="1215"/>
                  <a:ext cx="12" cy="22"/>
                </a:xfrm>
                <a:custGeom>
                  <a:avLst/>
                  <a:gdLst>
                    <a:gd name="T0" fmla="*/ 12 w 12"/>
                    <a:gd name="T1" fmla="*/ 0 h 22"/>
                    <a:gd name="T2" fmla="*/ 11 w 12"/>
                    <a:gd name="T3" fmla="*/ 7 h 22"/>
                    <a:gd name="T4" fmla="*/ 8 w 12"/>
                    <a:gd name="T5" fmla="*/ 12 h 22"/>
                    <a:gd name="T6" fmla="*/ 6 w 12"/>
                    <a:gd name="T7" fmla="*/ 16 h 22"/>
                    <a:gd name="T8" fmla="*/ 1 w 12"/>
                    <a:gd name="T9" fmla="*/ 22 h 22"/>
                    <a:gd name="T10" fmla="*/ 0 w 12"/>
                    <a:gd name="T11" fmla="*/ 5 h 22"/>
                    <a:gd name="T12" fmla="*/ 12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12" y="0"/>
                      </a:moveTo>
                      <a:lnTo>
                        <a:pt x="11" y="7"/>
                      </a:lnTo>
                      <a:lnTo>
                        <a:pt x="8" y="12"/>
                      </a:lnTo>
                      <a:lnTo>
                        <a:pt x="6" y="16"/>
                      </a:lnTo>
                      <a:lnTo>
                        <a:pt x="1" y="22"/>
                      </a:lnTo>
                      <a:lnTo>
                        <a:pt x="0" y="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08" name="Freeform 800"/>
                <p:cNvSpPr>
                  <a:spLocks/>
                </p:cNvSpPr>
                <p:nvPr/>
              </p:nvSpPr>
              <p:spPr bwMode="auto">
                <a:xfrm>
                  <a:off x="3818" y="1213"/>
                  <a:ext cx="10" cy="20"/>
                </a:xfrm>
                <a:custGeom>
                  <a:avLst/>
                  <a:gdLst>
                    <a:gd name="T0" fmla="*/ 10 w 10"/>
                    <a:gd name="T1" fmla="*/ 0 h 20"/>
                    <a:gd name="T2" fmla="*/ 8 w 10"/>
                    <a:gd name="T3" fmla="*/ 7 h 20"/>
                    <a:gd name="T4" fmla="*/ 6 w 10"/>
                    <a:gd name="T5" fmla="*/ 12 h 20"/>
                    <a:gd name="T6" fmla="*/ 3 w 10"/>
                    <a:gd name="T7" fmla="*/ 16 h 20"/>
                    <a:gd name="T8" fmla="*/ 0 w 10"/>
                    <a:gd name="T9" fmla="*/ 20 h 20"/>
                    <a:gd name="T10" fmla="*/ 0 w 10"/>
                    <a:gd name="T11" fmla="*/ 6 h 20"/>
                    <a:gd name="T12" fmla="*/ 10 w 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0" h="20">
                      <a:moveTo>
                        <a:pt x="10" y="0"/>
                      </a:moveTo>
                      <a:lnTo>
                        <a:pt x="8" y="7"/>
                      </a:lnTo>
                      <a:lnTo>
                        <a:pt x="6" y="12"/>
                      </a:lnTo>
                      <a:lnTo>
                        <a:pt x="3" y="16"/>
                      </a:lnTo>
                      <a:lnTo>
                        <a:pt x="0" y="20"/>
                      </a:lnTo>
                      <a:lnTo>
                        <a:pt x="0" y="6"/>
                      </a:lnTo>
                      <a:lnTo>
                        <a:pt x="10"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09" name="Freeform 801"/>
                <p:cNvSpPr>
                  <a:spLocks/>
                </p:cNvSpPr>
                <p:nvPr/>
              </p:nvSpPr>
              <p:spPr bwMode="auto">
                <a:xfrm>
                  <a:off x="3817" y="1237"/>
                  <a:ext cx="16" cy="23"/>
                </a:xfrm>
                <a:custGeom>
                  <a:avLst/>
                  <a:gdLst>
                    <a:gd name="T0" fmla="*/ 16 w 16"/>
                    <a:gd name="T1" fmla="*/ 16 h 23"/>
                    <a:gd name="T2" fmla="*/ 14 w 16"/>
                    <a:gd name="T3" fmla="*/ 23 h 23"/>
                    <a:gd name="T4" fmla="*/ 14 w 16"/>
                    <a:gd name="T5" fmla="*/ 3 h 23"/>
                    <a:gd name="T6" fmla="*/ 1 w 16"/>
                    <a:gd name="T7" fmla="*/ 10 h 23"/>
                    <a:gd name="T8" fmla="*/ 0 w 16"/>
                    <a:gd name="T9" fmla="*/ 11 h 23"/>
                    <a:gd name="T10" fmla="*/ 0 w 16"/>
                    <a:gd name="T11" fmla="*/ 9 h 23"/>
                    <a:gd name="T12" fmla="*/ 16 w 16"/>
                    <a:gd name="T13" fmla="*/ 0 h 23"/>
                    <a:gd name="T14" fmla="*/ 16 w 16"/>
                    <a:gd name="T15" fmla="*/ 16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6" y="16"/>
                      </a:moveTo>
                      <a:lnTo>
                        <a:pt x="14" y="23"/>
                      </a:lnTo>
                      <a:lnTo>
                        <a:pt x="14" y="3"/>
                      </a:lnTo>
                      <a:lnTo>
                        <a:pt x="1" y="10"/>
                      </a:lnTo>
                      <a:lnTo>
                        <a:pt x="0" y="11"/>
                      </a:lnTo>
                      <a:lnTo>
                        <a:pt x="0" y="9"/>
                      </a:lnTo>
                      <a:lnTo>
                        <a:pt x="16" y="0"/>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10" name="Freeform 802"/>
                <p:cNvSpPr>
                  <a:spLocks/>
                </p:cNvSpPr>
                <p:nvPr/>
              </p:nvSpPr>
              <p:spPr bwMode="auto">
                <a:xfrm>
                  <a:off x="3610" y="961"/>
                  <a:ext cx="187" cy="113"/>
                </a:xfrm>
                <a:custGeom>
                  <a:avLst/>
                  <a:gdLst>
                    <a:gd name="T0" fmla="*/ 187 w 187"/>
                    <a:gd name="T1" fmla="*/ 112 h 113"/>
                    <a:gd name="T2" fmla="*/ 186 w 187"/>
                    <a:gd name="T3" fmla="*/ 111 h 113"/>
                    <a:gd name="T4" fmla="*/ 1 w 187"/>
                    <a:gd name="T5" fmla="*/ 0 h 113"/>
                    <a:gd name="T6" fmla="*/ 0 w 187"/>
                    <a:gd name="T7" fmla="*/ 1 h 113"/>
                    <a:gd name="T8" fmla="*/ 185 w 187"/>
                    <a:gd name="T9" fmla="*/ 113 h 113"/>
                    <a:gd name="T10" fmla="*/ 185 w 187"/>
                    <a:gd name="T11" fmla="*/ 112 h 113"/>
                    <a:gd name="T12" fmla="*/ 187 w 187"/>
                    <a:gd name="T13" fmla="*/ 112 h 113"/>
                    <a:gd name="T14" fmla="*/ 187 w 187"/>
                    <a:gd name="T15" fmla="*/ 111 h 113"/>
                    <a:gd name="T16" fmla="*/ 186 w 187"/>
                    <a:gd name="T17" fmla="*/ 111 h 113"/>
                    <a:gd name="T18" fmla="*/ 187 w 187"/>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13">
                      <a:moveTo>
                        <a:pt x="187" y="112"/>
                      </a:moveTo>
                      <a:lnTo>
                        <a:pt x="186" y="111"/>
                      </a:lnTo>
                      <a:lnTo>
                        <a:pt x="1" y="0"/>
                      </a:lnTo>
                      <a:lnTo>
                        <a:pt x="0" y="1"/>
                      </a:lnTo>
                      <a:lnTo>
                        <a:pt x="185" y="113"/>
                      </a:lnTo>
                      <a:lnTo>
                        <a:pt x="185" y="112"/>
                      </a:lnTo>
                      <a:lnTo>
                        <a:pt x="187" y="112"/>
                      </a:lnTo>
                      <a:lnTo>
                        <a:pt x="187" y="111"/>
                      </a:lnTo>
                      <a:lnTo>
                        <a:pt x="186" y="111"/>
                      </a:lnTo>
                      <a:lnTo>
                        <a:pt x="187"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11" name="Freeform 803"/>
                <p:cNvSpPr>
                  <a:spLocks/>
                </p:cNvSpPr>
                <p:nvPr/>
              </p:nvSpPr>
              <p:spPr bwMode="auto">
                <a:xfrm>
                  <a:off x="3795" y="1073"/>
                  <a:ext cx="2" cy="199"/>
                </a:xfrm>
                <a:custGeom>
                  <a:avLst/>
                  <a:gdLst>
                    <a:gd name="T0" fmla="*/ 1 w 2"/>
                    <a:gd name="T1" fmla="*/ 199 h 199"/>
                    <a:gd name="T2" fmla="*/ 2 w 2"/>
                    <a:gd name="T3" fmla="*/ 199 h 199"/>
                    <a:gd name="T4" fmla="*/ 2 w 2"/>
                    <a:gd name="T5" fmla="*/ 0 h 199"/>
                    <a:gd name="T6" fmla="*/ 0 w 2"/>
                    <a:gd name="T7" fmla="*/ 0 h 199"/>
                    <a:gd name="T8" fmla="*/ 0 w 2"/>
                    <a:gd name="T9" fmla="*/ 199 h 199"/>
                    <a:gd name="T10" fmla="*/ 1 w 2"/>
                    <a:gd name="T11" fmla="*/ 199 h 199"/>
                  </a:gdLst>
                  <a:ahLst/>
                  <a:cxnLst>
                    <a:cxn ang="0">
                      <a:pos x="T0" y="T1"/>
                    </a:cxn>
                    <a:cxn ang="0">
                      <a:pos x="T2" y="T3"/>
                    </a:cxn>
                    <a:cxn ang="0">
                      <a:pos x="T4" y="T5"/>
                    </a:cxn>
                    <a:cxn ang="0">
                      <a:pos x="T6" y="T7"/>
                    </a:cxn>
                    <a:cxn ang="0">
                      <a:pos x="T8" y="T9"/>
                    </a:cxn>
                    <a:cxn ang="0">
                      <a:pos x="T10" y="T11"/>
                    </a:cxn>
                  </a:cxnLst>
                  <a:rect l="0" t="0" r="r" b="b"/>
                  <a:pathLst>
                    <a:path w="2" h="199">
                      <a:moveTo>
                        <a:pt x="1" y="199"/>
                      </a:moveTo>
                      <a:lnTo>
                        <a:pt x="2" y="199"/>
                      </a:lnTo>
                      <a:lnTo>
                        <a:pt x="2" y="0"/>
                      </a:lnTo>
                      <a:lnTo>
                        <a:pt x="0" y="0"/>
                      </a:lnTo>
                      <a:lnTo>
                        <a:pt x="0" y="199"/>
                      </a:lnTo>
                      <a:lnTo>
                        <a:pt x="1"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12" name="Freeform 804"/>
                <p:cNvSpPr>
                  <a:spLocks/>
                </p:cNvSpPr>
                <p:nvPr/>
              </p:nvSpPr>
              <p:spPr bwMode="auto">
                <a:xfrm>
                  <a:off x="3766" y="999"/>
                  <a:ext cx="153" cy="92"/>
                </a:xfrm>
                <a:custGeom>
                  <a:avLst/>
                  <a:gdLst>
                    <a:gd name="T0" fmla="*/ 153 w 153"/>
                    <a:gd name="T1" fmla="*/ 1 h 92"/>
                    <a:gd name="T2" fmla="*/ 152 w 153"/>
                    <a:gd name="T3" fmla="*/ 0 h 92"/>
                    <a:gd name="T4" fmla="*/ 0 w 153"/>
                    <a:gd name="T5" fmla="*/ 91 h 92"/>
                    <a:gd name="T6" fmla="*/ 0 w 153"/>
                    <a:gd name="T7" fmla="*/ 92 h 92"/>
                    <a:gd name="T8" fmla="*/ 153 w 153"/>
                    <a:gd name="T9" fmla="*/ 1 h 92"/>
                    <a:gd name="T10" fmla="*/ 153 w 153"/>
                    <a:gd name="T11" fmla="*/ 1 h 92"/>
                  </a:gdLst>
                  <a:ahLst/>
                  <a:cxnLst>
                    <a:cxn ang="0">
                      <a:pos x="T0" y="T1"/>
                    </a:cxn>
                    <a:cxn ang="0">
                      <a:pos x="T2" y="T3"/>
                    </a:cxn>
                    <a:cxn ang="0">
                      <a:pos x="T4" y="T5"/>
                    </a:cxn>
                    <a:cxn ang="0">
                      <a:pos x="T6" y="T7"/>
                    </a:cxn>
                    <a:cxn ang="0">
                      <a:pos x="T8" y="T9"/>
                    </a:cxn>
                    <a:cxn ang="0">
                      <a:pos x="T10" y="T11"/>
                    </a:cxn>
                  </a:cxnLst>
                  <a:rect l="0" t="0" r="r" b="b"/>
                  <a:pathLst>
                    <a:path w="153" h="92">
                      <a:moveTo>
                        <a:pt x="153" y="1"/>
                      </a:moveTo>
                      <a:lnTo>
                        <a:pt x="152" y="0"/>
                      </a:lnTo>
                      <a:lnTo>
                        <a:pt x="0" y="91"/>
                      </a:lnTo>
                      <a:lnTo>
                        <a:pt x="0" y="92"/>
                      </a:lnTo>
                      <a:lnTo>
                        <a:pt x="153" y="1"/>
                      </a:lnTo>
                      <a:lnTo>
                        <a:pt x="15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13" name="Freeform 805"/>
                <p:cNvSpPr>
                  <a:spLocks/>
                </p:cNvSpPr>
                <p:nvPr/>
              </p:nvSpPr>
              <p:spPr bwMode="auto">
                <a:xfrm>
                  <a:off x="3736" y="1105"/>
                  <a:ext cx="4" cy="157"/>
                </a:xfrm>
                <a:custGeom>
                  <a:avLst/>
                  <a:gdLst>
                    <a:gd name="T0" fmla="*/ 4 w 4"/>
                    <a:gd name="T1" fmla="*/ 157 h 157"/>
                    <a:gd name="T2" fmla="*/ 3 w 4"/>
                    <a:gd name="T3" fmla="*/ 137 h 157"/>
                    <a:gd name="T4" fmla="*/ 2 w 4"/>
                    <a:gd name="T5" fmla="*/ 118 h 157"/>
                    <a:gd name="T6" fmla="*/ 1 w 4"/>
                    <a:gd name="T7" fmla="*/ 98 h 157"/>
                    <a:gd name="T8" fmla="*/ 1 w 4"/>
                    <a:gd name="T9" fmla="*/ 79 h 157"/>
                    <a:gd name="T10" fmla="*/ 1 w 4"/>
                    <a:gd name="T11" fmla="*/ 59 h 157"/>
                    <a:gd name="T12" fmla="*/ 2 w 4"/>
                    <a:gd name="T13" fmla="*/ 39 h 157"/>
                    <a:gd name="T14" fmla="*/ 3 w 4"/>
                    <a:gd name="T15" fmla="*/ 20 h 157"/>
                    <a:gd name="T16" fmla="*/ 4 w 4"/>
                    <a:gd name="T17" fmla="*/ 0 h 157"/>
                    <a:gd name="T18" fmla="*/ 2 w 4"/>
                    <a:gd name="T19" fmla="*/ 0 h 157"/>
                    <a:gd name="T20" fmla="*/ 1 w 4"/>
                    <a:gd name="T21" fmla="*/ 20 h 157"/>
                    <a:gd name="T22" fmla="*/ 1 w 4"/>
                    <a:gd name="T23" fmla="*/ 39 h 157"/>
                    <a:gd name="T24" fmla="*/ 0 w 4"/>
                    <a:gd name="T25" fmla="*/ 59 h 157"/>
                    <a:gd name="T26" fmla="*/ 0 w 4"/>
                    <a:gd name="T27" fmla="*/ 79 h 157"/>
                    <a:gd name="T28" fmla="*/ 0 w 4"/>
                    <a:gd name="T29" fmla="*/ 98 h 157"/>
                    <a:gd name="T30" fmla="*/ 1 w 4"/>
                    <a:gd name="T31" fmla="*/ 118 h 157"/>
                    <a:gd name="T32" fmla="*/ 1 w 4"/>
                    <a:gd name="T33" fmla="*/ 137 h 157"/>
                    <a:gd name="T34" fmla="*/ 3 w 4"/>
                    <a:gd name="T35" fmla="*/ 157 h 157"/>
                    <a:gd name="T36" fmla="*/ 4 w 4"/>
                    <a:gd name="T3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57">
                      <a:moveTo>
                        <a:pt x="4" y="157"/>
                      </a:moveTo>
                      <a:lnTo>
                        <a:pt x="3" y="137"/>
                      </a:lnTo>
                      <a:lnTo>
                        <a:pt x="2" y="118"/>
                      </a:lnTo>
                      <a:lnTo>
                        <a:pt x="1" y="98"/>
                      </a:lnTo>
                      <a:lnTo>
                        <a:pt x="1" y="79"/>
                      </a:lnTo>
                      <a:lnTo>
                        <a:pt x="1" y="59"/>
                      </a:lnTo>
                      <a:lnTo>
                        <a:pt x="2" y="39"/>
                      </a:lnTo>
                      <a:lnTo>
                        <a:pt x="3" y="20"/>
                      </a:lnTo>
                      <a:lnTo>
                        <a:pt x="4" y="0"/>
                      </a:lnTo>
                      <a:lnTo>
                        <a:pt x="2" y="0"/>
                      </a:lnTo>
                      <a:lnTo>
                        <a:pt x="1" y="20"/>
                      </a:lnTo>
                      <a:lnTo>
                        <a:pt x="1" y="39"/>
                      </a:lnTo>
                      <a:lnTo>
                        <a:pt x="0" y="59"/>
                      </a:lnTo>
                      <a:lnTo>
                        <a:pt x="0" y="79"/>
                      </a:lnTo>
                      <a:lnTo>
                        <a:pt x="0" y="98"/>
                      </a:lnTo>
                      <a:lnTo>
                        <a:pt x="1" y="118"/>
                      </a:lnTo>
                      <a:lnTo>
                        <a:pt x="1" y="137"/>
                      </a:lnTo>
                      <a:lnTo>
                        <a:pt x="3" y="157"/>
                      </a:lnTo>
                      <a:lnTo>
                        <a:pt x="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14" name="Freeform 806"/>
                <p:cNvSpPr>
                  <a:spLocks/>
                </p:cNvSpPr>
                <p:nvPr/>
              </p:nvSpPr>
              <p:spPr bwMode="auto">
                <a:xfrm>
                  <a:off x="3589" y="1014"/>
                  <a:ext cx="151" cy="92"/>
                </a:xfrm>
                <a:custGeom>
                  <a:avLst/>
                  <a:gdLst>
                    <a:gd name="T0" fmla="*/ 150 w 151"/>
                    <a:gd name="T1" fmla="*/ 91 h 92"/>
                    <a:gd name="T2" fmla="*/ 151 w 151"/>
                    <a:gd name="T3" fmla="*/ 90 h 92"/>
                    <a:gd name="T4" fmla="*/ 1 w 151"/>
                    <a:gd name="T5" fmla="*/ 0 h 92"/>
                    <a:gd name="T6" fmla="*/ 0 w 151"/>
                    <a:gd name="T7" fmla="*/ 2 h 92"/>
                    <a:gd name="T8" fmla="*/ 150 w 151"/>
                    <a:gd name="T9" fmla="*/ 92 h 92"/>
                    <a:gd name="T10" fmla="*/ 150 w 151"/>
                    <a:gd name="T11" fmla="*/ 91 h 92"/>
                  </a:gdLst>
                  <a:ahLst/>
                  <a:cxnLst>
                    <a:cxn ang="0">
                      <a:pos x="T0" y="T1"/>
                    </a:cxn>
                    <a:cxn ang="0">
                      <a:pos x="T2" y="T3"/>
                    </a:cxn>
                    <a:cxn ang="0">
                      <a:pos x="T4" y="T5"/>
                    </a:cxn>
                    <a:cxn ang="0">
                      <a:pos x="T6" y="T7"/>
                    </a:cxn>
                    <a:cxn ang="0">
                      <a:pos x="T8" y="T9"/>
                    </a:cxn>
                    <a:cxn ang="0">
                      <a:pos x="T10" y="T11"/>
                    </a:cxn>
                  </a:cxnLst>
                  <a:rect l="0" t="0" r="r" b="b"/>
                  <a:pathLst>
                    <a:path w="151" h="92">
                      <a:moveTo>
                        <a:pt x="150" y="91"/>
                      </a:moveTo>
                      <a:lnTo>
                        <a:pt x="151" y="90"/>
                      </a:lnTo>
                      <a:lnTo>
                        <a:pt x="1" y="0"/>
                      </a:lnTo>
                      <a:lnTo>
                        <a:pt x="0" y="2"/>
                      </a:lnTo>
                      <a:lnTo>
                        <a:pt x="150" y="92"/>
                      </a:lnTo>
                      <a:lnTo>
                        <a:pt x="15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15" name="Freeform 807"/>
                <p:cNvSpPr>
                  <a:spLocks/>
                </p:cNvSpPr>
                <p:nvPr/>
              </p:nvSpPr>
              <p:spPr bwMode="auto">
                <a:xfrm>
                  <a:off x="3591" y="1168"/>
                  <a:ext cx="148" cy="91"/>
                </a:xfrm>
                <a:custGeom>
                  <a:avLst/>
                  <a:gdLst>
                    <a:gd name="T0" fmla="*/ 144 w 148"/>
                    <a:gd name="T1" fmla="*/ 87 h 91"/>
                    <a:gd name="T2" fmla="*/ 134 w 148"/>
                    <a:gd name="T3" fmla="*/ 82 h 91"/>
                    <a:gd name="T4" fmla="*/ 125 w 148"/>
                    <a:gd name="T5" fmla="*/ 76 h 91"/>
                    <a:gd name="T6" fmla="*/ 115 w 148"/>
                    <a:gd name="T7" fmla="*/ 71 h 91"/>
                    <a:gd name="T8" fmla="*/ 106 w 148"/>
                    <a:gd name="T9" fmla="*/ 66 h 91"/>
                    <a:gd name="T10" fmla="*/ 97 w 148"/>
                    <a:gd name="T11" fmla="*/ 60 h 91"/>
                    <a:gd name="T12" fmla="*/ 88 w 148"/>
                    <a:gd name="T13" fmla="*/ 55 h 91"/>
                    <a:gd name="T14" fmla="*/ 79 w 148"/>
                    <a:gd name="T15" fmla="*/ 49 h 91"/>
                    <a:gd name="T16" fmla="*/ 69 w 148"/>
                    <a:gd name="T17" fmla="*/ 43 h 91"/>
                    <a:gd name="T18" fmla="*/ 60 w 148"/>
                    <a:gd name="T19" fmla="*/ 38 h 91"/>
                    <a:gd name="T20" fmla="*/ 51 w 148"/>
                    <a:gd name="T21" fmla="*/ 32 h 91"/>
                    <a:gd name="T22" fmla="*/ 42 w 148"/>
                    <a:gd name="T23" fmla="*/ 26 h 91"/>
                    <a:gd name="T24" fmla="*/ 33 w 148"/>
                    <a:gd name="T25" fmla="*/ 21 h 91"/>
                    <a:gd name="T26" fmla="*/ 24 w 148"/>
                    <a:gd name="T27" fmla="*/ 15 h 91"/>
                    <a:gd name="T28" fmla="*/ 15 w 148"/>
                    <a:gd name="T29" fmla="*/ 9 h 91"/>
                    <a:gd name="T30" fmla="*/ 5 w 148"/>
                    <a:gd name="T31" fmla="*/ 3 h 91"/>
                    <a:gd name="T32" fmla="*/ 0 w 148"/>
                    <a:gd name="T33" fmla="*/ 2 h 91"/>
                    <a:gd name="T34" fmla="*/ 9 w 148"/>
                    <a:gd name="T35" fmla="*/ 7 h 91"/>
                    <a:gd name="T36" fmla="*/ 18 w 148"/>
                    <a:gd name="T37" fmla="*/ 13 h 91"/>
                    <a:gd name="T38" fmla="*/ 27 w 148"/>
                    <a:gd name="T39" fmla="*/ 19 h 91"/>
                    <a:gd name="T40" fmla="*/ 36 w 148"/>
                    <a:gd name="T41" fmla="*/ 25 h 91"/>
                    <a:gd name="T42" fmla="*/ 46 w 148"/>
                    <a:gd name="T43" fmla="*/ 31 h 91"/>
                    <a:gd name="T44" fmla="*/ 54 w 148"/>
                    <a:gd name="T45" fmla="*/ 36 h 91"/>
                    <a:gd name="T46" fmla="*/ 64 w 148"/>
                    <a:gd name="T47" fmla="*/ 42 h 91"/>
                    <a:gd name="T48" fmla="*/ 73 w 148"/>
                    <a:gd name="T49" fmla="*/ 48 h 91"/>
                    <a:gd name="T50" fmla="*/ 82 w 148"/>
                    <a:gd name="T51" fmla="*/ 53 h 91"/>
                    <a:gd name="T52" fmla="*/ 91 w 148"/>
                    <a:gd name="T53" fmla="*/ 59 h 91"/>
                    <a:gd name="T54" fmla="*/ 101 w 148"/>
                    <a:gd name="T55" fmla="*/ 64 h 91"/>
                    <a:gd name="T56" fmla="*/ 110 w 148"/>
                    <a:gd name="T57" fmla="*/ 70 h 91"/>
                    <a:gd name="T58" fmla="*/ 119 w 148"/>
                    <a:gd name="T59" fmla="*/ 75 h 91"/>
                    <a:gd name="T60" fmla="*/ 129 w 148"/>
                    <a:gd name="T61" fmla="*/ 81 h 91"/>
                    <a:gd name="T62" fmla="*/ 138 w 148"/>
                    <a:gd name="T63" fmla="*/ 86 h 91"/>
                    <a:gd name="T64" fmla="*/ 148 w 148"/>
                    <a:gd name="T6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91">
                      <a:moveTo>
                        <a:pt x="148" y="90"/>
                      </a:moveTo>
                      <a:lnTo>
                        <a:pt x="144" y="87"/>
                      </a:lnTo>
                      <a:lnTo>
                        <a:pt x="139" y="84"/>
                      </a:lnTo>
                      <a:lnTo>
                        <a:pt x="134" y="82"/>
                      </a:lnTo>
                      <a:lnTo>
                        <a:pt x="130" y="79"/>
                      </a:lnTo>
                      <a:lnTo>
                        <a:pt x="125" y="76"/>
                      </a:lnTo>
                      <a:lnTo>
                        <a:pt x="120" y="74"/>
                      </a:lnTo>
                      <a:lnTo>
                        <a:pt x="115" y="71"/>
                      </a:lnTo>
                      <a:lnTo>
                        <a:pt x="111" y="68"/>
                      </a:lnTo>
                      <a:lnTo>
                        <a:pt x="106" y="66"/>
                      </a:lnTo>
                      <a:lnTo>
                        <a:pt x="101" y="63"/>
                      </a:lnTo>
                      <a:lnTo>
                        <a:pt x="97" y="60"/>
                      </a:lnTo>
                      <a:lnTo>
                        <a:pt x="92" y="57"/>
                      </a:lnTo>
                      <a:lnTo>
                        <a:pt x="88" y="55"/>
                      </a:lnTo>
                      <a:lnTo>
                        <a:pt x="83" y="52"/>
                      </a:lnTo>
                      <a:lnTo>
                        <a:pt x="79" y="49"/>
                      </a:lnTo>
                      <a:lnTo>
                        <a:pt x="74" y="46"/>
                      </a:lnTo>
                      <a:lnTo>
                        <a:pt x="69" y="43"/>
                      </a:lnTo>
                      <a:lnTo>
                        <a:pt x="65" y="41"/>
                      </a:lnTo>
                      <a:lnTo>
                        <a:pt x="60" y="38"/>
                      </a:lnTo>
                      <a:lnTo>
                        <a:pt x="55" y="35"/>
                      </a:lnTo>
                      <a:lnTo>
                        <a:pt x="51" y="32"/>
                      </a:lnTo>
                      <a:lnTo>
                        <a:pt x="46" y="29"/>
                      </a:lnTo>
                      <a:lnTo>
                        <a:pt x="42" y="26"/>
                      </a:lnTo>
                      <a:lnTo>
                        <a:pt x="37" y="24"/>
                      </a:lnTo>
                      <a:lnTo>
                        <a:pt x="33" y="21"/>
                      </a:lnTo>
                      <a:lnTo>
                        <a:pt x="28" y="18"/>
                      </a:lnTo>
                      <a:lnTo>
                        <a:pt x="24" y="15"/>
                      </a:lnTo>
                      <a:lnTo>
                        <a:pt x="19" y="12"/>
                      </a:lnTo>
                      <a:lnTo>
                        <a:pt x="15" y="9"/>
                      </a:lnTo>
                      <a:lnTo>
                        <a:pt x="10" y="6"/>
                      </a:lnTo>
                      <a:lnTo>
                        <a:pt x="5" y="3"/>
                      </a:lnTo>
                      <a:lnTo>
                        <a:pt x="1" y="0"/>
                      </a:lnTo>
                      <a:lnTo>
                        <a:pt x="0" y="2"/>
                      </a:lnTo>
                      <a:lnTo>
                        <a:pt x="5" y="5"/>
                      </a:lnTo>
                      <a:lnTo>
                        <a:pt x="9" y="7"/>
                      </a:lnTo>
                      <a:lnTo>
                        <a:pt x="13" y="11"/>
                      </a:lnTo>
                      <a:lnTo>
                        <a:pt x="18" y="13"/>
                      </a:lnTo>
                      <a:lnTo>
                        <a:pt x="23" y="16"/>
                      </a:lnTo>
                      <a:lnTo>
                        <a:pt x="27" y="19"/>
                      </a:lnTo>
                      <a:lnTo>
                        <a:pt x="32" y="22"/>
                      </a:lnTo>
                      <a:lnTo>
                        <a:pt x="36" y="25"/>
                      </a:lnTo>
                      <a:lnTo>
                        <a:pt x="41" y="28"/>
                      </a:lnTo>
                      <a:lnTo>
                        <a:pt x="46" y="31"/>
                      </a:lnTo>
                      <a:lnTo>
                        <a:pt x="50" y="34"/>
                      </a:lnTo>
                      <a:lnTo>
                        <a:pt x="54" y="36"/>
                      </a:lnTo>
                      <a:lnTo>
                        <a:pt x="59" y="39"/>
                      </a:lnTo>
                      <a:lnTo>
                        <a:pt x="64" y="42"/>
                      </a:lnTo>
                      <a:lnTo>
                        <a:pt x="68" y="45"/>
                      </a:lnTo>
                      <a:lnTo>
                        <a:pt x="73" y="48"/>
                      </a:lnTo>
                      <a:lnTo>
                        <a:pt x="78" y="51"/>
                      </a:lnTo>
                      <a:lnTo>
                        <a:pt x="82" y="53"/>
                      </a:lnTo>
                      <a:lnTo>
                        <a:pt x="87" y="56"/>
                      </a:lnTo>
                      <a:lnTo>
                        <a:pt x="91" y="59"/>
                      </a:lnTo>
                      <a:lnTo>
                        <a:pt x="96" y="62"/>
                      </a:lnTo>
                      <a:lnTo>
                        <a:pt x="101" y="64"/>
                      </a:lnTo>
                      <a:lnTo>
                        <a:pt x="105" y="67"/>
                      </a:lnTo>
                      <a:lnTo>
                        <a:pt x="110" y="70"/>
                      </a:lnTo>
                      <a:lnTo>
                        <a:pt x="115" y="73"/>
                      </a:lnTo>
                      <a:lnTo>
                        <a:pt x="119" y="75"/>
                      </a:lnTo>
                      <a:lnTo>
                        <a:pt x="124" y="78"/>
                      </a:lnTo>
                      <a:lnTo>
                        <a:pt x="129" y="81"/>
                      </a:lnTo>
                      <a:lnTo>
                        <a:pt x="134" y="83"/>
                      </a:lnTo>
                      <a:lnTo>
                        <a:pt x="138" y="86"/>
                      </a:lnTo>
                      <a:lnTo>
                        <a:pt x="143" y="89"/>
                      </a:lnTo>
                      <a:lnTo>
                        <a:pt x="148" y="91"/>
                      </a:lnTo>
                      <a:lnTo>
                        <a:pt x="14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16" name="Freeform 808"/>
                <p:cNvSpPr>
                  <a:spLocks/>
                </p:cNvSpPr>
                <p:nvPr/>
              </p:nvSpPr>
              <p:spPr bwMode="auto">
                <a:xfrm>
                  <a:off x="3623" y="1211"/>
                  <a:ext cx="2" cy="17"/>
                </a:xfrm>
                <a:custGeom>
                  <a:avLst/>
                  <a:gdLst>
                    <a:gd name="T0" fmla="*/ 1 w 2"/>
                    <a:gd name="T1" fmla="*/ 16 h 17"/>
                    <a:gd name="T2" fmla="*/ 2 w 2"/>
                    <a:gd name="T3" fmla="*/ 17 h 17"/>
                    <a:gd name="T4" fmla="*/ 2 w 2"/>
                    <a:gd name="T5" fmla="*/ 0 h 17"/>
                    <a:gd name="T6" fmla="*/ 0 w 2"/>
                    <a:gd name="T7" fmla="*/ 0 h 17"/>
                    <a:gd name="T8" fmla="*/ 0 w 2"/>
                    <a:gd name="T9" fmla="*/ 17 h 17"/>
                    <a:gd name="T10" fmla="*/ 0 w 2"/>
                    <a:gd name="T11" fmla="*/ 17 h 17"/>
                    <a:gd name="T12" fmla="*/ 0 w 2"/>
                    <a:gd name="T13" fmla="*/ 17 h 17"/>
                    <a:gd name="T14" fmla="*/ 0 w 2"/>
                    <a:gd name="T15" fmla="*/ 17 h 17"/>
                    <a:gd name="T16" fmla="*/ 0 w 2"/>
                    <a:gd name="T17" fmla="*/ 17 h 17"/>
                    <a:gd name="T18" fmla="*/ 1 w 2"/>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7">
                      <a:moveTo>
                        <a:pt x="1" y="16"/>
                      </a:moveTo>
                      <a:lnTo>
                        <a:pt x="2" y="17"/>
                      </a:lnTo>
                      <a:lnTo>
                        <a:pt x="2" y="0"/>
                      </a:lnTo>
                      <a:lnTo>
                        <a:pt x="0" y="0"/>
                      </a:lnTo>
                      <a:lnTo>
                        <a:pt x="0" y="17"/>
                      </a:lnTo>
                      <a:lnTo>
                        <a:pt x="0" y="17"/>
                      </a:lnTo>
                      <a:lnTo>
                        <a:pt x="0" y="17"/>
                      </a:lnTo>
                      <a:lnTo>
                        <a:pt x="0" y="17"/>
                      </a:lnTo>
                      <a:lnTo>
                        <a:pt x="0" y="17"/>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17" name="Freeform 809"/>
                <p:cNvSpPr>
                  <a:spLocks/>
                </p:cNvSpPr>
                <p:nvPr/>
              </p:nvSpPr>
              <p:spPr bwMode="auto">
                <a:xfrm>
                  <a:off x="3623" y="1227"/>
                  <a:ext cx="93" cy="57"/>
                </a:xfrm>
                <a:custGeom>
                  <a:avLst/>
                  <a:gdLst>
                    <a:gd name="T0" fmla="*/ 93 w 93"/>
                    <a:gd name="T1" fmla="*/ 56 h 57"/>
                    <a:gd name="T2" fmla="*/ 93 w 93"/>
                    <a:gd name="T3" fmla="*/ 56 h 57"/>
                    <a:gd name="T4" fmla="*/ 1 w 93"/>
                    <a:gd name="T5" fmla="*/ 0 h 57"/>
                    <a:gd name="T6" fmla="*/ 0 w 93"/>
                    <a:gd name="T7" fmla="*/ 1 h 57"/>
                    <a:gd name="T8" fmla="*/ 92 w 93"/>
                    <a:gd name="T9" fmla="*/ 57 h 57"/>
                    <a:gd name="T10" fmla="*/ 93 w 93"/>
                    <a:gd name="T11" fmla="*/ 56 h 57"/>
                  </a:gdLst>
                  <a:ahLst/>
                  <a:cxnLst>
                    <a:cxn ang="0">
                      <a:pos x="T0" y="T1"/>
                    </a:cxn>
                    <a:cxn ang="0">
                      <a:pos x="T2" y="T3"/>
                    </a:cxn>
                    <a:cxn ang="0">
                      <a:pos x="T4" y="T5"/>
                    </a:cxn>
                    <a:cxn ang="0">
                      <a:pos x="T6" y="T7"/>
                    </a:cxn>
                    <a:cxn ang="0">
                      <a:pos x="T8" y="T9"/>
                    </a:cxn>
                    <a:cxn ang="0">
                      <a:pos x="T10" y="T11"/>
                    </a:cxn>
                  </a:cxnLst>
                  <a:rect l="0" t="0" r="r" b="b"/>
                  <a:pathLst>
                    <a:path w="93" h="57">
                      <a:moveTo>
                        <a:pt x="93" y="56"/>
                      </a:moveTo>
                      <a:lnTo>
                        <a:pt x="93" y="56"/>
                      </a:lnTo>
                      <a:lnTo>
                        <a:pt x="1" y="0"/>
                      </a:lnTo>
                      <a:lnTo>
                        <a:pt x="0" y="1"/>
                      </a:lnTo>
                      <a:lnTo>
                        <a:pt x="92" y="57"/>
                      </a:lnTo>
                      <a:lnTo>
                        <a:pt x="9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18" name="Freeform 810"/>
                <p:cNvSpPr>
                  <a:spLocks/>
                </p:cNvSpPr>
                <p:nvPr/>
              </p:nvSpPr>
              <p:spPr bwMode="auto">
                <a:xfrm>
                  <a:off x="3712" y="1264"/>
                  <a:ext cx="20" cy="20"/>
                </a:xfrm>
                <a:custGeom>
                  <a:avLst/>
                  <a:gdLst>
                    <a:gd name="T0" fmla="*/ 0 w 20"/>
                    <a:gd name="T1" fmla="*/ 0 h 20"/>
                    <a:gd name="T2" fmla="*/ 0 w 20"/>
                    <a:gd name="T3" fmla="*/ 17 h 20"/>
                    <a:gd name="T4" fmla="*/ 4 w 20"/>
                    <a:gd name="T5" fmla="*/ 20 h 20"/>
                    <a:gd name="T6" fmla="*/ 20 w 20"/>
                    <a:gd name="T7" fmla="*/ 13 h 20"/>
                    <a:gd name="T8" fmla="*/ 0 w 20"/>
                    <a:gd name="T9" fmla="*/ 0 h 20"/>
                  </a:gdLst>
                  <a:ahLst/>
                  <a:cxnLst>
                    <a:cxn ang="0">
                      <a:pos x="T0" y="T1"/>
                    </a:cxn>
                    <a:cxn ang="0">
                      <a:pos x="T2" y="T3"/>
                    </a:cxn>
                    <a:cxn ang="0">
                      <a:pos x="T4" y="T5"/>
                    </a:cxn>
                    <a:cxn ang="0">
                      <a:pos x="T6" y="T7"/>
                    </a:cxn>
                    <a:cxn ang="0">
                      <a:pos x="T8" y="T9"/>
                    </a:cxn>
                  </a:cxnLst>
                  <a:rect l="0" t="0" r="r" b="b"/>
                  <a:pathLst>
                    <a:path w="20" h="20">
                      <a:moveTo>
                        <a:pt x="0" y="0"/>
                      </a:moveTo>
                      <a:lnTo>
                        <a:pt x="0" y="17"/>
                      </a:lnTo>
                      <a:lnTo>
                        <a:pt x="4" y="20"/>
                      </a:lnTo>
                      <a:lnTo>
                        <a:pt x="20"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19" name="Freeform 811"/>
                <p:cNvSpPr>
                  <a:spLocks/>
                </p:cNvSpPr>
                <p:nvPr/>
              </p:nvSpPr>
              <p:spPr bwMode="auto">
                <a:xfrm>
                  <a:off x="3638" y="1221"/>
                  <a:ext cx="57" cy="47"/>
                </a:xfrm>
                <a:custGeom>
                  <a:avLst/>
                  <a:gdLst>
                    <a:gd name="T0" fmla="*/ 0 w 57"/>
                    <a:gd name="T1" fmla="*/ 0 h 47"/>
                    <a:gd name="T2" fmla="*/ 0 w 57"/>
                    <a:gd name="T3" fmla="*/ 13 h 47"/>
                    <a:gd name="T4" fmla="*/ 57 w 57"/>
                    <a:gd name="T5" fmla="*/ 47 h 47"/>
                    <a:gd name="T6" fmla="*/ 57 w 57"/>
                    <a:gd name="T7" fmla="*/ 34 h 47"/>
                    <a:gd name="T8" fmla="*/ 0 w 57"/>
                    <a:gd name="T9" fmla="*/ 0 h 47"/>
                  </a:gdLst>
                  <a:ahLst/>
                  <a:cxnLst>
                    <a:cxn ang="0">
                      <a:pos x="T0" y="T1"/>
                    </a:cxn>
                    <a:cxn ang="0">
                      <a:pos x="T2" y="T3"/>
                    </a:cxn>
                    <a:cxn ang="0">
                      <a:pos x="T4" y="T5"/>
                    </a:cxn>
                    <a:cxn ang="0">
                      <a:pos x="T6" y="T7"/>
                    </a:cxn>
                    <a:cxn ang="0">
                      <a:pos x="T8" y="T9"/>
                    </a:cxn>
                  </a:cxnLst>
                  <a:rect l="0" t="0" r="r" b="b"/>
                  <a:pathLst>
                    <a:path w="57" h="47">
                      <a:moveTo>
                        <a:pt x="0" y="0"/>
                      </a:moveTo>
                      <a:lnTo>
                        <a:pt x="0" y="13"/>
                      </a:lnTo>
                      <a:lnTo>
                        <a:pt x="57" y="47"/>
                      </a:lnTo>
                      <a:lnTo>
                        <a:pt x="57"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20" name="Freeform 812"/>
                <p:cNvSpPr>
                  <a:spLocks/>
                </p:cNvSpPr>
                <p:nvPr/>
              </p:nvSpPr>
              <p:spPr bwMode="auto">
                <a:xfrm>
                  <a:off x="3639" y="1220"/>
                  <a:ext cx="57" cy="48"/>
                </a:xfrm>
                <a:custGeom>
                  <a:avLst/>
                  <a:gdLst>
                    <a:gd name="T0" fmla="*/ 0 w 57"/>
                    <a:gd name="T1" fmla="*/ 0 h 48"/>
                    <a:gd name="T2" fmla="*/ 0 w 57"/>
                    <a:gd name="T3" fmla="*/ 13 h 48"/>
                    <a:gd name="T4" fmla="*/ 57 w 57"/>
                    <a:gd name="T5" fmla="*/ 48 h 48"/>
                    <a:gd name="T6" fmla="*/ 57 w 57"/>
                    <a:gd name="T7" fmla="*/ 35 h 48"/>
                    <a:gd name="T8" fmla="*/ 0 w 57"/>
                    <a:gd name="T9" fmla="*/ 0 h 48"/>
                  </a:gdLst>
                  <a:ahLst/>
                  <a:cxnLst>
                    <a:cxn ang="0">
                      <a:pos x="T0" y="T1"/>
                    </a:cxn>
                    <a:cxn ang="0">
                      <a:pos x="T2" y="T3"/>
                    </a:cxn>
                    <a:cxn ang="0">
                      <a:pos x="T4" y="T5"/>
                    </a:cxn>
                    <a:cxn ang="0">
                      <a:pos x="T6" y="T7"/>
                    </a:cxn>
                    <a:cxn ang="0">
                      <a:pos x="T8" y="T9"/>
                    </a:cxn>
                  </a:cxnLst>
                  <a:rect l="0" t="0" r="r" b="b"/>
                  <a:pathLst>
                    <a:path w="57" h="48">
                      <a:moveTo>
                        <a:pt x="0" y="0"/>
                      </a:moveTo>
                      <a:lnTo>
                        <a:pt x="0" y="13"/>
                      </a:lnTo>
                      <a:lnTo>
                        <a:pt x="57" y="48"/>
                      </a:lnTo>
                      <a:lnTo>
                        <a:pt x="57" y="35"/>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21" name="Freeform 813"/>
                <p:cNvSpPr>
                  <a:spLocks/>
                </p:cNvSpPr>
                <p:nvPr/>
              </p:nvSpPr>
              <p:spPr bwMode="auto">
                <a:xfrm>
                  <a:off x="3625" y="1216"/>
                  <a:ext cx="11" cy="16"/>
                </a:xfrm>
                <a:custGeom>
                  <a:avLst/>
                  <a:gdLst>
                    <a:gd name="T0" fmla="*/ 0 w 11"/>
                    <a:gd name="T1" fmla="*/ 0 h 16"/>
                    <a:gd name="T2" fmla="*/ 0 w 11"/>
                    <a:gd name="T3" fmla="*/ 10 h 16"/>
                    <a:gd name="T4" fmla="*/ 11 w 11"/>
                    <a:gd name="T5" fmla="*/ 16 h 16"/>
                    <a:gd name="T6" fmla="*/ 11 w 11"/>
                    <a:gd name="T7" fmla="*/ 6 h 16"/>
                    <a:gd name="T8" fmla="*/ 0 w 11"/>
                    <a:gd name="T9" fmla="*/ 0 h 16"/>
                  </a:gdLst>
                  <a:ahLst/>
                  <a:cxnLst>
                    <a:cxn ang="0">
                      <a:pos x="T0" y="T1"/>
                    </a:cxn>
                    <a:cxn ang="0">
                      <a:pos x="T2" y="T3"/>
                    </a:cxn>
                    <a:cxn ang="0">
                      <a:pos x="T4" y="T5"/>
                    </a:cxn>
                    <a:cxn ang="0">
                      <a:pos x="T6" y="T7"/>
                    </a:cxn>
                    <a:cxn ang="0">
                      <a:pos x="T8" y="T9"/>
                    </a:cxn>
                  </a:cxnLst>
                  <a:rect l="0" t="0" r="r" b="b"/>
                  <a:pathLst>
                    <a:path w="11" h="16">
                      <a:moveTo>
                        <a:pt x="0" y="0"/>
                      </a:moveTo>
                      <a:lnTo>
                        <a:pt x="0" y="10"/>
                      </a:lnTo>
                      <a:lnTo>
                        <a:pt x="11" y="16"/>
                      </a:lnTo>
                      <a:lnTo>
                        <a:pt x="11"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0623" name="Freeform 815"/>
              <p:cNvSpPr>
                <a:spLocks/>
              </p:cNvSpPr>
              <p:nvPr/>
            </p:nvSpPr>
            <p:spPr bwMode="auto">
              <a:xfrm>
                <a:off x="3624" y="1217"/>
                <a:ext cx="10" cy="16"/>
              </a:xfrm>
              <a:custGeom>
                <a:avLst/>
                <a:gdLst>
                  <a:gd name="T0" fmla="*/ 0 w 10"/>
                  <a:gd name="T1" fmla="*/ 0 h 16"/>
                  <a:gd name="T2" fmla="*/ 0 w 10"/>
                  <a:gd name="T3" fmla="*/ 10 h 16"/>
                  <a:gd name="T4" fmla="*/ 10 w 10"/>
                  <a:gd name="T5" fmla="*/ 16 h 16"/>
                  <a:gd name="T6" fmla="*/ 10 w 10"/>
                  <a:gd name="T7" fmla="*/ 6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0"/>
                    </a:lnTo>
                    <a:lnTo>
                      <a:pt x="10" y="16"/>
                    </a:lnTo>
                    <a:lnTo>
                      <a:pt x="10" y="6"/>
                    </a:lnTo>
                    <a:lnTo>
                      <a:pt x="0"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24" name="Freeform 816"/>
              <p:cNvSpPr>
                <a:spLocks/>
              </p:cNvSpPr>
              <p:nvPr/>
            </p:nvSpPr>
            <p:spPr bwMode="auto">
              <a:xfrm>
                <a:off x="3699" y="1260"/>
                <a:ext cx="11" cy="16"/>
              </a:xfrm>
              <a:custGeom>
                <a:avLst/>
                <a:gdLst>
                  <a:gd name="T0" fmla="*/ 0 w 11"/>
                  <a:gd name="T1" fmla="*/ 0 h 16"/>
                  <a:gd name="T2" fmla="*/ 0 w 11"/>
                  <a:gd name="T3" fmla="*/ 10 h 16"/>
                  <a:gd name="T4" fmla="*/ 11 w 11"/>
                  <a:gd name="T5" fmla="*/ 16 h 16"/>
                  <a:gd name="T6" fmla="*/ 11 w 11"/>
                  <a:gd name="T7" fmla="*/ 6 h 16"/>
                  <a:gd name="T8" fmla="*/ 0 w 11"/>
                  <a:gd name="T9" fmla="*/ 0 h 16"/>
                </a:gdLst>
                <a:ahLst/>
                <a:cxnLst>
                  <a:cxn ang="0">
                    <a:pos x="T0" y="T1"/>
                  </a:cxn>
                  <a:cxn ang="0">
                    <a:pos x="T2" y="T3"/>
                  </a:cxn>
                  <a:cxn ang="0">
                    <a:pos x="T4" y="T5"/>
                  </a:cxn>
                  <a:cxn ang="0">
                    <a:pos x="T6" y="T7"/>
                  </a:cxn>
                  <a:cxn ang="0">
                    <a:pos x="T8" y="T9"/>
                  </a:cxn>
                </a:cxnLst>
                <a:rect l="0" t="0" r="r" b="b"/>
                <a:pathLst>
                  <a:path w="11" h="16">
                    <a:moveTo>
                      <a:pt x="0" y="0"/>
                    </a:moveTo>
                    <a:lnTo>
                      <a:pt x="0" y="10"/>
                    </a:lnTo>
                    <a:lnTo>
                      <a:pt x="11" y="16"/>
                    </a:lnTo>
                    <a:lnTo>
                      <a:pt x="11"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25" name="Freeform 817"/>
              <p:cNvSpPr>
                <a:spLocks/>
              </p:cNvSpPr>
              <p:nvPr/>
            </p:nvSpPr>
            <p:spPr bwMode="auto">
              <a:xfrm>
                <a:off x="3699" y="1261"/>
                <a:ext cx="10" cy="16"/>
              </a:xfrm>
              <a:custGeom>
                <a:avLst/>
                <a:gdLst>
                  <a:gd name="T0" fmla="*/ 0 w 10"/>
                  <a:gd name="T1" fmla="*/ 0 h 16"/>
                  <a:gd name="T2" fmla="*/ 0 w 10"/>
                  <a:gd name="T3" fmla="*/ 10 h 16"/>
                  <a:gd name="T4" fmla="*/ 10 w 10"/>
                  <a:gd name="T5" fmla="*/ 16 h 16"/>
                  <a:gd name="T6" fmla="*/ 10 w 10"/>
                  <a:gd name="T7" fmla="*/ 6 h 16"/>
                  <a:gd name="T8" fmla="*/ 0 w 10"/>
                  <a:gd name="T9" fmla="*/ 0 h 16"/>
                </a:gdLst>
                <a:ahLst/>
                <a:cxnLst>
                  <a:cxn ang="0">
                    <a:pos x="T0" y="T1"/>
                  </a:cxn>
                  <a:cxn ang="0">
                    <a:pos x="T2" y="T3"/>
                  </a:cxn>
                  <a:cxn ang="0">
                    <a:pos x="T4" y="T5"/>
                  </a:cxn>
                  <a:cxn ang="0">
                    <a:pos x="T6" y="T7"/>
                  </a:cxn>
                  <a:cxn ang="0">
                    <a:pos x="T8" y="T9"/>
                  </a:cxn>
                </a:cxnLst>
                <a:rect l="0" t="0" r="r" b="b"/>
                <a:pathLst>
                  <a:path w="10" h="16">
                    <a:moveTo>
                      <a:pt x="0" y="0"/>
                    </a:moveTo>
                    <a:lnTo>
                      <a:pt x="0" y="10"/>
                    </a:lnTo>
                    <a:lnTo>
                      <a:pt x="10" y="16"/>
                    </a:lnTo>
                    <a:lnTo>
                      <a:pt x="10" y="6"/>
                    </a:lnTo>
                    <a:lnTo>
                      <a:pt x="0" y="0"/>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26" name="Freeform 818"/>
              <p:cNvSpPr>
                <a:spLocks/>
              </p:cNvSpPr>
              <p:nvPr/>
            </p:nvSpPr>
            <p:spPr bwMode="auto">
              <a:xfrm>
                <a:off x="3653" y="1229"/>
                <a:ext cx="30" cy="26"/>
              </a:xfrm>
              <a:custGeom>
                <a:avLst/>
                <a:gdLst>
                  <a:gd name="T0" fmla="*/ 0 w 30"/>
                  <a:gd name="T1" fmla="*/ 0 h 26"/>
                  <a:gd name="T2" fmla="*/ 1 w 30"/>
                  <a:gd name="T3" fmla="*/ 9 h 26"/>
                  <a:gd name="T4" fmla="*/ 30 w 30"/>
                  <a:gd name="T5" fmla="*/ 26 h 26"/>
                  <a:gd name="T6" fmla="*/ 30 w 30"/>
                  <a:gd name="T7" fmla="*/ 18 h 26"/>
                  <a:gd name="T8" fmla="*/ 0 w 30"/>
                  <a:gd name="T9" fmla="*/ 0 h 26"/>
                </a:gdLst>
                <a:ahLst/>
                <a:cxnLst>
                  <a:cxn ang="0">
                    <a:pos x="T0" y="T1"/>
                  </a:cxn>
                  <a:cxn ang="0">
                    <a:pos x="T2" y="T3"/>
                  </a:cxn>
                  <a:cxn ang="0">
                    <a:pos x="T4" y="T5"/>
                  </a:cxn>
                  <a:cxn ang="0">
                    <a:pos x="T6" y="T7"/>
                  </a:cxn>
                  <a:cxn ang="0">
                    <a:pos x="T8" y="T9"/>
                  </a:cxn>
                </a:cxnLst>
                <a:rect l="0" t="0" r="r" b="b"/>
                <a:pathLst>
                  <a:path w="30" h="26">
                    <a:moveTo>
                      <a:pt x="0" y="0"/>
                    </a:moveTo>
                    <a:lnTo>
                      <a:pt x="1" y="9"/>
                    </a:lnTo>
                    <a:lnTo>
                      <a:pt x="30" y="26"/>
                    </a:lnTo>
                    <a:lnTo>
                      <a:pt x="30" y="18"/>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27" name="Freeform 819"/>
              <p:cNvSpPr>
                <a:spLocks/>
              </p:cNvSpPr>
              <p:nvPr/>
            </p:nvSpPr>
            <p:spPr bwMode="auto">
              <a:xfrm>
                <a:off x="3639" y="1229"/>
                <a:ext cx="4" cy="5"/>
              </a:xfrm>
              <a:custGeom>
                <a:avLst/>
                <a:gdLst>
                  <a:gd name="T0" fmla="*/ 0 w 4"/>
                  <a:gd name="T1" fmla="*/ 0 h 5"/>
                  <a:gd name="T2" fmla="*/ 0 w 4"/>
                  <a:gd name="T3" fmla="*/ 3 h 5"/>
                  <a:gd name="T4" fmla="*/ 4 w 4"/>
                  <a:gd name="T5" fmla="*/ 5 h 5"/>
                  <a:gd name="T6" fmla="*/ 4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lnTo>
                      <a:pt x="0" y="3"/>
                    </a:lnTo>
                    <a:lnTo>
                      <a:pt x="4" y="5"/>
                    </a:lnTo>
                    <a:lnTo>
                      <a:pt x="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28" name="Freeform 820"/>
              <p:cNvSpPr>
                <a:spLocks/>
              </p:cNvSpPr>
              <p:nvPr/>
            </p:nvSpPr>
            <p:spPr bwMode="auto">
              <a:xfrm>
                <a:off x="3639" y="1229"/>
                <a:ext cx="3" cy="6"/>
              </a:xfrm>
              <a:custGeom>
                <a:avLst/>
                <a:gdLst>
                  <a:gd name="T0" fmla="*/ 0 w 3"/>
                  <a:gd name="T1" fmla="*/ 0 h 6"/>
                  <a:gd name="T2" fmla="*/ 0 w 3"/>
                  <a:gd name="T3" fmla="*/ 4 h 6"/>
                  <a:gd name="T4" fmla="*/ 3 w 3"/>
                  <a:gd name="T5" fmla="*/ 6 h 6"/>
                  <a:gd name="T6" fmla="*/ 3 w 3"/>
                  <a:gd name="T7" fmla="*/ 2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3"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29" name="Freeform 821"/>
              <p:cNvSpPr>
                <a:spLocks/>
              </p:cNvSpPr>
              <p:nvPr/>
            </p:nvSpPr>
            <p:spPr bwMode="auto">
              <a:xfrm>
                <a:off x="3644" y="1231"/>
                <a:ext cx="3" cy="6"/>
              </a:xfrm>
              <a:custGeom>
                <a:avLst/>
                <a:gdLst>
                  <a:gd name="T0" fmla="*/ 0 w 3"/>
                  <a:gd name="T1" fmla="*/ 0 h 6"/>
                  <a:gd name="T2" fmla="*/ 0 w 3"/>
                  <a:gd name="T3" fmla="*/ 4 h 6"/>
                  <a:gd name="T4" fmla="*/ 3 w 3"/>
                  <a:gd name="T5" fmla="*/ 6 h 6"/>
                  <a:gd name="T6" fmla="*/ 3 w 3"/>
                  <a:gd name="T7" fmla="*/ 3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3"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30" name="Freeform 822"/>
              <p:cNvSpPr>
                <a:spLocks/>
              </p:cNvSpPr>
              <p:nvPr/>
            </p:nvSpPr>
            <p:spPr bwMode="auto">
              <a:xfrm>
                <a:off x="3643" y="1232"/>
                <a:ext cx="4" cy="5"/>
              </a:xfrm>
              <a:custGeom>
                <a:avLst/>
                <a:gdLst>
                  <a:gd name="T0" fmla="*/ 0 w 4"/>
                  <a:gd name="T1" fmla="*/ 0 h 5"/>
                  <a:gd name="T2" fmla="*/ 0 w 4"/>
                  <a:gd name="T3" fmla="*/ 3 h 5"/>
                  <a:gd name="T4" fmla="*/ 4 w 4"/>
                  <a:gd name="T5" fmla="*/ 5 h 5"/>
                  <a:gd name="T6" fmla="*/ 4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lnTo>
                      <a:pt x="0" y="3"/>
                    </a:lnTo>
                    <a:lnTo>
                      <a:pt x="4" y="5"/>
                    </a:lnTo>
                    <a:lnTo>
                      <a:pt x="4"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31" name="Freeform 823"/>
              <p:cNvSpPr>
                <a:spLocks/>
              </p:cNvSpPr>
              <p:nvPr/>
            </p:nvSpPr>
            <p:spPr bwMode="auto">
              <a:xfrm>
                <a:off x="3649" y="1234"/>
                <a:ext cx="3" cy="6"/>
              </a:xfrm>
              <a:custGeom>
                <a:avLst/>
                <a:gdLst>
                  <a:gd name="T0" fmla="*/ 0 w 3"/>
                  <a:gd name="T1" fmla="*/ 0 h 6"/>
                  <a:gd name="T2" fmla="*/ 0 w 3"/>
                  <a:gd name="T3" fmla="*/ 4 h 6"/>
                  <a:gd name="T4" fmla="*/ 3 w 3"/>
                  <a:gd name="T5" fmla="*/ 6 h 6"/>
                  <a:gd name="T6" fmla="*/ 3 w 3"/>
                  <a:gd name="T7" fmla="*/ 2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3"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32" name="Freeform 824"/>
              <p:cNvSpPr>
                <a:spLocks/>
              </p:cNvSpPr>
              <p:nvPr/>
            </p:nvSpPr>
            <p:spPr bwMode="auto">
              <a:xfrm>
                <a:off x="3648" y="1234"/>
                <a:ext cx="4" cy="6"/>
              </a:xfrm>
              <a:custGeom>
                <a:avLst/>
                <a:gdLst>
                  <a:gd name="T0" fmla="*/ 0 w 4"/>
                  <a:gd name="T1" fmla="*/ 0 h 6"/>
                  <a:gd name="T2" fmla="*/ 0 w 4"/>
                  <a:gd name="T3" fmla="*/ 4 h 6"/>
                  <a:gd name="T4" fmla="*/ 4 w 4"/>
                  <a:gd name="T5" fmla="*/ 6 h 6"/>
                  <a:gd name="T6" fmla="*/ 4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33" name="Freeform 825"/>
              <p:cNvSpPr>
                <a:spLocks/>
              </p:cNvSpPr>
              <p:nvPr/>
            </p:nvSpPr>
            <p:spPr bwMode="auto">
              <a:xfrm>
                <a:off x="3640" y="1224"/>
                <a:ext cx="3" cy="5"/>
              </a:xfrm>
              <a:custGeom>
                <a:avLst/>
                <a:gdLst>
                  <a:gd name="T0" fmla="*/ 0 w 3"/>
                  <a:gd name="T1" fmla="*/ 0 h 5"/>
                  <a:gd name="T2" fmla="*/ 0 w 3"/>
                  <a:gd name="T3" fmla="*/ 3 h 5"/>
                  <a:gd name="T4" fmla="*/ 3 w 3"/>
                  <a:gd name="T5" fmla="*/ 5 h 5"/>
                  <a:gd name="T6" fmla="*/ 3 w 3"/>
                  <a:gd name="T7" fmla="*/ 2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3"/>
                    </a:lnTo>
                    <a:lnTo>
                      <a:pt x="3" y="5"/>
                    </a:lnTo>
                    <a:lnTo>
                      <a:pt x="3"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34" name="Freeform 826"/>
              <p:cNvSpPr>
                <a:spLocks/>
              </p:cNvSpPr>
              <p:nvPr/>
            </p:nvSpPr>
            <p:spPr bwMode="auto">
              <a:xfrm>
                <a:off x="3639" y="1224"/>
                <a:ext cx="4" cy="5"/>
              </a:xfrm>
              <a:custGeom>
                <a:avLst/>
                <a:gdLst>
                  <a:gd name="T0" fmla="*/ 0 w 4"/>
                  <a:gd name="T1" fmla="*/ 0 h 5"/>
                  <a:gd name="T2" fmla="*/ 0 w 4"/>
                  <a:gd name="T3" fmla="*/ 4 h 5"/>
                  <a:gd name="T4" fmla="*/ 4 w 4"/>
                  <a:gd name="T5" fmla="*/ 5 h 5"/>
                  <a:gd name="T6" fmla="*/ 4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lnTo>
                      <a:pt x="0" y="4"/>
                    </a:lnTo>
                    <a:lnTo>
                      <a:pt x="4" y="5"/>
                    </a:lnTo>
                    <a:lnTo>
                      <a:pt x="4"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35" name="Freeform 827"/>
              <p:cNvSpPr>
                <a:spLocks/>
              </p:cNvSpPr>
              <p:nvPr/>
            </p:nvSpPr>
            <p:spPr bwMode="auto">
              <a:xfrm>
                <a:off x="3691" y="1260"/>
                <a:ext cx="4" cy="6"/>
              </a:xfrm>
              <a:custGeom>
                <a:avLst/>
                <a:gdLst>
                  <a:gd name="T0" fmla="*/ 0 w 4"/>
                  <a:gd name="T1" fmla="*/ 0 h 6"/>
                  <a:gd name="T2" fmla="*/ 0 w 4"/>
                  <a:gd name="T3" fmla="*/ 4 h 6"/>
                  <a:gd name="T4" fmla="*/ 4 w 4"/>
                  <a:gd name="T5" fmla="*/ 6 h 6"/>
                  <a:gd name="T6" fmla="*/ 4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36" name="Freeform 828"/>
              <p:cNvSpPr>
                <a:spLocks/>
              </p:cNvSpPr>
              <p:nvPr/>
            </p:nvSpPr>
            <p:spPr bwMode="auto">
              <a:xfrm>
                <a:off x="3691" y="1260"/>
                <a:ext cx="4" cy="6"/>
              </a:xfrm>
              <a:custGeom>
                <a:avLst/>
                <a:gdLst>
                  <a:gd name="T0" fmla="*/ 0 w 4"/>
                  <a:gd name="T1" fmla="*/ 0 h 6"/>
                  <a:gd name="T2" fmla="*/ 0 w 4"/>
                  <a:gd name="T3" fmla="*/ 4 h 6"/>
                  <a:gd name="T4" fmla="*/ 4 w 4"/>
                  <a:gd name="T5" fmla="*/ 6 h 6"/>
                  <a:gd name="T6" fmla="*/ 4 w 4"/>
                  <a:gd name="T7" fmla="*/ 3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3"/>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37" name="Freeform 829"/>
              <p:cNvSpPr>
                <a:spLocks/>
              </p:cNvSpPr>
              <p:nvPr/>
            </p:nvSpPr>
            <p:spPr bwMode="auto">
              <a:xfrm>
                <a:off x="3692" y="1255"/>
                <a:ext cx="3" cy="6"/>
              </a:xfrm>
              <a:custGeom>
                <a:avLst/>
                <a:gdLst>
                  <a:gd name="T0" fmla="*/ 0 w 3"/>
                  <a:gd name="T1" fmla="*/ 0 h 6"/>
                  <a:gd name="T2" fmla="*/ 0 w 3"/>
                  <a:gd name="T3" fmla="*/ 4 h 6"/>
                  <a:gd name="T4" fmla="*/ 3 w 3"/>
                  <a:gd name="T5" fmla="*/ 6 h 6"/>
                  <a:gd name="T6" fmla="*/ 3 w 3"/>
                  <a:gd name="T7" fmla="*/ 3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lnTo>
                      <a:pt x="0" y="4"/>
                    </a:lnTo>
                    <a:lnTo>
                      <a:pt x="3" y="6"/>
                    </a:lnTo>
                    <a:lnTo>
                      <a:pt x="3"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38" name="Freeform 830"/>
              <p:cNvSpPr>
                <a:spLocks/>
              </p:cNvSpPr>
              <p:nvPr/>
            </p:nvSpPr>
            <p:spPr bwMode="auto">
              <a:xfrm>
                <a:off x="3691" y="1256"/>
                <a:ext cx="4" cy="5"/>
              </a:xfrm>
              <a:custGeom>
                <a:avLst/>
                <a:gdLst>
                  <a:gd name="T0" fmla="*/ 0 w 4"/>
                  <a:gd name="T1" fmla="*/ 0 h 5"/>
                  <a:gd name="T2" fmla="*/ 0 w 4"/>
                  <a:gd name="T3" fmla="*/ 3 h 5"/>
                  <a:gd name="T4" fmla="*/ 4 w 4"/>
                  <a:gd name="T5" fmla="*/ 5 h 5"/>
                  <a:gd name="T6" fmla="*/ 4 w 4"/>
                  <a:gd name="T7" fmla="*/ 2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lnTo>
                      <a:pt x="0" y="3"/>
                    </a:lnTo>
                    <a:lnTo>
                      <a:pt x="4" y="5"/>
                    </a:lnTo>
                    <a:lnTo>
                      <a:pt x="4" y="2"/>
                    </a:lnTo>
                    <a:lnTo>
                      <a:pt x="0"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39" name="Freeform 831"/>
              <p:cNvSpPr>
                <a:spLocks/>
              </p:cNvSpPr>
              <p:nvPr/>
            </p:nvSpPr>
            <p:spPr bwMode="auto">
              <a:xfrm>
                <a:off x="3684" y="1251"/>
                <a:ext cx="7" cy="7"/>
              </a:xfrm>
              <a:custGeom>
                <a:avLst/>
                <a:gdLst>
                  <a:gd name="T0" fmla="*/ 0 w 7"/>
                  <a:gd name="T1" fmla="*/ 0 h 7"/>
                  <a:gd name="T2" fmla="*/ 0 w 7"/>
                  <a:gd name="T3" fmla="*/ 3 h 7"/>
                  <a:gd name="T4" fmla="*/ 7 w 7"/>
                  <a:gd name="T5" fmla="*/ 7 h 7"/>
                  <a:gd name="T6" fmla="*/ 7 w 7"/>
                  <a:gd name="T7" fmla="*/ 4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3"/>
                    </a:lnTo>
                    <a:lnTo>
                      <a:pt x="7"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40" name="Freeform 832"/>
              <p:cNvSpPr>
                <a:spLocks/>
              </p:cNvSpPr>
              <p:nvPr/>
            </p:nvSpPr>
            <p:spPr bwMode="auto">
              <a:xfrm>
                <a:off x="3684" y="1251"/>
                <a:ext cx="6" cy="8"/>
              </a:xfrm>
              <a:custGeom>
                <a:avLst/>
                <a:gdLst>
                  <a:gd name="T0" fmla="*/ 0 w 6"/>
                  <a:gd name="T1" fmla="*/ 0 h 8"/>
                  <a:gd name="T2" fmla="*/ 0 w 6"/>
                  <a:gd name="T3" fmla="*/ 3 h 8"/>
                  <a:gd name="T4" fmla="*/ 6 w 6"/>
                  <a:gd name="T5" fmla="*/ 8 h 8"/>
                  <a:gd name="T6" fmla="*/ 6 w 6"/>
                  <a:gd name="T7" fmla="*/ 4 h 8"/>
                  <a:gd name="T8" fmla="*/ 0 w 6"/>
                  <a:gd name="T9" fmla="*/ 0 h 8"/>
                </a:gdLst>
                <a:ahLst/>
                <a:cxnLst>
                  <a:cxn ang="0">
                    <a:pos x="T0" y="T1"/>
                  </a:cxn>
                  <a:cxn ang="0">
                    <a:pos x="T2" y="T3"/>
                  </a:cxn>
                  <a:cxn ang="0">
                    <a:pos x="T4" y="T5"/>
                  </a:cxn>
                  <a:cxn ang="0">
                    <a:pos x="T6" y="T7"/>
                  </a:cxn>
                  <a:cxn ang="0">
                    <a:pos x="T8" y="T9"/>
                  </a:cxn>
                </a:cxnLst>
                <a:rect l="0" t="0" r="r" b="b"/>
                <a:pathLst>
                  <a:path w="6" h="8">
                    <a:moveTo>
                      <a:pt x="0" y="0"/>
                    </a:moveTo>
                    <a:lnTo>
                      <a:pt x="0" y="3"/>
                    </a:lnTo>
                    <a:lnTo>
                      <a:pt x="6" y="8"/>
                    </a:lnTo>
                    <a:lnTo>
                      <a:pt x="6" y="4"/>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41" name="Freeform 833"/>
              <p:cNvSpPr>
                <a:spLocks/>
              </p:cNvSpPr>
              <p:nvPr/>
            </p:nvSpPr>
            <p:spPr bwMode="auto">
              <a:xfrm>
                <a:off x="3684" y="1256"/>
                <a:ext cx="7" cy="7"/>
              </a:xfrm>
              <a:custGeom>
                <a:avLst/>
                <a:gdLst>
                  <a:gd name="T0" fmla="*/ 0 w 7"/>
                  <a:gd name="T1" fmla="*/ 0 h 7"/>
                  <a:gd name="T2" fmla="*/ 0 w 7"/>
                  <a:gd name="T3" fmla="*/ 3 h 7"/>
                  <a:gd name="T4" fmla="*/ 7 w 7"/>
                  <a:gd name="T5" fmla="*/ 7 h 7"/>
                  <a:gd name="T6" fmla="*/ 7 w 7"/>
                  <a:gd name="T7" fmla="*/ 4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3"/>
                    </a:lnTo>
                    <a:lnTo>
                      <a:pt x="7"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42" name="Freeform 834"/>
              <p:cNvSpPr>
                <a:spLocks/>
              </p:cNvSpPr>
              <p:nvPr/>
            </p:nvSpPr>
            <p:spPr bwMode="auto">
              <a:xfrm>
                <a:off x="3684" y="1256"/>
                <a:ext cx="6" cy="7"/>
              </a:xfrm>
              <a:custGeom>
                <a:avLst/>
                <a:gdLst>
                  <a:gd name="T0" fmla="*/ 0 w 6"/>
                  <a:gd name="T1" fmla="*/ 0 h 7"/>
                  <a:gd name="T2" fmla="*/ 0 w 6"/>
                  <a:gd name="T3" fmla="*/ 3 h 7"/>
                  <a:gd name="T4" fmla="*/ 6 w 6"/>
                  <a:gd name="T5" fmla="*/ 7 h 7"/>
                  <a:gd name="T6" fmla="*/ 6 w 6"/>
                  <a:gd name="T7" fmla="*/ 4 h 7"/>
                  <a:gd name="T8" fmla="*/ 0 w 6"/>
                  <a:gd name="T9" fmla="*/ 0 h 7"/>
                </a:gdLst>
                <a:ahLst/>
                <a:cxnLst>
                  <a:cxn ang="0">
                    <a:pos x="T0" y="T1"/>
                  </a:cxn>
                  <a:cxn ang="0">
                    <a:pos x="T2" y="T3"/>
                  </a:cxn>
                  <a:cxn ang="0">
                    <a:pos x="T4" y="T5"/>
                  </a:cxn>
                  <a:cxn ang="0">
                    <a:pos x="T6" y="T7"/>
                  </a:cxn>
                  <a:cxn ang="0">
                    <a:pos x="T8" y="T9"/>
                  </a:cxn>
                </a:cxnLst>
                <a:rect l="0" t="0" r="r" b="b"/>
                <a:pathLst>
                  <a:path w="6" h="7">
                    <a:moveTo>
                      <a:pt x="0" y="0"/>
                    </a:moveTo>
                    <a:lnTo>
                      <a:pt x="0" y="3"/>
                    </a:lnTo>
                    <a:lnTo>
                      <a:pt x="6" y="7"/>
                    </a:lnTo>
                    <a:lnTo>
                      <a:pt x="6" y="4"/>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43" name="Freeform 835"/>
              <p:cNvSpPr>
                <a:spLocks/>
              </p:cNvSpPr>
              <p:nvPr/>
            </p:nvSpPr>
            <p:spPr bwMode="auto">
              <a:xfrm>
                <a:off x="3645" y="1227"/>
                <a:ext cx="7" cy="8"/>
              </a:xfrm>
              <a:custGeom>
                <a:avLst/>
                <a:gdLst>
                  <a:gd name="T0" fmla="*/ 0 w 7"/>
                  <a:gd name="T1" fmla="*/ 0 h 8"/>
                  <a:gd name="T2" fmla="*/ 0 w 7"/>
                  <a:gd name="T3" fmla="*/ 4 h 8"/>
                  <a:gd name="T4" fmla="*/ 7 w 7"/>
                  <a:gd name="T5" fmla="*/ 8 h 8"/>
                  <a:gd name="T6" fmla="*/ 7 w 7"/>
                  <a:gd name="T7" fmla="*/ 4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4"/>
                    </a:lnTo>
                    <a:lnTo>
                      <a:pt x="7" y="8"/>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44" name="Freeform 836"/>
              <p:cNvSpPr>
                <a:spLocks/>
              </p:cNvSpPr>
              <p:nvPr/>
            </p:nvSpPr>
            <p:spPr bwMode="auto">
              <a:xfrm>
                <a:off x="3645" y="1227"/>
                <a:ext cx="7" cy="8"/>
              </a:xfrm>
              <a:custGeom>
                <a:avLst/>
                <a:gdLst>
                  <a:gd name="T0" fmla="*/ 0 w 7"/>
                  <a:gd name="T1" fmla="*/ 0 h 8"/>
                  <a:gd name="T2" fmla="*/ 0 w 7"/>
                  <a:gd name="T3" fmla="*/ 4 h 8"/>
                  <a:gd name="T4" fmla="*/ 7 w 7"/>
                  <a:gd name="T5" fmla="*/ 8 h 8"/>
                  <a:gd name="T6" fmla="*/ 7 w 7"/>
                  <a:gd name="T7" fmla="*/ 4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4"/>
                    </a:lnTo>
                    <a:lnTo>
                      <a:pt x="7" y="8"/>
                    </a:lnTo>
                    <a:lnTo>
                      <a:pt x="7" y="4"/>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45" name="Freeform 837"/>
              <p:cNvSpPr>
                <a:spLocks/>
              </p:cNvSpPr>
              <p:nvPr/>
            </p:nvSpPr>
            <p:spPr bwMode="auto">
              <a:xfrm>
                <a:off x="3573" y="1181"/>
                <a:ext cx="185" cy="112"/>
              </a:xfrm>
              <a:custGeom>
                <a:avLst/>
                <a:gdLst>
                  <a:gd name="T0" fmla="*/ 184 w 185"/>
                  <a:gd name="T1" fmla="*/ 111 h 112"/>
                  <a:gd name="T2" fmla="*/ 185 w 185"/>
                  <a:gd name="T3" fmla="*/ 109 h 112"/>
                  <a:gd name="T4" fmla="*/ 3 w 185"/>
                  <a:gd name="T5" fmla="*/ 0 h 112"/>
                  <a:gd name="T6" fmla="*/ 0 w 185"/>
                  <a:gd name="T7" fmla="*/ 2 h 112"/>
                  <a:gd name="T8" fmla="*/ 184 w 185"/>
                  <a:gd name="T9" fmla="*/ 112 h 112"/>
                  <a:gd name="T10" fmla="*/ 184 w 185"/>
                  <a:gd name="T11" fmla="*/ 111 h 112"/>
                </a:gdLst>
                <a:ahLst/>
                <a:cxnLst>
                  <a:cxn ang="0">
                    <a:pos x="T0" y="T1"/>
                  </a:cxn>
                  <a:cxn ang="0">
                    <a:pos x="T2" y="T3"/>
                  </a:cxn>
                  <a:cxn ang="0">
                    <a:pos x="T4" y="T5"/>
                  </a:cxn>
                  <a:cxn ang="0">
                    <a:pos x="T6" y="T7"/>
                  </a:cxn>
                  <a:cxn ang="0">
                    <a:pos x="T8" y="T9"/>
                  </a:cxn>
                  <a:cxn ang="0">
                    <a:pos x="T10" y="T11"/>
                  </a:cxn>
                </a:cxnLst>
                <a:rect l="0" t="0" r="r" b="b"/>
                <a:pathLst>
                  <a:path w="185" h="112">
                    <a:moveTo>
                      <a:pt x="184" y="111"/>
                    </a:moveTo>
                    <a:lnTo>
                      <a:pt x="185" y="109"/>
                    </a:lnTo>
                    <a:lnTo>
                      <a:pt x="3" y="0"/>
                    </a:lnTo>
                    <a:lnTo>
                      <a:pt x="0" y="2"/>
                    </a:lnTo>
                    <a:lnTo>
                      <a:pt x="184" y="112"/>
                    </a:lnTo>
                    <a:lnTo>
                      <a:pt x="184"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46" name="Freeform 838"/>
              <p:cNvSpPr>
                <a:spLocks/>
              </p:cNvSpPr>
              <p:nvPr/>
            </p:nvSpPr>
            <p:spPr bwMode="auto">
              <a:xfrm>
                <a:off x="3579" y="981"/>
                <a:ext cx="185" cy="113"/>
              </a:xfrm>
              <a:custGeom>
                <a:avLst/>
                <a:gdLst>
                  <a:gd name="T0" fmla="*/ 185 w 185"/>
                  <a:gd name="T1" fmla="*/ 112 h 113"/>
                  <a:gd name="T2" fmla="*/ 185 w 185"/>
                  <a:gd name="T3" fmla="*/ 111 h 113"/>
                  <a:gd name="T4" fmla="*/ 1 w 185"/>
                  <a:gd name="T5" fmla="*/ 0 h 113"/>
                  <a:gd name="T6" fmla="*/ 0 w 185"/>
                  <a:gd name="T7" fmla="*/ 2 h 113"/>
                  <a:gd name="T8" fmla="*/ 184 w 185"/>
                  <a:gd name="T9" fmla="*/ 113 h 113"/>
                  <a:gd name="T10" fmla="*/ 183 w 185"/>
                  <a:gd name="T11" fmla="*/ 112 h 113"/>
                  <a:gd name="T12" fmla="*/ 185 w 185"/>
                  <a:gd name="T13" fmla="*/ 112 h 113"/>
                  <a:gd name="T14" fmla="*/ 185 w 185"/>
                  <a:gd name="T15" fmla="*/ 111 h 113"/>
                  <a:gd name="T16" fmla="*/ 185 w 185"/>
                  <a:gd name="T17" fmla="*/ 111 h 113"/>
                  <a:gd name="T18" fmla="*/ 185 w 185"/>
                  <a:gd name="T19"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13">
                    <a:moveTo>
                      <a:pt x="185" y="112"/>
                    </a:moveTo>
                    <a:lnTo>
                      <a:pt x="185" y="111"/>
                    </a:lnTo>
                    <a:lnTo>
                      <a:pt x="1" y="0"/>
                    </a:lnTo>
                    <a:lnTo>
                      <a:pt x="0" y="2"/>
                    </a:lnTo>
                    <a:lnTo>
                      <a:pt x="184" y="113"/>
                    </a:lnTo>
                    <a:lnTo>
                      <a:pt x="183" y="112"/>
                    </a:lnTo>
                    <a:lnTo>
                      <a:pt x="185" y="112"/>
                    </a:lnTo>
                    <a:lnTo>
                      <a:pt x="185" y="111"/>
                    </a:lnTo>
                    <a:lnTo>
                      <a:pt x="185" y="111"/>
                    </a:lnTo>
                    <a:lnTo>
                      <a:pt x="185"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47" name="Freeform 839"/>
              <p:cNvSpPr>
                <a:spLocks/>
              </p:cNvSpPr>
              <p:nvPr/>
            </p:nvSpPr>
            <p:spPr bwMode="auto">
              <a:xfrm>
                <a:off x="3762" y="1093"/>
                <a:ext cx="2" cy="196"/>
              </a:xfrm>
              <a:custGeom>
                <a:avLst/>
                <a:gdLst>
                  <a:gd name="T0" fmla="*/ 1 w 2"/>
                  <a:gd name="T1" fmla="*/ 196 h 196"/>
                  <a:gd name="T2" fmla="*/ 2 w 2"/>
                  <a:gd name="T3" fmla="*/ 196 h 196"/>
                  <a:gd name="T4" fmla="*/ 2 w 2"/>
                  <a:gd name="T5" fmla="*/ 0 h 196"/>
                  <a:gd name="T6" fmla="*/ 0 w 2"/>
                  <a:gd name="T7" fmla="*/ 0 h 196"/>
                  <a:gd name="T8" fmla="*/ 0 w 2"/>
                  <a:gd name="T9" fmla="*/ 196 h 196"/>
                  <a:gd name="T10" fmla="*/ 1 w 2"/>
                  <a:gd name="T11" fmla="*/ 196 h 196"/>
                </a:gdLst>
                <a:ahLst/>
                <a:cxnLst>
                  <a:cxn ang="0">
                    <a:pos x="T0" y="T1"/>
                  </a:cxn>
                  <a:cxn ang="0">
                    <a:pos x="T2" y="T3"/>
                  </a:cxn>
                  <a:cxn ang="0">
                    <a:pos x="T4" y="T5"/>
                  </a:cxn>
                  <a:cxn ang="0">
                    <a:pos x="T6" y="T7"/>
                  </a:cxn>
                  <a:cxn ang="0">
                    <a:pos x="T8" y="T9"/>
                  </a:cxn>
                  <a:cxn ang="0">
                    <a:pos x="T10" y="T11"/>
                  </a:cxn>
                </a:cxnLst>
                <a:rect l="0" t="0" r="r" b="b"/>
                <a:pathLst>
                  <a:path w="2" h="196">
                    <a:moveTo>
                      <a:pt x="1" y="196"/>
                    </a:moveTo>
                    <a:lnTo>
                      <a:pt x="2" y="196"/>
                    </a:lnTo>
                    <a:lnTo>
                      <a:pt x="2" y="0"/>
                    </a:lnTo>
                    <a:lnTo>
                      <a:pt x="0" y="0"/>
                    </a:lnTo>
                    <a:lnTo>
                      <a:pt x="0" y="196"/>
                    </a:lnTo>
                    <a:lnTo>
                      <a:pt x="1"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48" name="Freeform 840"/>
              <p:cNvSpPr>
                <a:spLocks/>
              </p:cNvSpPr>
              <p:nvPr/>
            </p:nvSpPr>
            <p:spPr bwMode="auto">
              <a:xfrm>
                <a:off x="3589" y="1174"/>
                <a:ext cx="10" cy="15"/>
              </a:xfrm>
              <a:custGeom>
                <a:avLst/>
                <a:gdLst>
                  <a:gd name="T0" fmla="*/ 10 w 10"/>
                  <a:gd name="T1" fmla="*/ 15 h 15"/>
                  <a:gd name="T2" fmla="*/ 0 w 10"/>
                  <a:gd name="T3" fmla="*/ 9 h 15"/>
                  <a:gd name="T4" fmla="*/ 0 w 10"/>
                  <a:gd name="T5" fmla="*/ 0 h 15"/>
                  <a:gd name="T6" fmla="*/ 10 w 10"/>
                  <a:gd name="T7" fmla="*/ 6 h 15"/>
                  <a:gd name="T8" fmla="*/ 10 w 10"/>
                  <a:gd name="T9" fmla="*/ 15 h 15"/>
                </a:gdLst>
                <a:ahLst/>
                <a:cxnLst>
                  <a:cxn ang="0">
                    <a:pos x="T0" y="T1"/>
                  </a:cxn>
                  <a:cxn ang="0">
                    <a:pos x="T2" y="T3"/>
                  </a:cxn>
                  <a:cxn ang="0">
                    <a:pos x="T4" y="T5"/>
                  </a:cxn>
                  <a:cxn ang="0">
                    <a:pos x="T6" y="T7"/>
                  </a:cxn>
                  <a:cxn ang="0">
                    <a:pos x="T8" y="T9"/>
                  </a:cxn>
                </a:cxnLst>
                <a:rect l="0" t="0" r="r" b="b"/>
                <a:pathLst>
                  <a:path w="10" h="15">
                    <a:moveTo>
                      <a:pt x="10" y="15"/>
                    </a:moveTo>
                    <a:lnTo>
                      <a:pt x="0" y="9"/>
                    </a:lnTo>
                    <a:lnTo>
                      <a:pt x="0" y="0"/>
                    </a:lnTo>
                    <a:lnTo>
                      <a:pt x="10" y="6"/>
                    </a:lnTo>
                    <a:lnTo>
                      <a:pt x="1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49" name="Freeform 841"/>
              <p:cNvSpPr>
                <a:spLocks/>
              </p:cNvSpPr>
              <p:nvPr/>
            </p:nvSpPr>
            <p:spPr bwMode="auto">
              <a:xfrm>
                <a:off x="3588" y="1174"/>
                <a:ext cx="10" cy="15"/>
              </a:xfrm>
              <a:custGeom>
                <a:avLst/>
                <a:gdLst>
                  <a:gd name="T0" fmla="*/ 10 w 10"/>
                  <a:gd name="T1" fmla="*/ 15 h 15"/>
                  <a:gd name="T2" fmla="*/ 0 w 10"/>
                  <a:gd name="T3" fmla="*/ 9 h 15"/>
                  <a:gd name="T4" fmla="*/ 0 w 10"/>
                  <a:gd name="T5" fmla="*/ 0 h 15"/>
                  <a:gd name="T6" fmla="*/ 10 w 10"/>
                  <a:gd name="T7" fmla="*/ 6 h 15"/>
                  <a:gd name="T8" fmla="*/ 10 w 10"/>
                  <a:gd name="T9" fmla="*/ 15 h 15"/>
                </a:gdLst>
                <a:ahLst/>
                <a:cxnLst>
                  <a:cxn ang="0">
                    <a:pos x="T0" y="T1"/>
                  </a:cxn>
                  <a:cxn ang="0">
                    <a:pos x="T2" y="T3"/>
                  </a:cxn>
                  <a:cxn ang="0">
                    <a:pos x="T4" y="T5"/>
                  </a:cxn>
                  <a:cxn ang="0">
                    <a:pos x="T6" y="T7"/>
                  </a:cxn>
                  <a:cxn ang="0">
                    <a:pos x="T8" y="T9"/>
                  </a:cxn>
                </a:cxnLst>
                <a:rect l="0" t="0" r="r" b="b"/>
                <a:pathLst>
                  <a:path w="10" h="15">
                    <a:moveTo>
                      <a:pt x="10" y="15"/>
                    </a:moveTo>
                    <a:lnTo>
                      <a:pt x="0" y="9"/>
                    </a:lnTo>
                    <a:lnTo>
                      <a:pt x="0" y="0"/>
                    </a:lnTo>
                    <a:lnTo>
                      <a:pt x="10" y="6"/>
                    </a:lnTo>
                    <a:lnTo>
                      <a:pt x="10" y="15"/>
                    </a:lnTo>
                    <a:close/>
                  </a:path>
                </a:pathLst>
              </a:custGeom>
              <a:solidFill>
                <a:srgbClr val="06D9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50" name="Freeform 842"/>
              <p:cNvSpPr>
                <a:spLocks/>
              </p:cNvSpPr>
              <p:nvPr/>
            </p:nvSpPr>
            <p:spPr bwMode="auto">
              <a:xfrm>
                <a:off x="3862" y="947"/>
                <a:ext cx="313" cy="456"/>
              </a:xfrm>
              <a:custGeom>
                <a:avLst/>
                <a:gdLst>
                  <a:gd name="T0" fmla="*/ 300 w 313"/>
                  <a:gd name="T1" fmla="*/ 328 h 456"/>
                  <a:gd name="T2" fmla="*/ 313 w 313"/>
                  <a:gd name="T3" fmla="*/ 61 h 456"/>
                  <a:gd name="T4" fmla="*/ 218 w 313"/>
                  <a:gd name="T5" fmla="*/ 0 h 456"/>
                  <a:gd name="T6" fmla="*/ 1 w 313"/>
                  <a:gd name="T7" fmla="*/ 132 h 456"/>
                  <a:gd name="T8" fmla="*/ 0 w 313"/>
                  <a:gd name="T9" fmla="*/ 396 h 456"/>
                  <a:gd name="T10" fmla="*/ 95 w 313"/>
                  <a:gd name="T11" fmla="*/ 456 h 456"/>
                  <a:gd name="T12" fmla="*/ 300 w 313"/>
                  <a:gd name="T13" fmla="*/ 328 h 456"/>
                </a:gdLst>
                <a:ahLst/>
                <a:cxnLst>
                  <a:cxn ang="0">
                    <a:pos x="T0" y="T1"/>
                  </a:cxn>
                  <a:cxn ang="0">
                    <a:pos x="T2" y="T3"/>
                  </a:cxn>
                  <a:cxn ang="0">
                    <a:pos x="T4" y="T5"/>
                  </a:cxn>
                  <a:cxn ang="0">
                    <a:pos x="T6" y="T7"/>
                  </a:cxn>
                  <a:cxn ang="0">
                    <a:pos x="T8" y="T9"/>
                  </a:cxn>
                  <a:cxn ang="0">
                    <a:pos x="T10" y="T11"/>
                  </a:cxn>
                  <a:cxn ang="0">
                    <a:pos x="T12" y="T13"/>
                  </a:cxn>
                </a:cxnLst>
                <a:rect l="0" t="0" r="r" b="b"/>
                <a:pathLst>
                  <a:path w="313" h="456">
                    <a:moveTo>
                      <a:pt x="300" y="328"/>
                    </a:moveTo>
                    <a:lnTo>
                      <a:pt x="313" y="61"/>
                    </a:lnTo>
                    <a:lnTo>
                      <a:pt x="218" y="0"/>
                    </a:lnTo>
                    <a:lnTo>
                      <a:pt x="1" y="132"/>
                    </a:lnTo>
                    <a:lnTo>
                      <a:pt x="0" y="396"/>
                    </a:lnTo>
                    <a:lnTo>
                      <a:pt x="95" y="456"/>
                    </a:lnTo>
                    <a:lnTo>
                      <a:pt x="300" y="328"/>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51" name="Freeform 843"/>
              <p:cNvSpPr>
                <a:spLocks/>
              </p:cNvSpPr>
              <p:nvPr/>
            </p:nvSpPr>
            <p:spPr bwMode="auto">
              <a:xfrm>
                <a:off x="3958" y="1008"/>
                <a:ext cx="217" cy="396"/>
              </a:xfrm>
              <a:custGeom>
                <a:avLst/>
                <a:gdLst>
                  <a:gd name="T0" fmla="*/ 216 w 217"/>
                  <a:gd name="T1" fmla="*/ 0 h 396"/>
                  <a:gd name="T2" fmla="*/ 0 w 217"/>
                  <a:gd name="T3" fmla="*/ 128 h 396"/>
                  <a:gd name="T4" fmla="*/ 1 w 217"/>
                  <a:gd name="T5" fmla="*/ 396 h 396"/>
                  <a:gd name="T6" fmla="*/ 217 w 217"/>
                  <a:gd name="T7" fmla="*/ 261 h 396"/>
                  <a:gd name="T8" fmla="*/ 216 w 217"/>
                  <a:gd name="T9" fmla="*/ 0 h 396"/>
                </a:gdLst>
                <a:ahLst/>
                <a:cxnLst>
                  <a:cxn ang="0">
                    <a:pos x="T0" y="T1"/>
                  </a:cxn>
                  <a:cxn ang="0">
                    <a:pos x="T2" y="T3"/>
                  </a:cxn>
                  <a:cxn ang="0">
                    <a:pos x="T4" y="T5"/>
                  </a:cxn>
                  <a:cxn ang="0">
                    <a:pos x="T6" y="T7"/>
                  </a:cxn>
                  <a:cxn ang="0">
                    <a:pos x="T8" y="T9"/>
                  </a:cxn>
                </a:cxnLst>
                <a:rect l="0" t="0" r="r" b="b"/>
                <a:pathLst>
                  <a:path w="217" h="396">
                    <a:moveTo>
                      <a:pt x="216" y="0"/>
                    </a:moveTo>
                    <a:lnTo>
                      <a:pt x="0" y="128"/>
                    </a:lnTo>
                    <a:lnTo>
                      <a:pt x="1" y="396"/>
                    </a:lnTo>
                    <a:lnTo>
                      <a:pt x="217" y="261"/>
                    </a:lnTo>
                    <a:lnTo>
                      <a:pt x="216"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52" name="Freeform 844"/>
              <p:cNvSpPr>
                <a:spLocks/>
              </p:cNvSpPr>
              <p:nvPr/>
            </p:nvSpPr>
            <p:spPr bwMode="auto">
              <a:xfrm>
                <a:off x="3875" y="1221"/>
                <a:ext cx="71" cy="182"/>
              </a:xfrm>
              <a:custGeom>
                <a:avLst/>
                <a:gdLst>
                  <a:gd name="T0" fmla="*/ 2 w 71"/>
                  <a:gd name="T1" fmla="*/ 0 h 182"/>
                  <a:gd name="T2" fmla="*/ 0 w 71"/>
                  <a:gd name="T3" fmla="*/ 145 h 182"/>
                  <a:gd name="T4" fmla="*/ 62 w 71"/>
                  <a:gd name="T5" fmla="*/ 178 h 182"/>
                  <a:gd name="T6" fmla="*/ 62 w 71"/>
                  <a:gd name="T7" fmla="*/ 174 h 182"/>
                  <a:gd name="T8" fmla="*/ 71 w 71"/>
                  <a:gd name="T9" fmla="*/ 182 h 182"/>
                  <a:gd name="T10" fmla="*/ 71 w 71"/>
                  <a:gd name="T11" fmla="*/ 42 h 182"/>
                  <a:gd name="T12" fmla="*/ 2 w 71"/>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71" h="182">
                    <a:moveTo>
                      <a:pt x="2" y="0"/>
                    </a:moveTo>
                    <a:lnTo>
                      <a:pt x="0" y="145"/>
                    </a:lnTo>
                    <a:lnTo>
                      <a:pt x="62" y="178"/>
                    </a:lnTo>
                    <a:lnTo>
                      <a:pt x="62" y="174"/>
                    </a:lnTo>
                    <a:lnTo>
                      <a:pt x="71" y="182"/>
                    </a:lnTo>
                    <a:lnTo>
                      <a:pt x="71" y="42"/>
                    </a:lnTo>
                    <a:lnTo>
                      <a:pt x="2" y="0"/>
                    </a:lnTo>
                    <a:close/>
                  </a:path>
                </a:pathLst>
              </a:custGeom>
              <a:solidFill>
                <a:srgbClr val="B0B0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53" name="Freeform 845"/>
              <p:cNvSpPr>
                <a:spLocks/>
              </p:cNvSpPr>
              <p:nvPr/>
            </p:nvSpPr>
            <p:spPr bwMode="auto">
              <a:xfrm>
                <a:off x="3862" y="945"/>
                <a:ext cx="220" cy="136"/>
              </a:xfrm>
              <a:custGeom>
                <a:avLst/>
                <a:gdLst>
                  <a:gd name="T0" fmla="*/ 220 w 220"/>
                  <a:gd name="T1" fmla="*/ 1 h 136"/>
                  <a:gd name="T2" fmla="*/ 218 w 220"/>
                  <a:gd name="T3" fmla="*/ 1 h 136"/>
                  <a:gd name="T4" fmla="*/ 0 w 220"/>
                  <a:gd name="T5" fmla="*/ 132 h 136"/>
                  <a:gd name="T6" fmla="*/ 2 w 220"/>
                  <a:gd name="T7" fmla="*/ 136 h 136"/>
                  <a:gd name="T8" fmla="*/ 219 w 220"/>
                  <a:gd name="T9" fmla="*/ 4 h 136"/>
                  <a:gd name="T10" fmla="*/ 217 w 220"/>
                  <a:gd name="T11" fmla="*/ 4 h 136"/>
                  <a:gd name="T12" fmla="*/ 219 w 220"/>
                  <a:gd name="T13" fmla="*/ 1 h 136"/>
                  <a:gd name="T14" fmla="*/ 218 w 220"/>
                  <a:gd name="T15" fmla="*/ 0 h 136"/>
                  <a:gd name="T16" fmla="*/ 218 w 220"/>
                  <a:gd name="T17" fmla="*/ 1 h 136"/>
                  <a:gd name="T18" fmla="*/ 220 w 220"/>
                  <a:gd name="T19"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136">
                    <a:moveTo>
                      <a:pt x="220" y="1"/>
                    </a:moveTo>
                    <a:lnTo>
                      <a:pt x="218" y="1"/>
                    </a:lnTo>
                    <a:lnTo>
                      <a:pt x="0" y="132"/>
                    </a:lnTo>
                    <a:lnTo>
                      <a:pt x="2" y="136"/>
                    </a:lnTo>
                    <a:lnTo>
                      <a:pt x="219" y="4"/>
                    </a:lnTo>
                    <a:lnTo>
                      <a:pt x="217" y="4"/>
                    </a:lnTo>
                    <a:lnTo>
                      <a:pt x="219" y="1"/>
                    </a:lnTo>
                    <a:lnTo>
                      <a:pt x="218" y="0"/>
                    </a:lnTo>
                    <a:lnTo>
                      <a:pt x="218" y="1"/>
                    </a:lnTo>
                    <a:lnTo>
                      <a:pt x="2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54" name="Freeform 846"/>
              <p:cNvSpPr>
                <a:spLocks/>
              </p:cNvSpPr>
              <p:nvPr/>
            </p:nvSpPr>
            <p:spPr bwMode="auto">
              <a:xfrm>
                <a:off x="4077" y="946"/>
                <a:ext cx="99" cy="63"/>
              </a:xfrm>
              <a:custGeom>
                <a:avLst/>
                <a:gdLst>
                  <a:gd name="T0" fmla="*/ 99 w 99"/>
                  <a:gd name="T1" fmla="*/ 62 h 63"/>
                  <a:gd name="T2" fmla="*/ 99 w 99"/>
                  <a:gd name="T3" fmla="*/ 60 h 63"/>
                  <a:gd name="T4" fmla="*/ 3 w 99"/>
                  <a:gd name="T5" fmla="*/ 0 h 63"/>
                  <a:gd name="T6" fmla="*/ 0 w 99"/>
                  <a:gd name="T7" fmla="*/ 1 h 63"/>
                  <a:gd name="T8" fmla="*/ 98 w 99"/>
                  <a:gd name="T9" fmla="*/ 63 h 63"/>
                  <a:gd name="T10" fmla="*/ 99 w 99"/>
                  <a:gd name="T11" fmla="*/ 62 h 63"/>
                </a:gdLst>
                <a:ahLst/>
                <a:cxnLst>
                  <a:cxn ang="0">
                    <a:pos x="T0" y="T1"/>
                  </a:cxn>
                  <a:cxn ang="0">
                    <a:pos x="T2" y="T3"/>
                  </a:cxn>
                  <a:cxn ang="0">
                    <a:pos x="T4" y="T5"/>
                  </a:cxn>
                  <a:cxn ang="0">
                    <a:pos x="T6" y="T7"/>
                  </a:cxn>
                  <a:cxn ang="0">
                    <a:pos x="T8" y="T9"/>
                  </a:cxn>
                  <a:cxn ang="0">
                    <a:pos x="T10" y="T11"/>
                  </a:cxn>
                </a:cxnLst>
                <a:rect l="0" t="0" r="r" b="b"/>
                <a:pathLst>
                  <a:path w="99" h="63">
                    <a:moveTo>
                      <a:pt x="99" y="62"/>
                    </a:moveTo>
                    <a:lnTo>
                      <a:pt x="99" y="60"/>
                    </a:lnTo>
                    <a:lnTo>
                      <a:pt x="3" y="0"/>
                    </a:lnTo>
                    <a:lnTo>
                      <a:pt x="0" y="1"/>
                    </a:lnTo>
                    <a:lnTo>
                      <a:pt x="98" y="63"/>
                    </a:lnTo>
                    <a:lnTo>
                      <a:pt x="9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55" name="Freeform 847"/>
              <p:cNvSpPr>
                <a:spLocks/>
              </p:cNvSpPr>
              <p:nvPr/>
            </p:nvSpPr>
            <p:spPr bwMode="auto">
              <a:xfrm>
                <a:off x="3874" y="1116"/>
                <a:ext cx="5" cy="244"/>
              </a:xfrm>
              <a:custGeom>
                <a:avLst/>
                <a:gdLst>
                  <a:gd name="T0" fmla="*/ 2 w 5"/>
                  <a:gd name="T1" fmla="*/ 0 h 244"/>
                  <a:gd name="T2" fmla="*/ 0 w 5"/>
                  <a:gd name="T3" fmla="*/ 0 h 244"/>
                  <a:gd name="T4" fmla="*/ 0 w 5"/>
                  <a:gd name="T5" fmla="*/ 244 h 244"/>
                  <a:gd name="T6" fmla="*/ 5 w 5"/>
                  <a:gd name="T7" fmla="*/ 244 h 244"/>
                  <a:gd name="T8" fmla="*/ 5 w 5"/>
                  <a:gd name="T9" fmla="*/ 107 h 244"/>
                  <a:gd name="T10" fmla="*/ 2 w 5"/>
                  <a:gd name="T11" fmla="*/ 105 h 244"/>
                  <a:gd name="T12" fmla="*/ 2 w 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5" h="244">
                    <a:moveTo>
                      <a:pt x="2" y="0"/>
                    </a:moveTo>
                    <a:lnTo>
                      <a:pt x="0" y="0"/>
                    </a:lnTo>
                    <a:lnTo>
                      <a:pt x="0" y="244"/>
                    </a:lnTo>
                    <a:lnTo>
                      <a:pt x="5" y="244"/>
                    </a:lnTo>
                    <a:lnTo>
                      <a:pt x="5" y="107"/>
                    </a:lnTo>
                    <a:lnTo>
                      <a:pt x="2" y="105"/>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56" name="Rectangle 848"/>
              <p:cNvSpPr>
                <a:spLocks noChangeArrowheads="1"/>
              </p:cNvSpPr>
              <p:nvPr/>
            </p:nvSpPr>
            <p:spPr bwMode="auto">
              <a:xfrm>
                <a:off x="3946" y="1159"/>
                <a:ext cx="1" cy="2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657" name="Rectangle 849"/>
              <p:cNvSpPr>
                <a:spLocks noChangeArrowheads="1"/>
              </p:cNvSpPr>
              <p:nvPr/>
            </p:nvSpPr>
            <p:spPr bwMode="auto">
              <a:xfrm>
                <a:off x="3958" y="1135"/>
                <a:ext cx="2" cy="2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658" name="Freeform 850"/>
              <p:cNvSpPr>
                <a:spLocks/>
              </p:cNvSpPr>
              <p:nvPr/>
            </p:nvSpPr>
            <p:spPr bwMode="auto">
              <a:xfrm>
                <a:off x="3861" y="1278"/>
                <a:ext cx="315" cy="142"/>
              </a:xfrm>
              <a:custGeom>
                <a:avLst/>
                <a:gdLst>
                  <a:gd name="T0" fmla="*/ 16 w 315"/>
                  <a:gd name="T1" fmla="*/ 73 h 142"/>
                  <a:gd name="T2" fmla="*/ 0 w 315"/>
                  <a:gd name="T3" fmla="*/ 83 h 142"/>
                  <a:gd name="T4" fmla="*/ 98 w 315"/>
                  <a:gd name="T5" fmla="*/ 142 h 142"/>
                  <a:gd name="T6" fmla="*/ 315 w 315"/>
                  <a:gd name="T7" fmla="*/ 10 h 142"/>
                  <a:gd name="T8" fmla="*/ 300 w 315"/>
                  <a:gd name="T9" fmla="*/ 0 h 142"/>
                  <a:gd name="T10" fmla="*/ 97 w 315"/>
                  <a:gd name="T11" fmla="*/ 122 h 142"/>
                  <a:gd name="T12" fmla="*/ 85 w 315"/>
                  <a:gd name="T13" fmla="*/ 114 h 142"/>
                  <a:gd name="T14" fmla="*/ 85 w 315"/>
                  <a:gd name="T15" fmla="*/ 112 h 142"/>
                  <a:gd name="T16" fmla="*/ 18 w 315"/>
                  <a:gd name="T17" fmla="*/ 72 h 142"/>
                  <a:gd name="T18" fmla="*/ 14 w 315"/>
                  <a:gd name="T19" fmla="*/ 72 h 142"/>
                  <a:gd name="T20" fmla="*/ 16 w 315"/>
                  <a:gd name="T21"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142">
                    <a:moveTo>
                      <a:pt x="16" y="73"/>
                    </a:moveTo>
                    <a:lnTo>
                      <a:pt x="0" y="83"/>
                    </a:lnTo>
                    <a:lnTo>
                      <a:pt x="98" y="142"/>
                    </a:lnTo>
                    <a:lnTo>
                      <a:pt x="315" y="10"/>
                    </a:lnTo>
                    <a:lnTo>
                      <a:pt x="300" y="0"/>
                    </a:lnTo>
                    <a:lnTo>
                      <a:pt x="97" y="122"/>
                    </a:lnTo>
                    <a:lnTo>
                      <a:pt x="85" y="114"/>
                    </a:lnTo>
                    <a:lnTo>
                      <a:pt x="85" y="112"/>
                    </a:lnTo>
                    <a:lnTo>
                      <a:pt x="18" y="72"/>
                    </a:lnTo>
                    <a:lnTo>
                      <a:pt x="14" y="72"/>
                    </a:lnTo>
                    <a:lnTo>
                      <a:pt x="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59" name="Freeform 851"/>
              <p:cNvSpPr>
                <a:spLocks/>
              </p:cNvSpPr>
              <p:nvPr/>
            </p:nvSpPr>
            <p:spPr bwMode="auto">
              <a:xfrm>
                <a:off x="3862" y="1078"/>
                <a:ext cx="3" cy="267"/>
              </a:xfrm>
              <a:custGeom>
                <a:avLst/>
                <a:gdLst>
                  <a:gd name="T0" fmla="*/ 0 w 3"/>
                  <a:gd name="T1" fmla="*/ 265 h 267"/>
                  <a:gd name="T2" fmla="*/ 0 w 3"/>
                  <a:gd name="T3" fmla="*/ 0 h 267"/>
                  <a:gd name="T4" fmla="*/ 3 w 3"/>
                  <a:gd name="T5" fmla="*/ 2 h 267"/>
                  <a:gd name="T6" fmla="*/ 3 w 3"/>
                  <a:gd name="T7" fmla="*/ 267 h 267"/>
                  <a:gd name="T8" fmla="*/ 0 w 3"/>
                  <a:gd name="T9" fmla="*/ 265 h 267"/>
                </a:gdLst>
                <a:ahLst/>
                <a:cxnLst>
                  <a:cxn ang="0">
                    <a:pos x="T0" y="T1"/>
                  </a:cxn>
                  <a:cxn ang="0">
                    <a:pos x="T2" y="T3"/>
                  </a:cxn>
                  <a:cxn ang="0">
                    <a:pos x="T4" y="T5"/>
                  </a:cxn>
                  <a:cxn ang="0">
                    <a:pos x="T6" y="T7"/>
                  </a:cxn>
                  <a:cxn ang="0">
                    <a:pos x="T8" y="T9"/>
                  </a:cxn>
                </a:cxnLst>
                <a:rect l="0" t="0" r="r" b="b"/>
                <a:pathLst>
                  <a:path w="3" h="267">
                    <a:moveTo>
                      <a:pt x="0" y="265"/>
                    </a:moveTo>
                    <a:lnTo>
                      <a:pt x="0" y="0"/>
                    </a:lnTo>
                    <a:lnTo>
                      <a:pt x="3" y="2"/>
                    </a:lnTo>
                    <a:lnTo>
                      <a:pt x="3" y="267"/>
                    </a:lnTo>
                    <a:lnTo>
                      <a:pt x="0" y="2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60" name="Freeform 852"/>
              <p:cNvSpPr>
                <a:spLocks/>
              </p:cNvSpPr>
              <p:nvPr/>
            </p:nvSpPr>
            <p:spPr bwMode="auto">
              <a:xfrm>
                <a:off x="3875" y="1093"/>
                <a:ext cx="2" cy="13"/>
              </a:xfrm>
              <a:custGeom>
                <a:avLst/>
                <a:gdLst>
                  <a:gd name="T0" fmla="*/ 2 w 2"/>
                  <a:gd name="T1" fmla="*/ 1 h 13"/>
                  <a:gd name="T2" fmla="*/ 0 w 2"/>
                  <a:gd name="T3" fmla="*/ 2 h 13"/>
                  <a:gd name="T4" fmla="*/ 0 w 2"/>
                  <a:gd name="T5" fmla="*/ 13 h 13"/>
                  <a:gd name="T6" fmla="*/ 2 w 2"/>
                  <a:gd name="T7" fmla="*/ 13 h 13"/>
                  <a:gd name="T8" fmla="*/ 2 w 2"/>
                  <a:gd name="T9" fmla="*/ 1 h 13"/>
                  <a:gd name="T10" fmla="*/ 2 w 2"/>
                  <a:gd name="T11" fmla="*/ 3 h 13"/>
                  <a:gd name="T12" fmla="*/ 2 w 2"/>
                  <a:gd name="T13" fmla="*/ 1 h 13"/>
                  <a:gd name="T14" fmla="*/ 0 w 2"/>
                  <a:gd name="T15" fmla="*/ 0 h 13"/>
                  <a:gd name="T16" fmla="*/ 0 w 2"/>
                  <a:gd name="T17" fmla="*/ 2 h 13"/>
                  <a:gd name="T18" fmla="*/ 2 w 2"/>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2" y="1"/>
                    </a:moveTo>
                    <a:lnTo>
                      <a:pt x="0" y="2"/>
                    </a:lnTo>
                    <a:lnTo>
                      <a:pt x="0" y="13"/>
                    </a:lnTo>
                    <a:lnTo>
                      <a:pt x="2" y="13"/>
                    </a:lnTo>
                    <a:lnTo>
                      <a:pt x="2" y="1"/>
                    </a:lnTo>
                    <a:lnTo>
                      <a:pt x="2" y="3"/>
                    </a:lnTo>
                    <a:lnTo>
                      <a:pt x="2" y="1"/>
                    </a:lnTo>
                    <a:lnTo>
                      <a:pt x="0" y="0"/>
                    </a:lnTo>
                    <a:lnTo>
                      <a:pt x="0"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61" name="Freeform 853"/>
              <p:cNvSpPr>
                <a:spLocks/>
              </p:cNvSpPr>
              <p:nvPr/>
            </p:nvSpPr>
            <p:spPr bwMode="auto">
              <a:xfrm>
                <a:off x="3876" y="1094"/>
                <a:ext cx="72" cy="45"/>
              </a:xfrm>
              <a:custGeom>
                <a:avLst/>
                <a:gdLst>
                  <a:gd name="T0" fmla="*/ 71 w 72"/>
                  <a:gd name="T1" fmla="*/ 44 h 45"/>
                  <a:gd name="T2" fmla="*/ 72 w 72"/>
                  <a:gd name="T3" fmla="*/ 43 h 45"/>
                  <a:gd name="T4" fmla="*/ 1 w 72"/>
                  <a:gd name="T5" fmla="*/ 0 h 45"/>
                  <a:gd name="T6" fmla="*/ 0 w 72"/>
                  <a:gd name="T7" fmla="*/ 2 h 45"/>
                  <a:gd name="T8" fmla="*/ 71 w 72"/>
                  <a:gd name="T9" fmla="*/ 45 h 45"/>
                  <a:gd name="T10" fmla="*/ 71 w 72"/>
                  <a:gd name="T11" fmla="*/ 44 h 45"/>
                </a:gdLst>
                <a:ahLst/>
                <a:cxnLst>
                  <a:cxn ang="0">
                    <a:pos x="T0" y="T1"/>
                  </a:cxn>
                  <a:cxn ang="0">
                    <a:pos x="T2" y="T3"/>
                  </a:cxn>
                  <a:cxn ang="0">
                    <a:pos x="T4" y="T5"/>
                  </a:cxn>
                  <a:cxn ang="0">
                    <a:pos x="T6" y="T7"/>
                  </a:cxn>
                  <a:cxn ang="0">
                    <a:pos x="T8" y="T9"/>
                  </a:cxn>
                  <a:cxn ang="0">
                    <a:pos x="T10" y="T11"/>
                  </a:cxn>
                </a:cxnLst>
                <a:rect l="0" t="0" r="r" b="b"/>
                <a:pathLst>
                  <a:path w="72" h="45">
                    <a:moveTo>
                      <a:pt x="71" y="44"/>
                    </a:moveTo>
                    <a:lnTo>
                      <a:pt x="72" y="43"/>
                    </a:lnTo>
                    <a:lnTo>
                      <a:pt x="1" y="0"/>
                    </a:lnTo>
                    <a:lnTo>
                      <a:pt x="0" y="2"/>
                    </a:lnTo>
                    <a:lnTo>
                      <a:pt x="71" y="45"/>
                    </a:lnTo>
                    <a:lnTo>
                      <a:pt x="7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62" name="Freeform 854"/>
              <p:cNvSpPr>
                <a:spLocks/>
              </p:cNvSpPr>
              <p:nvPr/>
            </p:nvSpPr>
            <p:spPr bwMode="auto">
              <a:xfrm>
                <a:off x="3877" y="1106"/>
                <a:ext cx="10" cy="14"/>
              </a:xfrm>
              <a:custGeom>
                <a:avLst/>
                <a:gdLst>
                  <a:gd name="T0" fmla="*/ 10 w 10"/>
                  <a:gd name="T1" fmla="*/ 14 h 14"/>
                  <a:gd name="T2" fmla="*/ 0 w 10"/>
                  <a:gd name="T3" fmla="*/ 8 h 14"/>
                  <a:gd name="T4" fmla="*/ 0 w 10"/>
                  <a:gd name="T5" fmla="*/ 0 h 14"/>
                  <a:gd name="T6" fmla="*/ 10 w 10"/>
                  <a:gd name="T7" fmla="*/ 7 h 14"/>
                  <a:gd name="T8" fmla="*/ 10 w 10"/>
                  <a:gd name="T9" fmla="*/ 14 h 14"/>
                </a:gdLst>
                <a:ahLst/>
                <a:cxnLst>
                  <a:cxn ang="0">
                    <a:pos x="T0" y="T1"/>
                  </a:cxn>
                  <a:cxn ang="0">
                    <a:pos x="T2" y="T3"/>
                  </a:cxn>
                  <a:cxn ang="0">
                    <a:pos x="T4" y="T5"/>
                  </a:cxn>
                  <a:cxn ang="0">
                    <a:pos x="T6" y="T7"/>
                  </a:cxn>
                  <a:cxn ang="0">
                    <a:pos x="T8" y="T9"/>
                  </a:cxn>
                </a:cxnLst>
                <a:rect l="0" t="0" r="r" b="b"/>
                <a:pathLst>
                  <a:path w="10" h="14">
                    <a:moveTo>
                      <a:pt x="10" y="14"/>
                    </a:moveTo>
                    <a:lnTo>
                      <a:pt x="0" y="8"/>
                    </a:lnTo>
                    <a:lnTo>
                      <a:pt x="0" y="0"/>
                    </a:lnTo>
                    <a:lnTo>
                      <a:pt x="10" y="7"/>
                    </a:lnTo>
                    <a:lnTo>
                      <a:pt x="1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63" name="Freeform 855"/>
              <p:cNvSpPr>
                <a:spLocks/>
              </p:cNvSpPr>
              <p:nvPr/>
            </p:nvSpPr>
            <p:spPr bwMode="auto">
              <a:xfrm>
                <a:off x="3936" y="1142"/>
                <a:ext cx="11" cy="14"/>
              </a:xfrm>
              <a:custGeom>
                <a:avLst/>
                <a:gdLst>
                  <a:gd name="T0" fmla="*/ 11 w 11"/>
                  <a:gd name="T1" fmla="*/ 14 h 14"/>
                  <a:gd name="T2" fmla="*/ 0 w 11"/>
                  <a:gd name="T3" fmla="*/ 8 h 14"/>
                  <a:gd name="T4" fmla="*/ 0 w 11"/>
                  <a:gd name="T5" fmla="*/ 0 h 14"/>
                  <a:gd name="T6" fmla="*/ 11 w 11"/>
                  <a:gd name="T7" fmla="*/ 7 h 14"/>
                  <a:gd name="T8" fmla="*/ 11 w 11"/>
                  <a:gd name="T9" fmla="*/ 14 h 14"/>
                </a:gdLst>
                <a:ahLst/>
                <a:cxnLst>
                  <a:cxn ang="0">
                    <a:pos x="T0" y="T1"/>
                  </a:cxn>
                  <a:cxn ang="0">
                    <a:pos x="T2" y="T3"/>
                  </a:cxn>
                  <a:cxn ang="0">
                    <a:pos x="T4" y="T5"/>
                  </a:cxn>
                  <a:cxn ang="0">
                    <a:pos x="T6" y="T7"/>
                  </a:cxn>
                  <a:cxn ang="0">
                    <a:pos x="T8" y="T9"/>
                  </a:cxn>
                </a:cxnLst>
                <a:rect l="0" t="0" r="r" b="b"/>
                <a:pathLst>
                  <a:path w="11" h="14">
                    <a:moveTo>
                      <a:pt x="11" y="14"/>
                    </a:moveTo>
                    <a:lnTo>
                      <a:pt x="0" y="8"/>
                    </a:lnTo>
                    <a:lnTo>
                      <a:pt x="0" y="0"/>
                    </a:lnTo>
                    <a:lnTo>
                      <a:pt x="11" y="7"/>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64" name="Freeform 856"/>
              <p:cNvSpPr>
                <a:spLocks/>
              </p:cNvSpPr>
              <p:nvPr/>
            </p:nvSpPr>
            <p:spPr bwMode="auto">
              <a:xfrm>
                <a:off x="3876" y="1106"/>
                <a:ext cx="11" cy="15"/>
              </a:xfrm>
              <a:custGeom>
                <a:avLst/>
                <a:gdLst>
                  <a:gd name="T0" fmla="*/ 10 w 11"/>
                  <a:gd name="T1" fmla="*/ 15 h 15"/>
                  <a:gd name="T2" fmla="*/ 0 w 11"/>
                  <a:gd name="T3" fmla="*/ 8 h 15"/>
                  <a:gd name="T4" fmla="*/ 0 w 11"/>
                  <a:gd name="T5" fmla="*/ 0 h 15"/>
                  <a:gd name="T6" fmla="*/ 11 w 11"/>
                  <a:gd name="T7" fmla="*/ 7 h 15"/>
                  <a:gd name="T8" fmla="*/ 10 w 11"/>
                  <a:gd name="T9" fmla="*/ 15 h 15"/>
                </a:gdLst>
                <a:ahLst/>
                <a:cxnLst>
                  <a:cxn ang="0">
                    <a:pos x="T0" y="T1"/>
                  </a:cxn>
                  <a:cxn ang="0">
                    <a:pos x="T2" y="T3"/>
                  </a:cxn>
                  <a:cxn ang="0">
                    <a:pos x="T4" y="T5"/>
                  </a:cxn>
                  <a:cxn ang="0">
                    <a:pos x="T6" y="T7"/>
                  </a:cxn>
                  <a:cxn ang="0">
                    <a:pos x="T8" y="T9"/>
                  </a:cxn>
                </a:cxnLst>
                <a:rect l="0" t="0" r="r" b="b"/>
                <a:pathLst>
                  <a:path w="11" h="15">
                    <a:moveTo>
                      <a:pt x="10" y="15"/>
                    </a:moveTo>
                    <a:lnTo>
                      <a:pt x="0" y="8"/>
                    </a:lnTo>
                    <a:lnTo>
                      <a:pt x="0" y="0"/>
                    </a:lnTo>
                    <a:lnTo>
                      <a:pt x="11" y="7"/>
                    </a:lnTo>
                    <a:lnTo>
                      <a:pt x="10" y="15"/>
                    </a:lnTo>
                    <a:close/>
                  </a:path>
                </a:pathLst>
              </a:custGeom>
              <a:solidFill>
                <a:srgbClr val="06D9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65" name="Freeform 857"/>
              <p:cNvSpPr>
                <a:spLocks/>
              </p:cNvSpPr>
              <p:nvPr/>
            </p:nvSpPr>
            <p:spPr bwMode="auto">
              <a:xfrm>
                <a:off x="3935" y="1142"/>
                <a:ext cx="11" cy="15"/>
              </a:xfrm>
              <a:custGeom>
                <a:avLst/>
                <a:gdLst>
                  <a:gd name="T0" fmla="*/ 11 w 11"/>
                  <a:gd name="T1" fmla="*/ 15 h 15"/>
                  <a:gd name="T2" fmla="*/ 0 w 11"/>
                  <a:gd name="T3" fmla="*/ 8 h 15"/>
                  <a:gd name="T4" fmla="*/ 0 w 11"/>
                  <a:gd name="T5" fmla="*/ 0 h 15"/>
                  <a:gd name="T6" fmla="*/ 11 w 11"/>
                  <a:gd name="T7" fmla="*/ 7 h 15"/>
                  <a:gd name="T8" fmla="*/ 11 w 11"/>
                  <a:gd name="T9" fmla="*/ 15 h 15"/>
                </a:gdLst>
                <a:ahLst/>
                <a:cxnLst>
                  <a:cxn ang="0">
                    <a:pos x="T0" y="T1"/>
                  </a:cxn>
                  <a:cxn ang="0">
                    <a:pos x="T2" y="T3"/>
                  </a:cxn>
                  <a:cxn ang="0">
                    <a:pos x="T4" y="T5"/>
                  </a:cxn>
                  <a:cxn ang="0">
                    <a:pos x="T6" y="T7"/>
                  </a:cxn>
                  <a:cxn ang="0">
                    <a:pos x="T8" y="T9"/>
                  </a:cxn>
                </a:cxnLst>
                <a:rect l="0" t="0" r="r" b="b"/>
                <a:pathLst>
                  <a:path w="11" h="15">
                    <a:moveTo>
                      <a:pt x="11" y="15"/>
                    </a:moveTo>
                    <a:lnTo>
                      <a:pt x="0" y="8"/>
                    </a:lnTo>
                    <a:lnTo>
                      <a:pt x="0" y="0"/>
                    </a:lnTo>
                    <a:lnTo>
                      <a:pt x="11" y="7"/>
                    </a:lnTo>
                    <a:lnTo>
                      <a:pt x="11" y="15"/>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66" name="Freeform 858"/>
              <p:cNvSpPr>
                <a:spLocks/>
              </p:cNvSpPr>
              <p:nvPr/>
            </p:nvSpPr>
            <p:spPr bwMode="auto">
              <a:xfrm>
                <a:off x="3971" y="1129"/>
                <a:ext cx="2" cy="270"/>
              </a:xfrm>
              <a:custGeom>
                <a:avLst/>
                <a:gdLst>
                  <a:gd name="T0" fmla="*/ 2 w 2"/>
                  <a:gd name="T1" fmla="*/ 0 h 270"/>
                  <a:gd name="T2" fmla="*/ 0 w 2"/>
                  <a:gd name="T3" fmla="*/ 0 h 270"/>
                  <a:gd name="T4" fmla="*/ 0 w 2"/>
                  <a:gd name="T5" fmla="*/ 270 h 270"/>
                  <a:gd name="T6" fmla="*/ 2 w 2"/>
                  <a:gd name="T7" fmla="*/ 266 h 270"/>
                  <a:gd name="T8" fmla="*/ 2 w 2"/>
                  <a:gd name="T9" fmla="*/ 0 h 270"/>
                </a:gdLst>
                <a:ahLst/>
                <a:cxnLst>
                  <a:cxn ang="0">
                    <a:pos x="T0" y="T1"/>
                  </a:cxn>
                  <a:cxn ang="0">
                    <a:pos x="T2" y="T3"/>
                  </a:cxn>
                  <a:cxn ang="0">
                    <a:pos x="T4" y="T5"/>
                  </a:cxn>
                  <a:cxn ang="0">
                    <a:pos x="T6" y="T7"/>
                  </a:cxn>
                  <a:cxn ang="0">
                    <a:pos x="T8" y="T9"/>
                  </a:cxn>
                </a:cxnLst>
                <a:rect l="0" t="0" r="r" b="b"/>
                <a:pathLst>
                  <a:path w="2" h="270">
                    <a:moveTo>
                      <a:pt x="2" y="0"/>
                    </a:moveTo>
                    <a:lnTo>
                      <a:pt x="0" y="0"/>
                    </a:lnTo>
                    <a:lnTo>
                      <a:pt x="0" y="270"/>
                    </a:lnTo>
                    <a:lnTo>
                      <a:pt x="2" y="26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67" name="Freeform 859"/>
              <p:cNvSpPr>
                <a:spLocks/>
              </p:cNvSpPr>
              <p:nvPr/>
            </p:nvSpPr>
            <p:spPr bwMode="auto">
              <a:xfrm>
                <a:off x="3861" y="1077"/>
                <a:ext cx="99" cy="61"/>
              </a:xfrm>
              <a:custGeom>
                <a:avLst/>
                <a:gdLst>
                  <a:gd name="T0" fmla="*/ 98 w 99"/>
                  <a:gd name="T1" fmla="*/ 59 h 61"/>
                  <a:gd name="T2" fmla="*/ 99 w 99"/>
                  <a:gd name="T3" fmla="*/ 59 h 61"/>
                  <a:gd name="T4" fmla="*/ 1 w 99"/>
                  <a:gd name="T5" fmla="*/ 0 h 61"/>
                  <a:gd name="T6" fmla="*/ 0 w 99"/>
                  <a:gd name="T7" fmla="*/ 1 h 61"/>
                  <a:gd name="T8" fmla="*/ 98 w 99"/>
                  <a:gd name="T9" fmla="*/ 61 h 61"/>
                  <a:gd name="T10" fmla="*/ 99 w 99"/>
                  <a:gd name="T11" fmla="*/ 61 h 61"/>
                  <a:gd name="T12" fmla="*/ 98 w 99"/>
                  <a:gd name="T13" fmla="*/ 61 h 61"/>
                  <a:gd name="T14" fmla="*/ 98 w 99"/>
                  <a:gd name="T15" fmla="*/ 61 h 61"/>
                  <a:gd name="T16" fmla="*/ 99 w 99"/>
                  <a:gd name="T17" fmla="*/ 61 h 61"/>
                  <a:gd name="T18" fmla="*/ 98 w 99"/>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61">
                    <a:moveTo>
                      <a:pt x="98" y="59"/>
                    </a:moveTo>
                    <a:lnTo>
                      <a:pt x="99" y="59"/>
                    </a:lnTo>
                    <a:lnTo>
                      <a:pt x="1" y="0"/>
                    </a:lnTo>
                    <a:lnTo>
                      <a:pt x="0" y="1"/>
                    </a:lnTo>
                    <a:lnTo>
                      <a:pt x="98" y="61"/>
                    </a:lnTo>
                    <a:lnTo>
                      <a:pt x="99" y="61"/>
                    </a:lnTo>
                    <a:lnTo>
                      <a:pt x="98" y="61"/>
                    </a:lnTo>
                    <a:lnTo>
                      <a:pt x="98" y="61"/>
                    </a:lnTo>
                    <a:lnTo>
                      <a:pt x="99" y="61"/>
                    </a:lnTo>
                    <a:lnTo>
                      <a:pt x="9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68" name="Freeform 860"/>
              <p:cNvSpPr>
                <a:spLocks/>
              </p:cNvSpPr>
              <p:nvPr/>
            </p:nvSpPr>
            <p:spPr bwMode="auto">
              <a:xfrm>
                <a:off x="3875" y="1070"/>
                <a:ext cx="97" cy="60"/>
              </a:xfrm>
              <a:custGeom>
                <a:avLst/>
                <a:gdLst>
                  <a:gd name="T0" fmla="*/ 96 w 97"/>
                  <a:gd name="T1" fmla="*/ 58 h 60"/>
                  <a:gd name="T2" fmla="*/ 97 w 97"/>
                  <a:gd name="T3" fmla="*/ 58 h 60"/>
                  <a:gd name="T4" fmla="*/ 1 w 97"/>
                  <a:gd name="T5" fmla="*/ 0 h 60"/>
                  <a:gd name="T6" fmla="*/ 0 w 97"/>
                  <a:gd name="T7" fmla="*/ 1 h 60"/>
                  <a:gd name="T8" fmla="*/ 96 w 97"/>
                  <a:gd name="T9" fmla="*/ 59 h 60"/>
                  <a:gd name="T10" fmla="*/ 97 w 97"/>
                  <a:gd name="T11" fmla="*/ 60 h 60"/>
                  <a:gd name="T12" fmla="*/ 96 w 97"/>
                  <a:gd name="T13" fmla="*/ 60 h 60"/>
                  <a:gd name="T14" fmla="*/ 97 w 97"/>
                  <a:gd name="T15" fmla="*/ 60 h 60"/>
                  <a:gd name="T16" fmla="*/ 97 w 97"/>
                  <a:gd name="T17" fmla="*/ 60 h 60"/>
                  <a:gd name="T18" fmla="*/ 96 w 97"/>
                  <a:gd name="T19"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60">
                    <a:moveTo>
                      <a:pt x="96" y="58"/>
                    </a:moveTo>
                    <a:lnTo>
                      <a:pt x="97" y="58"/>
                    </a:lnTo>
                    <a:lnTo>
                      <a:pt x="1" y="0"/>
                    </a:lnTo>
                    <a:lnTo>
                      <a:pt x="0" y="1"/>
                    </a:lnTo>
                    <a:lnTo>
                      <a:pt x="96" y="59"/>
                    </a:lnTo>
                    <a:lnTo>
                      <a:pt x="97" y="60"/>
                    </a:lnTo>
                    <a:lnTo>
                      <a:pt x="96" y="60"/>
                    </a:lnTo>
                    <a:lnTo>
                      <a:pt x="97" y="60"/>
                    </a:lnTo>
                    <a:lnTo>
                      <a:pt x="97" y="60"/>
                    </a:lnTo>
                    <a:lnTo>
                      <a:pt x="96"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69" name="Freeform 861"/>
              <p:cNvSpPr>
                <a:spLocks/>
              </p:cNvSpPr>
              <p:nvPr/>
            </p:nvSpPr>
            <p:spPr bwMode="auto">
              <a:xfrm>
                <a:off x="3875" y="1219"/>
                <a:ext cx="72" cy="45"/>
              </a:xfrm>
              <a:custGeom>
                <a:avLst/>
                <a:gdLst>
                  <a:gd name="T0" fmla="*/ 71 w 72"/>
                  <a:gd name="T1" fmla="*/ 43 h 45"/>
                  <a:gd name="T2" fmla="*/ 72 w 72"/>
                  <a:gd name="T3" fmla="*/ 43 h 45"/>
                  <a:gd name="T4" fmla="*/ 1 w 72"/>
                  <a:gd name="T5" fmla="*/ 0 h 45"/>
                  <a:gd name="T6" fmla="*/ 0 w 72"/>
                  <a:gd name="T7" fmla="*/ 1 h 45"/>
                  <a:gd name="T8" fmla="*/ 71 w 72"/>
                  <a:gd name="T9" fmla="*/ 44 h 45"/>
                  <a:gd name="T10" fmla="*/ 72 w 72"/>
                  <a:gd name="T11" fmla="*/ 44 h 45"/>
                  <a:gd name="T12" fmla="*/ 71 w 72"/>
                  <a:gd name="T13" fmla="*/ 44 h 45"/>
                  <a:gd name="T14" fmla="*/ 72 w 72"/>
                  <a:gd name="T15" fmla="*/ 45 h 45"/>
                  <a:gd name="T16" fmla="*/ 72 w 72"/>
                  <a:gd name="T17" fmla="*/ 44 h 45"/>
                  <a:gd name="T18" fmla="*/ 71 w 72"/>
                  <a:gd name="T19"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45">
                    <a:moveTo>
                      <a:pt x="71" y="43"/>
                    </a:moveTo>
                    <a:lnTo>
                      <a:pt x="72" y="43"/>
                    </a:lnTo>
                    <a:lnTo>
                      <a:pt x="1" y="0"/>
                    </a:lnTo>
                    <a:lnTo>
                      <a:pt x="0" y="1"/>
                    </a:lnTo>
                    <a:lnTo>
                      <a:pt x="71" y="44"/>
                    </a:lnTo>
                    <a:lnTo>
                      <a:pt x="72" y="44"/>
                    </a:lnTo>
                    <a:lnTo>
                      <a:pt x="71" y="44"/>
                    </a:lnTo>
                    <a:lnTo>
                      <a:pt x="72" y="45"/>
                    </a:lnTo>
                    <a:lnTo>
                      <a:pt x="72" y="44"/>
                    </a:lnTo>
                    <a:lnTo>
                      <a:pt x="71"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70" name="Freeform 862"/>
              <p:cNvSpPr>
                <a:spLocks/>
              </p:cNvSpPr>
              <p:nvPr/>
            </p:nvSpPr>
            <p:spPr bwMode="auto">
              <a:xfrm>
                <a:off x="3874" y="1116"/>
                <a:ext cx="73" cy="45"/>
              </a:xfrm>
              <a:custGeom>
                <a:avLst/>
                <a:gdLst>
                  <a:gd name="T0" fmla="*/ 72 w 73"/>
                  <a:gd name="T1" fmla="*/ 43 h 45"/>
                  <a:gd name="T2" fmla="*/ 73 w 73"/>
                  <a:gd name="T3" fmla="*/ 43 h 45"/>
                  <a:gd name="T4" fmla="*/ 1 w 73"/>
                  <a:gd name="T5" fmla="*/ 0 h 45"/>
                  <a:gd name="T6" fmla="*/ 0 w 73"/>
                  <a:gd name="T7" fmla="*/ 1 h 45"/>
                  <a:gd name="T8" fmla="*/ 72 w 73"/>
                  <a:gd name="T9" fmla="*/ 44 h 45"/>
                  <a:gd name="T10" fmla="*/ 73 w 73"/>
                  <a:gd name="T11" fmla="*/ 44 h 45"/>
                  <a:gd name="T12" fmla="*/ 72 w 73"/>
                  <a:gd name="T13" fmla="*/ 44 h 45"/>
                  <a:gd name="T14" fmla="*/ 73 w 73"/>
                  <a:gd name="T15" fmla="*/ 45 h 45"/>
                  <a:gd name="T16" fmla="*/ 73 w 73"/>
                  <a:gd name="T17" fmla="*/ 44 h 45"/>
                  <a:gd name="T18" fmla="*/ 72 w 73"/>
                  <a:gd name="T19"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5">
                    <a:moveTo>
                      <a:pt x="72" y="43"/>
                    </a:moveTo>
                    <a:lnTo>
                      <a:pt x="73" y="43"/>
                    </a:lnTo>
                    <a:lnTo>
                      <a:pt x="1" y="0"/>
                    </a:lnTo>
                    <a:lnTo>
                      <a:pt x="0" y="1"/>
                    </a:lnTo>
                    <a:lnTo>
                      <a:pt x="72" y="44"/>
                    </a:lnTo>
                    <a:lnTo>
                      <a:pt x="73" y="44"/>
                    </a:lnTo>
                    <a:lnTo>
                      <a:pt x="72" y="44"/>
                    </a:lnTo>
                    <a:lnTo>
                      <a:pt x="73" y="45"/>
                    </a:lnTo>
                    <a:lnTo>
                      <a:pt x="73" y="44"/>
                    </a:lnTo>
                    <a:lnTo>
                      <a:pt x="7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71" name="Freeform 863"/>
              <p:cNvSpPr>
                <a:spLocks/>
              </p:cNvSpPr>
              <p:nvPr/>
            </p:nvSpPr>
            <p:spPr bwMode="auto">
              <a:xfrm>
                <a:off x="3958" y="1006"/>
                <a:ext cx="217" cy="131"/>
              </a:xfrm>
              <a:custGeom>
                <a:avLst/>
                <a:gdLst>
                  <a:gd name="T0" fmla="*/ 217 w 217"/>
                  <a:gd name="T1" fmla="*/ 1 h 131"/>
                  <a:gd name="T2" fmla="*/ 216 w 217"/>
                  <a:gd name="T3" fmla="*/ 0 h 131"/>
                  <a:gd name="T4" fmla="*/ 0 w 217"/>
                  <a:gd name="T5" fmla="*/ 129 h 131"/>
                  <a:gd name="T6" fmla="*/ 1 w 217"/>
                  <a:gd name="T7" fmla="*/ 131 h 131"/>
                  <a:gd name="T8" fmla="*/ 217 w 217"/>
                  <a:gd name="T9" fmla="*/ 2 h 131"/>
                  <a:gd name="T10" fmla="*/ 217 w 217"/>
                  <a:gd name="T11" fmla="*/ 1 h 131"/>
                </a:gdLst>
                <a:ahLst/>
                <a:cxnLst>
                  <a:cxn ang="0">
                    <a:pos x="T0" y="T1"/>
                  </a:cxn>
                  <a:cxn ang="0">
                    <a:pos x="T2" y="T3"/>
                  </a:cxn>
                  <a:cxn ang="0">
                    <a:pos x="T4" y="T5"/>
                  </a:cxn>
                  <a:cxn ang="0">
                    <a:pos x="T6" y="T7"/>
                  </a:cxn>
                  <a:cxn ang="0">
                    <a:pos x="T8" y="T9"/>
                  </a:cxn>
                  <a:cxn ang="0">
                    <a:pos x="T10" y="T11"/>
                  </a:cxn>
                </a:cxnLst>
                <a:rect l="0" t="0" r="r" b="b"/>
                <a:pathLst>
                  <a:path w="217" h="131">
                    <a:moveTo>
                      <a:pt x="217" y="1"/>
                    </a:moveTo>
                    <a:lnTo>
                      <a:pt x="216" y="0"/>
                    </a:lnTo>
                    <a:lnTo>
                      <a:pt x="0" y="129"/>
                    </a:lnTo>
                    <a:lnTo>
                      <a:pt x="1" y="131"/>
                    </a:lnTo>
                    <a:lnTo>
                      <a:pt x="217" y="2"/>
                    </a:lnTo>
                    <a:lnTo>
                      <a:pt x="2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72" name="Freeform 864"/>
              <p:cNvSpPr>
                <a:spLocks/>
              </p:cNvSpPr>
              <p:nvPr/>
            </p:nvSpPr>
            <p:spPr bwMode="auto">
              <a:xfrm>
                <a:off x="3888" y="1106"/>
                <a:ext cx="5" cy="7"/>
              </a:xfrm>
              <a:custGeom>
                <a:avLst/>
                <a:gdLst>
                  <a:gd name="T0" fmla="*/ 4 w 5"/>
                  <a:gd name="T1" fmla="*/ 2 h 7"/>
                  <a:gd name="T2" fmla="*/ 4 w 5"/>
                  <a:gd name="T3" fmla="*/ 1 h 7"/>
                  <a:gd name="T4" fmla="*/ 4 w 5"/>
                  <a:gd name="T5" fmla="*/ 1 h 7"/>
                  <a:gd name="T6" fmla="*/ 3 w 5"/>
                  <a:gd name="T7" fmla="*/ 1 h 7"/>
                  <a:gd name="T8" fmla="*/ 3 w 5"/>
                  <a:gd name="T9" fmla="*/ 0 h 7"/>
                  <a:gd name="T10" fmla="*/ 3 w 5"/>
                  <a:gd name="T11" fmla="*/ 0 h 7"/>
                  <a:gd name="T12" fmla="*/ 2 w 5"/>
                  <a:gd name="T13" fmla="*/ 0 h 7"/>
                  <a:gd name="T14" fmla="*/ 2 w 5"/>
                  <a:gd name="T15" fmla="*/ 0 h 7"/>
                  <a:gd name="T16" fmla="*/ 1 w 5"/>
                  <a:gd name="T17" fmla="*/ 0 h 7"/>
                  <a:gd name="T18" fmla="*/ 1 w 5"/>
                  <a:gd name="T19" fmla="*/ 0 h 7"/>
                  <a:gd name="T20" fmla="*/ 1 w 5"/>
                  <a:gd name="T21" fmla="*/ 0 h 7"/>
                  <a:gd name="T22" fmla="*/ 0 w 5"/>
                  <a:gd name="T23" fmla="*/ 0 h 7"/>
                  <a:gd name="T24" fmla="*/ 0 w 5"/>
                  <a:gd name="T25" fmla="*/ 0 h 7"/>
                  <a:gd name="T26" fmla="*/ 0 w 5"/>
                  <a:gd name="T27" fmla="*/ 0 h 7"/>
                  <a:gd name="T28" fmla="*/ 0 w 5"/>
                  <a:gd name="T29" fmla="*/ 1 h 7"/>
                  <a:gd name="T30" fmla="*/ 0 w 5"/>
                  <a:gd name="T31" fmla="*/ 1 h 7"/>
                  <a:gd name="T32" fmla="*/ 0 w 5"/>
                  <a:gd name="T33" fmla="*/ 2 h 7"/>
                  <a:gd name="T34" fmla="*/ 0 w 5"/>
                  <a:gd name="T35" fmla="*/ 2 h 7"/>
                  <a:gd name="T36" fmla="*/ 0 w 5"/>
                  <a:gd name="T37" fmla="*/ 2 h 7"/>
                  <a:gd name="T38" fmla="*/ 0 w 5"/>
                  <a:gd name="T39" fmla="*/ 3 h 7"/>
                  <a:gd name="T40" fmla="*/ 0 w 5"/>
                  <a:gd name="T41" fmla="*/ 3 h 7"/>
                  <a:gd name="T42" fmla="*/ 0 w 5"/>
                  <a:gd name="T43" fmla="*/ 4 h 7"/>
                  <a:gd name="T44" fmla="*/ 0 w 5"/>
                  <a:gd name="T45" fmla="*/ 4 h 7"/>
                  <a:gd name="T46" fmla="*/ 1 w 5"/>
                  <a:gd name="T47" fmla="*/ 5 h 7"/>
                  <a:gd name="T48" fmla="*/ 1 w 5"/>
                  <a:gd name="T49" fmla="*/ 5 h 7"/>
                  <a:gd name="T50" fmla="*/ 1 w 5"/>
                  <a:gd name="T51" fmla="*/ 6 h 7"/>
                  <a:gd name="T52" fmla="*/ 2 w 5"/>
                  <a:gd name="T53" fmla="*/ 6 h 7"/>
                  <a:gd name="T54" fmla="*/ 2 w 5"/>
                  <a:gd name="T55" fmla="*/ 6 h 7"/>
                  <a:gd name="T56" fmla="*/ 2 w 5"/>
                  <a:gd name="T57" fmla="*/ 6 h 7"/>
                  <a:gd name="T58" fmla="*/ 3 w 5"/>
                  <a:gd name="T59" fmla="*/ 7 h 7"/>
                  <a:gd name="T60" fmla="*/ 3 w 5"/>
                  <a:gd name="T61" fmla="*/ 7 h 7"/>
                  <a:gd name="T62" fmla="*/ 3 w 5"/>
                  <a:gd name="T63" fmla="*/ 7 h 7"/>
                  <a:gd name="T64" fmla="*/ 4 w 5"/>
                  <a:gd name="T65" fmla="*/ 7 h 7"/>
                  <a:gd name="T66" fmla="*/ 4 w 5"/>
                  <a:gd name="T67" fmla="*/ 7 h 7"/>
                  <a:gd name="T68" fmla="*/ 4 w 5"/>
                  <a:gd name="T69" fmla="*/ 6 h 7"/>
                  <a:gd name="T70" fmla="*/ 5 w 5"/>
                  <a:gd name="T71" fmla="*/ 6 h 7"/>
                  <a:gd name="T72" fmla="*/ 5 w 5"/>
                  <a:gd name="T73" fmla="*/ 6 h 7"/>
                  <a:gd name="T74" fmla="*/ 5 w 5"/>
                  <a:gd name="T75" fmla="*/ 5 h 7"/>
                  <a:gd name="T76" fmla="*/ 5 w 5"/>
                  <a:gd name="T77" fmla="*/ 5 h 7"/>
                  <a:gd name="T78" fmla="*/ 5 w 5"/>
                  <a:gd name="T79" fmla="*/ 5 h 7"/>
                  <a:gd name="T80" fmla="*/ 5 w 5"/>
                  <a:gd name="T81" fmla="*/ 4 h 7"/>
                  <a:gd name="T82" fmla="*/ 5 w 5"/>
                  <a:gd name="T83" fmla="*/ 4 h 7"/>
                  <a:gd name="T84" fmla="*/ 5 w 5"/>
                  <a:gd name="T85" fmla="*/ 3 h 7"/>
                  <a:gd name="T86" fmla="*/ 5 w 5"/>
                  <a:gd name="T87" fmla="*/ 3 h 7"/>
                  <a:gd name="T88" fmla="*/ 5 w 5"/>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4" y="2"/>
                    </a:lnTo>
                    <a:lnTo>
                      <a:pt x="4" y="2"/>
                    </a:lnTo>
                    <a:lnTo>
                      <a:pt x="4" y="1"/>
                    </a:lnTo>
                    <a:lnTo>
                      <a:pt x="4" y="1"/>
                    </a:lnTo>
                    <a:lnTo>
                      <a:pt x="4" y="1"/>
                    </a:lnTo>
                    <a:lnTo>
                      <a:pt x="4" y="1"/>
                    </a:lnTo>
                    <a:lnTo>
                      <a:pt x="3" y="1"/>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1" y="5"/>
                    </a:lnTo>
                    <a:lnTo>
                      <a:pt x="1" y="5"/>
                    </a:lnTo>
                    <a:lnTo>
                      <a:pt x="1" y="5"/>
                    </a:lnTo>
                    <a:lnTo>
                      <a:pt x="1" y="5"/>
                    </a:lnTo>
                    <a:lnTo>
                      <a:pt x="1" y="6"/>
                    </a:lnTo>
                    <a:lnTo>
                      <a:pt x="1" y="6"/>
                    </a:lnTo>
                    <a:lnTo>
                      <a:pt x="2" y="6"/>
                    </a:lnTo>
                    <a:lnTo>
                      <a:pt x="2" y="6"/>
                    </a:lnTo>
                    <a:lnTo>
                      <a:pt x="2" y="6"/>
                    </a:lnTo>
                    <a:lnTo>
                      <a:pt x="2" y="6"/>
                    </a:lnTo>
                    <a:lnTo>
                      <a:pt x="2" y="6"/>
                    </a:lnTo>
                    <a:lnTo>
                      <a:pt x="3" y="7"/>
                    </a:lnTo>
                    <a:lnTo>
                      <a:pt x="3" y="7"/>
                    </a:lnTo>
                    <a:lnTo>
                      <a:pt x="3" y="7"/>
                    </a:lnTo>
                    <a:lnTo>
                      <a:pt x="3" y="7"/>
                    </a:lnTo>
                    <a:lnTo>
                      <a:pt x="3" y="7"/>
                    </a:lnTo>
                    <a:lnTo>
                      <a:pt x="3" y="7"/>
                    </a:lnTo>
                    <a:lnTo>
                      <a:pt x="4" y="7"/>
                    </a:lnTo>
                    <a:lnTo>
                      <a:pt x="4" y="7"/>
                    </a:lnTo>
                    <a:lnTo>
                      <a:pt x="4" y="7"/>
                    </a:lnTo>
                    <a:lnTo>
                      <a:pt x="4" y="7"/>
                    </a:lnTo>
                    <a:lnTo>
                      <a:pt x="4" y="6"/>
                    </a:lnTo>
                    <a:lnTo>
                      <a:pt x="4" y="6"/>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73" name="Freeform 865"/>
              <p:cNvSpPr>
                <a:spLocks/>
              </p:cNvSpPr>
              <p:nvPr/>
            </p:nvSpPr>
            <p:spPr bwMode="auto">
              <a:xfrm>
                <a:off x="3895" y="1110"/>
                <a:ext cx="6" cy="7"/>
              </a:xfrm>
              <a:custGeom>
                <a:avLst/>
                <a:gdLst>
                  <a:gd name="T0" fmla="*/ 5 w 6"/>
                  <a:gd name="T1" fmla="*/ 2 h 7"/>
                  <a:gd name="T2" fmla="*/ 5 w 6"/>
                  <a:gd name="T3" fmla="*/ 2 h 7"/>
                  <a:gd name="T4" fmla="*/ 4 w 6"/>
                  <a:gd name="T5" fmla="*/ 1 h 7"/>
                  <a:gd name="T6" fmla="*/ 4 w 6"/>
                  <a:gd name="T7" fmla="*/ 1 h 7"/>
                  <a:gd name="T8" fmla="*/ 4 w 6"/>
                  <a:gd name="T9" fmla="*/ 1 h 7"/>
                  <a:gd name="T10" fmla="*/ 3 w 6"/>
                  <a:gd name="T11" fmla="*/ 0 h 7"/>
                  <a:gd name="T12" fmla="*/ 3 w 6"/>
                  <a:gd name="T13" fmla="*/ 0 h 7"/>
                  <a:gd name="T14" fmla="*/ 3 w 6"/>
                  <a:gd name="T15" fmla="*/ 0 h 7"/>
                  <a:gd name="T16" fmla="*/ 2 w 6"/>
                  <a:gd name="T17" fmla="*/ 0 h 7"/>
                  <a:gd name="T18" fmla="*/ 2 w 6"/>
                  <a:gd name="T19" fmla="*/ 0 h 7"/>
                  <a:gd name="T20" fmla="*/ 1 w 6"/>
                  <a:gd name="T21" fmla="*/ 0 h 7"/>
                  <a:gd name="T22" fmla="*/ 1 w 6"/>
                  <a:gd name="T23" fmla="*/ 0 h 7"/>
                  <a:gd name="T24" fmla="*/ 1 w 6"/>
                  <a:gd name="T25" fmla="*/ 1 h 7"/>
                  <a:gd name="T26" fmla="*/ 1 w 6"/>
                  <a:gd name="T27" fmla="*/ 1 h 7"/>
                  <a:gd name="T28" fmla="*/ 0 w 6"/>
                  <a:gd name="T29" fmla="*/ 1 h 7"/>
                  <a:gd name="T30" fmla="*/ 0 w 6"/>
                  <a:gd name="T31" fmla="*/ 2 h 7"/>
                  <a:gd name="T32" fmla="*/ 0 w 6"/>
                  <a:gd name="T33" fmla="*/ 2 h 7"/>
                  <a:gd name="T34" fmla="*/ 0 w 6"/>
                  <a:gd name="T35" fmla="*/ 2 h 7"/>
                  <a:gd name="T36" fmla="*/ 0 w 6"/>
                  <a:gd name="T37" fmla="*/ 3 h 7"/>
                  <a:gd name="T38" fmla="*/ 0 w 6"/>
                  <a:gd name="T39" fmla="*/ 3 h 7"/>
                  <a:gd name="T40" fmla="*/ 1 w 6"/>
                  <a:gd name="T41" fmla="*/ 4 h 7"/>
                  <a:gd name="T42" fmla="*/ 1 w 6"/>
                  <a:gd name="T43" fmla="*/ 4 h 7"/>
                  <a:gd name="T44" fmla="*/ 1 w 6"/>
                  <a:gd name="T45" fmla="*/ 5 h 7"/>
                  <a:gd name="T46" fmla="*/ 1 w 6"/>
                  <a:gd name="T47" fmla="*/ 5 h 7"/>
                  <a:gd name="T48" fmla="*/ 2 w 6"/>
                  <a:gd name="T49" fmla="*/ 6 h 7"/>
                  <a:gd name="T50" fmla="*/ 2 w 6"/>
                  <a:gd name="T51" fmla="*/ 6 h 7"/>
                  <a:gd name="T52" fmla="*/ 2 w 6"/>
                  <a:gd name="T53" fmla="*/ 6 h 7"/>
                  <a:gd name="T54" fmla="*/ 3 w 6"/>
                  <a:gd name="T55" fmla="*/ 7 h 7"/>
                  <a:gd name="T56" fmla="*/ 3 w 6"/>
                  <a:gd name="T57" fmla="*/ 7 h 7"/>
                  <a:gd name="T58" fmla="*/ 3 w 6"/>
                  <a:gd name="T59" fmla="*/ 7 h 7"/>
                  <a:gd name="T60" fmla="*/ 4 w 6"/>
                  <a:gd name="T61" fmla="*/ 7 h 7"/>
                  <a:gd name="T62" fmla="*/ 4 w 6"/>
                  <a:gd name="T63" fmla="*/ 7 h 7"/>
                  <a:gd name="T64" fmla="*/ 5 w 6"/>
                  <a:gd name="T65" fmla="*/ 7 h 7"/>
                  <a:gd name="T66" fmla="*/ 5 w 6"/>
                  <a:gd name="T67" fmla="*/ 7 h 7"/>
                  <a:gd name="T68" fmla="*/ 5 w 6"/>
                  <a:gd name="T69" fmla="*/ 7 h 7"/>
                  <a:gd name="T70" fmla="*/ 5 w 6"/>
                  <a:gd name="T71" fmla="*/ 7 h 7"/>
                  <a:gd name="T72" fmla="*/ 6 w 6"/>
                  <a:gd name="T73" fmla="*/ 6 h 7"/>
                  <a:gd name="T74" fmla="*/ 6 w 6"/>
                  <a:gd name="T75" fmla="*/ 6 h 7"/>
                  <a:gd name="T76" fmla="*/ 6 w 6"/>
                  <a:gd name="T77" fmla="*/ 6 h 7"/>
                  <a:gd name="T78" fmla="*/ 6 w 6"/>
                  <a:gd name="T79" fmla="*/ 5 h 7"/>
                  <a:gd name="T80" fmla="*/ 6 w 6"/>
                  <a:gd name="T81" fmla="*/ 5 h 7"/>
                  <a:gd name="T82" fmla="*/ 6 w 6"/>
                  <a:gd name="T83" fmla="*/ 4 h 7"/>
                  <a:gd name="T84" fmla="*/ 6 w 6"/>
                  <a:gd name="T85" fmla="*/ 4 h 7"/>
                  <a:gd name="T86" fmla="*/ 6 w 6"/>
                  <a:gd name="T87" fmla="*/ 3 h 7"/>
                  <a:gd name="T88" fmla="*/ 5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2"/>
                    </a:lnTo>
                    <a:lnTo>
                      <a:pt x="5" y="2"/>
                    </a:lnTo>
                    <a:lnTo>
                      <a:pt x="4" y="1"/>
                    </a:lnTo>
                    <a:lnTo>
                      <a:pt x="4" y="1"/>
                    </a:lnTo>
                    <a:lnTo>
                      <a:pt x="4" y="1"/>
                    </a:lnTo>
                    <a:lnTo>
                      <a:pt x="4" y="1"/>
                    </a:lnTo>
                    <a:lnTo>
                      <a:pt x="4" y="1"/>
                    </a:lnTo>
                    <a:lnTo>
                      <a:pt x="4" y="1"/>
                    </a:lnTo>
                    <a:lnTo>
                      <a:pt x="3" y="0"/>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1"/>
                    </a:lnTo>
                    <a:lnTo>
                      <a:pt x="1" y="1"/>
                    </a:lnTo>
                    <a:lnTo>
                      <a:pt x="1" y="1"/>
                    </a:lnTo>
                    <a:lnTo>
                      <a:pt x="1"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1" y="4"/>
                    </a:lnTo>
                    <a:lnTo>
                      <a:pt x="1" y="4"/>
                    </a:lnTo>
                    <a:lnTo>
                      <a:pt x="1" y="4"/>
                    </a:lnTo>
                    <a:lnTo>
                      <a:pt x="1" y="5"/>
                    </a:lnTo>
                    <a:lnTo>
                      <a:pt x="1" y="5"/>
                    </a:lnTo>
                    <a:lnTo>
                      <a:pt x="1" y="5"/>
                    </a:lnTo>
                    <a:lnTo>
                      <a:pt x="1" y="5"/>
                    </a:lnTo>
                    <a:lnTo>
                      <a:pt x="1" y="6"/>
                    </a:lnTo>
                    <a:lnTo>
                      <a:pt x="2" y="6"/>
                    </a:lnTo>
                    <a:lnTo>
                      <a:pt x="2" y="6"/>
                    </a:lnTo>
                    <a:lnTo>
                      <a:pt x="2" y="6"/>
                    </a:lnTo>
                    <a:lnTo>
                      <a:pt x="2" y="6"/>
                    </a:lnTo>
                    <a:lnTo>
                      <a:pt x="2" y="6"/>
                    </a:lnTo>
                    <a:lnTo>
                      <a:pt x="2" y="7"/>
                    </a:lnTo>
                    <a:lnTo>
                      <a:pt x="3" y="7"/>
                    </a:lnTo>
                    <a:lnTo>
                      <a:pt x="3" y="7"/>
                    </a:lnTo>
                    <a:lnTo>
                      <a:pt x="3" y="7"/>
                    </a:lnTo>
                    <a:lnTo>
                      <a:pt x="3" y="7"/>
                    </a:lnTo>
                    <a:lnTo>
                      <a:pt x="3" y="7"/>
                    </a:lnTo>
                    <a:lnTo>
                      <a:pt x="4" y="7"/>
                    </a:lnTo>
                    <a:lnTo>
                      <a:pt x="4" y="7"/>
                    </a:lnTo>
                    <a:lnTo>
                      <a:pt x="4" y="7"/>
                    </a:lnTo>
                    <a:lnTo>
                      <a:pt x="4" y="7"/>
                    </a:lnTo>
                    <a:lnTo>
                      <a:pt x="4" y="7"/>
                    </a:lnTo>
                    <a:lnTo>
                      <a:pt x="5" y="7"/>
                    </a:lnTo>
                    <a:lnTo>
                      <a:pt x="5" y="7"/>
                    </a:lnTo>
                    <a:lnTo>
                      <a:pt x="5" y="7"/>
                    </a:lnTo>
                    <a:lnTo>
                      <a:pt x="5" y="7"/>
                    </a:lnTo>
                    <a:lnTo>
                      <a:pt x="5" y="7"/>
                    </a:lnTo>
                    <a:lnTo>
                      <a:pt x="5" y="7"/>
                    </a:lnTo>
                    <a:lnTo>
                      <a:pt x="5" y="7"/>
                    </a:lnTo>
                    <a:lnTo>
                      <a:pt x="6"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3"/>
                    </a:lnTo>
                    <a:lnTo>
                      <a:pt x="6" y="3"/>
                    </a:lnTo>
                    <a:lnTo>
                      <a:pt x="6" y="3"/>
                    </a:lnTo>
                    <a:lnTo>
                      <a:pt x="5" y="3"/>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74" name="Freeform 866"/>
              <p:cNvSpPr>
                <a:spLocks/>
              </p:cNvSpPr>
              <p:nvPr/>
            </p:nvSpPr>
            <p:spPr bwMode="auto">
              <a:xfrm>
                <a:off x="3903" y="1115"/>
                <a:ext cx="6" cy="7"/>
              </a:xfrm>
              <a:custGeom>
                <a:avLst/>
                <a:gdLst>
                  <a:gd name="T0" fmla="*/ 5 w 6"/>
                  <a:gd name="T1" fmla="*/ 2 h 7"/>
                  <a:gd name="T2" fmla="*/ 5 w 6"/>
                  <a:gd name="T3" fmla="*/ 2 h 7"/>
                  <a:gd name="T4" fmla="*/ 5 w 6"/>
                  <a:gd name="T5" fmla="*/ 1 h 7"/>
                  <a:gd name="T6" fmla="*/ 4 w 6"/>
                  <a:gd name="T7" fmla="*/ 1 h 7"/>
                  <a:gd name="T8" fmla="*/ 4 w 6"/>
                  <a:gd name="T9" fmla="*/ 1 h 7"/>
                  <a:gd name="T10" fmla="*/ 4 w 6"/>
                  <a:gd name="T11" fmla="*/ 0 h 7"/>
                  <a:gd name="T12" fmla="*/ 3 w 6"/>
                  <a:gd name="T13" fmla="*/ 0 h 7"/>
                  <a:gd name="T14" fmla="*/ 3 w 6"/>
                  <a:gd name="T15" fmla="*/ 0 h 7"/>
                  <a:gd name="T16" fmla="*/ 2 w 6"/>
                  <a:gd name="T17" fmla="*/ 0 h 7"/>
                  <a:gd name="T18" fmla="*/ 2 w 6"/>
                  <a:gd name="T19" fmla="*/ 0 h 7"/>
                  <a:gd name="T20" fmla="*/ 2 w 6"/>
                  <a:gd name="T21" fmla="*/ 0 h 7"/>
                  <a:gd name="T22" fmla="*/ 1 w 6"/>
                  <a:gd name="T23" fmla="*/ 0 h 7"/>
                  <a:gd name="T24" fmla="*/ 1 w 6"/>
                  <a:gd name="T25" fmla="*/ 1 h 7"/>
                  <a:gd name="T26" fmla="*/ 1 w 6"/>
                  <a:gd name="T27" fmla="*/ 1 h 7"/>
                  <a:gd name="T28" fmla="*/ 1 w 6"/>
                  <a:gd name="T29" fmla="*/ 1 h 7"/>
                  <a:gd name="T30" fmla="*/ 1 w 6"/>
                  <a:gd name="T31" fmla="*/ 2 h 7"/>
                  <a:gd name="T32" fmla="*/ 0 w 6"/>
                  <a:gd name="T33" fmla="*/ 2 h 7"/>
                  <a:gd name="T34" fmla="*/ 0 w 6"/>
                  <a:gd name="T35" fmla="*/ 2 h 7"/>
                  <a:gd name="T36" fmla="*/ 1 w 6"/>
                  <a:gd name="T37" fmla="*/ 3 h 7"/>
                  <a:gd name="T38" fmla="*/ 1 w 6"/>
                  <a:gd name="T39" fmla="*/ 4 h 7"/>
                  <a:gd name="T40" fmla="*/ 1 w 6"/>
                  <a:gd name="T41" fmla="*/ 4 h 7"/>
                  <a:gd name="T42" fmla="*/ 1 w 6"/>
                  <a:gd name="T43" fmla="*/ 4 h 7"/>
                  <a:gd name="T44" fmla="*/ 1 w 6"/>
                  <a:gd name="T45" fmla="*/ 5 h 7"/>
                  <a:gd name="T46" fmla="*/ 1 w 6"/>
                  <a:gd name="T47" fmla="*/ 5 h 7"/>
                  <a:gd name="T48" fmla="*/ 2 w 6"/>
                  <a:gd name="T49" fmla="*/ 6 h 7"/>
                  <a:gd name="T50" fmla="*/ 2 w 6"/>
                  <a:gd name="T51" fmla="*/ 6 h 7"/>
                  <a:gd name="T52" fmla="*/ 3 w 6"/>
                  <a:gd name="T53" fmla="*/ 7 h 7"/>
                  <a:gd name="T54" fmla="*/ 3 w 6"/>
                  <a:gd name="T55" fmla="*/ 7 h 7"/>
                  <a:gd name="T56" fmla="*/ 3 w 6"/>
                  <a:gd name="T57" fmla="*/ 7 h 7"/>
                  <a:gd name="T58" fmla="*/ 4 w 6"/>
                  <a:gd name="T59" fmla="*/ 7 h 7"/>
                  <a:gd name="T60" fmla="*/ 4 w 6"/>
                  <a:gd name="T61" fmla="*/ 7 h 7"/>
                  <a:gd name="T62" fmla="*/ 4 w 6"/>
                  <a:gd name="T63" fmla="*/ 7 h 7"/>
                  <a:gd name="T64" fmla="*/ 5 w 6"/>
                  <a:gd name="T65" fmla="*/ 7 h 7"/>
                  <a:gd name="T66" fmla="*/ 5 w 6"/>
                  <a:gd name="T67" fmla="*/ 7 h 7"/>
                  <a:gd name="T68" fmla="*/ 5 w 6"/>
                  <a:gd name="T69" fmla="*/ 7 h 7"/>
                  <a:gd name="T70" fmla="*/ 6 w 6"/>
                  <a:gd name="T71" fmla="*/ 7 h 7"/>
                  <a:gd name="T72" fmla="*/ 6 w 6"/>
                  <a:gd name="T73" fmla="*/ 6 h 7"/>
                  <a:gd name="T74" fmla="*/ 6 w 6"/>
                  <a:gd name="T75" fmla="*/ 6 h 7"/>
                  <a:gd name="T76" fmla="*/ 6 w 6"/>
                  <a:gd name="T77" fmla="*/ 6 h 7"/>
                  <a:gd name="T78" fmla="*/ 6 w 6"/>
                  <a:gd name="T79" fmla="*/ 5 h 7"/>
                  <a:gd name="T80" fmla="*/ 6 w 6"/>
                  <a:gd name="T81" fmla="*/ 5 h 7"/>
                  <a:gd name="T82" fmla="*/ 6 w 6"/>
                  <a:gd name="T83" fmla="*/ 4 h 7"/>
                  <a:gd name="T84" fmla="*/ 6 w 6"/>
                  <a:gd name="T85" fmla="*/ 4 h 7"/>
                  <a:gd name="T86" fmla="*/ 6 w 6"/>
                  <a:gd name="T87" fmla="*/ 3 h 7"/>
                  <a:gd name="T88" fmla="*/ 6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6" y="2"/>
                    </a:moveTo>
                    <a:lnTo>
                      <a:pt x="5" y="2"/>
                    </a:lnTo>
                    <a:lnTo>
                      <a:pt x="5" y="2"/>
                    </a:lnTo>
                    <a:lnTo>
                      <a:pt x="5" y="2"/>
                    </a:lnTo>
                    <a:lnTo>
                      <a:pt x="5" y="2"/>
                    </a:lnTo>
                    <a:lnTo>
                      <a:pt x="5" y="1"/>
                    </a:lnTo>
                    <a:lnTo>
                      <a:pt x="5" y="1"/>
                    </a:lnTo>
                    <a:lnTo>
                      <a:pt x="4" y="1"/>
                    </a:lnTo>
                    <a:lnTo>
                      <a:pt x="4" y="1"/>
                    </a:lnTo>
                    <a:lnTo>
                      <a:pt x="4" y="1"/>
                    </a:lnTo>
                    <a:lnTo>
                      <a:pt x="4" y="1"/>
                    </a:lnTo>
                    <a:lnTo>
                      <a:pt x="4" y="0"/>
                    </a:lnTo>
                    <a:lnTo>
                      <a:pt x="3" y="0"/>
                    </a:lnTo>
                    <a:lnTo>
                      <a:pt x="3" y="0"/>
                    </a:lnTo>
                    <a:lnTo>
                      <a:pt x="3" y="0"/>
                    </a:lnTo>
                    <a:lnTo>
                      <a:pt x="3" y="0"/>
                    </a:lnTo>
                    <a:lnTo>
                      <a:pt x="3" y="0"/>
                    </a:lnTo>
                    <a:lnTo>
                      <a:pt x="2" y="0"/>
                    </a:lnTo>
                    <a:lnTo>
                      <a:pt x="2" y="0"/>
                    </a:lnTo>
                    <a:lnTo>
                      <a:pt x="2" y="0"/>
                    </a:lnTo>
                    <a:lnTo>
                      <a:pt x="2" y="0"/>
                    </a:lnTo>
                    <a:lnTo>
                      <a:pt x="2" y="0"/>
                    </a:lnTo>
                    <a:lnTo>
                      <a:pt x="2" y="0"/>
                    </a:lnTo>
                    <a:lnTo>
                      <a:pt x="1" y="0"/>
                    </a:lnTo>
                    <a:lnTo>
                      <a:pt x="1" y="0"/>
                    </a:lnTo>
                    <a:lnTo>
                      <a:pt x="1" y="1"/>
                    </a:lnTo>
                    <a:lnTo>
                      <a:pt x="1" y="1"/>
                    </a:lnTo>
                    <a:lnTo>
                      <a:pt x="1" y="1"/>
                    </a:lnTo>
                    <a:lnTo>
                      <a:pt x="1" y="1"/>
                    </a:lnTo>
                    <a:lnTo>
                      <a:pt x="1" y="1"/>
                    </a:lnTo>
                    <a:lnTo>
                      <a:pt x="1" y="1"/>
                    </a:lnTo>
                    <a:lnTo>
                      <a:pt x="1" y="2"/>
                    </a:lnTo>
                    <a:lnTo>
                      <a:pt x="1" y="2"/>
                    </a:lnTo>
                    <a:lnTo>
                      <a:pt x="0" y="2"/>
                    </a:lnTo>
                    <a:lnTo>
                      <a:pt x="0" y="2"/>
                    </a:lnTo>
                    <a:lnTo>
                      <a:pt x="0" y="2"/>
                    </a:lnTo>
                    <a:lnTo>
                      <a:pt x="0" y="3"/>
                    </a:lnTo>
                    <a:lnTo>
                      <a:pt x="1" y="3"/>
                    </a:lnTo>
                    <a:lnTo>
                      <a:pt x="1" y="3"/>
                    </a:lnTo>
                    <a:lnTo>
                      <a:pt x="1" y="4"/>
                    </a:lnTo>
                    <a:lnTo>
                      <a:pt x="1" y="4"/>
                    </a:lnTo>
                    <a:lnTo>
                      <a:pt x="1" y="4"/>
                    </a:lnTo>
                    <a:lnTo>
                      <a:pt x="1" y="4"/>
                    </a:lnTo>
                    <a:lnTo>
                      <a:pt x="1" y="4"/>
                    </a:lnTo>
                    <a:lnTo>
                      <a:pt x="1" y="5"/>
                    </a:lnTo>
                    <a:lnTo>
                      <a:pt x="1" y="5"/>
                    </a:lnTo>
                    <a:lnTo>
                      <a:pt x="1" y="5"/>
                    </a:lnTo>
                    <a:lnTo>
                      <a:pt x="1" y="5"/>
                    </a:lnTo>
                    <a:lnTo>
                      <a:pt x="2" y="6"/>
                    </a:lnTo>
                    <a:lnTo>
                      <a:pt x="2" y="6"/>
                    </a:lnTo>
                    <a:lnTo>
                      <a:pt x="2" y="6"/>
                    </a:lnTo>
                    <a:lnTo>
                      <a:pt x="2" y="6"/>
                    </a:lnTo>
                    <a:lnTo>
                      <a:pt x="2" y="6"/>
                    </a:lnTo>
                    <a:lnTo>
                      <a:pt x="3" y="7"/>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7"/>
                    </a:lnTo>
                    <a:lnTo>
                      <a:pt x="5" y="7"/>
                    </a:lnTo>
                    <a:lnTo>
                      <a:pt x="5" y="7"/>
                    </a:lnTo>
                    <a:lnTo>
                      <a:pt x="5" y="7"/>
                    </a:lnTo>
                    <a:lnTo>
                      <a:pt x="6" y="7"/>
                    </a:lnTo>
                    <a:lnTo>
                      <a:pt x="6" y="7"/>
                    </a:lnTo>
                    <a:lnTo>
                      <a:pt x="6"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4"/>
                    </a:lnTo>
                    <a:lnTo>
                      <a:pt x="6" y="3"/>
                    </a:lnTo>
                    <a:lnTo>
                      <a:pt x="6" y="3"/>
                    </a:lnTo>
                    <a:lnTo>
                      <a:pt x="6" y="3"/>
                    </a:lnTo>
                    <a:lnTo>
                      <a:pt x="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75" name="Freeform 867"/>
              <p:cNvSpPr>
                <a:spLocks/>
              </p:cNvSpPr>
              <p:nvPr/>
            </p:nvSpPr>
            <p:spPr bwMode="auto">
              <a:xfrm>
                <a:off x="3904" y="1115"/>
                <a:ext cx="6" cy="7"/>
              </a:xfrm>
              <a:custGeom>
                <a:avLst/>
                <a:gdLst>
                  <a:gd name="T0" fmla="*/ 5 w 6"/>
                  <a:gd name="T1" fmla="*/ 2 h 7"/>
                  <a:gd name="T2" fmla="*/ 5 w 6"/>
                  <a:gd name="T3" fmla="*/ 2 h 7"/>
                  <a:gd name="T4" fmla="*/ 4 w 6"/>
                  <a:gd name="T5" fmla="*/ 1 h 7"/>
                  <a:gd name="T6" fmla="*/ 4 w 6"/>
                  <a:gd name="T7" fmla="*/ 1 h 7"/>
                  <a:gd name="T8" fmla="*/ 4 w 6"/>
                  <a:gd name="T9" fmla="*/ 1 h 7"/>
                  <a:gd name="T10" fmla="*/ 3 w 6"/>
                  <a:gd name="T11" fmla="*/ 0 h 7"/>
                  <a:gd name="T12" fmla="*/ 3 w 6"/>
                  <a:gd name="T13" fmla="*/ 0 h 7"/>
                  <a:gd name="T14" fmla="*/ 2 w 6"/>
                  <a:gd name="T15" fmla="*/ 0 h 7"/>
                  <a:gd name="T16" fmla="*/ 2 w 6"/>
                  <a:gd name="T17" fmla="*/ 0 h 7"/>
                  <a:gd name="T18" fmla="*/ 2 w 6"/>
                  <a:gd name="T19" fmla="*/ 0 h 7"/>
                  <a:gd name="T20" fmla="*/ 1 w 6"/>
                  <a:gd name="T21" fmla="*/ 0 h 7"/>
                  <a:gd name="T22" fmla="*/ 1 w 6"/>
                  <a:gd name="T23" fmla="*/ 0 h 7"/>
                  <a:gd name="T24" fmla="*/ 1 w 6"/>
                  <a:gd name="T25" fmla="*/ 1 h 7"/>
                  <a:gd name="T26" fmla="*/ 1 w 6"/>
                  <a:gd name="T27" fmla="*/ 1 h 7"/>
                  <a:gd name="T28" fmla="*/ 0 w 6"/>
                  <a:gd name="T29" fmla="*/ 1 h 7"/>
                  <a:gd name="T30" fmla="*/ 0 w 6"/>
                  <a:gd name="T31" fmla="*/ 2 h 7"/>
                  <a:gd name="T32" fmla="*/ 0 w 6"/>
                  <a:gd name="T33" fmla="*/ 2 h 7"/>
                  <a:gd name="T34" fmla="*/ 0 w 6"/>
                  <a:gd name="T35" fmla="*/ 2 h 7"/>
                  <a:gd name="T36" fmla="*/ 0 w 6"/>
                  <a:gd name="T37" fmla="*/ 3 h 7"/>
                  <a:gd name="T38" fmla="*/ 0 w 6"/>
                  <a:gd name="T39" fmla="*/ 4 h 7"/>
                  <a:gd name="T40" fmla="*/ 0 w 6"/>
                  <a:gd name="T41" fmla="*/ 4 h 7"/>
                  <a:gd name="T42" fmla="*/ 1 w 6"/>
                  <a:gd name="T43" fmla="*/ 4 h 7"/>
                  <a:gd name="T44" fmla="*/ 1 w 6"/>
                  <a:gd name="T45" fmla="*/ 5 h 7"/>
                  <a:gd name="T46" fmla="*/ 1 w 6"/>
                  <a:gd name="T47" fmla="*/ 5 h 7"/>
                  <a:gd name="T48" fmla="*/ 1 w 6"/>
                  <a:gd name="T49" fmla="*/ 6 h 7"/>
                  <a:gd name="T50" fmla="*/ 2 w 6"/>
                  <a:gd name="T51" fmla="*/ 6 h 7"/>
                  <a:gd name="T52" fmla="*/ 2 w 6"/>
                  <a:gd name="T53" fmla="*/ 7 h 7"/>
                  <a:gd name="T54" fmla="*/ 3 w 6"/>
                  <a:gd name="T55" fmla="*/ 7 h 7"/>
                  <a:gd name="T56" fmla="*/ 3 w 6"/>
                  <a:gd name="T57" fmla="*/ 7 h 7"/>
                  <a:gd name="T58" fmla="*/ 3 w 6"/>
                  <a:gd name="T59" fmla="*/ 7 h 7"/>
                  <a:gd name="T60" fmla="*/ 4 w 6"/>
                  <a:gd name="T61" fmla="*/ 7 h 7"/>
                  <a:gd name="T62" fmla="*/ 4 w 6"/>
                  <a:gd name="T63" fmla="*/ 7 h 7"/>
                  <a:gd name="T64" fmla="*/ 4 w 6"/>
                  <a:gd name="T65" fmla="*/ 7 h 7"/>
                  <a:gd name="T66" fmla="*/ 5 w 6"/>
                  <a:gd name="T67" fmla="*/ 7 h 7"/>
                  <a:gd name="T68" fmla="*/ 5 w 6"/>
                  <a:gd name="T69" fmla="*/ 7 h 7"/>
                  <a:gd name="T70" fmla="*/ 5 w 6"/>
                  <a:gd name="T71" fmla="*/ 7 h 7"/>
                  <a:gd name="T72" fmla="*/ 5 w 6"/>
                  <a:gd name="T73" fmla="*/ 6 h 7"/>
                  <a:gd name="T74" fmla="*/ 6 w 6"/>
                  <a:gd name="T75" fmla="*/ 6 h 7"/>
                  <a:gd name="T76" fmla="*/ 6 w 6"/>
                  <a:gd name="T77" fmla="*/ 6 h 7"/>
                  <a:gd name="T78" fmla="*/ 6 w 6"/>
                  <a:gd name="T79" fmla="*/ 5 h 7"/>
                  <a:gd name="T80" fmla="*/ 6 w 6"/>
                  <a:gd name="T81" fmla="*/ 5 h 7"/>
                  <a:gd name="T82" fmla="*/ 6 w 6"/>
                  <a:gd name="T83" fmla="*/ 4 h 7"/>
                  <a:gd name="T84" fmla="*/ 6 w 6"/>
                  <a:gd name="T85" fmla="*/ 4 h 7"/>
                  <a:gd name="T86" fmla="*/ 5 w 6"/>
                  <a:gd name="T87" fmla="*/ 3 h 7"/>
                  <a:gd name="T88" fmla="*/ 5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2"/>
                    </a:lnTo>
                    <a:lnTo>
                      <a:pt x="4" y="2"/>
                    </a:lnTo>
                    <a:lnTo>
                      <a:pt x="4" y="1"/>
                    </a:lnTo>
                    <a:lnTo>
                      <a:pt x="4" y="1"/>
                    </a:lnTo>
                    <a:lnTo>
                      <a:pt x="4" y="1"/>
                    </a:lnTo>
                    <a:lnTo>
                      <a:pt x="4" y="1"/>
                    </a:lnTo>
                    <a:lnTo>
                      <a:pt x="4" y="1"/>
                    </a:lnTo>
                    <a:lnTo>
                      <a:pt x="3" y="1"/>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1"/>
                    </a:lnTo>
                    <a:lnTo>
                      <a:pt x="1" y="1"/>
                    </a:lnTo>
                    <a:lnTo>
                      <a:pt x="1" y="1"/>
                    </a:lnTo>
                    <a:lnTo>
                      <a:pt x="0" y="1"/>
                    </a:lnTo>
                    <a:lnTo>
                      <a:pt x="0" y="1"/>
                    </a:lnTo>
                    <a:lnTo>
                      <a:pt x="0" y="1"/>
                    </a:lnTo>
                    <a:lnTo>
                      <a:pt x="0" y="2"/>
                    </a:lnTo>
                    <a:lnTo>
                      <a:pt x="0" y="2"/>
                    </a:lnTo>
                    <a:lnTo>
                      <a:pt x="0" y="2"/>
                    </a:lnTo>
                    <a:lnTo>
                      <a:pt x="0" y="2"/>
                    </a:lnTo>
                    <a:lnTo>
                      <a:pt x="0" y="2"/>
                    </a:lnTo>
                    <a:lnTo>
                      <a:pt x="0" y="3"/>
                    </a:lnTo>
                    <a:lnTo>
                      <a:pt x="0" y="3"/>
                    </a:lnTo>
                    <a:lnTo>
                      <a:pt x="0" y="3"/>
                    </a:lnTo>
                    <a:lnTo>
                      <a:pt x="0" y="4"/>
                    </a:lnTo>
                    <a:lnTo>
                      <a:pt x="0" y="4"/>
                    </a:lnTo>
                    <a:lnTo>
                      <a:pt x="0" y="4"/>
                    </a:lnTo>
                    <a:lnTo>
                      <a:pt x="0" y="4"/>
                    </a:lnTo>
                    <a:lnTo>
                      <a:pt x="1" y="4"/>
                    </a:lnTo>
                    <a:lnTo>
                      <a:pt x="1" y="5"/>
                    </a:lnTo>
                    <a:lnTo>
                      <a:pt x="1" y="5"/>
                    </a:lnTo>
                    <a:lnTo>
                      <a:pt x="1" y="5"/>
                    </a:lnTo>
                    <a:lnTo>
                      <a:pt x="1" y="5"/>
                    </a:lnTo>
                    <a:lnTo>
                      <a:pt x="1" y="6"/>
                    </a:lnTo>
                    <a:lnTo>
                      <a:pt x="1" y="6"/>
                    </a:lnTo>
                    <a:lnTo>
                      <a:pt x="2" y="6"/>
                    </a:lnTo>
                    <a:lnTo>
                      <a:pt x="2" y="6"/>
                    </a:lnTo>
                    <a:lnTo>
                      <a:pt x="2" y="6"/>
                    </a:lnTo>
                    <a:lnTo>
                      <a:pt x="2" y="7"/>
                    </a:lnTo>
                    <a:lnTo>
                      <a:pt x="2" y="7"/>
                    </a:lnTo>
                    <a:lnTo>
                      <a:pt x="3" y="7"/>
                    </a:lnTo>
                    <a:lnTo>
                      <a:pt x="3" y="7"/>
                    </a:lnTo>
                    <a:lnTo>
                      <a:pt x="3" y="7"/>
                    </a:lnTo>
                    <a:lnTo>
                      <a:pt x="3" y="7"/>
                    </a:lnTo>
                    <a:lnTo>
                      <a:pt x="3" y="7"/>
                    </a:lnTo>
                    <a:lnTo>
                      <a:pt x="3" y="7"/>
                    </a:lnTo>
                    <a:lnTo>
                      <a:pt x="4" y="7"/>
                    </a:lnTo>
                    <a:lnTo>
                      <a:pt x="4" y="7"/>
                    </a:lnTo>
                    <a:lnTo>
                      <a:pt x="4" y="7"/>
                    </a:lnTo>
                    <a:lnTo>
                      <a:pt x="4" y="7"/>
                    </a:lnTo>
                    <a:lnTo>
                      <a:pt x="4" y="7"/>
                    </a:lnTo>
                    <a:lnTo>
                      <a:pt x="5" y="7"/>
                    </a:lnTo>
                    <a:lnTo>
                      <a:pt x="5" y="7"/>
                    </a:lnTo>
                    <a:lnTo>
                      <a:pt x="5" y="7"/>
                    </a:lnTo>
                    <a:lnTo>
                      <a:pt x="5" y="7"/>
                    </a:lnTo>
                    <a:lnTo>
                      <a:pt x="5" y="7"/>
                    </a:lnTo>
                    <a:lnTo>
                      <a:pt x="5" y="7"/>
                    </a:lnTo>
                    <a:lnTo>
                      <a:pt x="5" y="7"/>
                    </a:lnTo>
                    <a:lnTo>
                      <a:pt x="5"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4"/>
                    </a:lnTo>
                    <a:lnTo>
                      <a:pt x="5" y="3"/>
                    </a:lnTo>
                    <a:lnTo>
                      <a:pt x="5" y="3"/>
                    </a:lnTo>
                    <a:lnTo>
                      <a:pt x="5" y="3"/>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76" name="Freeform 868"/>
              <p:cNvSpPr>
                <a:spLocks/>
              </p:cNvSpPr>
              <p:nvPr/>
            </p:nvSpPr>
            <p:spPr bwMode="auto">
              <a:xfrm>
                <a:off x="3920" y="1125"/>
                <a:ext cx="5" cy="7"/>
              </a:xfrm>
              <a:custGeom>
                <a:avLst/>
                <a:gdLst>
                  <a:gd name="T0" fmla="*/ 4 w 5"/>
                  <a:gd name="T1" fmla="*/ 2 h 7"/>
                  <a:gd name="T2" fmla="*/ 4 w 5"/>
                  <a:gd name="T3" fmla="*/ 2 h 7"/>
                  <a:gd name="T4" fmla="*/ 4 w 5"/>
                  <a:gd name="T5" fmla="*/ 1 h 7"/>
                  <a:gd name="T6" fmla="*/ 3 w 5"/>
                  <a:gd name="T7" fmla="*/ 1 h 7"/>
                  <a:gd name="T8" fmla="*/ 3 w 5"/>
                  <a:gd name="T9" fmla="*/ 1 h 7"/>
                  <a:gd name="T10" fmla="*/ 3 w 5"/>
                  <a:gd name="T11" fmla="*/ 0 h 7"/>
                  <a:gd name="T12" fmla="*/ 2 w 5"/>
                  <a:gd name="T13" fmla="*/ 0 h 7"/>
                  <a:gd name="T14" fmla="*/ 2 w 5"/>
                  <a:gd name="T15" fmla="*/ 0 h 7"/>
                  <a:gd name="T16" fmla="*/ 2 w 5"/>
                  <a:gd name="T17" fmla="*/ 0 h 7"/>
                  <a:gd name="T18" fmla="*/ 1 w 5"/>
                  <a:gd name="T19" fmla="*/ 0 h 7"/>
                  <a:gd name="T20" fmla="*/ 1 w 5"/>
                  <a:gd name="T21" fmla="*/ 0 h 7"/>
                  <a:gd name="T22" fmla="*/ 1 w 5"/>
                  <a:gd name="T23" fmla="*/ 0 h 7"/>
                  <a:gd name="T24" fmla="*/ 0 w 5"/>
                  <a:gd name="T25" fmla="*/ 1 h 7"/>
                  <a:gd name="T26" fmla="*/ 0 w 5"/>
                  <a:gd name="T27" fmla="*/ 1 h 7"/>
                  <a:gd name="T28" fmla="*/ 0 w 5"/>
                  <a:gd name="T29" fmla="*/ 1 h 7"/>
                  <a:gd name="T30" fmla="*/ 0 w 5"/>
                  <a:gd name="T31" fmla="*/ 2 h 7"/>
                  <a:gd name="T32" fmla="*/ 0 w 5"/>
                  <a:gd name="T33" fmla="*/ 2 h 7"/>
                  <a:gd name="T34" fmla="*/ 0 w 5"/>
                  <a:gd name="T35" fmla="*/ 2 h 7"/>
                  <a:gd name="T36" fmla="*/ 0 w 5"/>
                  <a:gd name="T37" fmla="*/ 3 h 7"/>
                  <a:gd name="T38" fmla="*/ 0 w 5"/>
                  <a:gd name="T39" fmla="*/ 3 h 7"/>
                  <a:gd name="T40" fmla="*/ 0 w 5"/>
                  <a:gd name="T41" fmla="*/ 4 h 7"/>
                  <a:gd name="T42" fmla="*/ 0 w 5"/>
                  <a:gd name="T43" fmla="*/ 4 h 7"/>
                  <a:gd name="T44" fmla="*/ 0 w 5"/>
                  <a:gd name="T45" fmla="*/ 5 h 7"/>
                  <a:gd name="T46" fmla="*/ 1 w 5"/>
                  <a:gd name="T47" fmla="*/ 5 h 7"/>
                  <a:gd name="T48" fmla="*/ 1 w 5"/>
                  <a:gd name="T49" fmla="*/ 6 h 7"/>
                  <a:gd name="T50" fmla="*/ 1 w 5"/>
                  <a:gd name="T51" fmla="*/ 6 h 7"/>
                  <a:gd name="T52" fmla="*/ 2 w 5"/>
                  <a:gd name="T53" fmla="*/ 6 h 7"/>
                  <a:gd name="T54" fmla="*/ 2 w 5"/>
                  <a:gd name="T55" fmla="*/ 7 h 7"/>
                  <a:gd name="T56" fmla="*/ 2 w 5"/>
                  <a:gd name="T57" fmla="*/ 7 h 7"/>
                  <a:gd name="T58" fmla="*/ 3 w 5"/>
                  <a:gd name="T59" fmla="*/ 7 h 7"/>
                  <a:gd name="T60" fmla="*/ 3 w 5"/>
                  <a:gd name="T61" fmla="*/ 7 h 7"/>
                  <a:gd name="T62" fmla="*/ 3 w 5"/>
                  <a:gd name="T63" fmla="*/ 7 h 7"/>
                  <a:gd name="T64" fmla="*/ 4 w 5"/>
                  <a:gd name="T65" fmla="*/ 7 h 7"/>
                  <a:gd name="T66" fmla="*/ 4 w 5"/>
                  <a:gd name="T67" fmla="*/ 7 h 7"/>
                  <a:gd name="T68" fmla="*/ 5 w 5"/>
                  <a:gd name="T69" fmla="*/ 7 h 7"/>
                  <a:gd name="T70" fmla="*/ 5 w 5"/>
                  <a:gd name="T71" fmla="*/ 7 h 7"/>
                  <a:gd name="T72" fmla="*/ 5 w 5"/>
                  <a:gd name="T73" fmla="*/ 6 h 7"/>
                  <a:gd name="T74" fmla="*/ 5 w 5"/>
                  <a:gd name="T75" fmla="*/ 6 h 7"/>
                  <a:gd name="T76" fmla="*/ 5 w 5"/>
                  <a:gd name="T77" fmla="*/ 5 h 7"/>
                  <a:gd name="T78" fmla="*/ 5 w 5"/>
                  <a:gd name="T79" fmla="*/ 5 h 7"/>
                  <a:gd name="T80" fmla="*/ 5 w 5"/>
                  <a:gd name="T81" fmla="*/ 5 h 7"/>
                  <a:gd name="T82" fmla="*/ 5 w 5"/>
                  <a:gd name="T83" fmla="*/ 4 h 7"/>
                  <a:gd name="T84" fmla="*/ 5 w 5"/>
                  <a:gd name="T85" fmla="*/ 4 h 7"/>
                  <a:gd name="T86" fmla="*/ 5 w 5"/>
                  <a:gd name="T87" fmla="*/ 3 h 7"/>
                  <a:gd name="T88" fmla="*/ 5 w 5"/>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4" y="2"/>
                    </a:lnTo>
                    <a:lnTo>
                      <a:pt x="4" y="2"/>
                    </a:lnTo>
                    <a:lnTo>
                      <a:pt x="4" y="2"/>
                    </a:lnTo>
                    <a:lnTo>
                      <a:pt x="4" y="2"/>
                    </a:lnTo>
                    <a:lnTo>
                      <a:pt x="4" y="1"/>
                    </a:lnTo>
                    <a:lnTo>
                      <a:pt x="4" y="1"/>
                    </a:lnTo>
                    <a:lnTo>
                      <a:pt x="3" y="1"/>
                    </a:lnTo>
                    <a:lnTo>
                      <a:pt x="3" y="1"/>
                    </a:lnTo>
                    <a:lnTo>
                      <a:pt x="3" y="1"/>
                    </a:lnTo>
                    <a:lnTo>
                      <a:pt x="3" y="1"/>
                    </a:lnTo>
                    <a:lnTo>
                      <a:pt x="3"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1"/>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0" y="5"/>
                    </a:lnTo>
                    <a:lnTo>
                      <a:pt x="0" y="5"/>
                    </a:lnTo>
                    <a:lnTo>
                      <a:pt x="1" y="5"/>
                    </a:lnTo>
                    <a:lnTo>
                      <a:pt x="1" y="5"/>
                    </a:lnTo>
                    <a:lnTo>
                      <a:pt x="1" y="6"/>
                    </a:lnTo>
                    <a:lnTo>
                      <a:pt x="1" y="6"/>
                    </a:lnTo>
                    <a:lnTo>
                      <a:pt x="1" y="6"/>
                    </a:lnTo>
                    <a:lnTo>
                      <a:pt x="1" y="6"/>
                    </a:lnTo>
                    <a:lnTo>
                      <a:pt x="2" y="6"/>
                    </a:lnTo>
                    <a:lnTo>
                      <a:pt x="2" y="7"/>
                    </a:lnTo>
                    <a:lnTo>
                      <a:pt x="2" y="7"/>
                    </a:lnTo>
                    <a:lnTo>
                      <a:pt x="2" y="7"/>
                    </a:lnTo>
                    <a:lnTo>
                      <a:pt x="2" y="7"/>
                    </a:lnTo>
                    <a:lnTo>
                      <a:pt x="3" y="7"/>
                    </a:lnTo>
                    <a:lnTo>
                      <a:pt x="3" y="7"/>
                    </a:lnTo>
                    <a:lnTo>
                      <a:pt x="3" y="7"/>
                    </a:lnTo>
                    <a:lnTo>
                      <a:pt x="3" y="7"/>
                    </a:lnTo>
                    <a:lnTo>
                      <a:pt x="3" y="7"/>
                    </a:lnTo>
                    <a:lnTo>
                      <a:pt x="3" y="7"/>
                    </a:lnTo>
                    <a:lnTo>
                      <a:pt x="4" y="7"/>
                    </a:lnTo>
                    <a:lnTo>
                      <a:pt x="4" y="7"/>
                    </a:lnTo>
                    <a:lnTo>
                      <a:pt x="4" y="7"/>
                    </a:lnTo>
                    <a:lnTo>
                      <a:pt x="4" y="7"/>
                    </a:lnTo>
                    <a:lnTo>
                      <a:pt x="4" y="7"/>
                    </a:lnTo>
                    <a:lnTo>
                      <a:pt x="5" y="7"/>
                    </a:lnTo>
                    <a:lnTo>
                      <a:pt x="5" y="7"/>
                    </a:lnTo>
                    <a:lnTo>
                      <a:pt x="5" y="7"/>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77" name="Freeform 869"/>
              <p:cNvSpPr>
                <a:spLocks/>
              </p:cNvSpPr>
              <p:nvPr/>
            </p:nvSpPr>
            <p:spPr bwMode="auto">
              <a:xfrm>
                <a:off x="3920" y="1125"/>
                <a:ext cx="6" cy="7"/>
              </a:xfrm>
              <a:custGeom>
                <a:avLst/>
                <a:gdLst>
                  <a:gd name="T0" fmla="*/ 5 w 6"/>
                  <a:gd name="T1" fmla="*/ 2 h 7"/>
                  <a:gd name="T2" fmla="*/ 5 w 6"/>
                  <a:gd name="T3" fmla="*/ 2 h 7"/>
                  <a:gd name="T4" fmla="*/ 4 w 6"/>
                  <a:gd name="T5" fmla="*/ 1 h 7"/>
                  <a:gd name="T6" fmla="*/ 4 w 6"/>
                  <a:gd name="T7" fmla="*/ 1 h 7"/>
                  <a:gd name="T8" fmla="*/ 4 w 6"/>
                  <a:gd name="T9" fmla="*/ 1 h 7"/>
                  <a:gd name="T10" fmla="*/ 3 w 6"/>
                  <a:gd name="T11" fmla="*/ 0 h 7"/>
                  <a:gd name="T12" fmla="*/ 3 w 6"/>
                  <a:gd name="T13" fmla="*/ 0 h 7"/>
                  <a:gd name="T14" fmla="*/ 2 w 6"/>
                  <a:gd name="T15" fmla="*/ 0 h 7"/>
                  <a:gd name="T16" fmla="*/ 2 w 6"/>
                  <a:gd name="T17" fmla="*/ 0 h 7"/>
                  <a:gd name="T18" fmla="*/ 2 w 6"/>
                  <a:gd name="T19" fmla="*/ 0 h 7"/>
                  <a:gd name="T20" fmla="*/ 1 w 6"/>
                  <a:gd name="T21" fmla="*/ 0 h 7"/>
                  <a:gd name="T22" fmla="*/ 1 w 6"/>
                  <a:gd name="T23" fmla="*/ 0 h 7"/>
                  <a:gd name="T24" fmla="*/ 1 w 6"/>
                  <a:gd name="T25" fmla="*/ 1 h 7"/>
                  <a:gd name="T26" fmla="*/ 1 w 6"/>
                  <a:gd name="T27" fmla="*/ 1 h 7"/>
                  <a:gd name="T28" fmla="*/ 0 w 6"/>
                  <a:gd name="T29" fmla="*/ 1 h 7"/>
                  <a:gd name="T30" fmla="*/ 0 w 6"/>
                  <a:gd name="T31" fmla="*/ 2 h 7"/>
                  <a:gd name="T32" fmla="*/ 0 w 6"/>
                  <a:gd name="T33" fmla="*/ 2 h 7"/>
                  <a:gd name="T34" fmla="*/ 0 w 6"/>
                  <a:gd name="T35" fmla="*/ 2 h 7"/>
                  <a:gd name="T36" fmla="*/ 0 w 6"/>
                  <a:gd name="T37" fmla="*/ 3 h 7"/>
                  <a:gd name="T38" fmla="*/ 0 w 6"/>
                  <a:gd name="T39" fmla="*/ 3 h 7"/>
                  <a:gd name="T40" fmla="*/ 0 w 6"/>
                  <a:gd name="T41" fmla="*/ 4 h 7"/>
                  <a:gd name="T42" fmla="*/ 1 w 6"/>
                  <a:gd name="T43" fmla="*/ 4 h 7"/>
                  <a:gd name="T44" fmla="*/ 1 w 6"/>
                  <a:gd name="T45" fmla="*/ 5 h 7"/>
                  <a:gd name="T46" fmla="*/ 1 w 6"/>
                  <a:gd name="T47" fmla="*/ 5 h 7"/>
                  <a:gd name="T48" fmla="*/ 1 w 6"/>
                  <a:gd name="T49" fmla="*/ 6 h 7"/>
                  <a:gd name="T50" fmla="*/ 2 w 6"/>
                  <a:gd name="T51" fmla="*/ 6 h 7"/>
                  <a:gd name="T52" fmla="*/ 2 w 6"/>
                  <a:gd name="T53" fmla="*/ 6 h 7"/>
                  <a:gd name="T54" fmla="*/ 2 w 6"/>
                  <a:gd name="T55" fmla="*/ 7 h 7"/>
                  <a:gd name="T56" fmla="*/ 3 w 6"/>
                  <a:gd name="T57" fmla="*/ 7 h 7"/>
                  <a:gd name="T58" fmla="*/ 3 w 6"/>
                  <a:gd name="T59" fmla="*/ 7 h 7"/>
                  <a:gd name="T60" fmla="*/ 4 w 6"/>
                  <a:gd name="T61" fmla="*/ 7 h 7"/>
                  <a:gd name="T62" fmla="*/ 4 w 6"/>
                  <a:gd name="T63" fmla="*/ 7 h 7"/>
                  <a:gd name="T64" fmla="*/ 4 w 6"/>
                  <a:gd name="T65" fmla="*/ 7 h 7"/>
                  <a:gd name="T66" fmla="*/ 5 w 6"/>
                  <a:gd name="T67" fmla="*/ 7 h 7"/>
                  <a:gd name="T68" fmla="*/ 5 w 6"/>
                  <a:gd name="T69" fmla="*/ 7 h 7"/>
                  <a:gd name="T70" fmla="*/ 5 w 6"/>
                  <a:gd name="T71" fmla="*/ 7 h 7"/>
                  <a:gd name="T72" fmla="*/ 5 w 6"/>
                  <a:gd name="T73" fmla="*/ 6 h 7"/>
                  <a:gd name="T74" fmla="*/ 6 w 6"/>
                  <a:gd name="T75" fmla="*/ 6 h 7"/>
                  <a:gd name="T76" fmla="*/ 6 w 6"/>
                  <a:gd name="T77" fmla="*/ 5 h 7"/>
                  <a:gd name="T78" fmla="*/ 6 w 6"/>
                  <a:gd name="T79" fmla="*/ 5 h 7"/>
                  <a:gd name="T80" fmla="*/ 6 w 6"/>
                  <a:gd name="T81" fmla="*/ 5 h 7"/>
                  <a:gd name="T82" fmla="*/ 6 w 6"/>
                  <a:gd name="T83" fmla="*/ 4 h 7"/>
                  <a:gd name="T84" fmla="*/ 6 w 6"/>
                  <a:gd name="T85" fmla="*/ 4 h 7"/>
                  <a:gd name="T86" fmla="*/ 5 w 6"/>
                  <a:gd name="T87" fmla="*/ 3 h 7"/>
                  <a:gd name="T88" fmla="*/ 5 w 6"/>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2"/>
                    </a:lnTo>
                    <a:lnTo>
                      <a:pt x="4" y="2"/>
                    </a:lnTo>
                    <a:lnTo>
                      <a:pt x="4" y="1"/>
                    </a:lnTo>
                    <a:lnTo>
                      <a:pt x="4" y="1"/>
                    </a:lnTo>
                    <a:lnTo>
                      <a:pt x="4" y="1"/>
                    </a:lnTo>
                    <a:lnTo>
                      <a:pt x="4" y="1"/>
                    </a:lnTo>
                    <a:lnTo>
                      <a:pt x="4" y="1"/>
                    </a:lnTo>
                    <a:lnTo>
                      <a:pt x="3" y="1"/>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1"/>
                    </a:lnTo>
                    <a:lnTo>
                      <a:pt x="1" y="1"/>
                    </a:lnTo>
                    <a:lnTo>
                      <a:pt x="1"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1" y="4"/>
                    </a:lnTo>
                    <a:lnTo>
                      <a:pt x="1" y="5"/>
                    </a:lnTo>
                    <a:lnTo>
                      <a:pt x="1" y="5"/>
                    </a:lnTo>
                    <a:lnTo>
                      <a:pt x="1" y="5"/>
                    </a:lnTo>
                    <a:lnTo>
                      <a:pt x="1" y="5"/>
                    </a:lnTo>
                    <a:lnTo>
                      <a:pt x="1" y="5"/>
                    </a:lnTo>
                    <a:lnTo>
                      <a:pt x="1" y="6"/>
                    </a:lnTo>
                    <a:lnTo>
                      <a:pt x="2" y="6"/>
                    </a:lnTo>
                    <a:lnTo>
                      <a:pt x="2" y="6"/>
                    </a:lnTo>
                    <a:lnTo>
                      <a:pt x="2" y="6"/>
                    </a:lnTo>
                    <a:lnTo>
                      <a:pt x="2" y="6"/>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5" y="7"/>
                    </a:lnTo>
                    <a:lnTo>
                      <a:pt x="5" y="7"/>
                    </a:lnTo>
                    <a:lnTo>
                      <a:pt x="5" y="7"/>
                    </a:lnTo>
                    <a:lnTo>
                      <a:pt x="5" y="7"/>
                    </a:lnTo>
                    <a:lnTo>
                      <a:pt x="5" y="7"/>
                    </a:lnTo>
                    <a:lnTo>
                      <a:pt x="5" y="7"/>
                    </a:lnTo>
                    <a:lnTo>
                      <a:pt x="5" y="6"/>
                    </a:lnTo>
                    <a:lnTo>
                      <a:pt x="5" y="6"/>
                    </a:lnTo>
                    <a:lnTo>
                      <a:pt x="6" y="6"/>
                    </a:lnTo>
                    <a:lnTo>
                      <a:pt x="6" y="6"/>
                    </a:lnTo>
                    <a:lnTo>
                      <a:pt x="6" y="6"/>
                    </a:lnTo>
                    <a:lnTo>
                      <a:pt x="6" y="5"/>
                    </a:lnTo>
                    <a:lnTo>
                      <a:pt x="6" y="5"/>
                    </a:lnTo>
                    <a:lnTo>
                      <a:pt x="6" y="5"/>
                    </a:lnTo>
                    <a:lnTo>
                      <a:pt x="6" y="5"/>
                    </a:lnTo>
                    <a:lnTo>
                      <a:pt x="6" y="5"/>
                    </a:lnTo>
                    <a:lnTo>
                      <a:pt x="6" y="4"/>
                    </a:lnTo>
                    <a:lnTo>
                      <a:pt x="6" y="4"/>
                    </a:lnTo>
                    <a:lnTo>
                      <a:pt x="6" y="4"/>
                    </a:lnTo>
                    <a:lnTo>
                      <a:pt x="6" y="4"/>
                    </a:lnTo>
                    <a:lnTo>
                      <a:pt x="6" y="3"/>
                    </a:lnTo>
                    <a:lnTo>
                      <a:pt x="5" y="3"/>
                    </a:lnTo>
                    <a:lnTo>
                      <a:pt x="5" y="3"/>
                    </a:lnTo>
                    <a:lnTo>
                      <a:pt x="5" y="3"/>
                    </a:lnTo>
                    <a:lnTo>
                      <a:pt x="5" y="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78" name="Freeform 870"/>
              <p:cNvSpPr>
                <a:spLocks/>
              </p:cNvSpPr>
              <p:nvPr/>
            </p:nvSpPr>
            <p:spPr bwMode="auto">
              <a:xfrm>
                <a:off x="3928" y="1130"/>
                <a:ext cx="5" cy="7"/>
              </a:xfrm>
              <a:custGeom>
                <a:avLst/>
                <a:gdLst>
                  <a:gd name="T0" fmla="*/ 5 w 5"/>
                  <a:gd name="T1" fmla="*/ 2 h 7"/>
                  <a:gd name="T2" fmla="*/ 4 w 5"/>
                  <a:gd name="T3" fmla="*/ 1 h 7"/>
                  <a:gd name="T4" fmla="*/ 4 w 5"/>
                  <a:gd name="T5" fmla="*/ 1 h 7"/>
                  <a:gd name="T6" fmla="*/ 4 w 5"/>
                  <a:gd name="T7" fmla="*/ 1 h 7"/>
                  <a:gd name="T8" fmla="*/ 3 w 5"/>
                  <a:gd name="T9" fmla="*/ 0 h 7"/>
                  <a:gd name="T10" fmla="*/ 3 w 5"/>
                  <a:gd name="T11" fmla="*/ 0 h 7"/>
                  <a:gd name="T12" fmla="*/ 3 w 5"/>
                  <a:gd name="T13" fmla="*/ 0 h 7"/>
                  <a:gd name="T14" fmla="*/ 2 w 5"/>
                  <a:gd name="T15" fmla="*/ 0 h 7"/>
                  <a:gd name="T16" fmla="*/ 2 w 5"/>
                  <a:gd name="T17" fmla="*/ 0 h 7"/>
                  <a:gd name="T18" fmla="*/ 1 w 5"/>
                  <a:gd name="T19" fmla="*/ 0 h 7"/>
                  <a:gd name="T20" fmla="*/ 1 w 5"/>
                  <a:gd name="T21" fmla="*/ 0 h 7"/>
                  <a:gd name="T22" fmla="*/ 1 w 5"/>
                  <a:gd name="T23" fmla="*/ 0 h 7"/>
                  <a:gd name="T24" fmla="*/ 0 w 5"/>
                  <a:gd name="T25" fmla="*/ 0 h 7"/>
                  <a:gd name="T26" fmla="*/ 0 w 5"/>
                  <a:gd name="T27" fmla="*/ 0 h 7"/>
                  <a:gd name="T28" fmla="*/ 0 w 5"/>
                  <a:gd name="T29" fmla="*/ 1 h 7"/>
                  <a:gd name="T30" fmla="*/ 0 w 5"/>
                  <a:gd name="T31" fmla="*/ 1 h 7"/>
                  <a:gd name="T32" fmla="*/ 0 w 5"/>
                  <a:gd name="T33" fmla="*/ 2 h 7"/>
                  <a:gd name="T34" fmla="*/ 0 w 5"/>
                  <a:gd name="T35" fmla="*/ 2 h 7"/>
                  <a:gd name="T36" fmla="*/ 0 w 5"/>
                  <a:gd name="T37" fmla="*/ 2 h 7"/>
                  <a:gd name="T38" fmla="*/ 0 w 5"/>
                  <a:gd name="T39" fmla="*/ 3 h 7"/>
                  <a:gd name="T40" fmla="*/ 0 w 5"/>
                  <a:gd name="T41" fmla="*/ 3 h 7"/>
                  <a:gd name="T42" fmla="*/ 0 w 5"/>
                  <a:gd name="T43" fmla="*/ 4 h 7"/>
                  <a:gd name="T44" fmla="*/ 0 w 5"/>
                  <a:gd name="T45" fmla="*/ 4 h 7"/>
                  <a:gd name="T46" fmla="*/ 1 w 5"/>
                  <a:gd name="T47" fmla="*/ 5 h 7"/>
                  <a:gd name="T48" fmla="*/ 1 w 5"/>
                  <a:gd name="T49" fmla="*/ 5 h 7"/>
                  <a:gd name="T50" fmla="*/ 1 w 5"/>
                  <a:gd name="T51" fmla="*/ 6 h 7"/>
                  <a:gd name="T52" fmla="*/ 2 w 5"/>
                  <a:gd name="T53" fmla="*/ 6 h 7"/>
                  <a:gd name="T54" fmla="*/ 2 w 5"/>
                  <a:gd name="T55" fmla="*/ 6 h 7"/>
                  <a:gd name="T56" fmla="*/ 3 w 5"/>
                  <a:gd name="T57" fmla="*/ 6 h 7"/>
                  <a:gd name="T58" fmla="*/ 3 w 5"/>
                  <a:gd name="T59" fmla="*/ 7 h 7"/>
                  <a:gd name="T60" fmla="*/ 3 w 5"/>
                  <a:gd name="T61" fmla="*/ 7 h 7"/>
                  <a:gd name="T62" fmla="*/ 4 w 5"/>
                  <a:gd name="T63" fmla="*/ 7 h 7"/>
                  <a:gd name="T64" fmla="*/ 4 w 5"/>
                  <a:gd name="T65" fmla="*/ 7 h 7"/>
                  <a:gd name="T66" fmla="*/ 4 w 5"/>
                  <a:gd name="T67" fmla="*/ 6 h 7"/>
                  <a:gd name="T68" fmla="*/ 5 w 5"/>
                  <a:gd name="T69" fmla="*/ 6 h 7"/>
                  <a:gd name="T70" fmla="*/ 5 w 5"/>
                  <a:gd name="T71" fmla="*/ 6 h 7"/>
                  <a:gd name="T72" fmla="*/ 5 w 5"/>
                  <a:gd name="T73" fmla="*/ 6 h 7"/>
                  <a:gd name="T74" fmla="*/ 5 w 5"/>
                  <a:gd name="T75" fmla="*/ 5 h 7"/>
                  <a:gd name="T76" fmla="*/ 5 w 5"/>
                  <a:gd name="T77" fmla="*/ 5 h 7"/>
                  <a:gd name="T78" fmla="*/ 5 w 5"/>
                  <a:gd name="T79" fmla="*/ 5 h 7"/>
                  <a:gd name="T80" fmla="*/ 5 w 5"/>
                  <a:gd name="T81" fmla="*/ 4 h 7"/>
                  <a:gd name="T82" fmla="*/ 5 w 5"/>
                  <a:gd name="T83" fmla="*/ 4 h 7"/>
                  <a:gd name="T84" fmla="*/ 5 w 5"/>
                  <a:gd name="T85" fmla="*/ 3 h 7"/>
                  <a:gd name="T86" fmla="*/ 5 w 5"/>
                  <a:gd name="T87" fmla="*/ 3 h 7"/>
                  <a:gd name="T88" fmla="*/ 5 w 5"/>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5" y="2"/>
                    </a:lnTo>
                    <a:lnTo>
                      <a:pt x="5" y="1"/>
                    </a:lnTo>
                    <a:lnTo>
                      <a:pt x="4" y="1"/>
                    </a:lnTo>
                    <a:lnTo>
                      <a:pt x="4" y="1"/>
                    </a:lnTo>
                    <a:lnTo>
                      <a:pt x="4" y="1"/>
                    </a:lnTo>
                    <a:lnTo>
                      <a:pt x="4" y="1"/>
                    </a:lnTo>
                    <a:lnTo>
                      <a:pt x="4" y="1"/>
                    </a:lnTo>
                    <a:lnTo>
                      <a:pt x="4" y="0"/>
                    </a:lnTo>
                    <a:lnTo>
                      <a:pt x="3" y="0"/>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0"/>
                    </a:lnTo>
                    <a:lnTo>
                      <a:pt x="0" y="0"/>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1" y="5"/>
                    </a:lnTo>
                    <a:lnTo>
                      <a:pt x="1" y="5"/>
                    </a:lnTo>
                    <a:lnTo>
                      <a:pt x="1" y="5"/>
                    </a:lnTo>
                    <a:lnTo>
                      <a:pt x="1" y="5"/>
                    </a:lnTo>
                    <a:lnTo>
                      <a:pt x="1" y="5"/>
                    </a:lnTo>
                    <a:lnTo>
                      <a:pt x="1" y="6"/>
                    </a:lnTo>
                    <a:lnTo>
                      <a:pt x="2" y="6"/>
                    </a:lnTo>
                    <a:lnTo>
                      <a:pt x="2" y="6"/>
                    </a:lnTo>
                    <a:lnTo>
                      <a:pt x="2" y="6"/>
                    </a:lnTo>
                    <a:lnTo>
                      <a:pt x="2" y="6"/>
                    </a:lnTo>
                    <a:lnTo>
                      <a:pt x="2" y="6"/>
                    </a:lnTo>
                    <a:lnTo>
                      <a:pt x="3" y="6"/>
                    </a:lnTo>
                    <a:lnTo>
                      <a:pt x="3" y="6"/>
                    </a:lnTo>
                    <a:lnTo>
                      <a:pt x="3" y="7"/>
                    </a:lnTo>
                    <a:lnTo>
                      <a:pt x="3" y="7"/>
                    </a:lnTo>
                    <a:lnTo>
                      <a:pt x="3" y="7"/>
                    </a:lnTo>
                    <a:lnTo>
                      <a:pt x="4" y="7"/>
                    </a:lnTo>
                    <a:lnTo>
                      <a:pt x="4" y="7"/>
                    </a:lnTo>
                    <a:lnTo>
                      <a:pt x="4" y="7"/>
                    </a:lnTo>
                    <a:lnTo>
                      <a:pt x="4" y="7"/>
                    </a:lnTo>
                    <a:lnTo>
                      <a:pt x="4" y="7"/>
                    </a:lnTo>
                    <a:lnTo>
                      <a:pt x="4" y="6"/>
                    </a:lnTo>
                    <a:lnTo>
                      <a:pt x="5" y="6"/>
                    </a:lnTo>
                    <a:lnTo>
                      <a:pt x="5" y="6"/>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79" name="Freeform 871"/>
              <p:cNvSpPr>
                <a:spLocks/>
              </p:cNvSpPr>
              <p:nvPr/>
            </p:nvSpPr>
            <p:spPr bwMode="auto">
              <a:xfrm>
                <a:off x="3927" y="1130"/>
                <a:ext cx="6" cy="8"/>
              </a:xfrm>
              <a:custGeom>
                <a:avLst/>
                <a:gdLst>
                  <a:gd name="T0" fmla="*/ 5 w 6"/>
                  <a:gd name="T1" fmla="*/ 2 h 8"/>
                  <a:gd name="T2" fmla="*/ 5 w 6"/>
                  <a:gd name="T3" fmla="*/ 2 h 8"/>
                  <a:gd name="T4" fmla="*/ 4 w 6"/>
                  <a:gd name="T5" fmla="*/ 2 h 8"/>
                  <a:gd name="T6" fmla="*/ 4 w 6"/>
                  <a:gd name="T7" fmla="*/ 1 h 8"/>
                  <a:gd name="T8" fmla="*/ 4 w 6"/>
                  <a:gd name="T9" fmla="*/ 1 h 8"/>
                  <a:gd name="T10" fmla="*/ 3 w 6"/>
                  <a:gd name="T11" fmla="*/ 1 h 8"/>
                  <a:gd name="T12" fmla="*/ 3 w 6"/>
                  <a:gd name="T13" fmla="*/ 0 h 8"/>
                  <a:gd name="T14" fmla="*/ 2 w 6"/>
                  <a:gd name="T15" fmla="*/ 0 h 8"/>
                  <a:gd name="T16" fmla="*/ 2 w 6"/>
                  <a:gd name="T17" fmla="*/ 0 h 8"/>
                  <a:gd name="T18" fmla="*/ 2 w 6"/>
                  <a:gd name="T19" fmla="*/ 0 h 8"/>
                  <a:gd name="T20" fmla="*/ 1 w 6"/>
                  <a:gd name="T21" fmla="*/ 0 h 8"/>
                  <a:gd name="T22" fmla="*/ 1 w 6"/>
                  <a:gd name="T23" fmla="*/ 1 h 8"/>
                  <a:gd name="T24" fmla="*/ 1 w 6"/>
                  <a:gd name="T25" fmla="*/ 1 h 8"/>
                  <a:gd name="T26" fmla="*/ 1 w 6"/>
                  <a:gd name="T27" fmla="*/ 1 h 8"/>
                  <a:gd name="T28" fmla="*/ 0 w 6"/>
                  <a:gd name="T29" fmla="*/ 1 h 8"/>
                  <a:gd name="T30" fmla="*/ 0 w 6"/>
                  <a:gd name="T31" fmla="*/ 2 h 8"/>
                  <a:gd name="T32" fmla="*/ 0 w 6"/>
                  <a:gd name="T33" fmla="*/ 2 h 8"/>
                  <a:gd name="T34" fmla="*/ 0 w 6"/>
                  <a:gd name="T35" fmla="*/ 3 h 8"/>
                  <a:gd name="T36" fmla="*/ 0 w 6"/>
                  <a:gd name="T37" fmla="*/ 3 h 8"/>
                  <a:gd name="T38" fmla="*/ 0 w 6"/>
                  <a:gd name="T39" fmla="*/ 4 h 8"/>
                  <a:gd name="T40" fmla="*/ 0 w 6"/>
                  <a:gd name="T41" fmla="*/ 4 h 8"/>
                  <a:gd name="T42" fmla="*/ 1 w 6"/>
                  <a:gd name="T43" fmla="*/ 5 h 8"/>
                  <a:gd name="T44" fmla="*/ 1 w 6"/>
                  <a:gd name="T45" fmla="*/ 5 h 8"/>
                  <a:gd name="T46" fmla="*/ 1 w 6"/>
                  <a:gd name="T47" fmla="*/ 6 h 8"/>
                  <a:gd name="T48" fmla="*/ 1 w 6"/>
                  <a:gd name="T49" fmla="*/ 6 h 8"/>
                  <a:gd name="T50" fmla="*/ 2 w 6"/>
                  <a:gd name="T51" fmla="*/ 6 h 8"/>
                  <a:gd name="T52" fmla="*/ 2 w 6"/>
                  <a:gd name="T53" fmla="*/ 7 h 8"/>
                  <a:gd name="T54" fmla="*/ 3 w 6"/>
                  <a:gd name="T55" fmla="*/ 7 h 8"/>
                  <a:gd name="T56" fmla="*/ 3 w 6"/>
                  <a:gd name="T57" fmla="*/ 7 h 8"/>
                  <a:gd name="T58" fmla="*/ 3 w 6"/>
                  <a:gd name="T59" fmla="*/ 7 h 8"/>
                  <a:gd name="T60" fmla="*/ 4 w 6"/>
                  <a:gd name="T61" fmla="*/ 7 h 8"/>
                  <a:gd name="T62" fmla="*/ 4 w 6"/>
                  <a:gd name="T63" fmla="*/ 8 h 8"/>
                  <a:gd name="T64" fmla="*/ 4 w 6"/>
                  <a:gd name="T65" fmla="*/ 7 h 8"/>
                  <a:gd name="T66" fmla="*/ 5 w 6"/>
                  <a:gd name="T67" fmla="*/ 7 h 8"/>
                  <a:gd name="T68" fmla="*/ 5 w 6"/>
                  <a:gd name="T69" fmla="*/ 7 h 8"/>
                  <a:gd name="T70" fmla="*/ 5 w 6"/>
                  <a:gd name="T71" fmla="*/ 7 h 8"/>
                  <a:gd name="T72" fmla="*/ 6 w 6"/>
                  <a:gd name="T73" fmla="*/ 7 h 8"/>
                  <a:gd name="T74" fmla="*/ 6 w 6"/>
                  <a:gd name="T75" fmla="*/ 6 h 8"/>
                  <a:gd name="T76" fmla="*/ 6 w 6"/>
                  <a:gd name="T77" fmla="*/ 6 h 8"/>
                  <a:gd name="T78" fmla="*/ 6 w 6"/>
                  <a:gd name="T79" fmla="*/ 5 h 8"/>
                  <a:gd name="T80" fmla="*/ 6 w 6"/>
                  <a:gd name="T81" fmla="*/ 5 h 8"/>
                  <a:gd name="T82" fmla="*/ 6 w 6"/>
                  <a:gd name="T83" fmla="*/ 4 h 8"/>
                  <a:gd name="T84" fmla="*/ 6 w 6"/>
                  <a:gd name="T85" fmla="*/ 4 h 8"/>
                  <a:gd name="T86" fmla="*/ 5 w 6"/>
                  <a:gd name="T87" fmla="*/ 3 h 8"/>
                  <a:gd name="T88" fmla="*/ 5 w 6"/>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5" y="3"/>
                    </a:moveTo>
                    <a:lnTo>
                      <a:pt x="5" y="2"/>
                    </a:lnTo>
                    <a:lnTo>
                      <a:pt x="5" y="2"/>
                    </a:lnTo>
                    <a:lnTo>
                      <a:pt x="5" y="2"/>
                    </a:lnTo>
                    <a:lnTo>
                      <a:pt x="4" y="2"/>
                    </a:lnTo>
                    <a:lnTo>
                      <a:pt x="4" y="2"/>
                    </a:lnTo>
                    <a:lnTo>
                      <a:pt x="4" y="1"/>
                    </a:lnTo>
                    <a:lnTo>
                      <a:pt x="4" y="1"/>
                    </a:lnTo>
                    <a:lnTo>
                      <a:pt x="4" y="1"/>
                    </a:lnTo>
                    <a:lnTo>
                      <a:pt x="4" y="1"/>
                    </a:lnTo>
                    <a:lnTo>
                      <a:pt x="3" y="1"/>
                    </a:lnTo>
                    <a:lnTo>
                      <a:pt x="3" y="1"/>
                    </a:lnTo>
                    <a:lnTo>
                      <a:pt x="3" y="1"/>
                    </a:lnTo>
                    <a:lnTo>
                      <a:pt x="3" y="0"/>
                    </a:lnTo>
                    <a:lnTo>
                      <a:pt x="3" y="0"/>
                    </a:lnTo>
                    <a:lnTo>
                      <a:pt x="2" y="0"/>
                    </a:lnTo>
                    <a:lnTo>
                      <a:pt x="2" y="0"/>
                    </a:lnTo>
                    <a:lnTo>
                      <a:pt x="2" y="0"/>
                    </a:lnTo>
                    <a:lnTo>
                      <a:pt x="2" y="0"/>
                    </a:lnTo>
                    <a:lnTo>
                      <a:pt x="2" y="0"/>
                    </a:lnTo>
                    <a:lnTo>
                      <a:pt x="1" y="0"/>
                    </a:lnTo>
                    <a:lnTo>
                      <a:pt x="1" y="0"/>
                    </a:lnTo>
                    <a:lnTo>
                      <a:pt x="1" y="1"/>
                    </a:lnTo>
                    <a:lnTo>
                      <a:pt x="1" y="1"/>
                    </a:lnTo>
                    <a:lnTo>
                      <a:pt x="1" y="1"/>
                    </a:lnTo>
                    <a:lnTo>
                      <a:pt x="1" y="1"/>
                    </a:lnTo>
                    <a:lnTo>
                      <a:pt x="1" y="1"/>
                    </a:lnTo>
                    <a:lnTo>
                      <a:pt x="1" y="1"/>
                    </a:lnTo>
                    <a:lnTo>
                      <a:pt x="0" y="1"/>
                    </a:lnTo>
                    <a:lnTo>
                      <a:pt x="0" y="1"/>
                    </a:lnTo>
                    <a:lnTo>
                      <a:pt x="0" y="2"/>
                    </a:lnTo>
                    <a:lnTo>
                      <a:pt x="0" y="2"/>
                    </a:lnTo>
                    <a:lnTo>
                      <a:pt x="0" y="2"/>
                    </a:lnTo>
                    <a:lnTo>
                      <a:pt x="0" y="2"/>
                    </a:lnTo>
                    <a:lnTo>
                      <a:pt x="0" y="3"/>
                    </a:lnTo>
                    <a:lnTo>
                      <a:pt x="0" y="3"/>
                    </a:lnTo>
                    <a:lnTo>
                      <a:pt x="0" y="3"/>
                    </a:lnTo>
                    <a:lnTo>
                      <a:pt x="0" y="3"/>
                    </a:lnTo>
                    <a:lnTo>
                      <a:pt x="0" y="3"/>
                    </a:lnTo>
                    <a:lnTo>
                      <a:pt x="0" y="4"/>
                    </a:lnTo>
                    <a:lnTo>
                      <a:pt x="0" y="4"/>
                    </a:lnTo>
                    <a:lnTo>
                      <a:pt x="0" y="4"/>
                    </a:lnTo>
                    <a:lnTo>
                      <a:pt x="1" y="4"/>
                    </a:lnTo>
                    <a:lnTo>
                      <a:pt x="1" y="5"/>
                    </a:lnTo>
                    <a:lnTo>
                      <a:pt x="1" y="5"/>
                    </a:lnTo>
                    <a:lnTo>
                      <a:pt x="1" y="5"/>
                    </a:lnTo>
                    <a:lnTo>
                      <a:pt x="1" y="5"/>
                    </a:lnTo>
                    <a:lnTo>
                      <a:pt x="1" y="6"/>
                    </a:lnTo>
                    <a:lnTo>
                      <a:pt x="1" y="6"/>
                    </a:lnTo>
                    <a:lnTo>
                      <a:pt x="1" y="6"/>
                    </a:lnTo>
                    <a:lnTo>
                      <a:pt x="2" y="6"/>
                    </a:lnTo>
                    <a:lnTo>
                      <a:pt x="2" y="6"/>
                    </a:lnTo>
                    <a:lnTo>
                      <a:pt x="2" y="7"/>
                    </a:lnTo>
                    <a:lnTo>
                      <a:pt x="2" y="7"/>
                    </a:lnTo>
                    <a:lnTo>
                      <a:pt x="2" y="7"/>
                    </a:lnTo>
                    <a:lnTo>
                      <a:pt x="3" y="7"/>
                    </a:lnTo>
                    <a:lnTo>
                      <a:pt x="3" y="7"/>
                    </a:lnTo>
                    <a:lnTo>
                      <a:pt x="3" y="7"/>
                    </a:lnTo>
                    <a:lnTo>
                      <a:pt x="3" y="7"/>
                    </a:lnTo>
                    <a:lnTo>
                      <a:pt x="3" y="7"/>
                    </a:lnTo>
                    <a:lnTo>
                      <a:pt x="4" y="7"/>
                    </a:lnTo>
                    <a:lnTo>
                      <a:pt x="4" y="7"/>
                    </a:lnTo>
                    <a:lnTo>
                      <a:pt x="4" y="8"/>
                    </a:lnTo>
                    <a:lnTo>
                      <a:pt x="4" y="8"/>
                    </a:lnTo>
                    <a:lnTo>
                      <a:pt x="4" y="7"/>
                    </a:lnTo>
                    <a:lnTo>
                      <a:pt x="4" y="7"/>
                    </a:lnTo>
                    <a:lnTo>
                      <a:pt x="5" y="7"/>
                    </a:lnTo>
                    <a:lnTo>
                      <a:pt x="5" y="7"/>
                    </a:lnTo>
                    <a:lnTo>
                      <a:pt x="5" y="7"/>
                    </a:lnTo>
                    <a:lnTo>
                      <a:pt x="5" y="7"/>
                    </a:lnTo>
                    <a:lnTo>
                      <a:pt x="5" y="7"/>
                    </a:lnTo>
                    <a:lnTo>
                      <a:pt x="5" y="7"/>
                    </a:lnTo>
                    <a:lnTo>
                      <a:pt x="5" y="7"/>
                    </a:lnTo>
                    <a:lnTo>
                      <a:pt x="6"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5" y="3"/>
                    </a:lnTo>
                    <a:lnTo>
                      <a:pt x="5" y="3"/>
                    </a:lnTo>
                    <a:lnTo>
                      <a:pt x="5" y="3"/>
                    </a:lnTo>
                    <a:close/>
                  </a:path>
                </a:pathLst>
              </a:custGeom>
              <a:solidFill>
                <a:srgbClr val="D7D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80" name="Freeform 872"/>
              <p:cNvSpPr>
                <a:spLocks/>
              </p:cNvSpPr>
              <p:nvPr/>
            </p:nvSpPr>
            <p:spPr bwMode="auto">
              <a:xfrm>
                <a:off x="3886" y="1100"/>
                <a:ext cx="1" cy="13"/>
              </a:xfrm>
              <a:custGeom>
                <a:avLst/>
                <a:gdLst>
                  <a:gd name="T0" fmla="*/ 0 w 1"/>
                  <a:gd name="T1" fmla="*/ 0 h 13"/>
                  <a:gd name="T2" fmla="*/ 1 w 1"/>
                  <a:gd name="T3" fmla="*/ 0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0"/>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81" name="Rectangle 873"/>
              <p:cNvSpPr>
                <a:spLocks noChangeArrowheads="1"/>
              </p:cNvSpPr>
              <p:nvPr/>
            </p:nvSpPr>
            <p:spPr bwMode="auto">
              <a:xfrm>
                <a:off x="3894" y="1105"/>
                <a:ext cx="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682" name="Freeform 874"/>
              <p:cNvSpPr>
                <a:spLocks/>
              </p:cNvSpPr>
              <p:nvPr/>
            </p:nvSpPr>
            <p:spPr bwMode="auto">
              <a:xfrm>
                <a:off x="3902" y="1109"/>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83" name="Freeform 875"/>
              <p:cNvSpPr>
                <a:spLocks/>
              </p:cNvSpPr>
              <p:nvPr/>
            </p:nvSpPr>
            <p:spPr bwMode="auto">
              <a:xfrm>
                <a:off x="3910" y="1114"/>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84" name="Freeform 876"/>
              <p:cNvSpPr>
                <a:spLocks/>
              </p:cNvSpPr>
              <p:nvPr/>
            </p:nvSpPr>
            <p:spPr bwMode="auto">
              <a:xfrm>
                <a:off x="3918" y="1119"/>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85" name="Freeform 877"/>
              <p:cNvSpPr>
                <a:spLocks/>
              </p:cNvSpPr>
              <p:nvPr/>
            </p:nvSpPr>
            <p:spPr bwMode="auto">
              <a:xfrm>
                <a:off x="3926" y="1124"/>
                <a:ext cx="1" cy="13"/>
              </a:xfrm>
              <a:custGeom>
                <a:avLst/>
                <a:gdLst>
                  <a:gd name="T0" fmla="*/ 0 w 1"/>
                  <a:gd name="T1" fmla="*/ 0 h 13"/>
                  <a:gd name="T2" fmla="*/ 1 w 1"/>
                  <a:gd name="T3" fmla="*/ 1 h 13"/>
                  <a:gd name="T4" fmla="*/ 1 w 1"/>
                  <a:gd name="T5" fmla="*/ 13 h 13"/>
                  <a:gd name="T6" fmla="*/ 0 w 1"/>
                  <a:gd name="T7" fmla="*/ 12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lnTo>
                      <a:pt x="1" y="1"/>
                    </a:lnTo>
                    <a:lnTo>
                      <a:pt x="1"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86" name="Freeform 878"/>
              <p:cNvSpPr>
                <a:spLocks/>
              </p:cNvSpPr>
              <p:nvPr/>
            </p:nvSpPr>
            <p:spPr bwMode="auto">
              <a:xfrm>
                <a:off x="3934" y="1129"/>
                <a:ext cx="2" cy="13"/>
              </a:xfrm>
              <a:custGeom>
                <a:avLst/>
                <a:gdLst>
                  <a:gd name="T0" fmla="*/ 0 w 2"/>
                  <a:gd name="T1" fmla="*/ 0 h 13"/>
                  <a:gd name="T2" fmla="*/ 2 w 2"/>
                  <a:gd name="T3" fmla="*/ 1 h 13"/>
                  <a:gd name="T4" fmla="*/ 2 w 2"/>
                  <a:gd name="T5" fmla="*/ 13 h 13"/>
                  <a:gd name="T6" fmla="*/ 0 w 2"/>
                  <a:gd name="T7" fmla="*/ 12 h 13"/>
                  <a:gd name="T8" fmla="*/ 0 w 2"/>
                  <a:gd name="T9" fmla="*/ 0 h 13"/>
                </a:gdLst>
                <a:ahLst/>
                <a:cxnLst>
                  <a:cxn ang="0">
                    <a:pos x="T0" y="T1"/>
                  </a:cxn>
                  <a:cxn ang="0">
                    <a:pos x="T2" y="T3"/>
                  </a:cxn>
                  <a:cxn ang="0">
                    <a:pos x="T4" y="T5"/>
                  </a:cxn>
                  <a:cxn ang="0">
                    <a:pos x="T6" y="T7"/>
                  </a:cxn>
                  <a:cxn ang="0">
                    <a:pos x="T8" y="T9"/>
                  </a:cxn>
                </a:cxnLst>
                <a:rect l="0" t="0" r="r" b="b"/>
                <a:pathLst>
                  <a:path w="2" h="13">
                    <a:moveTo>
                      <a:pt x="0" y="0"/>
                    </a:moveTo>
                    <a:lnTo>
                      <a:pt x="2" y="1"/>
                    </a:lnTo>
                    <a:lnTo>
                      <a:pt x="2" y="13"/>
                    </a:lnTo>
                    <a:lnTo>
                      <a:pt x="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87" name="Rectangle 879"/>
              <p:cNvSpPr>
                <a:spLocks noChangeArrowheads="1"/>
              </p:cNvSpPr>
              <p:nvPr/>
            </p:nvSpPr>
            <p:spPr bwMode="auto">
              <a:xfrm>
                <a:off x="3947" y="1137"/>
                <a:ext cx="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688" name="Freeform 880"/>
              <p:cNvSpPr>
                <a:spLocks/>
              </p:cNvSpPr>
              <p:nvPr/>
            </p:nvSpPr>
            <p:spPr bwMode="auto">
              <a:xfrm>
                <a:off x="3895" y="1111"/>
                <a:ext cx="5" cy="7"/>
              </a:xfrm>
              <a:custGeom>
                <a:avLst/>
                <a:gdLst>
                  <a:gd name="T0" fmla="*/ 4 w 5"/>
                  <a:gd name="T1" fmla="*/ 2 h 7"/>
                  <a:gd name="T2" fmla="*/ 4 w 5"/>
                  <a:gd name="T3" fmla="*/ 2 h 7"/>
                  <a:gd name="T4" fmla="*/ 4 w 5"/>
                  <a:gd name="T5" fmla="*/ 1 h 7"/>
                  <a:gd name="T6" fmla="*/ 3 w 5"/>
                  <a:gd name="T7" fmla="*/ 1 h 7"/>
                  <a:gd name="T8" fmla="*/ 3 w 5"/>
                  <a:gd name="T9" fmla="*/ 1 h 7"/>
                  <a:gd name="T10" fmla="*/ 3 w 5"/>
                  <a:gd name="T11" fmla="*/ 0 h 7"/>
                  <a:gd name="T12" fmla="*/ 2 w 5"/>
                  <a:gd name="T13" fmla="*/ 0 h 7"/>
                  <a:gd name="T14" fmla="*/ 2 w 5"/>
                  <a:gd name="T15" fmla="*/ 0 h 7"/>
                  <a:gd name="T16" fmla="*/ 1 w 5"/>
                  <a:gd name="T17" fmla="*/ 0 h 7"/>
                  <a:gd name="T18" fmla="*/ 1 w 5"/>
                  <a:gd name="T19" fmla="*/ 0 h 7"/>
                  <a:gd name="T20" fmla="*/ 1 w 5"/>
                  <a:gd name="T21" fmla="*/ 0 h 7"/>
                  <a:gd name="T22" fmla="*/ 0 w 5"/>
                  <a:gd name="T23" fmla="*/ 0 h 7"/>
                  <a:gd name="T24" fmla="*/ 0 w 5"/>
                  <a:gd name="T25" fmla="*/ 1 h 7"/>
                  <a:gd name="T26" fmla="*/ 0 w 5"/>
                  <a:gd name="T27" fmla="*/ 1 h 7"/>
                  <a:gd name="T28" fmla="*/ 0 w 5"/>
                  <a:gd name="T29" fmla="*/ 1 h 7"/>
                  <a:gd name="T30" fmla="*/ 0 w 5"/>
                  <a:gd name="T31" fmla="*/ 2 h 7"/>
                  <a:gd name="T32" fmla="*/ 0 w 5"/>
                  <a:gd name="T33" fmla="*/ 2 h 7"/>
                  <a:gd name="T34" fmla="*/ 0 w 5"/>
                  <a:gd name="T35" fmla="*/ 2 h 7"/>
                  <a:gd name="T36" fmla="*/ 0 w 5"/>
                  <a:gd name="T37" fmla="*/ 3 h 7"/>
                  <a:gd name="T38" fmla="*/ 0 w 5"/>
                  <a:gd name="T39" fmla="*/ 3 h 7"/>
                  <a:gd name="T40" fmla="*/ 0 w 5"/>
                  <a:gd name="T41" fmla="*/ 4 h 7"/>
                  <a:gd name="T42" fmla="*/ 0 w 5"/>
                  <a:gd name="T43" fmla="*/ 4 h 7"/>
                  <a:gd name="T44" fmla="*/ 0 w 5"/>
                  <a:gd name="T45" fmla="*/ 5 h 7"/>
                  <a:gd name="T46" fmla="*/ 1 w 5"/>
                  <a:gd name="T47" fmla="*/ 5 h 7"/>
                  <a:gd name="T48" fmla="*/ 1 w 5"/>
                  <a:gd name="T49" fmla="*/ 6 h 7"/>
                  <a:gd name="T50" fmla="*/ 1 w 5"/>
                  <a:gd name="T51" fmla="*/ 6 h 7"/>
                  <a:gd name="T52" fmla="*/ 2 w 5"/>
                  <a:gd name="T53" fmla="*/ 6 h 7"/>
                  <a:gd name="T54" fmla="*/ 2 w 5"/>
                  <a:gd name="T55" fmla="*/ 7 h 7"/>
                  <a:gd name="T56" fmla="*/ 2 w 5"/>
                  <a:gd name="T57" fmla="*/ 7 h 7"/>
                  <a:gd name="T58" fmla="*/ 3 w 5"/>
                  <a:gd name="T59" fmla="*/ 7 h 7"/>
                  <a:gd name="T60" fmla="*/ 3 w 5"/>
                  <a:gd name="T61" fmla="*/ 7 h 7"/>
                  <a:gd name="T62" fmla="*/ 4 w 5"/>
                  <a:gd name="T63" fmla="*/ 7 h 7"/>
                  <a:gd name="T64" fmla="*/ 4 w 5"/>
                  <a:gd name="T65" fmla="*/ 7 h 7"/>
                  <a:gd name="T66" fmla="*/ 4 w 5"/>
                  <a:gd name="T67" fmla="*/ 7 h 7"/>
                  <a:gd name="T68" fmla="*/ 4 w 5"/>
                  <a:gd name="T69" fmla="*/ 7 h 7"/>
                  <a:gd name="T70" fmla="*/ 5 w 5"/>
                  <a:gd name="T71" fmla="*/ 7 h 7"/>
                  <a:gd name="T72" fmla="*/ 5 w 5"/>
                  <a:gd name="T73" fmla="*/ 6 h 7"/>
                  <a:gd name="T74" fmla="*/ 5 w 5"/>
                  <a:gd name="T75" fmla="*/ 6 h 7"/>
                  <a:gd name="T76" fmla="*/ 5 w 5"/>
                  <a:gd name="T77" fmla="*/ 6 h 7"/>
                  <a:gd name="T78" fmla="*/ 5 w 5"/>
                  <a:gd name="T79" fmla="*/ 5 h 7"/>
                  <a:gd name="T80" fmla="*/ 5 w 5"/>
                  <a:gd name="T81" fmla="*/ 5 h 7"/>
                  <a:gd name="T82" fmla="*/ 5 w 5"/>
                  <a:gd name="T83" fmla="*/ 4 h 7"/>
                  <a:gd name="T84" fmla="*/ 5 w 5"/>
                  <a:gd name="T85" fmla="*/ 4 h 7"/>
                  <a:gd name="T86" fmla="*/ 5 w 5"/>
                  <a:gd name="T87" fmla="*/ 3 h 7"/>
                  <a:gd name="T88" fmla="*/ 5 w 5"/>
                  <a:gd name="T8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5" y="2"/>
                    </a:moveTo>
                    <a:lnTo>
                      <a:pt x="4" y="2"/>
                    </a:lnTo>
                    <a:lnTo>
                      <a:pt x="4" y="2"/>
                    </a:lnTo>
                    <a:lnTo>
                      <a:pt x="4" y="2"/>
                    </a:lnTo>
                    <a:lnTo>
                      <a:pt x="4" y="2"/>
                    </a:lnTo>
                    <a:lnTo>
                      <a:pt x="4" y="1"/>
                    </a:lnTo>
                    <a:lnTo>
                      <a:pt x="4" y="1"/>
                    </a:lnTo>
                    <a:lnTo>
                      <a:pt x="3" y="1"/>
                    </a:lnTo>
                    <a:lnTo>
                      <a:pt x="3" y="1"/>
                    </a:lnTo>
                    <a:lnTo>
                      <a:pt x="3" y="1"/>
                    </a:lnTo>
                    <a:lnTo>
                      <a:pt x="3" y="1"/>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0" y="0"/>
                    </a:lnTo>
                    <a:lnTo>
                      <a:pt x="0" y="0"/>
                    </a:lnTo>
                    <a:lnTo>
                      <a:pt x="0" y="1"/>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0" y="5"/>
                    </a:lnTo>
                    <a:lnTo>
                      <a:pt x="0" y="5"/>
                    </a:lnTo>
                    <a:lnTo>
                      <a:pt x="1" y="5"/>
                    </a:lnTo>
                    <a:lnTo>
                      <a:pt x="1" y="6"/>
                    </a:lnTo>
                    <a:lnTo>
                      <a:pt x="1" y="6"/>
                    </a:lnTo>
                    <a:lnTo>
                      <a:pt x="1" y="6"/>
                    </a:lnTo>
                    <a:lnTo>
                      <a:pt x="1" y="6"/>
                    </a:lnTo>
                    <a:lnTo>
                      <a:pt x="1" y="6"/>
                    </a:lnTo>
                    <a:lnTo>
                      <a:pt x="2" y="6"/>
                    </a:lnTo>
                    <a:lnTo>
                      <a:pt x="2" y="7"/>
                    </a:lnTo>
                    <a:lnTo>
                      <a:pt x="2" y="7"/>
                    </a:lnTo>
                    <a:lnTo>
                      <a:pt x="2" y="7"/>
                    </a:lnTo>
                    <a:lnTo>
                      <a:pt x="2" y="7"/>
                    </a:lnTo>
                    <a:lnTo>
                      <a:pt x="3" y="7"/>
                    </a:lnTo>
                    <a:lnTo>
                      <a:pt x="3" y="7"/>
                    </a:lnTo>
                    <a:lnTo>
                      <a:pt x="3" y="7"/>
                    </a:lnTo>
                    <a:lnTo>
                      <a:pt x="3" y="7"/>
                    </a:lnTo>
                    <a:lnTo>
                      <a:pt x="3" y="7"/>
                    </a:lnTo>
                    <a:lnTo>
                      <a:pt x="4" y="7"/>
                    </a:lnTo>
                    <a:lnTo>
                      <a:pt x="4" y="7"/>
                    </a:lnTo>
                    <a:lnTo>
                      <a:pt x="4" y="7"/>
                    </a:lnTo>
                    <a:lnTo>
                      <a:pt x="4" y="7"/>
                    </a:lnTo>
                    <a:lnTo>
                      <a:pt x="4" y="7"/>
                    </a:lnTo>
                    <a:lnTo>
                      <a:pt x="4" y="7"/>
                    </a:lnTo>
                    <a:lnTo>
                      <a:pt x="4" y="7"/>
                    </a:lnTo>
                    <a:lnTo>
                      <a:pt x="5" y="7"/>
                    </a:lnTo>
                    <a:lnTo>
                      <a:pt x="5" y="7"/>
                    </a:lnTo>
                    <a:lnTo>
                      <a:pt x="5" y="7"/>
                    </a:lnTo>
                    <a:lnTo>
                      <a:pt x="5" y="6"/>
                    </a:lnTo>
                    <a:lnTo>
                      <a:pt x="5" y="6"/>
                    </a:lnTo>
                    <a:lnTo>
                      <a:pt x="5" y="6"/>
                    </a:lnTo>
                    <a:lnTo>
                      <a:pt x="5" y="6"/>
                    </a:lnTo>
                    <a:lnTo>
                      <a:pt x="5" y="6"/>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89" name="Freeform 881"/>
              <p:cNvSpPr>
                <a:spLocks/>
              </p:cNvSpPr>
              <p:nvPr/>
            </p:nvSpPr>
            <p:spPr bwMode="auto">
              <a:xfrm>
                <a:off x="3886" y="1106"/>
                <a:ext cx="6" cy="8"/>
              </a:xfrm>
              <a:custGeom>
                <a:avLst/>
                <a:gdLst>
                  <a:gd name="T0" fmla="*/ 5 w 6"/>
                  <a:gd name="T1" fmla="*/ 2 h 8"/>
                  <a:gd name="T2" fmla="*/ 5 w 6"/>
                  <a:gd name="T3" fmla="*/ 2 h 8"/>
                  <a:gd name="T4" fmla="*/ 5 w 6"/>
                  <a:gd name="T5" fmla="*/ 2 h 8"/>
                  <a:gd name="T6" fmla="*/ 4 w 6"/>
                  <a:gd name="T7" fmla="*/ 1 h 8"/>
                  <a:gd name="T8" fmla="*/ 4 w 6"/>
                  <a:gd name="T9" fmla="*/ 1 h 8"/>
                  <a:gd name="T10" fmla="*/ 3 w 6"/>
                  <a:gd name="T11" fmla="*/ 1 h 8"/>
                  <a:gd name="T12" fmla="*/ 3 w 6"/>
                  <a:gd name="T13" fmla="*/ 0 h 8"/>
                  <a:gd name="T14" fmla="*/ 3 w 6"/>
                  <a:gd name="T15" fmla="*/ 0 h 8"/>
                  <a:gd name="T16" fmla="*/ 2 w 6"/>
                  <a:gd name="T17" fmla="*/ 0 h 8"/>
                  <a:gd name="T18" fmla="*/ 2 w 6"/>
                  <a:gd name="T19" fmla="*/ 0 h 8"/>
                  <a:gd name="T20" fmla="*/ 2 w 6"/>
                  <a:gd name="T21" fmla="*/ 0 h 8"/>
                  <a:gd name="T22" fmla="*/ 1 w 6"/>
                  <a:gd name="T23" fmla="*/ 1 h 8"/>
                  <a:gd name="T24" fmla="*/ 1 w 6"/>
                  <a:gd name="T25" fmla="*/ 1 h 8"/>
                  <a:gd name="T26" fmla="*/ 1 w 6"/>
                  <a:gd name="T27" fmla="*/ 1 h 8"/>
                  <a:gd name="T28" fmla="*/ 1 w 6"/>
                  <a:gd name="T29" fmla="*/ 2 h 8"/>
                  <a:gd name="T30" fmla="*/ 1 w 6"/>
                  <a:gd name="T31" fmla="*/ 2 h 8"/>
                  <a:gd name="T32" fmla="*/ 0 w 6"/>
                  <a:gd name="T33" fmla="*/ 2 h 8"/>
                  <a:gd name="T34" fmla="*/ 0 w 6"/>
                  <a:gd name="T35" fmla="*/ 3 h 8"/>
                  <a:gd name="T36" fmla="*/ 1 w 6"/>
                  <a:gd name="T37" fmla="*/ 3 h 8"/>
                  <a:gd name="T38" fmla="*/ 1 w 6"/>
                  <a:gd name="T39" fmla="*/ 4 h 8"/>
                  <a:gd name="T40" fmla="*/ 1 w 6"/>
                  <a:gd name="T41" fmla="*/ 4 h 8"/>
                  <a:gd name="T42" fmla="*/ 1 w 6"/>
                  <a:gd name="T43" fmla="*/ 5 h 8"/>
                  <a:gd name="T44" fmla="*/ 1 w 6"/>
                  <a:gd name="T45" fmla="*/ 5 h 8"/>
                  <a:gd name="T46" fmla="*/ 2 w 6"/>
                  <a:gd name="T47" fmla="*/ 6 h 8"/>
                  <a:gd name="T48" fmla="*/ 2 w 6"/>
                  <a:gd name="T49" fmla="*/ 6 h 8"/>
                  <a:gd name="T50" fmla="*/ 2 w 6"/>
                  <a:gd name="T51" fmla="*/ 6 h 8"/>
                  <a:gd name="T52" fmla="*/ 3 w 6"/>
                  <a:gd name="T53" fmla="*/ 7 h 8"/>
                  <a:gd name="T54" fmla="*/ 3 w 6"/>
                  <a:gd name="T55" fmla="*/ 7 h 8"/>
                  <a:gd name="T56" fmla="*/ 3 w 6"/>
                  <a:gd name="T57" fmla="*/ 7 h 8"/>
                  <a:gd name="T58" fmla="*/ 4 w 6"/>
                  <a:gd name="T59" fmla="*/ 7 h 8"/>
                  <a:gd name="T60" fmla="*/ 4 w 6"/>
                  <a:gd name="T61" fmla="*/ 8 h 8"/>
                  <a:gd name="T62" fmla="*/ 4 w 6"/>
                  <a:gd name="T63" fmla="*/ 8 h 8"/>
                  <a:gd name="T64" fmla="*/ 5 w 6"/>
                  <a:gd name="T65" fmla="*/ 8 h 8"/>
                  <a:gd name="T66" fmla="*/ 5 w 6"/>
                  <a:gd name="T67" fmla="*/ 7 h 8"/>
                  <a:gd name="T68" fmla="*/ 5 w 6"/>
                  <a:gd name="T69" fmla="*/ 7 h 8"/>
                  <a:gd name="T70" fmla="*/ 6 w 6"/>
                  <a:gd name="T71" fmla="*/ 7 h 8"/>
                  <a:gd name="T72" fmla="*/ 6 w 6"/>
                  <a:gd name="T73" fmla="*/ 7 h 8"/>
                  <a:gd name="T74" fmla="*/ 6 w 6"/>
                  <a:gd name="T75" fmla="*/ 6 h 8"/>
                  <a:gd name="T76" fmla="*/ 6 w 6"/>
                  <a:gd name="T77" fmla="*/ 6 h 8"/>
                  <a:gd name="T78" fmla="*/ 6 w 6"/>
                  <a:gd name="T79" fmla="*/ 5 h 8"/>
                  <a:gd name="T80" fmla="*/ 6 w 6"/>
                  <a:gd name="T81" fmla="*/ 5 h 8"/>
                  <a:gd name="T82" fmla="*/ 6 w 6"/>
                  <a:gd name="T83" fmla="*/ 4 h 8"/>
                  <a:gd name="T84" fmla="*/ 6 w 6"/>
                  <a:gd name="T85" fmla="*/ 4 h 8"/>
                  <a:gd name="T86" fmla="*/ 6 w 6"/>
                  <a:gd name="T87" fmla="*/ 3 h 8"/>
                  <a:gd name="T88" fmla="*/ 6 w 6"/>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5" y="3"/>
                    </a:moveTo>
                    <a:lnTo>
                      <a:pt x="5" y="2"/>
                    </a:lnTo>
                    <a:lnTo>
                      <a:pt x="5" y="2"/>
                    </a:lnTo>
                    <a:lnTo>
                      <a:pt x="5" y="2"/>
                    </a:lnTo>
                    <a:lnTo>
                      <a:pt x="5" y="2"/>
                    </a:lnTo>
                    <a:lnTo>
                      <a:pt x="5" y="2"/>
                    </a:lnTo>
                    <a:lnTo>
                      <a:pt x="4" y="1"/>
                    </a:lnTo>
                    <a:lnTo>
                      <a:pt x="4" y="1"/>
                    </a:lnTo>
                    <a:lnTo>
                      <a:pt x="4" y="1"/>
                    </a:lnTo>
                    <a:lnTo>
                      <a:pt x="4" y="1"/>
                    </a:lnTo>
                    <a:lnTo>
                      <a:pt x="4" y="1"/>
                    </a:lnTo>
                    <a:lnTo>
                      <a:pt x="3" y="1"/>
                    </a:lnTo>
                    <a:lnTo>
                      <a:pt x="3" y="1"/>
                    </a:lnTo>
                    <a:lnTo>
                      <a:pt x="3" y="0"/>
                    </a:lnTo>
                    <a:lnTo>
                      <a:pt x="3" y="0"/>
                    </a:lnTo>
                    <a:lnTo>
                      <a:pt x="3" y="0"/>
                    </a:lnTo>
                    <a:lnTo>
                      <a:pt x="3" y="0"/>
                    </a:lnTo>
                    <a:lnTo>
                      <a:pt x="2" y="0"/>
                    </a:lnTo>
                    <a:lnTo>
                      <a:pt x="2" y="0"/>
                    </a:lnTo>
                    <a:lnTo>
                      <a:pt x="2" y="0"/>
                    </a:lnTo>
                    <a:lnTo>
                      <a:pt x="2" y="0"/>
                    </a:lnTo>
                    <a:lnTo>
                      <a:pt x="2" y="0"/>
                    </a:lnTo>
                    <a:lnTo>
                      <a:pt x="2" y="1"/>
                    </a:lnTo>
                    <a:lnTo>
                      <a:pt x="1" y="1"/>
                    </a:lnTo>
                    <a:lnTo>
                      <a:pt x="1" y="1"/>
                    </a:lnTo>
                    <a:lnTo>
                      <a:pt x="1" y="1"/>
                    </a:lnTo>
                    <a:lnTo>
                      <a:pt x="1" y="1"/>
                    </a:lnTo>
                    <a:lnTo>
                      <a:pt x="1" y="1"/>
                    </a:lnTo>
                    <a:lnTo>
                      <a:pt x="1" y="1"/>
                    </a:lnTo>
                    <a:lnTo>
                      <a:pt x="1" y="2"/>
                    </a:lnTo>
                    <a:lnTo>
                      <a:pt x="1" y="2"/>
                    </a:lnTo>
                    <a:lnTo>
                      <a:pt x="1" y="2"/>
                    </a:lnTo>
                    <a:lnTo>
                      <a:pt x="1" y="2"/>
                    </a:lnTo>
                    <a:lnTo>
                      <a:pt x="0" y="2"/>
                    </a:lnTo>
                    <a:lnTo>
                      <a:pt x="0" y="3"/>
                    </a:lnTo>
                    <a:lnTo>
                      <a:pt x="0" y="3"/>
                    </a:lnTo>
                    <a:lnTo>
                      <a:pt x="0" y="3"/>
                    </a:lnTo>
                    <a:lnTo>
                      <a:pt x="1" y="3"/>
                    </a:lnTo>
                    <a:lnTo>
                      <a:pt x="1" y="4"/>
                    </a:lnTo>
                    <a:lnTo>
                      <a:pt x="1" y="4"/>
                    </a:lnTo>
                    <a:lnTo>
                      <a:pt x="1" y="4"/>
                    </a:lnTo>
                    <a:lnTo>
                      <a:pt x="1" y="4"/>
                    </a:lnTo>
                    <a:lnTo>
                      <a:pt x="1" y="4"/>
                    </a:lnTo>
                    <a:lnTo>
                      <a:pt x="1" y="5"/>
                    </a:lnTo>
                    <a:lnTo>
                      <a:pt x="1" y="5"/>
                    </a:lnTo>
                    <a:lnTo>
                      <a:pt x="1" y="5"/>
                    </a:lnTo>
                    <a:lnTo>
                      <a:pt x="1" y="5"/>
                    </a:lnTo>
                    <a:lnTo>
                      <a:pt x="2" y="6"/>
                    </a:lnTo>
                    <a:lnTo>
                      <a:pt x="2" y="6"/>
                    </a:lnTo>
                    <a:lnTo>
                      <a:pt x="2" y="6"/>
                    </a:lnTo>
                    <a:lnTo>
                      <a:pt x="2" y="6"/>
                    </a:lnTo>
                    <a:lnTo>
                      <a:pt x="2" y="6"/>
                    </a:lnTo>
                    <a:lnTo>
                      <a:pt x="2" y="7"/>
                    </a:lnTo>
                    <a:lnTo>
                      <a:pt x="3" y="7"/>
                    </a:lnTo>
                    <a:lnTo>
                      <a:pt x="3" y="7"/>
                    </a:lnTo>
                    <a:lnTo>
                      <a:pt x="3" y="7"/>
                    </a:lnTo>
                    <a:lnTo>
                      <a:pt x="3" y="7"/>
                    </a:lnTo>
                    <a:lnTo>
                      <a:pt x="3" y="7"/>
                    </a:lnTo>
                    <a:lnTo>
                      <a:pt x="3" y="7"/>
                    </a:lnTo>
                    <a:lnTo>
                      <a:pt x="4" y="7"/>
                    </a:lnTo>
                    <a:lnTo>
                      <a:pt x="4" y="8"/>
                    </a:lnTo>
                    <a:lnTo>
                      <a:pt x="4" y="8"/>
                    </a:lnTo>
                    <a:lnTo>
                      <a:pt x="4" y="8"/>
                    </a:lnTo>
                    <a:lnTo>
                      <a:pt x="4" y="8"/>
                    </a:lnTo>
                    <a:lnTo>
                      <a:pt x="5" y="8"/>
                    </a:lnTo>
                    <a:lnTo>
                      <a:pt x="5" y="8"/>
                    </a:lnTo>
                    <a:lnTo>
                      <a:pt x="5" y="7"/>
                    </a:lnTo>
                    <a:lnTo>
                      <a:pt x="5" y="7"/>
                    </a:lnTo>
                    <a:lnTo>
                      <a:pt x="5" y="7"/>
                    </a:lnTo>
                    <a:lnTo>
                      <a:pt x="5" y="7"/>
                    </a:lnTo>
                    <a:lnTo>
                      <a:pt x="6" y="7"/>
                    </a:lnTo>
                    <a:lnTo>
                      <a:pt x="6" y="7"/>
                    </a:lnTo>
                    <a:lnTo>
                      <a:pt x="6" y="7"/>
                    </a:lnTo>
                    <a:lnTo>
                      <a:pt x="6" y="7"/>
                    </a:lnTo>
                    <a:lnTo>
                      <a:pt x="6" y="6"/>
                    </a:lnTo>
                    <a:lnTo>
                      <a:pt x="6" y="6"/>
                    </a:lnTo>
                    <a:lnTo>
                      <a:pt x="6" y="6"/>
                    </a:lnTo>
                    <a:lnTo>
                      <a:pt x="6" y="6"/>
                    </a:lnTo>
                    <a:lnTo>
                      <a:pt x="6" y="6"/>
                    </a:lnTo>
                    <a:lnTo>
                      <a:pt x="6" y="5"/>
                    </a:lnTo>
                    <a:lnTo>
                      <a:pt x="6" y="5"/>
                    </a:lnTo>
                    <a:lnTo>
                      <a:pt x="6" y="5"/>
                    </a:lnTo>
                    <a:lnTo>
                      <a:pt x="6" y="5"/>
                    </a:lnTo>
                    <a:lnTo>
                      <a:pt x="6" y="4"/>
                    </a:lnTo>
                    <a:lnTo>
                      <a:pt x="6" y="4"/>
                    </a:lnTo>
                    <a:lnTo>
                      <a:pt x="6" y="4"/>
                    </a:lnTo>
                    <a:lnTo>
                      <a:pt x="6" y="4"/>
                    </a:lnTo>
                    <a:lnTo>
                      <a:pt x="6" y="3"/>
                    </a:lnTo>
                    <a:lnTo>
                      <a:pt x="6" y="3"/>
                    </a:lnTo>
                    <a:lnTo>
                      <a:pt x="6" y="3"/>
                    </a:lnTo>
                    <a:lnTo>
                      <a:pt x="5"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90" name="Freeform 882"/>
              <p:cNvSpPr>
                <a:spLocks/>
              </p:cNvSpPr>
              <p:nvPr/>
            </p:nvSpPr>
            <p:spPr bwMode="auto">
              <a:xfrm>
                <a:off x="4173" y="1006"/>
                <a:ext cx="4" cy="215"/>
              </a:xfrm>
              <a:custGeom>
                <a:avLst/>
                <a:gdLst>
                  <a:gd name="T0" fmla="*/ 0 w 4"/>
                  <a:gd name="T1" fmla="*/ 215 h 215"/>
                  <a:gd name="T2" fmla="*/ 0 w 4"/>
                  <a:gd name="T3" fmla="*/ 3 h 215"/>
                  <a:gd name="T4" fmla="*/ 4 w 4"/>
                  <a:gd name="T5" fmla="*/ 0 h 215"/>
                  <a:gd name="T6" fmla="*/ 4 w 4"/>
                  <a:gd name="T7" fmla="*/ 215 h 215"/>
                  <a:gd name="T8" fmla="*/ 0 w 4"/>
                  <a:gd name="T9" fmla="*/ 215 h 215"/>
                </a:gdLst>
                <a:ahLst/>
                <a:cxnLst>
                  <a:cxn ang="0">
                    <a:pos x="T0" y="T1"/>
                  </a:cxn>
                  <a:cxn ang="0">
                    <a:pos x="T2" y="T3"/>
                  </a:cxn>
                  <a:cxn ang="0">
                    <a:pos x="T4" y="T5"/>
                  </a:cxn>
                  <a:cxn ang="0">
                    <a:pos x="T6" y="T7"/>
                  </a:cxn>
                  <a:cxn ang="0">
                    <a:pos x="T8" y="T9"/>
                  </a:cxn>
                </a:cxnLst>
                <a:rect l="0" t="0" r="r" b="b"/>
                <a:pathLst>
                  <a:path w="4" h="215">
                    <a:moveTo>
                      <a:pt x="0" y="215"/>
                    </a:moveTo>
                    <a:lnTo>
                      <a:pt x="0" y="3"/>
                    </a:lnTo>
                    <a:lnTo>
                      <a:pt x="4" y="0"/>
                    </a:lnTo>
                    <a:lnTo>
                      <a:pt x="4" y="215"/>
                    </a:lnTo>
                    <a:lnTo>
                      <a:pt x="0"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91" name="Freeform 883"/>
              <p:cNvSpPr>
                <a:spLocks/>
              </p:cNvSpPr>
              <p:nvPr/>
            </p:nvSpPr>
            <p:spPr bwMode="auto">
              <a:xfrm>
                <a:off x="4173" y="1221"/>
                <a:ext cx="4" cy="50"/>
              </a:xfrm>
              <a:custGeom>
                <a:avLst/>
                <a:gdLst>
                  <a:gd name="T0" fmla="*/ 0 w 4"/>
                  <a:gd name="T1" fmla="*/ 0 h 50"/>
                  <a:gd name="T2" fmla="*/ 0 w 4"/>
                  <a:gd name="T3" fmla="*/ 50 h 50"/>
                  <a:gd name="T4" fmla="*/ 4 w 4"/>
                  <a:gd name="T5" fmla="*/ 48 h 50"/>
                  <a:gd name="T6" fmla="*/ 4 w 4"/>
                  <a:gd name="T7" fmla="*/ 0 h 50"/>
                  <a:gd name="T8" fmla="*/ 0 w 4"/>
                  <a:gd name="T9" fmla="*/ 0 h 50"/>
                </a:gdLst>
                <a:ahLst/>
                <a:cxnLst>
                  <a:cxn ang="0">
                    <a:pos x="T0" y="T1"/>
                  </a:cxn>
                  <a:cxn ang="0">
                    <a:pos x="T2" y="T3"/>
                  </a:cxn>
                  <a:cxn ang="0">
                    <a:pos x="T4" y="T5"/>
                  </a:cxn>
                  <a:cxn ang="0">
                    <a:pos x="T6" y="T7"/>
                  </a:cxn>
                  <a:cxn ang="0">
                    <a:pos x="T8" y="T9"/>
                  </a:cxn>
                </a:cxnLst>
                <a:rect l="0" t="0" r="r" b="b"/>
                <a:pathLst>
                  <a:path w="4" h="50">
                    <a:moveTo>
                      <a:pt x="0" y="0"/>
                    </a:moveTo>
                    <a:lnTo>
                      <a:pt x="0" y="50"/>
                    </a:lnTo>
                    <a:lnTo>
                      <a:pt x="4" y="48"/>
                    </a:lnTo>
                    <a:lnTo>
                      <a:pt x="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92" name="Freeform 884"/>
              <p:cNvSpPr>
                <a:spLocks/>
              </p:cNvSpPr>
              <p:nvPr/>
            </p:nvSpPr>
            <p:spPr bwMode="auto">
              <a:xfrm>
                <a:off x="3881" y="1209"/>
                <a:ext cx="5" cy="7"/>
              </a:xfrm>
              <a:custGeom>
                <a:avLst/>
                <a:gdLst>
                  <a:gd name="T0" fmla="*/ 4 w 5"/>
                  <a:gd name="T1" fmla="*/ 2 h 7"/>
                  <a:gd name="T2" fmla="*/ 4 w 5"/>
                  <a:gd name="T3" fmla="*/ 1 h 7"/>
                  <a:gd name="T4" fmla="*/ 4 w 5"/>
                  <a:gd name="T5" fmla="*/ 1 h 7"/>
                  <a:gd name="T6" fmla="*/ 3 w 5"/>
                  <a:gd name="T7" fmla="*/ 1 h 7"/>
                  <a:gd name="T8" fmla="*/ 3 w 5"/>
                  <a:gd name="T9" fmla="*/ 0 h 7"/>
                  <a:gd name="T10" fmla="*/ 3 w 5"/>
                  <a:gd name="T11" fmla="*/ 0 h 7"/>
                  <a:gd name="T12" fmla="*/ 2 w 5"/>
                  <a:gd name="T13" fmla="*/ 0 h 7"/>
                  <a:gd name="T14" fmla="*/ 2 w 5"/>
                  <a:gd name="T15" fmla="*/ 0 h 7"/>
                  <a:gd name="T16" fmla="*/ 1 w 5"/>
                  <a:gd name="T17" fmla="*/ 0 h 7"/>
                  <a:gd name="T18" fmla="*/ 1 w 5"/>
                  <a:gd name="T19" fmla="*/ 0 h 7"/>
                  <a:gd name="T20" fmla="*/ 1 w 5"/>
                  <a:gd name="T21" fmla="*/ 0 h 7"/>
                  <a:gd name="T22" fmla="*/ 1 w 5"/>
                  <a:gd name="T23" fmla="*/ 0 h 7"/>
                  <a:gd name="T24" fmla="*/ 0 w 5"/>
                  <a:gd name="T25" fmla="*/ 0 h 7"/>
                  <a:gd name="T26" fmla="*/ 0 w 5"/>
                  <a:gd name="T27" fmla="*/ 1 h 7"/>
                  <a:gd name="T28" fmla="*/ 0 w 5"/>
                  <a:gd name="T29" fmla="*/ 1 h 7"/>
                  <a:gd name="T30" fmla="*/ 0 w 5"/>
                  <a:gd name="T31" fmla="*/ 1 h 7"/>
                  <a:gd name="T32" fmla="*/ 0 w 5"/>
                  <a:gd name="T33" fmla="*/ 2 h 7"/>
                  <a:gd name="T34" fmla="*/ 0 w 5"/>
                  <a:gd name="T35" fmla="*/ 2 h 7"/>
                  <a:gd name="T36" fmla="*/ 0 w 5"/>
                  <a:gd name="T37" fmla="*/ 3 h 7"/>
                  <a:gd name="T38" fmla="*/ 0 w 5"/>
                  <a:gd name="T39" fmla="*/ 3 h 7"/>
                  <a:gd name="T40" fmla="*/ 0 w 5"/>
                  <a:gd name="T41" fmla="*/ 4 h 7"/>
                  <a:gd name="T42" fmla="*/ 0 w 5"/>
                  <a:gd name="T43" fmla="*/ 4 h 7"/>
                  <a:gd name="T44" fmla="*/ 0 w 5"/>
                  <a:gd name="T45" fmla="*/ 5 h 7"/>
                  <a:gd name="T46" fmla="*/ 1 w 5"/>
                  <a:gd name="T47" fmla="*/ 5 h 7"/>
                  <a:gd name="T48" fmla="*/ 1 w 5"/>
                  <a:gd name="T49" fmla="*/ 6 h 7"/>
                  <a:gd name="T50" fmla="*/ 1 w 5"/>
                  <a:gd name="T51" fmla="*/ 6 h 7"/>
                  <a:gd name="T52" fmla="*/ 2 w 5"/>
                  <a:gd name="T53" fmla="*/ 6 h 7"/>
                  <a:gd name="T54" fmla="*/ 2 w 5"/>
                  <a:gd name="T55" fmla="*/ 7 h 7"/>
                  <a:gd name="T56" fmla="*/ 3 w 5"/>
                  <a:gd name="T57" fmla="*/ 7 h 7"/>
                  <a:gd name="T58" fmla="*/ 3 w 5"/>
                  <a:gd name="T59" fmla="*/ 7 h 7"/>
                  <a:gd name="T60" fmla="*/ 3 w 5"/>
                  <a:gd name="T61" fmla="*/ 7 h 7"/>
                  <a:gd name="T62" fmla="*/ 4 w 5"/>
                  <a:gd name="T63" fmla="*/ 7 h 7"/>
                  <a:gd name="T64" fmla="*/ 4 w 5"/>
                  <a:gd name="T65" fmla="*/ 7 h 7"/>
                  <a:gd name="T66" fmla="*/ 4 w 5"/>
                  <a:gd name="T67" fmla="*/ 7 h 7"/>
                  <a:gd name="T68" fmla="*/ 5 w 5"/>
                  <a:gd name="T69" fmla="*/ 7 h 7"/>
                  <a:gd name="T70" fmla="*/ 5 w 5"/>
                  <a:gd name="T71" fmla="*/ 6 h 7"/>
                  <a:gd name="T72" fmla="*/ 5 w 5"/>
                  <a:gd name="T73" fmla="*/ 6 h 7"/>
                  <a:gd name="T74" fmla="*/ 5 w 5"/>
                  <a:gd name="T75" fmla="*/ 6 h 7"/>
                  <a:gd name="T76" fmla="*/ 5 w 5"/>
                  <a:gd name="T77" fmla="*/ 5 h 7"/>
                  <a:gd name="T78" fmla="*/ 5 w 5"/>
                  <a:gd name="T79" fmla="*/ 5 h 7"/>
                  <a:gd name="T80" fmla="*/ 5 w 5"/>
                  <a:gd name="T81" fmla="*/ 4 h 7"/>
                  <a:gd name="T82" fmla="*/ 5 w 5"/>
                  <a:gd name="T83" fmla="*/ 4 h 7"/>
                  <a:gd name="T84" fmla="*/ 5 w 5"/>
                  <a:gd name="T85" fmla="*/ 3 h 7"/>
                  <a:gd name="T86" fmla="*/ 5 w 5"/>
                  <a:gd name="T87" fmla="*/ 3 h 7"/>
                  <a:gd name="T88" fmla="*/ 5 w 5"/>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7">
                    <a:moveTo>
                      <a:pt x="4" y="2"/>
                    </a:moveTo>
                    <a:lnTo>
                      <a:pt x="4" y="2"/>
                    </a:lnTo>
                    <a:lnTo>
                      <a:pt x="4" y="2"/>
                    </a:lnTo>
                    <a:lnTo>
                      <a:pt x="4" y="1"/>
                    </a:lnTo>
                    <a:lnTo>
                      <a:pt x="4" y="1"/>
                    </a:lnTo>
                    <a:lnTo>
                      <a:pt x="4" y="1"/>
                    </a:lnTo>
                    <a:lnTo>
                      <a:pt x="4" y="1"/>
                    </a:lnTo>
                    <a:lnTo>
                      <a:pt x="3" y="1"/>
                    </a:lnTo>
                    <a:lnTo>
                      <a:pt x="3" y="1"/>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0" y="0"/>
                    </a:lnTo>
                    <a:lnTo>
                      <a:pt x="0" y="0"/>
                    </a:lnTo>
                    <a:lnTo>
                      <a:pt x="0" y="0"/>
                    </a:lnTo>
                    <a:lnTo>
                      <a:pt x="0" y="1"/>
                    </a:lnTo>
                    <a:lnTo>
                      <a:pt x="0" y="1"/>
                    </a:lnTo>
                    <a:lnTo>
                      <a:pt x="0" y="1"/>
                    </a:lnTo>
                    <a:lnTo>
                      <a:pt x="0" y="1"/>
                    </a:lnTo>
                    <a:lnTo>
                      <a:pt x="0" y="1"/>
                    </a:lnTo>
                    <a:lnTo>
                      <a:pt x="0" y="2"/>
                    </a:lnTo>
                    <a:lnTo>
                      <a:pt x="0" y="2"/>
                    </a:lnTo>
                    <a:lnTo>
                      <a:pt x="0" y="2"/>
                    </a:lnTo>
                    <a:lnTo>
                      <a:pt x="0" y="2"/>
                    </a:lnTo>
                    <a:lnTo>
                      <a:pt x="0" y="2"/>
                    </a:lnTo>
                    <a:lnTo>
                      <a:pt x="0" y="3"/>
                    </a:lnTo>
                    <a:lnTo>
                      <a:pt x="0" y="3"/>
                    </a:lnTo>
                    <a:lnTo>
                      <a:pt x="0" y="3"/>
                    </a:lnTo>
                    <a:lnTo>
                      <a:pt x="0" y="3"/>
                    </a:lnTo>
                    <a:lnTo>
                      <a:pt x="0" y="4"/>
                    </a:lnTo>
                    <a:lnTo>
                      <a:pt x="0" y="4"/>
                    </a:lnTo>
                    <a:lnTo>
                      <a:pt x="0" y="4"/>
                    </a:lnTo>
                    <a:lnTo>
                      <a:pt x="0" y="4"/>
                    </a:lnTo>
                    <a:lnTo>
                      <a:pt x="0" y="5"/>
                    </a:lnTo>
                    <a:lnTo>
                      <a:pt x="1" y="5"/>
                    </a:lnTo>
                    <a:lnTo>
                      <a:pt x="1" y="5"/>
                    </a:lnTo>
                    <a:lnTo>
                      <a:pt x="1" y="5"/>
                    </a:lnTo>
                    <a:lnTo>
                      <a:pt x="1" y="6"/>
                    </a:lnTo>
                    <a:lnTo>
                      <a:pt x="1" y="6"/>
                    </a:lnTo>
                    <a:lnTo>
                      <a:pt x="1" y="6"/>
                    </a:lnTo>
                    <a:lnTo>
                      <a:pt x="2" y="6"/>
                    </a:lnTo>
                    <a:lnTo>
                      <a:pt x="2" y="6"/>
                    </a:lnTo>
                    <a:lnTo>
                      <a:pt x="2" y="6"/>
                    </a:lnTo>
                    <a:lnTo>
                      <a:pt x="2" y="7"/>
                    </a:lnTo>
                    <a:lnTo>
                      <a:pt x="2" y="7"/>
                    </a:lnTo>
                    <a:lnTo>
                      <a:pt x="3" y="7"/>
                    </a:lnTo>
                    <a:lnTo>
                      <a:pt x="3" y="7"/>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6"/>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5" y="4"/>
                    </a:lnTo>
                    <a:lnTo>
                      <a:pt x="5" y="3"/>
                    </a:lnTo>
                    <a:lnTo>
                      <a:pt x="5" y="3"/>
                    </a:lnTo>
                    <a:lnTo>
                      <a:pt x="5" y="3"/>
                    </a:lnTo>
                    <a:lnTo>
                      <a:pt x="5" y="3"/>
                    </a:lnTo>
                    <a:lnTo>
                      <a:pt x="5" y="2"/>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693" name="Freeform 885"/>
              <p:cNvSpPr>
                <a:spLocks/>
              </p:cNvSpPr>
              <p:nvPr/>
            </p:nvSpPr>
            <p:spPr bwMode="auto">
              <a:xfrm>
                <a:off x="3879" y="1210"/>
                <a:ext cx="6" cy="7"/>
              </a:xfrm>
              <a:custGeom>
                <a:avLst/>
                <a:gdLst>
                  <a:gd name="T0" fmla="*/ 5 w 6"/>
                  <a:gd name="T1" fmla="*/ 2 h 7"/>
                  <a:gd name="T2" fmla="*/ 5 w 6"/>
                  <a:gd name="T3" fmla="*/ 1 h 7"/>
                  <a:gd name="T4" fmla="*/ 4 w 6"/>
                  <a:gd name="T5" fmla="*/ 1 h 7"/>
                  <a:gd name="T6" fmla="*/ 4 w 6"/>
                  <a:gd name="T7" fmla="*/ 1 h 7"/>
                  <a:gd name="T8" fmla="*/ 4 w 6"/>
                  <a:gd name="T9" fmla="*/ 0 h 7"/>
                  <a:gd name="T10" fmla="*/ 3 w 6"/>
                  <a:gd name="T11" fmla="*/ 0 h 7"/>
                  <a:gd name="T12" fmla="*/ 3 w 6"/>
                  <a:gd name="T13" fmla="*/ 0 h 7"/>
                  <a:gd name="T14" fmla="*/ 3 w 6"/>
                  <a:gd name="T15" fmla="*/ 0 h 7"/>
                  <a:gd name="T16" fmla="*/ 2 w 6"/>
                  <a:gd name="T17" fmla="*/ 0 h 7"/>
                  <a:gd name="T18" fmla="*/ 2 w 6"/>
                  <a:gd name="T19" fmla="*/ 0 h 7"/>
                  <a:gd name="T20" fmla="*/ 1 w 6"/>
                  <a:gd name="T21" fmla="*/ 0 h 7"/>
                  <a:gd name="T22" fmla="*/ 1 w 6"/>
                  <a:gd name="T23" fmla="*/ 0 h 7"/>
                  <a:gd name="T24" fmla="*/ 1 w 6"/>
                  <a:gd name="T25" fmla="*/ 0 h 7"/>
                  <a:gd name="T26" fmla="*/ 1 w 6"/>
                  <a:gd name="T27" fmla="*/ 1 h 7"/>
                  <a:gd name="T28" fmla="*/ 1 w 6"/>
                  <a:gd name="T29" fmla="*/ 1 h 7"/>
                  <a:gd name="T30" fmla="*/ 0 w 6"/>
                  <a:gd name="T31" fmla="*/ 1 h 7"/>
                  <a:gd name="T32" fmla="*/ 0 w 6"/>
                  <a:gd name="T33" fmla="*/ 2 h 7"/>
                  <a:gd name="T34" fmla="*/ 0 w 6"/>
                  <a:gd name="T35" fmla="*/ 2 h 7"/>
                  <a:gd name="T36" fmla="*/ 0 w 6"/>
                  <a:gd name="T37" fmla="*/ 3 h 7"/>
                  <a:gd name="T38" fmla="*/ 1 w 6"/>
                  <a:gd name="T39" fmla="*/ 3 h 7"/>
                  <a:gd name="T40" fmla="*/ 1 w 6"/>
                  <a:gd name="T41" fmla="*/ 4 h 7"/>
                  <a:gd name="T42" fmla="*/ 1 w 6"/>
                  <a:gd name="T43" fmla="*/ 4 h 7"/>
                  <a:gd name="T44" fmla="*/ 1 w 6"/>
                  <a:gd name="T45" fmla="*/ 5 h 7"/>
                  <a:gd name="T46" fmla="*/ 1 w 6"/>
                  <a:gd name="T47" fmla="*/ 5 h 7"/>
                  <a:gd name="T48" fmla="*/ 2 w 6"/>
                  <a:gd name="T49" fmla="*/ 6 h 7"/>
                  <a:gd name="T50" fmla="*/ 2 w 6"/>
                  <a:gd name="T51" fmla="*/ 6 h 7"/>
                  <a:gd name="T52" fmla="*/ 2 w 6"/>
                  <a:gd name="T53" fmla="*/ 6 h 7"/>
                  <a:gd name="T54" fmla="*/ 3 w 6"/>
                  <a:gd name="T55" fmla="*/ 7 h 7"/>
                  <a:gd name="T56" fmla="*/ 3 w 6"/>
                  <a:gd name="T57" fmla="*/ 7 h 7"/>
                  <a:gd name="T58" fmla="*/ 4 w 6"/>
                  <a:gd name="T59" fmla="*/ 7 h 7"/>
                  <a:gd name="T60" fmla="*/ 4 w 6"/>
                  <a:gd name="T61" fmla="*/ 7 h 7"/>
                  <a:gd name="T62" fmla="*/ 4 w 6"/>
                  <a:gd name="T63" fmla="*/ 7 h 7"/>
                  <a:gd name="T64" fmla="*/ 5 w 6"/>
                  <a:gd name="T65" fmla="*/ 7 h 7"/>
                  <a:gd name="T66" fmla="*/ 5 w 6"/>
                  <a:gd name="T67" fmla="*/ 7 h 7"/>
                  <a:gd name="T68" fmla="*/ 5 w 6"/>
                  <a:gd name="T69" fmla="*/ 7 h 7"/>
                  <a:gd name="T70" fmla="*/ 5 w 6"/>
                  <a:gd name="T71" fmla="*/ 6 h 7"/>
                  <a:gd name="T72" fmla="*/ 6 w 6"/>
                  <a:gd name="T73" fmla="*/ 6 h 7"/>
                  <a:gd name="T74" fmla="*/ 6 w 6"/>
                  <a:gd name="T75" fmla="*/ 6 h 7"/>
                  <a:gd name="T76" fmla="*/ 6 w 6"/>
                  <a:gd name="T77" fmla="*/ 5 h 7"/>
                  <a:gd name="T78" fmla="*/ 6 w 6"/>
                  <a:gd name="T79" fmla="*/ 5 h 7"/>
                  <a:gd name="T80" fmla="*/ 6 w 6"/>
                  <a:gd name="T81" fmla="*/ 4 h 7"/>
                  <a:gd name="T82" fmla="*/ 6 w 6"/>
                  <a:gd name="T83" fmla="*/ 4 h 7"/>
                  <a:gd name="T84" fmla="*/ 6 w 6"/>
                  <a:gd name="T85" fmla="*/ 3 h 7"/>
                  <a:gd name="T86" fmla="*/ 5 w 6"/>
                  <a:gd name="T87" fmla="*/ 3 h 7"/>
                  <a:gd name="T88" fmla="*/ 5 w 6"/>
                  <a:gd name="T8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7">
                    <a:moveTo>
                      <a:pt x="5" y="2"/>
                    </a:moveTo>
                    <a:lnTo>
                      <a:pt x="5" y="2"/>
                    </a:lnTo>
                    <a:lnTo>
                      <a:pt x="5" y="2"/>
                    </a:lnTo>
                    <a:lnTo>
                      <a:pt x="5" y="1"/>
                    </a:lnTo>
                    <a:lnTo>
                      <a:pt x="5" y="1"/>
                    </a:lnTo>
                    <a:lnTo>
                      <a:pt x="4" y="1"/>
                    </a:lnTo>
                    <a:lnTo>
                      <a:pt x="4" y="1"/>
                    </a:lnTo>
                    <a:lnTo>
                      <a:pt x="4" y="1"/>
                    </a:lnTo>
                    <a:lnTo>
                      <a:pt x="4" y="1"/>
                    </a:lnTo>
                    <a:lnTo>
                      <a:pt x="4" y="0"/>
                    </a:lnTo>
                    <a:lnTo>
                      <a:pt x="3" y="0"/>
                    </a:lnTo>
                    <a:lnTo>
                      <a:pt x="3" y="0"/>
                    </a:lnTo>
                    <a:lnTo>
                      <a:pt x="3" y="0"/>
                    </a:lnTo>
                    <a:lnTo>
                      <a:pt x="3" y="0"/>
                    </a:lnTo>
                    <a:lnTo>
                      <a:pt x="3" y="0"/>
                    </a:lnTo>
                    <a:lnTo>
                      <a:pt x="3" y="0"/>
                    </a:lnTo>
                    <a:lnTo>
                      <a:pt x="2" y="0"/>
                    </a:lnTo>
                    <a:lnTo>
                      <a:pt x="2" y="0"/>
                    </a:lnTo>
                    <a:lnTo>
                      <a:pt x="2" y="0"/>
                    </a:lnTo>
                    <a:lnTo>
                      <a:pt x="2" y="0"/>
                    </a:lnTo>
                    <a:lnTo>
                      <a:pt x="2" y="0"/>
                    </a:lnTo>
                    <a:lnTo>
                      <a:pt x="1" y="0"/>
                    </a:lnTo>
                    <a:lnTo>
                      <a:pt x="1" y="0"/>
                    </a:lnTo>
                    <a:lnTo>
                      <a:pt x="1" y="0"/>
                    </a:lnTo>
                    <a:lnTo>
                      <a:pt x="1" y="0"/>
                    </a:lnTo>
                    <a:lnTo>
                      <a:pt x="1" y="0"/>
                    </a:lnTo>
                    <a:lnTo>
                      <a:pt x="1" y="0"/>
                    </a:lnTo>
                    <a:lnTo>
                      <a:pt x="1" y="1"/>
                    </a:lnTo>
                    <a:lnTo>
                      <a:pt x="1" y="1"/>
                    </a:lnTo>
                    <a:lnTo>
                      <a:pt x="1" y="1"/>
                    </a:lnTo>
                    <a:lnTo>
                      <a:pt x="0" y="1"/>
                    </a:lnTo>
                    <a:lnTo>
                      <a:pt x="0" y="1"/>
                    </a:lnTo>
                    <a:lnTo>
                      <a:pt x="0" y="2"/>
                    </a:lnTo>
                    <a:lnTo>
                      <a:pt x="0" y="2"/>
                    </a:lnTo>
                    <a:lnTo>
                      <a:pt x="0" y="2"/>
                    </a:lnTo>
                    <a:lnTo>
                      <a:pt x="0" y="2"/>
                    </a:lnTo>
                    <a:lnTo>
                      <a:pt x="0" y="2"/>
                    </a:lnTo>
                    <a:lnTo>
                      <a:pt x="0" y="3"/>
                    </a:lnTo>
                    <a:lnTo>
                      <a:pt x="0" y="3"/>
                    </a:lnTo>
                    <a:lnTo>
                      <a:pt x="1" y="3"/>
                    </a:lnTo>
                    <a:lnTo>
                      <a:pt x="1" y="3"/>
                    </a:lnTo>
                    <a:lnTo>
                      <a:pt x="1" y="4"/>
                    </a:lnTo>
                    <a:lnTo>
                      <a:pt x="1" y="4"/>
                    </a:lnTo>
                    <a:lnTo>
                      <a:pt x="1" y="4"/>
                    </a:lnTo>
                    <a:lnTo>
                      <a:pt x="1" y="4"/>
                    </a:lnTo>
                    <a:lnTo>
                      <a:pt x="1" y="5"/>
                    </a:lnTo>
                    <a:lnTo>
                      <a:pt x="1" y="5"/>
                    </a:lnTo>
                    <a:lnTo>
                      <a:pt x="1" y="5"/>
                    </a:lnTo>
                    <a:lnTo>
                      <a:pt x="2" y="5"/>
                    </a:lnTo>
                    <a:lnTo>
                      <a:pt x="2" y="6"/>
                    </a:lnTo>
                    <a:lnTo>
                      <a:pt x="2" y="6"/>
                    </a:lnTo>
                    <a:lnTo>
                      <a:pt x="2" y="6"/>
                    </a:lnTo>
                    <a:lnTo>
                      <a:pt x="2" y="6"/>
                    </a:lnTo>
                    <a:lnTo>
                      <a:pt x="2" y="6"/>
                    </a:lnTo>
                    <a:lnTo>
                      <a:pt x="3" y="6"/>
                    </a:lnTo>
                    <a:lnTo>
                      <a:pt x="3" y="7"/>
                    </a:lnTo>
                    <a:lnTo>
                      <a:pt x="3" y="7"/>
                    </a:lnTo>
                    <a:lnTo>
                      <a:pt x="3" y="7"/>
                    </a:lnTo>
                    <a:lnTo>
                      <a:pt x="3" y="7"/>
                    </a:lnTo>
                    <a:lnTo>
                      <a:pt x="4" y="7"/>
                    </a:lnTo>
                    <a:lnTo>
                      <a:pt x="4" y="7"/>
                    </a:lnTo>
                    <a:lnTo>
                      <a:pt x="4" y="7"/>
                    </a:lnTo>
                    <a:lnTo>
                      <a:pt x="4" y="7"/>
                    </a:lnTo>
                    <a:lnTo>
                      <a:pt x="4" y="7"/>
                    </a:lnTo>
                    <a:lnTo>
                      <a:pt x="4" y="7"/>
                    </a:lnTo>
                    <a:lnTo>
                      <a:pt x="5" y="7"/>
                    </a:lnTo>
                    <a:lnTo>
                      <a:pt x="5" y="7"/>
                    </a:lnTo>
                    <a:lnTo>
                      <a:pt x="5" y="7"/>
                    </a:lnTo>
                    <a:lnTo>
                      <a:pt x="5" y="7"/>
                    </a:lnTo>
                    <a:lnTo>
                      <a:pt x="5" y="7"/>
                    </a:lnTo>
                    <a:lnTo>
                      <a:pt x="5" y="7"/>
                    </a:lnTo>
                    <a:lnTo>
                      <a:pt x="5" y="6"/>
                    </a:lnTo>
                    <a:lnTo>
                      <a:pt x="6" y="6"/>
                    </a:lnTo>
                    <a:lnTo>
                      <a:pt x="6" y="6"/>
                    </a:lnTo>
                    <a:lnTo>
                      <a:pt x="6" y="6"/>
                    </a:lnTo>
                    <a:lnTo>
                      <a:pt x="6" y="6"/>
                    </a:lnTo>
                    <a:lnTo>
                      <a:pt x="6" y="5"/>
                    </a:lnTo>
                    <a:lnTo>
                      <a:pt x="6" y="5"/>
                    </a:lnTo>
                    <a:lnTo>
                      <a:pt x="6" y="5"/>
                    </a:lnTo>
                    <a:lnTo>
                      <a:pt x="6" y="5"/>
                    </a:lnTo>
                    <a:lnTo>
                      <a:pt x="6" y="5"/>
                    </a:lnTo>
                    <a:lnTo>
                      <a:pt x="6" y="4"/>
                    </a:lnTo>
                    <a:lnTo>
                      <a:pt x="6" y="4"/>
                    </a:lnTo>
                    <a:lnTo>
                      <a:pt x="6" y="4"/>
                    </a:lnTo>
                    <a:lnTo>
                      <a:pt x="6" y="4"/>
                    </a:lnTo>
                    <a:lnTo>
                      <a:pt x="6" y="3"/>
                    </a:lnTo>
                    <a:lnTo>
                      <a:pt x="6" y="3"/>
                    </a:lnTo>
                    <a:lnTo>
                      <a:pt x="5" y="3"/>
                    </a:lnTo>
                    <a:lnTo>
                      <a:pt x="5" y="3"/>
                    </a:lnTo>
                    <a:lnTo>
                      <a:pt x="5" y="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20695" name="Picture 8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 y="1674"/>
              <a:ext cx="3539" cy="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698" name="Group 890"/>
            <p:cNvGrpSpPr>
              <a:grpSpLocks/>
            </p:cNvGrpSpPr>
            <p:nvPr/>
          </p:nvGrpSpPr>
          <p:grpSpPr bwMode="auto">
            <a:xfrm>
              <a:off x="1156" y="1826"/>
              <a:ext cx="2968" cy="228"/>
              <a:chOff x="1121" y="1854"/>
              <a:chExt cx="2968" cy="228"/>
            </a:xfrm>
          </p:grpSpPr>
          <p:sp>
            <p:nvSpPr>
              <p:cNvPr id="120696" name="Rectangle 888"/>
              <p:cNvSpPr>
                <a:spLocks noChangeArrowheads="1"/>
              </p:cNvSpPr>
              <p:nvPr/>
            </p:nvSpPr>
            <p:spPr bwMode="auto">
              <a:xfrm>
                <a:off x="1121" y="1854"/>
                <a:ext cx="2968"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697" name="Rectangle 889"/>
              <p:cNvSpPr>
                <a:spLocks noChangeArrowheads="1"/>
              </p:cNvSpPr>
              <p:nvPr/>
            </p:nvSpPr>
            <p:spPr bwMode="auto">
              <a:xfrm>
                <a:off x="1121" y="1854"/>
                <a:ext cx="2968" cy="228"/>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0699" name="Rectangle 891"/>
            <p:cNvSpPr>
              <a:spLocks noChangeArrowheads="1"/>
            </p:cNvSpPr>
            <p:nvPr/>
          </p:nvSpPr>
          <p:spPr bwMode="auto">
            <a:xfrm>
              <a:off x="1925" y="1876"/>
              <a:ext cx="7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Arial" charset="0"/>
                </a:rPr>
                <a:t>Web Services</a:t>
              </a:r>
              <a:endParaRPr lang="en-US" altLang="en-US"/>
            </a:p>
          </p:txBody>
        </p:sp>
        <p:grpSp>
          <p:nvGrpSpPr>
            <p:cNvPr id="120702" name="Group 894"/>
            <p:cNvGrpSpPr>
              <a:grpSpLocks/>
            </p:cNvGrpSpPr>
            <p:nvPr/>
          </p:nvGrpSpPr>
          <p:grpSpPr bwMode="auto">
            <a:xfrm>
              <a:off x="2576" y="2168"/>
              <a:ext cx="1587" cy="228"/>
              <a:chOff x="1121" y="2196"/>
              <a:chExt cx="2968" cy="228"/>
            </a:xfrm>
          </p:grpSpPr>
          <p:sp>
            <p:nvSpPr>
              <p:cNvPr id="120700" name="Rectangle 892"/>
              <p:cNvSpPr>
                <a:spLocks noChangeArrowheads="1"/>
              </p:cNvSpPr>
              <p:nvPr/>
            </p:nvSpPr>
            <p:spPr bwMode="auto">
              <a:xfrm>
                <a:off x="1121" y="2196"/>
                <a:ext cx="2968"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701" name="Rectangle 893"/>
              <p:cNvSpPr>
                <a:spLocks noChangeArrowheads="1"/>
              </p:cNvSpPr>
              <p:nvPr/>
            </p:nvSpPr>
            <p:spPr bwMode="auto">
              <a:xfrm>
                <a:off x="1121" y="2196"/>
                <a:ext cx="2968" cy="228"/>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0703" name="Rectangle 895"/>
            <p:cNvSpPr>
              <a:spLocks noChangeArrowheads="1"/>
            </p:cNvSpPr>
            <p:nvPr/>
          </p:nvSpPr>
          <p:spPr bwMode="auto">
            <a:xfrm>
              <a:off x="2638" y="2218"/>
              <a:ext cx="138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Arial" charset="0"/>
                </a:rPr>
                <a:t>SBMS Lógica del Sistema</a:t>
              </a:r>
              <a:endParaRPr lang="en-US" altLang="en-US"/>
            </a:p>
          </p:txBody>
        </p:sp>
        <p:grpSp>
          <p:nvGrpSpPr>
            <p:cNvPr id="120706" name="Group 898"/>
            <p:cNvGrpSpPr>
              <a:grpSpLocks/>
            </p:cNvGrpSpPr>
            <p:nvPr/>
          </p:nvGrpSpPr>
          <p:grpSpPr bwMode="auto">
            <a:xfrm>
              <a:off x="1156" y="2510"/>
              <a:ext cx="1446" cy="228"/>
              <a:chOff x="1121" y="2538"/>
              <a:chExt cx="1446" cy="228"/>
            </a:xfrm>
          </p:grpSpPr>
          <p:sp>
            <p:nvSpPr>
              <p:cNvPr id="120704" name="Rectangle 896"/>
              <p:cNvSpPr>
                <a:spLocks noChangeArrowheads="1"/>
              </p:cNvSpPr>
              <p:nvPr/>
            </p:nvSpPr>
            <p:spPr bwMode="auto">
              <a:xfrm>
                <a:off x="1121" y="2538"/>
                <a:ext cx="1446"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705" name="Rectangle 897"/>
              <p:cNvSpPr>
                <a:spLocks noChangeArrowheads="1"/>
              </p:cNvSpPr>
              <p:nvPr/>
            </p:nvSpPr>
            <p:spPr bwMode="auto">
              <a:xfrm>
                <a:off x="1121" y="2538"/>
                <a:ext cx="1446" cy="228"/>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0707" name="Rectangle 899"/>
            <p:cNvSpPr>
              <a:spLocks noChangeArrowheads="1"/>
            </p:cNvSpPr>
            <p:nvPr/>
          </p:nvSpPr>
          <p:spPr bwMode="auto">
            <a:xfrm>
              <a:off x="1336" y="2561"/>
              <a:ext cx="116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Arial" charset="0"/>
                </a:rPr>
                <a:t>Motor de Persistencia</a:t>
              </a:r>
              <a:endParaRPr lang="en-US" altLang="en-US"/>
            </a:p>
          </p:txBody>
        </p:sp>
        <p:grpSp>
          <p:nvGrpSpPr>
            <p:cNvPr id="120710" name="Group 902"/>
            <p:cNvGrpSpPr>
              <a:grpSpLocks/>
            </p:cNvGrpSpPr>
            <p:nvPr/>
          </p:nvGrpSpPr>
          <p:grpSpPr bwMode="auto">
            <a:xfrm>
              <a:off x="2678" y="2510"/>
              <a:ext cx="1447" cy="228"/>
              <a:chOff x="2643" y="2538"/>
              <a:chExt cx="1447" cy="228"/>
            </a:xfrm>
          </p:grpSpPr>
          <p:sp>
            <p:nvSpPr>
              <p:cNvPr id="120708" name="Rectangle 900"/>
              <p:cNvSpPr>
                <a:spLocks noChangeArrowheads="1"/>
              </p:cNvSpPr>
              <p:nvPr/>
            </p:nvSpPr>
            <p:spPr bwMode="auto">
              <a:xfrm>
                <a:off x="2643" y="2538"/>
                <a:ext cx="1447"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709" name="Rectangle 901"/>
              <p:cNvSpPr>
                <a:spLocks noChangeArrowheads="1"/>
              </p:cNvSpPr>
              <p:nvPr/>
            </p:nvSpPr>
            <p:spPr bwMode="auto">
              <a:xfrm>
                <a:off x="2643" y="2538"/>
                <a:ext cx="1447" cy="228"/>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0711" name="Rectangle 903"/>
            <p:cNvSpPr>
              <a:spLocks noChangeArrowheads="1"/>
            </p:cNvSpPr>
            <p:nvPr/>
          </p:nvSpPr>
          <p:spPr bwMode="auto">
            <a:xfrm>
              <a:off x="2956" y="2561"/>
              <a:ext cx="85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Arial" charset="0"/>
                </a:rPr>
                <a:t>Otras Interfaces</a:t>
              </a:r>
              <a:endParaRPr lang="en-US" altLang="en-US"/>
            </a:p>
          </p:txBody>
        </p:sp>
        <p:sp>
          <p:nvSpPr>
            <p:cNvPr id="120712" name="Rectangle 904"/>
            <p:cNvSpPr>
              <a:spLocks noChangeArrowheads="1"/>
            </p:cNvSpPr>
            <p:nvPr/>
          </p:nvSpPr>
          <p:spPr bwMode="auto">
            <a:xfrm>
              <a:off x="939" y="715"/>
              <a:ext cx="6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Arial" charset="0"/>
                </a:rPr>
                <a:t>SBMS Gate</a:t>
              </a:r>
              <a:endParaRPr lang="en-US" altLang="en-US"/>
            </a:p>
          </p:txBody>
        </p:sp>
        <p:sp>
          <p:nvSpPr>
            <p:cNvPr id="120713" name="Rectangle 905"/>
            <p:cNvSpPr>
              <a:spLocks noChangeArrowheads="1"/>
            </p:cNvSpPr>
            <p:nvPr/>
          </p:nvSpPr>
          <p:spPr bwMode="auto">
            <a:xfrm>
              <a:off x="2233" y="715"/>
              <a:ext cx="4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Arial" charset="0"/>
                </a:rPr>
                <a:t>VeriDoc</a:t>
              </a:r>
              <a:endParaRPr lang="en-US" altLang="en-US"/>
            </a:p>
          </p:txBody>
        </p:sp>
        <p:sp>
          <p:nvSpPr>
            <p:cNvPr id="120714" name="Rectangle 906"/>
            <p:cNvSpPr>
              <a:spLocks noChangeArrowheads="1"/>
            </p:cNvSpPr>
            <p:nvPr/>
          </p:nvSpPr>
          <p:spPr bwMode="auto">
            <a:xfrm>
              <a:off x="3603" y="715"/>
              <a:ext cx="71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Arial" charset="0"/>
                </a:rPr>
                <a:t>SBMS Admin</a:t>
              </a:r>
              <a:endParaRPr lang="en-US" altLang="en-US"/>
            </a:p>
          </p:txBody>
        </p:sp>
        <p:sp>
          <p:nvSpPr>
            <p:cNvPr id="120715" name="Freeform 907"/>
            <p:cNvSpPr>
              <a:spLocks noEditPoints="1"/>
            </p:cNvSpPr>
            <p:nvPr/>
          </p:nvSpPr>
          <p:spPr bwMode="auto">
            <a:xfrm>
              <a:off x="2240" y="2738"/>
              <a:ext cx="40" cy="609"/>
            </a:xfrm>
            <a:custGeom>
              <a:avLst/>
              <a:gdLst>
                <a:gd name="T0" fmla="*/ 233 w 400"/>
                <a:gd name="T1" fmla="*/ 333 h 6050"/>
                <a:gd name="T2" fmla="*/ 233 w 400"/>
                <a:gd name="T3" fmla="*/ 5716 h 6050"/>
                <a:gd name="T4" fmla="*/ 200 w 400"/>
                <a:gd name="T5" fmla="*/ 5750 h 6050"/>
                <a:gd name="T6" fmla="*/ 167 w 400"/>
                <a:gd name="T7" fmla="*/ 5716 h 6050"/>
                <a:gd name="T8" fmla="*/ 167 w 400"/>
                <a:gd name="T9" fmla="*/ 333 h 6050"/>
                <a:gd name="T10" fmla="*/ 200 w 400"/>
                <a:gd name="T11" fmla="*/ 300 h 6050"/>
                <a:gd name="T12" fmla="*/ 233 w 400"/>
                <a:gd name="T13" fmla="*/ 333 h 6050"/>
                <a:gd name="T14" fmla="*/ 0 w 400"/>
                <a:gd name="T15" fmla="*/ 400 h 6050"/>
                <a:gd name="T16" fmla="*/ 200 w 400"/>
                <a:gd name="T17" fmla="*/ 0 h 6050"/>
                <a:gd name="T18" fmla="*/ 400 w 400"/>
                <a:gd name="T19" fmla="*/ 400 h 6050"/>
                <a:gd name="T20" fmla="*/ 0 w 400"/>
                <a:gd name="T21" fmla="*/ 400 h 6050"/>
                <a:gd name="T22" fmla="*/ 400 w 400"/>
                <a:gd name="T23" fmla="*/ 5650 h 6050"/>
                <a:gd name="T24" fmla="*/ 200 w 400"/>
                <a:gd name="T25" fmla="*/ 6050 h 6050"/>
                <a:gd name="T26" fmla="*/ 0 w 400"/>
                <a:gd name="T27" fmla="*/ 5650 h 6050"/>
                <a:gd name="T28" fmla="*/ 400 w 400"/>
                <a:gd name="T29" fmla="*/ 5650 h 6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6050">
                  <a:moveTo>
                    <a:pt x="233" y="333"/>
                  </a:moveTo>
                  <a:lnTo>
                    <a:pt x="233" y="5716"/>
                  </a:lnTo>
                  <a:cubicBezTo>
                    <a:pt x="233" y="5735"/>
                    <a:pt x="219" y="5750"/>
                    <a:pt x="200" y="5750"/>
                  </a:cubicBezTo>
                  <a:cubicBezTo>
                    <a:pt x="182" y="5750"/>
                    <a:pt x="167" y="5735"/>
                    <a:pt x="167" y="5716"/>
                  </a:cubicBezTo>
                  <a:lnTo>
                    <a:pt x="167" y="333"/>
                  </a:lnTo>
                  <a:cubicBezTo>
                    <a:pt x="167" y="315"/>
                    <a:pt x="182" y="300"/>
                    <a:pt x="200" y="300"/>
                  </a:cubicBezTo>
                  <a:cubicBezTo>
                    <a:pt x="219" y="300"/>
                    <a:pt x="233" y="315"/>
                    <a:pt x="233" y="333"/>
                  </a:cubicBezTo>
                  <a:close/>
                  <a:moveTo>
                    <a:pt x="0" y="400"/>
                  </a:moveTo>
                  <a:lnTo>
                    <a:pt x="200" y="0"/>
                  </a:lnTo>
                  <a:lnTo>
                    <a:pt x="400" y="400"/>
                  </a:lnTo>
                  <a:lnTo>
                    <a:pt x="0" y="400"/>
                  </a:lnTo>
                  <a:close/>
                  <a:moveTo>
                    <a:pt x="400" y="5650"/>
                  </a:moveTo>
                  <a:lnTo>
                    <a:pt x="200" y="6050"/>
                  </a:lnTo>
                  <a:lnTo>
                    <a:pt x="0" y="5650"/>
                  </a:lnTo>
                  <a:lnTo>
                    <a:pt x="400" y="565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0716" name="Freeform 908"/>
            <p:cNvSpPr>
              <a:spLocks noEditPoints="1"/>
            </p:cNvSpPr>
            <p:nvPr/>
          </p:nvSpPr>
          <p:spPr bwMode="auto">
            <a:xfrm>
              <a:off x="2544" y="1407"/>
              <a:ext cx="41" cy="419"/>
            </a:xfrm>
            <a:custGeom>
              <a:avLst/>
              <a:gdLst>
                <a:gd name="T0" fmla="*/ 233 w 400"/>
                <a:gd name="T1" fmla="*/ 333 h 4158"/>
                <a:gd name="T2" fmla="*/ 233 w 400"/>
                <a:gd name="T3" fmla="*/ 3825 h 4158"/>
                <a:gd name="T4" fmla="*/ 200 w 400"/>
                <a:gd name="T5" fmla="*/ 3858 h 4158"/>
                <a:gd name="T6" fmla="*/ 167 w 400"/>
                <a:gd name="T7" fmla="*/ 3825 h 4158"/>
                <a:gd name="T8" fmla="*/ 167 w 400"/>
                <a:gd name="T9" fmla="*/ 333 h 4158"/>
                <a:gd name="T10" fmla="*/ 200 w 400"/>
                <a:gd name="T11" fmla="*/ 300 h 4158"/>
                <a:gd name="T12" fmla="*/ 233 w 400"/>
                <a:gd name="T13" fmla="*/ 333 h 4158"/>
                <a:gd name="T14" fmla="*/ 0 w 400"/>
                <a:gd name="T15" fmla="*/ 400 h 4158"/>
                <a:gd name="T16" fmla="*/ 200 w 400"/>
                <a:gd name="T17" fmla="*/ 0 h 4158"/>
                <a:gd name="T18" fmla="*/ 400 w 400"/>
                <a:gd name="T19" fmla="*/ 400 h 4158"/>
                <a:gd name="T20" fmla="*/ 0 w 400"/>
                <a:gd name="T21" fmla="*/ 400 h 4158"/>
                <a:gd name="T22" fmla="*/ 400 w 400"/>
                <a:gd name="T23" fmla="*/ 3758 h 4158"/>
                <a:gd name="T24" fmla="*/ 200 w 400"/>
                <a:gd name="T25" fmla="*/ 4158 h 4158"/>
                <a:gd name="T26" fmla="*/ 0 w 400"/>
                <a:gd name="T27" fmla="*/ 3758 h 4158"/>
                <a:gd name="T28" fmla="*/ 400 w 400"/>
                <a:gd name="T29" fmla="*/ 3758 h 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158">
                  <a:moveTo>
                    <a:pt x="233" y="333"/>
                  </a:moveTo>
                  <a:lnTo>
                    <a:pt x="233" y="3825"/>
                  </a:lnTo>
                  <a:cubicBezTo>
                    <a:pt x="233" y="3843"/>
                    <a:pt x="219" y="3858"/>
                    <a:pt x="200" y="3858"/>
                  </a:cubicBezTo>
                  <a:cubicBezTo>
                    <a:pt x="182" y="3858"/>
                    <a:pt x="167" y="3843"/>
                    <a:pt x="167" y="3825"/>
                  </a:cubicBezTo>
                  <a:lnTo>
                    <a:pt x="167" y="333"/>
                  </a:lnTo>
                  <a:cubicBezTo>
                    <a:pt x="167" y="315"/>
                    <a:pt x="182" y="300"/>
                    <a:pt x="200" y="300"/>
                  </a:cubicBezTo>
                  <a:cubicBezTo>
                    <a:pt x="219" y="300"/>
                    <a:pt x="233" y="315"/>
                    <a:pt x="233" y="333"/>
                  </a:cubicBezTo>
                  <a:close/>
                  <a:moveTo>
                    <a:pt x="0" y="400"/>
                  </a:moveTo>
                  <a:lnTo>
                    <a:pt x="200" y="0"/>
                  </a:lnTo>
                  <a:lnTo>
                    <a:pt x="400" y="400"/>
                  </a:lnTo>
                  <a:lnTo>
                    <a:pt x="0" y="400"/>
                  </a:lnTo>
                  <a:close/>
                  <a:moveTo>
                    <a:pt x="400" y="3758"/>
                  </a:moveTo>
                  <a:lnTo>
                    <a:pt x="200" y="4158"/>
                  </a:lnTo>
                  <a:lnTo>
                    <a:pt x="0" y="3758"/>
                  </a:lnTo>
                  <a:lnTo>
                    <a:pt x="400" y="3758"/>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0717" name="Freeform 909"/>
            <p:cNvSpPr>
              <a:spLocks noEditPoints="1"/>
            </p:cNvSpPr>
            <p:nvPr/>
          </p:nvSpPr>
          <p:spPr bwMode="auto">
            <a:xfrm>
              <a:off x="3875" y="1407"/>
              <a:ext cx="41" cy="419"/>
            </a:xfrm>
            <a:custGeom>
              <a:avLst/>
              <a:gdLst>
                <a:gd name="T0" fmla="*/ 233 w 400"/>
                <a:gd name="T1" fmla="*/ 333 h 4158"/>
                <a:gd name="T2" fmla="*/ 233 w 400"/>
                <a:gd name="T3" fmla="*/ 3825 h 4158"/>
                <a:gd name="T4" fmla="*/ 200 w 400"/>
                <a:gd name="T5" fmla="*/ 3858 h 4158"/>
                <a:gd name="T6" fmla="*/ 167 w 400"/>
                <a:gd name="T7" fmla="*/ 3825 h 4158"/>
                <a:gd name="T8" fmla="*/ 167 w 400"/>
                <a:gd name="T9" fmla="*/ 333 h 4158"/>
                <a:gd name="T10" fmla="*/ 200 w 400"/>
                <a:gd name="T11" fmla="*/ 300 h 4158"/>
                <a:gd name="T12" fmla="*/ 233 w 400"/>
                <a:gd name="T13" fmla="*/ 333 h 4158"/>
                <a:gd name="T14" fmla="*/ 0 w 400"/>
                <a:gd name="T15" fmla="*/ 400 h 4158"/>
                <a:gd name="T16" fmla="*/ 200 w 400"/>
                <a:gd name="T17" fmla="*/ 0 h 4158"/>
                <a:gd name="T18" fmla="*/ 400 w 400"/>
                <a:gd name="T19" fmla="*/ 400 h 4158"/>
                <a:gd name="T20" fmla="*/ 0 w 400"/>
                <a:gd name="T21" fmla="*/ 400 h 4158"/>
                <a:gd name="T22" fmla="*/ 400 w 400"/>
                <a:gd name="T23" fmla="*/ 3758 h 4158"/>
                <a:gd name="T24" fmla="*/ 200 w 400"/>
                <a:gd name="T25" fmla="*/ 4158 h 4158"/>
                <a:gd name="T26" fmla="*/ 0 w 400"/>
                <a:gd name="T27" fmla="*/ 3758 h 4158"/>
                <a:gd name="T28" fmla="*/ 400 w 400"/>
                <a:gd name="T29" fmla="*/ 3758 h 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158">
                  <a:moveTo>
                    <a:pt x="233" y="333"/>
                  </a:moveTo>
                  <a:lnTo>
                    <a:pt x="233" y="3825"/>
                  </a:lnTo>
                  <a:cubicBezTo>
                    <a:pt x="233" y="3843"/>
                    <a:pt x="219" y="3858"/>
                    <a:pt x="200" y="3858"/>
                  </a:cubicBezTo>
                  <a:cubicBezTo>
                    <a:pt x="182" y="3858"/>
                    <a:pt x="167" y="3843"/>
                    <a:pt x="167" y="3825"/>
                  </a:cubicBezTo>
                  <a:lnTo>
                    <a:pt x="167" y="333"/>
                  </a:lnTo>
                  <a:cubicBezTo>
                    <a:pt x="167" y="315"/>
                    <a:pt x="182" y="300"/>
                    <a:pt x="200" y="300"/>
                  </a:cubicBezTo>
                  <a:cubicBezTo>
                    <a:pt x="219" y="300"/>
                    <a:pt x="233" y="315"/>
                    <a:pt x="233" y="333"/>
                  </a:cubicBezTo>
                  <a:close/>
                  <a:moveTo>
                    <a:pt x="0" y="400"/>
                  </a:moveTo>
                  <a:lnTo>
                    <a:pt x="200" y="0"/>
                  </a:lnTo>
                  <a:lnTo>
                    <a:pt x="400" y="400"/>
                  </a:lnTo>
                  <a:lnTo>
                    <a:pt x="0" y="400"/>
                  </a:lnTo>
                  <a:close/>
                  <a:moveTo>
                    <a:pt x="400" y="3758"/>
                  </a:moveTo>
                  <a:lnTo>
                    <a:pt x="200" y="4158"/>
                  </a:lnTo>
                  <a:lnTo>
                    <a:pt x="0" y="3758"/>
                  </a:lnTo>
                  <a:lnTo>
                    <a:pt x="400" y="3758"/>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0718" name="Freeform 910"/>
            <p:cNvSpPr>
              <a:spLocks noEditPoints="1"/>
            </p:cNvSpPr>
            <p:nvPr/>
          </p:nvSpPr>
          <p:spPr bwMode="auto">
            <a:xfrm>
              <a:off x="1250" y="1407"/>
              <a:ext cx="40" cy="419"/>
            </a:xfrm>
            <a:custGeom>
              <a:avLst/>
              <a:gdLst>
                <a:gd name="T0" fmla="*/ 467 w 800"/>
                <a:gd name="T1" fmla="*/ 667 h 8317"/>
                <a:gd name="T2" fmla="*/ 467 w 800"/>
                <a:gd name="T3" fmla="*/ 7650 h 8317"/>
                <a:gd name="T4" fmla="*/ 400 w 800"/>
                <a:gd name="T5" fmla="*/ 7717 h 8317"/>
                <a:gd name="T6" fmla="*/ 333 w 800"/>
                <a:gd name="T7" fmla="*/ 7650 h 8317"/>
                <a:gd name="T8" fmla="*/ 333 w 800"/>
                <a:gd name="T9" fmla="*/ 667 h 8317"/>
                <a:gd name="T10" fmla="*/ 400 w 800"/>
                <a:gd name="T11" fmla="*/ 600 h 8317"/>
                <a:gd name="T12" fmla="*/ 467 w 800"/>
                <a:gd name="T13" fmla="*/ 667 h 8317"/>
                <a:gd name="T14" fmla="*/ 0 w 800"/>
                <a:gd name="T15" fmla="*/ 800 h 8317"/>
                <a:gd name="T16" fmla="*/ 400 w 800"/>
                <a:gd name="T17" fmla="*/ 0 h 8317"/>
                <a:gd name="T18" fmla="*/ 800 w 800"/>
                <a:gd name="T19" fmla="*/ 800 h 8317"/>
                <a:gd name="T20" fmla="*/ 0 w 800"/>
                <a:gd name="T21" fmla="*/ 800 h 8317"/>
                <a:gd name="T22" fmla="*/ 800 w 800"/>
                <a:gd name="T23" fmla="*/ 7517 h 8317"/>
                <a:gd name="T24" fmla="*/ 400 w 800"/>
                <a:gd name="T25" fmla="*/ 8317 h 8317"/>
                <a:gd name="T26" fmla="*/ 0 w 800"/>
                <a:gd name="T27" fmla="*/ 7517 h 8317"/>
                <a:gd name="T28" fmla="*/ 800 w 800"/>
                <a:gd name="T29" fmla="*/ 7517 h 8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8317">
                  <a:moveTo>
                    <a:pt x="467" y="667"/>
                  </a:moveTo>
                  <a:lnTo>
                    <a:pt x="467" y="7650"/>
                  </a:lnTo>
                  <a:cubicBezTo>
                    <a:pt x="467" y="7687"/>
                    <a:pt x="437" y="7717"/>
                    <a:pt x="400" y="7717"/>
                  </a:cubicBezTo>
                  <a:cubicBezTo>
                    <a:pt x="363" y="7717"/>
                    <a:pt x="333" y="7687"/>
                    <a:pt x="333" y="7650"/>
                  </a:cubicBezTo>
                  <a:lnTo>
                    <a:pt x="333" y="667"/>
                  </a:lnTo>
                  <a:cubicBezTo>
                    <a:pt x="333" y="630"/>
                    <a:pt x="363" y="600"/>
                    <a:pt x="400" y="600"/>
                  </a:cubicBezTo>
                  <a:cubicBezTo>
                    <a:pt x="437" y="600"/>
                    <a:pt x="467" y="630"/>
                    <a:pt x="467" y="667"/>
                  </a:cubicBezTo>
                  <a:close/>
                  <a:moveTo>
                    <a:pt x="0" y="800"/>
                  </a:moveTo>
                  <a:lnTo>
                    <a:pt x="400" y="0"/>
                  </a:lnTo>
                  <a:lnTo>
                    <a:pt x="800" y="800"/>
                  </a:lnTo>
                  <a:lnTo>
                    <a:pt x="0" y="800"/>
                  </a:lnTo>
                  <a:close/>
                  <a:moveTo>
                    <a:pt x="800" y="7517"/>
                  </a:moveTo>
                  <a:lnTo>
                    <a:pt x="400" y="8317"/>
                  </a:lnTo>
                  <a:lnTo>
                    <a:pt x="0" y="7517"/>
                  </a:lnTo>
                  <a:lnTo>
                    <a:pt x="800" y="7517"/>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0720" name="Freeform 912"/>
            <p:cNvSpPr>
              <a:spLocks noEditPoints="1"/>
            </p:cNvSpPr>
            <p:nvPr/>
          </p:nvSpPr>
          <p:spPr bwMode="auto">
            <a:xfrm>
              <a:off x="3914" y="2244"/>
              <a:ext cx="40" cy="419"/>
            </a:xfrm>
            <a:custGeom>
              <a:avLst/>
              <a:gdLst>
                <a:gd name="T0" fmla="*/ 117 w 200"/>
                <a:gd name="T1" fmla="*/ 167 h 2079"/>
                <a:gd name="T2" fmla="*/ 117 w 200"/>
                <a:gd name="T3" fmla="*/ 1912 h 2079"/>
                <a:gd name="T4" fmla="*/ 100 w 200"/>
                <a:gd name="T5" fmla="*/ 1929 h 2079"/>
                <a:gd name="T6" fmla="*/ 83 w 200"/>
                <a:gd name="T7" fmla="*/ 1912 h 2079"/>
                <a:gd name="T8" fmla="*/ 83 w 200"/>
                <a:gd name="T9" fmla="*/ 167 h 2079"/>
                <a:gd name="T10" fmla="*/ 100 w 200"/>
                <a:gd name="T11" fmla="*/ 150 h 2079"/>
                <a:gd name="T12" fmla="*/ 117 w 200"/>
                <a:gd name="T13" fmla="*/ 167 h 2079"/>
                <a:gd name="T14" fmla="*/ 0 w 200"/>
                <a:gd name="T15" fmla="*/ 200 h 2079"/>
                <a:gd name="T16" fmla="*/ 100 w 200"/>
                <a:gd name="T17" fmla="*/ 0 h 2079"/>
                <a:gd name="T18" fmla="*/ 200 w 200"/>
                <a:gd name="T19" fmla="*/ 200 h 2079"/>
                <a:gd name="T20" fmla="*/ 0 w 200"/>
                <a:gd name="T21" fmla="*/ 200 h 2079"/>
                <a:gd name="T22" fmla="*/ 200 w 200"/>
                <a:gd name="T23" fmla="*/ 1879 h 2079"/>
                <a:gd name="T24" fmla="*/ 100 w 200"/>
                <a:gd name="T25" fmla="*/ 2079 h 2079"/>
                <a:gd name="T26" fmla="*/ 0 w 200"/>
                <a:gd name="T27" fmla="*/ 1879 h 2079"/>
                <a:gd name="T28" fmla="*/ 200 w 200"/>
                <a:gd name="T29" fmla="*/ 1879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79">
                  <a:moveTo>
                    <a:pt x="117" y="167"/>
                  </a:moveTo>
                  <a:lnTo>
                    <a:pt x="117" y="1912"/>
                  </a:lnTo>
                  <a:cubicBezTo>
                    <a:pt x="117" y="1922"/>
                    <a:pt x="109" y="1929"/>
                    <a:pt x="100" y="1929"/>
                  </a:cubicBezTo>
                  <a:cubicBezTo>
                    <a:pt x="91" y="1929"/>
                    <a:pt x="83" y="1922"/>
                    <a:pt x="83" y="1912"/>
                  </a:cubicBezTo>
                  <a:lnTo>
                    <a:pt x="83" y="167"/>
                  </a:lnTo>
                  <a:cubicBezTo>
                    <a:pt x="83" y="157"/>
                    <a:pt x="91" y="150"/>
                    <a:pt x="100" y="150"/>
                  </a:cubicBezTo>
                  <a:cubicBezTo>
                    <a:pt x="109" y="150"/>
                    <a:pt x="117" y="157"/>
                    <a:pt x="117" y="167"/>
                  </a:cubicBezTo>
                  <a:close/>
                  <a:moveTo>
                    <a:pt x="0" y="200"/>
                  </a:moveTo>
                  <a:lnTo>
                    <a:pt x="100" y="0"/>
                  </a:lnTo>
                  <a:lnTo>
                    <a:pt x="200" y="200"/>
                  </a:lnTo>
                  <a:lnTo>
                    <a:pt x="0" y="200"/>
                  </a:lnTo>
                  <a:close/>
                  <a:moveTo>
                    <a:pt x="200" y="1879"/>
                  </a:moveTo>
                  <a:lnTo>
                    <a:pt x="100" y="2079"/>
                  </a:lnTo>
                  <a:lnTo>
                    <a:pt x="0" y="1879"/>
                  </a:lnTo>
                  <a:lnTo>
                    <a:pt x="200" y="1879"/>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0721" name="Freeform 913"/>
            <p:cNvSpPr>
              <a:spLocks noEditPoints="1"/>
            </p:cNvSpPr>
            <p:nvPr/>
          </p:nvSpPr>
          <p:spPr bwMode="auto">
            <a:xfrm>
              <a:off x="1250" y="2244"/>
              <a:ext cx="40" cy="419"/>
            </a:xfrm>
            <a:custGeom>
              <a:avLst/>
              <a:gdLst>
                <a:gd name="T0" fmla="*/ 233 w 400"/>
                <a:gd name="T1" fmla="*/ 334 h 4159"/>
                <a:gd name="T2" fmla="*/ 233 w 400"/>
                <a:gd name="T3" fmla="*/ 3825 h 4159"/>
                <a:gd name="T4" fmla="*/ 200 w 400"/>
                <a:gd name="T5" fmla="*/ 3859 h 4159"/>
                <a:gd name="T6" fmla="*/ 166 w 400"/>
                <a:gd name="T7" fmla="*/ 3825 h 4159"/>
                <a:gd name="T8" fmla="*/ 166 w 400"/>
                <a:gd name="T9" fmla="*/ 334 h 4159"/>
                <a:gd name="T10" fmla="*/ 200 w 400"/>
                <a:gd name="T11" fmla="*/ 300 h 4159"/>
                <a:gd name="T12" fmla="*/ 233 w 400"/>
                <a:gd name="T13" fmla="*/ 334 h 4159"/>
                <a:gd name="T14" fmla="*/ 0 w 400"/>
                <a:gd name="T15" fmla="*/ 400 h 4159"/>
                <a:gd name="T16" fmla="*/ 200 w 400"/>
                <a:gd name="T17" fmla="*/ 0 h 4159"/>
                <a:gd name="T18" fmla="*/ 400 w 400"/>
                <a:gd name="T19" fmla="*/ 400 h 4159"/>
                <a:gd name="T20" fmla="*/ 0 w 400"/>
                <a:gd name="T21" fmla="*/ 400 h 4159"/>
                <a:gd name="T22" fmla="*/ 400 w 400"/>
                <a:gd name="T23" fmla="*/ 3759 h 4159"/>
                <a:gd name="T24" fmla="*/ 200 w 400"/>
                <a:gd name="T25" fmla="*/ 4159 h 4159"/>
                <a:gd name="T26" fmla="*/ 0 w 400"/>
                <a:gd name="T27" fmla="*/ 3759 h 4159"/>
                <a:gd name="T28" fmla="*/ 400 w 400"/>
                <a:gd name="T29" fmla="*/ 3759 h 4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159">
                  <a:moveTo>
                    <a:pt x="233" y="334"/>
                  </a:moveTo>
                  <a:lnTo>
                    <a:pt x="233" y="3825"/>
                  </a:lnTo>
                  <a:cubicBezTo>
                    <a:pt x="233" y="3844"/>
                    <a:pt x="218" y="3859"/>
                    <a:pt x="200" y="3859"/>
                  </a:cubicBezTo>
                  <a:cubicBezTo>
                    <a:pt x="181" y="3859"/>
                    <a:pt x="166" y="3844"/>
                    <a:pt x="166" y="3825"/>
                  </a:cubicBezTo>
                  <a:lnTo>
                    <a:pt x="166" y="334"/>
                  </a:lnTo>
                  <a:cubicBezTo>
                    <a:pt x="166" y="315"/>
                    <a:pt x="181" y="300"/>
                    <a:pt x="200" y="300"/>
                  </a:cubicBezTo>
                  <a:cubicBezTo>
                    <a:pt x="218" y="300"/>
                    <a:pt x="233" y="315"/>
                    <a:pt x="233" y="334"/>
                  </a:cubicBezTo>
                  <a:close/>
                  <a:moveTo>
                    <a:pt x="0" y="400"/>
                  </a:moveTo>
                  <a:lnTo>
                    <a:pt x="200" y="0"/>
                  </a:lnTo>
                  <a:lnTo>
                    <a:pt x="400" y="400"/>
                  </a:lnTo>
                  <a:lnTo>
                    <a:pt x="0" y="400"/>
                  </a:lnTo>
                  <a:close/>
                  <a:moveTo>
                    <a:pt x="400" y="3759"/>
                  </a:moveTo>
                  <a:lnTo>
                    <a:pt x="200" y="4159"/>
                  </a:lnTo>
                  <a:lnTo>
                    <a:pt x="0" y="3759"/>
                  </a:lnTo>
                  <a:lnTo>
                    <a:pt x="400" y="3759"/>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0722" name="Rectangle 914"/>
            <p:cNvSpPr>
              <a:spLocks noChangeArrowheads="1"/>
            </p:cNvSpPr>
            <p:nvPr/>
          </p:nvSpPr>
          <p:spPr bwMode="auto">
            <a:xfrm>
              <a:off x="3120" y="2795"/>
              <a:ext cx="9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FFFFFF"/>
                  </a:solidFill>
                  <a:latin typeface="Arial" charset="0"/>
                </a:rPr>
                <a:t>De Aplicaciones</a:t>
              </a:r>
              <a:endParaRPr lang="en-US" altLang="en-US" sz="2000"/>
            </a:p>
          </p:txBody>
        </p:sp>
        <p:sp>
          <p:nvSpPr>
            <p:cNvPr id="120723" name="Rectangle 915"/>
            <p:cNvSpPr>
              <a:spLocks noChangeArrowheads="1"/>
            </p:cNvSpPr>
            <p:nvPr/>
          </p:nvSpPr>
          <p:spPr bwMode="auto">
            <a:xfrm>
              <a:off x="1306" y="2795"/>
              <a:ext cx="6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b="1">
                  <a:solidFill>
                    <a:srgbClr val="FFFFFF"/>
                  </a:solidFill>
                  <a:latin typeface="Arial" charset="0"/>
                </a:rPr>
                <a:t>Servidor</a:t>
              </a:r>
              <a:endParaRPr lang="en-US" altLang="en-US"/>
            </a:p>
          </p:txBody>
        </p:sp>
        <p:pic>
          <p:nvPicPr>
            <p:cNvPr id="120724" name="Picture 9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 y="1750"/>
              <a:ext cx="630"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725" name="Rectangle 917"/>
            <p:cNvSpPr>
              <a:spLocks noChangeArrowheads="1"/>
            </p:cNvSpPr>
            <p:nvPr/>
          </p:nvSpPr>
          <p:spPr bwMode="auto">
            <a:xfrm>
              <a:off x="4897" y="1931"/>
              <a:ext cx="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FFFFFF"/>
                  </a:solidFill>
                  <a:latin typeface="Arial" charset="0"/>
                </a:rPr>
                <a:t>Otros</a:t>
              </a:r>
              <a:endParaRPr lang="en-US" altLang="en-US"/>
            </a:p>
          </p:txBody>
        </p:sp>
        <p:sp>
          <p:nvSpPr>
            <p:cNvPr id="120726" name="Rectangle 918"/>
            <p:cNvSpPr>
              <a:spLocks noChangeArrowheads="1"/>
            </p:cNvSpPr>
            <p:nvPr/>
          </p:nvSpPr>
          <p:spPr bwMode="auto">
            <a:xfrm>
              <a:off x="4897" y="2076"/>
              <a:ext cx="5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FFFFFF"/>
                  </a:solidFill>
                  <a:latin typeface="Arial" charset="0"/>
                </a:rPr>
                <a:t>Sistemas</a:t>
              </a:r>
              <a:endParaRPr lang="en-US" altLang="en-US"/>
            </a:p>
          </p:txBody>
        </p:sp>
        <p:sp>
          <p:nvSpPr>
            <p:cNvPr id="120727" name="Rectangle 919"/>
            <p:cNvSpPr>
              <a:spLocks noChangeArrowheads="1"/>
            </p:cNvSpPr>
            <p:nvPr/>
          </p:nvSpPr>
          <p:spPr bwMode="auto">
            <a:xfrm>
              <a:off x="4897" y="2370"/>
              <a:ext cx="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FFFFFF"/>
                  </a:solidFill>
                  <a:latin typeface="Arial" charset="0"/>
                </a:rPr>
                <a:t>•</a:t>
              </a:r>
              <a:endParaRPr lang="en-US" altLang="en-US"/>
            </a:p>
          </p:txBody>
        </p:sp>
        <p:sp>
          <p:nvSpPr>
            <p:cNvPr id="120728" name="Rectangle 920"/>
            <p:cNvSpPr>
              <a:spLocks noChangeArrowheads="1"/>
            </p:cNvSpPr>
            <p:nvPr/>
          </p:nvSpPr>
          <p:spPr bwMode="auto">
            <a:xfrm>
              <a:off x="4972" y="2366"/>
              <a:ext cx="4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FFFFFF"/>
                  </a:solidFill>
                  <a:latin typeface="Arial" charset="0"/>
                </a:rPr>
                <a:t>Lista</a:t>
              </a:r>
            </a:p>
            <a:p>
              <a:r>
                <a:rPr lang="en-US" altLang="en-US" sz="1500" b="1">
                  <a:solidFill>
                    <a:srgbClr val="FFFFFF"/>
                  </a:solidFill>
                  <a:latin typeface="Arial" charset="0"/>
                </a:rPr>
                <a:t>Control</a:t>
              </a:r>
              <a:endParaRPr lang="en-US" altLang="en-US"/>
            </a:p>
          </p:txBody>
        </p:sp>
        <p:sp>
          <p:nvSpPr>
            <p:cNvPr id="120730" name="Rectangle 922"/>
            <p:cNvSpPr>
              <a:spLocks noChangeArrowheads="1"/>
            </p:cNvSpPr>
            <p:nvPr/>
          </p:nvSpPr>
          <p:spPr bwMode="auto">
            <a:xfrm>
              <a:off x="4897" y="2660"/>
              <a:ext cx="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FFFFFF"/>
                  </a:solidFill>
                  <a:latin typeface="Arial" charset="0"/>
                </a:rPr>
                <a:t>•</a:t>
              </a:r>
              <a:endParaRPr lang="en-US" altLang="en-US"/>
            </a:p>
          </p:txBody>
        </p:sp>
        <p:sp>
          <p:nvSpPr>
            <p:cNvPr id="120731" name="Rectangle 923"/>
            <p:cNvSpPr>
              <a:spLocks noChangeArrowheads="1"/>
            </p:cNvSpPr>
            <p:nvPr/>
          </p:nvSpPr>
          <p:spPr bwMode="auto">
            <a:xfrm>
              <a:off x="4972" y="2656"/>
              <a:ext cx="17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b="1">
                  <a:solidFill>
                    <a:srgbClr val="FFFFFF"/>
                  </a:solidFill>
                  <a:latin typeface="Arial" charset="0"/>
                </a:rPr>
                <a:t>etc</a:t>
              </a:r>
              <a:endParaRPr lang="en-US" altLang="en-US"/>
            </a:p>
          </p:txBody>
        </p:sp>
        <p:sp>
          <p:nvSpPr>
            <p:cNvPr id="120732" name="Freeform 924"/>
            <p:cNvSpPr>
              <a:spLocks noEditPoints="1"/>
            </p:cNvSpPr>
            <p:nvPr/>
          </p:nvSpPr>
          <p:spPr bwMode="auto">
            <a:xfrm>
              <a:off x="4087" y="2604"/>
              <a:ext cx="798" cy="40"/>
            </a:xfrm>
            <a:custGeom>
              <a:avLst/>
              <a:gdLst>
                <a:gd name="T0" fmla="*/ 167 w 3967"/>
                <a:gd name="T1" fmla="*/ 84 h 200"/>
                <a:gd name="T2" fmla="*/ 3800 w 3967"/>
                <a:gd name="T3" fmla="*/ 84 h 200"/>
                <a:gd name="T4" fmla="*/ 3817 w 3967"/>
                <a:gd name="T5" fmla="*/ 100 h 200"/>
                <a:gd name="T6" fmla="*/ 3800 w 3967"/>
                <a:gd name="T7" fmla="*/ 117 h 200"/>
                <a:gd name="T8" fmla="*/ 167 w 3967"/>
                <a:gd name="T9" fmla="*/ 117 h 200"/>
                <a:gd name="T10" fmla="*/ 150 w 3967"/>
                <a:gd name="T11" fmla="*/ 100 h 200"/>
                <a:gd name="T12" fmla="*/ 167 w 3967"/>
                <a:gd name="T13" fmla="*/ 84 h 200"/>
                <a:gd name="T14" fmla="*/ 200 w 3967"/>
                <a:gd name="T15" fmla="*/ 200 h 200"/>
                <a:gd name="T16" fmla="*/ 0 w 3967"/>
                <a:gd name="T17" fmla="*/ 100 h 200"/>
                <a:gd name="T18" fmla="*/ 200 w 3967"/>
                <a:gd name="T19" fmla="*/ 0 h 200"/>
                <a:gd name="T20" fmla="*/ 200 w 3967"/>
                <a:gd name="T21" fmla="*/ 200 h 200"/>
                <a:gd name="T22" fmla="*/ 3767 w 3967"/>
                <a:gd name="T23" fmla="*/ 0 h 200"/>
                <a:gd name="T24" fmla="*/ 3967 w 3967"/>
                <a:gd name="T25" fmla="*/ 100 h 200"/>
                <a:gd name="T26" fmla="*/ 3767 w 3967"/>
                <a:gd name="T27" fmla="*/ 200 h 200"/>
                <a:gd name="T28" fmla="*/ 3767 w 3967"/>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67" h="200">
                  <a:moveTo>
                    <a:pt x="167" y="84"/>
                  </a:moveTo>
                  <a:lnTo>
                    <a:pt x="3800" y="84"/>
                  </a:lnTo>
                  <a:cubicBezTo>
                    <a:pt x="3810" y="84"/>
                    <a:pt x="3817" y="91"/>
                    <a:pt x="3817" y="100"/>
                  </a:cubicBezTo>
                  <a:cubicBezTo>
                    <a:pt x="3817" y="110"/>
                    <a:pt x="3810" y="117"/>
                    <a:pt x="3800" y="117"/>
                  </a:cubicBezTo>
                  <a:lnTo>
                    <a:pt x="167" y="117"/>
                  </a:lnTo>
                  <a:cubicBezTo>
                    <a:pt x="158" y="117"/>
                    <a:pt x="150" y="110"/>
                    <a:pt x="150" y="100"/>
                  </a:cubicBezTo>
                  <a:cubicBezTo>
                    <a:pt x="150" y="91"/>
                    <a:pt x="158" y="84"/>
                    <a:pt x="167" y="84"/>
                  </a:cubicBezTo>
                  <a:close/>
                  <a:moveTo>
                    <a:pt x="200" y="200"/>
                  </a:moveTo>
                  <a:lnTo>
                    <a:pt x="0" y="100"/>
                  </a:lnTo>
                  <a:lnTo>
                    <a:pt x="200" y="0"/>
                  </a:lnTo>
                  <a:lnTo>
                    <a:pt x="200" y="200"/>
                  </a:lnTo>
                  <a:close/>
                  <a:moveTo>
                    <a:pt x="3767" y="0"/>
                  </a:moveTo>
                  <a:lnTo>
                    <a:pt x="3967" y="100"/>
                  </a:lnTo>
                  <a:lnTo>
                    <a:pt x="3767" y="200"/>
                  </a:lnTo>
                  <a:lnTo>
                    <a:pt x="3767"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0733" name="Line 925"/>
            <p:cNvSpPr>
              <a:spLocks noChangeShapeType="1"/>
            </p:cNvSpPr>
            <p:nvPr/>
          </p:nvSpPr>
          <p:spPr bwMode="auto">
            <a:xfrm>
              <a:off x="308" y="1616"/>
              <a:ext cx="4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0734" name="Text Box 926"/>
            <p:cNvSpPr txBox="1">
              <a:spLocks noChangeArrowheads="1"/>
            </p:cNvSpPr>
            <p:nvPr/>
          </p:nvSpPr>
          <p:spPr bwMode="auto">
            <a:xfrm>
              <a:off x="4604" y="1434"/>
              <a:ext cx="5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a:latin typeface="Arial Unicode MS" pitchFamily="34" charset="-128"/>
                  <a:ea typeface="Arial Unicode MS" pitchFamily="34" charset="-128"/>
                  <a:cs typeface="Arial Unicode MS" pitchFamily="34" charset="-128"/>
                </a:rPr>
                <a:t>Firewall</a:t>
              </a:r>
              <a:endParaRPr lang="en-US" altLang="en-US" sz="1400">
                <a:latin typeface="Arial Unicode MS" pitchFamily="34" charset="-128"/>
                <a:ea typeface="Arial Unicode MS" pitchFamily="34" charset="-128"/>
                <a:cs typeface="Arial Unicode MS" pitchFamily="34" charset="-128"/>
              </a:endParaRPr>
            </a:p>
          </p:txBody>
        </p:sp>
        <p:grpSp>
          <p:nvGrpSpPr>
            <p:cNvPr id="120735" name="Group 927"/>
            <p:cNvGrpSpPr>
              <a:grpSpLocks/>
            </p:cNvGrpSpPr>
            <p:nvPr/>
          </p:nvGrpSpPr>
          <p:grpSpPr bwMode="auto">
            <a:xfrm>
              <a:off x="1079" y="2160"/>
              <a:ext cx="1361" cy="228"/>
              <a:chOff x="1121" y="2196"/>
              <a:chExt cx="2968" cy="228"/>
            </a:xfrm>
          </p:grpSpPr>
          <p:sp>
            <p:nvSpPr>
              <p:cNvPr id="120736" name="Rectangle 928"/>
              <p:cNvSpPr>
                <a:spLocks noChangeArrowheads="1"/>
              </p:cNvSpPr>
              <p:nvPr/>
            </p:nvSpPr>
            <p:spPr bwMode="auto">
              <a:xfrm>
                <a:off x="1121" y="2196"/>
                <a:ext cx="2968"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737" name="Rectangle 929"/>
              <p:cNvSpPr>
                <a:spLocks noChangeArrowheads="1"/>
              </p:cNvSpPr>
              <p:nvPr/>
            </p:nvSpPr>
            <p:spPr bwMode="auto">
              <a:xfrm>
                <a:off x="1121" y="2196"/>
                <a:ext cx="2968" cy="228"/>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0738" name="Rectangle 930"/>
            <p:cNvSpPr>
              <a:spLocks noChangeArrowheads="1"/>
            </p:cNvSpPr>
            <p:nvPr/>
          </p:nvSpPr>
          <p:spPr bwMode="auto">
            <a:xfrm>
              <a:off x="1141" y="2210"/>
              <a:ext cx="119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Arial" charset="0"/>
                </a:rPr>
                <a:t>Servidor de Contenido</a:t>
              </a:r>
              <a:endParaRPr lang="en-US" altLang="en-US"/>
            </a:p>
          </p:txBody>
        </p:sp>
        <p:sp>
          <p:nvSpPr>
            <p:cNvPr id="120719" name="Freeform 911"/>
            <p:cNvSpPr>
              <a:spLocks noEditPoints="1"/>
            </p:cNvSpPr>
            <p:nvPr/>
          </p:nvSpPr>
          <p:spPr bwMode="auto">
            <a:xfrm>
              <a:off x="1578" y="1901"/>
              <a:ext cx="40" cy="419"/>
            </a:xfrm>
            <a:custGeom>
              <a:avLst/>
              <a:gdLst>
                <a:gd name="T0" fmla="*/ 233 w 400"/>
                <a:gd name="T1" fmla="*/ 333 h 4158"/>
                <a:gd name="T2" fmla="*/ 233 w 400"/>
                <a:gd name="T3" fmla="*/ 3825 h 4158"/>
                <a:gd name="T4" fmla="*/ 200 w 400"/>
                <a:gd name="T5" fmla="*/ 3858 h 4158"/>
                <a:gd name="T6" fmla="*/ 166 w 400"/>
                <a:gd name="T7" fmla="*/ 3825 h 4158"/>
                <a:gd name="T8" fmla="*/ 166 w 400"/>
                <a:gd name="T9" fmla="*/ 333 h 4158"/>
                <a:gd name="T10" fmla="*/ 200 w 400"/>
                <a:gd name="T11" fmla="*/ 300 h 4158"/>
                <a:gd name="T12" fmla="*/ 233 w 400"/>
                <a:gd name="T13" fmla="*/ 333 h 4158"/>
                <a:gd name="T14" fmla="*/ 0 w 400"/>
                <a:gd name="T15" fmla="*/ 400 h 4158"/>
                <a:gd name="T16" fmla="*/ 200 w 400"/>
                <a:gd name="T17" fmla="*/ 0 h 4158"/>
                <a:gd name="T18" fmla="*/ 400 w 400"/>
                <a:gd name="T19" fmla="*/ 400 h 4158"/>
                <a:gd name="T20" fmla="*/ 0 w 400"/>
                <a:gd name="T21" fmla="*/ 400 h 4158"/>
                <a:gd name="T22" fmla="*/ 400 w 400"/>
                <a:gd name="T23" fmla="*/ 3758 h 4158"/>
                <a:gd name="T24" fmla="*/ 200 w 400"/>
                <a:gd name="T25" fmla="*/ 4158 h 4158"/>
                <a:gd name="T26" fmla="*/ 0 w 400"/>
                <a:gd name="T27" fmla="*/ 3758 h 4158"/>
                <a:gd name="T28" fmla="*/ 400 w 400"/>
                <a:gd name="T29" fmla="*/ 3758 h 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158">
                  <a:moveTo>
                    <a:pt x="233" y="333"/>
                  </a:moveTo>
                  <a:lnTo>
                    <a:pt x="233" y="3825"/>
                  </a:lnTo>
                  <a:cubicBezTo>
                    <a:pt x="233" y="3844"/>
                    <a:pt x="218" y="3858"/>
                    <a:pt x="200" y="3858"/>
                  </a:cubicBezTo>
                  <a:cubicBezTo>
                    <a:pt x="181" y="3858"/>
                    <a:pt x="166" y="3844"/>
                    <a:pt x="166" y="3825"/>
                  </a:cubicBezTo>
                  <a:lnTo>
                    <a:pt x="166" y="333"/>
                  </a:lnTo>
                  <a:cubicBezTo>
                    <a:pt x="166" y="315"/>
                    <a:pt x="181" y="300"/>
                    <a:pt x="200" y="300"/>
                  </a:cubicBezTo>
                  <a:cubicBezTo>
                    <a:pt x="218" y="300"/>
                    <a:pt x="233" y="315"/>
                    <a:pt x="233" y="333"/>
                  </a:cubicBezTo>
                  <a:close/>
                  <a:moveTo>
                    <a:pt x="0" y="400"/>
                  </a:moveTo>
                  <a:lnTo>
                    <a:pt x="200" y="0"/>
                  </a:lnTo>
                  <a:lnTo>
                    <a:pt x="400" y="400"/>
                  </a:lnTo>
                  <a:lnTo>
                    <a:pt x="0" y="400"/>
                  </a:lnTo>
                  <a:close/>
                  <a:moveTo>
                    <a:pt x="400" y="3758"/>
                  </a:moveTo>
                  <a:lnTo>
                    <a:pt x="200" y="4158"/>
                  </a:lnTo>
                  <a:lnTo>
                    <a:pt x="0" y="3758"/>
                  </a:lnTo>
                  <a:lnTo>
                    <a:pt x="400" y="3758"/>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0739" name="Freeform 931"/>
            <p:cNvSpPr>
              <a:spLocks noEditPoints="1"/>
            </p:cNvSpPr>
            <p:nvPr/>
          </p:nvSpPr>
          <p:spPr bwMode="auto">
            <a:xfrm>
              <a:off x="3398" y="1888"/>
              <a:ext cx="40" cy="419"/>
            </a:xfrm>
            <a:custGeom>
              <a:avLst/>
              <a:gdLst>
                <a:gd name="T0" fmla="*/ 233 w 400"/>
                <a:gd name="T1" fmla="*/ 333 h 4158"/>
                <a:gd name="T2" fmla="*/ 233 w 400"/>
                <a:gd name="T3" fmla="*/ 3825 h 4158"/>
                <a:gd name="T4" fmla="*/ 200 w 400"/>
                <a:gd name="T5" fmla="*/ 3858 h 4158"/>
                <a:gd name="T6" fmla="*/ 166 w 400"/>
                <a:gd name="T7" fmla="*/ 3825 h 4158"/>
                <a:gd name="T8" fmla="*/ 166 w 400"/>
                <a:gd name="T9" fmla="*/ 333 h 4158"/>
                <a:gd name="T10" fmla="*/ 200 w 400"/>
                <a:gd name="T11" fmla="*/ 300 h 4158"/>
                <a:gd name="T12" fmla="*/ 233 w 400"/>
                <a:gd name="T13" fmla="*/ 333 h 4158"/>
                <a:gd name="T14" fmla="*/ 0 w 400"/>
                <a:gd name="T15" fmla="*/ 400 h 4158"/>
                <a:gd name="T16" fmla="*/ 200 w 400"/>
                <a:gd name="T17" fmla="*/ 0 h 4158"/>
                <a:gd name="T18" fmla="*/ 400 w 400"/>
                <a:gd name="T19" fmla="*/ 400 h 4158"/>
                <a:gd name="T20" fmla="*/ 0 w 400"/>
                <a:gd name="T21" fmla="*/ 400 h 4158"/>
                <a:gd name="T22" fmla="*/ 400 w 400"/>
                <a:gd name="T23" fmla="*/ 3758 h 4158"/>
                <a:gd name="T24" fmla="*/ 200 w 400"/>
                <a:gd name="T25" fmla="*/ 4158 h 4158"/>
                <a:gd name="T26" fmla="*/ 0 w 400"/>
                <a:gd name="T27" fmla="*/ 3758 h 4158"/>
                <a:gd name="T28" fmla="*/ 400 w 400"/>
                <a:gd name="T29" fmla="*/ 3758 h 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158">
                  <a:moveTo>
                    <a:pt x="233" y="333"/>
                  </a:moveTo>
                  <a:lnTo>
                    <a:pt x="233" y="3825"/>
                  </a:lnTo>
                  <a:cubicBezTo>
                    <a:pt x="233" y="3844"/>
                    <a:pt x="218" y="3858"/>
                    <a:pt x="200" y="3858"/>
                  </a:cubicBezTo>
                  <a:cubicBezTo>
                    <a:pt x="181" y="3858"/>
                    <a:pt x="166" y="3844"/>
                    <a:pt x="166" y="3825"/>
                  </a:cubicBezTo>
                  <a:lnTo>
                    <a:pt x="166" y="333"/>
                  </a:lnTo>
                  <a:cubicBezTo>
                    <a:pt x="166" y="315"/>
                    <a:pt x="181" y="300"/>
                    <a:pt x="200" y="300"/>
                  </a:cubicBezTo>
                  <a:cubicBezTo>
                    <a:pt x="218" y="300"/>
                    <a:pt x="233" y="315"/>
                    <a:pt x="233" y="333"/>
                  </a:cubicBezTo>
                  <a:close/>
                  <a:moveTo>
                    <a:pt x="0" y="400"/>
                  </a:moveTo>
                  <a:lnTo>
                    <a:pt x="200" y="0"/>
                  </a:lnTo>
                  <a:lnTo>
                    <a:pt x="400" y="400"/>
                  </a:lnTo>
                  <a:lnTo>
                    <a:pt x="0" y="400"/>
                  </a:lnTo>
                  <a:close/>
                  <a:moveTo>
                    <a:pt x="400" y="3758"/>
                  </a:moveTo>
                  <a:lnTo>
                    <a:pt x="200" y="4158"/>
                  </a:lnTo>
                  <a:lnTo>
                    <a:pt x="0" y="3758"/>
                  </a:lnTo>
                  <a:lnTo>
                    <a:pt x="400" y="3758"/>
                  </a:lnTo>
                  <a:close/>
                </a:path>
              </a:pathLst>
            </a:custGeom>
            <a:solidFill>
              <a:srgbClr val="000000"/>
            </a:solidFill>
            <a:ln w="1588" cap="flat">
              <a:solidFill>
                <a:srgbClr val="000000"/>
              </a:solidFill>
              <a:prstDash val="solid"/>
              <a:bevel/>
              <a:headEnd/>
              <a:tailEnd/>
            </a:ln>
          </p:spPr>
          <p:txBody>
            <a:bodyPr/>
            <a:lstStyle/>
            <a:p>
              <a:endParaRPr lang="en-US"/>
            </a:p>
          </p:txBody>
        </p:sp>
      </p:gr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162511E0-30F0-4825-82B2-0A5D0A1DA88F}" type="slidenum">
              <a:rPr lang="en-US" altLang="ja-JP"/>
              <a:pPr/>
              <a:t>5</a:t>
            </a:fld>
            <a:endParaRPr lang="en-US" altLang="ja-JP"/>
          </a:p>
        </p:txBody>
      </p:sp>
      <p:sp>
        <p:nvSpPr>
          <p:cNvPr id="88068" name="Rectangle 4"/>
          <p:cNvSpPr>
            <a:spLocks noGrp="1" noChangeArrowheads="1"/>
          </p:cNvSpPr>
          <p:nvPr>
            <p:ph type="title"/>
          </p:nvPr>
        </p:nvSpPr>
        <p:spPr/>
        <p:txBody>
          <a:bodyPr/>
          <a:lstStyle/>
          <a:p>
            <a:r>
              <a:rPr lang="en-US" altLang="en-US" sz="2800"/>
              <a:t>Integrado y Automatizado</a:t>
            </a:r>
          </a:p>
        </p:txBody>
      </p:sp>
      <p:sp>
        <p:nvSpPr>
          <p:cNvPr id="88090" name="Rectangle 26"/>
          <p:cNvSpPr>
            <a:spLocks noChangeArrowheads="1"/>
          </p:cNvSpPr>
          <p:nvPr/>
        </p:nvSpPr>
        <p:spPr bwMode="auto">
          <a:xfrm>
            <a:off x="5035550" y="1125538"/>
            <a:ext cx="4670425" cy="425608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Blip>
                <a:blip r:embed="rId2"/>
              </a:buBlip>
              <a:defRPr kumimoji="1" sz="3200">
                <a:solidFill>
                  <a:schemeClr val="tx1"/>
                </a:solidFill>
                <a:latin typeface="Tahoma" pitchFamily="34" charset="0"/>
                <a:ea typeface="ＭＳ Ｐゴシック" pitchFamily="50" charset="-128"/>
              </a:defRPr>
            </a:lvl1pPr>
            <a:lvl2pPr marL="742950" indent="-285750">
              <a:spcBef>
                <a:spcPct val="20000"/>
              </a:spcBef>
              <a:buSzPct val="75000"/>
              <a:buBlip>
                <a:blip r:embed="rId3"/>
              </a:buBlip>
              <a:defRPr kumimoji="1" sz="2800">
                <a:solidFill>
                  <a:schemeClr val="tx1"/>
                </a:solidFill>
                <a:latin typeface="Tahoma" pitchFamily="34" charset="0"/>
                <a:ea typeface="ＭＳ Ｐゴシック" pitchFamily="50" charset="-128"/>
              </a:defRPr>
            </a:lvl2pPr>
            <a:lvl3pPr marL="1143000" indent="-228600">
              <a:spcBef>
                <a:spcPct val="20000"/>
              </a:spcBef>
              <a:buChar char="•"/>
              <a:defRPr kumimoji="1" sz="2400">
                <a:solidFill>
                  <a:schemeClr val="tx1"/>
                </a:solidFill>
                <a:latin typeface="Tahoma" pitchFamily="34" charset="0"/>
                <a:ea typeface="ＭＳ Ｐゴシック" pitchFamily="50" charset="-128"/>
              </a:defRPr>
            </a:lvl3pPr>
            <a:lvl4pPr marL="1600200" indent="-228600">
              <a:spcBef>
                <a:spcPct val="20000"/>
              </a:spcBef>
              <a:buChar char="–"/>
              <a:defRPr kumimoji="1" sz="2000">
                <a:solidFill>
                  <a:schemeClr val="tx1"/>
                </a:solidFill>
                <a:latin typeface="Tahoma" pitchFamily="34" charset="0"/>
                <a:ea typeface="ＭＳ Ｐゴシック" pitchFamily="50" charset="-128"/>
              </a:defRPr>
            </a:lvl4pPr>
            <a:lvl5pPr marL="2057400" indent="-228600">
              <a:spcBef>
                <a:spcPct val="20000"/>
              </a:spcBef>
              <a:buClr>
                <a:schemeClr val="tx2"/>
              </a:buClr>
              <a:buChar char="–"/>
              <a:defRPr kumimoji="1" sz="2000">
                <a:solidFill>
                  <a:schemeClr val="tx1"/>
                </a:solidFill>
                <a:latin typeface="Tahoma" pitchFamily="34" charset="0"/>
                <a:ea typeface="ＭＳ Ｐゴシック" pitchFamily="50" charset="-128"/>
              </a:defRPr>
            </a:lvl5pPr>
            <a:lvl6pPr marL="25146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6pPr>
            <a:lvl7pPr marL="29718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7pPr>
            <a:lvl8pPr marL="34290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8pPr>
            <a:lvl9pPr marL="3886200" indent="-228600" fontAlgn="base">
              <a:spcBef>
                <a:spcPct val="20000"/>
              </a:spcBef>
              <a:spcAft>
                <a:spcPct val="0"/>
              </a:spcAft>
              <a:buClr>
                <a:schemeClr val="tx2"/>
              </a:buClr>
              <a:buChar char="–"/>
              <a:defRPr kumimoji="1" sz="2000">
                <a:solidFill>
                  <a:schemeClr val="tx1"/>
                </a:solidFill>
                <a:latin typeface="Tahoma" pitchFamily="34" charset="0"/>
                <a:ea typeface="ＭＳ Ｐゴシック" pitchFamily="50" charset="-128"/>
              </a:defRPr>
            </a:lvl9pPr>
          </a:lstStyle>
          <a:p>
            <a:r>
              <a:rPr lang="es-ES_tradnl" altLang="en-US" sz="1600">
                <a:latin typeface="Arial Unicode MS" pitchFamily="34" charset="-128"/>
                <a:ea typeface="Arial Unicode MS" pitchFamily="34" charset="-128"/>
                <a:cs typeface="Arial Unicode MS" pitchFamily="34" charset="-128"/>
              </a:rPr>
              <a:t>Manejo totalmente </a:t>
            </a:r>
            <a:r>
              <a:rPr lang="es-ES_tradnl" altLang="en-US" sz="1600">
                <a:solidFill>
                  <a:schemeClr val="tx2"/>
                </a:solidFill>
                <a:latin typeface="Arial Unicode MS" pitchFamily="34" charset="-128"/>
                <a:ea typeface="Arial Unicode MS" pitchFamily="34" charset="-128"/>
                <a:cs typeface="Arial Unicode MS" pitchFamily="34" charset="-128"/>
              </a:rPr>
              <a:t>automatizado</a:t>
            </a:r>
            <a:r>
              <a:rPr lang="es-ES_tradnl" altLang="en-US" sz="1600">
                <a:latin typeface="Arial Unicode MS" pitchFamily="34" charset="-128"/>
                <a:ea typeface="Arial Unicode MS" pitchFamily="34" charset="-128"/>
                <a:cs typeface="Arial Unicode MS" pitchFamily="34" charset="-128"/>
              </a:rPr>
              <a:t> de documentos de lectura mecánica</a:t>
            </a:r>
          </a:p>
          <a:p>
            <a:pPr>
              <a:buFontTx/>
              <a:buNone/>
            </a:pPr>
            <a:endParaRPr lang="en-US" altLang="en-US" sz="1600">
              <a:latin typeface="Arial Unicode MS" pitchFamily="34" charset="-128"/>
              <a:ea typeface="Arial Unicode MS" pitchFamily="34" charset="-128"/>
              <a:cs typeface="Arial Unicode MS" pitchFamily="34" charset="-128"/>
            </a:endParaRPr>
          </a:p>
          <a:p>
            <a:r>
              <a:rPr lang="en-US" altLang="en-US" sz="1600">
                <a:latin typeface="Arial Unicode MS" pitchFamily="34" charset="-128"/>
                <a:ea typeface="Arial Unicode MS" pitchFamily="34" charset="-128"/>
                <a:cs typeface="Arial Unicode MS" pitchFamily="34" charset="-128"/>
              </a:rPr>
              <a:t>Sistema totalmente </a:t>
            </a:r>
            <a:r>
              <a:rPr lang="en-US" altLang="en-US" sz="1600">
                <a:solidFill>
                  <a:schemeClr val="tx2"/>
                </a:solidFill>
                <a:latin typeface="Arial Unicode MS" pitchFamily="34" charset="-128"/>
                <a:ea typeface="Arial Unicode MS" pitchFamily="34" charset="-128"/>
                <a:cs typeface="Arial Unicode MS" pitchFamily="34" charset="-128"/>
              </a:rPr>
              <a:t>integrado</a:t>
            </a:r>
            <a:r>
              <a:rPr lang="en-US" altLang="en-US" sz="1600">
                <a:latin typeface="Arial Unicode MS" pitchFamily="34" charset="-128"/>
                <a:ea typeface="Arial Unicode MS" pitchFamily="34" charset="-128"/>
                <a:cs typeface="Arial Unicode MS" pitchFamily="34" charset="-128"/>
              </a:rPr>
              <a:t> con soluciones de identificación biométrica 1 a 1 o 1 a N. Tecnologías disponibles Huellas Dactilares, Reconocimiento Facial e Iris.</a:t>
            </a:r>
          </a:p>
          <a:p>
            <a:endParaRPr lang="en-US" altLang="en-US" sz="1600">
              <a:latin typeface="Arial Unicode MS" pitchFamily="34" charset="-128"/>
              <a:ea typeface="Arial Unicode MS" pitchFamily="34" charset="-128"/>
              <a:cs typeface="Arial Unicode MS" pitchFamily="34" charset="-128"/>
            </a:endParaRPr>
          </a:p>
          <a:p>
            <a:r>
              <a:rPr lang="en-US" altLang="en-US" sz="1600">
                <a:solidFill>
                  <a:srgbClr val="FF6600"/>
                </a:solidFill>
                <a:latin typeface="Arial Unicode MS" pitchFamily="34" charset="-128"/>
                <a:ea typeface="Arial Unicode MS" pitchFamily="34" charset="-128"/>
                <a:cs typeface="Arial Unicode MS" pitchFamily="34" charset="-128"/>
              </a:rPr>
              <a:t>Configuraciones </a:t>
            </a:r>
            <a:r>
              <a:rPr lang="en-US" altLang="en-US" sz="1600">
                <a:latin typeface="Arial Unicode MS" pitchFamily="34" charset="-128"/>
                <a:ea typeface="Arial Unicode MS" pitchFamily="34" charset="-128"/>
                <a:cs typeface="Arial Unicode MS" pitchFamily="34" charset="-128"/>
              </a:rPr>
              <a:t>Flexibles para aeropuertos, puertos y puestos de tierra</a:t>
            </a:r>
            <a:br>
              <a:rPr lang="en-US" altLang="en-US" sz="1600">
                <a:latin typeface="Arial Unicode MS" pitchFamily="34" charset="-128"/>
                <a:ea typeface="Arial Unicode MS" pitchFamily="34" charset="-128"/>
                <a:cs typeface="Arial Unicode MS" pitchFamily="34" charset="-128"/>
              </a:rPr>
            </a:br>
            <a:endParaRPr lang="en-US" altLang="en-US" sz="1600">
              <a:latin typeface="Arial Unicode MS" pitchFamily="34" charset="-128"/>
              <a:ea typeface="Arial Unicode MS" pitchFamily="34" charset="-128"/>
              <a:cs typeface="Arial Unicode MS" pitchFamily="34" charset="-128"/>
            </a:endParaRPr>
          </a:p>
          <a:p>
            <a:r>
              <a:rPr lang="en-US" altLang="en-US" sz="1600">
                <a:latin typeface="Arial Unicode MS" pitchFamily="34" charset="-128"/>
                <a:ea typeface="Arial Unicode MS" pitchFamily="34" charset="-128"/>
                <a:cs typeface="Arial Unicode MS" pitchFamily="34" charset="-128"/>
              </a:rPr>
              <a:t>Totalmente integrable con el </a:t>
            </a:r>
            <a:r>
              <a:rPr lang="en-US" altLang="en-US" sz="1600">
                <a:solidFill>
                  <a:schemeClr val="tx2"/>
                </a:solidFill>
                <a:latin typeface="Arial Unicode MS" pitchFamily="34" charset="-128"/>
                <a:ea typeface="Arial Unicode MS" pitchFamily="34" charset="-128"/>
                <a:cs typeface="Arial Unicode MS" pitchFamily="34" charset="-128"/>
              </a:rPr>
              <a:t>AFIS criminal</a:t>
            </a:r>
            <a:r>
              <a:rPr lang="en-US" altLang="en-US" sz="1600">
                <a:latin typeface="Arial Unicode MS" pitchFamily="34" charset="-128"/>
                <a:ea typeface="Arial Unicode MS" pitchFamily="34" charset="-128"/>
                <a:cs typeface="Arial Unicode MS" pitchFamily="34" charset="-128"/>
              </a:rPr>
              <a:t> para aplicaciones de supervisor de puestos de frontera</a:t>
            </a:r>
          </a:p>
          <a:p>
            <a:pPr>
              <a:buFontTx/>
              <a:buNone/>
            </a:pPr>
            <a:endParaRPr lang="en-US" altLang="en-US" sz="1600">
              <a:latin typeface="Arial Unicode MS" pitchFamily="34" charset="-128"/>
              <a:ea typeface="Arial Unicode MS" pitchFamily="34" charset="-128"/>
              <a:cs typeface="Arial Unicode MS" pitchFamily="34" charset="-128"/>
            </a:endParaRPr>
          </a:p>
          <a:p>
            <a:r>
              <a:rPr lang="es-ES_tradnl" altLang="en-US" sz="1600">
                <a:latin typeface="Arial Unicode MS" pitchFamily="34" charset="-128"/>
                <a:ea typeface="Arial Unicode MS" pitchFamily="34" charset="-128"/>
                <a:cs typeface="Arial Unicode MS" pitchFamily="34" charset="-128"/>
              </a:rPr>
              <a:t>Posibilidad de sistema </a:t>
            </a:r>
            <a:r>
              <a:rPr lang="es-ES_tradnl" altLang="en-US" sz="1600">
                <a:solidFill>
                  <a:schemeClr val="tx2"/>
                </a:solidFill>
                <a:latin typeface="Arial Unicode MS" pitchFamily="34" charset="-128"/>
                <a:ea typeface="Arial Unicode MS" pitchFamily="34" charset="-128"/>
                <a:cs typeface="Arial Unicode MS" pitchFamily="34" charset="-128"/>
              </a:rPr>
              <a:t>móvil</a:t>
            </a:r>
            <a:endParaRPr lang="en-US" altLang="en-US" sz="1600">
              <a:solidFill>
                <a:schemeClr val="tx2"/>
              </a:solidFill>
              <a:latin typeface="Arial Unicode MS" pitchFamily="34" charset="-128"/>
              <a:ea typeface="Arial Unicode MS" pitchFamily="34" charset="-128"/>
              <a:cs typeface="Arial Unicode MS" pitchFamily="34" charset="-128"/>
            </a:endParaRPr>
          </a:p>
        </p:txBody>
      </p:sp>
      <p:grpSp>
        <p:nvGrpSpPr>
          <p:cNvPr id="88092" name="Group 28"/>
          <p:cNvGrpSpPr>
            <a:grpSpLocks/>
          </p:cNvGrpSpPr>
          <p:nvPr/>
        </p:nvGrpSpPr>
        <p:grpSpPr bwMode="auto">
          <a:xfrm>
            <a:off x="1665288" y="4540250"/>
            <a:ext cx="1579562" cy="1676400"/>
            <a:chOff x="4656" y="2496"/>
            <a:chExt cx="1008" cy="990"/>
          </a:xfrm>
        </p:grpSpPr>
        <p:sp>
          <p:nvSpPr>
            <p:cNvPr id="88093" name="Rectangle 29"/>
            <p:cNvSpPr>
              <a:spLocks noChangeArrowheads="1"/>
            </p:cNvSpPr>
            <p:nvPr/>
          </p:nvSpPr>
          <p:spPr bwMode="auto">
            <a:xfrm>
              <a:off x="4656" y="2496"/>
              <a:ext cx="1008" cy="990"/>
            </a:xfrm>
            <a:prstGeom prst="rect">
              <a:avLst/>
            </a:prstGeom>
            <a:solidFill>
              <a:schemeClr val="folHlink"/>
            </a:solidFill>
            <a:ln>
              <a:noFill/>
            </a:ln>
            <a:effectLst>
              <a:prstShdw prst="shdw18" dist="17961" dir="13500000">
                <a:schemeClr val="folHlink">
                  <a:gamma/>
                  <a:shade val="60000"/>
                  <a:invGamma/>
                </a:schemeClr>
              </a:prstShdw>
            </a:effectLst>
            <a:extLst>
              <a:ext uri="{91240B29-F687-4F45-9708-019B960494DF}">
                <a14:hiddenLine xmlns:a14="http://schemas.microsoft.com/office/drawing/2010/main" w="9525">
                  <a:solidFill>
                    <a:srgbClr val="3366CC"/>
                  </a:solidFill>
                  <a:miter lim="800000"/>
                  <a:headEnd type="none" w="sm" len="sm"/>
                  <a:tailEnd type="none" w="sm" len="sm"/>
                </a14:hiddenLine>
              </a:ext>
            </a:extLst>
          </p:spPr>
          <p:txBody>
            <a:bodyPr wrap="none" anchor="ctr"/>
            <a:lstStyle/>
            <a:p>
              <a:endParaRPr lang="en-US"/>
            </a:p>
          </p:txBody>
        </p:sp>
        <p:pic>
          <p:nvPicPr>
            <p:cNvPr id="88094" name="Picture 30" descr="id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 y="2544"/>
              <a:ext cx="912" cy="912"/>
            </a:xfrm>
            <a:prstGeom prst="rect">
              <a:avLst/>
            </a:prstGeom>
            <a:noFill/>
            <a:extLst>
              <a:ext uri="{909E8E84-426E-40DD-AFC4-6F175D3DCCD1}">
                <a14:hiddenFill xmlns:a14="http://schemas.microsoft.com/office/drawing/2010/main">
                  <a:solidFill>
                    <a:srgbClr val="FFFFFF"/>
                  </a:solidFill>
                </a14:hiddenFill>
              </a:ext>
            </a:extLst>
          </p:spPr>
        </p:pic>
      </p:grpSp>
      <p:pic>
        <p:nvPicPr>
          <p:cNvPr id="88095"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3687">
            <a:off x="8110538" y="5207000"/>
            <a:ext cx="15144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96"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313" y="1341438"/>
            <a:ext cx="3657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9411733A-5124-4BC8-BF32-02A8E10DED6C}" type="slidenum">
              <a:rPr lang="en-US" altLang="ja-JP"/>
              <a:pPr/>
              <a:t>6</a:t>
            </a:fld>
            <a:endParaRPr lang="en-US" altLang="ja-JP"/>
          </a:p>
        </p:txBody>
      </p:sp>
      <p:sp>
        <p:nvSpPr>
          <p:cNvPr id="117762" name="Rectangle 2"/>
          <p:cNvSpPr>
            <a:spLocks noGrp="1" noChangeArrowheads="1"/>
          </p:cNvSpPr>
          <p:nvPr>
            <p:ph type="title"/>
          </p:nvPr>
        </p:nvSpPr>
        <p:spPr/>
        <p:txBody>
          <a:bodyPr/>
          <a:lstStyle/>
          <a:p>
            <a:r>
              <a:rPr lang="en-US" altLang="en-US" sz="4000"/>
              <a:t>VeriDoc</a:t>
            </a:r>
          </a:p>
        </p:txBody>
      </p:sp>
      <p:sp>
        <p:nvSpPr>
          <p:cNvPr id="117764" name="Rectangle 4"/>
          <p:cNvSpPr>
            <a:spLocks noChangeArrowheads="1"/>
          </p:cNvSpPr>
          <p:nvPr/>
        </p:nvSpPr>
        <p:spPr bwMode="auto">
          <a:xfrm>
            <a:off x="579438" y="1041400"/>
            <a:ext cx="8747125" cy="1219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4763">
              <a:defRPr kumimoji="1" sz="2400">
                <a:solidFill>
                  <a:schemeClr val="tx1"/>
                </a:solidFill>
                <a:latin typeface="Times New Roman" pitchFamily="18" charset="0"/>
                <a:ea typeface="ＭＳ Ｐゴシック" pitchFamily="50" charset="-128"/>
              </a:defRPr>
            </a:lvl1pPr>
            <a:lvl2pPr marL="747713"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r>
              <a:rPr kumimoji="0" lang="en-US" altLang="en-US" sz="2000" b="1">
                <a:solidFill>
                  <a:schemeClr val="tx2"/>
                </a:solidFill>
                <a:latin typeface="Arial" charset="0"/>
              </a:rPr>
              <a:t>VeriDoc es un sistema que verifica automáticamente las características de seguridad de los documentos en todas las luces disponibles, incluyendo análisis de colorimetría de las áreas seleccionadas, lo cual permite identificar automáticamente posibles documentos falsos</a:t>
            </a:r>
            <a:endParaRPr kumimoji="0" lang="de-DE" altLang="en-US" sz="2000" b="1">
              <a:solidFill>
                <a:schemeClr val="tx2"/>
              </a:solidFill>
              <a:latin typeface="Arial" charset="0"/>
            </a:endParaRPr>
          </a:p>
        </p:txBody>
      </p:sp>
      <p:sp>
        <p:nvSpPr>
          <p:cNvPr id="117765" name="Rectangle 5"/>
          <p:cNvSpPr>
            <a:spLocks noGrp="1" noChangeArrowheads="1"/>
          </p:cNvSpPr>
          <p:nvPr>
            <p:ph type="body" idx="1"/>
          </p:nvPr>
        </p:nvSpPr>
        <p:spPr>
          <a:xfrm>
            <a:off x="3873500" y="2492375"/>
            <a:ext cx="5578475" cy="4365625"/>
          </a:xfrm>
        </p:spPr>
        <p:txBody>
          <a:bodyPr/>
          <a:lstStyle/>
          <a:p>
            <a:pPr>
              <a:lnSpc>
                <a:spcPct val="80000"/>
              </a:lnSpc>
            </a:pPr>
            <a:r>
              <a:rPr lang="en-US" altLang="en-US" sz="1800" b="1">
                <a:latin typeface="Arial" charset="0"/>
                <a:cs typeface="Arial" charset="0"/>
              </a:rPr>
              <a:t>Verificación de Medidas de Seguridad</a:t>
            </a:r>
          </a:p>
          <a:p>
            <a:pPr lvl="1">
              <a:lnSpc>
                <a:spcPct val="80000"/>
              </a:lnSpc>
            </a:pPr>
            <a:r>
              <a:rPr lang="en-US" altLang="en-US" sz="1800">
                <a:latin typeface="Arial" charset="0"/>
                <a:cs typeface="Arial" charset="0"/>
              </a:rPr>
              <a:t>Esta presente la medida de seguridad?</a:t>
            </a:r>
          </a:p>
          <a:p>
            <a:pPr lvl="1">
              <a:lnSpc>
                <a:spcPct val="80000"/>
              </a:lnSpc>
            </a:pPr>
            <a:r>
              <a:rPr lang="en-US" altLang="en-US" sz="1800">
                <a:latin typeface="Arial" charset="0"/>
                <a:cs typeface="Arial" charset="0"/>
              </a:rPr>
              <a:t>Posee el mismo patrón, forma y proporción?</a:t>
            </a:r>
          </a:p>
          <a:p>
            <a:pPr lvl="1">
              <a:lnSpc>
                <a:spcPct val="80000"/>
              </a:lnSpc>
            </a:pPr>
            <a:r>
              <a:rPr lang="en-US" altLang="en-US" sz="1800">
                <a:latin typeface="Arial" charset="0"/>
                <a:cs typeface="Arial" charset="0"/>
              </a:rPr>
              <a:t>Tiene el color correcto?</a:t>
            </a:r>
          </a:p>
          <a:p>
            <a:pPr>
              <a:lnSpc>
                <a:spcPct val="80000"/>
              </a:lnSpc>
            </a:pPr>
            <a:r>
              <a:rPr lang="en-US" altLang="en-US" sz="1800" b="1">
                <a:latin typeface="Arial" charset="0"/>
                <a:cs typeface="Arial" charset="0"/>
              </a:rPr>
              <a:t>Reconocimiento de Códigos de barras de 2D PDF417 y de chips sin contacto (RFID)</a:t>
            </a:r>
            <a:br>
              <a:rPr lang="en-US" altLang="en-US" sz="1800" b="1">
                <a:latin typeface="Arial" charset="0"/>
                <a:cs typeface="Arial" charset="0"/>
              </a:rPr>
            </a:br>
            <a:endParaRPr lang="en-US" altLang="en-US" sz="1800" b="1">
              <a:latin typeface="Arial" charset="0"/>
              <a:cs typeface="Arial" charset="0"/>
            </a:endParaRPr>
          </a:p>
          <a:p>
            <a:pPr>
              <a:lnSpc>
                <a:spcPct val="80000"/>
              </a:lnSpc>
            </a:pPr>
            <a:r>
              <a:rPr lang="en-US" altLang="en-US" sz="1800" b="1">
                <a:latin typeface="Arial" charset="0"/>
                <a:cs typeface="Arial" charset="0"/>
              </a:rPr>
              <a:t>Extrae automáticamente la foto del documento para reconocimiento facial</a:t>
            </a:r>
            <a:br>
              <a:rPr lang="en-US" altLang="en-US" sz="1800" b="1">
                <a:latin typeface="Arial" charset="0"/>
                <a:cs typeface="Arial" charset="0"/>
              </a:rPr>
            </a:br>
            <a:endParaRPr lang="en-US" altLang="en-US" sz="1800" b="1">
              <a:latin typeface="Arial" charset="0"/>
              <a:cs typeface="Arial" charset="0"/>
            </a:endParaRPr>
          </a:p>
          <a:p>
            <a:pPr>
              <a:lnSpc>
                <a:spcPct val="80000"/>
              </a:lnSpc>
            </a:pPr>
            <a:r>
              <a:rPr lang="en-US" altLang="en-US" sz="1800" b="1">
                <a:latin typeface="Arial" charset="0"/>
                <a:cs typeface="Arial" charset="0"/>
              </a:rPr>
              <a:t>Captura imágenes en UV, IR, Luz Visible</a:t>
            </a:r>
            <a:br>
              <a:rPr lang="en-US" altLang="en-US" sz="1800" b="1">
                <a:latin typeface="Arial" charset="0"/>
                <a:cs typeface="Arial" charset="0"/>
              </a:rPr>
            </a:br>
            <a:endParaRPr lang="en-US" altLang="en-US" sz="1800" b="1">
              <a:latin typeface="Arial" charset="0"/>
              <a:cs typeface="Arial" charset="0"/>
            </a:endParaRPr>
          </a:p>
          <a:p>
            <a:pPr>
              <a:lnSpc>
                <a:spcPct val="80000"/>
              </a:lnSpc>
            </a:pPr>
            <a:r>
              <a:rPr lang="en-US" altLang="en-US" sz="1800" b="1">
                <a:latin typeface="Arial" charset="0"/>
                <a:cs typeface="Arial" charset="0"/>
              </a:rPr>
              <a:t>Búsqueda de patrones 3M, Kinegramas y Hologramas</a:t>
            </a:r>
            <a:br>
              <a:rPr lang="en-US" altLang="en-US" sz="1800" b="1">
                <a:latin typeface="Arial" charset="0"/>
                <a:cs typeface="Arial" charset="0"/>
              </a:rPr>
            </a:br>
            <a:endParaRPr lang="en-US" altLang="en-US" sz="1800" b="1">
              <a:latin typeface="Arial" charset="0"/>
              <a:cs typeface="Arial" charset="0"/>
            </a:endParaRPr>
          </a:p>
          <a:p>
            <a:pPr>
              <a:lnSpc>
                <a:spcPct val="80000"/>
              </a:lnSpc>
            </a:pPr>
            <a:r>
              <a:rPr lang="es-ES_tradnl" altLang="en-US" sz="1800" b="1">
                <a:latin typeface="Arial" charset="0"/>
                <a:cs typeface="Arial" charset="0"/>
              </a:rPr>
              <a:t>Otros</a:t>
            </a:r>
            <a:endParaRPr lang="en-US" altLang="en-US" sz="1800" b="1">
              <a:latin typeface="Arial" charset="0"/>
              <a:cs typeface="Arial" charset="0"/>
            </a:endParaRPr>
          </a:p>
        </p:txBody>
      </p:sp>
      <p:pic>
        <p:nvPicPr>
          <p:cNvPr id="117766" name="Picture 6" descr="U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2330450"/>
            <a:ext cx="264795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1776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50" y="4221163"/>
            <a:ext cx="287972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fld id="{ED5E098B-5E13-4AE3-9B48-EDBBB175464B}" type="slidenum">
              <a:rPr lang="en-US" altLang="ja-JP"/>
              <a:pPr/>
              <a:t>7</a:t>
            </a:fld>
            <a:endParaRPr lang="en-US" altLang="ja-JP"/>
          </a:p>
        </p:txBody>
      </p:sp>
      <p:sp>
        <p:nvSpPr>
          <p:cNvPr id="110596" name="Rectangle 4"/>
          <p:cNvSpPr>
            <a:spLocks noChangeArrowheads="1"/>
          </p:cNvSpPr>
          <p:nvPr/>
        </p:nvSpPr>
        <p:spPr bwMode="auto">
          <a:xfrm>
            <a:off x="3079750" y="981075"/>
            <a:ext cx="6769100" cy="1190625"/>
          </a:xfrm>
          <a:prstGeom prst="rect">
            <a:avLst/>
          </a:prstGeom>
          <a:noFill/>
          <a:ln>
            <a:noFill/>
          </a:ln>
          <a:effectLst/>
          <a:extLst>
            <a:ext uri="{909E8E84-426E-40DD-AFC4-6F175D3DCCD1}">
              <a14:hiddenFill xmlns:a14="http://schemas.microsoft.com/office/drawing/2010/main">
                <a:solidFill>
                  <a:srgbClr val="8CE5F2"/>
                </a:solidFill>
              </a14:hiddenFill>
            </a:ext>
            <a:ext uri="{91240B29-F687-4F45-9708-019B960494DF}">
              <a14:hiddenLine xmlns:a14="http://schemas.microsoft.com/office/drawing/2010/main" w="9525">
                <a:solidFill>
                  <a:srgbClr val="3366CC"/>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8CE5F2">
                      <a:gamma/>
                      <a:shade val="60000"/>
                      <a:invGamma/>
                    </a:srgbClr>
                  </a:outerShdw>
                </a:effectLst>
              </a14:hiddenEffects>
            </a:ext>
          </a:extLst>
        </p:spPr>
        <p:txBody>
          <a:bodyPr>
            <a:spAutoFit/>
          </a:bodyPr>
          <a:lstStyle>
            <a:lvl1pPr defTabSz="762000">
              <a:defRPr kumimoji="1" sz="2400">
                <a:solidFill>
                  <a:schemeClr val="tx1"/>
                </a:solidFill>
                <a:latin typeface="Times New Roman" pitchFamily="18" charset="0"/>
                <a:ea typeface="ＭＳ Ｐゴシック" pitchFamily="50" charset="-128"/>
              </a:defRPr>
            </a:lvl1pPr>
            <a:lvl2pPr marL="571500" defTabSz="762000">
              <a:defRPr kumimoji="1" sz="2400">
                <a:solidFill>
                  <a:schemeClr val="tx1"/>
                </a:solidFill>
                <a:latin typeface="Times New Roman" pitchFamily="18" charset="0"/>
                <a:ea typeface="ＭＳ Ｐゴシック" pitchFamily="50" charset="-128"/>
              </a:defRPr>
            </a:lvl2pPr>
            <a:lvl3pPr marL="1143000" defTabSz="762000">
              <a:defRPr kumimoji="1" sz="2400">
                <a:solidFill>
                  <a:schemeClr val="tx1"/>
                </a:solidFill>
                <a:latin typeface="Times New Roman" pitchFamily="18" charset="0"/>
                <a:ea typeface="ＭＳ Ｐゴシック" pitchFamily="50" charset="-128"/>
              </a:defRPr>
            </a:lvl3pPr>
            <a:lvl4pPr marL="1714500" defTabSz="762000">
              <a:defRPr kumimoji="1" sz="2400">
                <a:solidFill>
                  <a:schemeClr val="tx1"/>
                </a:solidFill>
                <a:latin typeface="Times New Roman" pitchFamily="18" charset="0"/>
                <a:ea typeface="ＭＳ Ｐゴシック" pitchFamily="50" charset="-128"/>
              </a:defRPr>
            </a:lvl4pPr>
            <a:lvl5pPr marL="2286000" defTabSz="762000">
              <a:defRPr kumimoji="1" sz="2400">
                <a:solidFill>
                  <a:schemeClr val="tx1"/>
                </a:solidFill>
                <a:latin typeface="Times New Roman" pitchFamily="18" charset="0"/>
                <a:ea typeface="ＭＳ Ｐゴシック" pitchFamily="50" charset="-128"/>
              </a:defRPr>
            </a:lvl5pPr>
            <a:lvl6pPr marL="2743200" defTabSz="7620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3200400" defTabSz="7620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657600" defTabSz="7620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4114800" defTabSz="7620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hangingPunct="0"/>
            <a:r>
              <a:rPr kumimoji="0" lang="en-GB" altLang="en-US" sz="1800" b="1">
                <a:solidFill>
                  <a:srgbClr val="0C0C53"/>
                </a:solidFill>
                <a:latin typeface="Arial" charset="0"/>
              </a:rPr>
              <a:t>Procesamiento rápido y fiable de todo tipo de documentos (como Pasaportes, Visas, DNI, Permisos temporales, Tarjetas de Entrada y Salida) con posibilidad de utilizar distintos tipos de lectores de documentos.</a:t>
            </a:r>
          </a:p>
        </p:txBody>
      </p:sp>
      <p:sp>
        <p:nvSpPr>
          <p:cNvPr id="110597" name="Rectangle 5"/>
          <p:cNvSpPr>
            <a:spLocks noChangeArrowheads="1"/>
          </p:cNvSpPr>
          <p:nvPr/>
        </p:nvSpPr>
        <p:spPr bwMode="auto">
          <a:xfrm>
            <a:off x="2936875" y="2205038"/>
            <a:ext cx="6480175"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spcBef>
                <a:spcPct val="20000"/>
              </a:spcBef>
              <a:buFontTx/>
              <a:buBlip>
                <a:blip r:embed="rId2"/>
              </a:buBlip>
            </a:pPr>
            <a:r>
              <a:rPr lang="en-GB" altLang="en-US" sz="1600" b="1">
                <a:latin typeface="Arial" charset="0"/>
                <a:cs typeface="Arial" charset="0"/>
              </a:rPr>
              <a:t>En estos momentos trabajamos con los mejores lectores disponibles:</a:t>
            </a:r>
          </a:p>
          <a:p>
            <a:pPr lvl="1">
              <a:spcBef>
                <a:spcPct val="20000"/>
              </a:spcBef>
              <a:buSzPct val="75000"/>
              <a:buFontTx/>
              <a:buBlip>
                <a:blip r:embed="rId3"/>
              </a:buBlip>
            </a:pPr>
            <a:r>
              <a:rPr lang="en-GB" altLang="en-US" sz="1600" b="1">
                <a:latin typeface="Arial" charset="0"/>
                <a:cs typeface="Arial" charset="0"/>
              </a:rPr>
              <a:t>ID Star 4054 de Oce (Alemania)</a:t>
            </a:r>
          </a:p>
          <a:p>
            <a:pPr lvl="1">
              <a:spcBef>
                <a:spcPct val="20000"/>
              </a:spcBef>
              <a:buSzPct val="75000"/>
              <a:buFontTx/>
              <a:buBlip>
                <a:blip r:embed="rId3"/>
              </a:buBlip>
            </a:pPr>
            <a:r>
              <a:rPr lang="en-GB" altLang="en-US" sz="1600" b="1">
                <a:latin typeface="Arial" charset="0"/>
                <a:cs typeface="Arial" charset="0"/>
              </a:rPr>
              <a:t>SDR Authenticator 100 de SFO (Alemania)</a:t>
            </a:r>
          </a:p>
          <a:p>
            <a:pPr lvl="1">
              <a:spcBef>
                <a:spcPct val="20000"/>
              </a:spcBef>
              <a:buSzPct val="75000"/>
              <a:buFontTx/>
              <a:buBlip>
                <a:blip r:embed="rId3"/>
              </a:buBlip>
            </a:pPr>
            <a:r>
              <a:rPr lang="en-GB" altLang="en-US" sz="1600" b="1">
                <a:latin typeface="Arial" charset="0"/>
                <a:cs typeface="Arial" charset="0"/>
              </a:rPr>
              <a:t>AR Multireader 153</a:t>
            </a:r>
          </a:p>
          <a:p>
            <a:pPr lvl="1">
              <a:spcBef>
                <a:spcPct val="20000"/>
              </a:spcBef>
              <a:buSzPct val="75000"/>
              <a:buFontTx/>
              <a:buBlip>
                <a:blip r:embed="rId3"/>
              </a:buBlip>
            </a:pPr>
            <a:r>
              <a:rPr lang="en-GB" altLang="en-US" sz="1600" b="1">
                <a:latin typeface="Arial" charset="0"/>
                <a:cs typeface="Arial" charset="0"/>
              </a:rPr>
              <a:t>Rochford Thomson RT8000</a:t>
            </a:r>
          </a:p>
          <a:p>
            <a:pPr>
              <a:spcBef>
                <a:spcPct val="20000"/>
              </a:spcBef>
              <a:buFontTx/>
              <a:buBlip>
                <a:blip r:embed="rId2"/>
              </a:buBlip>
            </a:pPr>
            <a:r>
              <a:rPr lang="en-GB" altLang="en-US" sz="1600" b="1">
                <a:latin typeface="Arial" charset="0"/>
                <a:cs typeface="Arial" charset="0"/>
              </a:rPr>
              <a:t>Verificación de medidas de seguridad basados en distintas imágenes de alta calidad (IR, UV, 3M, Kinegramas, Hologramas y Visual)</a:t>
            </a:r>
          </a:p>
          <a:p>
            <a:pPr>
              <a:spcBef>
                <a:spcPct val="20000"/>
              </a:spcBef>
              <a:buFontTx/>
              <a:buBlip>
                <a:blip r:embed="rId2"/>
              </a:buBlip>
            </a:pPr>
            <a:r>
              <a:rPr lang="en-GB" altLang="en-US" sz="1600" b="1">
                <a:latin typeface="Arial" charset="0"/>
                <a:cs typeface="Arial" charset="0"/>
              </a:rPr>
              <a:t>Lector de chip sin contacto (RFID) para documentos inteligentes</a:t>
            </a:r>
          </a:p>
          <a:p>
            <a:pPr>
              <a:spcBef>
                <a:spcPct val="20000"/>
              </a:spcBef>
              <a:buFontTx/>
              <a:buBlip>
                <a:blip r:embed="rId2"/>
              </a:buBlip>
            </a:pPr>
            <a:r>
              <a:rPr lang="en-GB" altLang="en-US" sz="1600" b="1">
                <a:latin typeface="Arial" charset="0"/>
                <a:cs typeface="Arial" charset="0"/>
              </a:rPr>
              <a:t>Lectura de códigos de barra en 2 dimensiones (ej. PDF417, Datastrip)</a:t>
            </a:r>
          </a:p>
          <a:p>
            <a:pPr>
              <a:spcBef>
                <a:spcPct val="20000"/>
              </a:spcBef>
              <a:buFontTx/>
              <a:buBlip>
                <a:blip r:embed="rId2"/>
              </a:buBlip>
            </a:pPr>
            <a:r>
              <a:rPr lang="en-GB" altLang="en-US" sz="1600" b="1">
                <a:latin typeface="Arial" charset="0"/>
                <a:cs typeface="Arial" charset="0"/>
              </a:rPr>
              <a:t>Reconocimiento y digitalización de caracteres manuscritos mediante ICR (ej. en tarjetas de Entrada/Salida)</a:t>
            </a:r>
          </a:p>
          <a:p>
            <a:pPr>
              <a:spcBef>
                <a:spcPct val="20000"/>
              </a:spcBef>
              <a:buFontTx/>
              <a:buBlip>
                <a:blip r:embed="rId2"/>
              </a:buBlip>
            </a:pPr>
            <a:r>
              <a:rPr lang="en-GB" altLang="en-US" sz="1600" b="1">
                <a:latin typeface="Arial" charset="0"/>
                <a:cs typeface="Arial" charset="0"/>
              </a:rPr>
              <a:t>Lectores abiertos sin tapa para rapida operación con protección de la influencia de la luz</a:t>
            </a:r>
          </a:p>
          <a:p>
            <a:pPr>
              <a:spcBef>
                <a:spcPct val="20000"/>
              </a:spcBef>
            </a:pPr>
            <a:endParaRPr lang="en-GB" altLang="en-US" sz="1600" b="1">
              <a:latin typeface="Arial" charset="0"/>
              <a:cs typeface="Arial" charset="0"/>
            </a:endParaRPr>
          </a:p>
        </p:txBody>
      </p:sp>
      <p:sp>
        <p:nvSpPr>
          <p:cNvPr id="110607" name="Rectangle 15"/>
          <p:cNvSpPr>
            <a:spLocks noChangeArrowheads="1"/>
          </p:cNvSpPr>
          <p:nvPr/>
        </p:nvSpPr>
        <p:spPr bwMode="auto">
          <a:xfrm>
            <a:off x="1285875" y="188913"/>
            <a:ext cx="8191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lvl1pPr>
              <a:defRPr kumimoji="1" sz="4400" i="1">
                <a:solidFill>
                  <a:schemeClr val="tx2"/>
                </a:solidFill>
                <a:latin typeface="Times New Roman" pitchFamily="18" charset="0"/>
                <a:ea typeface="ＭＳ Ｐゴシック" pitchFamily="50" charset="-128"/>
              </a:defRPr>
            </a:lvl1pPr>
            <a:lvl2pPr>
              <a:defRPr kumimoji="1" sz="4400" i="1">
                <a:solidFill>
                  <a:schemeClr val="tx2"/>
                </a:solidFill>
                <a:latin typeface="Times New Roman" pitchFamily="18" charset="0"/>
                <a:ea typeface="ＭＳ Ｐゴシック" pitchFamily="50" charset="-128"/>
              </a:defRPr>
            </a:lvl2pPr>
            <a:lvl3pPr>
              <a:defRPr kumimoji="1" sz="4400" i="1">
                <a:solidFill>
                  <a:schemeClr val="tx2"/>
                </a:solidFill>
                <a:latin typeface="Times New Roman" pitchFamily="18" charset="0"/>
                <a:ea typeface="ＭＳ Ｐゴシック" pitchFamily="50" charset="-128"/>
              </a:defRPr>
            </a:lvl3pPr>
            <a:lvl4pPr>
              <a:defRPr kumimoji="1" sz="4400" i="1">
                <a:solidFill>
                  <a:schemeClr val="tx2"/>
                </a:solidFill>
                <a:latin typeface="Times New Roman" pitchFamily="18" charset="0"/>
                <a:ea typeface="ＭＳ Ｐゴシック" pitchFamily="50" charset="-128"/>
              </a:defRPr>
            </a:lvl4pPr>
            <a:lvl5pPr>
              <a:defRPr kumimoji="1" sz="4400" i="1">
                <a:solidFill>
                  <a:schemeClr val="tx2"/>
                </a:solidFill>
                <a:latin typeface="Times New Roman" pitchFamily="18" charset="0"/>
                <a:ea typeface="ＭＳ Ｐゴシック" pitchFamily="50" charset="-128"/>
              </a:defRPr>
            </a:lvl5pPr>
            <a:lvl6pPr marL="457200" fontAlgn="base">
              <a:spcBef>
                <a:spcPct val="0"/>
              </a:spcBef>
              <a:spcAft>
                <a:spcPct val="0"/>
              </a:spcAft>
              <a:defRPr kumimoji="1" sz="4400" i="1">
                <a:solidFill>
                  <a:schemeClr val="tx2"/>
                </a:solidFill>
                <a:latin typeface="Times New Roman" pitchFamily="18" charset="0"/>
                <a:ea typeface="ＭＳ Ｐゴシック" pitchFamily="50" charset="-128"/>
              </a:defRPr>
            </a:lvl6pPr>
            <a:lvl7pPr marL="914400" fontAlgn="base">
              <a:spcBef>
                <a:spcPct val="0"/>
              </a:spcBef>
              <a:spcAft>
                <a:spcPct val="0"/>
              </a:spcAft>
              <a:defRPr kumimoji="1" sz="4400" i="1">
                <a:solidFill>
                  <a:schemeClr val="tx2"/>
                </a:solidFill>
                <a:latin typeface="Times New Roman" pitchFamily="18" charset="0"/>
                <a:ea typeface="ＭＳ Ｐゴシック" pitchFamily="50" charset="-128"/>
              </a:defRPr>
            </a:lvl7pPr>
            <a:lvl8pPr marL="1371600" fontAlgn="base">
              <a:spcBef>
                <a:spcPct val="0"/>
              </a:spcBef>
              <a:spcAft>
                <a:spcPct val="0"/>
              </a:spcAft>
              <a:defRPr kumimoji="1" sz="4400" i="1">
                <a:solidFill>
                  <a:schemeClr val="tx2"/>
                </a:solidFill>
                <a:latin typeface="Times New Roman" pitchFamily="18" charset="0"/>
                <a:ea typeface="ＭＳ Ｐゴシック" pitchFamily="50" charset="-128"/>
              </a:defRPr>
            </a:lvl8pPr>
            <a:lvl9pPr marL="1828800" fontAlgn="base">
              <a:spcBef>
                <a:spcPct val="0"/>
              </a:spcBef>
              <a:spcAft>
                <a:spcPct val="0"/>
              </a:spcAft>
              <a:defRPr kumimoji="1" sz="4400" i="1">
                <a:solidFill>
                  <a:schemeClr val="tx2"/>
                </a:solidFill>
                <a:latin typeface="Times New Roman" pitchFamily="18" charset="0"/>
                <a:ea typeface="ＭＳ Ｐゴシック" pitchFamily="50" charset="-128"/>
              </a:defRPr>
            </a:lvl9pPr>
          </a:lstStyle>
          <a:p>
            <a:r>
              <a:rPr lang="es-ES_tradnl" altLang="en-US" sz="2800"/>
              <a:t>Totalmente abierto a distintos tipos de lectores</a:t>
            </a:r>
            <a:endParaRPr lang="en-US" altLang="en-US" sz="2800"/>
          </a:p>
        </p:txBody>
      </p:sp>
      <p:pic>
        <p:nvPicPr>
          <p:cNvPr id="11060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8" y="1700213"/>
            <a:ext cx="2166937"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10" name="Picture 18" descr="Authenticator100_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4292600"/>
            <a:ext cx="1873250" cy="1728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D151BE98-43C5-46DC-B553-7D8872C5A14D}" type="slidenum">
              <a:rPr lang="en-US" altLang="ja-JP"/>
              <a:pPr/>
              <a:t>8</a:t>
            </a:fld>
            <a:endParaRPr lang="en-US" altLang="ja-JP"/>
          </a:p>
        </p:txBody>
      </p:sp>
      <p:sp>
        <p:nvSpPr>
          <p:cNvPr id="111618" name="Rectangle 2"/>
          <p:cNvSpPr>
            <a:spLocks noGrp="1" noChangeArrowheads="1"/>
          </p:cNvSpPr>
          <p:nvPr>
            <p:ph type="title"/>
          </p:nvPr>
        </p:nvSpPr>
        <p:spPr/>
        <p:txBody>
          <a:bodyPr/>
          <a:lstStyle/>
          <a:p>
            <a:r>
              <a:rPr lang="en-US" altLang="en-US" sz="4000"/>
              <a:t>Mejoras en Seguridad</a:t>
            </a:r>
          </a:p>
        </p:txBody>
      </p:sp>
      <p:sp>
        <p:nvSpPr>
          <p:cNvPr id="111620" name="Rectangle 4"/>
          <p:cNvSpPr>
            <a:spLocks noGrp="1" noChangeArrowheads="1"/>
          </p:cNvSpPr>
          <p:nvPr>
            <p:ph type="body" idx="1"/>
          </p:nvPr>
        </p:nvSpPr>
        <p:spPr>
          <a:xfrm>
            <a:off x="4816475" y="1196975"/>
            <a:ext cx="4822825" cy="5126038"/>
          </a:xfr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p>
            <a:pPr>
              <a:lnSpc>
                <a:spcPct val="90000"/>
              </a:lnSpc>
            </a:pPr>
            <a:r>
              <a:rPr lang="en-US" altLang="en-US" sz="1600" b="1">
                <a:latin typeface="Arial" charset="0"/>
                <a:cs typeface="Arial" charset="0"/>
              </a:rPr>
              <a:t>Verificación de datos del pasajero en una lista de Control que contiene la información de criminales, documentos robados, personas no adminisibles,etc.</a:t>
            </a:r>
          </a:p>
          <a:p>
            <a:pPr>
              <a:lnSpc>
                <a:spcPct val="90000"/>
              </a:lnSpc>
            </a:pPr>
            <a:endParaRPr lang="en-US" altLang="en-US" sz="1600" b="1">
              <a:latin typeface="Arial" charset="0"/>
              <a:cs typeface="Arial" charset="0"/>
            </a:endParaRPr>
          </a:p>
          <a:p>
            <a:pPr>
              <a:lnSpc>
                <a:spcPct val="90000"/>
              </a:lnSpc>
            </a:pPr>
            <a:r>
              <a:rPr lang="es-ES" altLang="en-US" sz="1600" b="1">
                <a:latin typeface="Arial" charset="0"/>
                <a:cs typeface="Arial" charset="0"/>
              </a:rPr>
              <a:t>Verificación de Huellas Dactilares</a:t>
            </a:r>
            <a:endParaRPr lang="en-US" altLang="en-US" sz="1600" b="1">
              <a:latin typeface="Arial" charset="0"/>
              <a:cs typeface="Arial" charset="0"/>
            </a:endParaRPr>
          </a:p>
          <a:p>
            <a:pPr>
              <a:lnSpc>
                <a:spcPct val="90000"/>
              </a:lnSpc>
              <a:buFontTx/>
              <a:buNone/>
            </a:pPr>
            <a:endParaRPr lang="en-US" altLang="en-US" sz="1600" b="1">
              <a:latin typeface="Arial" charset="0"/>
              <a:cs typeface="Arial" charset="0"/>
            </a:endParaRPr>
          </a:p>
          <a:p>
            <a:pPr>
              <a:lnSpc>
                <a:spcPct val="90000"/>
              </a:lnSpc>
            </a:pPr>
            <a:r>
              <a:rPr lang="en-US" altLang="en-US" sz="1600" b="1">
                <a:latin typeface="Arial" charset="0"/>
                <a:cs typeface="Arial" charset="0"/>
              </a:rPr>
              <a:t>Muestra de los criminales más buscados con un sólo click y al inicio de la aplicación </a:t>
            </a:r>
          </a:p>
          <a:p>
            <a:pPr>
              <a:lnSpc>
                <a:spcPct val="90000"/>
              </a:lnSpc>
              <a:buFontTx/>
              <a:buNone/>
            </a:pPr>
            <a:endParaRPr lang="en-US" altLang="en-US" sz="1600" b="1">
              <a:latin typeface="Arial" charset="0"/>
              <a:cs typeface="Arial" charset="0"/>
            </a:endParaRPr>
          </a:p>
          <a:p>
            <a:pPr>
              <a:lnSpc>
                <a:spcPct val="90000"/>
              </a:lnSpc>
            </a:pPr>
            <a:r>
              <a:rPr lang="en-US" altLang="en-US" sz="1600" b="1">
                <a:latin typeface="Arial" charset="0"/>
                <a:cs typeface="Arial" charset="0"/>
              </a:rPr>
              <a:t>Base de datos de tránsito que almacena la información de cada pasajero que ingresa o sale del país. Aplicaciones de consulta de datos de tránsitos totalmente integradas en el sistemas</a:t>
            </a:r>
          </a:p>
          <a:p>
            <a:pPr>
              <a:lnSpc>
                <a:spcPct val="90000"/>
              </a:lnSpc>
              <a:buFontTx/>
              <a:buNone/>
            </a:pPr>
            <a:endParaRPr lang="en-US" altLang="en-US" sz="1600" b="1">
              <a:latin typeface="Arial" charset="0"/>
              <a:cs typeface="Arial" charset="0"/>
            </a:endParaRPr>
          </a:p>
          <a:p>
            <a:pPr>
              <a:lnSpc>
                <a:spcPct val="90000"/>
              </a:lnSpc>
            </a:pPr>
            <a:r>
              <a:rPr lang="en-US" altLang="en-US" sz="1600" b="1">
                <a:latin typeface="Arial" charset="0"/>
                <a:cs typeface="Arial" charset="0"/>
              </a:rPr>
              <a:t>Muestra de resultados de todas las verificaciones realizadas en una sóla pantalla maximizando la información al operador</a:t>
            </a:r>
          </a:p>
          <a:p>
            <a:pPr>
              <a:lnSpc>
                <a:spcPct val="90000"/>
              </a:lnSpc>
            </a:pPr>
            <a:endParaRPr lang="en-US" altLang="en-US" sz="1600" b="1">
              <a:latin typeface="Arial" charset="0"/>
              <a:cs typeface="Arial" charset="0"/>
            </a:endParaRPr>
          </a:p>
          <a:p>
            <a:pPr>
              <a:lnSpc>
                <a:spcPct val="90000"/>
              </a:lnSpc>
            </a:pPr>
            <a:endParaRPr lang="en-US" altLang="en-US" sz="1600" b="1">
              <a:latin typeface="Arial" charset="0"/>
              <a:cs typeface="Arial" charset="0"/>
            </a:endParaRPr>
          </a:p>
        </p:txBody>
      </p:sp>
      <p:pic>
        <p:nvPicPr>
          <p:cNvPr id="1116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1052513"/>
            <a:ext cx="3168650"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3933825"/>
            <a:ext cx="316865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1"/>
          </p:nvPr>
        </p:nvSpPr>
        <p:spPr/>
        <p:txBody>
          <a:bodyPr/>
          <a:lstStyle/>
          <a:p>
            <a:fld id="{AC65E9A1-2D02-43F6-B74E-DD27ECA54B9B}" type="slidenum">
              <a:rPr lang="en-US" altLang="ja-JP"/>
              <a:pPr/>
              <a:t>9</a:t>
            </a:fld>
            <a:endParaRPr lang="en-US" altLang="ja-JP"/>
          </a:p>
        </p:txBody>
      </p:sp>
      <p:sp>
        <p:nvSpPr>
          <p:cNvPr id="121858" name="Rectangle 2"/>
          <p:cNvSpPr>
            <a:spLocks noGrp="1" noChangeArrowheads="1"/>
          </p:cNvSpPr>
          <p:nvPr>
            <p:ph type="title"/>
          </p:nvPr>
        </p:nvSpPr>
        <p:spPr/>
        <p:txBody>
          <a:bodyPr/>
          <a:lstStyle/>
          <a:p>
            <a:r>
              <a:rPr lang="es-ES_tradnl" altLang="en-US" sz="4000"/>
              <a:t>SBMS Flujo de Aplicación de Gate</a:t>
            </a:r>
            <a:endParaRPr lang="en-US" altLang="en-US" sz="4000"/>
          </a:p>
        </p:txBody>
      </p:sp>
      <p:grpSp>
        <p:nvGrpSpPr>
          <p:cNvPr id="121867" name="Group 11"/>
          <p:cNvGrpSpPr>
            <a:grpSpLocks noChangeAspect="1"/>
          </p:cNvGrpSpPr>
          <p:nvPr/>
        </p:nvGrpSpPr>
        <p:grpSpPr bwMode="auto">
          <a:xfrm>
            <a:off x="344488" y="4149725"/>
            <a:ext cx="1511300" cy="1114425"/>
            <a:chOff x="3505" y="3249"/>
            <a:chExt cx="421" cy="355"/>
          </a:xfrm>
        </p:grpSpPr>
        <p:sp>
          <p:nvSpPr>
            <p:cNvPr id="121868" name="Freeform 12"/>
            <p:cNvSpPr>
              <a:spLocks noChangeAspect="1"/>
            </p:cNvSpPr>
            <p:nvPr/>
          </p:nvSpPr>
          <p:spPr bwMode="auto">
            <a:xfrm>
              <a:off x="3560" y="3294"/>
              <a:ext cx="352" cy="303"/>
            </a:xfrm>
            <a:custGeom>
              <a:avLst/>
              <a:gdLst>
                <a:gd name="T0" fmla="*/ 529 w 705"/>
                <a:gd name="T1" fmla="*/ 89 h 604"/>
                <a:gd name="T2" fmla="*/ 567 w 705"/>
                <a:gd name="T3" fmla="*/ 129 h 604"/>
                <a:gd name="T4" fmla="*/ 700 w 705"/>
                <a:gd name="T5" fmla="*/ 159 h 604"/>
                <a:gd name="T6" fmla="*/ 654 w 705"/>
                <a:gd name="T7" fmla="*/ 182 h 604"/>
                <a:gd name="T8" fmla="*/ 620 w 705"/>
                <a:gd name="T9" fmla="*/ 192 h 604"/>
                <a:gd name="T10" fmla="*/ 586 w 705"/>
                <a:gd name="T11" fmla="*/ 197 h 604"/>
                <a:gd name="T12" fmla="*/ 553 w 705"/>
                <a:gd name="T13" fmla="*/ 192 h 604"/>
                <a:gd name="T14" fmla="*/ 506 w 705"/>
                <a:gd name="T15" fmla="*/ 169 h 604"/>
                <a:gd name="T16" fmla="*/ 470 w 705"/>
                <a:gd name="T17" fmla="*/ 142 h 604"/>
                <a:gd name="T18" fmla="*/ 397 w 705"/>
                <a:gd name="T19" fmla="*/ 233 h 604"/>
                <a:gd name="T20" fmla="*/ 435 w 705"/>
                <a:gd name="T21" fmla="*/ 252 h 604"/>
                <a:gd name="T22" fmla="*/ 472 w 705"/>
                <a:gd name="T23" fmla="*/ 275 h 604"/>
                <a:gd name="T24" fmla="*/ 517 w 705"/>
                <a:gd name="T25" fmla="*/ 310 h 604"/>
                <a:gd name="T26" fmla="*/ 557 w 705"/>
                <a:gd name="T27" fmla="*/ 355 h 604"/>
                <a:gd name="T28" fmla="*/ 576 w 705"/>
                <a:gd name="T29" fmla="*/ 387 h 604"/>
                <a:gd name="T30" fmla="*/ 589 w 705"/>
                <a:gd name="T31" fmla="*/ 422 h 604"/>
                <a:gd name="T32" fmla="*/ 601 w 705"/>
                <a:gd name="T33" fmla="*/ 458 h 604"/>
                <a:gd name="T34" fmla="*/ 612 w 705"/>
                <a:gd name="T35" fmla="*/ 494 h 604"/>
                <a:gd name="T36" fmla="*/ 616 w 705"/>
                <a:gd name="T37" fmla="*/ 528 h 604"/>
                <a:gd name="T38" fmla="*/ 626 w 705"/>
                <a:gd name="T39" fmla="*/ 576 h 604"/>
                <a:gd name="T40" fmla="*/ 622 w 705"/>
                <a:gd name="T41" fmla="*/ 599 h 604"/>
                <a:gd name="T42" fmla="*/ 588 w 705"/>
                <a:gd name="T43" fmla="*/ 566 h 604"/>
                <a:gd name="T44" fmla="*/ 559 w 705"/>
                <a:gd name="T45" fmla="*/ 532 h 604"/>
                <a:gd name="T46" fmla="*/ 536 w 705"/>
                <a:gd name="T47" fmla="*/ 492 h 604"/>
                <a:gd name="T48" fmla="*/ 515 w 705"/>
                <a:gd name="T49" fmla="*/ 448 h 604"/>
                <a:gd name="T50" fmla="*/ 498 w 705"/>
                <a:gd name="T51" fmla="*/ 395 h 604"/>
                <a:gd name="T52" fmla="*/ 321 w 705"/>
                <a:gd name="T53" fmla="*/ 325 h 604"/>
                <a:gd name="T54" fmla="*/ 302 w 705"/>
                <a:gd name="T55" fmla="*/ 367 h 604"/>
                <a:gd name="T56" fmla="*/ 289 w 705"/>
                <a:gd name="T57" fmla="*/ 399 h 604"/>
                <a:gd name="T58" fmla="*/ 272 w 705"/>
                <a:gd name="T59" fmla="*/ 433 h 604"/>
                <a:gd name="T60" fmla="*/ 238 w 705"/>
                <a:gd name="T61" fmla="*/ 481 h 604"/>
                <a:gd name="T62" fmla="*/ 194 w 705"/>
                <a:gd name="T63" fmla="*/ 515 h 604"/>
                <a:gd name="T64" fmla="*/ 164 w 705"/>
                <a:gd name="T65" fmla="*/ 530 h 604"/>
                <a:gd name="T66" fmla="*/ 133 w 705"/>
                <a:gd name="T67" fmla="*/ 542 h 604"/>
                <a:gd name="T68" fmla="*/ 101 w 705"/>
                <a:gd name="T69" fmla="*/ 551 h 604"/>
                <a:gd name="T70" fmla="*/ 63 w 705"/>
                <a:gd name="T71" fmla="*/ 561 h 604"/>
                <a:gd name="T72" fmla="*/ 17 w 705"/>
                <a:gd name="T73" fmla="*/ 568 h 604"/>
                <a:gd name="T74" fmla="*/ 2 w 705"/>
                <a:gd name="T75" fmla="*/ 559 h 604"/>
                <a:gd name="T76" fmla="*/ 38 w 705"/>
                <a:gd name="T77" fmla="*/ 513 h 604"/>
                <a:gd name="T78" fmla="*/ 76 w 705"/>
                <a:gd name="T79" fmla="*/ 483 h 604"/>
                <a:gd name="T80" fmla="*/ 122 w 705"/>
                <a:gd name="T81" fmla="*/ 454 h 604"/>
                <a:gd name="T82" fmla="*/ 169 w 705"/>
                <a:gd name="T83" fmla="*/ 437 h 604"/>
                <a:gd name="T84" fmla="*/ 181 w 705"/>
                <a:gd name="T85" fmla="*/ 414 h 604"/>
                <a:gd name="T86" fmla="*/ 184 w 705"/>
                <a:gd name="T87" fmla="*/ 380 h 604"/>
                <a:gd name="T88" fmla="*/ 188 w 705"/>
                <a:gd name="T89" fmla="*/ 338 h 604"/>
                <a:gd name="T90" fmla="*/ 194 w 705"/>
                <a:gd name="T91" fmla="*/ 298 h 604"/>
                <a:gd name="T92" fmla="*/ 198 w 705"/>
                <a:gd name="T93" fmla="*/ 264 h 604"/>
                <a:gd name="T94" fmla="*/ 207 w 705"/>
                <a:gd name="T95" fmla="*/ 224 h 604"/>
                <a:gd name="T96" fmla="*/ 213 w 705"/>
                <a:gd name="T97" fmla="*/ 182 h 604"/>
                <a:gd name="T98" fmla="*/ 236 w 705"/>
                <a:gd name="T99" fmla="*/ 148 h 604"/>
                <a:gd name="T100" fmla="*/ 262 w 705"/>
                <a:gd name="T101" fmla="*/ 116 h 604"/>
                <a:gd name="T102" fmla="*/ 300 w 705"/>
                <a:gd name="T103" fmla="*/ 81 h 604"/>
                <a:gd name="T104" fmla="*/ 84 w 705"/>
                <a:gd name="T105" fmla="*/ 121 h 604"/>
                <a:gd name="T106" fmla="*/ 120 w 705"/>
                <a:gd name="T107" fmla="*/ 74 h 604"/>
                <a:gd name="T108" fmla="*/ 150 w 705"/>
                <a:gd name="T109" fmla="*/ 43 h 604"/>
                <a:gd name="T110" fmla="*/ 194 w 705"/>
                <a:gd name="T111" fmla="*/ 17 h 604"/>
                <a:gd name="T112" fmla="*/ 245 w 705"/>
                <a:gd name="T113" fmla="*/ 3 h 604"/>
                <a:gd name="T114" fmla="*/ 293 w 705"/>
                <a:gd name="T115" fmla="*/ 0 h 604"/>
                <a:gd name="T116" fmla="*/ 335 w 705"/>
                <a:gd name="T117" fmla="*/ 1 h 604"/>
                <a:gd name="T118" fmla="*/ 373 w 705"/>
                <a:gd name="T119" fmla="*/ 7 h 604"/>
                <a:gd name="T120" fmla="*/ 397 w 705"/>
                <a:gd name="T121" fmla="*/ 15 h 604"/>
                <a:gd name="T122" fmla="*/ 437 w 705"/>
                <a:gd name="T123" fmla="*/ 30 h 604"/>
                <a:gd name="T124" fmla="*/ 487 w 705"/>
                <a:gd name="T125" fmla="*/ 5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5" h="604">
                  <a:moveTo>
                    <a:pt x="500" y="64"/>
                  </a:moveTo>
                  <a:lnTo>
                    <a:pt x="504" y="66"/>
                  </a:lnTo>
                  <a:lnTo>
                    <a:pt x="510" y="72"/>
                  </a:lnTo>
                  <a:lnTo>
                    <a:pt x="517" y="78"/>
                  </a:lnTo>
                  <a:lnTo>
                    <a:pt x="523" y="85"/>
                  </a:lnTo>
                  <a:lnTo>
                    <a:pt x="529" y="89"/>
                  </a:lnTo>
                  <a:lnTo>
                    <a:pt x="536" y="97"/>
                  </a:lnTo>
                  <a:lnTo>
                    <a:pt x="542" y="104"/>
                  </a:lnTo>
                  <a:lnTo>
                    <a:pt x="550" y="112"/>
                  </a:lnTo>
                  <a:lnTo>
                    <a:pt x="555" y="117"/>
                  </a:lnTo>
                  <a:lnTo>
                    <a:pt x="561" y="123"/>
                  </a:lnTo>
                  <a:lnTo>
                    <a:pt x="567" y="129"/>
                  </a:lnTo>
                  <a:lnTo>
                    <a:pt x="572" y="135"/>
                  </a:lnTo>
                  <a:lnTo>
                    <a:pt x="578" y="142"/>
                  </a:lnTo>
                  <a:lnTo>
                    <a:pt x="582" y="146"/>
                  </a:lnTo>
                  <a:lnTo>
                    <a:pt x="705" y="157"/>
                  </a:lnTo>
                  <a:lnTo>
                    <a:pt x="704" y="157"/>
                  </a:lnTo>
                  <a:lnTo>
                    <a:pt x="700" y="159"/>
                  </a:lnTo>
                  <a:lnTo>
                    <a:pt x="696" y="161"/>
                  </a:lnTo>
                  <a:lnTo>
                    <a:pt x="690" y="163"/>
                  </a:lnTo>
                  <a:lnTo>
                    <a:pt x="683" y="167"/>
                  </a:lnTo>
                  <a:lnTo>
                    <a:pt x="673" y="171"/>
                  </a:lnTo>
                  <a:lnTo>
                    <a:pt x="664" y="176"/>
                  </a:lnTo>
                  <a:lnTo>
                    <a:pt x="654" y="182"/>
                  </a:lnTo>
                  <a:lnTo>
                    <a:pt x="648" y="182"/>
                  </a:lnTo>
                  <a:lnTo>
                    <a:pt x="643" y="184"/>
                  </a:lnTo>
                  <a:lnTo>
                    <a:pt x="637" y="186"/>
                  </a:lnTo>
                  <a:lnTo>
                    <a:pt x="633" y="188"/>
                  </a:lnTo>
                  <a:lnTo>
                    <a:pt x="626" y="190"/>
                  </a:lnTo>
                  <a:lnTo>
                    <a:pt x="620" y="192"/>
                  </a:lnTo>
                  <a:lnTo>
                    <a:pt x="614" y="194"/>
                  </a:lnTo>
                  <a:lnTo>
                    <a:pt x="610" y="195"/>
                  </a:lnTo>
                  <a:lnTo>
                    <a:pt x="603" y="195"/>
                  </a:lnTo>
                  <a:lnTo>
                    <a:pt x="597" y="195"/>
                  </a:lnTo>
                  <a:lnTo>
                    <a:pt x="591" y="195"/>
                  </a:lnTo>
                  <a:lnTo>
                    <a:pt x="586" y="197"/>
                  </a:lnTo>
                  <a:lnTo>
                    <a:pt x="580" y="195"/>
                  </a:lnTo>
                  <a:lnTo>
                    <a:pt x="574" y="195"/>
                  </a:lnTo>
                  <a:lnTo>
                    <a:pt x="569" y="195"/>
                  </a:lnTo>
                  <a:lnTo>
                    <a:pt x="565" y="195"/>
                  </a:lnTo>
                  <a:lnTo>
                    <a:pt x="559" y="194"/>
                  </a:lnTo>
                  <a:lnTo>
                    <a:pt x="553" y="192"/>
                  </a:lnTo>
                  <a:lnTo>
                    <a:pt x="548" y="190"/>
                  </a:lnTo>
                  <a:lnTo>
                    <a:pt x="542" y="188"/>
                  </a:lnTo>
                  <a:lnTo>
                    <a:pt x="532" y="182"/>
                  </a:lnTo>
                  <a:lnTo>
                    <a:pt x="525" y="178"/>
                  </a:lnTo>
                  <a:lnTo>
                    <a:pt x="515" y="173"/>
                  </a:lnTo>
                  <a:lnTo>
                    <a:pt x="506" y="169"/>
                  </a:lnTo>
                  <a:lnTo>
                    <a:pt x="498" y="163"/>
                  </a:lnTo>
                  <a:lnTo>
                    <a:pt x="492" y="159"/>
                  </a:lnTo>
                  <a:lnTo>
                    <a:pt x="483" y="154"/>
                  </a:lnTo>
                  <a:lnTo>
                    <a:pt x="479" y="148"/>
                  </a:lnTo>
                  <a:lnTo>
                    <a:pt x="473" y="144"/>
                  </a:lnTo>
                  <a:lnTo>
                    <a:pt x="470" y="142"/>
                  </a:lnTo>
                  <a:lnTo>
                    <a:pt x="462" y="136"/>
                  </a:lnTo>
                  <a:lnTo>
                    <a:pt x="462" y="135"/>
                  </a:lnTo>
                  <a:lnTo>
                    <a:pt x="382" y="230"/>
                  </a:lnTo>
                  <a:lnTo>
                    <a:pt x="384" y="230"/>
                  </a:lnTo>
                  <a:lnTo>
                    <a:pt x="392" y="232"/>
                  </a:lnTo>
                  <a:lnTo>
                    <a:pt x="397" y="233"/>
                  </a:lnTo>
                  <a:lnTo>
                    <a:pt x="403" y="237"/>
                  </a:lnTo>
                  <a:lnTo>
                    <a:pt x="411" y="239"/>
                  </a:lnTo>
                  <a:lnTo>
                    <a:pt x="420" y="245"/>
                  </a:lnTo>
                  <a:lnTo>
                    <a:pt x="424" y="247"/>
                  </a:lnTo>
                  <a:lnTo>
                    <a:pt x="430" y="249"/>
                  </a:lnTo>
                  <a:lnTo>
                    <a:pt x="435" y="252"/>
                  </a:lnTo>
                  <a:lnTo>
                    <a:pt x="441" y="256"/>
                  </a:lnTo>
                  <a:lnTo>
                    <a:pt x="447" y="258"/>
                  </a:lnTo>
                  <a:lnTo>
                    <a:pt x="453" y="262"/>
                  </a:lnTo>
                  <a:lnTo>
                    <a:pt x="458" y="266"/>
                  </a:lnTo>
                  <a:lnTo>
                    <a:pt x="466" y="271"/>
                  </a:lnTo>
                  <a:lnTo>
                    <a:pt x="472" y="275"/>
                  </a:lnTo>
                  <a:lnTo>
                    <a:pt x="479" y="281"/>
                  </a:lnTo>
                  <a:lnTo>
                    <a:pt x="485" y="287"/>
                  </a:lnTo>
                  <a:lnTo>
                    <a:pt x="494" y="292"/>
                  </a:lnTo>
                  <a:lnTo>
                    <a:pt x="500" y="298"/>
                  </a:lnTo>
                  <a:lnTo>
                    <a:pt x="510" y="304"/>
                  </a:lnTo>
                  <a:lnTo>
                    <a:pt x="517" y="310"/>
                  </a:lnTo>
                  <a:lnTo>
                    <a:pt x="527" y="317"/>
                  </a:lnTo>
                  <a:lnTo>
                    <a:pt x="534" y="325"/>
                  </a:lnTo>
                  <a:lnTo>
                    <a:pt x="540" y="332"/>
                  </a:lnTo>
                  <a:lnTo>
                    <a:pt x="548" y="340"/>
                  </a:lnTo>
                  <a:lnTo>
                    <a:pt x="555" y="351"/>
                  </a:lnTo>
                  <a:lnTo>
                    <a:pt x="557" y="355"/>
                  </a:lnTo>
                  <a:lnTo>
                    <a:pt x="561" y="361"/>
                  </a:lnTo>
                  <a:lnTo>
                    <a:pt x="563" y="367"/>
                  </a:lnTo>
                  <a:lnTo>
                    <a:pt x="567" y="372"/>
                  </a:lnTo>
                  <a:lnTo>
                    <a:pt x="570" y="376"/>
                  </a:lnTo>
                  <a:lnTo>
                    <a:pt x="572" y="382"/>
                  </a:lnTo>
                  <a:lnTo>
                    <a:pt x="576" y="387"/>
                  </a:lnTo>
                  <a:lnTo>
                    <a:pt x="578" y="395"/>
                  </a:lnTo>
                  <a:lnTo>
                    <a:pt x="580" y="399"/>
                  </a:lnTo>
                  <a:lnTo>
                    <a:pt x="584" y="405"/>
                  </a:lnTo>
                  <a:lnTo>
                    <a:pt x="586" y="410"/>
                  </a:lnTo>
                  <a:lnTo>
                    <a:pt x="588" y="416"/>
                  </a:lnTo>
                  <a:lnTo>
                    <a:pt x="589" y="422"/>
                  </a:lnTo>
                  <a:lnTo>
                    <a:pt x="593" y="427"/>
                  </a:lnTo>
                  <a:lnTo>
                    <a:pt x="595" y="433"/>
                  </a:lnTo>
                  <a:lnTo>
                    <a:pt x="597" y="441"/>
                  </a:lnTo>
                  <a:lnTo>
                    <a:pt x="597" y="446"/>
                  </a:lnTo>
                  <a:lnTo>
                    <a:pt x="601" y="452"/>
                  </a:lnTo>
                  <a:lnTo>
                    <a:pt x="601" y="458"/>
                  </a:lnTo>
                  <a:lnTo>
                    <a:pt x="605" y="465"/>
                  </a:lnTo>
                  <a:lnTo>
                    <a:pt x="605" y="471"/>
                  </a:lnTo>
                  <a:lnTo>
                    <a:pt x="607" y="477"/>
                  </a:lnTo>
                  <a:lnTo>
                    <a:pt x="608" y="483"/>
                  </a:lnTo>
                  <a:lnTo>
                    <a:pt x="610" y="490"/>
                  </a:lnTo>
                  <a:lnTo>
                    <a:pt x="612" y="494"/>
                  </a:lnTo>
                  <a:lnTo>
                    <a:pt x="612" y="500"/>
                  </a:lnTo>
                  <a:lnTo>
                    <a:pt x="614" y="505"/>
                  </a:lnTo>
                  <a:lnTo>
                    <a:pt x="614" y="511"/>
                  </a:lnTo>
                  <a:lnTo>
                    <a:pt x="614" y="517"/>
                  </a:lnTo>
                  <a:lnTo>
                    <a:pt x="616" y="523"/>
                  </a:lnTo>
                  <a:lnTo>
                    <a:pt x="616" y="528"/>
                  </a:lnTo>
                  <a:lnTo>
                    <a:pt x="618" y="532"/>
                  </a:lnTo>
                  <a:lnTo>
                    <a:pt x="620" y="542"/>
                  </a:lnTo>
                  <a:lnTo>
                    <a:pt x="622" y="551"/>
                  </a:lnTo>
                  <a:lnTo>
                    <a:pt x="624" y="561"/>
                  </a:lnTo>
                  <a:lnTo>
                    <a:pt x="626" y="570"/>
                  </a:lnTo>
                  <a:lnTo>
                    <a:pt x="626" y="576"/>
                  </a:lnTo>
                  <a:lnTo>
                    <a:pt x="626" y="583"/>
                  </a:lnTo>
                  <a:lnTo>
                    <a:pt x="627" y="589"/>
                  </a:lnTo>
                  <a:lnTo>
                    <a:pt x="627" y="595"/>
                  </a:lnTo>
                  <a:lnTo>
                    <a:pt x="629" y="602"/>
                  </a:lnTo>
                  <a:lnTo>
                    <a:pt x="629" y="604"/>
                  </a:lnTo>
                  <a:lnTo>
                    <a:pt x="622" y="599"/>
                  </a:lnTo>
                  <a:lnTo>
                    <a:pt x="616" y="593"/>
                  </a:lnTo>
                  <a:lnTo>
                    <a:pt x="610" y="587"/>
                  </a:lnTo>
                  <a:lnTo>
                    <a:pt x="605" y="581"/>
                  </a:lnTo>
                  <a:lnTo>
                    <a:pt x="599" y="576"/>
                  </a:lnTo>
                  <a:lnTo>
                    <a:pt x="593" y="570"/>
                  </a:lnTo>
                  <a:lnTo>
                    <a:pt x="588" y="566"/>
                  </a:lnTo>
                  <a:lnTo>
                    <a:pt x="584" y="561"/>
                  </a:lnTo>
                  <a:lnTo>
                    <a:pt x="578" y="553"/>
                  </a:lnTo>
                  <a:lnTo>
                    <a:pt x="572" y="549"/>
                  </a:lnTo>
                  <a:lnTo>
                    <a:pt x="569" y="543"/>
                  </a:lnTo>
                  <a:lnTo>
                    <a:pt x="565" y="538"/>
                  </a:lnTo>
                  <a:lnTo>
                    <a:pt x="559" y="532"/>
                  </a:lnTo>
                  <a:lnTo>
                    <a:pt x="555" y="524"/>
                  </a:lnTo>
                  <a:lnTo>
                    <a:pt x="551" y="519"/>
                  </a:lnTo>
                  <a:lnTo>
                    <a:pt x="548" y="513"/>
                  </a:lnTo>
                  <a:lnTo>
                    <a:pt x="544" y="505"/>
                  </a:lnTo>
                  <a:lnTo>
                    <a:pt x="540" y="500"/>
                  </a:lnTo>
                  <a:lnTo>
                    <a:pt x="536" y="492"/>
                  </a:lnTo>
                  <a:lnTo>
                    <a:pt x="532" y="486"/>
                  </a:lnTo>
                  <a:lnTo>
                    <a:pt x="529" y="479"/>
                  </a:lnTo>
                  <a:lnTo>
                    <a:pt x="525" y="471"/>
                  </a:lnTo>
                  <a:lnTo>
                    <a:pt x="521" y="464"/>
                  </a:lnTo>
                  <a:lnTo>
                    <a:pt x="519" y="456"/>
                  </a:lnTo>
                  <a:lnTo>
                    <a:pt x="515" y="448"/>
                  </a:lnTo>
                  <a:lnTo>
                    <a:pt x="513" y="441"/>
                  </a:lnTo>
                  <a:lnTo>
                    <a:pt x="510" y="433"/>
                  </a:lnTo>
                  <a:lnTo>
                    <a:pt x="506" y="424"/>
                  </a:lnTo>
                  <a:lnTo>
                    <a:pt x="504" y="414"/>
                  </a:lnTo>
                  <a:lnTo>
                    <a:pt x="500" y="405"/>
                  </a:lnTo>
                  <a:lnTo>
                    <a:pt x="498" y="395"/>
                  </a:lnTo>
                  <a:lnTo>
                    <a:pt x="496" y="387"/>
                  </a:lnTo>
                  <a:lnTo>
                    <a:pt x="329" y="313"/>
                  </a:lnTo>
                  <a:lnTo>
                    <a:pt x="327" y="313"/>
                  </a:lnTo>
                  <a:lnTo>
                    <a:pt x="327" y="317"/>
                  </a:lnTo>
                  <a:lnTo>
                    <a:pt x="323" y="319"/>
                  </a:lnTo>
                  <a:lnTo>
                    <a:pt x="321" y="325"/>
                  </a:lnTo>
                  <a:lnTo>
                    <a:pt x="318" y="330"/>
                  </a:lnTo>
                  <a:lnTo>
                    <a:pt x="316" y="338"/>
                  </a:lnTo>
                  <a:lnTo>
                    <a:pt x="312" y="348"/>
                  </a:lnTo>
                  <a:lnTo>
                    <a:pt x="308" y="357"/>
                  </a:lnTo>
                  <a:lnTo>
                    <a:pt x="306" y="361"/>
                  </a:lnTo>
                  <a:lnTo>
                    <a:pt x="302" y="367"/>
                  </a:lnTo>
                  <a:lnTo>
                    <a:pt x="300" y="372"/>
                  </a:lnTo>
                  <a:lnTo>
                    <a:pt x="299" y="376"/>
                  </a:lnTo>
                  <a:lnTo>
                    <a:pt x="295" y="382"/>
                  </a:lnTo>
                  <a:lnTo>
                    <a:pt x="293" y="387"/>
                  </a:lnTo>
                  <a:lnTo>
                    <a:pt x="291" y="393"/>
                  </a:lnTo>
                  <a:lnTo>
                    <a:pt x="289" y="399"/>
                  </a:lnTo>
                  <a:lnTo>
                    <a:pt x="285" y="405"/>
                  </a:lnTo>
                  <a:lnTo>
                    <a:pt x="281" y="410"/>
                  </a:lnTo>
                  <a:lnTo>
                    <a:pt x="280" y="416"/>
                  </a:lnTo>
                  <a:lnTo>
                    <a:pt x="276" y="422"/>
                  </a:lnTo>
                  <a:lnTo>
                    <a:pt x="274" y="427"/>
                  </a:lnTo>
                  <a:lnTo>
                    <a:pt x="272" y="433"/>
                  </a:lnTo>
                  <a:lnTo>
                    <a:pt x="268" y="439"/>
                  </a:lnTo>
                  <a:lnTo>
                    <a:pt x="266" y="445"/>
                  </a:lnTo>
                  <a:lnTo>
                    <a:pt x="259" y="454"/>
                  </a:lnTo>
                  <a:lnTo>
                    <a:pt x="253" y="464"/>
                  </a:lnTo>
                  <a:lnTo>
                    <a:pt x="245" y="473"/>
                  </a:lnTo>
                  <a:lnTo>
                    <a:pt x="238" y="481"/>
                  </a:lnTo>
                  <a:lnTo>
                    <a:pt x="230" y="488"/>
                  </a:lnTo>
                  <a:lnTo>
                    <a:pt x="221" y="496"/>
                  </a:lnTo>
                  <a:lnTo>
                    <a:pt x="213" y="502"/>
                  </a:lnTo>
                  <a:lnTo>
                    <a:pt x="203" y="509"/>
                  </a:lnTo>
                  <a:lnTo>
                    <a:pt x="198" y="511"/>
                  </a:lnTo>
                  <a:lnTo>
                    <a:pt x="194" y="515"/>
                  </a:lnTo>
                  <a:lnTo>
                    <a:pt x="188" y="517"/>
                  </a:lnTo>
                  <a:lnTo>
                    <a:pt x="183" y="521"/>
                  </a:lnTo>
                  <a:lnTo>
                    <a:pt x="177" y="523"/>
                  </a:lnTo>
                  <a:lnTo>
                    <a:pt x="173" y="524"/>
                  </a:lnTo>
                  <a:lnTo>
                    <a:pt x="167" y="528"/>
                  </a:lnTo>
                  <a:lnTo>
                    <a:pt x="164" y="530"/>
                  </a:lnTo>
                  <a:lnTo>
                    <a:pt x="158" y="532"/>
                  </a:lnTo>
                  <a:lnTo>
                    <a:pt x="152" y="534"/>
                  </a:lnTo>
                  <a:lnTo>
                    <a:pt x="146" y="536"/>
                  </a:lnTo>
                  <a:lnTo>
                    <a:pt x="143" y="538"/>
                  </a:lnTo>
                  <a:lnTo>
                    <a:pt x="137" y="540"/>
                  </a:lnTo>
                  <a:lnTo>
                    <a:pt x="133" y="542"/>
                  </a:lnTo>
                  <a:lnTo>
                    <a:pt x="127" y="543"/>
                  </a:lnTo>
                  <a:lnTo>
                    <a:pt x="122" y="547"/>
                  </a:lnTo>
                  <a:lnTo>
                    <a:pt x="118" y="547"/>
                  </a:lnTo>
                  <a:lnTo>
                    <a:pt x="112" y="549"/>
                  </a:lnTo>
                  <a:lnTo>
                    <a:pt x="106" y="549"/>
                  </a:lnTo>
                  <a:lnTo>
                    <a:pt x="101" y="551"/>
                  </a:lnTo>
                  <a:lnTo>
                    <a:pt x="95" y="551"/>
                  </a:lnTo>
                  <a:lnTo>
                    <a:pt x="91" y="553"/>
                  </a:lnTo>
                  <a:lnTo>
                    <a:pt x="86" y="555"/>
                  </a:lnTo>
                  <a:lnTo>
                    <a:pt x="82" y="557"/>
                  </a:lnTo>
                  <a:lnTo>
                    <a:pt x="70" y="559"/>
                  </a:lnTo>
                  <a:lnTo>
                    <a:pt x="63" y="561"/>
                  </a:lnTo>
                  <a:lnTo>
                    <a:pt x="53" y="562"/>
                  </a:lnTo>
                  <a:lnTo>
                    <a:pt x="46" y="564"/>
                  </a:lnTo>
                  <a:lnTo>
                    <a:pt x="38" y="564"/>
                  </a:lnTo>
                  <a:lnTo>
                    <a:pt x="29" y="566"/>
                  </a:lnTo>
                  <a:lnTo>
                    <a:pt x="23" y="566"/>
                  </a:lnTo>
                  <a:lnTo>
                    <a:pt x="17" y="568"/>
                  </a:lnTo>
                  <a:lnTo>
                    <a:pt x="10" y="568"/>
                  </a:lnTo>
                  <a:lnTo>
                    <a:pt x="6" y="570"/>
                  </a:lnTo>
                  <a:lnTo>
                    <a:pt x="2" y="570"/>
                  </a:lnTo>
                  <a:lnTo>
                    <a:pt x="0" y="572"/>
                  </a:lnTo>
                  <a:lnTo>
                    <a:pt x="0" y="564"/>
                  </a:lnTo>
                  <a:lnTo>
                    <a:pt x="2" y="559"/>
                  </a:lnTo>
                  <a:lnTo>
                    <a:pt x="6" y="551"/>
                  </a:lnTo>
                  <a:lnTo>
                    <a:pt x="13" y="542"/>
                  </a:lnTo>
                  <a:lnTo>
                    <a:pt x="19" y="532"/>
                  </a:lnTo>
                  <a:lnTo>
                    <a:pt x="29" y="523"/>
                  </a:lnTo>
                  <a:lnTo>
                    <a:pt x="32" y="517"/>
                  </a:lnTo>
                  <a:lnTo>
                    <a:pt x="38" y="513"/>
                  </a:lnTo>
                  <a:lnTo>
                    <a:pt x="44" y="509"/>
                  </a:lnTo>
                  <a:lnTo>
                    <a:pt x="49" y="503"/>
                  </a:lnTo>
                  <a:lnTo>
                    <a:pt x="55" y="498"/>
                  </a:lnTo>
                  <a:lnTo>
                    <a:pt x="63" y="492"/>
                  </a:lnTo>
                  <a:lnTo>
                    <a:pt x="68" y="488"/>
                  </a:lnTo>
                  <a:lnTo>
                    <a:pt x="76" y="483"/>
                  </a:lnTo>
                  <a:lnTo>
                    <a:pt x="82" y="477"/>
                  </a:lnTo>
                  <a:lnTo>
                    <a:pt x="89" y="473"/>
                  </a:lnTo>
                  <a:lnTo>
                    <a:pt x="99" y="469"/>
                  </a:lnTo>
                  <a:lnTo>
                    <a:pt x="106" y="465"/>
                  </a:lnTo>
                  <a:lnTo>
                    <a:pt x="114" y="460"/>
                  </a:lnTo>
                  <a:lnTo>
                    <a:pt x="122" y="454"/>
                  </a:lnTo>
                  <a:lnTo>
                    <a:pt x="131" y="450"/>
                  </a:lnTo>
                  <a:lnTo>
                    <a:pt x="141" y="448"/>
                  </a:lnTo>
                  <a:lnTo>
                    <a:pt x="148" y="443"/>
                  </a:lnTo>
                  <a:lnTo>
                    <a:pt x="158" y="439"/>
                  </a:lnTo>
                  <a:lnTo>
                    <a:pt x="164" y="437"/>
                  </a:lnTo>
                  <a:lnTo>
                    <a:pt x="169" y="437"/>
                  </a:lnTo>
                  <a:lnTo>
                    <a:pt x="175" y="435"/>
                  </a:lnTo>
                  <a:lnTo>
                    <a:pt x="179" y="433"/>
                  </a:lnTo>
                  <a:lnTo>
                    <a:pt x="179" y="429"/>
                  </a:lnTo>
                  <a:lnTo>
                    <a:pt x="179" y="422"/>
                  </a:lnTo>
                  <a:lnTo>
                    <a:pt x="179" y="418"/>
                  </a:lnTo>
                  <a:lnTo>
                    <a:pt x="181" y="414"/>
                  </a:lnTo>
                  <a:lnTo>
                    <a:pt x="181" y="408"/>
                  </a:lnTo>
                  <a:lnTo>
                    <a:pt x="183" y="405"/>
                  </a:lnTo>
                  <a:lnTo>
                    <a:pt x="183" y="397"/>
                  </a:lnTo>
                  <a:lnTo>
                    <a:pt x="183" y="393"/>
                  </a:lnTo>
                  <a:lnTo>
                    <a:pt x="184" y="386"/>
                  </a:lnTo>
                  <a:lnTo>
                    <a:pt x="184" y="380"/>
                  </a:lnTo>
                  <a:lnTo>
                    <a:pt x="184" y="372"/>
                  </a:lnTo>
                  <a:lnTo>
                    <a:pt x="186" y="367"/>
                  </a:lnTo>
                  <a:lnTo>
                    <a:pt x="186" y="359"/>
                  </a:lnTo>
                  <a:lnTo>
                    <a:pt x="188" y="353"/>
                  </a:lnTo>
                  <a:lnTo>
                    <a:pt x="188" y="344"/>
                  </a:lnTo>
                  <a:lnTo>
                    <a:pt x="188" y="338"/>
                  </a:lnTo>
                  <a:lnTo>
                    <a:pt x="190" y="330"/>
                  </a:lnTo>
                  <a:lnTo>
                    <a:pt x="190" y="323"/>
                  </a:lnTo>
                  <a:lnTo>
                    <a:pt x="190" y="317"/>
                  </a:lnTo>
                  <a:lnTo>
                    <a:pt x="192" y="310"/>
                  </a:lnTo>
                  <a:lnTo>
                    <a:pt x="192" y="302"/>
                  </a:lnTo>
                  <a:lnTo>
                    <a:pt x="194" y="298"/>
                  </a:lnTo>
                  <a:lnTo>
                    <a:pt x="194" y="290"/>
                  </a:lnTo>
                  <a:lnTo>
                    <a:pt x="194" y="285"/>
                  </a:lnTo>
                  <a:lnTo>
                    <a:pt x="196" y="279"/>
                  </a:lnTo>
                  <a:lnTo>
                    <a:pt x="196" y="275"/>
                  </a:lnTo>
                  <a:lnTo>
                    <a:pt x="196" y="270"/>
                  </a:lnTo>
                  <a:lnTo>
                    <a:pt x="198" y="264"/>
                  </a:lnTo>
                  <a:lnTo>
                    <a:pt x="198" y="260"/>
                  </a:lnTo>
                  <a:lnTo>
                    <a:pt x="200" y="258"/>
                  </a:lnTo>
                  <a:lnTo>
                    <a:pt x="200" y="249"/>
                  </a:lnTo>
                  <a:lnTo>
                    <a:pt x="202" y="241"/>
                  </a:lnTo>
                  <a:lnTo>
                    <a:pt x="203" y="232"/>
                  </a:lnTo>
                  <a:lnTo>
                    <a:pt x="207" y="224"/>
                  </a:lnTo>
                  <a:lnTo>
                    <a:pt x="209" y="214"/>
                  </a:lnTo>
                  <a:lnTo>
                    <a:pt x="213" y="207"/>
                  </a:lnTo>
                  <a:lnTo>
                    <a:pt x="217" y="199"/>
                  </a:lnTo>
                  <a:lnTo>
                    <a:pt x="221" y="194"/>
                  </a:lnTo>
                  <a:lnTo>
                    <a:pt x="211" y="188"/>
                  </a:lnTo>
                  <a:lnTo>
                    <a:pt x="213" y="182"/>
                  </a:lnTo>
                  <a:lnTo>
                    <a:pt x="217" y="174"/>
                  </a:lnTo>
                  <a:lnTo>
                    <a:pt x="219" y="169"/>
                  </a:lnTo>
                  <a:lnTo>
                    <a:pt x="222" y="163"/>
                  </a:lnTo>
                  <a:lnTo>
                    <a:pt x="226" y="157"/>
                  </a:lnTo>
                  <a:lnTo>
                    <a:pt x="232" y="152"/>
                  </a:lnTo>
                  <a:lnTo>
                    <a:pt x="236" y="148"/>
                  </a:lnTo>
                  <a:lnTo>
                    <a:pt x="240" y="142"/>
                  </a:lnTo>
                  <a:lnTo>
                    <a:pt x="241" y="138"/>
                  </a:lnTo>
                  <a:lnTo>
                    <a:pt x="247" y="133"/>
                  </a:lnTo>
                  <a:lnTo>
                    <a:pt x="251" y="127"/>
                  </a:lnTo>
                  <a:lnTo>
                    <a:pt x="255" y="123"/>
                  </a:lnTo>
                  <a:lnTo>
                    <a:pt x="262" y="116"/>
                  </a:lnTo>
                  <a:lnTo>
                    <a:pt x="270" y="108"/>
                  </a:lnTo>
                  <a:lnTo>
                    <a:pt x="276" y="100"/>
                  </a:lnTo>
                  <a:lnTo>
                    <a:pt x="283" y="95"/>
                  </a:lnTo>
                  <a:lnTo>
                    <a:pt x="289" y="89"/>
                  </a:lnTo>
                  <a:lnTo>
                    <a:pt x="293" y="85"/>
                  </a:lnTo>
                  <a:lnTo>
                    <a:pt x="300" y="81"/>
                  </a:lnTo>
                  <a:lnTo>
                    <a:pt x="304" y="79"/>
                  </a:lnTo>
                  <a:lnTo>
                    <a:pt x="230" y="62"/>
                  </a:lnTo>
                  <a:lnTo>
                    <a:pt x="82" y="131"/>
                  </a:lnTo>
                  <a:lnTo>
                    <a:pt x="82" y="129"/>
                  </a:lnTo>
                  <a:lnTo>
                    <a:pt x="82" y="125"/>
                  </a:lnTo>
                  <a:lnTo>
                    <a:pt x="84" y="121"/>
                  </a:lnTo>
                  <a:lnTo>
                    <a:pt x="89" y="114"/>
                  </a:lnTo>
                  <a:lnTo>
                    <a:pt x="93" y="106"/>
                  </a:lnTo>
                  <a:lnTo>
                    <a:pt x="99" y="98"/>
                  </a:lnTo>
                  <a:lnTo>
                    <a:pt x="106" y="87"/>
                  </a:lnTo>
                  <a:lnTo>
                    <a:pt x="116" y="79"/>
                  </a:lnTo>
                  <a:lnTo>
                    <a:pt x="120" y="74"/>
                  </a:lnTo>
                  <a:lnTo>
                    <a:pt x="124" y="68"/>
                  </a:lnTo>
                  <a:lnTo>
                    <a:pt x="127" y="62"/>
                  </a:lnTo>
                  <a:lnTo>
                    <a:pt x="133" y="58"/>
                  </a:lnTo>
                  <a:lnTo>
                    <a:pt x="139" y="53"/>
                  </a:lnTo>
                  <a:lnTo>
                    <a:pt x="145" y="47"/>
                  </a:lnTo>
                  <a:lnTo>
                    <a:pt x="150" y="43"/>
                  </a:lnTo>
                  <a:lnTo>
                    <a:pt x="158" y="38"/>
                  </a:lnTo>
                  <a:lnTo>
                    <a:pt x="164" y="32"/>
                  </a:lnTo>
                  <a:lnTo>
                    <a:pt x="171" y="28"/>
                  </a:lnTo>
                  <a:lnTo>
                    <a:pt x="179" y="24"/>
                  </a:lnTo>
                  <a:lnTo>
                    <a:pt x="186" y="20"/>
                  </a:lnTo>
                  <a:lnTo>
                    <a:pt x="194" y="17"/>
                  </a:lnTo>
                  <a:lnTo>
                    <a:pt x="202" y="15"/>
                  </a:lnTo>
                  <a:lnTo>
                    <a:pt x="211" y="11"/>
                  </a:lnTo>
                  <a:lnTo>
                    <a:pt x="221" y="9"/>
                  </a:lnTo>
                  <a:lnTo>
                    <a:pt x="228" y="7"/>
                  </a:lnTo>
                  <a:lnTo>
                    <a:pt x="236" y="5"/>
                  </a:lnTo>
                  <a:lnTo>
                    <a:pt x="245" y="3"/>
                  </a:lnTo>
                  <a:lnTo>
                    <a:pt x="255" y="3"/>
                  </a:lnTo>
                  <a:lnTo>
                    <a:pt x="262" y="1"/>
                  </a:lnTo>
                  <a:lnTo>
                    <a:pt x="270" y="0"/>
                  </a:lnTo>
                  <a:lnTo>
                    <a:pt x="278" y="0"/>
                  </a:lnTo>
                  <a:lnTo>
                    <a:pt x="287" y="0"/>
                  </a:lnTo>
                  <a:lnTo>
                    <a:pt x="293" y="0"/>
                  </a:lnTo>
                  <a:lnTo>
                    <a:pt x="300" y="0"/>
                  </a:lnTo>
                  <a:lnTo>
                    <a:pt x="308" y="0"/>
                  </a:lnTo>
                  <a:lnTo>
                    <a:pt x="316" y="0"/>
                  </a:lnTo>
                  <a:lnTo>
                    <a:pt x="321" y="0"/>
                  </a:lnTo>
                  <a:lnTo>
                    <a:pt x="329" y="1"/>
                  </a:lnTo>
                  <a:lnTo>
                    <a:pt x="335" y="1"/>
                  </a:lnTo>
                  <a:lnTo>
                    <a:pt x="342" y="3"/>
                  </a:lnTo>
                  <a:lnTo>
                    <a:pt x="348" y="3"/>
                  </a:lnTo>
                  <a:lnTo>
                    <a:pt x="352" y="3"/>
                  </a:lnTo>
                  <a:lnTo>
                    <a:pt x="357" y="3"/>
                  </a:lnTo>
                  <a:lnTo>
                    <a:pt x="363" y="5"/>
                  </a:lnTo>
                  <a:lnTo>
                    <a:pt x="373" y="7"/>
                  </a:lnTo>
                  <a:lnTo>
                    <a:pt x="380" y="9"/>
                  </a:lnTo>
                  <a:lnTo>
                    <a:pt x="386" y="11"/>
                  </a:lnTo>
                  <a:lnTo>
                    <a:pt x="390" y="13"/>
                  </a:lnTo>
                  <a:lnTo>
                    <a:pt x="394" y="13"/>
                  </a:lnTo>
                  <a:lnTo>
                    <a:pt x="396" y="15"/>
                  </a:lnTo>
                  <a:lnTo>
                    <a:pt x="397" y="15"/>
                  </a:lnTo>
                  <a:lnTo>
                    <a:pt x="401" y="15"/>
                  </a:lnTo>
                  <a:lnTo>
                    <a:pt x="407" y="19"/>
                  </a:lnTo>
                  <a:lnTo>
                    <a:pt x="413" y="20"/>
                  </a:lnTo>
                  <a:lnTo>
                    <a:pt x="420" y="24"/>
                  </a:lnTo>
                  <a:lnTo>
                    <a:pt x="428" y="26"/>
                  </a:lnTo>
                  <a:lnTo>
                    <a:pt x="437" y="30"/>
                  </a:lnTo>
                  <a:lnTo>
                    <a:pt x="445" y="34"/>
                  </a:lnTo>
                  <a:lnTo>
                    <a:pt x="454" y="38"/>
                  </a:lnTo>
                  <a:lnTo>
                    <a:pt x="464" y="41"/>
                  </a:lnTo>
                  <a:lnTo>
                    <a:pt x="473" y="45"/>
                  </a:lnTo>
                  <a:lnTo>
                    <a:pt x="481" y="49"/>
                  </a:lnTo>
                  <a:lnTo>
                    <a:pt x="487" y="55"/>
                  </a:lnTo>
                  <a:lnTo>
                    <a:pt x="494" y="58"/>
                  </a:lnTo>
                  <a:lnTo>
                    <a:pt x="500" y="64"/>
                  </a:lnTo>
                  <a:lnTo>
                    <a:pt x="500" y="64"/>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69" name="Freeform 13"/>
            <p:cNvSpPr>
              <a:spLocks noChangeAspect="1"/>
            </p:cNvSpPr>
            <p:nvPr/>
          </p:nvSpPr>
          <p:spPr bwMode="auto">
            <a:xfrm>
              <a:off x="3696" y="3249"/>
              <a:ext cx="137" cy="160"/>
            </a:xfrm>
            <a:custGeom>
              <a:avLst/>
              <a:gdLst>
                <a:gd name="T0" fmla="*/ 0 w 135"/>
                <a:gd name="T1" fmla="*/ 158 h 171"/>
                <a:gd name="T2" fmla="*/ 68 w 135"/>
                <a:gd name="T3" fmla="*/ 46 h 171"/>
                <a:gd name="T4" fmla="*/ 55 w 135"/>
                <a:gd name="T5" fmla="*/ 42 h 171"/>
                <a:gd name="T6" fmla="*/ 61 w 135"/>
                <a:gd name="T7" fmla="*/ 38 h 171"/>
                <a:gd name="T8" fmla="*/ 66 w 135"/>
                <a:gd name="T9" fmla="*/ 38 h 171"/>
                <a:gd name="T10" fmla="*/ 72 w 135"/>
                <a:gd name="T11" fmla="*/ 36 h 171"/>
                <a:gd name="T12" fmla="*/ 80 w 135"/>
                <a:gd name="T13" fmla="*/ 35 h 171"/>
                <a:gd name="T14" fmla="*/ 51 w 135"/>
                <a:gd name="T15" fmla="*/ 29 h 171"/>
                <a:gd name="T16" fmla="*/ 55 w 135"/>
                <a:gd name="T17" fmla="*/ 25 h 171"/>
                <a:gd name="T18" fmla="*/ 63 w 135"/>
                <a:gd name="T19" fmla="*/ 23 h 171"/>
                <a:gd name="T20" fmla="*/ 66 w 135"/>
                <a:gd name="T21" fmla="*/ 21 h 171"/>
                <a:gd name="T22" fmla="*/ 72 w 135"/>
                <a:gd name="T23" fmla="*/ 19 h 171"/>
                <a:gd name="T24" fmla="*/ 76 w 135"/>
                <a:gd name="T25" fmla="*/ 19 h 171"/>
                <a:gd name="T26" fmla="*/ 83 w 135"/>
                <a:gd name="T27" fmla="*/ 19 h 171"/>
                <a:gd name="T28" fmla="*/ 55 w 135"/>
                <a:gd name="T29" fmla="*/ 12 h 171"/>
                <a:gd name="T30" fmla="*/ 59 w 135"/>
                <a:gd name="T31" fmla="*/ 8 h 171"/>
                <a:gd name="T32" fmla="*/ 64 w 135"/>
                <a:gd name="T33" fmla="*/ 4 h 171"/>
                <a:gd name="T34" fmla="*/ 70 w 135"/>
                <a:gd name="T35" fmla="*/ 2 h 171"/>
                <a:gd name="T36" fmla="*/ 78 w 135"/>
                <a:gd name="T37" fmla="*/ 0 h 171"/>
                <a:gd name="T38" fmla="*/ 83 w 135"/>
                <a:gd name="T39" fmla="*/ 0 h 171"/>
                <a:gd name="T40" fmla="*/ 91 w 135"/>
                <a:gd name="T41" fmla="*/ 0 h 171"/>
                <a:gd name="T42" fmla="*/ 99 w 135"/>
                <a:gd name="T43" fmla="*/ 0 h 171"/>
                <a:gd name="T44" fmla="*/ 108 w 135"/>
                <a:gd name="T45" fmla="*/ 4 h 171"/>
                <a:gd name="T46" fmla="*/ 116 w 135"/>
                <a:gd name="T47" fmla="*/ 0 h 171"/>
                <a:gd name="T48" fmla="*/ 123 w 135"/>
                <a:gd name="T49" fmla="*/ 2 h 171"/>
                <a:gd name="T50" fmla="*/ 129 w 135"/>
                <a:gd name="T51" fmla="*/ 4 h 171"/>
                <a:gd name="T52" fmla="*/ 135 w 135"/>
                <a:gd name="T53" fmla="*/ 10 h 171"/>
                <a:gd name="T54" fmla="*/ 123 w 135"/>
                <a:gd name="T55" fmla="*/ 16 h 171"/>
                <a:gd name="T56" fmla="*/ 120 w 135"/>
                <a:gd name="T57" fmla="*/ 52 h 171"/>
                <a:gd name="T58" fmla="*/ 114 w 135"/>
                <a:gd name="T59" fmla="*/ 50 h 171"/>
                <a:gd name="T60" fmla="*/ 112 w 135"/>
                <a:gd name="T61" fmla="*/ 69 h 171"/>
                <a:gd name="T62" fmla="*/ 101 w 135"/>
                <a:gd name="T63" fmla="*/ 67 h 171"/>
                <a:gd name="T64" fmla="*/ 66 w 135"/>
                <a:gd name="T65" fmla="*/ 171 h 171"/>
                <a:gd name="T66" fmla="*/ 0 w 135"/>
                <a:gd name="T67" fmla="*/ 158 h 171"/>
                <a:gd name="T68" fmla="*/ 0 w 135"/>
                <a:gd name="T69" fmla="*/ 15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71">
                  <a:moveTo>
                    <a:pt x="0" y="158"/>
                  </a:moveTo>
                  <a:lnTo>
                    <a:pt x="68" y="46"/>
                  </a:lnTo>
                  <a:lnTo>
                    <a:pt x="55" y="42"/>
                  </a:lnTo>
                  <a:lnTo>
                    <a:pt x="61" y="38"/>
                  </a:lnTo>
                  <a:lnTo>
                    <a:pt x="66" y="38"/>
                  </a:lnTo>
                  <a:lnTo>
                    <a:pt x="72" y="36"/>
                  </a:lnTo>
                  <a:lnTo>
                    <a:pt x="80" y="35"/>
                  </a:lnTo>
                  <a:lnTo>
                    <a:pt x="51" y="29"/>
                  </a:lnTo>
                  <a:lnTo>
                    <a:pt x="55" y="25"/>
                  </a:lnTo>
                  <a:lnTo>
                    <a:pt x="63" y="23"/>
                  </a:lnTo>
                  <a:lnTo>
                    <a:pt x="66" y="21"/>
                  </a:lnTo>
                  <a:lnTo>
                    <a:pt x="72" y="19"/>
                  </a:lnTo>
                  <a:lnTo>
                    <a:pt x="76" y="19"/>
                  </a:lnTo>
                  <a:lnTo>
                    <a:pt x="83" y="19"/>
                  </a:lnTo>
                  <a:lnTo>
                    <a:pt x="55" y="12"/>
                  </a:lnTo>
                  <a:lnTo>
                    <a:pt x="59" y="8"/>
                  </a:lnTo>
                  <a:lnTo>
                    <a:pt x="64" y="4"/>
                  </a:lnTo>
                  <a:lnTo>
                    <a:pt x="70" y="2"/>
                  </a:lnTo>
                  <a:lnTo>
                    <a:pt x="78" y="0"/>
                  </a:lnTo>
                  <a:lnTo>
                    <a:pt x="83" y="0"/>
                  </a:lnTo>
                  <a:lnTo>
                    <a:pt x="91" y="0"/>
                  </a:lnTo>
                  <a:lnTo>
                    <a:pt x="99" y="0"/>
                  </a:lnTo>
                  <a:lnTo>
                    <a:pt x="108" y="4"/>
                  </a:lnTo>
                  <a:lnTo>
                    <a:pt x="116" y="0"/>
                  </a:lnTo>
                  <a:lnTo>
                    <a:pt x="123" y="2"/>
                  </a:lnTo>
                  <a:lnTo>
                    <a:pt x="129" y="4"/>
                  </a:lnTo>
                  <a:lnTo>
                    <a:pt x="135" y="10"/>
                  </a:lnTo>
                  <a:lnTo>
                    <a:pt x="123" y="16"/>
                  </a:lnTo>
                  <a:lnTo>
                    <a:pt x="120" y="52"/>
                  </a:lnTo>
                  <a:lnTo>
                    <a:pt x="114" y="50"/>
                  </a:lnTo>
                  <a:lnTo>
                    <a:pt x="112" y="69"/>
                  </a:lnTo>
                  <a:lnTo>
                    <a:pt x="101" y="67"/>
                  </a:lnTo>
                  <a:lnTo>
                    <a:pt x="66" y="171"/>
                  </a:lnTo>
                  <a:lnTo>
                    <a:pt x="0" y="158"/>
                  </a:lnTo>
                  <a:lnTo>
                    <a:pt x="0" y="158"/>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0" name="Freeform 14"/>
            <p:cNvSpPr>
              <a:spLocks noChangeAspect="1"/>
            </p:cNvSpPr>
            <p:nvPr/>
          </p:nvSpPr>
          <p:spPr bwMode="auto">
            <a:xfrm>
              <a:off x="3594" y="3345"/>
              <a:ext cx="32" cy="23"/>
            </a:xfrm>
            <a:custGeom>
              <a:avLst/>
              <a:gdLst>
                <a:gd name="T0" fmla="*/ 65 w 65"/>
                <a:gd name="T1" fmla="*/ 0 h 48"/>
                <a:gd name="T2" fmla="*/ 23 w 65"/>
                <a:gd name="T3" fmla="*/ 48 h 48"/>
                <a:gd name="T4" fmla="*/ 0 w 65"/>
                <a:gd name="T5" fmla="*/ 46 h 48"/>
                <a:gd name="T6" fmla="*/ 6 w 65"/>
                <a:gd name="T7" fmla="*/ 12 h 48"/>
                <a:gd name="T8" fmla="*/ 18 w 65"/>
                <a:gd name="T9" fmla="*/ 12 h 48"/>
                <a:gd name="T10" fmla="*/ 38 w 65"/>
                <a:gd name="T11" fmla="*/ 2 h 48"/>
                <a:gd name="T12" fmla="*/ 65 w 65"/>
                <a:gd name="T13" fmla="*/ 0 h 48"/>
                <a:gd name="T14" fmla="*/ 65 w 65"/>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8">
                  <a:moveTo>
                    <a:pt x="65" y="0"/>
                  </a:moveTo>
                  <a:lnTo>
                    <a:pt x="23" y="48"/>
                  </a:lnTo>
                  <a:lnTo>
                    <a:pt x="0" y="46"/>
                  </a:lnTo>
                  <a:lnTo>
                    <a:pt x="6" y="12"/>
                  </a:lnTo>
                  <a:lnTo>
                    <a:pt x="18" y="12"/>
                  </a:lnTo>
                  <a:lnTo>
                    <a:pt x="38" y="2"/>
                  </a:lnTo>
                  <a:lnTo>
                    <a:pt x="65" y="0"/>
                  </a:lnTo>
                  <a:lnTo>
                    <a:pt x="65"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1" name="Freeform 15"/>
            <p:cNvSpPr>
              <a:spLocks noChangeAspect="1"/>
            </p:cNvSpPr>
            <p:nvPr/>
          </p:nvSpPr>
          <p:spPr bwMode="auto">
            <a:xfrm>
              <a:off x="3571" y="3340"/>
              <a:ext cx="38" cy="50"/>
            </a:xfrm>
            <a:custGeom>
              <a:avLst/>
              <a:gdLst>
                <a:gd name="T0" fmla="*/ 53 w 76"/>
                <a:gd name="T1" fmla="*/ 0 h 101"/>
                <a:gd name="T2" fmla="*/ 76 w 76"/>
                <a:gd name="T3" fmla="*/ 6 h 101"/>
                <a:gd name="T4" fmla="*/ 49 w 76"/>
                <a:gd name="T5" fmla="*/ 101 h 101"/>
                <a:gd name="T6" fmla="*/ 0 w 76"/>
                <a:gd name="T7" fmla="*/ 63 h 101"/>
                <a:gd name="T8" fmla="*/ 30 w 76"/>
                <a:gd name="T9" fmla="*/ 72 h 101"/>
                <a:gd name="T10" fmla="*/ 45 w 76"/>
                <a:gd name="T11" fmla="*/ 78 h 101"/>
                <a:gd name="T12" fmla="*/ 63 w 76"/>
                <a:gd name="T13" fmla="*/ 13 h 101"/>
                <a:gd name="T14" fmla="*/ 40 w 76"/>
                <a:gd name="T15" fmla="*/ 7 h 101"/>
                <a:gd name="T16" fmla="*/ 53 w 76"/>
                <a:gd name="T17" fmla="*/ 0 h 101"/>
                <a:gd name="T18" fmla="*/ 53 w 76"/>
                <a:gd name="T1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01">
                  <a:moveTo>
                    <a:pt x="53" y="0"/>
                  </a:moveTo>
                  <a:lnTo>
                    <a:pt x="76" y="6"/>
                  </a:lnTo>
                  <a:lnTo>
                    <a:pt x="49" y="101"/>
                  </a:lnTo>
                  <a:lnTo>
                    <a:pt x="0" y="63"/>
                  </a:lnTo>
                  <a:lnTo>
                    <a:pt x="30" y="72"/>
                  </a:lnTo>
                  <a:lnTo>
                    <a:pt x="45" y="78"/>
                  </a:lnTo>
                  <a:lnTo>
                    <a:pt x="63" y="13"/>
                  </a:lnTo>
                  <a:lnTo>
                    <a:pt x="40" y="7"/>
                  </a:lnTo>
                  <a:lnTo>
                    <a:pt x="53" y="0"/>
                  </a:lnTo>
                  <a:lnTo>
                    <a:pt x="53"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2" name="Freeform 16"/>
            <p:cNvSpPr>
              <a:spLocks noChangeAspect="1"/>
            </p:cNvSpPr>
            <p:nvPr/>
          </p:nvSpPr>
          <p:spPr bwMode="auto">
            <a:xfrm>
              <a:off x="3505" y="3300"/>
              <a:ext cx="106" cy="120"/>
            </a:xfrm>
            <a:custGeom>
              <a:avLst/>
              <a:gdLst>
                <a:gd name="T0" fmla="*/ 190 w 211"/>
                <a:gd name="T1" fmla="*/ 6 h 240"/>
                <a:gd name="T2" fmla="*/ 68 w 211"/>
                <a:gd name="T3" fmla="*/ 0 h 240"/>
                <a:gd name="T4" fmla="*/ 68 w 211"/>
                <a:gd name="T5" fmla="*/ 0 h 240"/>
                <a:gd name="T6" fmla="*/ 66 w 211"/>
                <a:gd name="T7" fmla="*/ 4 h 240"/>
                <a:gd name="T8" fmla="*/ 62 w 211"/>
                <a:gd name="T9" fmla="*/ 9 h 240"/>
                <a:gd name="T10" fmla="*/ 59 w 211"/>
                <a:gd name="T11" fmla="*/ 15 h 240"/>
                <a:gd name="T12" fmla="*/ 57 w 211"/>
                <a:gd name="T13" fmla="*/ 19 h 240"/>
                <a:gd name="T14" fmla="*/ 55 w 211"/>
                <a:gd name="T15" fmla="*/ 23 h 240"/>
                <a:gd name="T16" fmla="*/ 53 w 211"/>
                <a:gd name="T17" fmla="*/ 28 h 240"/>
                <a:gd name="T18" fmla="*/ 51 w 211"/>
                <a:gd name="T19" fmla="*/ 34 h 240"/>
                <a:gd name="T20" fmla="*/ 47 w 211"/>
                <a:gd name="T21" fmla="*/ 38 h 240"/>
                <a:gd name="T22" fmla="*/ 45 w 211"/>
                <a:gd name="T23" fmla="*/ 44 h 240"/>
                <a:gd name="T24" fmla="*/ 41 w 211"/>
                <a:gd name="T25" fmla="*/ 51 h 240"/>
                <a:gd name="T26" fmla="*/ 40 w 211"/>
                <a:gd name="T27" fmla="*/ 57 h 240"/>
                <a:gd name="T28" fmla="*/ 38 w 211"/>
                <a:gd name="T29" fmla="*/ 63 h 240"/>
                <a:gd name="T30" fmla="*/ 34 w 211"/>
                <a:gd name="T31" fmla="*/ 70 h 240"/>
                <a:gd name="T32" fmla="*/ 32 w 211"/>
                <a:gd name="T33" fmla="*/ 76 h 240"/>
                <a:gd name="T34" fmla="*/ 28 w 211"/>
                <a:gd name="T35" fmla="*/ 86 h 240"/>
                <a:gd name="T36" fmla="*/ 26 w 211"/>
                <a:gd name="T37" fmla="*/ 93 h 240"/>
                <a:gd name="T38" fmla="*/ 22 w 211"/>
                <a:gd name="T39" fmla="*/ 101 h 240"/>
                <a:gd name="T40" fmla="*/ 21 w 211"/>
                <a:gd name="T41" fmla="*/ 108 h 240"/>
                <a:gd name="T42" fmla="*/ 19 w 211"/>
                <a:gd name="T43" fmla="*/ 118 h 240"/>
                <a:gd name="T44" fmla="*/ 15 w 211"/>
                <a:gd name="T45" fmla="*/ 125 h 240"/>
                <a:gd name="T46" fmla="*/ 13 w 211"/>
                <a:gd name="T47" fmla="*/ 133 h 240"/>
                <a:gd name="T48" fmla="*/ 9 w 211"/>
                <a:gd name="T49" fmla="*/ 143 h 240"/>
                <a:gd name="T50" fmla="*/ 7 w 211"/>
                <a:gd name="T51" fmla="*/ 150 h 240"/>
                <a:gd name="T52" fmla="*/ 3 w 211"/>
                <a:gd name="T53" fmla="*/ 160 h 240"/>
                <a:gd name="T54" fmla="*/ 2 w 211"/>
                <a:gd name="T55" fmla="*/ 169 h 240"/>
                <a:gd name="T56" fmla="*/ 2 w 211"/>
                <a:gd name="T57" fmla="*/ 179 h 240"/>
                <a:gd name="T58" fmla="*/ 0 w 211"/>
                <a:gd name="T59" fmla="*/ 188 h 240"/>
                <a:gd name="T60" fmla="*/ 98 w 211"/>
                <a:gd name="T61" fmla="*/ 238 h 240"/>
                <a:gd name="T62" fmla="*/ 133 w 211"/>
                <a:gd name="T63" fmla="*/ 240 h 240"/>
                <a:gd name="T64" fmla="*/ 211 w 211"/>
                <a:gd name="T65" fmla="*/ 21 h 240"/>
                <a:gd name="T66" fmla="*/ 190 w 211"/>
                <a:gd name="T67" fmla="*/ 6 h 240"/>
                <a:gd name="T68" fmla="*/ 190 w 211"/>
                <a:gd name="T69" fmla="*/ 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40">
                  <a:moveTo>
                    <a:pt x="190" y="6"/>
                  </a:moveTo>
                  <a:lnTo>
                    <a:pt x="68" y="0"/>
                  </a:lnTo>
                  <a:lnTo>
                    <a:pt x="68" y="0"/>
                  </a:lnTo>
                  <a:lnTo>
                    <a:pt x="66" y="4"/>
                  </a:lnTo>
                  <a:lnTo>
                    <a:pt x="62" y="9"/>
                  </a:lnTo>
                  <a:lnTo>
                    <a:pt x="59" y="15"/>
                  </a:lnTo>
                  <a:lnTo>
                    <a:pt x="57" y="19"/>
                  </a:lnTo>
                  <a:lnTo>
                    <a:pt x="55" y="23"/>
                  </a:lnTo>
                  <a:lnTo>
                    <a:pt x="53" y="28"/>
                  </a:lnTo>
                  <a:lnTo>
                    <a:pt x="51" y="34"/>
                  </a:lnTo>
                  <a:lnTo>
                    <a:pt x="47" y="38"/>
                  </a:lnTo>
                  <a:lnTo>
                    <a:pt x="45" y="44"/>
                  </a:lnTo>
                  <a:lnTo>
                    <a:pt x="41" y="51"/>
                  </a:lnTo>
                  <a:lnTo>
                    <a:pt x="40" y="57"/>
                  </a:lnTo>
                  <a:lnTo>
                    <a:pt x="38" y="63"/>
                  </a:lnTo>
                  <a:lnTo>
                    <a:pt x="34" y="70"/>
                  </a:lnTo>
                  <a:lnTo>
                    <a:pt x="32" y="76"/>
                  </a:lnTo>
                  <a:lnTo>
                    <a:pt x="28" y="86"/>
                  </a:lnTo>
                  <a:lnTo>
                    <a:pt x="26" y="93"/>
                  </a:lnTo>
                  <a:lnTo>
                    <a:pt x="22" y="101"/>
                  </a:lnTo>
                  <a:lnTo>
                    <a:pt x="21" y="108"/>
                  </a:lnTo>
                  <a:lnTo>
                    <a:pt x="19" y="118"/>
                  </a:lnTo>
                  <a:lnTo>
                    <a:pt x="15" y="125"/>
                  </a:lnTo>
                  <a:lnTo>
                    <a:pt x="13" y="133"/>
                  </a:lnTo>
                  <a:lnTo>
                    <a:pt x="9" y="143"/>
                  </a:lnTo>
                  <a:lnTo>
                    <a:pt x="7" y="150"/>
                  </a:lnTo>
                  <a:lnTo>
                    <a:pt x="3" y="160"/>
                  </a:lnTo>
                  <a:lnTo>
                    <a:pt x="2" y="169"/>
                  </a:lnTo>
                  <a:lnTo>
                    <a:pt x="2" y="179"/>
                  </a:lnTo>
                  <a:lnTo>
                    <a:pt x="0" y="188"/>
                  </a:lnTo>
                  <a:lnTo>
                    <a:pt x="98" y="238"/>
                  </a:lnTo>
                  <a:lnTo>
                    <a:pt x="133" y="240"/>
                  </a:lnTo>
                  <a:lnTo>
                    <a:pt x="211" y="21"/>
                  </a:lnTo>
                  <a:lnTo>
                    <a:pt x="190" y="6"/>
                  </a:lnTo>
                  <a:lnTo>
                    <a:pt x="190" y="6"/>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3" name="Freeform 17"/>
            <p:cNvSpPr>
              <a:spLocks noChangeAspect="1"/>
            </p:cNvSpPr>
            <p:nvPr/>
          </p:nvSpPr>
          <p:spPr bwMode="auto">
            <a:xfrm>
              <a:off x="3753" y="3308"/>
              <a:ext cx="32" cy="38"/>
            </a:xfrm>
            <a:custGeom>
              <a:avLst/>
              <a:gdLst>
                <a:gd name="T0" fmla="*/ 63 w 63"/>
                <a:gd name="T1" fmla="*/ 19 h 76"/>
                <a:gd name="T2" fmla="*/ 27 w 63"/>
                <a:gd name="T3" fmla="*/ 76 h 76"/>
                <a:gd name="T4" fmla="*/ 0 w 63"/>
                <a:gd name="T5" fmla="*/ 65 h 76"/>
                <a:gd name="T6" fmla="*/ 21 w 63"/>
                <a:gd name="T7" fmla="*/ 0 h 76"/>
                <a:gd name="T8" fmla="*/ 47 w 63"/>
                <a:gd name="T9" fmla="*/ 17 h 76"/>
                <a:gd name="T10" fmla="*/ 63 w 63"/>
                <a:gd name="T11" fmla="*/ 19 h 76"/>
                <a:gd name="T12" fmla="*/ 63 w 63"/>
                <a:gd name="T13" fmla="*/ 19 h 76"/>
              </a:gdLst>
              <a:ahLst/>
              <a:cxnLst>
                <a:cxn ang="0">
                  <a:pos x="T0" y="T1"/>
                </a:cxn>
                <a:cxn ang="0">
                  <a:pos x="T2" y="T3"/>
                </a:cxn>
                <a:cxn ang="0">
                  <a:pos x="T4" y="T5"/>
                </a:cxn>
                <a:cxn ang="0">
                  <a:pos x="T6" y="T7"/>
                </a:cxn>
                <a:cxn ang="0">
                  <a:pos x="T8" y="T9"/>
                </a:cxn>
                <a:cxn ang="0">
                  <a:pos x="T10" y="T11"/>
                </a:cxn>
                <a:cxn ang="0">
                  <a:pos x="T12" y="T13"/>
                </a:cxn>
              </a:cxnLst>
              <a:rect l="0" t="0" r="r" b="b"/>
              <a:pathLst>
                <a:path w="63" h="76">
                  <a:moveTo>
                    <a:pt x="63" y="19"/>
                  </a:moveTo>
                  <a:lnTo>
                    <a:pt x="27" y="76"/>
                  </a:lnTo>
                  <a:lnTo>
                    <a:pt x="0" y="65"/>
                  </a:lnTo>
                  <a:lnTo>
                    <a:pt x="21" y="0"/>
                  </a:lnTo>
                  <a:lnTo>
                    <a:pt x="47" y="17"/>
                  </a:lnTo>
                  <a:lnTo>
                    <a:pt x="63" y="19"/>
                  </a:lnTo>
                  <a:lnTo>
                    <a:pt x="63" y="19"/>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4" name="Freeform 18"/>
            <p:cNvSpPr>
              <a:spLocks noChangeAspect="1"/>
            </p:cNvSpPr>
            <p:nvPr/>
          </p:nvSpPr>
          <p:spPr bwMode="auto">
            <a:xfrm>
              <a:off x="3742" y="3317"/>
              <a:ext cx="33" cy="65"/>
            </a:xfrm>
            <a:custGeom>
              <a:avLst/>
              <a:gdLst>
                <a:gd name="T0" fmla="*/ 67 w 67"/>
                <a:gd name="T1" fmla="*/ 6 h 129"/>
                <a:gd name="T2" fmla="*/ 67 w 67"/>
                <a:gd name="T3" fmla="*/ 21 h 129"/>
                <a:gd name="T4" fmla="*/ 55 w 67"/>
                <a:gd name="T5" fmla="*/ 27 h 129"/>
                <a:gd name="T6" fmla="*/ 50 w 67"/>
                <a:gd name="T7" fmla="*/ 59 h 129"/>
                <a:gd name="T8" fmla="*/ 0 w 67"/>
                <a:gd name="T9" fmla="*/ 129 h 129"/>
                <a:gd name="T10" fmla="*/ 21 w 67"/>
                <a:gd name="T11" fmla="*/ 50 h 129"/>
                <a:gd name="T12" fmla="*/ 51 w 67"/>
                <a:gd name="T13" fmla="*/ 23 h 129"/>
                <a:gd name="T14" fmla="*/ 51 w 67"/>
                <a:gd name="T15" fmla="*/ 17 h 129"/>
                <a:gd name="T16" fmla="*/ 65 w 67"/>
                <a:gd name="T17" fmla="*/ 0 h 129"/>
                <a:gd name="T18" fmla="*/ 67 w 67"/>
                <a:gd name="T19" fmla="*/ 6 h 129"/>
                <a:gd name="T20" fmla="*/ 67 w 67"/>
                <a:gd name="T21" fmla="*/ 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29">
                  <a:moveTo>
                    <a:pt x="67" y="6"/>
                  </a:moveTo>
                  <a:lnTo>
                    <a:pt x="67" y="21"/>
                  </a:lnTo>
                  <a:lnTo>
                    <a:pt x="55" y="27"/>
                  </a:lnTo>
                  <a:lnTo>
                    <a:pt x="50" y="59"/>
                  </a:lnTo>
                  <a:lnTo>
                    <a:pt x="0" y="129"/>
                  </a:lnTo>
                  <a:lnTo>
                    <a:pt x="21" y="50"/>
                  </a:lnTo>
                  <a:lnTo>
                    <a:pt x="51" y="23"/>
                  </a:lnTo>
                  <a:lnTo>
                    <a:pt x="51" y="17"/>
                  </a:lnTo>
                  <a:lnTo>
                    <a:pt x="65" y="0"/>
                  </a:lnTo>
                  <a:lnTo>
                    <a:pt x="67" y="6"/>
                  </a:lnTo>
                  <a:lnTo>
                    <a:pt x="67" y="6"/>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5" name="Freeform 19"/>
            <p:cNvSpPr>
              <a:spLocks noChangeAspect="1"/>
            </p:cNvSpPr>
            <p:nvPr/>
          </p:nvSpPr>
          <p:spPr bwMode="auto">
            <a:xfrm>
              <a:off x="3746" y="3414"/>
              <a:ext cx="111" cy="111"/>
            </a:xfrm>
            <a:custGeom>
              <a:avLst/>
              <a:gdLst>
                <a:gd name="T0" fmla="*/ 15 w 222"/>
                <a:gd name="T1" fmla="*/ 0 h 223"/>
                <a:gd name="T2" fmla="*/ 23 w 222"/>
                <a:gd name="T3" fmla="*/ 2 h 223"/>
                <a:gd name="T4" fmla="*/ 38 w 222"/>
                <a:gd name="T5" fmla="*/ 12 h 223"/>
                <a:gd name="T6" fmla="*/ 53 w 222"/>
                <a:gd name="T7" fmla="*/ 21 h 223"/>
                <a:gd name="T8" fmla="*/ 66 w 222"/>
                <a:gd name="T9" fmla="*/ 27 h 223"/>
                <a:gd name="T10" fmla="*/ 78 w 222"/>
                <a:gd name="T11" fmla="*/ 34 h 223"/>
                <a:gd name="T12" fmla="*/ 89 w 222"/>
                <a:gd name="T13" fmla="*/ 40 h 223"/>
                <a:gd name="T14" fmla="*/ 102 w 222"/>
                <a:gd name="T15" fmla="*/ 50 h 223"/>
                <a:gd name="T16" fmla="*/ 114 w 222"/>
                <a:gd name="T17" fmla="*/ 57 h 223"/>
                <a:gd name="T18" fmla="*/ 125 w 222"/>
                <a:gd name="T19" fmla="*/ 65 h 223"/>
                <a:gd name="T20" fmla="*/ 137 w 222"/>
                <a:gd name="T21" fmla="*/ 74 h 223"/>
                <a:gd name="T22" fmla="*/ 146 w 222"/>
                <a:gd name="T23" fmla="*/ 82 h 223"/>
                <a:gd name="T24" fmla="*/ 156 w 222"/>
                <a:gd name="T25" fmla="*/ 91 h 223"/>
                <a:gd name="T26" fmla="*/ 165 w 222"/>
                <a:gd name="T27" fmla="*/ 105 h 223"/>
                <a:gd name="T28" fmla="*/ 177 w 222"/>
                <a:gd name="T29" fmla="*/ 120 h 223"/>
                <a:gd name="T30" fmla="*/ 184 w 222"/>
                <a:gd name="T31" fmla="*/ 135 h 223"/>
                <a:gd name="T32" fmla="*/ 192 w 222"/>
                <a:gd name="T33" fmla="*/ 148 h 223"/>
                <a:gd name="T34" fmla="*/ 197 w 222"/>
                <a:gd name="T35" fmla="*/ 162 h 223"/>
                <a:gd name="T36" fmla="*/ 203 w 222"/>
                <a:gd name="T37" fmla="*/ 177 h 223"/>
                <a:gd name="T38" fmla="*/ 209 w 222"/>
                <a:gd name="T39" fmla="*/ 194 h 223"/>
                <a:gd name="T40" fmla="*/ 215 w 222"/>
                <a:gd name="T41" fmla="*/ 207 h 223"/>
                <a:gd name="T42" fmla="*/ 220 w 222"/>
                <a:gd name="T43" fmla="*/ 217 h 223"/>
                <a:gd name="T44" fmla="*/ 207 w 222"/>
                <a:gd name="T45" fmla="*/ 196 h 223"/>
                <a:gd name="T46" fmla="*/ 201 w 222"/>
                <a:gd name="T47" fmla="*/ 187 h 223"/>
                <a:gd name="T48" fmla="*/ 196 w 222"/>
                <a:gd name="T49" fmla="*/ 175 h 223"/>
                <a:gd name="T50" fmla="*/ 188 w 222"/>
                <a:gd name="T51" fmla="*/ 162 h 223"/>
                <a:gd name="T52" fmla="*/ 182 w 222"/>
                <a:gd name="T53" fmla="*/ 148 h 223"/>
                <a:gd name="T54" fmla="*/ 175 w 222"/>
                <a:gd name="T55" fmla="*/ 135 h 223"/>
                <a:gd name="T56" fmla="*/ 165 w 222"/>
                <a:gd name="T57" fmla="*/ 122 h 223"/>
                <a:gd name="T58" fmla="*/ 156 w 222"/>
                <a:gd name="T59" fmla="*/ 110 h 223"/>
                <a:gd name="T60" fmla="*/ 146 w 222"/>
                <a:gd name="T61" fmla="*/ 99 h 223"/>
                <a:gd name="T62" fmla="*/ 135 w 222"/>
                <a:gd name="T63" fmla="*/ 90 h 223"/>
                <a:gd name="T64" fmla="*/ 123 w 222"/>
                <a:gd name="T65" fmla="*/ 80 h 223"/>
                <a:gd name="T66" fmla="*/ 112 w 222"/>
                <a:gd name="T67" fmla="*/ 71 h 223"/>
                <a:gd name="T68" fmla="*/ 100 w 222"/>
                <a:gd name="T69" fmla="*/ 63 h 223"/>
                <a:gd name="T70" fmla="*/ 87 w 222"/>
                <a:gd name="T71" fmla="*/ 55 h 223"/>
                <a:gd name="T72" fmla="*/ 74 w 222"/>
                <a:gd name="T73" fmla="*/ 48 h 223"/>
                <a:gd name="T74" fmla="*/ 62 w 222"/>
                <a:gd name="T75" fmla="*/ 40 h 223"/>
                <a:gd name="T76" fmla="*/ 51 w 222"/>
                <a:gd name="T77" fmla="*/ 36 h 223"/>
                <a:gd name="T78" fmla="*/ 42 w 222"/>
                <a:gd name="T79" fmla="*/ 29 h 223"/>
                <a:gd name="T80" fmla="*/ 32 w 222"/>
                <a:gd name="T81" fmla="*/ 25 h 223"/>
                <a:gd name="T82" fmla="*/ 15 w 222"/>
                <a:gd name="T83" fmla="*/ 17 h 223"/>
                <a:gd name="T84" fmla="*/ 3 w 222"/>
                <a:gd name="T85" fmla="*/ 13 h 223"/>
                <a:gd name="T86" fmla="*/ 13 w 222"/>
                <a:gd name="T8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223">
                  <a:moveTo>
                    <a:pt x="13" y="0"/>
                  </a:moveTo>
                  <a:lnTo>
                    <a:pt x="15" y="0"/>
                  </a:lnTo>
                  <a:lnTo>
                    <a:pt x="17" y="0"/>
                  </a:lnTo>
                  <a:lnTo>
                    <a:pt x="23" y="2"/>
                  </a:lnTo>
                  <a:lnTo>
                    <a:pt x="30" y="8"/>
                  </a:lnTo>
                  <a:lnTo>
                    <a:pt x="38" y="12"/>
                  </a:lnTo>
                  <a:lnTo>
                    <a:pt x="49" y="17"/>
                  </a:lnTo>
                  <a:lnTo>
                    <a:pt x="53" y="21"/>
                  </a:lnTo>
                  <a:lnTo>
                    <a:pt x="59" y="23"/>
                  </a:lnTo>
                  <a:lnTo>
                    <a:pt x="66" y="27"/>
                  </a:lnTo>
                  <a:lnTo>
                    <a:pt x="72" y="31"/>
                  </a:lnTo>
                  <a:lnTo>
                    <a:pt x="78" y="34"/>
                  </a:lnTo>
                  <a:lnTo>
                    <a:pt x="83" y="38"/>
                  </a:lnTo>
                  <a:lnTo>
                    <a:pt x="89" y="40"/>
                  </a:lnTo>
                  <a:lnTo>
                    <a:pt x="97" y="46"/>
                  </a:lnTo>
                  <a:lnTo>
                    <a:pt x="102" y="50"/>
                  </a:lnTo>
                  <a:lnTo>
                    <a:pt x="108" y="53"/>
                  </a:lnTo>
                  <a:lnTo>
                    <a:pt x="114" y="57"/>
                  </a:lnTo>
                  <a:lnTo>
                    <a:pt x="121" y="61"/>
                  </a:lnTo>
                  <a:lnTo>
                    <a:pt x="125" y="65"/>
                  </a:lnTo>
                  <a:lnTo>
                    <a:pt x="131" y="71"/>
                  </a:lnTo>
                  <a:lnTo>
                    <a:pt x="137" y="74"/>
                  </a:lnTo>
                  <a:lnTo>
                    <a:pt x="142" y="78"/>
                  </a:lnTo>
                  <a:lnTo>
                    <a:pt x="146" y="82"/>
                  </a:lnTo>
                  <a:lnTo>
                    <a:pt x="150" y="88"/>
                  </a:lnTo>
                  <a:lnTo>
                    <a:pt x="156" y="91"/>
                  </a:lnTo>
                  <a:lnTo>
                    <a:pt x="159" y="97"/>
                  </a:lnTo>
                  <a:lnTo>
                    <a:pt x="165" y="105"/>
                  </a:lnTo>
                  <a:lnTo>
                    <a:pt x="171" y="112"/>
                  </a:lnTo>
                  <a:lnTo>
                    <a:pt x="177" y="120"/>
                  </a:lnTo>
                  <a:lnTo>
                    <a:pt x="182" y="128"/>
                  </a:lnTo>
                  <a:lnTo>
                    <a:pt x="184" y="135"/>
                  </a:lnTo>
                  <a:lnTo>
                    <a:pt x="188" y="141"/>
                  </a:lnTo>
                  <a:lnTo>
                    <a:pt x="192" y="148"/>
                  </a:lnTo>
                  <a:lnTo>
                    <a:pt x="196" y="156"/>
                  </a:lnTo>
                  <a:lnTo>
                    <a:pt x="197" y="162"/>
                  </a:lnTo>
                  <a:lnTo>
                    <a:pt x="201" y="169"/>
                  </a:lnTo>
                  <a:lnTo>
                    <a:pt x="203" y="177"/>
                  </a:lnTo>
                  <a:lnTo>
                    <a:pt x="205" y="185"/>
                  </a:lnTo>
                  <a:lnTo>
                    <a:pt x="209" y="194"/>
                  </a:lnTo>
                  <a:lnTo>
                    <a:pt x="213" y="202"/>
                  </a:lnTo>
                  <a:lnTo>
                    <a:pt x="215" y="207"/>
                  </a:lnTo>
                  <a:lnTo>
                    <a:pt x="216" y="213"/>
                  </a:lnTo>
                  <a:lnTo>
                    <a:pt x="220" y="217"/>
                  </a:lnTo>
                  <a:lnTo>
                    <a:pt x="222" y="223"/>
                  </a:lnTo>
                  <a:lnTo>
                    <a:pt x="207" y="196"/>
                  </a:lnTo>
                  <a:lnTo>
                    <a:pt x="203" y="192"/>
                  </a:lnTo>
                  <a:lnTo>
                    <a:pt x="201" y="187"/>
                  </a:lnTo>
                  <a:lnTo>
                    <a:pt x="199" y="181"/>
                  </a:lnTo>
                  <a:lnTo>
                    <a:pt x="196" y="175"/>
                  </a:lnTo>
                  <a:lnTo>
                    <a:pt x="192" y="167"/>
                  </a:lnTo>
                  <a:lnTo>
                    <a:pt x="188" y="162"/>
                  </a:lnTo>
                  <a:lnTo>
                    <a:pt x="184" y="156"/>
                  </a:lnTo>
                  <a:lnTo>
                    <a:pt x="182" y="148"/>
                  </a:lnTo>
                  <a:lnTo>
                    <a:pt x="178" y="141"/>
                  </a:lnTo>
                  <a:lnTo>
                    <a:pt x="175" y="135"/>
                  </a:lnTo>
                  <a:lnTo>
                    <a:pt x="169" y="128"/>
                  </a:lnTo>
                  <a:lnTo>
                    <a:pt x="165" y="122"/>
                  </a:lnTo>
                  <a:lnTo>
                    <a:pt x="161" y="116"/>
                  </a:lnTo>
                  <a:lnTo>
                    <a:pt x="156" y="110"/>
                  </a:lnTo>
                  <a:lnTo>
                    <a:pt x="152" y="105"/>
                  </a:lnTo>
                  <a:lnTo>
                    <a:pt x="146" y="99"/>
                  </a:lnTo>
                  <a:lnTo>
                    <a:pt x="140" y="95"/>
                  </a:lnTo>
                  <a:lnTo>
                    <a:pt x="135" y="90"/>
                  </a:lnTo>
                  <a:lnTo>
                    <a:pt x="129" y="84"/>
                  </a:lnTo>
                  <a:lnTo>
                    <a:pt x="123" y="80"/>
                  </a:lnTo>
                  <a:lnTo>
                    <a:pt x="118" y="74"/>
                  </a:lnTo>
                  <a:lnTo>
                    <a:pt x="112" y="71"/>
                  </a:lnTo>
                  <a:lnTo>
                    <a:pt x="106" y="67"/>
                  </a:lnTo>
                  <a:lnTo>
                    <a:pt x="100" y="63"/>
                  </a:lnTo>
                  <a:lnTo>
                    <a:pt x="93" y="59"/>
                  </a:lnTo>
                  <a:lnTo>
                    <a:pt x="87" y="55"/>
                  </a:lnTo>
                  <a:lnTo>
                    <a:pt x="80" y="50"/>
                  </a:lnTo>
                  <a:lnTo>
                    <a:pt x="74" y="48"/>
                  </a:lnTo>
                  <a:lnTo>
                    <a:pt x="68" y="44"/>
                  </a:lnTo>
                  <a:lnTo>
                    <a:pt x="62" y="40"/>
                  </a:lnTo>
                  <a:lnTo>
                    <a:pt x="57" y="38"/>
                  </a:lnTo>
                  <a:lnTo>
                    <a:pt x="51" y="36"/>
                  </a:lnTo>
                  <a:lnTo>
                    <a:pt x="47" y="32"/>
                  </a:lnTo>
                  <a:lnTo>
                    <a:pt x="42" y="29"/>
                  </a:lnTo>
                  <a:lnTo>
                    <a:pt x="36" y="27"/>
                  </a:lnTo>
                  <a:lnTo>
                    <a:pt x="32" y="25"/>
                  </a:lnTo>
                  <a:lnTo>
                    <a:pt x="23" y="21"/>
                  </a:lnTo>
                  <a:lnTo>
                    <a:pt x="15" y="17"/>
                  </a:lnTo>
                  <a:lnTo>
                    <a:pt x="9" y="15"/>
                  </a:lnTo>
                  <a:lnTo>
                    <a:pt x="3" y="13"/>
                  </a:lnTo>
                  <a:lnTo>
                    <a:pt x="0" y="12"/>
                  </a:lnTo>
                  <a:lnTo>
                    <a:pt x="13" y="0"/>
                  </a:lnTo>
                  <a:lnTo>
                    <a:pt x="13" y="0"/>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6" name="Freeform 20"/>
            <p:cNvSpPr>
              <a:spLocks noChangeAspect="1"/>
            </p:cNvSpPr>
            <p:nvPr/>
          </p:nvSpPr>
          <p:spPr bwMode="auto">
            <a:xfrm>
              <a:off x="3871" y="3581"/>
              <a:ext cx="22" cy="23"/>
            </a:xfrm>
            <a:custGeom>
              <a:avLst/>
              <a:gdLst>
                <a:gd name="T0" fmla="*/ 13 w 43"/>
                <a:gd name="T1" fmla="*/ 13 h 45"/>
                <a:gd name="T2" fmla="*/ 15 w 43"/>
                <a:gd name="T3" fmla="*/ 11 h 45"/>
                <a:gd name="T4" fmla="*/ 24 w 43"/>
                <a:gd name="T5" fmla="*/ 6 h 45"/>
                <a:gd name="T6" fmla="*/ 28 w 43"/>
                <a:gd name="T7" fmla="*/ 4 h 45"/>
                <a:gd name="T8" fmla="*/ 32 w 43"/>
                <a:gd name="T9" fmla="*/ 2 h 45"/>
                <a:gd name="T10" fmla="*/ 38 w 43"/>
                <a:gd name="T11" fmla="*/ 0 h 45"/>
                <a:gd name="T12" fmla="*/ 43 w 43"/>
                <a:gd name="T13" fmla="*/ 0 h 45"/>
                <a:gd name="T14" fmla="*/ 43 w 43"/>
                <a:gd name="T15" fmla="*/ 2 h 45"/>
                <a:gd name="T16" fmla="*/ 40 w 43"/>
                <a:gd name="T17" fmla="*/ 7 h 45"/>
                <a:gd name="T18" fmla="*/ 38 w 43"/>
                <a:gd name="T19" fmla="*/ 9 h 45"/>
                <a:gd name="T20" fmla="*/ 34 w 43"/>
                <a:gd name="T21" fmla="*/ 15 h 45"/>
                <a:gd name="T22" fmla="*/ 30 w 43"/>
                <a:gd name="T23" fmla="*/ 19 h 45"/>
                <a:gd name="T24" fmla="*/ 26 w 43"/>
                <a:gd name="T25" fmla="*/ 26 h 45"/>
                <a:gd name="T26" fmla="*/ 21 w 43"/>
                <a:gd name="T27" fmla="*/ 30 h 45"/>
                <a:gd name="T28" fmla="*/ 19 w 43"/>
                <a:gd name="T29" fmla="*/ 34 h 45"/>
                <a:gd name="T30" fmla="*/ 15 w 43"/>
                <a:gd name="T31" fmla="*/ 36 h 45"/>
                <a:gd name="T32" fmla="*/ 13 w 43"/>
                <a:gd name="T33" fmla="*/ 40 h 45"/>
                <a:gd name="T34" fmla="*/ 9 w 43"/>
                <a:gd name="T35" fmla="*/ 44 h 45"/>
                <a:gd name="T36" fmla="*/ 9 w 43"/>
                <a:gd name="T37" fmla="*/ 45 h 45"/>
                <a:gd name="T38" fmla="*/ 0 w 43"/>
                <a:gd name="T39" fmla="*/ 26 h 45"/>
                <a:gd name="T40" fmla="*/ 13 w 43"/>
                <a:gd name="T41" fmla="*/ 13 h 45"/>
                <a:gd name="T42" fmla="*/ 13 w 43"/>
                <a:gd name="T43"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5">
                  <a:moveTo>
                    <a:pt x="13" y="13"/>
                  </a:moveTo>
                  <a:lnTo>
                    <a:pt x="15" y="11"/>
                  </a:lnTo>
                  <a:lnTo>
                    <a:pt x="24" y="6"/>
                  </a:lnTo>
                  <a:lnTo>
                    <a:pt x="28" y="4"/>
                  </a:lnTo>
                  <a:lnTo>
                    <a:pt x="32" y="2"/>
                  </a:lnTo>
                  <a:lnTo>
                    <a:pt x="38" y="0"/>
                  </a:lnTo>
                  <a:lnTo>
                    <a:pt x="43" y="0"/>
                  </a:lnTo>
                  <a:lnTo>
                    <a:pt x="43" y="2"/>
                  </a:lnTo>
                  <a:lnTo>
                    <a:pt x="40" y="7"/>
                  </a:lnTo>
                  <a:lnTo>
                    <a:pt x="38" y="9"/>
                  </a:lnTo>
                  <a:lnTo>
                    <a:pt x="34" y="15"/>
                  </a:lnTo>
                  <a:lnTo>
                    <a:pt x="30" y="19"/>
                  </a:lnTo>
                  <a:lnTo>
                    <a:pt x="26" y="26"/>
                  </a:lnTo>
                  <a:lnTo>
                    <a:pt x="21" y="30"/>
                  </a:lnTo>
                  <a:lnTo>
                    <a:pt x="19" y="34"/>
                  </a:lnTo>
                  <a:lnTo>
                    <a:pt x="15" y="36"/>
                  </a:lnTo>
                  <a:lnTo>
                    <a:pt x="13" y="40"/>
                  </a:lnTo>
                  <a:lnTo>
                    <a:pt x="9" y="44"/>
                  </a:lnTo>
                  <a:lnTo>
                    <a:pt x="9" y="45"/>
                  </a:lnTo>
                  <a:lnTo>
                    <a:pt x="0" y="26"/>
                  </a:lnTo>
                  <a:lnTo>
                    <a:pt x="13" y="13"/>
                  </a:lnTo>
                  <a:lnTo>
                    <a:pt x="13" y="13"/>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7" name="Freeform 21"/>
            <p:cNvSpPr>
              <a:spLocks noChangeAspect="1"/>
            </p:cNvSpPr>
            <p:nvPr/>
          </p:nvSpPr>
          <p:spPr bwMode="auto">
            <a:xfrm>
              <a:off x="3551" y="3575"/>
              <a:ext cx="23" cy="26"/>
            </a:xfrm>
            <a:custGeom>
              <a:avLst/>
              <a:gdLst>
                <a:gd name="T0" fmla="*/ 36 w 46"/>
                <a:gd name="T1" fmla="*/ 5 h 53"/>
                <a:gd name="T2" fmla="*/ 46 w 46"/>
                <a:gd name="T3" fmla="*/ 53 h 53"/>
                <a:gd name="T4" fmla="*/ 44 w 46"/>
                <a:gd name="T5" fmla="*/ 51 h 53"/>
                <a:gd name="T6" fmla="*/ 40 w 46"/>
                <a:gd name="T7" fmla="*/ 47 h 53"/>
                <a:gd name="T8" fmla="*/ 32 w 46"/>
                <a:gd name="T9" fmla="*/ 41 h 53"/>
                <a:gd name="T10" fmla="*/ 25 w 46"/>
                <a:gd name="T11" fmla="*/ 34 h 53"/>
                <a:gd name="T12" fmla="*/ 15 w 46"/>
                <a:gd name="T13" fmla="*/ 26 h 53"/>
                <a:gd name="T14" fmla="*/ 7 w 46"/>
                <a:gd name="T15" fmla="*/ 19 h 53"/>
                <a:gd name="T16" fmla="*/ 2 w 46"/>
                <a:gd name="T17" fmla="*/ 11 h 53"/>
                <a:gd name="T18" fmla="*/ 0 w 46"/>
                <a:gd name="T19" fmla="*/ 7 h 53"/>
                <a:gd name="T20" fmla="*/ 17 w 46"/>
                <a:gd name="T21" fmla="*/ 0 h 53"/>
                <a:gd name="T22" fmla="*/ 36 w 46"/>
                <a:gd name="T23" fmla="*/ 5 h 53"/>
                <a:gd name="T24" fmla="*/ 36 w 46"/>
                <a:gd name="T25"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3">
                  <a:moveTo>
                    <a:pt x="36" y="5"/>
                  </a:moveTo>
                  <a:lnTo>
                    <a:pt x="46" y="53"/>
                  </a:lnTo>
                  <a:lnTo>
                    <a:pt x="44" y="51"/>
                  </a:lnTo>
                  <a:lnTo>
                    <a:pt x="40" y="47"/>
                  </a:lnTo>
                  <a:lnTo>
                    <a:pt x="32" y="41"/>
                  </a:lnTo>
                  <a:lnTo>
                    <a:pt x="25" y="34"/>
                  </a:lnTo>
                  <a:lnTo>
                    <a:pt x="15" y="26"/>
                  </a:lnTo>
                  <a:lnTo>
                    <a:pt x="7" y="19"/>
                  </a:lnTo>
                  <a:lnTo>
                    <a:pt x="2" y="11"/>
                  </a:lnTo>
                  <a:lnTo>
                    <a:pt x="0" y="7"/>
                  </a:lnTo>
                  <a:lnTo>
                    <a:pt x="17" y="0"/>
                  </a:lnTo>
                  <a:lnTo>
                    <a:pt x="36" y="5"/>
                  </a:lnTo>
                  <a:lnTo>
                    <a:pt x="36" y="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8" name="Freeform 22"/>
            <p:cNvSpPr>
              <a:spLocks noChangeAspect="1"/>
            </p:cNvSpPr>
            <p:nvPr/>
          </p:nvSpPr>
          <p:spPr bwMode="auto">
            <a:xfrm>
              <a:off x="3901" y="3364"/>
              <a:ext cx="25" cy="14"/>
            </a:xfrm>
            <a:custGeom>
              <a:avLst/>
              <a:gdLst>
                <a:gd name="T0" fmla="*/ 0 w 49"/>
                <a:gd name="T1" fmla="*/ 21 h 29"/>
                <a:gd name="T2" fmla="*/ 2 w 49"/>
                <a:gd name="T3" fmla="*/ 19 h 29"/>
                <a:gd name="T4" fmla="*/ 5 w 49"/>
                <a:gd name="T5" fmla="*/ 14 h 29"/>
                <a:gd name="T6" fmla="*/ 11 w 49"/>
                <a:gd name="T7" fmla="*/ 8 h 29"/>
                <a:gd name="T8" fmla="*/ 17 w 49"/>
                <a:gd name="T9" fmla="*/ 4 h 29"/>
                <a:gd name="T10" fmla="*/ 21 w 49"/>
                <a:gd name="T11" fmla="*/ 2 h 29"/>
                <a:gd name="T12" fmla="*/ 24 w 49"/>
                <a:gd name="T13" fmla="*/ 0 h 29"/>
                <a:gd name="T14" fmla="*/ 30 w 49"/>
                <a:gd name="T15" fmla="*/ 0 h 29"/>
                <a:gd name="T16" fmla="*/ 36 w 49"/>
                <a:gd name="T17" fmla="*/ 4 h 29"/>
                <a:gd name="T18" fmla="*/ 41 w 49"/>
                <a:gd name="T19" fmla="*/ 4 h 29"/>
                <a:gd name="T20" fmla="*/ 45 w 49"/>
                <a:gd name="T21" fmla="*/ 6 h 29"/>
                <a:gd name="T22" fmla="*/ 47 w 49"/>
                <a:gd name="T23" fmla="*/ 8 h 29"/>
                <a:gd name="T24" fmla="*/ 49 w 49"/>
                <a:gd name="T25" fmla="*/ 10 h 29"/>
                <a:gd name="T26" fmla="*/ 45 w 49"/>
                <a:gd name="T27" fmla="*/ 10 h 29"/>
                <a:gd name="T28" fmla="*/ 41 w 49"/>
                <a:gd name="T29" fmla="*/ 10 h 29"/>
                <a:gd name="T30" fmla="*/ 34 w 49"/>
                <a:gd name="T31" fmla="*/ 12 h 29"/>
                <a:gd name="T32" fmla="*/ 30 w 49"/>
                <a:gd name="T33" fmla="*/ 14 h 29"/>
                <a:gd name="T34" fmla="*/ 24 w 49"/>
                <a:gd name="T35" fmla="*/ 17 h 29"/>
                <a:gd name="T36" fmla="*/ 24 w 49"/>
                <a:gd name="T37" fmla="*/ 21 h 29"/>
                <a:gd name="T38" fmla="*/ 24 w 49"/>
                <a:gd name="T39" fmla="*/ 21 h 29"/>
                <a:gd name="T40" fmla="*/ 32 w 49"/>
                <a:gd name="T41" fmla="*/ 23 h 29"/>
                <a:gd name="T42" fmla="*/ 40 w 49"/>
                <a:gd name="T43" fmla="*/ 21 h 29"/>
                <a:gd name="T44" fmla="*/ 43 w 49"/>
                <a:gd name="T45" fmla="*/ 23 h 29"/>
                <a:gd name="T46" fmla="*/ 43 w 49"/>
                <a:gd name="T47" fmla="*/ 25 h 29"/>
                <a:gd name="T48" fmla="*/ 43 w 49"/>
                <a:gd name="T49" fmla="*/ 27 h 29"/>
                <a:gd name="T50" fmla="*/ 17 w 49"/>
                <a:gd name="T51" fmla="*/ 29 h 29"/>
                <a:gd name="T52" fmla="*/ 0 w 49"/>
                <a:gd name="T53" fmla="*/ 21 h 29"/>
                <a:gd name="T54" fmla="*/ 0 w 49"/>
                <a:gd name="T5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29">
                  <a:moveTo>
                    <a:pt x="0" y="21"/>
                  </a:moveTo>
                  <a:lnTo>
                    <a:pt x="2" y="19"/>
                  </a:lnTo>
                  <a:lnTo>
                    <a:pt x="5" y="14"/>
                  </a:lnTo>
                  <a:lnTo>
                    <a:pt x="11" y="8"/>
                  </a:lnTo>
                  <a:lnTo>
                    <a:pt x="17" y="4"/>
                  </a:lnTo>
                  <a:lnTo>
                    <a:pt x="21" y="2"/>
                  </a:lnTo>
                  <a:lnTo>
                    <a:pt x="24" y="0"/>
                  </a:lnTo>
                  <a:lnTo>
                    <a:pt x="30" y="0"/>
                  </a:lnTo>
                  <a:lnTo>
                    <a:pt x="36" y="4"/>
                  </a:lnTo>
                  <a:lnTo>
                    <a:pt x="41" y="4"/>
                  </a:lnTo>
                  <a:lnTo>
                    <a:pt x="45" y="6"/>
                  </a:lnTo>
                  <a:lnTo>
                    <a:pt x="47" y="8"/>
                  </a:lnTo>
                  <a:lnTo>
                    <a:pt x="49" y="10"/>
                  </a:lnTo>
                  <a:lnTo>
                    <a:pt x="45" y="10"/>
                  </a:lnTo>
                  <a:lnTo>
                    <a:pt x="41" y="10"/>
                  </a:lnTo>
                  <a:lnTo>
                    <a:pt x="34" y="12"/>
                  </a:lnTo>
                  <a:lnTo>
                    <a:pt x="30" y="14"/>
                  </a:lnTo>
                  <a:lnTo>
                    <a:pt x="24" y="17"/>
                  </a:lnTo>
                  <a:lnTo>
                    <a:pt x="24" y="21"/>
                  </a:lnTo>
                  <a:lnTo>
                    <a:pt x="24" y="21"/>
                  </a:lnTo>
                  <a:lnTo>
                    <a:pt x="32" y="23"/>
                  </a:lnTo>
                  <a:lnTo>
                    <a:pt x="40" y="21"/>
                  </a:lnTo>
                  <a:lnTo>
                    <a:pt x="43" y="23"/>
                  </a:lnTo>
                  <a:lnTo>
                    <a:pt x="43" y="25"/>
                  </a:lnTo>
                  <a:lnTo>
                    <a:pt x="43" y="27"/>
                  </a:lnTo>
                  <a:lnTo>
                    <a:pt x="17" y="29"/>
                  </a:lnTo>
                  <a:lnTo>
                    <a:pt x="0" y="21"/>
                  </a:lnTo>
                  <a:lnTo>
                    <a:pt x="0" y="21"/>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9" name="Freeform 23"/>
            <p:cNvSpPr>
              <a:spLocks noChangeAspect="1"/>
            </p:cNvSpPr>
            <p:nvPr/>
          </p:nvSpPr>
          <p:spPr bwMode="auto">
            <a:xfrm>
              <a:off x="3632" y="3431"/>
              <a:ext cx="79" cy="128"/>
            </a:xfrm>
            <a:custGeom>
              <a:avLst/>
              <a:gdLst>
                <a:gd name="T0" fmla="*/ 157 w 157"/>
                <a:gd name="T1" fmla="*/ 23 h 255"/>
                <a:gd name="T2" fmla="*/ 155 w 157"/>
                <a:gd name="T3" fmla="*/ 31 h 255"/>
                <a:gd name="T4" fmla="*/ 152 w 157"/>
                <a:gd name="T5" fmla="*/ 44 h 255"/>
                <a:gd name="T6" fmla="*/ 148 w 157"/>
                <a:gd name="T7" fmla="*/ 57 h 255"/>
                <a:gd name="T8" fmla="*/ 148 w 157"/>
                <a:gd name="T9" fmla="*/ 69 h 255"/>
                <a:gd name="T10" fmla="*/ 144 w 157"/>
                <a:gd name="T11" fmla="*/ 80 h 255"/>
                <a:gd name="T12" fmla="*/ 140 w 157"/>
                <a:gd name="T13" fmla="*/ 90 h 255"/>
                <a:gd name="T14" fmla="*/ 136 w 157"/>
                <a:gd name="T15" fmla="*/ 101 h 255"/>
                <a:gd name="T16" fmla="*/ 133 w 157"/>
                <a:gd name="T17" fmla="*/ 113 h 255"/>
                <a:gd name="T18" fmla="*/ 129 w 157"/>
                <a:gd name="T19" fmla="*/ 124 h 255"/>
                <a:gd name="T20" fmla="*/ 125 w 157"/>
                <a:gd name="T21" fmla="*/ 135 h 255"/>
                <a:gd name="T22" fmla="*/ 119 w 157"/>
                <a:gd name="T23" fmla="*/ 145 h 255"/>
                <a:gd name="T24" fmla="*/ 114 w 157"/>
                <a:gd name="T25" fmla="*/ 156 h 255"/>
                <a:gd name="T26" fmla="*/ 106 w 157"/>
                <a:gd name="T27" fmla="*/ 170 h 255"/>
                <a:gd name="T28" fmla="*/ 91 w 157"/>
                <a:gd name="T29" fmla="*/ 187 h 255"/>
                <a:gd name="T30" fmla="*/ 77 w 157"/>
                <a:gd name="T31" fmla="*/ 200 h 255"/>
                <a:gd name="T32" fmla="*/ 64 w 157"/>
                <a:gd name="T33" fmla="*/ 213 h 255"/>
                <a:gd name="T34" fmla="*/ 51 w 157"/>
                <a:gd name="T35" fmla="*/ 225 h 255"/>
                <a:gd name="T36" fmla="*/ 36 w 157"/>
                <a:gd name="T37" fmla="*/ 234 h 255"/>
                <a:gd name="T38" fmla="*/ 22 w 157"/>
                <a:gd name="T39" fmla="*/ 242 h 255"/>
                <a:gd name="T40" fmla="*/ 7 w 157"/>
                <a:gd name="T41" fmla="*/ 251 h 255"/>
                <a:gd name="T42" fmla="*/ 1 w 157"/>
                <a:gd name="T43" fmla="*/ 253 h 255"/>
                <a:gd name="T44" fmla="*/ 15 w 157"/>
                <a:gd name="T45" fmla="*/ 244 h 255"/>
                <a:gd name="T46" fmla="*/ 28 w 157"/>
                <a:gd name="T47" fmla="*/ 236 h 255"/>
                <a:gd name="T48" fmla="*/ 41 w 157"/>
                <a:gd name="T49" fmla="*/ 223 h 255"/>
                <a:gd name="T50" fmla="*/ 57 w 157"/>
                <a:gd name="T51" fmla="*/ 208 h 255"/>
                <a:gd name="T52" fmla="*/ 72 w 157"/>
                <a:gd name="T53" fmla="*/ 194 h 255"/>
                <a:gd name="T54" fmla="*/ 79 w 157"/>
                <a:gd name="T55" fmla="*/ 183 h 255"/>
                <a:gd name="T56" fmla="*/ 89 w 157"/>
                <a:gd name="T57" fmla="*/ 173 h 255"/>
                <a:gd name="T58" fmla="*/ 95 w 157"/>
                <a:gd name="T59" fmla="*/ 162 h 255"/>
                <a:gd name="T60" fmla="*/ 102 w 157"/>
                <a:gd name="T61" fmla="*/ 149 h 255"/>
                <a:gd name="T62" fmla="*/ 108 w 157"/>
                <a:gd name="T63" fmla="*/ 135 h 255"/>
                <a:gd name="T64" fmla="*/ 114 w 157"/>
                <a:gd name="T65" fmla="*/ 122 h 255"/>
                <a:gd name="T66" fmla="*/ 119 w 157"/>
                <a:gd name="T67" fmla="*/ 109 h 255"/>
                <a:gd name="T68" fmla="*/ 123 w 157"/>
                <a:gd name="T69" fmla="*/ 95 h 255"/>
                <a:gd name="T70" fmla="*/ 127 w 157"/>
                <a:gd name="T71" fmla="*/ 82 h 255"/>
                <a:gd name="T72" fmla="*/ 131 w 157"/>
                <a:gd name="T73" fmla="*/ 69 h 255"/>
                <a:gd name="T74" fmla="*/ 135 w 157"/>
                <a:gd name="T75" fmla="*/ 57 h 255"/>
                <a:gd name="T76" fmla="*/ 138 w 157"/>
                <a:gd name="T77" fmla="*/ 46 h 255"/>
                <a:gd name="T78" fmla="*/ 140 w 157"/>
                <a:gd name="T79" fmla="*/ 35 h 255"/>
                <a:gd name="T80" fmla="*/ 144 w 157"/>
                <a:gd name="T81" fmla="*/ 21 h 255"/>
                <a:gd name="T82" fmla="*/ 146 w 157"/>
                <a:gd name="T83" fmla="*/ 8 h 255"/>
                <a:gd name="T84" fmla="*/ 148 w 157"/>
                <a:gd name="T85" fmla="*/ 0 h 255"/>
                <a:gd name="T86" fmla="*/ 157 w 157"/>
                <a:gd name="T87" fmla="*/ 2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255">
                  <a:moveTo>
                    <a:pt x="157" y="23"/>
                  </a:moveTo>
                  <a:lnTo>
                    <a:pt x="157" y="23"/>
                  </a:lnTo>
                  <a:lnTo>
                    <a:pt x="155" y="27"/>
                  </a:lnTo>
                  <a:lnTo>
                    <a:pt x="155" y="31"/>
                  </a:lnTo>
                  <a:lnTo>
                    <a:pt x="154" y="38"/>
                  </a:lnTo>
                  <a:lnTo>
                    <a:pt x="152" y="44"/>
                  </a:lnTo>
                  <a:lnTo>
                    <a:pt x="150" y="54"/>
                  </a:lnTo>
                  <a:lnTo>
                    <a:pt x="148" y="57"/>
                  </a:lnTo>
                  <a:lnTo>
                    <a:pt x="148" y="63"/>
                  </a:lnTo>
                  <a:lnTo>
                    <a:pt x="148" y="69"/>
                  </a:lnTo>
                  <a:lnTo>
                    <a:pt x="146" y="75"/>
                  </a:lnTo>
                  <a:lnTo>
                    <a:pt x="144" y="80"/>
                  </a:lnTo>
                  <a:lnTo>
                    <a:pt x="142" y="84"/>
                  </a:lnTo>
                  <a:lnTo>
                    <a:pt x="140" y="90"/>
                  </a:lnTo>
                  <a:lnTo>
                    <a:pt x="138" y="95"/>
                  </a:lnTo>
                  <a:lnTo>
                    <a:pt x="136" y="101"/>
                  </a:lnTo>
                  <a:lnTo>
                    <a:pt x="135" y="107"/>
                  </a:lnTo>
                  <a:lnTo>
                    <a:pt x="133" y="113"/>
                  </a:lnTo>
                  <a:lnTo>
                    <a:pt x="131" y="120"/>
                  </a:lnTo>
                  <a:lnTo>
                    <a:pt x="129" y="124"/>
                  </a:lnTo>
                  <a:lnTo>
                    <a:pt x="127" y="130"/>
                  </a:lnTo>
                  <a:lnTo>
                    <a:pt x="125" y="135"/>
                  </a:lnTo>
                  <a:lnTo>
                    <a:pt x="123" y="141"/>
                  </a:lnTo>
                  <a:lnTo>
                    <a:pt x="119" y="145"/>
                  </a:lnTo>
                  <a:lnTo>
                    <a:pt x="117" y="151"/>
                  </a:lnTo>
                  <a:lnTo>
                    <a:pt x="114" y="156"/>
                  </a:lnTo>
                  <a:lnTo>
                    <a:pt x="112" y="160"/>
                  </a:lnTo>
                  <a:lnTo>
                    <a:pt x="106" y="170"/>
                  </a:lnTo>
                  <a:lnTo>
                    <a:pt x="98" y="179"/>
                  </a:lnTo>
                  <a:lnTo>
                    <a:pt x="91" y="187"/>
                  </a:lnTo>
                  <a:lnTo>
                    <a:pt x="85" y="194"/>
                  </a:lnTo>
                  <a:lnTo>
                    <a:pt x="77" y="200"/>
                  </a:lnTo>
                  <a:lnTo>
                    <a:pt x="72" y="208"/>
                  </a:lnTo>
                  <a:lnTo>
                    <a:pt x="64" y="213"/>
                  </a:lnTo>
                  <a:lnTo>
                    <a:pt x="58" y="219"/>
                  </a:lnTo>
                  <a:lnTo>
                    <a:pt x="51" y="225"/>
                  </a:lnTo>
                  <a:lnTo>
                    <a:pt x="43" y="230"/>
                  </a:lnTo>
                  <a:lnTo>
                    <a:pt x="36" y="234"/>
                  </a:lnTo>
                  <a:lnTo>
                    <a:pt x="30" y="238"/>
                  </a:lnTo>
                  <a:lnTo>
                    <a:pt x="22" y="242"/>
                  </a:lnTo>
                  <a:lnTo>
                    <a:pt x="15" y="248"/>
                  </a:lnTo>
                  <a:lnTo>
                    <a:pt x="7" y="251"/>
                  </a:lnTo>
                  <a:lnTo>
                    <a:pt x="0" y="255"/>
                  </a:lnTo>
                  <a:lnTo>
                    <a:pt x="1" y="253"/>
                  </a:lnTo>
                  <a:lnTo>
                    <a:pt x="11" y="250"/>
                  </a:lnTo>
                  <a:lnTo>
                    <a:pt x="15" y="244"/>
                  </a:lnTo>
                  <a:lnTo>
                    <a:pt x="20" y="240"/>
                  </a:lnTo>
                  <a:lnTo>
                    <a:pt x="28" y="236"/>
                  </a:lnTo>
                  <a:lnTo>
                    <a:pt x="34" y="230"/>
                  </a:lnTo>
                  <a:lnTo>
                    <a:pt x="41" y="223"/>
                  </a:lnTo>
                  <a:lnTo>
                    <a:pt x="49" y="215"/>
                  </a:lnTo>
                  <a:lnTo>
                    <a:pt x="57" y="208"/>
                  </a:lnTo>
                  <a:lnTo>
                    <a:pt x="68" y="200"/>
                  </a:lnTo>
                  <a:lnTo>
                    <a:pt x="72" y="194"/>
                  </a:lnTo>
                  <a:lnTo>
                    <a:pt x="76" y="189"/>
                  </a:lnTo>
                  <a:lnTo>
                    <a:pt x="79" y="183"/>
                  </a:lnTo>
                  <a:lnTo>
                    <a:pt x="85" y="179"/>
                  </a:lnTo>
                  <a:lnTo>
                    <a:pt x="89" y="173"/>
                  </a:lnTo>
                  <a:lnTo>
                    <a:pt x="91" y="168"/>
                  </a:lnTo>
                  <a:lnTo>
                    <a:pt x="95" y="162"/>
                  </a:lnTo>
                  <a:lnTo>
                    <a:pt x="100" y="156"/>
                  </a:lnTo>
                  <a:lnTo>
                    <a:pt x="102" y="149"/>
                  </a:lnTo>
                  <a:lnTo>
                    <a:pt x="106" y="143"/>
                  </a:lnTo>
                  <a:lnTo>
                    <a:pt x="108" y="135"/>
                  </a:lnTo>
                  <a:lnTo>
                    <a:pt x="110" y="130"/>
                  </a:lnTo>
                  <a:lnTo>
                    <a:pt x="114" y="122"/>
                  </a:lnTo>
                  <a:lnTo>
                    <a:pt x="116" y="116"/>
                  </a:lnTo>
                  <a:lnTo>
                    <a:pt x="119" y="109"/>
                  </a:lnTo>
                  <a:lnTo>
                    <a:pt x="121" y="103"/>
                  </a:lnTo>
                  <a:lnTo>
                    <a:pt x="123" y="95"/>
                  </a:lnTo>
                  <a:lnTo>
                    <a:pt x="125" y="88"/>
                  </a:lnTo>
                  <a:lnTo>
                    <a:pt x="127" y="82"/>
                  </a:lnTo>
                  <a:lnTo>
                    <a:pt x="129" y="76"/>
                  </a:lnTo>
                  <a:lnTo>
                    <a:pt x="131" y="69"/>
                  </a:lnTo>
                  <a:lnTo>
                    <a:pt x="133" y="63"/>
                  </a:lnTo>
                  <a:lnTo>
                    <a:pt x="135" y="57"/>
                  </a:lnTo>
                  <a:lnTo>
                    <a:pt x="136" y="52"/>
                  </a:lnTo>
                  <a:lnTo>
                    <a:pt x="138" y="46"/>
                  </a:lnTo>
                  <a:lnTo>
                    <a:pt x="138" y="40"/>
                  </a:lnTo>
                  <a:lnTo>
                    <a:pt x="140" y="35"/>
                  </a:lnTo>
                  <a:lnTo>
                    <a:pt x="142" y="31"/>
                  </a:lnTo>
                  <a:lnTo>
                    <a:pt x="144" y="21"/>
                  </a:lnTo>
                  <a:lnTo>
                    <a:pt x="146" y="14"/>
                  </a:lnTo>
                  <a:lnTo>
                    <a:pt x="146" y="8"/>
                  </a:lnTo>
                  <a:lnTo>
                    <a:pt x="148" y="4"/>
                  </a:lnTo>
                  <a:lnTo>
                    <a:pt x="148" y="0"/>
                  </a:lnTo>
                  <a:lnTo>
                    <a:pt x="148" y="0"/>
                  </a:lnTo>
                  <a:lnTo>
                    <a:pt x="157" y="23"/>
                  </a:lnTo>
                  <a:lnTo>
                    <a:pt x="157" y="23"/>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80" name="Freeform 24"/>
            <p:cNvSpPr>
              <a:spLocks noChangeAspect="1"/>
            </p:cNvSpPr>
            <p:nvPr/>
          </p:nvSpPr>
          <p:spPr bwMode="auto">
            <a:xfrm>
              <a:off x="3640" y="3298"/>
              <a:ext cx="118" cy="25"/>
            </a:xfrm>
            <a:custGeom>
              <a:avLst/>
              <a:gdLst>
                <a:gd name="T0" fmla="*/ 234 w 235"/>
                <a:gd name="T1" fmla="*/ 15 h 50"/>
                <a:gd name="T2" fmla="*/ 226 w 235"/>
                <a:gd name="T3" fmla="*/ 13 h 50"/>
                <a:gd name="T4" fmla="*/ 216 w 235"/>
                <a:gd name="T5" fmla="*/ 10 h 50"/>
                <a:gd name="T6" fmla="*/ 201 w 235"/>
                <a:gd name="T7" fmla="*/ 6 h 50"/>
                <a:gd name="T8" fmla="*/ 188 w 235"/>
                <a:gd name="T9" fmla="*/ 4 h 50"/>
                <a:gd name="T10" fmla="*/ 176 w 235"/>
                <a:gd name="T11" fmla="*/ 2 h 50"/>
                <a:gd name="T12" fmla="*/ 167 w 235"/>
                <a:gd name="T13" fmla="*/ 2 h 50"/>
                <a:gd name="T14" fmla="*/ 156 w 235"/>
                <a:gd name="T15" fmla="*/ 0 h 50"/>
                <a:gd name="T16" fmla="*/ 146 w 235"/>
                <a:gd name="T17" fmla="*/ 0 h 50"/>
                <a:gd name="T18" fmla="*/ 135 w 235"/>
                <a:gd name="T19" fmla="*/ 0 h 50"/>
                <a:gd name="T20" fmla="*/ 125 w 235"/>
                <a:gd name="T21" fmla="*/ 0 h 50"/>
                <a:gd name="T22" fmla="*/ 114 w 235"/>
                <a:gd name="T23" fmla="*/ 2 h 50"/>
                <a:gd name="T24" fmla="*/ 104 w 235"/>
                <a:gd name="T25" fmla="*/ 4 h 50"/>
                <a:gd name="T26" fmla="*/ 95 w 235"/>
                <a:gd name="T27" fmla="*/ 6 h 50"/>
                <a:gd name="T28" fmla="*/ 83 w 235"/>
                <a:gd name="T29" fmla="*/ 10 h 50"/>
                <a:gd name="T30" fmla="*/ 70 w 235"/>
                <a:gd name="T31" fmla="*/ 13 h 50"/>
                <a:gd name="T32" fmla="*/ 59 w 235"/>
                <a:gd name="T33" fmla="*/ 17 h 50"/>
                <a:gd name="T34" fmla="*/ 47 w 235"/>
                <a:gd name="T35" fmla="*/ 21 h 50"/>
                <a:gd name="T36" fmla="*/ 36 w 235"/>
                <a:gd name="T37" fmla="*/ 27 h 50"/>
                <a:gd name="T38" fmla="*/ 22 w 235"/>
                <a:gd name="T39" fmla="*/ 34 h 50"/>
                <a:gd name="T40" fmla="*/ 9 w 235"/>
                <a:gd name="T41" fmla="*/ 44 h 50"/>
                <a:gd name="T42" fmla="*/ 22 w 235"/>
                <a:gd name="T43" fmla="*/ 40 h 50"/>
                <a:gd name="T44" fmla="*/ 43 w 235"/>
                <a:gd name="T45" fmla="*/ 32 h 50"/>
                <a:gd name="T46" fmla="*/ 55 w 235"/>
                <a:gd name="T47" fmla="*/ 29 h 50"/>
                <a:gd name="T48" fmla="*/ 64 w 235"/>
                <a:gd name="T49" fmla="*/ 25 h 50"/>
                <a:gd name="T50" fmla="*/ 74 w 235"/>
                <a:gd name="T51" fmla="*/ 21 h 50"/>
                <a:gd name="T52" fmla="*/ 85 w 235"/>
                <a:gd name="T53" fmla="*/ 19 h 50"/>
                <a:gd name="T54" fmla="*/ 97 w 235"/>
                <a:gd name="T55" fmla="*/ 17 h 50"/>
                <a:gd name="T56" fmla="*/ 108 w 235"/>
                <a:gd name="T57" fmla="*/ 15 h 50"/>
                <a:gd name="T58" fmla="*/ 118 w 235"/>
                <a:gd name="T59" fmla="*/ 13 h 50"/>
                <a:gd name="T60" fmla="*/ 133 w 235"/>
                <a:gd name="T61" fmla="*/ 13 h 50"/>
                <a:gd name="T62" fmla="*/ 146 w 235"/>
                <a:gd name="T63" fmla="*/ 13 h 50"/>
                <a:gd name="T64" fmla="*/ 157 w 235"/>
                <a:gd name="T65" fmla="*/ 13 h 50"/>
                <a:gd name="T66" fmla="*/ 171 w 235"/>
                <a:gd name="T67" fmla="*/ 15 h 50"/>
                <a:gd name="T68" fmla="*/ 188 w 235"/>
                <a:gd name="T69" fmla="*/ 19 h 50"/>
                <a:gd name="T70" fmla="*/ 205 w 235"/>
                <a:gd name="T71" fmla="*/ 21 h 50"/>
                <a:gd name="T72" fmla="*/ 216 w 235"/>
                <a:gd name="T73" fmla="*/ 23 h 50"/>
                <a:gd name="T74" fmla="*/ 234 w 235"/>
                <a:gd name="T75" fmla="*/ 29 h 50"/>
                <a:gd name="T76" fmla="*/ 235 w 235"/>
                <a:gd name="T77"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5" h="50">
                  <a:moveTo>
                    <a:pt x="235" y="15"/>
                  </a:moveTo>
                  <a:lnTo>
                    <a:pt x="234" y="15"/>
                  </a:lnTo>
                  <a:lnTo>
                    <a:pt x="232" y="13"/>
                  </a:lnTo>
                  <a:lnTo>
                    <a:pt x="226" y="13"/>
                  </a:lnTo>
                  <a:lnTo>
                    <a:pt x="222" y="12"/>
                  </a:lnTo>
                  <a:lnTo>
                    <a:pt x="216" y="10"/>
                  </a:lnTo>
                  <a:lnTo>
                    <a:pt x="209" y="8"/>
                  </a:lnTo>
                  <a:lnTo>
                    <a:pt x="201" y="6"/>
                  </a:lnTo>
                  <a:lnTo>
                    <a:pt x="192" y="6"/>
                  </a:lnTo>
                  <a:lnTo>
                    <a:pt x="188" y="4"/>
                  </a:lnTo>
                  <a:lnTo>
                    <a:pt x="182" y="4"/>
                  </a:lnTo>
                  <a:lnTo>
                    <a:pt x="176" y="2"/>
                  </a:lnTo>
                  <a:lnTo>
                    <a:pt x="173" y="2"/>
                  </a:lnTo>
                  <a:lnTo>
                    <a:pt x="167" y="2"/>
                  </a:lnTo>
                  <a:lnTo>
                    <a:pt x="161" y="0"/>
                  </a:lnTo>
                  <a:lnTo>
                    <a:pt x="156" y="0"/>
                  </a:lnTo>
                  <a:lnTo>
                    <a:pt x="152" y="0"/>
                  </a:lnTo>
                  <a:lnTo>
                    <a:pt x="146" y="0"/>
                  </a:lnTo>
                  <a:lnTo>
                    <a:pt x="140" y="0"/>
                  </a:lnTo>
                  <a:lnTo>
                    <a:pt x="135" y="0"/>
                  </a:lnTo>
                  <a:lnTo>
                    <a:pt x="131" y="0"/>
                  </a:lnTo>
                  <a:lnTo>
                    <a:pt x="125" y="0"/>
                  </a:lnTo>
                  <a:lnTo>
                    <a:pt x="119" y="2"/>
                  </a:lnTo>
                  <a:lnTo>
                    <a:pt x="114" y="2"/>
                  </a:lnTo>
                  <a:lnTo>
                    <a:pt x="110" y="4"/>
                  </a:lnTo>
                  <a:lnTo>
                    <a:pt x="104" y="4"/>
                  </a:lnTo>
                  <a:lnTo>
                    <a:pt x="99" y="6"/>
                  </a:lnTo>
                  <a:lnTo>
                    <a:pt x="95" y="6"/>
                  </a:lnTo>
                  <a:lnTo>
                    <a:pt x="91" y="8"/>
                  </a:lnTo>
                  <a:lnTo>
                    <a:pt x="83" y="10"/>
                  </a:lnTo>
                  <a:lnTo>
                    <a:pt x="76" y="12"/>
                  </a:lnTo>
                  <a:lnTo>
                    <a:pt x="70" y="13"/>
                  </a:lnTo>
                  <a:lnTo>
                    <a:pt x="64" y="15"/>
                  </a:lnTo>
                  <a:lnTo>
                    <a:pt x="59" y="17"/>
                  </a:lnTo>
                  <a:lnTo>
                    <a:pt x="55" y="19"/>
                  </a:lnTo>
                  <a:lnTo>
                    <a:pt x="47" y="21"/>
                  </a:lnTo>
                  <a:lnTo>
                    <a:pt x="41" y="25"/>
                  </a:lnTo>
                  <a:lnTo>
                    <a:pt x="36" y="27"/>
                  </a:lnTo>
                  <a:lnTo>
                    <a:pt x="30" y="31"/>
                  </a:lnTo>
                  <a:lnTo>
                    <a:pt x="22" y="34"/>
                  </a:lnTo>
                  <a:lnTo>
                    <a:pt x="17" y="38"/>
                  </a:lnTo>
                  <a:lnTo>
                    <a:pt x="9" y="44"/>
                  </a:lnTo>
                  <a:lnTo>
                    <a:pt x="0" y="50"/>
                  </a:lnTo>
                  <a:lnTo>
                    <a:pt x="22" y="40"/>
                  </a:lnTo>
                  <a:lnTo>
                    <a:pt x="30" y="38"/>
                  </a:lnTo>
                  <a:lnTo>
                    <a:pt x="43" y="32"/>
                  </a:lnTo>
                  <a:lnTo>
                    <a:pt x="49" y="31"/>
                  </a:lnTo>
                  <a:lnTo>
                    <a:pt x="55" y="29"/>
                  </a:lnTo>
                  <a:lnTo>
                    <a:pt x="59" y="27"/>
                  </a:lnTo>
                  <a:lnTo>
                    <a:pt x="64" y="25"/>
                  </a:lnTo>
                  <a:lnTo>
                    <a:pt x="70" y="23"/>
                  </a:lnTo>
                  <a:lnTo>
                    <a:pt x="74" y="21"/>
                  </a:lnTo>
                  <a:lnTo>
                    <a:pt x="79" y="21"/>
                  </a:lnTo>
                  <a:lnTo>
                    <a:pt x="85" y="19"/>
                  </a:lnTo>
                  <a:lnTo>
                    <a:pt x="91" y="19"/>
                  </a:lnTo>
                  <a:lnTo>
                    <a:pt x="97" y="17"/>
                  </a:lnTo>
                  <a:lnTo>
                    <a:pt x="102" y="15"/>
                  </a:lnTo>
                  <a:lnTo>
                    <a:pt x="108" y="15"/>
                  </a:lnTo>
                  <a:lnTo>
                    <a:pt x="112" y="13"/>
                  </a:lnTo>
                  <a:lnTo>
                    <a:pt x="118" y="13"/>
                  </a:lnTo>
                  <a:lnTo>
                    <a:pt x="123" y="13"/>
                  </a:lnTo>
                  <a:lnTo>
                    <a:pt x="133" y="13"/>
                  </a:lnTo>
                  <a:lnTo>
                    <a:pt x="142" y="13"/>
                  </a:lnTo>
                  <a:lnTo>
                    <a:pt x="146" y="13"/>
                  </a:lnTo>
                  <a:lnTo>
                    <a:pt x="152" y="13"/>
                  </a:lnTo>
                  <a:lnTo>
                    <a:pt x="157" y="13"/>
                  </a:lnTo>
                  <a:lnTo>
                    <a:pt x="163" y="15"/>
                  </a:lnTo>
                  <a:lnTo>
                    <a:pt x="171" y="15"/>
                  </a:lnTo>
                  <a:lnTo>
                    <a:pt x="180" y="17"/>
                  </a:lnTo>
                  <a:lnTo>
                    <a:pt x="188" y="19"/>
                  </a:lnTo>
                  <a:lnTo>
                    <a:pt x="197" y="19"/>
                  </a:lnTo>
                  <a:lnTo>
                    <a:pt x="205" y="21"/>
                  </a:lnTo>
                  <a:lnTo>
                    <a:pt x="211" y="23"/>
                  </a:lnTo>
                  <a:lnTo>
                    <a:pt x="216" y="23"/>
                  </a:lnTo>
                  <a:lnTo>
                    <a:pt x="224" y="25"/>
                  </a:lnTo>
                  <a:lnTo>
                    <a:pt x="234" y="29"/>
                  </a:lnTo>
                  <a:lnTo>
                    <a:pt x="235" y="15"/>
                  </a:lnTo>
                  <a:lnTo>
                    <a:pt x="235" y="15"/>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1881" name="AutoShape 25"/>
          <p:cNvSpPr>
            <a:spLocks noChangeArrowheads="1"/>
          </p:cNvSpPr>
          <p:nvPr/>
        </p:nvSpPr>
        <p:spPr bwMode="auto">
          <a:xfrm>
            <a:off x="2505075" y="2274888"/>
            <a:ext cx="865188" cy="433387"/>
          </a:xfrm>
          <a:prstGeom prst="rightArrow">
            <a:avLst>
              <a:gd name="adj1" fmla="val 50000"/>
              <a:gd name="adj2" fmla="val 4990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2" name="AutoShape 26"/>
          <p:cNvSpPr>
            <a:spLocks noChangeArrowheads="1"/>
          </p:cNvSpPr>
          <p:nvPr/>
        </p:nvSpPr>
        <p:spPr bwMode="auto">
          <a:xfrm>
            <a:off x="5818188" y="2276475"/>
            <a:ext cx="865187" cy="433388"/>
          </a:xfrm>
          <a:prstGeom prst="rightArrow">
            <a:avLst>
              <a:gd name="adj1" fmla="val 50000"/>
              <a:gd name="adj2" fmla="val 49908"/>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3" name="AutoShape 27"/>
          <p:cNvSpPr>
            <a:spLocks noChangeArrowheads="1"/>
          </p:cNvSpPr>
          <p:nvPr/>
        </p:nvSpPr>
        <p:spPr bwMode="auto">
          <a:xfrm rot="10800000">
            <a:off x="5816600" y="4508500"/>
            <a:ext cx="865188" cy="433388"/>
          </a:xfrm>
          <a:prstGeom prst="rightArrow">
            <a:avLst>
              <a:gd name="adj1" fmla="val 50000"/>
              <a:gd name="adj2" fmla="val 49908"/>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4" name="AutoShape 28"/>
          <p:cNvSpPr>
            <a:spLocks noChangeArrowheads="1"/>
          </p:cNvSpPr>
          <p:nvPr/>
        </p:nvSpPr>
        <p:spPr bwMode="auto">
          <a:xfrm rot="10800000">
            <a:off x="2505075" y="4508500"/>
            <a:ext cx="865188" cy="433388"/>
          </a:xfrm>
          <a:prstGeom prst="rightArrow">
            <a:avLst>
              <a:gd name="adj1" fmla="val 50000"/>
              <a:gd name="adj2" fmla="val 49908"/>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6" name="AutoShape 30"/>
          <p:cNvSpPr>
            <a:spLocks noChangeArrowheads="1"/>
          </p:cNvSpPr>
          <p:nvPr/>
        </p:nvSpPr>
        <p:spPr bwMode="auto">
          <a:xfrm>
            <a:off x="9001125" y="2781300"/>
            <a:ext cx="704850" cy="1943100"/>
          </a:xfrm>
          <a:prstGeom prst="curvedLeftArrow">
            <a:avLst>
              <a:gd name="adj1" fmla="val 55135"/>
              <a:gd name="adj2" fmla="val 110270"/>
              <a:gd name="adj3" fmla="val 20944"/>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87" name="Text Box 31"/>
          <p:cNvSpPr txBox="1">
            <a:spLocks noChangeArrowheads="1"/>
          </p:cNvSpPr>
          <p:nvPr/>
        </p:nvSpPr>
        <p:spPr bwMode="auto">
          <a:xfrm>
            <a:off x="444500" y="5262563"/>
            <a:ext cx="1870075" cy="376237"/>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solidFill>
                  <a:srgbClr val="00CC00"/>
                </a:solidFill>
                <a:latin typeface="Arial Unicode MS" pitchFamily="34" charset="-128"/>
              </a:rPr>
              <a:t>OK</a:t>
            </a:r>
            <a:r>
              <a:rPr lang="es-ES_tradnl" altLang="en-US" sz="1800">
                <a:solidFill>
                  <a:schemeClr val="tx2"/>
                </a:solidFill>
                <a:latin typeface="Arial Unicode MS" pitchFamily="34" charset="-128"/>
              </a:rPr>
              <a:t> / Rechazado</a:t>
            </a:r>
            <a:endParaRPr lang="en-US" altLang="en-US" sz="1800">
              <a:solidFill>
                <a:srgbClr val="CC3300"/>
              </a:solidFill>
              <a:latin typeface="Arial Unicode MS" pitchFamily="34" charset="-128"/>
            </a:endParaRPr>
          </a:p>
        </p:txBody>
      </p:sp>
      <p:sp>
        <p:nvSpPr>
          <p:cNvPr id="121888" name="Text Box 32"/>
          <p:cNvSpPr txBox="1">
            <a:spLocks noChangeArrowheads="1"/>
          </p:cNvSpPr>
          <p:nvPr/>
        </p:nvSpPr>
        <p:spPr bwMode="auto">
          <a:xfrm>
            <a:off x="82550" y="3213100"/>
            <a:ext cx="2638425" cy="527050"/>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sz="1400">
                <a:solidFill>
                  <a:srgbClr val="333399"/>
                </a:solidFill>
                <a:latin typeface="Arial Unicode MS" pitchFamily="34" charset="-128"/>
              </a:rPr>
              <a:t>Datos de los criminales más</a:t>
            </a:r>
          </a:p>
          <a:p>
            <a:pPr algn="ctr"/>
            <a:r>
              <a:rPr lang="es-ES_tradnl" altLang="en-US" sz="1400">
                <a:solidFill>
                  <a:srgbClr val="333399"/>
                </a:solidFill>
                <a:latin typeface="Arial Unicode MS" pitchFamily="34" charset="-128"/>
              </a:rPr>
              <a:t>Buscados se muestran al inicio</a:t>
            </a:r>
            <a:endParaRPr lang="en-US" altLang="en-US" sz="1400">
              <a:solidFill>
                <a:srgbClr val="333399"/>
              </a:solidFill>
              <a:latin typeface="Arial Unicode MS" pitchFamily="34" charset="-128"/>
            </a:endParaRPr>
          </a:p>
        </p:txBody>
      </p:sp>
      <p:sp>
        <p:nvSpPr>
          <p:cNvPr id="121889" name="Text Box 33"/>
          <p:cNvSpPr txBox="1">
            <a:spLocks noChangeArrowheads="1"/>
          </p:cNvSpPr>
          <p:nvPr/>
        </p:nvSpPr>
        <p:spPr bwMode="auto">
          <a:xfrm>
            <a:off x="3581400" y="3213100"/>
            <a:ext cx="2135188" cy="527050"/>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sz="1400">
                <a:solidFill>
                  <a:srgbClr val="333399"/>
                </a:solidFill>
                <a:latin typeface="Arial Unicode MS" pitchFamily="34" charset="-128"/>
              </a:rPr>
              <a:t>Reconocimiento Facial / </a:t>
            </a:r>
          </a:p>
          <a:p>
            <a:pPr algn="ctr"/>
            <a:r>
              <a:rPr lang="es-ES_tradnl" altLang="en-US" sz="1400">
                <a:solidFill>
                  <a:srgbClr val="333399"/>
                </a:solidFill>
                <a:latin typeface="Arial Unicode MS" pitchFamily="34" charset="-128"/>
              </a:rPr>
              <a:t>Verificación Biométrica</a:t>
            </a:r>
            <a:endParaRPr lang="en-US" altLang="en-US" sz="1400">
              <a:solidFill>
                <a:srgbClr val="333399"/>
              </a:solidFill>
              <a:latin typeface="Arial Unicode MS" pitchFamily="34" charset="-128"/>
            </a:endParaRPr>
          </a:p>
        </p:txBody>
      </p:sp>
      <p:sp>
        <p:nvSpPr>
          <p:cNvPr id="121890" name="Text Box 34"/>
          <p:cNvSpPr txBox="1">
            <a:spLocks noChangeArrowheads="1"/>
          </p:cNvSpPr>
          <p:nvPr/>
        </p:nvSpPr>
        <p:spPr bwMode="auto">
          <a:xfrm>
            <a:off x="6594475" y="3213100"/>
            <a:ext cx="2676525" cy="739775"/>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sz="1400">
                <a:solidFill>
                  <a:srgbClr val="333399"/>
                </a:solidFill>
                <a:latin typeface="Arial Unicode MS" pitchFamily="34" charset="-128"/>
              </a:rPr>
              <a:t>Captura de Datos, Consulta de </a:t>
            </a:r>
          </a:p>
          <a:p>
            <a:pPr algn="ctr"/>
            <a:r>
              <a:rPr lang="es-ES_tradnl" altLang="en-US" sz="1400">
                <a:solidFill>
                  <a:srgbClr val="333399"/>
                </a:solidFill>
                <a:latin typeface="Arial Unicode MS" pitchFamily="34" charset="-128"/>
              </a:rPr>
              <a:t>Lista de Control y Verificación </a:t>
            </a:r>
          </a:p>
          <a:p>
            <a:pPr algn="ctr"/>
            <a:r>
              <a:rPr lang="es-ES_tradnl" altLang="en-US" sz="1400">
                <a:solidFill>
                  <a:srgbClr val="333399"/>
                </a:solidFill>
                <a:latin typeface="Arial Unicode MS" pitchFamily="34" charset="-128"/>
              </a:rPr>
              <a:t>de medidas de seguridad</a:t>
            </a:r>
            <a:endParaRPr lang="en-US" altLang="en-US" sz="1400">
              <a:solidFill>
                <a:srgbClr val="333399"/>
              </a:solidFill>
              <a:latin typeface="Arial Unicode MS" pitchFamily="34" charset="-128"/>
            </a:endParaRPr>
          </a:p>
        </p:txBody>
      </p:sp>
      <p:sp>
        <p:nvSpPr>
          <p:cNvPr id="121891" name="Text Box 35"/>
          <p:cNvSpPr txBox="1">
            <a:spLocks noChangeArrowheads="1"/>
          </p:cNvSpPr>
          <p:nvPr/>
        </p:nvSpPr>
        <p:spPr bwMode="auto">
          <a:xfrm>
            <a:off x="3317875" y="5565775"/>
            <a:ext cx="2716213" cy="739775"/>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sz="1400">
                <a:solidFill>
                  <a:srgbClr val="333399"/>
                </a:solidFill>
                <a:latin typeface="Arial Unicode MS" pitchFamily="34" charset="-128"/>
              </a:rPr>
              <a:t>Resultados de Lista de Control /</a:t>
            </a:r>
          </a:p>
          <a:p>
            <a:pPr algn="ctr"/>
            <a:r>
              <a:rPr lang="es-ES_tradnl" altLang="en-US" sz="1400">
                <a:solidFill>
                  <a:srgbClr val="333399"/>
                </a:solidFill>
                <a:latin typeface="Arial Unicode MS" pitchFamily="34" charset="-128"/>
              </a:rPr>
              <a:t>Resultado Biométrico /</a:t>
            </a:r>
          </a:p>
          <a:p>
            <a:pPr algn="ctr"/>
            <a:r>
              <a:rPr lang="es-ES_tradnl" altLang="en-US" sz="1400">
                <a:solidFill>
                  <a:srgbClr val="333399"/>
                </a:solidFill>
                <a:latin typeface="Arial Unicode MS" pitchFamily="34" charset="-128"/>
              </a:rPr>
              <a:t>Medidas de Seguridad</a:t>
            </a:r>
            <a:endParaRPr lang="en-US" altLang="en-US" sz="1400">
              <a:solidFill>
                <a:srgbClr val="333399"/>
              </a:solidFill>
              <a:latin typeface="Arial Unicode MS" pitchFamily="34" charset="-128"/>
            </a:endParaRPr>
          </a:p>
        </p:txBody>
      </p:sp>
      <p:sp>
        <p:nvSpPr>
          <p:cNvPr id="121892" name="Text Box 36"/>
          <p:cNvSpPr txBox="1">
            <a:spLocks noChangeArrowheads="1"/>
          </p:cNvSpPr>
          <p:nvPr/>
        </p:nvSpPr>
        <p:spPr bwMode="auto">
          <a:xfrm>
            <a:off x="6397625" y="5575300"/>
            <a:ext cx="2989263" cy="739775"/>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sz="1400">
                <a:solidFill>
                  <a:srgbClr val="333399"/>
                </a:solidFill>
                <a:latin typeface="Arial Unicode MS" pitchFamily="34" charset="-128"/>
              </a:rPr>
              <a:t>Reconocimiento Inteligente de</a:t>
            </a:r>
          </a:p>
          <a:p>
            <a:pPr algn="ctr"/>
            <a:r>
              <a:rPr lang="es-ES_tradnl" altLang="en-US" sz="1400">
                <a:solidFill>
                  <a:srgbClr val="333399"/>
                </a:solidFill>
                <a:latin typeface="Arial Unicode MS" pitchFamily="34" charset="-128"/>
              </a:rPr>
              <a:t>Caracteres para tarjetas de entrada</a:t>
            </a:r>
          </a:p>
          <a:p>
            <a:pPr algn="ctr"/>
            <a:r>
              <a:rPr lang="es-ES_tradnl" altLang="en-US" sz="1400">
                <a:solidFill>
                  <a:srgbClr val="333399"/>
                </a:solidFill>
                <a:latin typeface="Arial Unicode MS" pitchFamily="34" charset="-128"/>
              </a:rPr>
              <a:t>y salida</a:t>
            </a:r>
            <a:endParaRPr lang="en-US" altLang="en-US" sz="1400">
              <a:solidFill>
                <a:srgbClr val="333399"/>
              </a:solidFill>
              <a:latin typeface="Arial Unicode MS" pitchFamily="34" charset="-128"/>
            </a:endParaRPr>
          </a:p>
        </p:txBody>
      </p:sp>
      <p:sp>
        <p:nvSpPr>
          <p:cNvPr id="121893" name="Text Box 37"/>
          <p:cNvSpPr txBox="1">
            <a:spLocks noChangeArrowheads="1"/>
          </p:cNvSpPr>
          <p:nvPr/>
        </p:nvSpPr>
        <p:spPr bwMode="auto">
          <a:xfrm>
            <a:off x="200025" y="5743575"/>
            <a:ext cx="2290763" cy="527050"/>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sz="1400">
                <a:solidFill>
                  <a:srgbClr val="333399"/>
                </a:solidFill>
                <a:latin typeface="Arial Unicode MS" pitchFamily="34" charset="-128"/>
              </a:rPr>
              <a:t>Datos de Tránsito se</a:t>
            </a:r>
          </a:p>
          <a:p>
            <a:pPr algn="ctr"/>
            <a:r>
              <a:rPr lang="es-ES_tradnl" altLang="en-US" sz="1400">
                <a:solidFill>
                  <a:srgbClr val="333399"/>
                </a:solidFill>
                <a:latin typeface="Arial Unicode MS" pitchFamily="34" charset="-128"/>
              </a:rPr>
              <a:t>Guardan en base de datos</a:t>
            </a:r>
            <a:endParaRPr lang="en-US" altLang="en-US" sz="1400">
              <a:solidFill>
                <a:srgbClr val="333399"/>
              </a:solidFill>
              <a:latin typeface="Arial Unicode MS" pitchFamily="34" charset="-128"/>
            </a:endParaRPr>
          </a:p>
        </p:txBody>
      </p:sp>
      <p:pic>
        <p:nvPicPr>
          <p:cNvPr id="121895"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268413"/>
            <a:ext cx="2087563"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6"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113" y="1196975"/>
            <a:ext cx="223361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688" y="1268413"/>
            <a:ext cx="2159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8"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588" y="4076700"/>
            <a:ext cx="18002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9"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575" y="3860800"/>
            <a:ext cx="20478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5356</TotalTime>
  <Words>789</Words>
  <Application>Microsoft Office PowerPoint</Application>
  <PresentationFormat>A4 Paper (210x297 mm)</PresentationFormat>
  <Paragraphs>152</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Times New Roman</vt:lpstr>
      <vt:lpstr>ＭＳ Ｐゴシック</vt:lpstr>
      <vt:lpstr>Tahoma</vt:lpstr>
      <vt:lpstr>ＭＳ Ｐ明朝</vt:lpstr>
      <vt:lpstr>Arial</vt:lpstr>
      <vt:lpstr>Arial Unicode MS</vt:lpstr>
      <vt:lpstr>Global</vt:lpstr>
      <vt:lpstr>Introducción al Sistema de  Control de Fronteras</vt:lpstr>
      <vt:lpstr>Contenido</vt:lpstr>
      <vt:lpstr>Definición de SBMS</vt:lpstr>
      <vt:lpstr>Arquitectura del SBMS</vt:lpstr>
      <vt:lpstr>Integrado y Automatizado</vt:lpstr>
      <vt:lpstr>VeriDoc</vt:lpstr>
      <vt:lpstr>PowerPoint Presentation</vt:lpstr>
      <vt:lpstr>Mejoras en Seguridad</vt:lpstr>
      <vt:lpstr>SBMS Flujo de Aplicación de Gate</vt:lpstr>
      <vt:lpstr>Funcionalidad Extensa </vt:lpstr>
      <vt:lpstr>Funcionalidad Extensa</vt:lpstr>
      <vt:lpstr>Funcionalidad Extensa</vt:lpstr>
      <vt:lpstr>Beneficios de la utilización del Sistema</vt:lpstr>
      <vt:lpstr>Seguros de nuestras capacidades</vt:lpstr>
    </vt:vector>
  </TitlesOfParts>
  <Company>MARUBENI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SL_NID_PPSL</dc:title>
  <dc:creator>HIDEHIKO WAKITA</dc:creator>
  <cp:lastModifiedBy>CON Ana Paola</cp:lastModifiedBy>
  <cp:revision>249</cp:revision>
  <cp:lastPrinted>2001-07-05T11:14:54Z</cp:lastPrinted>
  <dcterms:modified xsi:type="dcterms:W3CDTF">2017-03-29T16:37:49Z</dcterms:modified>
</cp:coreProperties>
</file>