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80" r:id="rId3"/>
    <p:sldId id="292" r:id="rId4"/>
    <p:sldId id="302" r:id="rId5"/>
    <p:sldId id="303" r:id="rId6"/>
    <p:sldId id="304" r:id="rId7"/>
    <p:sldId id="284" r:id="rId8"/>
    <p:sldId id="286" r:id="rId9"/>
    <p:sldId id="269" r:id="rId10"/>
    <p:sldId id="268" r:id="rId11"/>
    <p:sldId id="272" r:id="rId12"/>
    <p:sldId id="288" r:id="rId13"/>
    <p:sldId id="293" r:id="rId14"/>
    <p:sldId id="294" r:id="rId15"/>
    <p:sldId id="295" r:id="rId16"/>
    <p:sldId id="264" r:id="rId17"/>
    <p:sldId id="299" r:id="rId18"/>
    <p:sldId id="301" r:id="rId19"/>
    <p:sldId id="300" r:id="rId20"/>
    <p:sldId id="305" r:id="rId21"/>
    <p:sldId id="263" r:id="rId22"/>
  </p:sldIdLst>
  <p:sldSz cx="9144000" cy="6858000" type="screen4x3"/>
  <p:notesSz cx="6858000" cy="9144000"/>
  <p:defaultTextStyle>
    <a:defPPr>
      <a:defRPr lang="es-SV"/>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41" autoAdjust="0"/>
  </p:normalViewPr>
  <p:slideViewPr>
    <p:cSldViewPr>
      <p:cViewPr>
        <p:scale>
          <a:sx n="70" d="100"/>
          <a:sy n="70" d="100"/>
        </p:scale>
        <p:origin x="-51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F8032C-1B91-4DE4-9571-B871423E223E}" type="datetimeFigureOut">
              <a:rPr lang="en-US" smtClean="0"/>
              <a:pPr/>
              <a:t>5/4/2012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58B12A-C79C-4D35-A624-9548A469BB2E}" type="slidenum">
              <a:rPr lang="en-US" smtClean="0"/>
              <a:pPr/>
              <a:t>‹Nº›</a:t>
            </a:fld>
            <a:endParaRPr lang="en-US" dirty="0"/>
          </a:p>
        </p:txBody>
      </p:sp>
    </p:spTree>
    <p:extLst>
      <p:ext uri="{BB962C8B-B14F-4D97-AF65-F5344CB8AC3E}">
        <p14:creationId xmlns:p14="http://schemas.microsoft.com/office/powerpoint/2010/main" val="3597407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158B12A-C79C-4D35-A624-9548A469BB2E}" type="slidenum">
              <a:rPr lang="en-US" smtClean="0"/>
              <a:pPr/>
              <a:t>10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smtClean="0"/>
              <a:t>Aca vamos a introducir</a:t>
            </a:r>
            <a:r>
              <a:rPr lang="es-ES" baseline="0" dirty="0" smtClean="0"/>
              <a:t> el modelo de gestión como instrumento que nos permite desarrollar otros programas de fortalecimiento de las remesas </a:t>
            </a:r>
            <a:endParaRPr lang="en-US" dirty="0"/>
          </a:p>
        </p:txBody>
      </p:sp>
      <p:sp>
        <p:nvSpPr>
          <p:cNvPr id="4" name="Slide Number Placeholder 3"/>
          <p:cNvSpPr>
            <a:spLocks noGrp="1"/>
          </p:cNvSpPr>
          <p:nvPr>
            <p:ph type="sldNum" sz="quarter" idx="10"/>
          </p:nvPr>
        </p:nvSpPr>
        <p:spPr/>
        <p:txBody>
          <a:bodyPr/>
          <a:lstStyle/>
          <a:p>
            <a:fld id="{3158B12A-C79C-4D35-A624-9548A469BB2E}" type="slidenum">
              <a:rPr lang="en-US" smtClean="0"/>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s-SV"/>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s-SV"/>
          </a:p>
        </p:txBody>
      </p:sp>
      <p:sp>
        <p:nvSpPr>
          <p:cNvPr id="4" name="Date Placeholder 3"/>
          <p:cNvSpPr>
            <a:spLocks noGrp="1"/>
          </p:cNvSpPr>
          <p:nvPr>
            <p:ph type="dt" sz="half" idx="10"/>
          </p:nvPr>
        </p:nvSpPr>
        <p:spPr/>
        <p:txBody>
          <a:bodyPr/>
          <a:lstStyle>
            <a:lvl1pPr>
              <a:defRPr/>
            </a:lvl1pPr>
          </a:lstStyle>
          <a:p>
            <a:pPr>
              <a:defRPr/>
            </a:pPr>
            <a:fld id="{7CD9B80C-6707-4C62-BF20-F1BC9DAF4D62}" type="datetimeFigureOut">
              <a:rPr lang="es-SV"/>
              <a:pPr>
                <a:defRPr/>
              </a:pPr>
              <a:t>04/05/2012</a:t>
            </a:fld>
            <a:endParaRPr lang="es-SV" dirty="0"/>
          </a:p>
        </p:txBody>
      </p:sp>
      <p:sp>
        <p:nvSpPr>
          <p:cNvPr id="5" name="Footer Placeholder 4"/>
          <p:cNvSpPr>
            <a:spLocks noGrp="1"/>
          </p:cNvSpPr>
          <p:nvPr>
            <p:ph type="ftr" sz="quarter" idx="11"/>
          </p:nvPr>
        </p:nvSpPr>
        <p:spPr/>
        <p:txBody>
          <a:bodyPr/>
          <a:lstStyle>
            <a:lvl1pPr>
              <a:defRPr/>
            </a:lvl1pPr>
          </a:lstStyle>
          <a:p>
            <a:pPr>
              <a:defRPr/>
            </a:pPr>
            <a:endParaRPr lang="es-SV" dirty="0"/>
          </a:p>
        </p:txBody>
      </p:sp>
      <p:sp>
        <p:nvSpPr>
          <p:cNvPr id="6" name="Slide Number Placeholder 5"/>
          <p:cNvSpPr>
            <a:spLocks noGrp="1"/>
          </p:cNvSpPr>
          <p:nvPr>
            <p:ph type="sldNum" sz="quarter" idx="12"/>
          </p:nvPr>
        </p:nvSpPr>
        <p:spPr/>
        <p:txBody>
          <a:bodyPr/>
          <a:lstStyle>
            <a:lvl1pPr>
              <a:defRPr/>
            </a:lvl1pPr>
          </a:lstStyle>
          <a:p>
            <a:pPr>
              <a:defRPr/>
            </a:pPr>
            <a:fld id="{72467271-DBDD-4519-9E46-20B4D0CFC9FE}" type="slidenum">
              <a:rPr lang="es-SV"/>
              <a:pPr>
                <a:defRPr/>
              </a:pPr>
              <a:t>‹Nº›</a:t>
            </a:fld>
            <a:endParaRPr lang="es-SV"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S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SV"/>
          </a:p>
        </p:txBody>
      </p:sp>
      <p:sp>
        <p:nvSpPr>
          <p:cNvPr id="4" name="Date Placeholder 3"/>
          <p:cNvSpPr>
            <a:spLocks noGrp="1"/>
          </p:cNvSpPr>
          <p:nvPr>
            <p:ph type="dt" sz="half" idx="10"/>
          </p:nvPr>
        </p:nvSpPr>
        <p:spPr/>
        <p:txBody>
          <a:bodyPr/>
          <a:lstStyle>
            <a:lvl1pPr>
              <a:defRPr/>
            </a:lvl1pPr>
          </a:lstStyle>
          <a:p>
            <a:pPr>
              <a:defRPr/>
            </a:pPr>
            <a:fld id="{F1CF45EB-2E77-4F95-9D7B-B7F302C08EF5}" type="datetimeFigureOut">
              <a:rPr lang="es-SV"/>
              <a:pPr>
                <a:defRPr/>
              </a:pPr>
              <a:t>04/05/2012</a:t>
            </a:fld>
            <a:endParaRPr lang="es-SV" dirty="0"/>
          </a:p>
        </p:txBody>
      </p:sp>
      <p:sp>
        <p:nvSpPr>
          <p:cNvPr id="5" name="Footer Placeholder 4"/>
          <p:cNvSpPr>
            <a:spLocks noGrp="1"/>
          </p:cNvSpPr>
          <p:nvPr>
            <p:ph type="ftr" sz="quarter" idx="11"/>
          </p:nvPr>
        </p:nvSpPr>
        <p:spPr/>
        <p:txBody>
          <a:bodyPr/>
          <a:lstStyle>
            <a:lvl1pPr>
              <a:defRPr/>
            </a:lvl1pPr>
          </a:lstStyle>
          <a:p>
            <a:pPr>
              <a:defRPr/>
            </a:pPr>
            <a:endParaRPr lang="es-SV" dirty="0"/>
          </a:p>
        </p:txBody>
      </p:sp>
      <p:sp>
        <p:nvSpPr>
          <p:cNvPr id="6" name="Slide Number Placeholder 5"/>
          <p:cNvSpPr>
            <a:spLocks noGrp="1"/>
          </p:cNvSpPr>
          <p:nvPr>
            <p:ph type="sldNum" sz="quarter" idx="12"/>
          </p:nvPr>
        </p:nvSpPr>
        <p:spPr/>
        <p:txBody>
          <a:bodyPr/>
          <a:lstStyle>
            <a:lvl1pPr>
              <a:defRPr/>
            </a:lvl1pPr>
          </a:lstStyle>
          <a:p>
            <a:pPr>
              <a:defRPr/>
            </a:pPr>
            <a:fld id="{73624909-D24E-467D-965D-6CA5606F108D}" type="slidenum">
              <a:rPr lang="es-SV"/>
              <a:pPr>
                <a:defRPr/>
              </a:pPr>
              <a:t>‹Nº›</a:t>
            </a:fld>
            <a:endParaRPr lang="es-SV"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s-SV"/>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SV"/>
          </a:p>
        </p:txBody>
      </p:sp>
      <p:sp>
        <p:nvSpPr>
          <p:cNvPr id="4" name="Date Placeholder 3"/>
          <p:cNvSpPr>
            <a:spLocks noGrp="1"/>
          </p:cNvSpPr>
          <p:nvPr>
            <p:ph type="dt" sz="half" idx="10"/>
          </p:nvPr>
        </p:nvSpPr>
        <p:spPr/>
        <p:txBody>
          <a:bodyPr/>
          <a:lstStyle>
            <a:lvl1pPr>
              <a:defRPr/>
            </a:lvl1pPr>
          </a:lstStyle>
          <a:p>
            <a:pPr>
              <a:defRPr/>
            </a:pPr>
            <a:fld id="{12134EEB-420E-4DE8-9FC2-0204C9EC8915}" type="datetimeFigureOut">
              <a:rPr lang="es-SV"/>
              <a:pPr>
                <a:defRPr/>
              </a:pPr>
              <a:t>04/05/2012</a:t>
            </a:fld>
            <a:endParaRPr lang="es-SV" dirty="0"/>
          </a:p>
        </p:txBody>
      </p:sp>
      <p:sp>
        <p:nvSpPr>
          <p:cNvPr id="5" name="Footer Placeholder 4"/>
          <p:cNvSpPr>
            <a:spLocks noGrp="1"/>
          </p:cNvSpPr>
          <p:nvPr>
            <p:ph type="ftr" sz="quarter" idx="11"/>
          </p:nvPr>
        </p:nvSpPr>
        <p:spPr/>
        <p:txBody>
          <a:bodyPr/>
          <a:lstStyle>
            <a:lvl1pPr>
              <a:defRPr/>
            </a:lvl1pPr>
          </a:lstStyle>
          <a:p>
            <a:pPr>
              <a:defRPr/>
            </a:pPr>
            <a:endParaRPr lang="es-SV" dirty="0"/>
          </a:p>
        </p:txBody>
      </p:sp>
      <p:sp>
        <p:nvSpPr>
          <p:cNvPr id="6" name="Slide Number Placeholder 5"/>
          <p:cNvSpPr>
            <a:spLocks noGrp="1"/>
          </p:cNvSpPr>
          <p:nvPr>
            <p:ph type="sldNum" sz="quarter" idx="12"/>
          </p:nvPr>
        </p:nvSpPr>
        <p:spPr/>
        <p:txBody>
          <a:bodyPr/>
          <a:lstStyle>
            <a:lvl1pPr>
              <a:defRPr/>
            </a:lvl1pPr>
          </a:lstStyle>
          <a:p>
            <a:pPr>
              <a:defRPr/>
            </a:pPr>
            <a:fld id="{96547460-16DB-447F-B268-6A5BFB38B266}" type="slidenum">
              <a:rPr lang="es-SV"/>
              <a:pPr>
                <a:defRPr/>
              </a:pPr>
              <a:t>‹Nº›</a:t>
            </a:fld>
            <a:endParaRPr lang="es-SV"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SV"/>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SV"/>
          </a:p>
        </p:txBody>
      </p:sp>
      <p:sp>
        <p:nvSpPr>
          <p:cNvPr id="4" name="Date Placeholder 3"/>
          <p:cNvSpPr>
            <a:spLocks noGrp="1"/>
          </p:cNvSpPr>
          <p:nvPr>
            <p:ph type="dt" sz="half" idx="10"/>
          </p:nvPr>
        </p:nvSpPr>
        <p:spPr/>
        <p:txBody>
          <a:bodyPr/>
          <a:lstStyle>
            <a:lvl1pPr>
              <a:defRPr/>
            </a:lvl1pPr>
          </a:lstStyle>
          <a:p>
            <a:pPr>
              <a:defRPr/>
            </a:pPr>
            <a:fld id="{090FC13E-253B-4046-837E-313CB5ABBC63}" type="datetimeFigureOut">
              <a:rPr lang="es-SV"/>
              <a:pPr>
                <a:defRPr/>
              </a:pPr>
              <a:t>04/05/2012</a:t>
            </a:fld>
            <a:endParaRPr lang="es-SV" dirty="0"/>
          </a:p>
        </p:txBody>
      </p:sp>
      <p:sp>
        <p:nvSpPr>
          <p:cNvPr id="5" name="Footer Placeholder 4"/>
          <p:cNvSpPr>
            <a:spLocks noGrp="1"/>
          </p:cNvSpPr>
          <p:nvPr>
            <p:ph type="ftr" sz="quarter" idx="11"/>
          </p:nvPr>
        </p:nvSpPr>
        <p:spPr/>
        <p:txBody>
          <a:bodyPr/>
          <a:lstStyle>
            <a:lvl1pPr>
              <a:defRPr/>
            </a:lvl1pPr>
          </a:lstStyle>
          <a:p>
            <a:pPr>
              <a:defRPr/>
            </a:pPr>
            <a:endParaRPr lang="es-SV" dirty="0"/>
          </a:p>
        </p:txBody>
      </p:sp>
      <p:sp>
        <p:nvSpPr>
          <p:cNvPr id="6" name="Slide Number Placeholder 5"/>
          <p:cNvSpPr>
            <a:spLocks noGrp="1"/>
          </p:cNvSpPr>
          <p:nvPr>
            <p:ph type="sldNum" sz="quarter" idx="12"/>
          </p:nvPr>
        </p:nvSpPr>
        <p:spPr/>
        <p:txBody>
          <a:bodyPr/>
          <a:lstStyle>
            <a:lvl1pPr>
              <a:defRPr/>
            </a:lvl1pPr>
          </a:lstStyle>
          <a:p>
            <a:pPr>
              <a:defRPr/>
            </a:pPr>
            <a:fld id="{9F39E9C0-D9A4-456A-BB70-B7FB8B310BF3}" type="slidenum">
              <a:rPr lang="es-SV"/>
              <a:pPr>
                <a:defRPr/>
              </a:pPr>
              <a:t>‹Nº›</a:t>
            </a:fld>
            <a:endParaRPr lang="es-SV"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SV"/>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50C6C5F-E5B8-4A27-9ADF-4D7B6EA0962B}" type="datetimeFigureOut">
              <a:rPr lang="es-SV"/>
              <a:pPr>
                <a:defRPr/>
              </a:pPr>
              <a:t>04/05/2012</a:t>
            </a:fld>
            <a:endParaRPr lang="es-SV" dirty="0"/>
          </a:p>
        </p:txBody>
      </p:sp>
      <p:sp>
        <p:nvSpPr>
          <p:cNvPr id="5" name="Footer Placeholder 4"/>
          <p:cNvSpPr>
            <a:spLocks noGrp="1"/>
          </p:cNvSpPr>
          <p:nvPr>
            <p:ph type="ftr" sz="quarter" idx="11"/>
          </p:nvPr>
        </p:nvSpPr>
        <p:spPr/>
        <p:txBody>
          <a:bodyPr/>
          <a:lstStyle>
            <a:lvl1pPr>
              <a:defRPr/>
            </a:lvl1pPr>
          </a:lstStyle>
          <a:p>
            <a:pPr>
              <a:defRPr/>
            </a:pPr>
            <a:endParaRPr lang="es-SV" dirty="0"/>
          </a:p>
        </p:txBody>
      </p:sp>
      <p:sp>
        <p:nvSpPr>
          <p:cNvPr id="6" name="Slide Number Placeholder 5"/>
          <p:cNvSpPr>
            <a:spLocks noGrp="1"/>
          </p:cNvSpPr>
          <p:nvPr>
            <p:ph type="sldNum" sz="quarter" idx="12"/>
          </p:nvPr>
        </p:nvSpPr>
        <p:spPr/>
        <p:txBody>
          <a:bodyPr/>
          <a:lstStyle>
            <a:lvl1pPr>
              <a:defRPr/>
            </a:lvl1pPr>
          </a:lstStyle>
          <a:p>
            <a:pPr>
              <a:defRPr/>
            </a:pPr>
            <a:fld id="{2C5B6A95-0303-42FE-A9B2-7A2C79D7C071}" type="slidenum">
              <a:rPr lang="es-SV"/>
              <a:pPr>
                <a:defRPr/>
              </a:pPr>
              <a:t>‹Nº›</a:t>
            </a:fld>
            <a:endParaRPr lang="es-SV"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SV"/>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SV"/>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SV"/>
          </a:p>
        </p:txBody>
      </p:sp>
      <p:sp>
        <p:nvSpPr>
          <p:cNvPr id="5" name="Date Placeholder 3"/>
          <p:cNvSpPr>
            <a:spLocks noGrp="1"/>
          </p:cNvSpPr>
          <p:nvPr>
            <p:ph type="dt" sz="half" idx="10"/>
          </p:nvPr>
        </p:nvSpPr>
        <p:spPr/>
        <p:txBody>
          <a:bodyPr/>
          <a:lstStyle>
            <a:lvl1pPr>
              <a:defRPr/>
            </a:lvl1pPr>
          </a:lstStyle>
          <a:p>
            <a:pPr>
              <a:defRPr/>
            </a:pPr>
            <a:fld id="{B61BC245-4201-4F23-BC33-6212643F3CE5}" type="datetimeFigureOut">
              <a:rPr lang="es-SV"/>
              <a:pPr>
                <a:defRPr/>
              </a:pPr>
              <a:t>04/05/2012</a:t>
            </a:fld>
            <a:endParaRPr lang="es-SV" dirty="0"/>
          </a:p>
        </p:txBody>
      </p:sp>
      <p:sp>
        <p:nvSpPr>
          <p:cNvPr id="6" name="Footer Placeholder 4"/>
          <p:cNvSpPr>
            <a:spLocks noGrp="1"/>
          </p:cNvSpPr>
          <p:nvPr>
            <p:ph type="ftr" sz="quarter" idx="11"/>
          </p:nvPr>
        </p:nvSpPr>
        <p:spPr/>
        <p:txBody>
          <a:bodyPr/>
          <a:lstStyle>
            <a:lvl1pPr>
              <a:defRPr/>
            </a:lvl1pPr>
          </a:lstStyle>
          <a:p>
            <a:pPr>
              <a:defRPr/>
            </a:pPr>
            <a:endParaRPr lang="es-SV" dirty="0"/>
          </a:p>
        </p:txBody>
      </p:sp>
      <p:sp>
        <p:nvSpPr>
          <p:cNvPr id="7" name="Slide Number Placeholder 5"/>
          <p:cNvSpPr>
            <a:spLocks noGrp="1"/>
          </p:cNvSpPr>
          <p:nvPr>
            <p:ph type="sldNum" sz="quarter" idx="12"/>
          </p:nvPr>
        </p:nvSpPr>
        <p:spPr/>
        <p:txBody>
          <a:bodyPr/>
          <a:lstStyle>
            <a:lvl1pPr>
              <a:defRPr/>
            </a:lvl1pPr>
          </a:lstStyle>
          <a:p>
            <a:pPr>
              <a:defRPr/>
            </a:pPr>
            <a:fld id="{107B67C3-48D1-4FC7-AD50-003166572992}" type="slidenum">
              <a:rPr lang="es-SV"/>
              <a:pPr>
                <a:defRPr/>
              </a:pPr>
              <a:t>‹Nº›</a:t>
            </a:fld>
            <a:endParaRPr lang="es-SV"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s-SV"/>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SV"/>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SV"/>
          </a:p>
        </p:txBody>
      </p:sp>
      <p:sp>
        <p:nvSpPr>
          <p:cNvPr id="7" name="Date Placeholder 3"/>
          <p:cNvSpPr>
            <a:spLocks noGrp="1"/>
          </p:cNvSpPr>
          <p:nvPr>
            <p:ph type="dt" sz="half" idx="10"/>
          </p:nvPr>
        </p:nvSpPr>
        <p:spPr/>
        <p:txBody>
          <a:bodyPr/>
          <a:lstStyle>
            <a:lvl1pPr>
              <a:defRPr/>
            </a:lvl1pPr>
          </a:lstStyle>
          <a:p>
            <a:pPr>
              <a:defRPr/>
            </a:pPr>
            <a:fld id="{11056514-209E-4988-9103-047A3480D736}" type="datetimeFigureOut">
              <a:rPr lang="es-SV"/>
              <a:pPr>
                <a:defRPr/>
              </a:pPr>
              <a:t>04/05/2012</a:t>
            </a:fld>
            <a:endParaRPr lang="es-SV" dirty="0"/>
          </a:p>
        </p:txBody>
      </p:sp>
      <p:sp>
        <p:nvSpPr>
          <p:cNvPr id="8" name="Footer Placeholder 4"/>
          <p:cNvSpPr>
            <a:spLocks noGrp="1"/>
          </p:cNvSpPr>
          <p:nvPr>
            <p:ph type="ftr" sz="quarter" idx="11"/>
          </p:nvPr>
        </p:nvSpPr>
        <p:spPr/>
        <p:txBody>
          <a:bodyPr/>
          <a:lstStyle>
            <a:lvl1pPr>
              <a:defRPr/>
            </a:lvl1pPr>
          </a:lstStyle>
          <a:p>
            <a:pPr>
              <a:defRPr/>
            </a:pPr>
            <a:endParaRPr lang="es-SV" dirty="0"/>
          </a:p>
        </p:txBody>
      </p:sp>
      <p:sp>
        <p:nvSpPr>
          <p:cNvPr id="9" name="Slide Number Placeholder 5"/>
          <p:cNvSpPr>
            <a:spLocks noGrp="1"/>
          </p:cNvSpPr>
          <p:nvPr>
            <p:ph type="sldNum" sz="quarter" idx="12"/>
          </p:nvPr>
        </p:nvSpPr>
        <p:spPr/>
        <p:txBody>
          <a:bodyPr/>
          <a:lstStyle>
            <a:lvl1pPr>
              <a:defRPr/>
            </a:lvl1pPr>
          </a:lstStyle>
          <a:p>
            <a:pPr>
              <a:defRPr/>
            </a:pPr>
            <a:fld id="{1199EDC3-67EE-41C6-A0E6-A70A07CF4C27}" type="slidenum">
              <a:rPr lang="es-SV"/>
              <a:pPr>
                <a:defRPr/>
              </a:pPr>
              <a:t>‹Nº›</a:t>
            </a:fld>
            <a:endParaRPr lang="es-SV"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SV"/>
          </a:p>
        </p:txBody>
      </p:sp>
      <p:sp>
        <p:nvSpPr>
          <p:cNvPr id="3" name="Date Placeholder 3"/>
          <p:cNvSpPr>
            <a:spLocks noGrp="1"/>
          </p:cNvSpPr>
          <p:nvPr>
            <p:ph type="dt" sz="half" idx="10"/>
          </p:nvPr>
        </p:nvSpPr>
        <p:spPr/>
        <p:txBody>
          <a:bodyPr/>
          <a:lstStyle>
            <a:lvl1pPr>
              <a:defRPr/>
            </a:lvl1pPr>
          </a:lstStyle>
          <a:p>
            <a:pPr>
              <a:defRPr/>
            </a:pPr>
            <a:fld id="{99FE5776-FECB-4717-B79E-5665D2A092A6}" type="datetimeFigureOut">
              <a:rPr lang="es-SV"/>
              <a:pPr>
                <a:defRPr/>
              </a:pPr>
              <a:t>04/05/2012</a:t>
            </a:fld>
            <a:endParaRPr lang="es-SV" dirty="0"/>
          </a:p>
        </p:txBody>
      </p:sp>
      <p:sp>
        <p:nvSpPr>
          <p:cNvPr id="4" name="Footer Placeholder 4"/>
          <p:cNvSpPr>
            <a:spLocks noGrp="1"/>
          </p:cNvSpPr>
          <p:nvPr>
            <p:ph type="ftr" sz="quarter" idx="11"/>
          </p:nvPr>
        </p:nvSpPr>
        <p:spPr/>
        <p:txBody>
          <a:bodyPr/>
          <a:lstStyle>
            <a:lvl1pPr>
              <a:defRPr/>
            </a:lvl1pPr>
          </a:lstStyle>
          <a:p>
            <a:pPr>
              <a:defRPr/>
            </a:pPr>
            <a:endParaRPr lang="es-SV" dirty="0"/>
          </a:p>
        </p:txBody>
      </p:sp>
      <p:sp>
        <p:nvSpPr>
          <p:cNvPr id="5" name="Slide Number Placeholder 5"/>
          <p:cNvSpPr>
            <a:spLocks noGrp="1"/>
          </p:cNvSpPr>
          <p:nvPr>
            <p:ph type="sldNum" sz="quarter" idx="12"/>
          </p:nvPr>
        </p:nvSpPr>
        <p:spPr/>
        <p:txBody>
          <a:bodyPr/>
          <a:lstStyle>
            <a:lvl1pPr>
              <a:defRPr/>
            </a:lvl1pPr>
          </a:lstStyle>
          <a:p>
            <a:pPr>
              <a:defRPr/>
            </a:pPr>
            <a:fld id="{3151C007-11F1-4706-8DA7-E4FB3E9B8EB6}" type="slidenum">
              <a:rPr lang="es-SV"/>
              <a:pPr>
                <a:defRPr/>
              </a:pPr>
              <a:t>‹Nº›</a:t>
            </a:fld>
            <a:endParaRPr lang="es-SV"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353C7E9-C45E-4A06-A2F2-BD330D6C31FC}" type="datetimeFigureOut">
              <a:rPr lang="es-SV"/>
              <a:pPr>
                <a:defRPr/>
              </a:pPr>
              <a:t>04/05/2012</a:t>
            </a:fld>
            <a:endParaRPr lang="es-SV" dirty="0"/>
          </a:p>
        </p:txBody>
      </p:sp>
      <p:sp>
        <p:nvSpPr>
          <p:cNvPr id="3" name="Footer Placeholder 4"/>
          <p:cNvSpPr>
            <a:spLocks noGrp="1"/>
          </p:cNvSpPr>
          <p:nvPr>
            <p:ph type="ftr" sz="quarter" idx="11"/>
          </p:nvPr>
        </p:nvSpPr>
        <p:spPr/>
        <p:txBody>
          <a:bodyPr/>
          <a:lstStyle>
            <a:lvl1pPr>
              <a:defRPr/>
            </a:lvl1pPr>
          </a:lstStyle>
          <a:p>
            <a:pPr>
              <a:defRPr/>
            </a:pPr>
            <a:endParaRPr lang="es-SV" dirty="0"/>
          </a:p>
        </p:txBody>
      </p:sp>
      <p:sp>
        <p:nvSpPr>
          <p:cNvPr id="4" name="Slide Number Placeholder 5"/>
          <p:cNvSpPr>
            <a:spLocks noGrp="1"/>
          </p:cNvSpPr>
          <p:nvPr>
            <p:ph type="sldNum" sz="quarter" idx="12"/>
          </p:nvPr>
        </p:nvSpPr>
        <p:spPr/>
        <p:txBody>
          <a:bodyPr/>
          <a:lstStyle>
            <a:lvl1pPr>
              <a:defRPr/>
            </a:lvl1pPr>
          </a:lstStyle>
          <a:p>
            <a:pPr>
              <a:defRPr/>
            </a:pPr>
            <a:fld id="{E4F54FCA-17C9-446A-81F7-03EC12D99567}" type="slidenum">
              <a:rPr lang="es-SV"/>
              <a:pPr>
                <a:defRPr/>
              </a:pPr>
              <a:t>‹Nº›</a:t>
            </a:fld>
            <a:endParaRPr lang="es-SV"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s-SV"/>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SV"/>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A91D43C-F1EE-4F44-9E5A-A3FA3BE953F5}" type="datetimeFigureOut">
              <a:rPr lang="es-SV"/>
              <a:pPr>
                <a:defRPr/>
              </a:pPr>
              <a:t>04/05/2012</a:t>
            </a:fld>
            <a:endParaRPr lang="es-SV" dirty="0"/>
          </a:p>
        </p:txBody>
      </p:sp>
      <p:sp>
        <p:nvSpPr>
          <p:cNvPr id="6" name="Footer Placeholder 4"/>
          <p:cNvSpPr>
            <a:spLocks noGrp="1"/>
          </p:cNvSpPr>
          <p:nvPr>
            <p:ph type="ftr" sz="quarter" idx="11"/>
          </p:nvPr>
        </p:nvSpPr>
        <p:spPr/>
        <p:txBody>
          <a:bodyPr/>
          <a:lstStyle>
            <a:lvl1pPr>
              <a:defRPr/>
            </a:lvl1pPr>
          </a:lstStyle>
          <a:p>
            <a:pPr>
              <a:defRPr/>
            </a:pPr>
            <a:endParaRPr lang="es-SV" dirty="0"/>
          </a:p>
        </p:txBody>
      </p:sp>
      <p:sp>
        <p:nvSpPr>
          <p:cNvPr id="7" name="Slide Number Placeholder 5"/>
          <p:cNvSpPr>
            <a:spLocks noGrp="1"/>
          </p:cNvSpPr>
          <p:nvPr>
            <p:ph type="sldNum" sz="quarter" idx="12"/>
          </p:nvPr>
        </p:nvSpPr>
        <p:spPr/>
        <p:txBody>
          <a:bodyPr/>
          <a:lstStyle>
            <a:lvl1pPr>
              <a:defRPr/>
            </a:lvl1pPr>
          </a:lstStyle>
          <a:p>
            <a:pPr>
              <a:defRPr/>
            </a:pPr>
            <a:fld id="{7C6093D4-1695-46B7-A406-2B0195D2E680}" type="slidenum">
              <a:rPr lang="es-SV"/>
              <a:pPr>
                <a:defRPr/>
              </a:pPr>
              <a:t>‹Nº›</a:t>
            </a:fld>
            <a:endParaRPr lang="es-SV"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s-SV"/>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SV"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0D686EB-4992-448F-8884-E3A63F7AEA48}" type="datetimeFigureOut">
              <a:rPr lang="es-SV"/>
              <a:pPr>
                <a:defRPr/>
              </a:pPr>
              <a:t>04/05/2012</a:t>
            </a:fld>
            <a:endParaRPr lang="es-SV" dirty="0"/>
          </a:p>
        </p:txBody>
      </p:sp>
      <p:sp>
        <p:nvSpPr>
          <p:cNvPr id="6" name="Footer Placeholder 4"/>
          <p:cNvSpPr>
            <a:spLocks noGrp="1"/>
          </p:cNvSpPr>
          <p:nvPr>
            <p:ph type="ftr" sz="quarter" idx="11"/>
          </p:nvPr>
        </p:nvSpPr>
        <p:spPr/>
        <p:txBody>
          <a:bodyPr/>
          <a:lstStyle>
            <a:lvl1pPr>
              <a:defRPr/>
            </a:lvl1pPr>
          </a:lstStyle>
          <a:p>
            <a:pPr>
              <a:defRPr/>
            </a:pPr>
            <a:endParaRPr lang="es-SV" dirty="0"/>
          </a:p>
        </p:txBody>
      </p:sp>
      <p:sp>
        <p:nvSpPr>
          <p:cNvPr id="7" name="Slide Number Placeholder 5"/>
          <p:cNvSpPr>
            <a:spLocks noGrp="1"/>
          </p:cNvSpPr>
          <p:nvPr>
            <p:ph type="sldNum" sz="quarter" idx="12"/>
          </p:nvPr>
        </p:nvSpPr>
        <p:spPr/>
        <p:txBody>
          <a:bodyPr/>
          <a:lstStyle>
            <a:lvl1pPr>
              <a:defRPr/>
            </a:lvl1pPr>
          </a:lstStyle>
          <a:p>
            <a:pPr>
              <a:defRPr/>
            </a:pPr>
            <a:fld id="{8E052203-3A81-4877-AFED-83019D381041}" type="slidenum">
              <a:rPr lang="es-SV"/>
              <a:pPr>
                <a:defRPr/>
              </a:pPr>
              <a:t>‹Nº›</a:t>
            </a:fld>
            <a:endParaRPr lang="es-SV"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s-SV"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SV"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19021EF7-87A6-43C5-B1CE-0057B74CB792}" type="datetimeFigureOut">
              <a:rPr lang="es-SV"/>
              <a:pPr>
                <a:defRPr/>
              </a:pPr>
              <a:t>04/05/2012</a:t>
            </a:fld>
            <a:endParaRPr lang="es-SV"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SV"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0741DADD-AD44-4593-ACB9-A96BA12583AE}" type="slidenum">
              <a:rPr lang="es-SV"/>
              <a:pPr>
                <a:defRPr/>
              </a:pPr>
              <a:t>‹Nº›</a:t>
            </a:fld>
            <a:endParaRPr lang="es-SV"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hyperlink" Target="mailto:jcastillo@rree.gob.sv" TargetMode="Externa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TextBox 8"/>
          <p:cNvSpPr txBox="1"/>
          <p:nvPr/>
        </p:nvSpPr>
        <p:spPr>
          <a:xfrm>
            <a:off x="357158" y="236249"/>
            <a:ext cx="8429684" cy="4062651"/>
          </a:xfrm>
          <a:prstGeom prst="rect">
            <a:avLst/>
          </a:prstGeom>
          <a:noFill/>
        </p:spPr>
        <p:txBody>
          <a:bodyPr wrap="square">
            <a:spAutoFit/>
          </a:bodyPr>
          <a:lstStyle/>
          <a:p>
            <a:pPr algn="ctr" fontAlgn="auto">
              <a:spcBef>
                <a:spcPts val="0"/>
              </a:spcBef>
              <a:spcAft>
                <a:spcPts val="0"/>
              </a:spcAft>
              <a:defRPr/>
            </a:pPr>
            <a:r>
              <a:rPr lang="en-GB" sz="4200" b="1" cap="small" dirty="0" smtClean="0">
                <a:effectLst>
                  <a:outerShdw blurRad="38100" dist="38100" dir="2700000" algn="tl">
                    <a:srgbClr val="000000">
                      <a:alpha val="43137"/>
                    </a:srgbClr>
                  </a:outerShdw>
                </a:effectLst>
                <a:latin typeface="+mj-lt"/>
                <a:cs typeface="Arial" pitchFamily="34" charset="0"/>
              </a:rPr>
              <a:t>the role of consular management within the programme for temporary workers abroad</a:t>
            </a:r>
          </a:p>
          <a:p>
            <a:pPr lvl="5" algn="just">
              <a:defRPr/>
            </a:pPr>
            <a:endParaRPr lang="en-GB" b="1" cap="small" dirty="0" smtClean="0">
              <a:effectLst>
                <a:outerShdw blurRad="50800" dist="38100" algn="tr" rotWithShape="0">
                  <a:prstClr val="black">
                    <a:alpha val="40000"/>
                  </a:prstClr>
                </a:outerShdw>
              </a:effectLst>
              <a:latin typeface="Arial" pitchFamily="34" charset="0"/>
              <a:cs typeface="Arial" pitchFamily="34" charset="0"/>
            </a:endParaRPr>
          </a:p>
          <a:p>
            <a:pPr lvl="5" algn="just">
              <a:defRPr/>
            </a:pPr>
            <a:endParaRPr lang="en-GB" b="1" cap="small" dirty="0" smtClean="0">
              <a:effectLst>
                <a:outerShdw blurRad="50800" dist="38100" algn="tr" rotWithShape="0">
                  <a:prstClr val="black">
                    <a:alpha val="40000"/>
                  </a:prstClr>
                </a:outerShdw>
              </a:effectLst>
              <a:latin typeface="Arial" pitchFamily="34" charset="0"/>
              <a:cs typeface="Arial" pitchFamily="34" charset="0"/>
            </a:endParaRPr>
          </a:p>
          <a:p>
            <a:pPr lvl="5" algn="just">
              <a:defRPr/>
            </a:pPr>
            <a:endParaRPr lang="en-GB" b="1" cap="small" dirty="0" smtClean="0">
              <a:effectLst>
                <a:outerShdw blurRad="50800" dist="38100" algn="tr" rotWithShape="0">
                  <a:prstClr val="black">
                    <a:alpha val="40000"/>
                  </a:prstClr>
                </a:outerShdw>
              </a:effectLst>
              <a:latin typeface="Arial" pitchFamily="34" charset="0"/>
              <a:cs typeface="Arial" pitchFamily="34" charset="0"/>
            </a:endParaRPr>
          </a:p>
          <a:p>
            <a:pPr lvl="4" algn="just">
              <a:defRPr/>
            </a:pPr>
            <a:r>
              <a:rPr lang="en-GB" b="1" dirty="0" smtClean="0">
                <a:effectLst>
                  <a:outerShdw blurRad="50800" dist="38100" algn="tr" rotWithShape="0">
                    <a:prstClr val="black">
                      <a:alpha val="40000"/>
                    </a:prstClr>
                  </a:outerShdw>
                </a:effectLst>
                <a:latin typeface="Papyrus" pitchFamily="66" charset="0"/>
                <a:ea typeface="Verdana" pitchFamily="34" charset="0"/>
                <a:cs typeface="Verdana" pitchFamily="34" charset="0"/>
              </a:rPr>
              <a:t>Seminar/Workshop on Capacity Building of Consular Officers for the Protection of the Labour Rights of Migrant Workers</a:t>
            </a:r>
            <a:endParaRPr lang="en-GB" b="1" cap="small" dirty="0" smtClean="0">
              <a:effectLst>
                <a:outerShdw blurRad="50800" dist="38100" algn="tr" rotWithShape="0">
                  <a:prstClr val="black">
                    <a:alpha val="40000"/>
                  </a:prstClr>
                </a:outerShdw>
              </a:effectLst>
              <a:latin typeface="Arial" pitchFamily="34" charset="0"/>
              <a:cs typeface="Arial" pitchFamily="34" charset="0"/>
            </a:endParaRPr>
          </a:p>
          <a:p>
            <a:pPr algn="r" fontAlgn="auto">
              <a:spcBef>
                <a:spcPts val="0"/>
              </a:spcBef>
              <a:spcAft>
                <a:spcPts val="0"/>
              </a:spcAft>
              <a:defRPr/>
            </a:pPr>
            <a:endParaRPr lang="en-GB" sz="1400" b="1" cap="small" dirty="0" smtClean="0">
              <a:effectLst>
                <a:outerShdw blurRad="50800" dist="38100" algn="tr" rotWithShape="0">
                  <a:prstClr val="black">
                    <a:alpha val="40000"/>
                  </a:prstClr>
                </a:outerShdw>
              </a:effectLst>
              <a:latin typeface="Garamond" pitchFamily="18" charset="0"/>
              <a:cs typeface="Arial" pitchFamily="34" charset="0"/>
            </a:endParaRPr>
          </a:p>
          <a:p>
            <a:pPr algn="r" fontAlgn="auto">
              <a:spcBef>
                <a:spcPts val="0"/>
              </a:spcBef>
              <a:spcAft>
                <a:spcPts val="0"/>
              </a:spcAft>
              <a:defRPr/>
            </a:pPr>
            <a:r>
              <a:rPr lang="en-GB" sz="1400" b="1" cap="small" dirty="0" smtClean="0">
                <a:effectLst>
                  <a:outerShdw blurRad="50800" dist="38100" algn="tr" rotWithShape="0">
                    <a:prstClr val="black">
                      <a:alpha val="40000"/>
                    </a:prstClr>
                  </a:outerShdw>
                </a:effectLst>
                <a:latin typeface="Garamond" pitchFamily="18" charset="0"/>
                <a:cs typeface="Arial" pitchFamily="34" charset="0"/>
              </a:rPr>
              <a:t>Managua, Nicaragua</a:t>
            </a:r>
            <a:br>
              <a:rPr lang="en-GB" sz="1400" b="1" cap="small" dirty="0" smtClean="0">
                <a:effectLst>
                  <a:outerShdw blurRad="50800" dist="38100" algn="tr" rotWithShape="0">
                    <a:prstClr val="black">
                      <a:alpha val="40000"/>
                    </a:prstClr>
                  </a:outerShdw>
                </a:effectLst>
                <a:latin typeface="Garamond" pitchFamily="18" charset="0"/>
                <a:cs typeface="Arial" pitchFamily="34" charset="0"/>
              </a:rPr>
            </a:br>
            <a:r>
              <a:rPr lang="en-GB" sz="1400" b="1" cap="small" dirty="0" smtClean="0">
                <a:effectLst>
                  <a:outerShdw blurRad="50800" dist="38100" algn="tr" rotWithShape="0">
                    <a:prstClr val="black">
                      <a:alpha val="40000"/>
                    </a:prstClr>
                  </a:outerShdw>
                </a:effectLst>
                <a:latin typeface="Garamond" pitchFamily="18" charset="0"/>
                <a:cs typeface="Arial" pitchFamily="34" charset="0"/>
              </a:rPr>
              <a:t>may 3 – 4, 2012</a:t>
            </a:r>
            <a:endParaRPr lang="en-GB" dirty="0">
              <a:latin typeface="Garamond" pitchFamily="18" charset="0"/>
              <a:cs typeface="Arial" pitchFamily="34" charset="0"/>
            </a:endParaRPr>
          </a:p>
        </p:txBody>
      </p:sp>
      <p:grpSp>
        <p:nvGrpSpPr>
          <p:cNvPr id="3" name="Group 2"/>
          <p:cNvGrpSpPr/>
          <p:nvPr/>
        </p:nvGrpSpPr>
        <p:grpSpPr>
          <a:xfrm>
            <a:off x="0" y="5554413"/>
            <a:ext cx="9144000" cy="1330971"/>
            <a:chOff x="0" y="5554413"/>
            <a:chExt cx="9144000" cy="1330971"/>
          </a:xfrm>
        </p:grpSpPr>
        <p:grpSp>
          <p:nvGrpSpPr>
            <p:cNvPr id="4" name="Group 3"/>
            <p:cNvGrpSpPr/>
            <p:nvPr/>
          </p:nvGrpSpPr>
          <p:grpSpPr>
            <a:xfrm>
              <a:off x="0" y="5554413"/>
              <a:ext cx="9144000" cy="1330971"/>
              <a:chOff x="0" y="5554413"/>
              <a:chExt cx="9144000" cy="1330971"/>
            </a:xfrm>
          </p:grpSpPr>
          <p:sp>
            <p:nvSpPr>
              <p:cNvPr id="6" name="Text Box 2"/>
              <p:cNvSpPr txBox="1">
                <a:spLocks noChangeArrowheads="1"/>
              </p:cNvSpPr>
              <p:nvPr/>
            </p:nvSpPr>
            <p:spPr bwMode="auto">
              <a:xfrm>
                <a:off x="0" y="5780484"/>
                <a:ext cx="9144000" cy="1104900"/>
              </a:xfrm>
              <a:prstGeom prst="rect">
                <a:avLst/>
              </a:prstGeom>
              <a:gradFill rotWithShape="1">
                <a:gsLst>
                  <a:gs pos="0">
                    <a:srgbClr val="0033CC">
                      <a:gamma/>
                      <a:shade val="46275"/>
                      <a:invGamma/>
                    </a:srgbClr>
                  </a:gs>
                  <a:gs pos="100000">
                    <a:srgbClr val="0033CC"/>
                  </a:gs>
                </a:gsLst>
                <a:lin ang="0" scaled="1"/>
              </a:gra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altLang="ja-JP" sz="1200" b="1" i="0" u="none" strike="noStrike" cap="none" normalizeH="0" baseline="0" dirty="0" smtClean="0">
                  <a:ln>
                    <a:noFill/>
                  </a:ln>
                  <a:solidFill>
                    <a:schemeClr val="tx1"/>
                  </a:solidFill>
                  <a:effectLst/>
                  <a:latin typeface="Calibri" pitchFamily="34" charset="0"/>
                  <a:ea typeface="MS Mincho" pitchFamily="49"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pic>
            <p:nvPicPr>
              <p:cNvPr id="7" name="Picture 6" descr="IMG_0040.JPG"/>
              <p:cNvPicPr/>
              <p:nvPr/>
            </p:nvPicPr>
            <p:blipFill>
              <a:blip r:embed="rId2" cstate="print"/>
              <a:srcRect l="19324" t="22302" r="16792" b="17746"/>
              <a:stretch>
                <a:fillRect/>
              </a:stretch>
            </p:blipFill>
            <p:spPr bwMode="auto">
              <a:xfrm>
                <a:off x="5990330" y="6309320"/>
                <a:ext cx="597894" cy="418641"/>
              </a:xfrm>
              <a:prstGeom prst="rect">
                <a:avLst/>
              </a:prstGeom>
              <a:noFill/>
              <a:ln w="9525">
                <a:noFill/>
                <a:miter lim="800000"/>
                <a:headEnd/>
                <a:tailEnd/>
              </a:ln>
            </p:spPr>
          </p:pic>
          <p:pic>
            <p:nvPicPr>
              <p:cNvPr id="8" name="Picture 7" descr="DSC00339.JPG"/>
              <p:cNvPicPr/>
              <p:nvPr/>
            </p:nvPicPr>
            <p:blipFill>
              <a:blip r:embed="rId3" cstate="print"/>
              <a:srcRect/>
              <a:stretch>
                <a:fillRect/>
              </a:stretch>
            </p:blipFill>
            <p:spPr bwMode="auto">
              <a:xfrm>
                <a:off x="8535088" y="5715016"/>
                <a:ext cx="608912" cy="815248"/>
              </a:xfrm>
              <a:prstGeom prst="rect">
                <a:avLst/>
              </a:prstGeom>
              <a:noFill/>
              <a:ln w="9525">
                <a:noFill/>
                <a:miter lim="800000"/>
                <a:headEnd/>
                <a:tailEnd/>
              </a:ln>
            </p:spPr>
          </p:pic>
          <p:pic>
            <p:nvPicPr>
              <p:cNvPr id="10" name="Picture 9" descr="IMG_0057.JPG"/>
              <p:cNvPicPr/>
              <p:nvPr/>
            </p:nvPicPr>
            <p:blipFill>
              <a:blip r:embed="rId4" cstate="print"/>
              <a:srcRect/>
              <a:stretch>
                <a:fillRect/>
              </a:stretch>
            </p:blipFill>
            <p:spPr bwMode="auto">
              <a:xfrm>
                <a:off x="7763385" y="5554413"/>
                <a:ext cx="697047" cy="517793"/>
              </a:xfrm>
              <a:prstGeom prst="rect">
                <a:avLst/>
              </a:prstGeom>
              <a:noFill/>
              <a:ln w="9525">
                <a:noFill/>
                <a:miter lim="800000"/>
                <a:headEnd/>
                <a:tailEnd/>
              </a:ln>
            </p:spPr>
          </p:pic>
          <p:sp>
            <p:nvSpPr>
              <p:cNvPr id="11" name="Rectangle 10"/>
              <p:cNvSpPr/>
              <p:nvPr/>
            </p:nvSpPr>
            <p:spPr>
              <a:xfrm>
                <a:off x="0" y="6766596"/>
                <a:ext cx="9108504" cy="45719"/>
              </a:xfrm>
              <a:prstGeom prst="rect">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pic>
            <p:nvPicPr>
              <p:cNvPr id="12" name="Picture 11" descr="z-doctores.jpg"/>
              <p:cNvPicPr/>
              <p:nvPr/>
            </p:nvPicPr>
            <p:blipFill>
              <a:blip r:embed="rId5" cstate="print"/>
              <a:srcRect l="9486" b="18182"/>
              <a:stretch>
                <a:fillRect/>
              </a:stretch>
            </p:blipFill>
            <p:spPr bwMode="auto">
              <a:xfrm>
                <a:off x="8028599" y="6072206"/>
                <a:ext cx="575861" cy="385590"/>
              </a:xfrm>
              <a:prstGeom prst="rect">
                <a:avLst/>
              </a:prstGeom>
              <a:noFill/>
              <a:ln w="9525">
                <a:noFill/>
                <a:miter lim="800000"/>
                <a:headEnd/>
                <a:tailEnd/>
              </a:ln>
            </p:spPr>
          </p:pic>
          <p:pic>
            <p:nvPicPr>
              <p:cNvPr id="13" name="Picture 12" descr="IMG_1172.JPG"/>
              <p:cNvPicPr/>
              <p:nvPr/>
            </p:nvPicPr>
            <p:blipFill>
              <a:blip r:embed="rId6" cstate="print"/>
              <a:srcRect/>
              <a:stretch>
                <a:fillRect/>
              </a:stretch>
            </p:blipFill>
            <p:spPr bwMode="auto">
              <a:xfrm>
                <a:off x="7596336" y="6384275"/>
                <a:ext cx="630945" cy="473725"/>
              </a:xfrm>
              <a:prstGeom prst="rect">
                <a:avLst/>
              </a:prstGeom>
              <a:noFill/>
              <a:ln w="9525">
                <a:noFill/>
                <a:miter lim="800000"/>
                <a:headEnd/>
                <a:tailEnd/>
              </a:ln>
            </p:spPr>
          </p:pic>
          <p:pic>
            <p:nvPicPr>
              <p:cNvPr id="14" name="Picture 13" descr="0017.jpg"/>
              <p:cNvPicPr/>
              <p:nvPr/>
            </p:nvPicPr>
            <p:blipFill>
              <a:blip r:embed="rId7" cstate="print"/>
              <a:srcRect/>
              <a:stretch>
                <a:fillRect/>
              </a:stretch>
            </p:blipFill>
            <p:spPr bwMode="auto">
              <a:xfrm>
                <a:off x="6660232" y="5877272"/>
                <a:ext cx="1009650" cy="752475"/>
              </a:xfrm>
              <a:prstGeom prst="rect">
                <a:avLst/>
              </a:prstGeom>
              <a:noFill/>
              <a:ln w="9525">
                <a:noFill/>
                <a:miter lim="800000"/>
                <a:headEnd/>
                <a:tailEnd/>
              </a:ln>
            </p:spPr>
          </p:pic>
          <p:sp>
            <p:nvSpPr>
              <p:cNvPr id="15" name="Rectangle 14"/>
              <p:cNvSpPr/>
              <p:nvPr/>
            </p:nvSpPr>
            <p:spPr>
              <a:xfrm>
                <a:off x="8270641" y="6511937"/>
                <a:ext cx="189791" cy="216024"/>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16" name="Rectangle 15"/>
              <p:cNvSpPr/>
              <p:nvPr/>
            </p:nvSpPr>
            <p:spPr>
              <a:xfrm>
                <a:off x="8538898" y="6597352"/>
                <a:ext cx="569606" cy="93389"/>
              </a:xfrm>
              <a:prstGeom prst="rect">
                <a:avLst/>
              </a:prstGeom>
              <a:solidFill>
                <a:schemeClr val="tx2">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17" name="Rectangle 16"/>
              <p:cNvSpPr/>
              <p:nvPr/>
            </p:nvSpPr>
            <p:spPr>
              <a:xfrm>
                <a:off x="5869823" y="6550770"/>
                <a:ext cx="94896" cy="157953"/>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grpSp>
        <p:sp>
          <p:nvSpPr>
            <p:cNvPr id="5" name="Rectangle 4"/>
            <p:cNvSpPr/>
            <p:nvPr/>
          </p:nvSpPr>
          <p:spPr>
            <a:xfrm>
              <a:off x="7715272" y="6143644"/>
              <a:ext cx="224765" cy="186680"/>
            </a:xfrm>
            <a:prstGeom prst="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gr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Box 3"/>
          <p:cNvSpPr txBox="1">
            <a:spLocks noChangeArrowheads="1"/>
          </p:cNvSpPr>
          <p:nvPr/>
        </p:nvSpPr>
        <p:spPr bwMode="auto">
          <a:xfrm>
            <a:off x="428596" y="873041"/>
            <a:ext cx="8143932" cy="4308872"/>
          </a:xfrm>
          <a:prstGeom prst="rect">
            <a:avLst/>
          </a:prstGeom>
          <a:noFill/>
          <a:ln w="9525">
            <a:noFill/>
            <a:miter lim="800000"/>
            <a:headEnd/>
            <a:tailEnd/>
          </a:ln>
        </p:spPr>
        <p:txBody>
          <a:bodyPr wrap="square">
            <a:spAutoFit/>
          </a:bodyPr>
          <a:lstStyle/>
          <a:p>
            <a:pPr algn="just" fontAlgn="auto">
              <a:spcBef>
                <a:spcPts val="0"/>
              </a:spcBef>
              <a:spcAft>
                <a:spcPts val="0"/>
              </a:spcAft>
              <a:defRPr/>
            </a:pPr>
            <a:r>
              <a:rPr lang="en-GB" sz="2400" b="1" dirty="0" smtClean="0">
                <a:latin typeface="+mn-lt"/>
              </a:rPr>
              <a:t>Strategic Objectives</a:t>
            </a:r>
            <a:endParaRPr lang="en-GB" sz="2400" b="1" dirty="0" smtClean="0">
              <a:latin typeface="+mn-lt"/>
            </a:endParaRPr>
          </a:p>
          <a:p>
            <a:pPr algn="just" fontAlgn="auto">
              <a:spcBef>
                <a:spcPts val="0"/>
              </a:spcBef>
              <a:spcAft>
                <a:spcPts val="0"/>
              </a:spcAft>
              <a:defRPr/>
            </a:pPr>
            <a:endParaRPr lang="en-GB" sz="1000" dirty="0" smtClean="0">
              <a:latin typeface="+mn-lt"/>
            </a:endParaRPr>
          </a:p>
          <a:p>
            <a:pPr algn="just" fontAlgn="auto">
              <a:spcBef>
                <a:spcPts val="0"/>
              </a:spcBef>
              <a:spcAft>
                <a:spcPts val="0"/>
              </a:spcAft>
              <a:defRPr/>
            </a:pPr>
            <a:r>
              <a:rPr lang="en-GB" sz="2000" dirty="0" smtClean="0">
                <a:latin typeface="+mn-lt"/>
              </a:rPr>
              <a:t>Under the migration and development approach through which the Government of El Salvador seeks to address the dynamics of migration of the country, three strategic objectives have been established: </a:t>
            </a:r>
            <a:r>
              <a:rPr lang="en-GB" sz="2000" dirty="0" smtClean="0">
                <a:latin typeface="+mn-lt"/>
              </a:rPr>
              <a:t> </a:t>
            </a:r>
          </a:p>
          <a:p>
            <a:pPr algn="just" fontAlgn="auto">
              <a:spcBef>
                <a:spcPts val="0"/>
              </a:spcBef>
              <a:spcAft>
                <a:spcPts val="0"/>
              </a:spcAft>
              <a:defRPr/>
            </a:pPr>
            <a:endParaRPr lang="en-GB" sz="1000" dirty="0" smtClean="0">
              <a:latin typeface="+mn-lt"/>
            </a:endParaRPr>
          </a:p>
          <a:p>
            <a:pPr marL="800100" lvl="1" indent="-342900" algn="just" fontAlgn="auto">
              <a:spcBef>
                <a:spcPts val="0"/>
              </a:spcBef>
              <a:spcAft>
                <a:spcPts val="0"/>
              </a:spcAft>
              <a:buFont typeface="Wingdings" pitchFamily="2" charset="2"/>
              <a:buChar char="ü"/>
            </a:pPr>
            <a:r>
              <a:rPr lang="en-GB" sz="2000" dirty="0" smtClean="0">
                <a:latin typeface="+mn-lt"/>
              </a:rPr>
              <a:t>To achieve that Salvadorans abroad and their families take ownership of their rights and participate actively in national and territorial development processes. </a:t>
            </a:r>
            <a:r>
              <a:rPr lang="en-GB" sz="2000" dirty="0" smtClean="0">
                <a:latin typeface="+mn-lt"/>
              </a:rPr>
              <a:t> </a:t>
            </a:r>
          </a:p>
          <a:p>
            <a:pPr lvl="1" algn="just" fontAlgn="auto">
              <a:spcBef>
                <a:spcPts val="0"/>
              </a:spcBef>
              <a:spcAft>
                <a:spcPts val="0"/>
              </a:spcAft>
            </a:pPr>
            <a:endParaRPr lang="en-GB" sz="1000" dirty="0" smtClean="0">
              <a:latin typeface="+mn-lt"/>
            </a:endParaRPr>
          </a:p>
          <a:p>
            <a:pPr marL="800100" lvl="1" indent="-342900" algn="just" fontAlgn="auto">
              <a:spcBef>
                <a:spcPts val="0"/>
              </a:spcBef>
              <a:spcAft>
                <a:spcPts val="0"/>
              </a:spcAft>
              <a:buFont typeface="Wingdings" pitchFamily="2" charset="2"/>
              <a:buChar char="ü"/>
            </a:pPr>
            <a:r>
              <a:rPr lang="en-GB" sz="2000" dirty="0" smtClean="0">
                <a:latin typeface="+mn-lt"/>
              </a:rPr>
              <a:t>To strengthen links of Salvadorans abroad with their country and communities of origin.</a:t>
            </a:r>
            <a:r>
              <a:rPr lang="en-GB" sz="2000" dirty="0" smtClean="0">
                <a:latin typeface="+mn-lt"/>
              </a:rPr>
              <a:t> </a:t>
            </a:r>
          </a:p>
          <a:p>
            <a:pPr marL="800100" lvl="1" indent="-342900" algn="just" fontAlgn="auto">
              <a:spcBef>
                <a:spcPts val="0"/>
              </a:spcBef>
              <a:spcAft>
                <a:spcPts val="0"/>
              </a:spcAft>
              <a:buFont typeface="Wingdings" pitchFamily="2" charset="2"/>
              <a:buChar char="ü"/>
            </a:pPr>
            <a:endParaRPr lang="en-GB" sz="2000" dirty="0">
              <a:latin typeface="+mn-lt"/>
            </a:endParaRPr>
          </a:p>
          <a:p>
            <a:pPr marL="800100" lvl="1" indent="-342900" algn="just" fontAlgn="auto">
              <a:spcBef>
                <a:spcPts val="0"/>
              </a:spcBef>
              <a:spcAft>
                <a:spcPts val="0"/>
              </a:spcAft>
              <a:buFont typeface="Wingdings" pitchFamily="2" charset="2"/>
              <a:buChar char="ü"/>
            </a:pPr>
            <a:r>
              <a:rPr lang="en-GB" sz="2000" dirty="0" smtClean="0">
                <a:latin typeface="+mn-lt"/>
              </a:rPr>
              <a:t>To provide comprehensive consular services, ensuring a dignified high-quality treatment for all Salvadorans abroad and their families. </a:t>
            </a:r>
            <a:endParaRPr lang="en-GB" sz="2000" dirty="0" smtClean="0">
              <a:latin typeface="+mn-lt"/>
            </a:endParaRPr>
          </a:p>
        </p:txBody>
      </p:sp>
      <p:cxnSp>
        <p:nvCxnSpPr>
          <p:cNvPr id="6" name="Straight Connector 5"/>
          <p:cNvCxnSpPr/>
          <p:nvPr/>
        </p:nvCxnSpPr>
        <p:spPr>
          <a:xfrm>
            <a:off x="0" y="857232"/>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4339" name="TextBox 6"/>
          <p:cNvSpPr txBox="1">
            <a:spLocks noChangeArrowheads="1"/>
          </p:cNvSpPr>
          <p:nvPr/>
        </p:nvSpPr>
        <p:spPr bwMode="auto">
          <a:xfrm>
            <a:off x="285720" y="85531"/>
            <a:ext cx="8429684" cy="707886"/>
          </a:xfrm>
          <a:prstGeom prst="rect">
            <a:avLst/>
          </a:prstGeom>
          <a:noFill/>
          <a:ln w="9525">
            <a:noFill/>
            <a:miter lim="800000"/>
            <a:headEnd/>
            <a:tailEnd/>
          </a:ln>
        </p:spPr>
        <p:txBody>
          <a:bodyPr wrap="square">
            <a:spAutoFit/>
          </a:bodyPr>
          <a:lstStyle/>
          <a:p>
            <a:r>
              <a:rPr lang="en-GB" sz="4000" b="1" dirty="0" smtClean="0">
                <a:latin typeface="Calibri" pitchFamily="34" charset="0"/>
              </a:rPr>
              <a:t>Migration and Development</a:t>
            </a:r>
            <a:endParaRPr lang="en-GB" sz="4000" b="1" dirty="0">
              <a:latin typeface="Calibri" pitchFamily="34" charset="0"/>
            </a:endParaRPr>
          </a:p>
        </p:txBody>
      </p:sp>
      <p:grpSp>
        <p:nvGrpSpPr>
          <p:cNvPr id="5" name="Group 4"/>
          <p:cNvGrpSpPr/>
          <p:nvPr/>
        </p:nvGrpSpPr>
        <p:grpSpPr>
          <a:xfrm>
            <a:off x="0" y="5554413"/>
            <a:ext cx="9144000" cy="1330971"/>
            <a:chOff x="0" y="5554413"/>
            <a:chExt cx="9144000" cy="1330971"/>
          </a:xfrm>
        </p:grpSpPr>
        <p:sp>
          <p:nvSpPr>
            <p:cNvPr id="7" name="Text Box 2"/>
            <p:cNvSpPr txBox="1">
              <a:spLocks noChangeArrowheads="1"/>
            </p:cNvSpPr>
            <p:nvPr/>
          </p:nvSpPr>
          <p:spPr bwMode="auto">
            <a:xfrm>
              <a:off x="0" y="5780484"/>
              <a:ext cx="9144000" cy="1104900"/>
            </a:xfrm>
            <a:prstGeom prst="rect">
              <a:avLst/>
            </a:prstGeom>
            <a:gradFill rotWithShape="1">
              <a:gsLst>
                <a:gs pos="0">
                  <a:srgbClr val="0033CC">
                    <a:gamma/>
                    <a:shade val="46275"/>
                    <a:invGamma/>
                  </a:srgbClr>
                </a:gs>
                <a:gs pos="100000">
                  <a:srgbClr val="0033CC"/>
                </a:gs>
              </a:gsLst>
              <a:lin ang="0" scaled="1"/>
            </a:gra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altLang="ja-JP" sz="1200" b="1" i="0" u="none" strike="noStrike" cap="none" normalizeH="0" baseline="0" dirty="0" smtClean="0">
                <a:ln>
                  <a:noFill/>
                </a:ln>
                <a:solidFill>
                  <a:schemeClr val="tx1"/>
                </a:solidFill>
                <a:effectLst/>
                <a:latin typeface="Calibri" pitchFamily="34" charset="0"/>
                <a:ea typeface="MS Mincho" pitchFamily="49"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pic>
          <p:nvPicPr>
            <p:cNvPr id="8" name="Picture 7" descr="IMG_0040.JPG"/>
            <p:cNvPicPr/>
            <p:nvPr/>
          </p:nvPicPr>
          <p:blipFill>
            <a:blip r:embed="rId3" cstate="print"/>
            <a:srcRect l="19324" t="22302" r="16792" b="17746"/>
            <a:stretch>
              <a:fillRect/>
            </a:stretch>
          </p:blipFill>
          <p:spPr bwMode="auto">
            <a:xfrm>
              <a:off x="5990330" y="6309320"/>
              <a:ext cx="597894" cy="418641"/>
            </a:xfrm>
            <a:prstGeom prst="rect">
              <a:avLst/>
            </a:prstGeom>
            <a:noFill/>
            <a:ln w="9525">
              <a:noFill/>
              <a:miter lim="800000"/>
              <a:headEnd/>
              <a:tailEnd/>
            </a:ln>
          </p:spPr>
        </p:pic>
        <p:pic>
          <p:nvPicPr>
            <p:cNvPr id="9" name="Picture 8" descr="DSC00339.JPG"/>
            <p:cNvPicPr/>
            <p:nvPr/>
          </p:nvPicPr>
          <p:blipFill>
            <a:blip r:embed="rId4" cstate="print"/>
            <a:srcRect/>
            <a:stretch>
              <a:fillRect/>
            </a:stretch>
          </p:blipFill>
          <p:spPr bwMode="auto">
            <a:xfrm>
              <a:off x="8535088" y="5715016"/>
              <a:ext cx="608912" cy="815248"/>
            </a:xfrm>
            <a:prstGeom prst="rect">
              <a:avLst/>
            </a:prstGeom>
            <a:noFill/>
            <a:ln w="9525">
              <a:noFill/>
              <a:miter lim="800000"/>
              <a:headEnd/>
              <a:tailEnd/>
            </a:ln>
          </p:spPr>
        </p:pic>
        <p:pic>
          <p:nvPicPr>
            <p:cNvPr id="10" name="Picture 9" descr="IMG_0057.JPG"/>
            <p:cNvPicPr/>
            <p:nvPr/>
          </p:nvPicPr>
          <p:blipFill>
            <a:blip r:embed="rId5" cstate="print"/>
            <a:srcRect/>
            <a:stretch>
              <a:fillRect/>
            </a:stretch>
          </p:blipFill>
          <p:spPr bwMode="auto">
            <a:xfrm>
              <a:off x="7763385" y="5554413"/>
              <a:ext cx="697047" cy="517793"/>
            </a:xfrm>
            <a:prstGeom prst="rect">
              <a:avLst/>
            </a:prstGeom>
            <a:noFill/>
            <a:ln w="9525">
              <a:noFill/>
              <a:miter lim="800000"/>
              <a:headEnd/>
              <a:tailEnd/>
            </a:ln>
          </p:spPr>
        </p:pic>
        <p:sp>
          <p:nvSpPr>
            <p:cNvPr id="11" name="Rectangle 10"/>
            <p:cNvSpPr/>
            <p:nvPr/>
          </p:nvSpPr>
          <p:spPr>
            <a:xfrm>
              <a:off x="0" y="6766596"/>
              <a:ext cx="9108504" cy="45719"/>
            </a:xfrm>
            <a:prstGeom prst="rect">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pic>
          <p:nvPicPr>
            <p:cNvPr id="12" name="Picture 11" descr="z-doctores.jpg"/>
            <p:cNvPicPr/>
            <p:nvPr/>
          </p:nvPicPr>
          <p:blipFill>
            <a:blip r:embed="rId6" cstate="print"/>
            <a:srcRect l="9486" b="18182"/>
            <a:stretch>
              <a:fillRect/>
            </a:stretch>
          </p:blipFill>
          <p:spPr bwMode="auto">
            <a:xfrm>
              <a:off x="8028599" y="6072206"/>
              <a:ext cx="575861" cy="385590"/>
            </a:xfrm>
            <a:prstGeom prst="rect">
              <a:avLst/>
            </a:prstGeom>
            <a:noFill/>
            <a:ln w="9525">
              <a:noFill/>
              <a:miter lim="800000"/>
              <a:headEnd/>
              <a:tailEnd/>
            </a:ln>
          </p:spPr>
        </p:pic>
        <p:pic>
          <p:nvPicPr>
            <p:cNvPr id="13" name="Picture 12" descr="IMG_1172.JPG"/>
            <p:cNvPicPr/>
            <p:nvPr/>
          </p:nvPicPr>
          <p:blipFill>
            <a:blip r:embed="rId7" cstate="print"/>
            <a:srcRect/>
            <a:stretch>
              <a:fillRect/>
            </a:stretch>
          </p:blipFill>
          <p:spPr bwMode="auto">
            <a:xfrm>
              <a:off x="7596336" y="6384275"/>
              <a:ext cx="630945" cy="473725"/>
            </a:xfrm>
            <a:prstGeom prst="rect">
              <a:avLst/>
            </a:prstGeom>
            <a:noFill/>
            <a:ln w="9525">
              <a:noFill/>
              <a:miter lim="800000"/>
              <a:headEnd/>
              <a:tailEnd/>
            </a:ln>
          </p:spPr>
        </p:pic>
        <p:pic>
          <p:nvPicPr>
            <p:cNvPr id="14" name="Picture 13" descr="0017.jpg"/>
            <p:cNvPicPr/>
            <p:nvPr/>
          </p:nvPicPr>
          <p:blipFill>
            <a:blip r:embed="rId8" cstate="print"/>
            <a:srcRect/>
            <a:stretch>
              <a:fillRect/>
            </a:stretch>
          </p:blipFill>
          <p:spPr bwMode="auto">
            <a:xfrm>
              <a:off x="6660232" y="5877272"/>
              <a:ext cx="1009650" cy="752475"/>
            </a:xfrm>
            <a:prstGeom prst="rect">
              <a:avLst/>
            </a:prstGeom>
            <a:noFill/>
            <a:ln w="9525">
              <a:noFill/>
              <a:miter lim="800000"/>
              <a:headEnd/>
              <a:tailEnd/>
            </a:ln>
          </p:spPr>
        </p:pic>
        <p:sp>
          <p:nvSpPr>
            <p:cNvPr id="15" name="Rectangle 14"/>
            <p:cNvSpPr/>
            <p:nvPr/>
          </p:nvSpPr>
          <p:spPr>
            <a:xfrm>
              <a:off x="8270641" y="6511937"/>
              <a:ext cx="189791" cy="216024"/>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16" name="Rectangle 15"/>
            <p:cNvSpPr/>
            <p:nvPr/>
          </p:nvSpPr>
          <p:spPr>
            <a:xfrm>
              <a:off x="8538898" y="6597352"/>
              <a:ext cx="569606" cy="93389"/>
            </a:xfrm>
            <a:prstGeom prst="rect">
              <a:avLst/>
            </a:prstGeom>
            <a:solidFill>
              <a:schemeClr val="tx2">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17" name="Rectangle 16"/>
            <p:cNvSpPr/>
            <p:nvPr/>
          </p:nvSpPr>
          <p:spPr>
            <a:xfrm>
              <a:off x="5869823" y="6550770"/>
              <a:ext cx="94896" cy="157953"/>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0" y="1357298"/>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4339" name="TextBox 6"/>
          <p:cNvSpPr txBox="1">
            <a:spLocks noChangeArrowheads="1"/>
          </p:cNvSpPr>
          <p:nvPr/>
        </p:nvSpPr>
        <p:spPr bwMode="auto">
          <a:xfrm>
            <a:off x="285720" y="85531"/>
            <a:ext cx="8429684" cy="1323439"/>
          </a:xfrm>
          <a:prstGeom prst="rect">
            <a:avLst/>
          </a:prstGeom>
          <a:noFill/>
          <a:ln w="9525">
            <a:noFill/>
            <a:miter lim="800000"/>
            <a:headEnd/>
            <a:tailEnd/>
          </a:ln>
        </p:spPr>
        <p:txBody>
          <a:bodyPr wrap="square">
            <a:spAutoFit/>
          </a:bodyPr>
          <a:lstStyle/>
          <a:p>
            <a:pPr algn="ctr"/>
            <a:r>
              <a:rPr lang="en-GB" sz="4000" b="1" dirty="0" smtClean="0">
                <a:latin typeface="Calibri" pitchFamily="34" charset="0"/>
              </a:rPr>
              <a:t>A Model for the Management of Temporary Employment Abroad </a:t>
            </a:r>
            <a:endParaRPr lang="en-GB" sz="4000" b="1" dirty="0">
              <a:latin typeface="Calibri" pitchFamily="34" charset="0"/>
            </a:endParaRPr>
          </a:p>
        </p:txBody>
      </p:sp>
      <p:sp>
        <p:nvSpPr>
          <p:cNvPr id="5" name="TextBox 4"/>
          <p:cNvSpPr txBox="1"/>
          <p:nvPr/>
        </p:nvSpPr>
        <p:spPr>
          <a:xfrm>
            <a:off x="500034" y="2143116"/>
            <a:ext cx="8143932" cy="2677656"/>
          </a:xfrm>
          <a:prstGeom prst="rect">
            <a:avLst/>
          </a:prstGeom>
          <a:noFill/>
        </p:spPr>
        <p:txBody>
          <a:bodyPr wrap="square" rtlCol="0">
            <a:spAutoFit/>
          </a:bodyPr>
          <a:lstStyle/>
          <a:p>
            <a:pPr algn="just"/>
            <a:r>
              <a:rPr lang="en-GB" sz="2800" b="1" dirty="0" smtClean="0">
                <a:latin typeface="Calibri" pitchFamily="34" charset="0"/>
              </a:rPr>
              <a:t>A comprehensive instrument to manage the regular and orderly movement of temporary workers, guaranteeing respect for their rights and promoting their development and participation in development processes of the territories through complementary programmes. </a:t>
            </a:r>
            <a:endParaRPr lang="en-GB" sz="2800" dirty="0"/>
          </a:p>
        </p:txBody>
      </p:sp>
      <p:grpSp>
        <p:nvGrpSpPr>
          <p:cNvPr id="7" name="Group 6"/>
          <p:cNvGrpSpPr/>
          <p:nvPr/>
        </p:nvGrpSpPr>
        <p:grpSpPr>
          <a:xfrm>
            <a:off x="0" y="5554413"/>
            <a:ext cx="9144000" cy="1330971"/>
            <a:chOff x="0" y="5554413"/>
            <a:chExt cx="9144000" cy="1330971"/>
          </a:xfrm>
        </p:grpSpPr>
        <p:sp>
          <p:nvSpPr>
            <p:cNvPr id="8" name="Text Box 2"/>
            <p:cNvSpPr txBox="1">
              <a:spLocks noChangeArrowheads="1"/>
            </p:cNvSpPr>
            <p:nvPr/>
          </p:nvSpPr>
          <p:spPr bwMode="auto">
            <a:xfrm>
              <a:off x="0" y="5780484"/>
              <a:ext cx="9144000" cy="1104900"/>
            </a:xfrm>
            <a:prstGeom prst="rect">
              <a:avLst/>
            </a:prstGeom>
            <a:gradFill rotWithShape="1">
              <a:gsLst>
                <a:gs pos="0">
                  <a:srgbClr val="0033CC">
                    <a:gamma/>
                    <a:shade val="46275"/>
                    <a:invGamma/>
                  </a:srgbClr>
                </a:gs>
                <a:gs pos="100000">
                  <a:srgbClr val="0033CC"/>
                </a:gs>
              </a:gsLst>
              <a:lin ang="0" scaled="1"/>
            </a:gra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altLang="ja-JP" sz="1200" b="1" i="0" u="none" strike="noStrike" cap="none" normalizeH="0" baseline="0" dirty="0" smtClean="0">
                <a:ln>
                  <a:noFill/>
                </a:ln>
                <a:solidFill>
                  <a:schemeClr val="tx1"/>
                </a:solidFill>
                <a:effectLst/>
                <a:latin typeface="Calibri" pitchFamily="34" charset="0"/>
                <a:ea typeface="MS Mincho" pitchFamily="49"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pic>
          <p:nvPicPr>
            <p:cNvPr id="9" name="Picture 8" descr="IMG_0040.JPG"/>
            <p:cNvPicPr/>
            <p:nvPr/>
          </p:nvPicPr>
          <p:blipFill>
            <a:blip r:embed="rId3" cstate="print"/>
            <a:srcRect l="19324" t="22302" r="16792" b="17746"/>
            <a:stretch>
              <a:fillRect/>
            </a:stretch>
          </p:blipFill>
          <p:spPr bwMode="auto">
            <a:xfrm>
              <a:off x="5990330" y="6309320"/>
              <a:ext cx="597894" cy="418641"/>
            </a:xfrm>
            <a:prstGeom prst="rect">
              <a:avLst/>
            </a:prstGeom>
            <a:noFill/>
            <a:ln w="9525">
              <a:noFill/>
              <a:miter lim="800000"/>
              <a:headEnd/>
              <a:tailEnd/>
            </a:ln>
          </p:spPr>
        </p:pic>
        <p:pic>
          <p:nvPicPr>
            <p:cNvPr id="10" name="Picture 9" descr="DSC00339.JPG"/>
            <p:cNvPicPr/>
            <p:nvPr/>
          </p:nvPicPr>
          <p:blipFill>
            <a:blip r:embed="rId4" cstate="print"/>
            <a:srcRect/>
            <a:stretch>
              <a:fillRect/>
            </a:stretch>
          </p:blipFill>
          <p:spPr bwMode="auto">
            <a:xfrm>
              <a:off x="8535088" y="5715016"/>
              <a:ext cx="608912" cy="815248"/>
            </a:xfrm>
            <a:prstGeom prst="rect">
              <a:avLst/>
            </a:prstGeom>
            <a:noFill/>
            <a:ln w="9525">
              <a:noFill/>
              <a:miter lim="800000"/>
              <a:headEnd/>
              <a:tailEnd/>
            </a:ln>
          </p:spPr>
        </p:pic>
        <p:pic>
          <p:nvPicPr>
            <p:cNvPr id="11" name="Picture 10" descr="IMG_0057.JPG"/>
            <p:cNvPicPr/>
            <p:nvPr/>
          </p:nvPicPr>
          <p:blipFill>
            <a:blip r:embed="rId5" cstate="print"/>
            <a:srcRect/>
            <a:stretch>
              <a:fillRect/>
            </a:stretch>
          </p:blipFill>
          <p:spPr bwMode="auto">
            <a:xfrm>
              <a:off x="7763385" y="5554413"/>
              <a:ext cx="697047" cy="517793"/>
            </a:xfrm>
            <a:prstGeom prst="rect">
              <a:avLst/>
            </a:prstGeom>
            <a:noFill/>
            <a:ln w="9525">
              <a:noFill/>
              <a:miter lim="800000"/>
              <a:headEnd/>
              <a:tailEnd/>
            </a:ln>
          </p:spPr>
        </p:pic>
        <p:sp>
          <p:nvSpPr>
            <p:cNvPr id="12" name="Rectangle 11"/>
            <p:cNvSpPr/>
            <p:nvPr/>
          </p:nvSpPr>
          <p:spPr>
            <a:xfrm>
              <a:off x="0" y="6766596"/>
              <a:ext cx="9108504" cy="45719"/>
            </a:xfrm>
            <a:prstGeom prst="rect">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pic>
          <p:nvPicPr>
            <p:cNvPr id="13" name="Picture 12" descr="z-doctores.jpg"/>
            <p:cNvPicPr/>
            <p:nvPr/>
          </p:nvPicPr>
          <p:blipFill>
            <a:blip r:embed="rId6" cstate="print"/>
            <a:srcRect l="9486" b="18182"/>
            <a:stretch>
              <a:fillRect/>
            </a:stretch>
          </p:blipFill>
          <p:spPr bwMode="auto">
            <a:xfrm>
              <a:off x="8028599" y="6072206"/>
              <a:ext cx="575861" cy="385590"/>
            </a:xfrm>
            <a:prstGeom prst="rect">
              <a:avLst/>
            </a:prstGeom>
            <a:noFill/>
            <a:ln w="9525">
              <a:noFill/>
              <a:miter lim="800000"/>
              <a:headEnd/>
              <a:tailEnd/>
            </a:ln>
          </p:spPr>
        </p:pic>
        <p:pic>
          <p:nvPicPr>
            <p:cNvPr id="14" name="Picture 13" descr="IMG_1172.JPG"/>
            <p:cNvPicPr/>
            <p:nvPr/>
          </p:nvPicPr>
          <p:blipFill>
            <a:blip r:embed="rId7" cstate="print"/>
            <a:srcRect/>
            <a:stretch>
              <a:fillRect/>
            </a:stretch>
          </p:blipFill>
          <p:spPr bwMode="auto">
            <a:xfrm>
              <a:off x="7596336" y="6384275"/>
              <a:ext cx="630945" cy="473725"/>
            </a:xfrm>
            <a:prstGeom prst="rect">
              <a:avLst/>
            </a:prstGeom>
            <a:noFill/>
            <a:ln w="9525">
              <a:noFill/>
              <a:miter lim="800000"/>
              <a:headEnd/>
              <a:tailEnd/>
            </a:ln>
          </p:spPr>
        </p:pic>
        <p:pic>
          <p:nvPicPr>
            <p:cNvPr id="15" name="Picture 14" descr="0017.jpg"/>
            <p:cNvPicPr/>
            <p:nvPr/>
          </p:nvPicPr>
          <p:blipFill>
            <a:blip r:embed="rId8" cstate="print"/>
            <a:srcRect/>
            <a:stretch>
              <a:fillRect/>
            </a:stretch>
          </p:blipFill>
          <p:spPr bwMode="auto">
            <a:xfrm>
              <a:off x="6660232" y="5877272"/>
              <a:ext cx="1009650" cy="752475"/>
            </a:xfrm>
            <a:prstGeom prst="rect">
              <a:avLst/>
            </a:prstGeom>
            <a:noFill/>
            <a:ln w="9525">
              <a:noFill/>
              <a:miter lim="800000"/>
              <a:headEnd/>
              <a:tailEnd/>
            </a:ln>
          </p:spPr>
        </p:pic>
        <p:sp>
          <p:nvSpPr>
            <p:cNvPr id="16" name="Rectangle 15"/>
            <p:cNvSpPr/>
            <p:nvPr/>
          </p:nvSpPr>
          <p:spPr>
            <a:xfrm>
              <a:off x="8270641" y="6511937"/>
              <a:ext cx="189791" cy="216024"/>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17" name="Rectangle 16"/>
            <p:cNvSpPr/>
            <p:nvPr/>
          </p:nvSpPr>
          <p:spPr>
            <a:xfrm>
              <a:off x="8538898" y="6597352"/>
              <a:ext cx="569606" cy="93389"/>
            </a:xfrm>
            <a:prstGeom prst="rect">
              <a:avLst/>
            </a:prstGeom>
            <a:solidFill>
              <a:schemeClr val="tx2">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18" name="Rectangle 17"/>
            <p:cNvSpPr/>
            <p:nvPr/>
          </p:nvSpPr>
          <p:spPr>
            <a:xfrm>
              <a:off x="5869823" y="6550770"/>
              <a:ext cx="94896" cy="157953"/>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p:cNvSpPr>
          <p:nvPr>
            <p:ph type="body" idx="1"/>
          </p:nvPr>
        </p:nvSpPr>
        <p:spPr>
          <a:xfrm>
            <a:off x="357158" y="1689119"/>
            <a:ext cx="8229600" cy="4525963"/>
          </a:xfrm>
        </p:spPr>
        <p:txBody>
          <a:bodyPr/>
          <a:lstStyle/>
          <a:p>
            <a:pPr marL="457200" lvl="0" indent="-457200" algn="just">
              <a:buFont typeface="+mj-lt"/>
              <a:buAutoNum type="arabicPeriod"/>
            </a:pPr>
            <a:r>
              <a:rPr lang="en-GB" sz="2400" dirty="0" smtClean="0"/>
              <a:t>To manage safe and positive circular temporary labour migration for Salvadoran workers, with the aim of helping them improve their living conditions and those of their families in El Salvador.</a:t>
            </a:r>
            <a:r>
              <a:rPr lang="en-GB" sz="2400" dirty="0" smtClean="0"/>
              <a:t> </a:t>
            </a:r>
          </a:p>
          <a:p>
            <a:pPr marL="457200" lvl="0" indent="-457200" algn="just">
              <a:buFont typeface="+mj-lt"/>
              <a:buAutoNum type="arabicPeriod"/>
            </a:pPr>
            <a:r>
              <a:rPr lang="en-GB" sz="2400" dirty="0" smtClean="0"/>
              <a:t>To ensure that the Salvadoran workers that are selected to work abroad are hired in a temporary manner under conditions of decent work, in accordance with international norms.</a:t>
            </a:r>
            <a:r>
              <a:rPr lang="en-GB" sz="2400" dirty="0" smtClean="0"/>
              <a:t> </a:t>
            </a:r>
          </a:p>
          <a:p>
            <a:pPr algn="just">
              <a:lnSpc>
                <a:spcPct val="80000"/>
              </a:lnSpc>
              <a:buNone/>
            </a:pPr>
            <a:endParaRPr lang="en-GB" sz="2400" b="1" dirty="0" smtClean="0">
              <a:latin typeface="+mj-lt"/>
            </a:endParaRPr>
          </a:p>
        </p:txBody>
      </p:sp>
      <p:cxnSp>
        <p:nvCxnSpPr>
          <p:cNvPr id="8" name="Straight Connector 7"/>
          <p:cNvCxnSpPr/>
          <p:nvPr/>
        </p:nvCxnSpPr>
        <p:spPr>
          <a:xfrm>
            <a:off x="0" y="1357298"/>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TextBox 6"/>
          <p:cNvSpPr txBox="1">
            <a:spLocks noChangeArrowheads="1"/>
          </p:cNvSpPr>
          <p:nvPr/>
        </p:nvSpPr>
        <p:spPr bwMode="auto">
          <a:xfrm>
            <a:off x="285720" y="85531"/>
            <a:ext cx="8429684" cy="1323439"/>
          </a:xfrm>
          <a:prstGeom prst="rect">
            <a:avLst/>
          </a:prstGeom>
          <a:noFill/>
          <a:ln w="9525">
            <a:noFill/>
            <a:miter lim="800000"/>
            <a:headEnd/>
            <a:tailEnd/>
          </a:ln>
        </p:spPr>
        <p:txBody>
          <a:bodyPr wrap="square">
            <a:spAutoFit/>
          </a:bodyPr>
          <a:lstStyle/>
          <a:p>
            <a:pPr algn="ctr"/>
            <a:r>
              <a:rPr lang="en-GB" sz="4000" b="1" dirty="0">
                <a:latin typeface="Calibri" pitchFamily="34" charset="0"/>
              </a:rPr>
              <a:t>A Model for the Management of Temporary Employment Abroad </a:t>
            </a:r>
            <a:endParaRPr lang="en-GB" sz="4000" b="1" dirty="0">
              <a:latin typeface="Calibri" pitchFamily="34" charset="0"/>
            </a:endParaRPr>
          </a:p>
        </p:txBody>
      </p:sp>
      <p:grpSp>
        <p:nvGrpSpPr>
          <p:cNvPr id="10" name="Group 9"/>
          <p:cNvGrpSpPr/>
          <p:nvPr/>
        </p:nvGrpSpPr>
        <p:grpSpPr>
          <a:xfrm>
            <a:off x="0" y="5554413"/>
            <a:ext cx="9144000" cy="1330971"/>
            <a:chOff x="0" y="5554413"/>
            <a:chExt cx="9144000" cy="1330971"/>
          </a:xfrm>
        </p:grpSpPr>
        <p:sp>
          <p:nvSpPr>
            <p:cNvPr id="11" name="Text Box 2"/>
            <p:cNvSpPr txBox="1">
              <a:spLocks noChangeArrowheads="1"/>
            </p:cNvSpPr>
            <p:nvPr/>
          </p:nvSpPr>
          <p:spPr bwMode="auto">
            <a:xfrm>
              <a:off x="0" y="5780484"/>
              <a:ext cx="9144000" cy="1104900"/>
            </a:xfrm>
            <a:prstGeom prst="rect">
              <a:avLst/>
            </a:prstGeom>
            <a:gradFill rotWithShape="1">
              <a:gsLst>
                <a:gs pos="0">
                  <a:srgbClr val="0033CC">
                    <a:gamma/>
                    <a:shade val="46275"/>
                    <a:invGamma/>
                  </a:srgbClr>
                </a:gs>
                <a:gs pos="100000">
                  <a:srgbClr val="0033CC"/>
                </a:gs>
              </a:gsLst>
              <a:lin ang="0" scaled="1"/>
            </a:gra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altLang="ja-JP" sz="1200" b="1" i="0" u="none" strike="noStrike" cap="none" normalizeH="0" baseline="0" dirty="0" smtClean="0">
                <a:ln>
                  <a:noFill/>
                </a:ln>
                <a:solidFill>
                  <a:schemeClr val="tx1"/>
                </a:solidFill>
                <a:effectLst/>
                <a:latin typeface="Calibri" pitchFamily="34" charset="0"/>
                <a:ea typeface="MS Mincho" pitchFamily="49"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pic>
          <p:nvPicPr>
            <p:cNvPr id="12" name="Picture 11" descr="IMG_0040.JPG"/>
            <p:cNvPicPr/>
            <p:nvPr/>
          </p:nvPicPr>
          <p:blipFill>
            <a:blip r:embed="rId2" cstate="print"/>
            <a:srcRect l="19324" t="22302" r="16792" b="17746"/>
            <a:stretch>
              <a:fillRect/>
            </a:stretch>
          </p:blipFill>
          <p:spPr bwMode="auto">
            <a:xfrm>
              <a:off x="5990330" y="6309320"/>
              <a:ext cx="597894" cy="418641"/>
            </a:xfrm>
            <a:prstGeom prst="rect">
              <a:avLst/>
            </a:prstGeom>
            <a:noFill/>
            <a:ln w="9525">
              <a:noFill/>
              <a:miter lim="800000"/>
              <a:headEnd/>
              <a:tailEnd/>
            </a:ln>
          </p:spPr>
        </p:pic>
        <p:pic>
          <p:nvPicPr>
            <p:cNvPr id="13" name="Picture 12" descr="DSC00339.JPG"/>
            <p:cNvPicPr/>
            <p:nvPr/>
          </p:nvPicPr>
          <p:blipFill>
            <a:blip r:embed="rId3" cstate="print"/>
            <a:srcRect/>
            <a:stretch>
              <a:fillRect/>
            </a:stretch>
          </p:blipFill>
          <p:spPr bwMode="auto">
            <a:xfrm>
              <a:off x="8535088" y="5715016"/>
              <a:ext cx="608912" cy="815248"/>
            </a:xfrm>
            <a:prstGeom prst="rect">
              <a:avLst/>
            </a:prstGeom>
            <a:noFill/>
            <a:ln w="9525">
              <a:noFill/>
              <a:miter lim="800000"/>
              <a:headEnd/>
              <a:tailEnd/>
            </a:ln>
          </p:spPr>
        </p:pic>
        <p:pic>
          <p:nvPicPr>
            <p:cNvPr id="14" name="Picture 13" descr="IMG_0057.JPG"/>
            <p:cNvPicPr/>
            <p:nvPr/>
          </p:nvPicPr>
          <p:blipFill>
            <a:blip r:embed="rId4" cstate="print"/>
            <a:srcRect/>
            <a:stretch>
              <a:fillRect/>
            </a:stretch>
          </p:blipFill>
          <p:spPr bwMode="auto">
            <a:xfrm>
              <a:off x="7763385" y="5554413"/>
              <a:ext cx="697047" cy="517793"/>
            </a:xfrm>
            <a:prstGeom prst="rect">
              <a:avLst/>
            </a:prstGeom>
            <a:noFill/>
            <a:ln w="9525">
              <a:noFill/>
              <a:miter lim="800000"/>
              <a:headEnd/>
              <a:tailEnd/>
            </a:ln>
          </p:spPr>
        </p:pic>
        <p:sp>
          <p:nvSpPr>
            <p:cNvPr id="15" name="Rectangle 14"/>
            <p:cNvSpPr/>
            <p:nvPr/>
          </p:nvSpPr>
          <p:spPr>
            <a:xfrm>
              <a:off x="0" y="6766596"/>
              <a:ext cx="9108504" cy="45719"/>
            </a:xfrm>
            <a:prstGeom prst="rect">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pic>
          <p:nvPicPr>
            <p:cNvPr id="16" name="Picture 15" descr="z-doctores.jpg"/>
            <p:cNvPicPr/>
            <p:nvPr/>
          </p:nvPicPr>
          <p:blipFill>
            <a:blip r:embed="rId5" cstate="print"/>
            <a:srcRect l="9486" b="18182"/>
            <a:stretch>
              <a:fillRect/>
            </a:stretch>
          </p:blipFill>
          <p:spPr bwMode="auto">
            <a:xfrm>
              <a:off x="8028599" y="6072206"/>
              <a:ext cx="575861" cy="385590"/>
            </a:xfrm>
            <a:prstGeom prst="rect">
              <a:avLst/>
            </a:prstGeom>
            <a:noFill/>
            <a:ln w="9525">
              <a:noFill/>
              <a:miter lim="800000"/>
              <a:headEnd/>
              <a:tailEnd/>
            </a:ln>
          </p:spPr>
        </p:pic>
        <p:pic>
          <p:nvPicPr>
            <p:cNvPr id="17" name="Picture 16" descr="IMG_1172.JPG"/>
            <p:cNvPicPr/>
            <p:nvPr/>
          </p:nvPicPr>
          <p:blipFill>
            <a:blip r:embed="rId6" cstate="print"/>
            <a:srcRect/>
            <a:stretch>
              <a:fillRect/>
            </a:stretch>
          </p:blipFill>
          <p:spPr bwMode="auto">
            <a:xfrm>
              <a:off x="7596336" y="6384275"/>
              <a:ext cx="630945" cy="473725"/>
            </a:xfrm>
            <a:prstGeom prst="rect">
              <a:avLst/>
            </a:prstGeom>
            <a:noFill/>
            <a:ln w="9525">
              <a:noFill/>
              <a:miter lim="800000"/>
              <a:headEnd/>
              <a:tailEnd/>
            </a:ln>
          </p:spPr>
        </p:pic>
        <p:pic>
          <p:nvPicPr>
            <p:cNvPr id="18" name="Picture 17" descr="0017.jpg"/>
            <p:cNvPicPr/>
            <p:nvPr/>
          </p:nvPicPr>
          <p:blipFill>
            <a:blip r:embed="rId7" cstate="print"/>
            <a:srcRect/>
            <a:stretch>
              <a:fillRect/>
            </a:stretch>
          </p:blipFill>
          <p:spPr bwMode="auto">
            <a:xfrm>
              <a:off x="6660232" y="5877272"/>
              <a:ext cx="1009650" cy="752475"/>
            </a:xfrm>
            <a:prstGeom prst="rect">
              <a:avLst/>
            </a:prstGeom>
            <a:noFill/>
            <a:ln w="9525">
              <a:noFill/>
              <a:miter lim="800000"/>
              <a:headEnd/>
              <a:tailEnd/>
            </a:ln>
          </p:spPr>
        </p:pic>
        <p:sp>
          <p:nvSpPr>
            <p:cNvPr id="19" name="Rectangle 18"/>
            <p:cNvSpPr/>
            <p:nvPr/>
          </p:nvSpPr>
          <p:spPr>
            <a:xfrm>
              <a:off x="8270641" y="6511937"/>
              <a:ext cx="189791" cy="216024"/>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20" name="Rectangle 19"/>
            <p:cNvSpPr/>
            <p:nvPr/>
          </p:nvSpPr>
          <p:spPr>
            <a:xfrm>
              <a:off x="8538898" y="6597352"/>
              <a:ext cx="569606" cy="93389"/>
            </a:xfrm>
            <a:prstGeom prst="rect">
              <a:avLst/>
            </a:prstGeom>
            <a:solidFill>
              <a:schemeClr val="tx2">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21" name="Rectangle 20"/>
            <p:cNvSpPr/>
            <p:nvPr/>
          </p:nvSpPr>
          <p:spPr>
            <a:xfrm>
              <a:off x="5869823" y="6550770"/>
              <a:ext cx="94896" cy="157953"/>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p:cNvSpPr>
          <p:nvPr>
            <p:ph type="body" idx="1"/>
          </p:nvPr>
        </p:nvSpPr>
        <p:spPr>
          <a:xfrm>
            <a:off x="357158" y="1546243"/>
            <a:ext cx="8229600" cy="4525963"/>
          </a:xfrm>
        </p:spPr>
        <p:txBody>
          <a:bodyPr/>
          <a:lstStyle/>
          <a:p>
            <a:pPr marL="457200" indent="-284163" algn="just">
              <a:buNone/>
              <a:tabLst>
                <a:tab pos="441325" algn="l"/>
              </a:tabLst>
            </a:pPr>
            <a:r>
              <a:rPr lang="en-GB" sz="2400" dirty="0" smtClean="0"/>
              <a:t>3. </a:t>
            </a:r>
            <a:r>
              <a:rPr lang="en-GB" sz="2400" dirty="0" smtClean="0"/>
              <a:t>To help raise the labour profile of Salvadoran workers by enabling them to gain new knowledge and techniques in the country of destination where they work. </a:t>
            </a:r>
            <a:endParaRPr lang="en-GB" sz="2400" dirty="0" smtClean="0"/>
          </a:p>
          <a:p>
            <a:pPr marL="457200" indent="-457200" algn="just">
              <a:buNone/>
            </a:pPr>
            <a:endParaRPr lang="en-GB" sz="2400" dirty="0" smtClean="0"/>
          </a:p>
          <a:p>
            <a:pPr marL="457200" indent="-284163" algn="just">
              <a:buNone/>
            </a:pPr>
            <a:r>
              <a:rPr lang="en-GB" sz="2400" dirty="0" smtClean="0"/>
              <a:t>4. </a:t>
            </a:r>
            <a:r>
              <a:rPr lang="en-GB" sz="2400" dirty="0" smtClean="0"/>
              <a:t>To link actors of the programme with other strategic actors  in order to implement development efforts in El Salvador in the communities of origin of the hired workers.</a:t>
            </a:r>
            <a:endParaRPr lang="en-GB" sz="2400" dirty="0" smtClean="0"/>
          </a:p>
          <a:p>
            <a:pPr marL="457200" indent="-457200" algn="just">
              <a:buNone/>
            </a:pPr>
            <a:endParaRPr lang="en-GB" sz="2400" dirty="0" smtClean="0"/>
          </a:p>
          <a:p>
            <a:pPr algn="just">
              <a:lnSpc>
                <a:spcPct val="80000"/>
              </a:lnSpc>
            </a:pPr>
            <a:endParaRPr lang="en-GB" sz="2400" b="1" dirty="0" smtClean="0">
              <a:latin typeface="+mj-lt"/>
            </a:endParaRPr>
          </a:p>
        </p:txBody>
      </p:sp>
      <p:cxnSp>
        <p:nvCxnSpPr>
          <p:cNvPr id="8" name="Straight Connector 7"/>
          <p:cNvCxnSpPr/>
          <p:nvPr/>
        </p:nvCxnSpPr>
        <p:spPr>
          <a:xfrm>
            <a:off x="0" y="1357298"/>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TextBox 6"/>
          <p:cNvSpPr txBox="1">
            <a:spLocks noChangeArrowheads="1"/>
          </p:cNvSpPr>
          <p:nvPr/>
        </p:nvSpPr>
        <p:spPr bwMode="auto">
          <a:xfrm>
            <a:off x="285720" y="85531"/>
            <a:ext cx="8429684" cy="1323439"/>
          </a:xfrm>
          <a:prstGeom prst="rect">
            <a:avLst/>
          </a:prstGeom>
          <a:noFill/>
          <a:ln w="9525">
            <a:noFill/>
            <a:miter lim="800000"/>
            <a:headEnd/>
            <a:tailEnd/>
          </a:ln>
        </p:spPr>
        <p:txBody>
          <a:bodyPr wrap="square">
            <a:spAutoFit/>
          </a:bodyPr>
          <a:lstStyle/>
          <a:p>
            <a:pPr algn="ctr"/>
            <a:r>
              <a:rPr lang="en-GB" sz="4000" b="1" dirty="0">
                <a:latin typeface="Calibri" pitchFamily="34" charset="0"/>
              </a:rPr>
              <a:t>A Model for the Management of Temporary Employment Abroad </a:t>
            </a:r>
            <a:endParaRPr lang="en-GB" sz="4000" b="1" dirty="0">
              <a:latin typeface="Calibri" pitchFamily="34" charset="0"/>
            </a:endParaRPr>
          </a:p>
        </p:txBody>
      </p:sp>
      <p:grpSp>
        <p:nvGrpSpPr>
          <p:cNvPr id="2" name="Group 9"/>
          <p:cNvGrpSpPr/>
          <p:nvPr/>
        </p:nvGrpSpPr>
        <p:grpSpPr>
          <a:xfrm>
            <a:off x="0" y="5554413"/>
            <a:ext cx="9144000" cy="1330971"/>
            <a:chOff x="0" y="5554413"/>
            <a:chExt cx="9144000" cy="1330971"/>
          </a:xfrm>
        </p:grpSpPr>
        <p:sp>
          <p:nvSpPr>
            <p:cNvPr id="11" name="Text Box 2"/>
            <p:cNvSpPr txBox="1">
              <a:spLocks noChangeArrowheads="1"/>
            </p:cNvSpPr>
            <p:nvPr/>
          </p:nvSpPr>
          <p:spPr bwMode="auto">
            <a:xfrm>
              <a:off x="0" y="5780484"/>
              <a:ext cx="9144000" cy="1104900"/>
            </a:xfrm>
            <a:prstGeom prst="rect">
              <a:avLst/>
            </a:prstGeom>
            <a:gradFill rotWithShape="1">
              <a:gsLst>
                <a:gs pos="0">
                  <a:srgbClr val="0033CC">
                    <a:gamma/>
                    <a:shade val="46275"/>
                    <a:invGamma/>
                  </a:srgbClr>
                </a:gs>
                <a:gs pos="100000">
                  <a:srgbClr val="0033CC"/>
                </a:gs>
              </a:gsLst>
              <a:lin ang="0" scaled="1"/>
            </a:gra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altLang="ja-JP" sz="1200" b="1" i="0" u="none" strike="noStrike" cap="none" normalizeH="0" baseline="0" dirty="0" smtClean="0">
                <a:ln>
                  <a:noFill/>
                </a:ln>
                <a:solidFill>
                  <a:schemeClr val="tx1"/>
                </a:solidFill>
                <a:effectLst/>
                <a:latin typeface="Calibri" pitchFamily="34" charset="0"/>
                <a:ea typeface="MS Mincho" pitchFamily="49"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pic>
          <p:nvPicPr>
            <p:cNvPr id="12" name="Picture 11" descr="IMG_0040.JPG"/>
            <p:cNvPicPr/>
            <p:nvPr/>
          </p:nvPicPr>
          <p:blipFill>
            <a:blip r:embed="rId2" cstate="print"/>
            <a:srcRect l="19324" t="22302" r="16792" b="17746"/>
            <a:stretch>
              <a:fillRect/>
            </a:stretch>
          </p:blipFill>
          <p:spPr bwMode="auto">
            <a:xfrm>
              <a:off x="5990330" y="6309320"/>
              <a:ext cx="597894" cy="418641"/>
            </a:xfrm>
            <a:prstGeom prst="rect">
              <a:avLst/>
            </a:prstGeom>
            <a:noFill/>
            <a:ln w="9525">
              <a:noFill/>
              <a:miter lim="800000"/>
              <a:headEnd/>
              <a:tailEnd/>
            </a:ln>
          </p:spPr>
        </p:pic>
        <p:pic>
          <p:nvPicPr>
            <p:cNvPr id="13" name="Picture 12" descr="DSC00339.JPG"/>
            <p:cNvPicPr/>
            <p:nvPr/>
          </p:nvPicPr>
          <p:blipFill>
            <a:blip r:embed="rId3" cstate="print"/>
            <a:srcRect/>
            <a:stretch>
              <a:fillRect/>
            </a:stretch>
          </p:blipFill>
          <p:spPr bwMode="auto">
            <a:xfrm>
              <a:off x="8535088" y="5715016"/>
              <a:ext cx="608912" cy="815248"/>
            </a:xfrm>
            <a:prstGeom prst="rect">
              <a:avLst/>
            </a:prstGeom>
            <a:noFill/>
            <a:ln w="9525">
              <a:noFill/>
              <a:miter lim="800000"/>
              <a:headEnd/>
              <a:tailEnd/>
            </a:ln>
          </p:spPr>
        </p:pic>
        <p:pic>
          <p:nvPicPr>
            <p:cNvPr id="14" name="Picture 13" descr="IMG_0057.JPG"/>
            <p:cNvPicPr/>
            <p:nvPr/>
          </p:nvPicPr>
          <p:blipFill>
            <a:blip r:embed="rId4" cstate="print"/>
            <a:srcRect/>
            <a:stretch>
              <a:fillRect/>
            </a:stretch>
          </p:blipFill>
          <p:spPr bwMode="auto">
            <a:xfrm>
              <a:off x="7763385" y="5554413"/>
              <a:ext cx="697047" cy="517793"/>
            </a:xfrm>
            <a:prstGeom prst="rect">
              <a:avLst/>
            </a:prstGeom>
            <a:noFill/>
            <a:ln w="9525">
              <a:noFill/>
              <a:miter lim="800000"/>
              <a:headEnd/>
              <a:tailEnd/>
            </a:ln>
          </p:spPr>
        </p:pic>
        <p:sp>
          <p:nvSpPr>
            <p:cNvPr id="15" name="Rectangle 14"/>
            <p:cNvSpPr/>
            <p:nvPr/>
          </p:nvSpPr>
          <p:spPr>
            <a:xfrm>
              <a:off x="0" y="6766596"/>
              <a:ext cx="9108504" cy="45719"/>
            </a:xfrm>
            <a:prstGeom prst="rect">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pic>
          <p:nvPicPr>
            <p:cNvPr id="16" name="Picture 15" descr="z-doctores.jpg"/>
            <p:cNvPicPr/>
            <p:nvPr/>
          </p:nvPicPr>
          <p:blipFill>
            <a:blip r:embed="rId5" cstate="print"/>
            <a:srcRect l="9486" b="18182"/>
            <a:stretch>
              <a:fillRect/>
            </a:stretch>
          </p:blipFill>
          <p:spPr bwMode="auto">
            <a:xfrm>
              <a:off x="8028599" y="6072206"/>
              <a:ext cx="575861" cy="385590"/>
            </a:xfrm>
            <a:prstGeom prst="rect">
              <a:avLst/>
            </a:prstGeom>
            <a:noFill/>
            <a:ln w="9525">
              <a:noFill/>
              <a:miter lim="800000"/>
              <a:headEnd/>
              <a:tailEnd/>
            </a:ln>
          </p:spPr>
        </p:pic>
        <p:pic>
          <p:nvPicPr>
            <p:cNvPr id="17" name="Picture 16" descr="IMG_1172.JPG"/>
            <p:cNvPicPr/>
            <p:nvPr/>
          </p:nvPicPr>
          <p:blipFill>
            <a:blip r:embed="rId6" cstate="print"/>
            <a:srcRect/>
            <a:stretch>
              <a:fillRect/>
            </a:stretch>
          </p:blipFill>
          <p:spPr bwMode="auto">
            <a:xfrm>
              <a:off x="7596336" y="6384275"/>
              <a:ext cx="630945" cy="473725"/>
            </a:xfrm>
            <a:prstGeom prst="rect">
              <a:avLst/>
            </a:prstGeom>
            <a:noFill/>
            <a:ln w="9525">
              <a:noFill/>
              <a:miter lim="800000"/>
              <a:headEnd/>
              <a:tailEnd/>
            </a:ln>
          </p:spPr>
        </p:pic>
        <p:pic>
          <p:nvPicPr>
            <p:cNvPr id="18" name="Picture 17" descr="0017.jpg"/>
            <p:cNvPicPr/>
            <p:nvPr/>
          </p:nvPicPr>
          <p:blipFill>
            <a:blip r:embed="rId7" cstate="print"/>
            <a:srcRect/>
            <a:stretch>
              <a:fillRect/>
            </a:stretch>
          </p:blipFill>
          <p:spPr bwMode="auto">
            <a:xfrm>
              <a:off x="6660232" y="5877272"/>
              <a:ext cx="1009650" cy="752475"/>
            </a:xfrm>
            <a:prstGeom prst="rect">
              <a:avLst/>
            </a:prstGeom>
            <a:noFill/>
            <a:ln w="9525">
              <a:noFill/>
              <a:miter lim="800000"/>
              <a:headEnd/>
              <a:tailEnd/>
            </a:ln>
          </p:spPr>
        </p:pic>
        <p:sp>
          <p:nvSpPr>
            <p:cNvPr id="19" name="Rectangle 18"/>
            <p:cNvSpPr/>
            <p:nvPr/>
          </p:nvSpPr>
          <p:spPr>
            <a:xfrm>
              <a:off x="8270641" y="6511937"/>
              <a:ext cx="189791" cy="216024"/>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20" name="Rectangle 19"/>
            <p:cNvSpPr/>
            <p:nvPr/>
          </p:nvSpPr>
          <p:spPr>
            <a:xfrm>
              <a:off x="8538898" y="6597352"/>
              <a:ext cx="569606" cy="93389"/>
            </a:xfrm>
            <a:prstGeom prst="rect">
              <a:avLst/>
            </a:prstGeom>
            <a:solidFill>
              <a:schemeClr val="tx2">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21" name="Rectangle 20"/>
            <p:cNvSpPr/>
            <p:nvPr/>
          </p:nvSpPr>
          <p:spPr>
            <a:xfrm>
              <a:off x="5869823" y="6550770"/>
              <a:ext cx="94896" cy="157953"/>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p:cNvSpPr>
          <p:nvPr>
            <p:ph type="body" idx="1"/>
          </p:nvPr>
        </p:nvSpPr>
        <p:spPr>
          <a:xfrm>
            <a:off x="357158" y="1500174"/>
            <a:ext cx="8229600" cy="4525963"/>
          </a:xfrm>
        </p:spPr>
        <p:txBody>
          <a:bodyPr/>
          <a:lstStyle/>
          <a:p>
            <a:pPr marL="0" indent="0" algn="just">
              <a:buNone/>
            </a:pPr>
            <a:r>
              <a:rPr lang="en-GB" sz="2400" dirty="0" smtClean="0"/>
              <a:t>Under the migration management vision and within the framework of protecting the rights of migrants, Salvadoran consulates take on the following responsibilities:</a:t>
            </a:r>
            <a:r>
              <a:rPr lang="en-GB" sz="2400" dirty="0" smtClean="0"/>
              <a:t> </a:t>
            </a:r>
          </a:p>
          <a:p>
            <a:pPr marL="457200" indent="-457200" algn="just">
              <a:buFont typeface="Wingdings" pitchFamily="2" charset="2"/>
              <a:buChar char="ü"/>
            </a:pPr>
            <a:r>
              <a:rPr lang="en-GB" sz="2400" dirty="0" smtClean="0"/>
              <a:t>Receiving temporary workers in the country of destination </a:t>
            </a:r>
          </a:p>
          <a:p>
            <a:pPr marL="457200" indent="-457200" algn="just">
              <a:buFont typeface="Wingdings" pitchFamily="2" charset="2"/>
              <a:buChar char="ü"/>
            </a:pPr>
            <a:r>
              <a:rPr lang="en-GB" sz="2400" dirty="0" smtClean="0"/>
              <a:t>Monitoring the migration movement of temporary workers abroad</a:t>
            </a:r>
          </a:p>
          <a:p>
            <a:pPr marL="457200" indent="-457200" algn="just">
              <a:buFont typeface="Wingdings" pitchFamily="2" charset="2"/>
              <a:buChar char="ü"/>
            </a:pPr>
            <a:r>
              <a:rPr lang="en-GB" sz="2400" dirty="0" smtClean="0"/>
              <a:t>Visiting </a:t>
            </a:r>
            <a:r>
              <a:rPr lang="en-GB" sz="2400" dirty="0" smtClean="0"/>
              <a:t>work sites</a:t>
            </a:r>
          </a:p>
          <a:p>
            <a:pPr marL="457200" indent="-457200" algn="just">
              <a:buFont typeface="Wingdings" pitchFamily="2" charset="2"/>
              <a:buChar char="ü"/>
            </a:pPr>
            <a:r>
              <a:rPr lang="en-GB" sz="2400" dirty="0" smtClean="0"/>
              <a:t>A data base on migrant workers</a:t>
            </a:r>
            <a:r>
              <a:rPr lang="en-GB" sz="2400" dirty="0" smtClean="0"/>
              <a:t> </a:t>
            </a:r>
          </a:p>
          <a:p>
            <a:pPr marL="457200" indent="-457200" algn="just">
              <a:buFont typeface="Wingdings" pitchFamily="2" charset="2"/>
              <a:buChar char="ü"/>
            </a:pPr>
            <a:r>
              <a:rPr lang="en-GB" sz="2400" dirty="0" smtClean="0"/>
              <a:t>Consular services / mobile consulates</a:t>
            </a:r>
            <a:endParaRPr lang="en-GB" sz="2400" b="1" dirty="0" smtClean="0">
              <a:latin typeface="+mj-lt"/>
            </a:endParaRPr>
          </a:p>
        </p:txBody>
      </p:sp>
      <p:cxnSp>
        <p:nvCxnSpPr>
          <p:cNvPr id="8" name="Straight Connector 7"/>
          <p:cNvCxnSpPr/>
          <p:nvPr/>
        </p:nvCxnSpPr>
        <p:spPr>
          <a:xfrm>
            <a:off x="0" y="1357298"/>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TextBox 6"/>
          <p:cNvSpPr txBox="1">
            <a:spLocks noChangeArrowheads="1"/>
          </p:cNvSpPr>
          <p:nvPr/>
        </p:nvSpPr>
        <p:spPr bwMode="auto">
          <a:xfrm>
            <a:off x="285720" y="85531"/>
            <a:ext cx="8429684" cy="1077218"/>
          </a:xfrm>
          <a:prstGeom prst="rect">
            <a:avLst/>
          </a:prstGeom>
          <a:noFill/>
          <a:ln w="9525">
            <a:noFill/>
            <a:miter lim="800000"/>
            <a:headEnd/>
            <a:tailEnd/>
          </a:ln>
        </p:spPr>
        <p:txBody>
          <a:bodyPr wrap="square">
            <a:spAutoFit/>
          </a:bodyPr>
          <a:lstStyle/>
          <a:p>
            <a:pPr algn="ctr"/>
            <a:r>
              <a:rPr lang="en-GB" sz="3200" b="1" dirty="0" smtClean="0">
                <a:latin typeface="Calibri" pitchFamily="34" charset="0"/>
              </a:rPr>
              <a:t>The Role of Consulates within the Temporary Employment Management Model</a:t>
            </a:r>
            <a:endParaRPr lang="en-GB" sz="3200" b="1" dirty="0" smtClean="0">
              <a:latin typeface="Calibri" pitchFamily="34" charset="0"/>
            </a:endParaRPr>
          </a:p>
        </p:txBody>
      </p:sp>
      <p:grpSp>
        <p:nvGrpSpPr>
          <p:cNvPr id="2" name="Group 9"/>
          <p:cNvGrpSpPr/>
          <p:nvPr/>
        </p:nvGrpSpPr>
        <p:grpSpPr>
          <a:xfrm>
            <a:off x="0" y="5554413"/>
            <a:ext cx="9144000" cy="1330971"/>
            <a:chOff x="0" y="5554413"/>
            <a:chExt cx="9144000" cy="1330971"/>
          </a:xfrm>
        </p:grpSpPr>
        <p:sp>
          <p:nvSpPr>
            <p:cNvPr id="11" name="Text Box 2"/>
            <p:cNvSpPr txBox="1">
              <a:spLocks noChangeArrowheads="1"/>
            </p:cNvSpPr>
            <p:nvPr/>
          </p:nvSpPr>
          <p:spPr bwMode="auto">
            <a:xfrm>
              <a:off x="0" y="5780484"/>
              <a:ext cx="9144000" cy="1104900"/>
            </a:xfrm>
            <a:prstGeom prst="rect">
              <a:avLst/>
            </a:prstGeom>
            <a:gradFill rotWithShape="1">
              <a:gsLst>
                <a:gs pos="0">
                  <a:srgbClr val="0033CC">
                    <a:gamma/>
                    <a:shade val="46275"/>
                    <a:invGamma/>
                  </a:srgbClr>
                </a:gs>
                <a:gs pos="100000">
                  <a:srgbClr val="0033CC"/>
                </a:gs>
              </a:gsLst>
              <a:lin ang="0" scaled="1"/>
            </a:gra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altLang="ja-JP" sz="1200" b="1" i="0" u="none" strike="noStrike" cap="none" normalizeH="0" baseline="0" dirty="0" smtClean="0">
                <a:ln>
                  <a:noFill/>
                </a:ln>
                <a:solidFill>
                  <a:schemeClr val="tx1"/>
                </a:solidFill>
                <a:effectLst/>
                <a:latin typeface="Calibri" pitchFamily="34" charset="0"/>
                <a:ea typeface="MS Mincho" pitchFamily="49"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pic>
          <p:nvPicPr>
            <p:cNvPr id="12" name="Picture 11" descr="IMG_0040.JPG"/>
            <p:cNvPicPr/>
            <p:nvPr/>
          </p:nvPicPr>
          <p:blipFill>
            <a:blip r:embed="rId2" cstate="print"/>
            <a:srcRect l="19324" t="22302" r="16792" b="17746"/>
            <a:stretch>
              <a:fillRect/>
            </a:stretch>
          </p:blipFill>
          <p:spPr bwMode="auto">
            <a:xfrm>
              <a:off x="5990330" y="6309320"/>
              <a:ext cx="597894" cy="418641"/>
            </a:xfrm>
            <a:prstGeom prst="rect">
              <a:avLst/>
            </a:prstGeom>
            <a:noFill/>
            <a:ln w="9525">
              <a:noFill/>
              <a:miter lim="800000"/>
              <a:headEnd/>
              <a:tailEnd/>
            </a:ln>
          </p:spPr>
        </p:pic>
        <p:pic>
          <p:nvPicPr>
            <p:cNvPr id="13" name="Picture 12" descr="DSC00339.JPG"/>
            <p:cNvPicPr/>
            <p:nvPr/>
          </p:nvPicPr>
          <p:blipFill>
            <a:blip r:embed="rId3" cstate="print"/>
            <a:srcRect/>
            <a:stretch>
              <a:fillRect/>
            </a:stretch>
          </p:blipFill>
          <p:spPr bwMode="auto">
            <a:xfrm>
              <a:off x="8535088" y="5715016"/>
              <a:ext cx="608912" cy="815248"/>
            </a:xfrm>
            <a:prstGeom prst="rect">
              <a:avLst/>
            </a:prstGeom>
            <a:noFill/>
            <a:ln w="9525">
              <a:noFill/>
              <a:miter lim="800000"/>
              <a:headEnd/>
              <a:tailEnd/>
            </a:ln>
          </p:spPr>
        </p:pic>
        <p:pic>
          <p:nvPicPr>
            <p:cNvPr id="14" name="Picture 13" descr="IMG_0057.JPG"/>
            <p:cNvPicPr/>
            <p:nvPr/>
          </p:nvPicPr>
          <p:blipFill>
            <a:blip r:embed="rId4" cstate="print"/>
            <a:srcRect/>
            <a:stretch>
              <a:fillRect/>
            </a:stretch>
          </p:blipFill>
          <p:spPr bwMode="auto">
            <a:xfrm>
              <a:off x="7763385" y="5554413"/>
              <a:ext cx="697047" cy="517793"/>
            </a:xfrm>
            <a:prstGeom prst="rect">
              <a:avLst/>
            </a:prstGeom>
            <a:noFill/>
            <a:ln w="9525">
              <a:noFill/>
              <a:miter lim="800000"/>
              <a:headEnd/>
              <a:tailEnd/>
            </a:ln>
          </p:spPr>
        </p:pic>
        <p:sp>
          <p:nvSpPr>
            <p:cNvPr id="15" name="Rectangle 14"/>
            <p:cNvSpPr/>
            <p:nvPr/>
          </p:nvSpPr>
          <p:spPr>
            <a:xfrm>
              <a:off x="0" y="6766596"/>
              <a:ext cx="9108504" cy="45719"/>
            </a:xfrm>
            <a:prstGeom prst="rect">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pic>
          <p:nvPicPr>
            <p:cNvPr id="16" name="Picture 15" descr="z-doctores.jpg"/>
            <p:cNvPicPr/>
            <p:nvPr/>
          </p:nvPicPr>
          <p:blipFill>
            <a:blip r:embed="rId5" cstate="print"/>
            <a:srcRect l="9486" b="18182"/>
            <a:stretch>
              <a:fillRect/>
            </a:stretch>
          </p:blipFill>
          <p:spPr bwMode="auto">
            <a:xfrm>
              <a:off x="8028599" y="6072206"/>
              <a:ext cx="575861" cy="385590"/>
            </a:xfrm>
            <a:prstGeom prst="rect">
              <a:avLst/>
            </a:prstGeom>
            <a:noFill/>
            <a:ln w="9525">
              <a:noFill/>
              <a:miter lim="800000"/>
              <a:headEnd/>
              <a:tailEnd/>
            </a:ln>
          </p:spPr>
        </p:pic>
        <p:pic>
          <p:nvPicPr>
            <p:cNvPr id="17" name="Picture 16" descr="IMG_1172.JPG"/>
            <p:cNvPicPr/>
            <p:nvPr/>
          </p:nvPicPr>
          <p:blipFill>
            <a:blip r:embed="rId6" cstate="print"/>
            <a:srcRect/>
            <a:stretch>
              <a:fillRect/>
            </a:stretch>
          </p:blipFill>
          <p:spPr bwMode="auto">
            <a:xfrm>
              <a:off x="7596336" y="6384275"/>
              <a:ext cx="630945" cy="473725"/>
            </a:xfrm>
            <a:prstGeom prst="rect">
              <a:avLst/>
            </a:prstGeom>
            <a:noFill/>
            <a:ln w="9525">
              <a:noFill/>
              <a:miter lim="800000"/>
              <a:headEnd/>
              <a:tailEnd/>
            </a:ln>
          </p:spPr>
        </p:pic>
        <p:pic>
          <p:nvPicPr>
            <p:cNvPr id="18" name="Picture 17" descr="0017.jpg"/>
            <p:cNvPicPr/>
            <p:nvPr/>
          </p:nvPicPr>
          <p:blipFill>
            <a:blip r:embed="rId7" cstate="print"/>
            <a:srcRect/>
            <a:stretch>
              <a:fillRect/>
            </a:stretch>
          </p:blipFill>
          <p:spPr bwMode="auto">
            <a:xfrm>
              <a:off x="6660232" y="5877272"/>
              <a:ext cx="1009650" cy="752475"/>
            </a:xfrm>
            <a:prstGeom prst="rect">
              <a:avLst/>
            </a:prstGeom>
            <a:noFill/>
            <a:ln w="9525">
              <a:noFill/>
              <a:miter lim="800000"/>
              <a:headEnd/>
              <a:tailEnd/>
            </a:ln>
          </p:spPr>
        </p:pic>
        <p:sp>
          <p:nvSpPr>
            <p:cNvPr id="19" name="Rectangle 18"/>
            <p:cNvSpPr/>
            <p:nvPr/>
          </p:nvSpPr>
          <p:spPr>
            <a:xfrm>
              <a:off x="8270641" y="6511937"/>
              <a:ext cx="189791" cy="216024"/>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20" name="Rectangle 19"/>
            <p:cNvSpPr/>
            <p:nvPr/>
          </p:nvSpPr>
          <p:spPr>
            <a:xfrm>
              <a:off x="8538898" y="6597352"/>
              <a:ext cx="569606" cy="93389"/>
            </a:xfrm>
            <a:prstGeom prst="rect">
              <a:avLst/>
            </a:prstGeom>
            <a:solidFill>
              <a:schemeClr val="tx2">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21" name="Rectangle 20"/>
            <p:cNvSpPr/>
            <p:nvPr/>
          </p:nvSpPr>
          <p:spPr>
            <a:xfrm>
              <a:off x="5869823" y="6550770"/>
              <a:ext cx="94896" cy="157953"/>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p:cNvSpPr>
          <p:nvPr>
            <p:ph type="body" idx="1"/>
          </p:nvPr>
        </p:nvSpPr>
        <p:spPr>
          <a:xfrm>
            <a:off x="357158" y="1500174"/>
            <a:ext cx="8229600" cy="4525963"/>
          </a:xfrm>
        </p:spPr>
        <p:txBody>
          <a:bodyPr/>
          <a:lstStyle/>
          <a:p>
            <a:pPr marL="457200" indent="-457200" algn="just">
              <a:buFont typeface="Wingdings" pitchFamily="2" charset="2"/>
              <a:buChar char="ü"/>
            </a:pPr>
            <a:endParaRPr lang="en-GB" sz="2400" dirty="0" smtClean="0"/>
          </a:p>
          <a:p>
            <a:pPr marL="457200" indent="-457200" algn="just">
              <a:buFont typeface="Wingdings" pitchFamily="2" charset="2"/>
              <a:buChar char="ü"/>
            </a:pPr>
            <a:r>
              <a:rPr lang="en-GB" sz="2400" dirty="0" smtClean="0"/>
              <a:t>Monitoring the conditions of workers and their performance in the enterprises that have hired them.</a:t>
            </a:r>
          </a:p>
          <a:p>
            <a:pPr marL="457200" indent="-457200" algn="just">
              <a:buFont typeface="Wingdings" pitchFamily="2" charset="2"/>
              <a:buChar char="ü"/>
            </a:pPr>
            <a:r>
              <a:rPr lang="en-GB" sz="2400" dirty="0" smtClean="0"/>
              <a:t>A debriefing session with representatives from the hiring enterprises at the end of the employment period. </a:t>
            </a:r>
          </a:p>
          <a:p>
            <a:pPr marL="457200" indent="-457200" algn="just">
              <a:buFont typeface="Wingdings" pitchFamily="2" charset="2"/>
              <a:buChar char="ü"/>
            </a:pPr>
            <a:r>
              <a:rPr lang="en-GB" sz="2400" dirty="0" smtClean="0"/>
              <a:t>Seeking employment offers.</a:t>
            </a:r>
            <a:endParaRPr lang="en-GB" sz="2400" dirty="0" smtClean="0"/>
          </a:p>
          <a:p>
            <a:pPr marL="457200" indent="-457200" algn="just">
              <a:buNone/>
            </a:pPr>
            <a:endParaRPr lang="en-GB" sz="2400" dirty="0" smtClean="0"/>
          </a:p>
          <a:p>
            <a:pPr algn="just">
              <a:lnSpc>
                <a:spcPct val="80000"/>
              </a:lnSpc>
            </a:pPr>
            <a:endParaRPr lang="en-GB" sz="2400" b="1" dirty="0" smtClean="0"/>
          </a:p>
        </p:txBody>
      </p:sp>
      <p:cxnSp>
        <p:nvCxnSpPr>
          <p:cNvPr id="8" name="Straight Connector 7"/>
          <p:cNvCxnSpPr/>
          <p:nvPr/>
        </p:nvCxnSpPr>
        <p:spPr>
          <a:xfrm>
            <a:off x="0" y="1357298"/>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TextBox 6"/>
          <p:cNvSpPr txBox="1">
            <a:spLocks noChangeArrowheads="1"/>
          </p:cNvSpPr>
          <p:nvPr/>
        </p:nvSpPr>
        <p:spPr bwMode="auto">
          <a:xfrm>
            <a:off x="285720" y="85531"/>
            <a:ext cx="8429684" cy="1077218"/>
          </a:xfrm>
          <a:prstGeom prst="rect">
            <a:avLst/>
          </a:prstGeom>
          <a:noFill/>
          <a:ln w="9525">
            <a:noFill/>
            <a:miter lim="800000"/>
            <a:headEnd/>
            <a:tailEnd/>
          </a:ln>
        </p:spPr>
        <p:txBody>
          <a:bodyPr wrap="square">
            <a:spAutoFit/>
          </a:bodyPr>
          <a:lstStyle/>
          <a:p>
            <a:pPr algn="ctr"/>
            <a:r>
              <a:rPr lang="en-GB" sz="3200" b="1" dirty="0">
                <a:latin typeface="Calibri" pitchFamily="34" charset="0"/>
              </a:rPr>
              <a:t>The Role of Consulates within the Temporary Employment Management Model</a:t>
            </a:r>
          </a:p>
        </p:txBody>
      </p:sp>
      <p:grpSp>
        <p:nvGrpSpPr>
          <p:cNvPr id="2" name="Group 9"/>
          <p:cNvGrpSpPr/>
          <p:nvPr/>
        </p:nvGrpSpPr>
        <p:grpSpPr>
          <a:xfrm>
            <a:off x="0" y="5554413"/>
            <a:ext cx="9144000" cy="1330971"/>
            <a:chOff x="0" y="5554413"/>
            <a:chExt cx="9144000" cy="1330971"/>
          </a:xfrm>
        </p:grpSpPr>
        <p:sp>
          <p:nvSpPr>
            <p:cNvPr id="11" name="Text Box 2"/>
            <p:cNvSpPr txBox="1">
              <a:spLocks noChangeArrowheads="1"/>
            </p:cNvSpPr>
            <p:nvPr/>
          </p:nvSpPr>
          <p:spPr bwMode="auto">
            <a:xfrm>
              <a:off x="0" y="5780484"/>
              <a:ext cx="9144000" cy="1104900"/>
            </a:xfrm>
            <a:prstGeom prst="rect">
              <a:avLst/>
            </a:prstGeom>
            <a:gradFill rotWithShape="1">
              <a:gsLst>
                <a:gs pos="0">
                  <a:srgbClr val="0033CC">
                    <a:gamma/>
                    <a:shade val="46275"/>
                    <a:invGamma/>
                  </a:srgbClr>
                </a:gs>
                <a:gs pos="100000">
                  <a:srgbClr val="0033CC"/>
                </a:gs>
              </a:gsLst>
              <a:lin ang="0" scaled="1"/>
            </a:gra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altLang="ja-JP" sz="1200" b="1" i="0" u="none" strike="noStrike" cap="none" normalizeH="0" baseline="0" dirty="0" smtClean="0">
                <a:ln>
                  <a:noFill/>
                </a:ln>
                <a:solidFill>
                  <a:schemeClr val="tx1"/>
                </a:solidFill>
                <a:effectLst/>
                <a:latin typeface="Calibri" pitchFamily="34" charset="0"/>
                <a:ea typeface="MS Mincho" pitchFamily="49"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pic>
          <p:nvPicPr>
            <p:cNvPr id="12" name="Picture 11" descr="IMG_0040.JPG"/>
            <p:cNvPicPr/>
            <p:nvPr/>
          </p:nvPicPr>
          <p:blipFill>
            <a:blip r:embed="rId2" cstate="print"/>
            <a:srcRect l="19324" t="22302" r="16792" b="17746"/>
            <a:stretch>
              <a:fillRect/>
            </a:stretch>
          </p:blipFill>
          <p:spPr bwMode="auto">
            <a:xfrm>
              <a:off x="5990330" y="6309320"/>
              <a:ext cx="597894" cy="418641"/>
            </a:xfrm>
            <a:prstGeom prst="rect">
              <a:avLst/>
            </a:prstGeom>
            <a:noFill/>
            <a:ln w="9525">
              <a:noFill/>
              <a:miter lim="800000"/>
              <a:headEnd/>
              <a:tailEnd/>
            </a:ln>
          </p:spPr>
        </p:pic>
        <p:pic>
          <p:nvPicPr>
            <p:cNvPr id="13" name="Picture 12" descr="DSC00339.JPG"/>
            <p:cNvPicPr/>
            <p:nvPr/>
          </p:nvPicPr>
          <p:blipFill>
            <a:blip r:embed="rId3" cstate="print"/>
            <a:srcRect/>
            <a:stretch>
              <a:fillRect/>
            </a:stretch>
          </p:blipFill>
          <p:spPr bwMode="auto">
            <a:xfrm>
              <a:off x="8535088" y="5715016"/>
              <a:ext cx="608912" cy="815248"/>
            </a:xfrm>
            <a:prstGeom prst="rect">
              <a:avLst/>
            </a:prstGeom>
            <a:noFill/>
            <a:ln w="9525">
              <a:noFill/>
              <a:miter lim="800000"/>
              <a:headEnd/>
              <a:tailEnd/>
            </a:ln>
          </p:spPr>
        </p:pic>
        <p:pic>
          <p:nvPicPr>
            <p:cNvPr id="14" name="Picture 13" descr="IMG_0057.JPG"/>
            <p:cNvPicPr/>
            <p:nvPr/>
          </p:nvPicPr>
          <p:blipFill>
            <a:blip r:embed="rId4" cstate="print"/>
            <a:srcRect/>
            <a:stretch>
              <a:fillRect/>
            </a:stretch>
          </p:blipFill>
          <p:spPr bwMode="auto">
            <a:xfrm>
              <a:off x="7763385" y="5554413"/>
              <a:ext cx="697047" cy="517793"/>
            </a:xfrm>
            <a:prstGeom prst="rect">
              <a:avLst/>
            </a:prstGeom>
            <a:noFill/>
            <a:ln w="9525">
              <a:noFill/>
              <a:miter lim="800000"/>
              <a:headEnd/>
              <a:tailEnd/>
            </a:ln>
          </p:spPr>
        </p:pic>
        <p:sp>
          <p:nvSpPr>
            <p:cNvPr id="15" name="Rectangle 14"/>
            <p:cNvSpPr/>
            <p:nvPr/>
          </p:nvSpPr>
          <p:spPr>
            <a:xfrm>
              <a:off x="0" y="6766596"/>
              <a:ext cx="9108504" cy="45719"/>
            </a:xfrm>
            <a:prstGeom prst="rect">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pic>
          <p:nvPicPr>
            <p:cNvPr id="16" name="Picture 15" descr="z-doctores.jpg"/>
            <p:cNvPicPr/>
            <p:nvPr/>
          </p:nvPicPr>
          <p:blipFill>
            <a:blip r:embed="rId5" cstate="print"/>
            <a:srcRect l="9486" b="18182"/>
            <a:stretch>
              <a:fillRect/>
            </a:stretch>
          </p:blipFill>
          <p:spPr bwMode="auto">
            <a:xfrm>
              <a:off x="8028599" y="6072206"/>
              <a:ext cx="575861" cy="385590"/>
            </a:xfrm>
            <a:prstGeom prst="rect">
              <a:avLst/>
            </a:prstGeom>
            <a:noFill/>
            <a:ln w="9525">
              <a:noFill/>
              <a:miter lim="800000"/>
              <a:headEnd/>
              <a:tailEnd/>
            </a:ln>
          </p:spPr>
        </p:pic>
        <p:pic>
          <p:nvPicPr>
            <p:cNvPr id="17" name="Picture 16" descr="IMG_1172.JPG"/>
            <p:cNvPicPr/>
            <p:nvPr/>
          </p:nvPicPr>
          <p:blipFill>
            <a:blip r:embed="rId6" cstate="print"/>
            <a:srcRect/>
            <a:stretch>
              <a:fillRect/>
            </a:stretch>
          </p:blipFill>
          <p:spPr bwMode="auto">
            <a:xfrm>
              <a:off x="7596336" y="6384275"/>
              <a:ext cx="630945" cy="473725"/>
            </a:xfrm>
            <a:prstGeom prst="rect">
              <a:avLst/>
            </a:prstGeom>
            <a:noFill/>
            <a:ln w="9525">
              <a:noFill/>
              <a:miter lim="800000"/>
              <a:headEnd/>
              <a:tailEnd/>
            </a:ln>
          </p:spPr>
        </p:pic>
        <p:pic>
          <p:nvPicPr>
            <p:cNvPr id="18" name="Picture 17" descr="0017.jpg"/>
            <p:cNvPicPr/>
            <p:nvPr/>
          </p:nvPicPr>
          <p:blipFill>
            <a:blip r:embed="rId7" cstate="print"/>
            <a:srcRect/>
            <a:stretch>
              <a:fillRect/>
            </a:stretch>
          </p:blipFill>
          <p:spPr bwMode="auto">
            <a:xfrm>
              <a:off x="6660232" y="5877272"/>
              <a:ext cx="1009650" cy="752475"/>
            </a:xfrm>
            <a:prstGeom prst="rect">
              <a:avLst/>
            </a:prstGeom>
            <a:noFill/>
            <a:ln w="9525">
              <a:noFill/>
              <a:miter lim="800000"/>
              <a:headEnd/>
              <a:tailEnd/>
            </a:ln>
          </p:spPr>
        </p:pic>
        <p:sp>
          <p:nvSpPr>
            <p:cNvPr id="19" name="Rectangle 18"/>
            <p:cNvSpPr/>
            <p:nvPr/>
          </p:nvSpPr>
          <p:spPr>
            <a:xfrm>
              <a:off x="8270641" y="6511937"/>
              <a:ext cx="189791" cy="216024"/>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20" name="Rectangle 19"/>
            <p:cNvSpPr/>
            <p:nvPr/>
          </p:nvSpPr>
          <p:spPr>
            <a:xfrm>
              <a:off x="8538898" y="6597352"/>
              <a:ext cx="569606" cy="93389"/>
            </a:xfrm>
            <a:prstGeom prst="rect">
              <a:avLst/>
            </a:prstGeom>
            <a:solidFill>
              <a:schemeClr val="tx2">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21" name="Rectangle 20"/>
            <p:cNvSpPr/>
            <p:nvPr/>
          </p:nvSpPr>
          <p:spPr>
            <a:xfrm>
              <a:off x="5869823" y="6550770"/>
              <a:ext cx="94896" cy="157953"/>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p:cNvSpPr>
          <p:nvPr>
            <p:ph type="body" idx="1"/>
          </p:nvPr>
        </p:nvSpPr>
        <p:spPr>
          <a:xfrm>
            <a:off x="500034" y="1500174"/>
            <a:ext cx="8143932" cy="4500594"/>
          </a:xfrm>
        </p:spPr>
        <p:txBody>
          <a:bodyPr/>
          <a:lstStyle/>
          <a:p>
            <a:pPr marL="361950" indent="-361950" algn="just">
              <a:buFont typeface="Wingdings" pitchFamily="2" charset="2"/>
              <a:buChar char="ü"/>
            </a:pPr>
            <a:r>
              <a:rPr lang="en-GB" sz="2800" b="1" dirty="0" smtClean="0"/>
              <a:t>Capacity-building for the institutions coordinating this management model </a:t>
            </a:r>
          </a:p>
          <a:p>
            <a:pPr marL="361950" indent="-361950" algn="just">
              <a:buFont typeface="Wingdings" pitchFamily="2" charset="2"/>
              <a:buChar char="ü"/>
            </a:pPr>
            <a:r>
              <a:rPr lang="en-GB" sz="2800" b="1" dirty="0" smtClean="0"/>
              <a:t>Distance education programmes, high school level</a:t>
            </a:r>
            <a:r>
              <a:rPr lang="en-GB" sz="2800" b="1" dirty="0" smtClean="0"/>
              <a:t> </a:t>
            </a:r>
          </a:p>
          <a:p>
            <a:pPr marL="361950" indent="-361950" algn="just">
              <a:buFont typeface="Wingdings" pitchFamily="2" charset="2"/>
              <a:buChar char="ü"/>
            </a:pPr>
            <a:r>
              <a:rPr lang="en-GB" sz="2800" b="1" dirty="0"/>
              <a:t> </a:t>
            </a:r>
            <a:r>
              <a:rPr lang="en-GB" sz="2800" b="1" dirty="0" smtClean="0"/>
              <a:t>A talent and knowledge transfer programme</a:t>
            </a:r>
            <a:endParaRPr lang="en-GB" sz="2800" b="1" dirty="0" smtClean="0"/>
          </a:p>
          <a:p>
            <a:pPr>
              <a:buFont typeface="Wingdings" pitchFamily="2" charset="2"/>
              <a:buChar char="ü"/>
            </a:pPr>
            <a:r>
              <a:rPr lang="en-GB" sz="2800" b="1" dirty="0" smtClean="0"/>
              <a:t>A financial education programme </a:t>
            </a:r>
            <a:r>
              <a:rPr lang="en-GB" sz="2800" b="1" dirty="0" smtClean="0"/>
              <a:t> </a:t>
            </a:r>
          </a:p>
          <a:p>
            <a:pPr>
              <a:buFont typeface="Wingdings" pitchFamily="2" charset="2"/>
              <a:buChar char="ü"/>
            </a:pPr>
            <a:r>
              <a:rPr lang="en-GB" sz="2800" b="1" dirty="0" smtClean="0"/>
              <a:t>A programme to maintain family links </a:t>
            </a:r>
            <a:endParaRPr lang="en-GB" sz="2800" b="1" dirty="0" smtClean="0"/>
          </a:p>
          <a:p>
            <a:pPr marL="361950" indent="-361950" algn="just">
              <a:buFont typeface="Wingdings" pitchFamily="2" charset="2"/>
              <a:buChar char="ü"/>
            </a:pPr>
            <a:endParaRPr lang="en-GB" sz="2800" b="1" dirty="0" smtClean="0"/>
          </a:p>
          <a:p>
            <a:pPr marL="361950" indent="-361950" algn="just">
              <a:buFont typeface="Wingdings" pitchFamily="2" charset="2"/>
              <a:buChar char="ü"/>
            </a:pPr>
            <a:endParaRPr lang="en-GB" sz="2800" b="1" dirty="0" smtClean="0"/>
          </a:p>
          <a:p>
            <a:pPr>
              <a:buNone/>
            </a:pPr>
            <a:endParaRPr lang="en-GB" sz="2800" b="1" dirty="0" smtClean="0"/>
          </a:p>
          <a:p>
            <a:pPr>
              <a:buNone/>
            </a:pPr>
            <a:endParaRPr lang="en-GB" sz="2400" b="1" dirty="0" smtClean="0"/>
          </a:p>
          <a:p>
            <a:pPr>
              <a:buNone/>
            </a:pPr>
            <a:endParaRPr lang="en-GB" sz="2400" b="1" dirty="0" smtClean="0"/>
          </a:p>
          <a:p>
            <a:pPr algn="just">
              <a:buNone/>
            </a:pPr>
            <a:endParaRPr lang="en-GB" sz="3000" dirty="0" smtClean="0"/>
          </a:p>
        </p:txBody>
      </p:sp>
      <p:cxnSp>
        <p:nvCxnSpPr>
          <p:cNvPr id="5" name="Straight Connector 5"/>
          <p:cNvCxnSpPr/>
          <p:nvPr/>
        </p:nvCxnSpPr>
        <p:spPr>
          <a:xfrm>
            <a:off x="0" y="1285875"/>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TextBox 6"/>
          <p:cNvSpPr txBox="1">
            <a:spLocks noChangeArrowheads="1"/>
          </p:cNvSpPr>
          <p:nvPr/>
        </p:nvSpPr>
        <p:spPr bwMode="auto">
          <a:xfrm>
            <a:off x="357188" y="142852"/>
            <a:ext cx="8429654" cy="1061829"/>
          </a:xfrm>
          <a:prstGeom prst="rect">
            <a:avLst/>
          </a:prstGeom>
          <a:noFill/>
          <a:ln w="9525">
            <a:noFill/>
            <a:miter lim="800000"/>
            <a:headEnd/>
            <a:tailEnd/>
          </a:ln>
        </p:spPr>
        <p:txBody>
          <a:bodyPr wrap="square">
            <a:spAutoFit/>
          </a:bodyPr>
          <a:lstStyle/>
          <a:p>
            <a:r>
              <a:rPr lang="en-GB" sz="3000" b="1" dirty="0" smtClean="0">
                <a:latin typeface="Calibri" pitchFamily="34" charset="0"/>
              </a:rPr>
              <a:t>Complementary Programmes</a:t>
            </a:r>
            <a:r>
              <a:rPr lang="en-GB" sz="3000" b="1" dirty="0" smtClean="0">
                <a:latin typeface="Calibri" pitchFamily="34" charset="0"/>
              </a:rPr>
              <a:t> </a:t>
            </a:r>
          </a:p>
          <a:p>
            <a:r>
              <a:rPr lang="en-GB" sz="3300" b="1" dirty="0" smtClean="0">
                <a:latin typeface="Calibri" pitchFamily="34" charset="0"/>
              </a:rPr>
              <a:t>Incorporated into Migration Management</a:t>
            </a:r>
            <a:endParaRPr lang="en-GB" sz="3300" b="1" dirty="0">
              <a:latin typeface="Calibri" pitchFamily="34" charset="0"/>
            </a:endParaRPr>
          </a:p>
        </p:txBody>
      </p:sp>
      <p:grpSp>
        <p:nvGrpSpPr>
          <p:cNvPr id="7" name="Group 9"/>
          <p:cNvGrpSpPr/>
          <p:nvPr/>
        </p:nvGrpSpPr>
        <p:grpSpPr>
          <a:xfrm>
            <a:off x="0" y="5554413"/>
            <a:ext cx="9144000" cy="1330971"/>
            <a:chOff x="0" y="5554413"/>
            <a:chExt cx="9144000" cy="1330971"/>
          </a:xfrm>
        </p:grpSpPr>
        <p:sp>
          <p:nvSpPr>
            <p:cNvPr id="8" name="Text Box 2"/>
            <p:cNvSpPr txBox="1">
              <a:spLocks noChangeArrowheads="1"/>
            </p:cNvSpPr>
            <p:nvPr/>
          </p:nvSpPr>
          <p:spPr bwMode="auto">
            <a:xfrm>
              <a:off x="0" y="5780484"/>
              <a:ext cx="9144000" cy="1104900"/>
            </a:xfrm>
            <a:prstGeom prst="rect">
              <a:avLst/>
            </a:prstGeom>
            <a:gradFill rotWithShape="1">
              <a:gsLst>
                <a:gs pos="0">
                  <a:srgbClr val="0033CC">
                    <a:gamma/>
                    <a:shade val="46275"/>
                    <a:invGamma/>
                  </a:srgbClr>
                </a:gs>
                <a:gs pos="100000">
                  <a:srgbClr val="0033CC"/>
                </a:gs>
              </a:gsLst>
              <a:lin ang="0" scaled="1"/>
            </a:gra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altLang="ja-JP" sz="1200" b="1" i="0" u="none" strike="noStrike" cap="none" normalizeH="0" baseline="0" dirty="0" smtClean="0">
                <a:ln>
                  <a:noFill/>
                </a:ln>
                <a:solidFill>
                  <a:schemeClr val="tx1"/>
                </a:solidFill>
                <a:effectLst/>
                <a:latin typeface="Calibri" pitchFamily="34" charset="0"/>
                <a:ea typeface="MS Mincho" pitchFamily="49"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pic>
          <p:nvPicPr>
            <p:cNvPr id="9" name="Picture 8" descr="IMG_0040.JPG"/>
            <p:cNvPicPr/>
            <p:nvPr/>
          </p:nvPicPr>
          <p:blipFill>
            <a:blip r:embed="rId2" cstate="print"/>
            <a:srcRect l="19324" t="22302" r="16792" b="17746"/>
            <a:stretch>
              <a:fillRect/>
            </a:stretch>
          </p:blipFill>
          <p:spPr bwMode="auto">
            <a:xfrm>
              <a:off x="5990330" y="6309320"/>
              <a:ext cx="597894" cy="418641"/>
            </a:xfrm>
            <a:prstGeom prst="rect">
              <a:avLst/>
            </a:prstGeom>
            <a:noFill/>
            <a:ln w="9525">
              <a:noFill/>
              <a:miter lim="800000"/>
              <a:headEnd/>
              <a:tailEnd/>
            </a:ln>
          </p:spPr>
        </p:pic>
        <p:pic>
          <p:nvPicPr>
            <p:cNvPr id="10" name="Picture 9" descr="DSC00339.JPG"/>
            <p:cNvPicPr/>
            <p:nvPr/>
          </p:nvPicPr>
          <p:blipFill>
            <a:blip r:embed="rId3" cstate="print"/>
            <a:srcRect/>
            <a:stretch>
              <a:fillRect/>
            </a:stretch>
          </p:blipFill>
          <p:spPr bwMode="auto">
            <a:xfrm>
              <a:off x="8535088" y="5715016"/>
              <a:ext cx="608912" cy="815248"/>
            </a:xfrm>
            <a:prstGeom prst="rect">
              <a:avLst/>
            </a:prstGeom>
            <a:noFill/>
            <a:ln w="9525">
              <a:noFill/>
              <a:miter lim="800000"/>
              <a:headEnd/>
              <a:tailEnd/>
            </a:ln>
          </p:spPr>
        </p:pic>
        <p:pic>
          <p:nvPicPr>
            <p:cNvPr id="11" name="Picture 10" descr="IMG_0057.JPG"/>
            <p:cNvPicPr/>
            <p:nvPr/>
          </p:nvPicPr>
          <p:blipFill>
            <a:blip r:embed="rId4" cstate="print"/>
            <a:srcRect/>
            <a:stretch>
              <a:fillRect/>
            </a:stretch>
          </p:blipFill>
          <p:spPr bwMode="auto">
            <a:xfrm>
              <a:off x="7763385" y="5554413"/>
              <a:ext cx="697047" cy="517793"/>
            </a:xfrm>
            <a:prstGeom prst="rect">
              <a:avLst/>
            </a:prstGeom>
            <a:noFill/>
            <a:ln w="9525">
              <a:noFill/>
              <a:miter lim="800000"/>
              <a:headEnd/>
              <a:tailEnd/>
            </a:ln>
          </p:spPr>
        </p:pic>
        <p:sp>
          <p:nvSpPr>
            <p:cNvPr id="12" name="Rectangle 11"/>
            <p:cNvSpPr/>
            <p:nvPr/>
          </p:nvSpPr>
          <p:spPr>
            <a:xfrm>
              <a:off x="0" y="6766596"/>
              <a:ext cx="9108504" cy="45719"/>
            </a:xfrm>
            <a:prstGeom prst="rect">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pic>
          <p:nvPicPr>
            <p:cNvPr id="13" name="Picture 12" descr="z-doctores.jpg"/>
            <p:cNvPicPr/>
            <p:nvPr/>
          </p:nvPicPr>
          <p:blipFill>
            <a:blip r:embed="rId5" cstate="print"/>
            <a:srcRect l="9486" b="18182"/>
            <a:stretch>
              <a:fillRect/>
            </a:stretch>
          </p:blipFill>
          <p:spPr bwMode="auto">
            <a:xfrm>
              <a:off x="8028599" y="6072206"/>
              <a:ext cx="575861" cy="385590"/>
            </a:xfrm>
            <a:prstGeom prst="rect">
              <a:avLst/>
            </a:prstGeom>
            <a:noFill/>
            <a:ln w="9525">
              <a:noFill/>
              <a:miter lim="800000"/>
              <a:headEnd/>
              <a:tailEnd/>
            </a:ln>
          </p:spPr>
        </p:pic>
        <p:pic>
          <p:nvPicPr>
            <p:cNvPr id="14" name="Picture 13" descr="IMG_1172.JPG"/>
            <p:cNvPicPr/>
            <p:nvPr/>
          </p:nvPicPr>
          <p:blipFill>
            <a:blip r:embed="rId6" cstate="print"/>
            <a:srcRect/>
            <a:stretch>
              <a:fillRect/>
            </a:stretch>
          </p:blipFill>
          <p:spPr bwMode="auto">
            <a:xfrm>
              <a:off x="7596336" y="6384275"/>
              <a:ext cx="630945" cy="473725"/>
            </a:xfrm>
            <a:prstGeom prst="rect">
              <a:avLst/>
            </a:prstGeom>
            <a:noFill/>
            <a:ln w="9525">
              <a:noFill/>
              <a:miter lim="800000"/>
              <a:headEnd/>
              <a:tailEnd/>
            </a:ln>
          </p:spPr>
        </p:pic>
        <p:pic>
          <p:nvPicPr>
            <p:cNvPr id="15" name="Picture 14" descr="0017.jpg"/>
            <p:cNvPicPr/>
            <p:nvPr/>
          </p:nvPicPr>
          <p:blipFill>
            <a:blip r:embed="rId7" cstate="print"/>
            <a:srcRect/>
            <a:stretch>
              <a:fillRect/>
            </a:stretch>
          </p:blipFill>
          <p:spPr bwMode="auto">
            <a:xfrm>
              <a:off x="6660232" y="5877272"/>
              <a:ext cx="1009650" cy="752475"/>
            </a:xfrm>
            <a:prstGeom prst="rect">
              <a:avLst/>
            </a:prstGeom>
            <a:noFill/>
            <a:ln w="9525">
              <a:noFill/>
              <a:miter lim="800000"/>
              <a:headEnd/>
              <a:tailEnd/>
            </a:ln>
          </p:spPr>
        </p:pic>
        <p:sp>
          <p:nvSpPr>
            <p:cNvPr id="16" name="Rectangle 15"/>
            <p:cNvSpPr/>
            <p:nvPr/>
          </p:nvSpPr>
          <p:spPr>
            <a:xfrm>
              <a:off x="8270641" y="6511937"/>
              <a:ext cx="189791" cy="216024"/>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17" name="Rectangle 16"/>
            <p:cNvSpPr/>
            <p:nvPr/>
          </p:nvSpPr>
          <p:spPr>
            <a:xfrm>
              <a:off x="8538898" y="6597352"/>
              <a:ext cx="569606" cy="93389"/>
            </a:xfrm>
            <a:prstGeom prst="rect">
              <a:avLst/>
            </a:prstGeom>
            <a:solidFill>
              <a:schemeClr val="tx2">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18" name="Rectangle 17"/>
            <p:cNvSpPr/>
            <p:nvPr/>
          </p:nvSpPr>
          <p:spPr>
            <a:xfrm>
              <a:off x="5869823" y="6550770"/>
              <a:ext cx="94896" cy="157953"/>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p:cNvSpPr>
          <p:nvPr>
            <p:ph type="body" idx="1"/>
          </p:nvPr>
        </p:nvSpPr>
        <p:spPr>
          <a:xfrm>
            <a:off x="500034" y="1500174"/>
            <a:ext cx="8143932" cy="4500594"/>
          </a:xfrm>
        </p:spPr>
        <p:txBody>
          <a:bodyPr/>
          <a:lstStyle/>
          <a:p>
            <a:pPr algn="just">
              <a:buFont typeface="Wingdings" pitchFamily="2" charset="2"/>
              <a:buChar char="ü"/>
            </a:pPr>
            <a:r>
              <a:rPr lang="en-GB" sz="2100" dirty="0" smtClean="0"/>
              <a:t>Establishing roles, responsibilities, coordination mechanisms, and communication mechanisms between all actors involved in the programme processes grants more credibility to the management of the programme</a:t>
            </a:r>
            <a:r>
              <a:rPr lang="en-GB" sz="2100" dirty="0" smtClean="0"/>
              <a:t>. </a:t>
            </a:r>
          </a:p>
          <a:p>
            <a:pPr algn="just">
              <a:buFont typeface="Wingdings" pitchFamily="2" charset="2"/>
              <a:buChar char="ü"/>
            </a:pPr>
            <a:endParaRPr lang="en-GB" sz="1000" b="1" dirty="0" smtClean="0"/>
          </a:p>
          <a:p>
            <a:pPr algn="just">
              <a:buFont typeface="Wingdings" pitchFamily="2" charset="2"/>
              <a:buChar char="ü"/>
            </a:pPr>
            <a:r>
              <a:rPr lang="en-GB" sz="2100" dirty="0" smtClean="0"/>
              <a:t>Capacity-building for government actors involved in managing the </a:t>
            </a:r>
            <a:r>
              <a:rPr lang="en-GB" sz="2100" dirty="0" smtClean="0"/>
              <a:t>process of temporary employment has a positive impact on the operations of the programme.</a:t>
            </a:r>
            <a:endParaRPr lang="en-GB" sz="2100" dirty="0" smtClean="0"/>
          </a:p>
          <a:p>
            <a:pPr algn="just">
              <a:buFont typeface="Wingdings" pitchFamily="2" charset="2"/>
              <a:buChar char="ü"/>
            </a:pPr>
            <a:endParaRPr lang="en-GB" sz="1000" dirty="0" smtClean="0"/>
          </a:p>
          <a:p>
            <a:pPr algn="just">
              <a:buFont typeface="Wingdings" pitchFamily="2" charset="2"/>
              <a:buChar char="ü"/>
            </a:pPr>
            <a:r>
              <a:rPr lang="en-GB" sz="2100" dirty="0" smtClean="0"/>
              <a:t>Promoting the search for supporting networks among consulates could facilitate providing guidance to temporary workers in certain situations (legal aid, migration assistance, adjusting to another culture, language training, etc.)</a:t>
            </a:r>
          </a:p>
          <a:p>
            <a:pPr>
              <a:buNone/>
            </a:pPr>
            <a:endParaRPr lang="en-GB" sz="2100" b="1" dirty="0" smtClean="0"/>
          </a:p>
          <a:p>
            <a:pPr>
              <a:buNone/>
            </a:pPr>
            <a:endParaRPr lang="en-GB" sz="2100" b="1" dirty="0" smtClean="0"/>
          </a:p>
          <a:p>
            <a:pPr>
              <a:buNone/>
            </a:pPr>
            <a:endParaRPr lang="en-GB" sz="2100" b="1" dirty="0" smtClean="0"/>
          </a:p>
          <a:p>
            <a:pPr algn="just">
              <a:buNone/>
            </a:pPr>
            <a:endParaRPr lang="en-GB" sz="2100" dirty="0" smtClean="0"/>
          </a:p>
        </p:txBody>
      </p:sp>
      <p:cxnSp>
        <p:nvCxnSpPr>
          <p:cNvPr id="5" name="Straight Connector 5"/>
          <p:cNvCxnSpPr/>
          <p:nvPr/>
        </p:nvCxnSpPr>
        <p:spPr>
          <a:xfrm>
            <a:off x="0" y="1285875"/>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TextBox 6"/>
          <p:cNvSpPr txBox="1">
            <a:spLocks noChangeArrowheads="1"/>
          </p:cNvSpPr>
          <p:nvPr/>
        </p:nvSpPr>
        <p:spPr bwMode="auto">
          <a:xfrm>
            <a:off x="357188" y="346012"/>
            <a:ext cx="8429654" cy="1261884"/>
          </a:xfrm>
          <a:prstGeom prst="rect">
            <a:avLst/>
          </a:prstGeom>
          <a:noFill/>
          <a:ln w="9525">
            <a:noFill/>
            <a:miter lim="800000"/>
            <a:headEnd/>
            <a:tailEnd/>
          </a:ln>
        </p:spPr>
        <p:txBody>
          <a:bodyPr wrap="square">
            <a:spAutoFit/>
          </a:bodyPr>
          <a:lstStyle/>
          <a:p>
            <a:r>
              <a:rPr lang="en-GB" sz="4000" b="1" dirty="0" smtClean="0">
                <a:latin typeface="Calibri" pitchFamily="34" charset="0"/>
              </a:rPr>
              <a:t>Lessons Learned </a:t>
            </a:r>
            <a:br>
              <a:rPr lang="en-GB" sz="4000" b="1" dirty="0" smtClean="0">
                <a:latin typeface="Calibri" pitchFamily="34" charset="0"/>
              </a:rPr>
            </a:br>
            <a:endParaRPr lang="en-GB" sz="3600" b="1" dirty="0">
              <a:latin typeface="Calibri" pitchFamily="34" charset="0"/>
            </a:endParaRPr>
          </a:p>
        </p:txBody>
      </p:sp>
      <p:grpSp>
        <p:nvGrpSpPr>
          <p:cNvPr id="2" name="Group 9"/>
          <p:cNvGrpSpPr/>
          <p:nvPr/>
        </p:nvGrpSpPr>
        <p:grpSpPr>
          <a:xfrm>
            <a:off x="0" y="5554413"/>
            <a:ext cx="9144000" cy="1330971"/>
            <a:chOff x="0" y="5554413"/>
            <a:chExt cx="9144000" cy="1330971"/>
          </a:xfrm>
        </p:grpSpPr>
        <p:sp>
          <p:nvSpPr>
            <p:cNvPr id="8" name="Text Box 2"/>
            <p:cNvSpPr txBox="1">
              <a:spLocks noChangeArrowheads="1"/>
            </p:cNvSpPr>
            <p:nvPr/>
          </p:nvSpPr>
          <p:spPr bwMode="auto">
            <a:xfrm>
              <a:off x="0" y="5780484"/>
              <a:ext cx="9144000" cy="1104900"/>
            </a:xfrm>
            <a:prstGeom prst="rect">
              <a:avLst/>
            </a:prstGeom>
            <a:gradFill rotWithShape="1">
              <a:gsLst>
                <a:gs pos="0">
                  <a:srgbClr val="0033CC">
                    <a:gamma/>
                    <a:shade val="46275"/>
                    <a:invGamma/>
                  </a:srgbClr>
                </a:gs>
                <a:gs pos="100000">
                  <a:srgbClr val="0033CC"/>
                </a:gs>
              </a:gsLst>
              <a:lin ang="0" scaled="1"/>
            </a:gra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altLang="ja-JP" sz="1200" b="1" i="0" u="none" strike="noStrike" cap="none" normalizeH="0" baseline="0" dirty="0" smtClean="0">
                <a:ln>
                  <a:noFill/>
                </a:ln>
                <a:solidFill>
                  <a:schemeClr val="tx1"/>
                </a:solidFill>
                <a:effectLst/>
                <a:latin typeface="Calibri" pitchFamily="34" charset="0"/>
                <a:ea typeface="MS Mincho" pitchFamily="49"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pic>
          <p:nvPicPr>
            <p:cNvPr id="9" name="Picture 8" descr="IMG_0040.JPG"/>
            <p:cNvPicPr/>
            <p:nvPr/>
          </p:nvPicPr>
          <p:blipFill>
            <a:blip r:embed="rId2" cstate="print"/>
            <a:srcRect l="19324" t="22302" r="16792" b="17746"/>
            <a:stretch>
              <a:fillRect/>
            </a:stretch>
          </p:blipFill>
          <p:spPr bwMode="auto">
            <a:xfrm>
              <a:off x="5990330" y="6309320"/>
              <a:ext cx="597894" cy="418641"/>
            </a:xfrm>
            <a:prstGeom prst="rect">
              <a:avLst/>
            </a:prstGeom>
            <a:noFill/>
            <a:ln w="9525">
              <a:noFill/>
              <a:miter lim="800000"/>
              <a:headEnd/>
              <a:tailEnd/>
            </a:ln>
          </p:spPr>
        </p:pic>
        <p:pic>
          <p:nvPicPr>
            <p:cNvPr id="10" name="Picture 9" descr="DSC00339.JPG"/>
            <p:cNvPicPr/>
            <p:nvPr/>
          </p:nvPicPr>
          <p:blipFill>
            <a:blip r:embed="rId3" cstate="print"/>
            <a:srcRect/>
            <a:stretch>
              <a:fillRect/>
            </a:stretch>
          </p:blipFill>
          <p:spPr bwMode="auto">
            <a:xfrm>
              <a:off x="8535088" y="5715016"/>
              <a:ext cx="608912" cy="815248"/>
            </a:xfrm>
            <a:prstGeom prst="rect">
              <a:avLst/>
            </a:prstGeom>
            <a:noFill/>
            <a:ln w="9525">
              <a:noFill/>
              <a:miter lim="800000"/>
              <a:headEnd/>
              <a:tailEnd/>
            </a:ln>
          </p:spPr>
        </p:pic>
        <p:pic>
          <p:nvPicPr>
            <p:cNvPr id="11" name="Picture 10" descr="IMG_0057.JPG"/>
            <p:cNvPicPr/>
            <p:nvPr/>
          </p:nvPicPr>
          <p:blipFill>
            <a:blip r:embed="rId4" cstate="print"/>
            <a:srcRect/>
            <a:stretch>
              <a:fillRect/>
            </a:stretch>
          </p:blipFill>
          <p:spPr bwMode="auto">
            <a:xfrm>
              <a:off x="7763385" y="5554413"/>
              <a:ext cx="697047" cy="517793"/>
            </a:xfrm>
            <a:prstGeom prst="rect">
              <a:avLst/>
            </a:prstGeom>
            <a:noFill/>
            <a:ln w="9525">
              <a:noFill/>
              <a:miter lim="800000"/>
              <a:headEnd/>
              <a:tailEnd/>
            </a:ln>
          </p:spPr>
        </p:pic>
        <p:sp>
          <p:nvSpPr>
            <p:cNvPr id="12" name="Rectangle 11"/>
            <p:cNvSpPr/>
            <p:nvPr/>
          </p:nvSpPr>
          <p:spPr>
            <a:xfrm>
              <a:off x="0" y="6766596"/>
              <a:ext cx="9108504" cy="45719"/>
            </a:xfrm>
            <a:prstGeom prst="rect">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pic>
          <p:nvPicPr>
            <p:cNvPr id="13" name="Picture 12" descr="z-doctores.jpg"/>
            <p:cNvPicPr/>
            <p:nvPr/>
          </p:nvPicPr>
          <p:blipFill>
            <a:blip r:embed="rId5" cstate="print"/>
            <a:srcRect l="9486" b="18182"/>
            <a:stretch>
              <a:fillRect/>
            </a:stretch>
          </p:blipFill>
          <p:spPr bwMode="auto">
            <a:xfrm>
              <a:off x="8028599" y="6072206"/>
              <a:ext cx="575861" cy="385590"/>
            </a:xfrm>
            <a:prstGeom prst="rect">
              <a:avLst/>
            </a:prstGeom>
            <a:noFill/>
            <a:ln w="9525">
              <a:noFill/>
              <a:miter lim="800000"/>
              <a:headEnd/>
              <a:tailEnd/>
            </a:ln>
          </p:spPr>
        </p:pic>
        <p:pic>
          <p:nvPicPr>
            <p:cNvPr id="14" name="Picture 13" descr="IMG_1172.JPG"/>
            <p:cNvPicPr/>
            <p:nvPr/>
          </p:nvPicPr>
          <p:blipFill>
            <a:blip r:embed="rId6" cstate="print"/>
            <a:srcRect/>
            <a:stretch>
              <a:fillRect/>
            </a:stretch>
          </p:blipFill>
          <p:spPr bwMode="auto">
            <a:xfrm>
              <a:off x="7596336" y="6384275"/>
              <a:ext cx="630945" cy="473725"/>
            </a:xfrm>
            <a:prstGeom prst="rect">
              <a:avLst/>
            </a:prstGeom>
            <a:noFill/>
            <a:ln w="9525">
              <a:noFill/>
              <a:miter lim="800000"/>
              <a:headEnd/>
              <a:tailEnd/>
            </a:ln>
          </p:spPr>
        </p:pic>
        <p:pic>
          <p:nvPicPr>
            <p:cNvPr id="15" name="Picture 14" descr="0017.jpg"/>
            <p:cNvPicPr/>
            <p:nvPr/>
          </p:nvPicPr>
          <p:blipFill>
            <a:blip r:embed="rId7" cstate="print"/>
            <a:srcRect/>
            <a:stretch>
              <a:fillRect/>
            </a:stretch>
          </p:blipFill>
          <p:spPr bwMode="auto">
            <a:xfrm>
              <a:off x="6660232" y="5877272"/>
              <a:ext cx="1009650" cy="752475"/>
            </a:xfrm>
            <a:prstGeom prst="rect">
              <a:avLst/>
            </a:prstGeom>
            <a:noFill/>
            <a:ln w="9525">
              <a:noFill/>
              <a:miter lim="800000"/>
              <a:headEnd/>
              <a:tailEnd/>
            </a:ln>
          </p:spPr>
        </p:pic>
        <p:sp>
          <p:nvSpPr>
            <p:cNvPr id="16" name="Rectangle 15"/>
            <p:cNvSpPr/>
            <p:nvPr/>
          </p:nvSpPr>
          <p:spPr>
            <a:xfrm>
              <a:off x="8270641" y="6511937"/>
              <a:ext cx="189791" cy="216024"/>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17" name="Rectangle 16"/>
            <p:cNvSpPr/>
            <p:nvPr/>
          </p:nvSpPr>
          <p:spPr>
            <a:xfrm>
              <a:off x="8538898" y="6597352"/>
              <a:ext cx="569606" cy="93389"/>
            </a:xfrm>
            <a:prstGeom prst="rect">
              <a:avLst/>
            </a:prstGeom>
            <a:solidFill>
              <a:schemeClr val="tx2">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18" name="Rectangle 17"/>
            <p:cNvSpPr/>
            <p:nvPr/>
          </p:nvSpPr>
          <p:spPr>
            <a:xfrm>
              <a:off x="5869823" y="6550770"/>
              <a:ext cx="94896" cy="157953"/>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p:cNvSpPr>
          <p:nvPr>
            <p:ph type="body" idx="1"/>
          </p:nvPr>
        </p:nvSpPr>
        <p:spPr>
          <a:xfrm>
            <a:off x="381000" y="1371600"/>
            <a:ext cx="8143932" cy="5181616"/>
          </a:xfrm>
        </p:spPr>
        <p:txBody>
          <a:bodyPr/>
          <a:lstStyle/>
          <a:p>
            <a:pPr algn="just">
              <a:lnSpc>
                <a:spcPts val="2100"/>
              </a:lnSpc>
              <a:buFont typeface="Wingdings" pitchFamily="2" charset="2"/>
              <a:buChar char="ü"/>
            </a:pPr>
            <a:r>
              <a:rPr lang="en-GB" sz="2100" dirty="0" smtClean="0"/>
              <a:t>Under this programme, consulates with the potential in their jurisdictions to manage employment offers or where fellow citizens are already working should take on a proactive attitude of communication and follow-up with hiring enterprises and communication and monitoring with Salvadorans working in these enterprises</a:t>
            </a:r>
            <a:r>
              <a:rPr lang="en-GB" sz="2100" dirty="0" smtClean="0"/>
              <a:t>. </a:t>
            </a:r>
          </a:p>
          <a:p>
            <a:pPr algn="just">
              <a:lnSpc>
                <a:spcPts val="2100"/>
              </a:lnSpc>
              <a:buFont typeface="Wingdings" pitchFamily="2" charset="2"/>
              <a:buChar char="ü"/>
            </a:pPr>
            <a:endParaRPr lang="en-GB" sz="1000" dirty="0" smtClean="0"/>
          </a:p>
          <a:p>
            <a:pPr algn="just">
              <a:lnSpc>
                <a:spcPts val="2100"/>
              </a:lnSpc>
              <a:buFont typeface="Wingdings" pitchFamily="2" charset="2"/>
              <a:buChar char="ü"/>
            </a:pPr>
            <a:r>
              <a:rPr lang="en-GB" sz="2100" dirty="0" smtClean="0"/>
              <a:t>Accompanying the technical management of the programme with  high-level political actions (agreements between States, for example) supports consular actions to protect Salvadorans and to negotiate new employment offers . </a:t>
            </a:r>
          </a:p>
          <a:p>
            <a:pPr algn="just">
              <a:lnSpc>
                <a:spcPts val="2100"/>
              </a:lnSpc>
              <a:buFont typeface="Wingdings" pitchFamily="2" charset="2"/>
              <a:buChar char="ü"/>
            </a:pPr>
            <a:endParaRPr lang="en-GB" sz="1000" dirty="0" smtClean="0"/>
          </a:p>
          <a:p>
            <a:pPr algn="just">
              <a:lnSpc>
                <a:spcPts val="2100"/>
              </a:lnSpc>
              <a:buFont typeface="Wingdings" pitchFamily="2" charset="2"/>
              <a:buChar char="ü"/>
            </a:pPr>
            <a:r>
              <a:rPr lang="en-GB" sz="2100" dirty="0" smtClean="0"/>
              <a:t>Entering into alliances with other public and private actors in the country of origin helps strengthen the management of the programme and increase the benefits for migrant workers.</a:t>
            </a:r>
            <a:r>
              <a:rPr lang="en-GB" sz="2100" dirty="0" smtClean="0"/>
              <a:t> </a:t>
            </a:r>
          </a:p>
          <a:p>
            <a:pPr algn="just">
              <a:lnSpc>
                <a:spcPts val="2100"/>
              </a:lnSpc>
              <a:buFont typeface="Wingdings" pitchFamily="2" charset="2"/>
              <a:buChar char="ü"/>
            </a:pPr>
            <a:endParaRPr lang="en-GB" sz="2100" dirty="0" smtClean="0"/>
          </a:p>
          <a:p>
            <a:pPr>
              <a:lnSpc>
                <a:spcPts val="2100"/>
              </a:lnSpc>
              <a:buNone/>
            </a:pPr>
            <a:endParaRPr lang="en-GB" sz="2100" b="1" dirty="0" smtClean="0"/>
          </a:p>
          <a:p>
            <a:pPr>
              <a:lnSpc>
                <a:spcPts val="2100"/>
              </a:lnSpc>
              <a:buNone/>
            </a:pPr>
            <a:endParaRPr lang="en-GB" sz="2100" b="1" dirty="0" smtClean="0"/>
          </a:p>
          <a:p>
            <a:pPr>
              <a:lnSpc>
                <a:spcPts val="2100"/>
              </a:lnSpc>
              <a:buNone/>
            </a:pPr>
            <a:endParaRPr lang="en-GB" sz="2100" b="1" dirty="0" smtClean="0"/>
          </a:p>
          <a:p>
            <a:pPr algn="just">
              <a:lnSpc>
                <a:spcPts val="2100"/>
              </a:lnSpc>
              <a:buNone/>
            </a:pPr>
            <a:endParaRPr lang="en-GB" sz="2100" dirty="0" smtClean="0"/>
          </a:p>
        </p:txBody>
      </p:sp>
      <p:cxnSp>
        <p:nvCxnSpPr>
          <p:cNvPr id="5" name="Straight Connector 5"/>
          <p:cNvCxnSpPr/>
          <p:nvPr/>
        </p:nvCxnSpPr>
        <p:spPr>
          <a:xfrm>
            <a:off x="0" y="1285875"/>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TextBox 6"/>
          <p:cNvSpPr txBox="1">
            <a:spLocks noChangeArrowheads="1"/>
          </p:cNvSpPr>
          <p:nvPr/>
        </p:nvSpPr>
        <p:spPr bwMode="auto">
          <a:xfrm>
            <a:off x="357188" y="346012"/>
            <a:ext cx="8429654" cy="707886"/>
          </a:xfrm>
          <a:prstGeom prst="rect">
            <a:avLst/>
          </a:prstGeom>
          <a:noFill/>
          <a:ln w="9525">
            <a:noFill/>
            <a:miter lim="800000"/>
            <a:headEnd/>
            <a:tailEnd/>
          </a:ln>
        </p:spPr>
        <p:txBody>
          <a:bodyPr wrap="square">
            <a:spAutoFit/>
          </a:bodyPr>
          <a:lstStyle/>
          <a:p>
            <a:r>
              <a:rPr lang="en-GB" sz="4000" b="1" dirty="0">
                <a:latin typeface="Calibri" pitchFamily="34" charset="0"/>
              </a:rPr>
              <a:t>Lessons Learned </a:t>
            </a:r>
            <a:endParaRPr lang="en-GB" sz="3600" b="1" dirty="0">
              <a:latin typeface="Calibri" pitchFamily="34" charset="0"/>
            </a:endParaRPr>
          </a:p>
        </p:txBody>
      </p:sp>
      <p:grpSp>
        <p:nvGrpSpPr>
          <p:cNvPr id="2" name="Group 9"/>
          <p:cNvGrpSpPr/>
          <p:nvPr/>
        </p:nvGrpSpPr>
        <p:grpSpPr>
          <a:xfrm>
            <a:off x="0" y="5554413"/>
            <a:ext cx="9144000" cy="1330971"/>
            <a:chOff x="0" y="5554413"/>
            <a:chExt cx="9144000" cy="1330971"/>
          </a:xfrm>
        </p:grpSpPr>
        <p:sp>
          <p:nvSpPr>
            <p:cNvPr id="8" name="Text Box 2"/>
            <p:cNvSpPr txBox="1">
              <a:spLocks noChangeArrowheads="1"/>
            </p:cNvSpPr>
            <p:nvPr/>
          </p:nvSpPr>
          <p:spPr bwMode="auto">
            <a:xfrm>
              <a:off x="0" y="5780484"/>
              <a:ext cx="9144000" cy="1104900"/>
            </a:xfrm>
            <a:prstGeom prst="rect">
              <a:avLst/>
            </a:prstGeom>
            <a:gradFill rotWithShape="1">
              <a:gsLst>
                <a:gs pos="0">
                  <a:srgbClr val="0033CC">
                    <a:gamma/>
                    <a:shade val="46275"/>
                    <a:invGamma/>
                  </a:srgbClr>
                </a:gs>
                <a:gs pos="100000">
                  <a:srgbClr val="0033CC"/>
                </a:gs>
              </a:gsLst>
              <a:lin ang="0" scaled="1"/>
            </a:gra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altLang="ja-JP" sz="1200" b="1" i="0" u="none" strike="noStrike" cap="none" normalizeH="0" baseline="0" dirty="0" smtClean="0">
                <a:ln>
                  <a:noFill/>
                </a:ln>
                <a:solidFill>
                  <a:schemeClr val="tx1"/>
                </a:solidFill>
                <a:effectLst/>
                <a:latin typeface="Calibri" pitchFamily="34" charset="0"/>
                <a:ea typeface="MS Mincho" pitchFamily="49"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pic>
          <p:nvPicPr>
            <p:cNvPr id="9" name="Picture 8" descr="IMG_0040.JPG"/>
            <p:cNvPicPr/>
            <p:nvPr/>
          </p:nvPicPr>
          <p:blipFill>
            <a:blip r:embed="rId2" cstate="print"/>
            <a:srcRect l="19324" t="22302" r="16792" b="17746"/>
            <a:stretch>
              <a:fillRect/>
            </a:stretch>
          </p:blipFill>
          <p:spPr bwMode="auto">
            <a:xfrm>
              <a:off x="5990330" y="6309320"/>
              <a:ext cx="597894" cy="418641"/>
            </a:xfrm>
            <a:prstGeom prst="rect">
              <a:avLst/>
            </a:prstGeom>
            <a:noFill/>
            <a:ln w="9525">
              <a:noFill/>
              <a:miter lim="800000"/>
              <a:headEnd/>
              <a:tailEnd/>
            </a:ln>
          </p:spPr>
        </p:pic>
        <p:pic>
          <p:nvPicPr>
            <p:cNvPr id="10" name="Picture 9" descr="DSC00339.JPG"/>
            <p:cNvPicPr/>
            <p:nvPr/>
          </p:nvPicPr>
          <p:blipFill>
            <a:blip r:embed="rId3" cstate="print"/>
            <a:srcRect/>
            <a:stretch>
              <a:fillRect/>
            </a:stretch>
          </p:blipFill>
          <p:spPr bwMode="auto">
            <a:xfrm>
              <a:off x="8535088" y="5715016"/>
              <a:ext cx="608912" cy="815248"/>
            </a:xfrm>
            <a:prstGeom prst="rect">
              <a:avLst/>
            </a:prstGeom>
            <a:noFill/>
            <a:ln w="9525">
              <a:noFill/>
              <a:miter lim="800000"/>
              <a:headEnd/>
              <a:tailEnd/>
            </a:ln>
          </p:spPr>
        </p:pic>
        <p:pic>
          <p:nvPicPr>
            <p:cNvPr id="11" name="Picture 10" descr="IMG_0057.JPG"/>
            <p:cNvPicPr/>
            <p:nvPr/>
          </p:nvPicPr>
          <p:blipFill>
            <a:blip r:embed="rId4" cstate="print"/>
            <a:srcRect/>
            <a:stretch>
              <a:fillRect/>
            </a:stretch>
          </p:blipFill>
          <p:spPr bwMode="auto">
            <a:xfrm>
              <a:off x="7763385" y="5554413"/>
              <a:ext cx="697047" cy="517793"/>
            </a:xfrm>
            <a:prstGeom prst="rect">
              <a:avLst/>
            </a:prstGeom>
            <a:noFill/>
            <a:ln w="9525">
              <a:noFill/>
              <a:miter lim="800000"/>
              <a:headEnd/>
              <a:tailEnd/>
            </a:ln>
          </p:spPr>
        </p:pic>
        <p:sp>
          <p:nvSpPr>
            <p:cNvPr id="12" name="Rectangle 11"/>
            <p:cNvSpPr/>
            <p:nvPr/>
          </p:nvSpPr>
          <p:spPr>
            <a:xfrm>
              <a:off x="0" y="6766596"/>
              <a:ext cx="9108504" cy="45719"/>
            </a:xfrm>
            <a:prstGeom prst="rect">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pic>
          <p:nvPicPr>
            <p:cNvPr id="13" name="Picture 12" descr="z-doctores.jpg"/>
            <p:cNvPicPr/>
            <p:nvPr/>
          </p:nvPicPr>
          <p:blipFill>
            <a:blip r:embed="rId5" cstate="print"/>
            <a:srcRect l="9486" b="18182"/>
            <a:stretch>
              <a:fillRect/>
            </a:stretch>
          </p:blipFill>
          <p:spPr bwMode="auto">
            <a:xfrm>
              <a:off x="8028599" y="6072206"/>
              <a:ext cx="575861" cy="385590"/>
            </a:xfrm>
            <a:prstGeom prst="rect">
              <a:avLst/>
            </a:prstGeom>
            <a:noFill/>
            <a:ln w="9525">
              <a:noFill/>
              <a:miter lim="800000"/>
              <a:headEnd/>
              <a:tailEnd/>
            </a:ln>
          </p:spPr>
        </p:pic>
        <p:pic>
          <p:nvPicPr>
            <p:cNvPr id="14" name="Picture 13" descr="IMG_1172.JPG"/>
            <p:cNvPicPr/>
            <p:nvPr/>
          </p:nvPicPr>
          <p:blipFill>
            <a:blip r:embed="rId6" cstate="print"/>
            <a:srcRect/>
            <a:stretch>
              <a:fillRect/>
            </a:stretch>
          </p:blipFill>
          <p:spPr bwMode="auto">
            <a:xfrm>
              <a:off x="7596336" y="6384275"/>
              <a:ext cx="630945" cy="473725"/>
            </a:xfrm>
            <a:prstGeom prst="rect">
              <a:avLst/>
            </a:prstGeom>
            <a:noFill/>
            <a:ln w="9525">
              <a:noFill/>
              <a:miter lim="800000"/>
              <a:headEnd/>
              <a:tailEnd/>
            </a:ln>
          </p:spPr>
        </p:pic>
        <p:pic>
          <p:nvPicPr>
            <p:cNvPr id="15" name="Picture 14" descr="0017.jpg"/>
            <p:cNvPicPr/>
            <p:nvPr/>
          </p:nvPicPr>
          <p:blipFill>
            <a:blip r:embed="rId7" cstate="print"/>
            <a:srcRect/>
            <a:stretch>
              <a:fillRect/>
            </a:stretch>
          </p:blipFill>
          <p:spPr bwMode="auto">
            <a:xfrm>
              <a:off x="6660232" y="5877272"/>
              <a:ext cx="1009650" cy="752475"/>
            </a:xfrm>
            <a:prstGeom prst="rect">
              <a:avLst/>
            </a:prstGeom>
            <a:noFill/>
            <a:ln w="9525">
              <a:noFill/>
              <a:miter lim="800000"/>
              <a:headEnd/>
              <a:tailEnd/>
            </a:ln>
          </p:spPr>
        </p:pic>
        <p:sp>
          <p:nvSpPr>
            <p:cNvPr id="16" name="Rectangle 15"/>
            <p:cNvSpPr/>
            <p:nvPr/>
          </p:nvSpPr>
          <p:spPr>
            <a:xfrm>
              <a:off x="8270641" y="6511937"/>
              <a:ext cx="189791" cy="216024"/>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17" name="Rectangle 16"/>
            <p:cNvSpPr/>
            <p:nvPr/>
          </p:nvSpPr>
          <p:spPr>
            <a:xfrm>
              <a:off x="8538898" y="6597352"/>
              <a:ext cx="569606" cy="93389"/>
            </a:xfrm>
            <a:prstGeom prst="rect">
              <a:avLst/>
            </a:prstGeom>
            <a:solidFill>
              <a:schemeClr val="tx2">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18" name="Rectangle 17"/>
            <p:cNvSpPr/>
            <p:nvPr/>
          </p:nvSpPr>
          <p:spPr>
            <a:xfrm>
              <a:off x="5869823" y="6550770"/>
              <a:ext cx="94896" cy="157953"/>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p:cNvSpPr>
          <p:nvPr>
            <p:ph type="body" idx="1"/>
          </p:nvPr>
        </p:nvSpPr>
        <p:spPr>
          <a:xfrm>
            <a:off x="500034" y="1357298"/>
            <a:ext cx="8143932" cy="4500594"/>
          </a:xfrm>
        </p:spPr>
        <p:txBody>
          <a:bodyPr/>
          <a:lstStyle/>
          <a:p>
            <a:pPr algn="just">
              <a:buFont typeface="Wingdings" pitchFamily="2" charset="2"/>
              <a:buChar char="ü"/>
            </a:pPr>
            <a:r>
              <a:rPr lang="en-GB" sz="2100" dirty="0" smtClean="0"/>
              <a:t>The temporary nature of the work experience available to Salvadoran workers should be highlighted, with the aim of ensuring that this is not used as a window to promote permanent migration.</a:t>
            </a:r>
            <a:endParaRPr lang="en-GB" sz="2100" dirty="0" smtClean="0"/>
          </a:p>
          <a:p>
            <a:pPr algn="just">
              <a:buFont typeface="Wingdings" pitchFamily="2" charset="2"/>
              <a:buChar char="ü"/>
            </a:pPr>
            <a:endParaRPr lang="en-GB" sz="1000" dirty="0" smtClean="0"/>
          </a:p>
          <a:p>
            <a:pPr algn="just">
              <a:buFont typeface="Wingdings" pitchFamily="2" charset="2"/>
              <a:buChar char="ü"/>
            </a:pPr>
            <a:r>
              <a:rPr lang="en-GB" sz="2100" dirty="0" smtClean="0"/>
              <a:t>Time should be allocated to preparing the departure of workers toward their places of destination, with the aim of providing them with tools and  knowledge that will be useful in the new context where they will live and work</a:t>
            </a:r>
            <a:r>
              <a:rPr lang="en-GB" sz="2100" dirty="0" smtClean="0"/>
              <a:t>.  </a:t>
            </a:r>
          </a:p>
          <a:p>
            <a:pPr algn="just">
              <a:buFont typeface="Wingdings" pitchFamily="2" charset="2"/>
              <a:buChar char="ü"/>
            </a:pPr>
            <a:endParaRPr lang="en-GB" sz="1000" dirty="0" smtClean="0"/>
          </a:p>
          <a:p>
            <a:pPr algn="just">
              <a:buFont typeface="Wingdings" pitchFamily="2" charset="2"/>
              <a:buChar char="ü"/>
            </a:pPr>
            <a:r>
              <a:rPr lang="en-GB" sz="2100" dirty="0" smtClean="0"/>
              <a:t>During the process of announcing employment offers the most appropriate dissemination mechanisms should be sought, with the aim of avoiding an excessive offer of workers wishing to join the programme.</a:t>
            </a:r>
          </a:p>
          <a:p>
            <a:pPr algn="just">
              <a:buFont typeface="Wingdings" pitchFamily="2" charset="2"/>
              <a:buChar char="ü"/>
            </a:pPr>
            <a:endParaRPr lang="en-GB" sz="2100" dirty="0" smtClean="0"/>
          </a:p>
          <a:p>
            <a:pPr algn="just">
              <a:buFont typeface="Wingdings" pitchFamily="2" charset="2"/>
              <a:buChar char="ü"/>
            </a:pPr>
            <a:endParaRPr lang="en-GB" sz="2100" dirty="0" smtClean="0"/>
          </a:p>
          <a:p>
            <a:pPr>
              <a:buNone/>
            </a:pPr>
            <a:endParaRPr lang="en-GB" sz="2100" b="1" dirty="0" smtClean="0"/>
          </a:p>
          <a:p>
            <a:pPr>
              <a:buNone/>
            </a:pPr>
            <a:endParaRPr lang="en-GB" sz="2100" b="1" dirty="0" smtClean="0"/>
          </a:p>
          <a:p>
            <a:pPr>
              <a:buNone/>
            </a:pPr>
            <a:endParaRPr lang="en-GB" sz="2100" b="1" dirty="0" smtClean="0"/>
          </a:p>
          <a:p>
            <a:pPr algn="just">
              <a:buNone/>
            </a:pPr>
            <a:endParaRPr lang="en-GB" sz="2100" dirty="0" smtClean="0"/>
          </a:p>
        </p:txBody>
      </p:sp>
      <p:cxnSp>
        <p:nvCxnSpPr>
          <p:cNvPr id="5" name="Straight Connector 5"/>
          <p:cNvCxnSpPr/>
          <p:nvPr/>
        </p:nvCxnSpPr>
        <p:spPr>
          <a:xfrm>
            <a:off x="0" y="1285875"/>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TextBox 6"/>
          <p:cNvSpPr txBox="1">
            <a:spLocks noChangeArrowheads="1"/>
          </p:cNvSpPr>
          <p:nvPr/>
        </p:nvSpPr>
        <p:spPr bwMode="auto">
          <a:xfrm>
            <a:off x="357188" y="346012"/>
            <a:ext cx="8429654" cy="707886"/>
          </a:xfrm>
          <a:prstGeom prst="rect">
            <a:avLst/>
          </a:prstGeom>
          <a:noFill/>
          <a:ln w="9525">
            <a:noFill/>
            <a:miter lim="800000"/>
            <a:headEnd/>
            <a:tailEnd/>
          </a:ln>
        </p:spPr>
        <p:txBody>
          <a:bodyPr wrap="square">
            <a:spAutoFit/>
          </a:bodyPr>
          <a:lstStyle/>
          <a:p>
            <a:r>
              <a:rPr lang="en-GB" sz="4000" b="1" dirty="0">
                <a:latin typeface="Calibri" pitchFamily="34" charset="0"/>
              </a:rPr>
              <a:t>Lessons Learned </a:t>
            </a:r>
            <a:endParaRPr lang="en-GB" sz="3600" b="1" dirty="0">
              <a:latin typeface="Calibri" pitchFamily="34" charset="0"/>
            </a:endParaRPr>
          </a:p>
        </p:txBody>
      </p:sp>
      <p:grpSp>
        <p:nvGrpSpPr>
          <p:cNvPr id="2" name="Group 9"/>
          <p:cNvGrpSpPr/>
          <p:nvPr/>
        </p:nvGrpSpPr>
        <p:grpSpPr>
          <a:xfrm>
            <a:off x="0" y="5554413"/>
            <a:ext cx="9144000" cy="1330971"/>
            <a:chOff x="0" y="5554413"/>
            <a:chExt cx="9144000" cy="1330971"/>
          </a:xfrm>
        </p:grpSpPr>
        <p:sp>
          <p:nvSpPr>
            <p:cNvPr id="8" name="Text Box 2"/>
            <p:cNvSpPr txBox="1">
              <a:spLocks noChangeArrowheads="1"/>
            </p:cNvSpPr>
            <p:nvPr/>
          </p:nvSpPr>
          <p:spPr bwMode="auto">
            <a:xfrm>
              <a:off x="0" y="5780484"/>
              <a:ext cx="9144000" cy="1104900"/>
            </a:xfrm>
            <a:prstGeom prst="rect">
              <a:avLst/>
            </a:prstGeom>
            <a:gradFill rotWithShape="1">
              <a:gsLst>
                <a:gs pos="0">
                  <a:srgbClr val="0033CC">
                    <a:gamma/>
                    <a:shade val="46275"/>
                    <a:invGamma/>
                  </a:srgbClr>
                </a:gs>
                <a:gs pos="100000">
                  <a:srgbClr val="0033CC"/>
                </a:gs>
              </a:gsLst>
              <a:lin ang="0" scaled="1"/>
            </a:gra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altLang="ja-JP" sz="1200" b="1" i="0" u="none" strike="noStrike" cap="none" normalizeH="0" baseline="0" dirty="0" smtClean="0">
                <a:ln>
                  <a:noFill/>
                </a:ln>
                <a:solidFill>
                  <a:schemeClr val="tx1"/>
                </a:solidFill>
                <a:effectLst/>
                <a:latin typeface="Calibri" pitchFamily="34" charset="0"/>
                <a:ea typeface="MS Mincho" pitchFamily="49"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pic>
          <p:nvPicPr>
            <p:cNvPr id="9" name="Picture 8" descr="IMG_0040.JPG"/>
            <p:cNvPicPr/>
            <p:nvPr/>
          </p:nvPicPr>
          <p:blipFill>
            <a:blip r:embed="rId2" cstate="print"/>
            <a:srcRect l="19324" t="22302" r="16792" b="17746"/>
            <a:stretch>
              <a:fillRect/>
            </a:stretch>
          </p:blipFill>
          <p:spPr bwMode="auto">
            <a:xfrm>
              <a:off x="5990330" y="6309320"/>
              <a:ext cx="597894" cy="418641"/>
            </a:xfrm>
            <a:prstGeom prst="rect">
              <a:avLst/>
            </a:prstGeom>
            <a:noFill/>
            <a:ln w="9525">
              <a:noFill/>
              <a:miter lim="800000"/>
              <a:headEnd/>
              <a:tailEnd/>
            </a:ln>
          </p:spPr>
        </p:pic>
        <p:pic>
          <p:nvPicPr>
            <p:cNvPr id="10" name="Picture 9" descr="DSC00339.JPG"/>
            <p:cNvPicPr/>
            <p:nvPr/>
          </p:nvPicPr>
          <p:blipFill>
            <a:blip r:embed="rId3" cstate="print"/>
            <a:srcRect/>
            <a:stretch>
              <a:fillRect/>
            </a:stretch>
          </p:blipFill>
          <p:spPr bwMode="auto">
            <a:xfrm>
              <a:off x="8535088" y="5715016"/>
              <a:ext cx="608912" cy="815248"/>
            </a:xfrm>
            <a:prstGeom prst="rect">
              <a:avLst/>
            </a:prstGeom>
            <a:noFill/>
            <a:ln w="9525">
              <a:noFill/>
              <a:miter lim="800000"/>
              <a:headEnd/>
              <a:tailEnd/>
            </a:ln>
          </p:spPr>
        </p:pic>
        <p:pic>
          <p:nvPicPr>
            <p:cNvPr id="11" name="Picture 10" descr="IMG_0057.JPG"/>
            <p:cNvPicPr/>
            <p:nvPr/>
          </p:nvPicPr>
          <p:blipFill>
            <a:blip r:embed="rId4" cstate="print"/>
            <a:srcRect/>
            <a:stretch>
              <a:fillRect/>
            </a:stretch>
          </p:blipFill>
          <p:spPr bwMode="auto">
            <a:xfrm>
              <a:off x="7763385" y="5554413"/>
              <a:ext cx="697047" cy="517793"/>
            </a:xfrm>
            <a:prstGeom prst="rect">
              <a:avLst/>
            </a:prstGeom>
            <a:noFill/>
            <a:ln w="9525">
              <a:noFill/>
              <a:miter lim="800000"/>
              <a:headEnd/>
              <a:tailEnd/>
            </a:ln>
          </p:spPr>
        </p:pic>
        <p:sp>
          <p:nvSpPr>
            <p:cNvPr id="12" name="Rectangle 11"/>
            <p:cNvSpPr/>
            <p:nvPr/>
          </p:nvSpPr>
          <p:spPr>
            <a:xfrm>
              <a:off x="0" y="6766596"/>
              <a:ext cx="9108504" cy="45719"/>
            </a:xfrm>
            <a:prstGeom prst="rect">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pic>
          <p:nvPicPr>
            <p:cNvPr id="13" name="Picture 12" descr="z-doctores.jpg"/>
            <p:cNvPicPr/>
            <p:nvPr/>
          </p:nvPicPr>
          <p:blipFill>
            <a:blip r:embed="rId5" cstate="print"/>
            <a:srcRect l="9486" b="18182"/>
            <a:stretch>
              <a:fillRect/>
            </a:stretch>
          </p:blipFill>
          <p:spPr bwMode="auto">
            <a:xfrm>
              <a:off x="8028599" y="6072206"/>
              <a:ext cx="575861" cy="385590"/>
            </a:xfrm>
            <a:prstGeom prst="rect">
              <a:avLst/>
            </a:prstGeom>
            <a:noFill/>
            <a:ln w="9525">
              <a:noFill/>
              <a:miter lim="800000"/>
              <a:headEnd/>
              <a:tailEnd/>
            </a:ln>
          </p:spPr>
        </p:pic>
        <p:pic>
          <p:nvPicPr>
            <p:cNvPr id="14" name="Picture 13" descr="IMG_1172.JPG"/>
            <p:cNvPicPr/>
            <p:nvPr/>
          </p:nvPicPr>
          <p:blipFill>
            <a:blip r:embed="rId6" cstate="print"/>
            <a:srcRect/>
            <a:stretch>
              <a:fillRect/>
            </a:stretch>
          </p:blipFill>
          <p:spPr bwMode="auto">
            <a:xfrm>
              <a:off x="7596336" y="6384275"/>
              <a:ext cx="630945" cy="473725"/>
            </a:xfrm>
            <a:prstGeom prst="rect">
              <a:avLst/>
            </a:prstGeom>
            <a:noFill/>
            <a:ln w="9525">
              <a:noFill/>
              <a:miter lim="800000"/>
              <a:headEnd/>
              <a:tailEnd/>
            </a:ln>
          </p:spPr>
        </p:pic>
        <p:pic>
          <p:nvPicPr>
            <p:cNvPr id="15" name="Picture 14" descr="0017.jpg"/>
            <p:cNvPicPr/>
            <p:nvPr/>
          </p:nvPicPr>
          <p:blipFill>
            <a:blip r:embed="rId7" cstate="print"/>
            <a:srcRect/>
            <a:stretch>
              <a:fillRect/>
            </a:stretch>
          </p:blipFill>
          <p:spPr bwMode="auto">
            <a:xfrm>
              <a:off x="6660232" y="5877272"/>
              <a:ext cx="1009650" cy="752475"/>
            </a:xfrm>
            <a:prstGeom prst="rect">
              <a:avLst/>
            </a:prstGeom>
            <a:noFill/>
            <a:ln w="9525">
              <a:noFill/>
              <a:miter lim="800000"/>
              <a:headEnd/>
              <a:tailEnd/>
            </a:ln>
          </p:spPr>
        </p:pic>
        <p:sp>
          <p:nvSpPr>
            <p:cNvPr id="16" name="Rectangle 15"/>
            <p:cNvSpPr/>
            <p:nvPr/>
          </p:nvSpPr>
          <p:spPr>
            <a:xfrm>
              <a:off x="8270641" y="6511937"/>
              <a:ext cx="189791" cy="216024"/>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17" name="Rectangle 16"/>
            <p:cNvSpPr/>
            <p:nvPr/>
          </p:nvSpPr>
          <p:spPr>
            <a:xfrm>
              <a:off x="8538898" y="6597352"/>
              <a:ext cx="569606" cy="93389"/>
            </a:xfrm>
            <a:prstGeom prst="rect">
              <a:avLst/>
            </a:prstGeom>
            <a:solidFill>
              <a:schemeClr val="tx2">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18" name="Rectangle 17"/>
            <p:cNvSpPr/>
            <p:nvPr/>
          </p:nvSpPr>
          <p:spPr>
            <a:xfrm>
              <a:off x="5869823" y="6550770"/>
              <a:ext cx="94896" cy="157953"/>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p:cNvSpPr>
          <p:nvPr>
            <p:ph type="body" idx="1"/>
          </p:nvPr>
        </p:nvSpPr>
        <p:spPr>
          <a:xfrm>
            <a:off x="323850" y="1974871"/>
            <a:ext cx="8229600" cy="2668575"/>
          </a:xfrm>
        </p:spPr>
        <p:txBody>
          <a:bodyPr/>
          <a:lstStyle/>
          <a:p>
            <a:pPr lvl="1">
              <a:buFont typeface="Wingdings" pitchFamily="2" charset="2"/>
              <a:buChar char="ü"/>
            </a:pPr>
            <a:r>
              <a:rPr lang="en-GB" sz="3600" dirty="0" smtClean="0"/>
              <a:t>Ministry of Labour and Social Welfare</a:t>
            </a:r>
          </a:p>
          <a:p>
            <a:pPr lvl="1">
              <a:buFont typeface="Wingdings" pitchFamily="2" charset="2"/>
              <a:buChar char="ü"/>
            </a:pPr>
            <a:r>
              <a:rPr lang="en-GB" sz="3600" dirty="0" smtClean="0"/>
              <a:t>Ministry of Foreign Affairs </a:t>
            </a:r>
          </a:p>
          <a:p>
            <a:pPr lvl="1">
              <a:buFont typeface="Wingdings" pitchFamily="2" charset="2"/>
              <a:buChar char="ü"/>
            </a:pPr>
            <a:r>
              <a:rPr lang="en-GB" sz="3600" dirty="0" smtClean="0"/>
              <a:t>International Organization for Migration</a:t>
            </a:r>
            <a:r>
              <a:rPr lang="en-GB" sz="3600" dirty="0" smtClean="0"/>
              <a:t> </a:t>
            </a:r>
            <a:endParaRPr lang="en-GB" sz="3600" dirty="0" smtClean="0"/>
          </a:p>
        </p:txBody>
      </p:sp>
      <p:cxnSp>
        <p:nvCxnSpPr>
          <p:cNvPr id="5" name="Straight Connector 4"/>
          <p:cNvCxnSpPr/>
          <p:nvPr/>
        </p:nvCxnSpPr>
        <p:spPr>
          <a:xfrm>
            <a:off x="0" y="128586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323528" y="214290"/>
            <a:ext cx="8215370" cy="830997"/>
          </a:xfrm>
          <a:prstGeom prst="rect">
            <a:avLst/>
          </a:prstGeom>
        </p:spPr>
        <p:txBody>
          <a:bodyPr wrap="square">
            <a:spAutoFit/>
          </a:bodyPr>
          <a:lstStyle/>
          <a:p>
            <a:pPr algn="ctr"/>
            <a:r>
              <a:rPr lang="en-GB" sz="2400" b="1" cap="small" dirty="0" smtClean="0">
                <a:effectLst>
                  <a:outerShdw blurRad="38100" dist="38100" dir="2700000" algn="tl">
                    <a:srgbClr val="000000">
                      <a:alpha val="43137"/>
                    </a:srgbClr>
                  </a:outerShdw>
                </a:effectLst>
                <a:latin typeface="+mj-lt"/>
                <a:cs typeface="Arial" pitchFamily="34" charset="0"/>
              </a:rPr>
              <a:t>EXECUTING INSTITUTIONS OF THE PROGRAMME FOR TEMPORARY WORKERS ABROAD </a:t>
            </a:r>
            <a:endParaRPr lang="en-GB" sz="2400" b="1" cap="small" dirty="0">
              <a:effectLst>
                <a:outerShdw blurRad="38100" dist="38100" dir="2700000" algn="tl">
                  <a:srgbClr val="000000">
                    <a:alpha val="43137"/>
                  </a:srgbClr>
                </a:outerShdw>
              </a:effectLst>
              <a:latin typeface="+mj-lt"/>
              <a:cs typeface="Arial" pitchFamily="34" charset="0"/>
            </a:endParaRPr>
          </a:p>
        </p:txBody>
      </p:sp>
      <p:sp>
        <p:nvSpPr>
          <p:cNvPr id="1026" name="Text Box 2"/>
          <p:cNvSpPr txBox="1">
            <a:spLocks noChangeArrowheads="1"/>
          </p:cNvSpPr>
          <p:nvPr/>
        </p:nvSpPr>
        <p:spPr bwMode="auto">
          <a:xfrm>
            <a:off x="0" y="5780484"/>
            <a:ext cx="9144000" cy="1104900"/>
          </a:xfrm>
          <a:prstGeom prst="rect">
            <a:avLst/>
          </a:prstGeom>
          <a:gradFill rotWithShape="1">
            <a:gsLst>
              <a:gs pos="0">
                <a:srgbClr val="0033CC">
                  <a:gamma/>
                  <a:shade val="46275"/>
                  <a:invGamma/>
                </a:srgbClr>
              </a:gs>
              <a:gs pos="100000">
                <a:srgbClr val="0033CC"/>
              </a:gs>
            </a:gsLst>
            <a:lin ang="0" scaled="1"/>
          </a:gra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altLang="ja-JP" sz="1200" b="1" i="0" u="none" strike="noStrike" cap="none" normalizeH="0" baseline="0" dirty="0" smtClean="0">
              <a:ln>
                <a:noFill/>
              </a:ln>
              <a:solidFill>
                <a:schemeClr val="tx1"/>
              </a:solidFill>
              <a:effectLst/>
              <a:latin typeface="Calibri" pitchFamily="34" charset="0"/>
              <a:ea typeface="MS Mincho" pitchFamily="49"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pic>
        <p:nvPicPr>
          <p:cNvPr id="6" name="Picture 5" descr="IMG_0040.JPG"/>
          <p:cNvPicPr/>
          <p:nvPr/>
        </p:nvPicPr>
        <p:blipFill>
          <a:blip r:embed="rId2" cstate="print"/>
          <a:srcRect l="19324" t="22302" r="16792" b="17746"/>
          <a:stretch>
            <a:fillRect/>
          </a:stretch>
        </p:blipFill>
        <p:spPr bwMode="auto">
          <a:xfrm>
            <a:off x="5990330" y="6309320"/>
            <a:ext cx="597894" cy="418641"/>
          </a:xfrm>
          <a:prstGeom prst="rect">
            <a:avLst/>
          </a:prstGeom>
          <a:noFill/>
          <a:ln w="9525">
            <a:noFill/>
            <a:miter lim="800000"/>
            <a:headEnd/>
            <a:tailEnd/>
          </a:ln>
        </p:spPr>
      </p:pic>
      <p:pic>
        <p:nvPicPr>
          <p:cNvPr id="7" name="Picture 6" descr="DSC00339.JPG"/>
          <p:cNvPicPr/>
          <p:nvPr/>
        </p:nvPicPr>
        <p:blipFill>
          <a:blip r:embed="rId3" cstate="print"/>
          <a:srcRect/>
          <a:stretch>
            <a:fillRect/>
          </a:stretch>
        </p:blipFill>
        <p:spPr bwMode="auto">
          <a:xfrm>
            <a:off x="8535088" y="5715016"/>
            <a:ext cx="608912" cy="815248"/>
          </a:xfrm>
          <a:prstGeom prst="rect">
            <a:avLst/>
          </a:prstGeom>
          <a:noFill/>
          <a:ln w="9525">
            <a:noFill/>
            <a:miter lim="800000"/>
            <a:headEnd/>
            <a:tailEnd/>
          </a:ln>
        </p:spPr>
      </p:pic>
      <p:pic>
        <p:nvPicPr>
          <p:cNvPr id="11" name="Picture 10" descr="IMG_0057.JPG"/>
          <p:cNvPicPr/>
          <p:nvPr/>
        </p:nvPicPr>
        <p:blipFill>
          <a:blip r:embed="rId4" cstate="print"/>
          <a:srcRect/>
          <a:stretch>
            <a:fillRect/>
          </a:stretch>
        </p:blipFill>
        <p:spPr bwMode="auto">
          <a:xfrm>
            <a:off x="7763385" y="5554413"/>
            <a:ext cx="697047" cy="517793"/>
          </a:xfrm>
          <a:prstGeom prst="rect">
            <a:avLst/>
          </a:prstGeom>
          <a:noFill/>
          <a:ln w="9525">
            <a:noFill/>
            <a:miter lim="800000"/>
            <a:headEnd/>
            <a:tailEnd/>
          </a:ln>
        </p:spPr>
      </p:pic>
      <p:sp>
        <p:nvSpPr>
          <p:cNvPr id="2" name="Rectangle 1"/>
          <p:cNvSpPr/>
          <p:nvPr/>
        </p:nvSpPr>
        <p:spPr>
          <a:xfrm>
            <a:off x="0" y="6766596"/>
            <a:ext cx="9108504" cy="45719"/>
          </a:xfrm>
          <a:prstGeom prst="rect">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pic>
        <p:nvPicPr>
          <p:cNvPr id="13" name="Picture 12" descr="z-doctores.jpg"/>
          <p:cNvPicPr/>
          <p:nvPr/>
        </p:nvPicPr>
        <p:blipFill>
          <a:blip r:embed="rId5" cstate="print"/>
          <a:srcRect l="9486" b="18182"/>
          <a:stretch>
            <a:fillRect/>
          </a:stretch>
        </p:blipFill>
        <p:spPr bwMode="auto">
          <a:xfrm>
            <a:off x="8028599" y="6072206"/>
            <a:ext cx="575861" cy="385590"/>
          </a:xfrm>
          <a:prstGeom prst="rect">
            <a:avLst/>
          </a:prstGeom>
          <a:noFill/>
          <a:ln w="9525">
            <a:noFill/>
            <a:miter lim="800000"/>
            <a:headEnd/>
            <a:tailEnd/>
          </a:ln>
        </p:spPr>
      </p:pic>
      <p:pic>
        <p:nvPicPr>
          <p:cNvPr id="14" name="Picture 13" descr="IMG_1172.JPG"/>
          <p:cNvPicPr/>
          <p:nvPr/>
        </p:nvPicPr>
        <p:blipFill>
          <a:blip r:embed="rId6" cstate="print"/>
          <a:srcRect/>
          <a:stretch>
            <a:fillRect/>
          </a:stretch>
        </p:blipFill>
        <p:spPr bwMode="auto">
          <a:xfrm>
            <a:off x="7596336" y="6384275"/>
            <a:ext cx="630945" cy="473725"/>
          </a:xfrm>
          <a:prstGeom prst="rect">
            <a:avLst/>
          </a:prstGeom>
          <a:noFill/>
          <a:ln w="9525">
            <a:noFill/>
            <a:miter lim="800000"/>
            <a:headEnd/>
            <a:tailEnd/>
          </a:ln>
        </p:spPr>
      </p:pic>
      <p:pic>
        <p:nvPicPr>
          <p:cNvPr id="15" name="Picture 14" descr="0017.jpg"/>
          <p:cNvPicPr/>
          <p:nvPr/>
        </p:nvPicPr>
        <p:blipFill>
          <a:blip r:embed="rId7" cstate="print"/>
          <a:srcRect/>
          <a:stretch>
            <a:fillRect/>
          </a:stretch>
        </p:blipFill>
        <p:spPr bwMode="auto">
          <a:xfrm>
            <a:off x="6660232" y="5877272"/>
            <a:ext cx="1009650" cy="752475"/>
          </a:xfrm>
          <a:prstGeom prst="rect">
            <a:avLst/>
          </a:prstGeom>
          <a:noFill/>
          <a:ln w="9525">
            <a:noFill/>
            <a:miter lim="800000"/>
            <a:headEnd/>
            <a:tailEnd/>
          </a:ln>
        </p:spPr>
      </p:pic>
      <p:sp>
        <p:nvSpPr>
          <p:cNvPr id="16" name="Rectangle 15"/>
          <p:cNvSpPr/>
          <p:nvPr/>
        </p:nvSpPr>
        <p:spPr>
          <a:xfrm>
            <a:off x="8270641" y="6511937"/>
            <a:ext cx="189791" cy="216024"/>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17" name="Rectangle 16"/>
          <p:cNvSpPr/>
          <p:nvPr/>
        </p:nvSpPr>
        <p:spPr>
          <a:xfrm>
            <a:off x="8538898" y="6597352"/>
            <a:ext cx="569606" cy="93389"/>
          </a:xfrm>
          <a:prstGeom prst="rect">
            <a:avLst/>
          </a:prstGeom>
          <a:solidFill>
            <a:schemeClr val="tx2">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18" name="Rectangle 17"/>
          <p:cNvSpPr/>
          <p:nvPr/>
        </p:nvSpPr>
        <p:spPr>
          <a:xfrm>
            <a:off x="7731611" y="6146254"/>
            <a:ext cx="224765" cy="186680"/>
          </a:xfrm>
          <a:prstGeom prst="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19" name="Rectangle 18"/>
          <p:cNvSpPr/>
          <p:nvPr/>
        </p:nvSpPr>
        <p:spPr>
          <a:xfrm>
            <a:off x="5869823" y="6550770"/>
            <a:ext cx="94896" cy="157953"/>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p:cNvSpPr>
          <p:nvPr>
            <p:ph type="body" idx="1"/>
          </p:nvPr>
        </p:nvSpPr>
        <p:spPr>
          <a:xfrm>
            <a:off x="500034" y="1357298"/>
            <a:ext cx="8143932" cy="4500594"/>
          </a:xfrm>
        </p:spPr>
        <p:txBody>
          <a:bodyPr/>
          <a:lstStyle/>
          <a:p>
            <a:pPr algn="just">
              <a:buFont typeface="Wingdings" pitchFamily="2" charset="2"/>
              <a:buChar char="ü"/>
            </a:pPr>
            <a:r>
              <a:rPr lang="en-GB" sz="2100" dirty="0" smtClean="0"/>
              <a:t>Ensuring access of Salvadoran workers to the social welfare and social security system of El Salvador continues to be a challenge, especially upon their return.</a:t>
            </a:r>
            <a:r>
              <a:rPr lang="en-GB" sz="2100" dirty="0" smtClean="0"/>
              <a:t> </a:t>
            </a:r>
          </a:p>
          <a:p>
            <a:pPr algn="just">
              <a:buFont typeface="Wingdings" pitchFamily="2" charset="2"/>
              <a:buChar char="ü"/>
            </a:pPr>
            <a:endParaRPr lang="en-GB" sz="2100" dirty="0" smtClean="0"/>
          </a:p>
          <a:p>
            <a:pPr algn="just">
              <a:buFont typeface="Wingdings" pitchFamily="2" charset="2"/>
              <a:buChar char="ü"/>
            </a:pPr>
            <a:r>
              <a:rPr lang="en-GB" sz="2100" dirty="0" smtClean="0"/>
              <a:t>Another challenge is improving labour market intelligence with the aim of establishing a system that informs about trends and projections of Salvadoran labour within a global context</a:t>
            </a:r>
            <a:r>
              <a:rPr lang="en-GB" sz="2100" dirty="0" smtClean="0"/>
              <a:t>.   </a:t>
            </a:r>
          </a:p>
          <a:p>
            <a:pPr algn="just">
              <a:buFont typeface="Wingdings" pitchFamily="2" charset="2"/>
              <a:buChar char="ü"/>
            </a:pPr>
            <a:endParaRPr lang="en-GB" sz="2100" dirty="0" smtClean="0"/>
          </a:p>
          <a:p>
            <a:pPr>
              <a:buNone/>
            </a:pPr>
            <a:endParaRPr lang="en-GB" sz="2100" b="1" dirty="0" smtClean="0"/>
          </a:p>
          <a:p>
            <a:pPr>
              <a:buNone/>
            </a:pPr>
            <a:endParaRPr lang="en-GB" sz="2100" b="1" dirty="0" smtClean="0"/>
          </a:p>
          <a:p>
            <a:pPr>
              <a:buNone/>
            </a:pPr>
            <a:endParaRPr lang="en-GB" sz="2100" b="1" dirty="0" smtClean="0"/>
          </a:p>
          <a:p>
            <a:pPr algn="just">
              <a:buNone/>
            </a:pPr>
            <a:endParaRPr lang="en-GB" sz="2100" dirty="0" smtClean="0"/>
          </a:p>
        </p:txBody>
      </p:sp>
      <p:cxnSp>
        <p:nvCxnSpPr>
          <p:cNvPr id="5" name="Straight Connector 5"/>
          <p:cNvCxnSpPr/>
          <p:nvPr/>
        </p:nvCxnSpPr>
        <p:spPr>
          <a:xfrm>
            <a:off x="0" y="1285875"/>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TextBox 6"/>
          <p:cNvSpPr txBox="1">
            <a:spLocks noChangeArrowheads="1"/>
          </p:cNvSpPr>
          <p:nvPr/>
        </p:nvSpPr>
        <p:spPr bwMode="auto">
          <a:xfrm>
            <a:off x="357188" y="346012"/>
            <a:ext cx="8429654" cy="707886"/>
          </a:xfrm>
          <a:prstGeom prst="rect">
            <a:avLst/>
          </a:prstGeom>
          <a:noFill/>
          <a:ln w="9525">
            <a:noFill/>
            <a:miter lim="800000"/>
            <a:headEnd/>
            <a:tailEnd/>
          </a:ln>
        </p:spPr>
        <p:txBody>
          <a:bodyPr wrap="square">
            <a:spAutoFit/>
          </a:bodyPr>
          <a:lstStyle/>
          <a:p>
            <a:r>
              <a:rPr lang="en-GB" sz="4000" b="1" dirty="0">
                <a:latin typeface="Calibri" pitchFamily="34" charset="0"/>
              </a:rPr>
              <a:t>Lessons Learned </a:t>
            </a:r>
            <a:endParaRPr lang="en-GB" sz="3600" b="1" dirty="0">
              <a:latin typeface="Calibri" pitchFamily="34" charset="0"/>
            </a:endParaRPr>
          </a:p>
        </p:txBody>
      </p:sp>
      <p:grpSp>
        <p:nvGrpSpPr>
          <p:cNvPr id="2" name="Group 9"/>
          <p:cNvGrpSpPr/>
          <p:nvPr/>
        </p:nvGrpSpPr>
        <p:grpSpPr>
          <a:xfrm>
            <a:off x="0" y="5554413"/>
            <a:ext cx="9144000" cy="1330971"/>
            <a:chOff x="0" y="5554413"/>
            <a:chExt cx="9144000" cy="1330971"/>
          </a:xfrm>
        </p:grpSpPr>
        <p:sp>
          <p:nvSpPr>
            <p:cNvPr id="8" name="Text Box 2"/>
            <p:cNvSpPr txBox="1">
              <a:spLocks noChangeArrowheads="1"/>
            </p:cNvSpPr>
            <p:nvPr/>
          </p:nvSpPr>
          <p:spPr bwMode="auto">
            <a:xfrm>
              <a:off x="0" y="5780484"/>
              <a:ext cx="9144000" cy="1104900"/>
            </a:xfrm>
            <a:prstGeom prst="rect">
              <a:avLst/>
            </a:prstGeom>
            <a:gradFill rotWithShape="1">
              <a:gsLst>
                <a:gs pos="0">
                  <a:srgbClr val="0033CC">
                    <a:gamma/>
                    <a:shade val="46275"/>
                    <a:invGamma/>
                  </a:srgbClr>
                </a:gs>
                <a:gs pos="100000">
                  <a:srgbClr val="0033CC"/>
                </a:gs>
              </a:gsLst>
              <a:lin ang="0" scaled="1"/>
            </a:gra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altLang="ja-JP" sz="1200" b="1" i="0" u="none" strike="noStrike" cap="none" normalizeH="0" baseline="0" dirty="0" smtClean="0">
                <a:ln>
                  <a:noFill/>
                </a:ln>
                <a:solidFill>
                  <a:schemeClr val="tx1"/>
                </a:solidFill>
                <a:effectLst/>
                <a:latin typeface="Calibri" pitchFamily="34" charset="0"/>
                <a:ea typeface="MS Mincho" pitchFamily="49"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pic>
          <p:nvPicPr>
            <p:cNvPr id="9" name="Picture 8" descr="IMG_0040.JPG"/>
            <p:cNvPicPr/>
            <p:nvPr/>
          </p:nvPicPr>
          <p:blipFill>
            <a:blip r:embed="rId2" cstate="print"/>
            <a:srcRect l="19324" t="22302" r="16792" b="17746"/>
            <a:stretch>
              <a:fillRect/>
            </a:stretch>
          </p:blipFill>
          <p:spPr bwMode="auto">
            <a:xfrm>
              <a:off x="5990330" y="6309320"/>
              <a:ext cx="597894" cy="418641"/>
            </a:xfrm>
            <a:prstGeom prst="rect">
              <a:avLst/>
            </a:prstGeom>
            <a:noFill/>
            <a:ln w="9525">
              <a:noFill/>
              <a:miter lim="800000"/>
              <a:headEnd/>
              <a:tailEnd/>
            </a:ln>
          </p:spPr>
        </p:pic>
        <p:pic>
          <p:nvPicPr>
            <p:cNvPr id="10" name="Picture 9" descr="DSC00339.JPG"/>
            <p:cNvPicPr/>
            <p:nvPr/>
          </p:nvPicPr>
          <p:blipFill>
            <a:blip r:embed="rId3" cstate="print"/>
            <a:srcRect/>
            <a:stretch>
              <a:fillRect/>
            </a:stretch>
          </p:blipFill>
          <p:spPr bwMode="auto">
            <a:xfrm>
              <a:off x="8535088" y="5715016"/>
              <a:ext cx="608912" cy="815248"/>
            </a:xfrm>
            <a:prstGeom prst="rect">
              <a:avLst/>
            </a:prstGeom>
            <a:noFill/>
            <a:ln w="9525">
              <a:noFill/>
              <a:miter lim="800000"/>
              <a:headEnd/>
              <a:tailEnd/>
            </a:ln>
          </p:spPr>
        </p:pic>
        <p:pic>
          <p:nvPicPr>
            <p:cNvPr id="11" name="Picture 10" descr="IMG_0057.JPG"/>
            <p:cNvPicPr/>
            <p:nvPr/>
          </p:nvPicPr>
          <p:blipFill>
            <a:blip r:embed="rId4" cstate="print"/>
            <a:srcRect/>
            <a:stretch>
              <a:fillRect/>
            </a:stretch>
          </p:blipFill>
          <p:spPr bwMode="auto">
            <a:xfrm>
              <a:off x="7763385" y="5554413"/>
              <a:ext cx="697047" cy="517793"/>
            </a:xfrm>
            <a:prstGeom prst="rect">
              <a:avLst/>
            </a:prstGeom>
            <a:noFill/>
            <a:ln w="9525">
              <a:noFill/>
              <a:miter lim="800000"/>
              <a:headEnd/>
              <a:tailEnd/>
            </a:ln>
          </p:spPr>
        </p:pic>
        <p:sp>
          <p:nvSpPr>
            <p:cNvPr id="12" name="Rectangle 11"/>
            <p:cNvSpPr/>
            <p:nvPr/>
          </p:nvSpPr>
          <p:spPr>
            <a:xfrm>
              <a:off x="0" y="6766596"/>
              <a:ext cx="9108504" cy="45719"/>
            </a:xfrm>
            <a:prstGeom prst="rect">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pic>
          <p:nvPicPr>
            <p:cNvPr id="13" name="Picture 12" descr="z-doctores.jpg"/>
            <p:cNvPicPr/>
            <p:nvPr/>
          </p:nvPicPr>
          <p:blipFill>
            <a:blip r:embed="rId5" cstate="print"/>
            <a:srcRect l="9486" b="18182"/>
            <a:stretch>
              <a:fillRect/>
            </a:stretch>
          </p:blipFill>
          <p:spPr bwMode="auto">
            <a:xfrm>
              <a:off x="8028599" y="6072206"/>
              <a:ext cx="575861" cy="385590"/>
            </a:xfrm>
            <a:prstGeom prst="rect">
              <a:avLst/>
            </a:prstGeom>
            <a:noFill/>
            <a:ln w="9525">
              <a:noFill/>
              <a:miter lim="800000"/>
              <a:headEnd/>
              <a:tailEnd/>
            </a:ln>
          </p:spPr>
        </p:pic>
        <p:pic>
          <p:nvPicPr>
            <p:cNvPr id="14" name="Picture 13" descr="IMG_1172.JPG"/>
            <p:cNvPicPr/>
            <p:nvPr/>
          </p:nvPicPr>
          <p:blipFill>
            <a:blip r:embed="rId6" cstate="print"/>
            <a:srcRect/>
            <a:stretch>
              <a:fillRect/>
            </a:stretch>
          </p:blipFill>
          <p:spPr bwMode="auto">
            <a:xfrm>
              <a:off x="7596336" y="6384275"/>
              <a:ext cx="630945" cy="473725"/>
            </a:xfrm>
            <a:prstGeom prst="rect">
              <a:avLst/>
            </a:prstGeom>
            <a:noFill/>
            <a:ln w="9525">
              <a:noFill/>
              <a:miter lim="800000"/>
              <a:headEnd/>
              <a:tailEnd/>
            </a:ln>
          </p:spPr>
        </p:pic>
        <p:pic>
          <p:nvPicPr>
            <p:cNvPr id="15" name="Picture 14" descr="0017.jpg"/>
            <p:cNvPicPr/>
            <p:nvPr/>
          </p:nvPicPr>
          <p:blipFill>
            <a:blip r:embed="rId7" cstate="print"/>
            <a:srcRect/>
            <a:stretch>
              <a:fillRect/>
            </a:stretch>
          </p:blipFill>
          <p:spPr bwMode="auto">
            <a:xfrm>
              <a:off x="6660232" y="5877272"/>
              <a:ext cx="1009650" cy="752475"/>
            </a:xfrm>
            <a:prstGeom prst="rect">
              <a:avLst/>
            </a:prstGeom>
            <a:noFill/>
            <a:ln w="9525">
              <a:noFill/>
              <a:miter lim="800000"/>
              <a:headEnd/>
              <a:tailEnd/>
            </a:ln>
          </p:spPr>
        </p:pic>
        <p:sp>
          <p:nvSpPr>
            <p:cNvPr id="16" name="Rectangle 15"/>
            <p:cNvSpPr/>
            <p:nvPr/>
          </p:nvSpPr>
          <p:spPr>
            <a:xfrm>
              <a:off x="8270641" y="6511937"/>
              <a:ext cx="189791" cy="216024"/>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17" name="Rectangle 16"/>
            <p:cNvSpPr/>
            <p:nvPr/>
          </p:nvSpPr>
          <p:spPr>
            <a:xfrm>
              <a:off x="8538898" y="6597352"/>
              <a:ext cx="569606" cy="93389"/>
            </a:xfrm>
            <a:prstGeom prst="rect">
              <a:avLst/>
            </a:prstGeom>
            <a:solidFill>
              <a:schemeClr val="tx2">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18" name="Rectangle 17"/>
            <p:cNvSpPr/>
            <p:nvPr/>
          </p:nvSpPr>
          <p:spPr>
            <a:xfrm>
              <a:off x="5869823" y="6550770"/>
              <a:ext cx="94896" cy="157953"/>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Box 3"/>
          <p:cNvSpPr txBox="1">
            <a:spLocks noChangeArrowheads="1"/>
          </p:cNvSpPr>
          <p:nvPr/>
        </p:nvSpPr>
        <p:spPr bwMode="auto">
          <a:xfrm>
            <a:off x="357188" y="214290"/>
            <a:ext cx="8286750" cy="769441"/>
          </a:xfrm>
          <a:prstGeom prst="rect">
            <a:avLst/>
          </a:prstGeom>
          <a:noFill/>
          <a:ln w="9525">
            <a:noFill/>
            <a:miter lim="800000"/>
            <a:headEnd/>
            <a:tailEnd/>
          </a:ln>
        </p:spPr>
        <p:txBody>
          <a:bodyPr>
            <a:spAutoFit/>
          </a:bodyPr>
          <a:lstStyle/>
          <a:p>
            <a:pPr marL="514350" indent="-514350"/>
            <a:r>
              <a:rPr lang="en-GB" sz="4400" b="1" dirty="0" smtClean="0">
                <a:latin typeface="Calibri" pitchFamily="34" charset="0"/>
              </a:rPr>
              <a:t>Contacts </a:t>
            </a:r>
            <a:endParaRPr lang="en-GB" sz="4400" dirty="0">
              <a:latin typeface="Calibri" pitchFamily="34" charset="0"/>
            </a:endParaRPr>
          </a:p>
        </p:txBody>
      </p:sp>
      <p:cxnSp>
        <p:nvCxnSpPr>
          <p:cNvPr id="6" name="Straight Connector 5"/>
          <p:cNvCxnSpPr/>
          <p:nvPr/>
        </p:nvCxnSpPr>
        <p:spPr>
          <a:xfrm>
            <a:off x="0" y="92867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0483" name="TextBox 6"/>
          <p:cNvSpPr txBox="1">
            <a:spLocks noChangeArrowheads="1"/>
          </p:cNvSpPr>
          <p:nvPr/>
        </p:nvSpPr>
        <p:spPr bwMode="auto">
          <a:xfrm>
            <a:off x="571498" y="1357313"/>
            <a:ext cx="8001030" cy="3970318"/>
          </a:xfrm>
          <a:prstGeom prst="rect">
            <a:avLst/>
          </a:prstGeom>
          <a:noFill/>
          <a:ln w="9525">
            <a:noFill/>
            <a:miter lim="800000"/>
            <a:headEnd/>
            <a:tailEnd/>
          </a:ln>
        </p:spPr>
        <p:txBody>
          <a:bodyPr wrap="square">
            <a:spAutoFit/>
          </a:bodyPr>
          <a:lstStyle/>
          <a:p>
            <a:pPr algn="ctr"/>
            <a:r>
              <a:rPr lang="en-GB" sz="2400" b="1" dirty="0" smtClean="0">
                <a:latin typeface="Calibri" pitchFamily="34" charset="0"/>
              </a:rPr>
              <a:t> Ministry of Foreign Affairs</a:t>
            </a:r>
            <a:endParaRPr lang="en-GB" sz="2400" dirty="0" smtClean="0">
              <a:latin typeface="Calibri" pitchFamily="34" charset="0"/>
            </a:endParaRPr>
          </a:p>
          <a:p>
            <a:pPr algn="ctr"/>
            <a:r>
              <a:rPr lang="en-GB" sz="1900" dirty="0" smtClean="0">
                <a:latin typeface="Calibri" pitchFamily="34" charset="0"/>
              </a:rPr>
              <a:t>José Manuel Castillo P-G</a:t>
            </a:r>
            <a:br>
              <a:rPr lang="en-GB" sz="1900" dirty="0" smtClean="0">
                <a:latin typeface="Calibri" pitchFamily="34" charset="0"/>
              </a:rPr>
            </a:br>
            <a:r>
              <a:rPr lang="en-GB" sz="1900" dirty="0" smtClean="0">
                <a:latin typeface="Calibri" pitchFamily="34" charset="0"/>
              </a:rPr>
              <a:t>Directorate for Strengthening Organizations of Salvadorans Abroad</a:t>
            </a:r>
            <a:br>
              <a:rPr lang="en-GB" sz="1900" dirty="0" smtClean="0">
                <a:latin typeface="Calibri" pitchFamily="34" charset="0"/>
              </a:rPr>
            </a:br>
            <a:r>
              <a:rPr lang="en-GB" sz="1900" dirty="0" smtClean="0">
                <a:latin typeface="Calibri" pitchFamily="34" charset="0"/>
              </a:rPr>
              <a:t>Vice-Ministry for Salvadorans Abroad </a:t>
            </a:r>
          </a:p>
          <a:p>
            <a:pPr algn="ctr"/>
            <a:r>
              <a:rPr lang="en-GB" sz="1900" u="sng" dirty="0" smtClean="0">
                <a:latin typeface="Calibri" pitchFamily="34" charset="0"/>
                <a:hlinkClick r:id="rId2"/>
              </a:rPr>
              <a:t>jcastillo@rree.gob.sv</a:t>
            </a:r>
            <a:r>
              <a:rPr lang="en-GB" sz="1900" dirty="0" smtClean="0">
                <a:latin typeface="Calibri" pitchFamily="34" charset="0"/>
              </a:rPr>
              <a:t> </a:t>
            </a:r>
          </a:p>
          <a:p>
            <a:pPr algn="ctr"/>
            <a:endParaRPr lang="en-GB" sz="2400" dirty="0" smtClean="0">
              <a:latin typeface="Calibri" pitchFamily="34" charset="0"/>
            </a:endParaRPr>
          </a:p>
          <a:p>
            <a:pPr algn="ctr"/>
            <a:endParaRPr lang="en-GB" sz="2400" dirty="0" smtClean="0">
              <a:latin typeface="Calibri" pitchFamily="34" charset="0"/>
            </a:endParaRPr>
          </a:p>
          <a:p>
            <a:pPr algn="ctr"/>
            <a:r>
              <a:rPr lang="en-GB" sz="2400" dirty="0" smtClean="0">
                <a:latin typeface="Calibri" pitchFamily="34" charset="0"/>
              </a:rPr>
              <a:t>For more information on the migration and development strategy of the Ministry of Foreign Affairs, visit</a:t>
            </a:r>
            <a:endParaRPr lang="en-GB" sz="2400" dirty="0" smtClean="0">
              <a:latin typeface="Calibri" pitchFamily="34" charset="0"/>
            </a:endParaRPr>
          </a:p>
          <a:p>
            <a:pPr algn="ctr"/>
            <a:r>
              <a:rPr lang="en-GB" sz="3200" b="1" dirty="0" smtClean="0">
                <a:latin typeface="Calibri" pitchFamily="34" charset="0"/>
              </a:rPr>
              <a:t>www.rree.gob.sv/videoipad</a:t>
            </a:r>
          </a:p>
          <a:p>
            <a:pPr algn="ctr"/>
            <a:endParaRPr lang="en-GB" sz="2400" dirty="0" smtClean="0">
              <a:latin typeface="Calibri" pitchFamily="34" charset="0"/>
            </a:endParaRPr>
          </a:p>
        </p:txBody>
      </p:sp>
      <p:grpSp>
        <p:nvGrpSpPr>
          <p:cNvPr id="5" name="Group 9"/>
          <p:cNvGrpSpPr/>
          <p:nvPr/>
        </p:nvGrpSpPr>
        <p:grpSpPr>
          <a:xfrm>
            <a:off x="0" y="5554413"/>
            <a:ext cx="9144000" cy="1330971"/>
            <a:chOff x="0" y="5554413"/>
            <a:chExt cx="9144000" cy="1330971"/>
          </a:xfrm>
        </p:grpSpPr>
        <p:sp>
          <p:nvSpPr>
            <p:cNvPr id="7" name="Text Box 2"/>
            <p:cNvSpPr txBox="1">
              <a:spLocks noChangeArrowheads="1"/>
            </p:cNvSpPr>
            <p:nvPr/>
          </p:nvSpPr>
          <p:spPr bwMode="auto">
            <a:xfrm>
              <a:off x="0" y="5780484"/>
              <a:ext cx="9144000" cy="1104900"/>
            </a:xfrm>
            <a:prstGeom prst="rect">
              <a:avLst/>
            </a:prstGeom>
            <a:gradFill rotWithShape="1">
              <a:gsLst>
                <a:gs pos="0">
                  <a:srgbClr val="0033CC">
                    <a:gamma/>
                    <a:shade val="46275"/>
                    <a:invGamma/>
                  </a:srgbClr>
                </a:gs>
                <a:gs pos="100000">
                  <a:srgbClr val="0033CC"/>
                </a:gs>
              </a:gsLst>
              <a:lin ang="0" scaled="1"/>
            </a:gra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altLang="ja-JP" sz="1200" b="1" i="0" u="none" strike="noStrike" cap="none" normalizeH="0" baseline="0" dirty="0" smtClean="0">
                <a:ln>
                  <a:noFill/>
                </a:ln>
                <a:solidFill>
                  <a:schemeClr val="tx1"/>
                </a:solidFill>
                <a:effectLst/>
                <a:latin typeface="Calibri" pitchFamily="34" charset="0"/>
                <a:ea typeface="MS Mincho" pitchFamily="49"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pic>
          <p:nvPicPr>
            <p:cNvPr id="8" name="Picture 7" descr="IMG_0040.JPG"/>
            <p:cNvPicPr/>
            <p:nvPr/>
          </p:nvPicPr>
          <p:blipFill>
            <a:blip r:embed="rId3" cstate="print"/>
            <a:srcRect l="19324" t="22302" r="16792" b="17746"/>
            <a:stretch>
              <a:fillRect/>
            </a:stretch>
          </p:blipFill>
          <p:spPr bwMode="auto">
            <a:xfrm>
              <a:off x="5990330" y="6309320"/>
              <a:ext cx="597894" cy="418641"/>
            </a:xfrm>
            <a:prstGeom prst="rect">
              <a:avLst/>
            </a:prstGeom>
            <a:noFill/>
            <a:ln w="9525">
              <a:noFill/>
              <a:miter lim="800000"/>
              <a:headEnd/>
              <a:tailEnd/>
            </a:ln>
          </p:spPr>
        </p:pic>
        <p:pic>
          <p:nvPicPr>
            <p:cNvPr id="9" name="Picture 8" descr="DSC00339.JPG"/>
            <p:cNvPicPr/>
            <p:nvPr/>
          </p:nvPicPr>
          <p:blipFill>
            <a:blip r:embed="rId4" cstate="print"/>
            <a:srcRect/>
            <a:stretch>
              <a:fillRect/>
            </a:stretch>
          </p:blipFill>
          <p:spPr bwMode="auto">
            <a:xfrm>
              <a:off x="8535088" y="5715016"/>
              <a:ext cx="608912" cy="815248"/>
            </a:xfrm>
            <a:prstGeom prst="rect">
              <a:avLst/>
            </a:prstGeom>
            <a:noFill/>
            <a:ln w="9525">
              <a:noFill/>
              <a:miter lim="800000"/>
              <a:headEnd/>
              <a:tailEnd/>
            </a:ln>
          </p:spPr>
        </p:pic>
        <p:pic>
          <p:nvPicPr>
            <p:cNvPr id="10" name="Picture 9" descr="IMG_0057.JPG"/>
            <p:cNvPicPr/>
            <p:nvPr/>
          </p:nvPicPr>
          <p:blipFill>
            <a:blip r:embed="rId5" cstate="print"/>
            <a:srcRect/>
            <a:stretch>
              <a:fillRect/>
            </a:stretch>
          </p:blipFill>
          <p:spPr bwMode="auto">
            <a:xfrm>
              <a:off x="7763385" y="5554413"/>
              <a:ext cx="697047" cy="517793"/>
            </a:xfrm>
            <a:prstGeom prst="rect">
              <a:avLst/>
            </a:prstGeom>
            <a:noFill/>
            <a:ln w="9525">
              <a:noFill/>
              <a:miter lim="800000"/>
              <a:headEnd/>
              <a:tailEnd/>
            </a:ln>
          </p:spPr>
        </p:pic>
        <p:sp>
          <p:nvSpPr>
            <p:cNvPr id="11" name="Rectangle 10"/>
            <p:cNvSpPr/>
            <p:nvPr/>
          </p:nvSpPr>
          <p:spPr>
            <a:xfrm>
              <a:off x="0" y="6766596"/>
              <a:ext cx="9108504" cy="45719"/>
            </a:xfrm>
            <a:prstGeom prst="rect">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pic>
          <p:nvPicPr>
            <p:cNvPr id="12" name="Picture 11" descr="z-doctores.jpg"/>
            <p:cNvPicPr/>
            <p:nvPr/>
          </p:nvPicPr>
          <p:blipFill>
            <a:blip r:embed="rId6" cstate="print"/>
            <a:srcRect l="9486" b="18182"/>
            <a:stretch>
              <a:fillRect/>
            </a:stretch>
          </p:blipFill>
          <p:spPr bwMode="auto">
            <a:xfrm>
              <a:off x="8028599" y="6072206"/>
              <a:ext cx="575861" cy="385590"/>
            </a:xfrm>
            <a:prstGeom prst="rect">
              <a:avLst/>
            </a:prstGeom>
            <a:noFill/>
            <a:ln w="9525">
              <a:noFill/>
              <a:miter lim="800000"/>
              <a:headEnd/>
              <a:tailEnd/>
            </a:ln>
          </p:spPr>
        </p:pic>
        <p:pic>
          <p:nvPicPr>
            <p:cNvPr id="13" name="Picture 12" descr="IMG_1172.JPG"/>
            <p:cNvPicPr/>
            <p:nvPr/>
          </p:nvPicPr>
          <p:blipFill>
            <a:blip r:embed="rId7" cstate="print"/>
            <a:srcRect/>
            <a:stretch>
              <a:fillRect/>
            </a:stretch>
          </p:blipFill>
          <p:spPr bwMode="auto">
            <a:xfrm>
              <a:off x="7596336" y="6384275"/>
              <a:ext cx="630945" cy="473725"/>
            </a:xfrm>
            <a:prstGeom prst="rect">
              <a:avLst/>
            </a:prstGeom>
            <a:noFill/>
            <a:ln w="9525">
              <a:noFill/>
              <a:miter lim="800000"/>
              <a:headEnd/>
              <a:tailEnd/>
            </a:ln>
          </p:spPr>
        </p:pic>
        <p:pic>
          <p:nvPicPr>
            <p:cNvPr id="14" name="Picture 13" descr="0017.jpg"/>
            <p:cNvPicPr/>
            <p:nvPr/>
          </p:nvPicPr>
          <p:blipFill>
            <a:blip r:embed="rId8" cstate="print"/>
            <a:srcRect/>
            <a:stretch>
              <a:fillRect/>
            </a:stretch>
          </p:blipFill>
          <p:spPr bwMode="auto">
            <a:xfrm>
              <a:off x="6660232" y="5877272"/>
              <a:ext cx="1009650" cy="752475"/>
            </a:xfrm>
            <a:prstGeom prst="rect">
              <a:avLst/>
            </a:prstGeom>
            <a:noFill/>
            <a:ln w="9525">
              <a:noFill/>
              <a:miter lim="800000"/>
              <a:headEnd/>
              <a:tailEnd/>
            </a:ln>
          </p:spPr>
        </p:pic>
        <p:sp>
          <p:nvSpPr>
            <p:cNvPr id="15" name="Rectangle 14"/>
            <p:cNvSpPr/>
            <p:nvPr/>
          </p:nvSpPr>
          <p:spPr>
            <a:xfrm>
              <a:off x="8270641" y="6511937"/>
              <a:ext cx="189791" cy="216024"/>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16" name="Rectangle 15"/>
            <p:cNvSpPr/>
            <p:nvPr/>
          </p:nvSpPr>
          <p:spPr>
            <a:xfrm>
              <a:off x="8538898" y="6597352"/>
              <a:ext cx="569606" cy="93389"/>
            </a:xfrm>
            <a:prstGeom prst="rect">
              <a:avLst/>
            </a:prstGeom>
            <a:solidFill>
              <a:schemeClr val="tx2">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17" name="Rectangle 16"/>
            <p:cNvSpPr/>
            <p:nvPr/>
          </p:nvSpPr>
          <p:spPr>
            <a:xfrm>
              <a:off x="5869823" y="6550770"/>
              <a:ext cx="94896" cy="157953"/>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p:cNvSpPr>
          <p:nvPr>
            <p:ph type="body" idx="1"/>
          </p:nvPr>
        </p:nvSpPr>
        <p:spPr>
          <a:xfrm>
            <a:off x="323850" y="1556792"/>
            <a:ext cx="8229600" cy="4525963"/>
          </a:xfrm>
        </p:spPr>
        <p:txBody>
          <a:bodyPr/>
          <a:lstStyle/>
          <a:p>
            <a:pPr lvl="1">
              <a:buFont typeface="Wingdings" pitchFamily="2" charset="2"/>
              <a:buChar char="ü"/>
            </a:pPr>
            <a:r>
              <a:rPr lang="en-GB" dirty="0" smtClean="0"/>
              <a:t>The dynamics of migration in</a:t>
            </a:r>
            <a:r>
              <a:rPr lang="en-GB" dirty="0" smtClean="0"/>
              <a:t> El Salvador</a:t>
            </a:r>
          </a:p>
          <a:p>
            <a:pPr lvl="1">
              <a:buFont typeface="Wingdings" pitchFamily="2" charset="2"/>
              <a:buChar char="ü"/>
            </a:pPr>
            <a:r>
              <a:rPr lang="en-GB" dirty="0" smtClean="0"/>
              <a:t>Labour policy</a:t>
            </a:r>
            <a:r>
              <a:rPr lang="en-GB" dirty="0" smtClean="0"/>
              <a:t> </a:t>
            </a:r>
          </a:p>
          <a:p>
            <a:pPr lvl="1">
              <a:buFont typeface="Wingdings" pitchFamily="2" charset="2"/>
              <a:buChar char="ü"/>
            </a:pPr>
            <a:r>
              <a:rPr lang="en-GB" dirty="0" smtClean="0"/>
              <a:t>Policy on assistance and protection for migrants</a:t>
            </a:r>
          </a:p>
          <a:p>
            <a:pPr marL="725488" lvl="1" indent="-268288">
              <a:buFont typeface="Wingdings" pitchFamily="2" charset="2"/>
              <a:buChar char="ü"/>
            </a:pPr>
            <a:r>
              <a:rPr lang="en-GB" dirty="0" smtClean="0"/>
              <a:t>Re-structuring the diplomatic and consular </a:t>
            </a:r>
            <a:r>
              <a:rPr lang="en-GB" dirty="0" smtClean="0"/>
              <a:t>network in El Salvador </a:t>
            </a:r>
            <a:r>
              <a:rPr lang="en-GB" dirty="0" smtClean="0"/>
              <a:t> </a:t>
            </a:r>
          </a:p>
          <a:p>
            <a:pPr lvl="1">
              <a:buFont typeface="Wingdings" pitchFamily="2" charset="2"/>
              <a:buChar char="ü"/>
            </a:pPr>
            <a:r>
              <a:rPr lang="en-GB" dirty="0" smtClean="0"/>
              <a:t>Migration management with a development approach</a:t>
            </a:r>
            <a:r>
              <a:rPr lang="en-GB" dirty="0" smtClean="0"/>
              <a:t> </a:t>
            </a:r>
            <a:endParaRPr lang="en-GB" dirty="0" smtClean="0"/>
          </a:p>
        </p:txBody>
      </p:sp>
      <p:cxnSp>
        <p:nvCxnSpPr>
          <p:cNvPr id="5" name="Straight Connector 4"/>
          <p:cNvCxnSpPr/>
          <p:nvPr/>
        </p:nvCxnSpPr>
        <p:spPr>
          <a:xfrm>
            <a:off x="0" y="128586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323528" y="260648"/>
            <a:ext cx="8215370" cy="707886"/>
          </a:xfrm>
          <a:prstGeom prst="rect">
            <a:avLst/>
          </a:prstGeom>
        </p:spPr>
        <p:txBody>
          <a:bodyPr wrap="square">
            <a:spAutoFit/>
          </a:bodyPr>
          <a:lstStyle/>
          <a:p>
            <a:pPr algn="just"/>
            <a:r>
              <a:rPr lang="en-GB" sz="4000" b="1" cap="small" dirty="0" smtClean="0">
                <a:effectLst>
                  <a:outerShdw blurRad="38100" dist="38100" dir="2700000" algn="tl">
                    <a:srgbClr val="000000">
                      <a:alpha val="43137"/>
                    </a:srgbClr>
                  </a:outerShdw>
                </a:effectLst>
                <a:latin typeface="+mj-lt"/>
                <a:cs typeface="Arial" pitchFamily="34" charset="0"/>
              </a:rPr>
              <a:t>CONTEXT </a:t>
            </a:r>
            <a:endParaRPr lang="en-GB" sz="4000" b="1" cap="small" dirty="0">
              <a:effectLst>
                <a:outerShdw blurRad="38100" dist="38100" dir="2700000" algn="tl">
                  <a:srgbClr val="000000">
                    <a:alpha val="43137"/>
                  </a:srgbClr>
                </a:outerShdw>
              </a:effectLst>
              <a:latin typeface="+mj-lt"/>
              <a:cs typeface="Arial" pitchFamily="34" charset="0"/>
            </a:endParaRPr>
          </a:p>
        </p:txBody>
      </p:sp>
      <p:sp>
        <p:nvSpPr>
          <p:cNvPr id="18" name="Rectangle 17"/>
          <p:cNvSpPr/>
          <p:nvPr/>
        </p:nvSpPr>
        <p:spPr>
          <a:xfrm>
            <a:off x="7731611" y="6146254"/>
            <a:ext cx="224765" cy="186680"/>
          </a:xfrm>
          <a:prstGeom prst="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grpSp>
        <p:nvGrpSpPr>
          <p:cNvPr id="21" name="Group 20"/>
          <p:cNvGrpSpPr/>
          <p:nvPr/>
        </p:nvGrpSpPr>
        <p:grpSpPr>
          <a:xfrm>
            <a:off x="0" y="5554413"/>
            <a:ext cx="9144000" cy="1330971"/>
            <a:chOff x="0" y="5554413"/>
            <a:chExt cx="9144000" cy="1330971"/>
          </a:xfrm>
        </p:grpSpPr>
        <p:grpSp>
          <p:nvGrpSpPr>
            <p:cNvPr id="4" name="Group 3"/>
            <p:cNvGrpSpPr/>
            <p:nvPr/>
          </p:nvGrpSpPr>
          <p:grpSpPr>
            <a:xfrm>
              <a:off x="0" y="5554413"/>
              <a:ext cx="9144000" cy="1330971"/>
              <a:chOff x="0" y="5554413"/>
              <a:chExt cx="9144000" cy="1330971"/>
            </a:xfrm>
          </p:grpSpPr>
          <p:sp>
            <p:nvSpPr>
              <p:cNvPr id="1026" name="Text Box 2"/>
              <p:cNvSpPr txBox="1">
                <a:spLocks noChangeArrowheads="1"/>
              </p:cNvSpPr>
              <p:nvPr/>
            </p:nvSpPr>
            <p:spPr bwMode="auto">
              <a:xfrm>
                <a:off x="0" y="5780484"/>
                <a:ext cx="9144000" cy="1104900"/>
              </a:xfrm>
              <a:prstGeom prst="rect">
                <a:avLst/>
              </a:prstGeom>
              <a:gradFill rotWithShape="1">
                <a:gsLst>
                  <a:gs pos="0">
                    <a:srgbClr val="0033CC">
                      <a:gamma/>
                      <a:shade val="46275"/>
                      <a:invGamma/>
                    </a:srgbClr>
                  </a:gs>
                  <a:gs pos="100000">
                    <a:srgbClr val="0033CC"/>
                  </a:gs>
                </a:gsLst>
                <a:lin ang="0" scaled="1"/>
              </a:gra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altLang="ja-JP" sz="1200" b="1" i="0" u="none" strike="noStrike" cap="none" normalizeH="0" baseline="0" dirty="0" smtClean="0">
                  <a:ln>
                    <a:noFill/>
                  </a:ln>
                  <a:solidFill>
                    <a:schemeClr val="tx1"/>
                  </a:solidFill>
                  <a:effectLst/>
                  <a:latin typeface="Calibri" pitchFamily="34" charset="0"/>
                  <a:ea typeface="MS Mincho" pitchFamily="49"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pic>
            <p:nvPicPr>
              <p:cNvPr id="6" name="Picture 5" descr="IMG_0040.JPG"/>
              <p:cNvPicPr/>
              <p:nvPr/>
            </p:nvPicPr>
            <p:blipFill>
              <a:blip r:embed="rId2" cstate="print"/>
              <a:srcRect l="19324" t="22302" r="16792" b="17746"/>
              <a:stretch>
                <a:fillRect/>
              </a:stretch>
            </p:blipFill>
            <p:spPr bwMode="auto">
              <a:xfrm>
                <a:off x="5990330" y="6309320"/>
                <a:ext cx="597894" cy="418641"/>
              </a:xfrm>
              <a:prstGeom prst="rect">
                <a:avLst/>
              </a:prstGeom>
              <a:noFill/>
              <a:ln w="9525">
                <a:noFill/>
                <a:miter lim="800000"/>
                <a:headEnd/>
                <a:tailEnd/>
              </a:ln>
            </p:spPr>
          </p:pic>
          <p:pic>
            <p:nvPicPr>
              <p:cNvPr id="7" name="Picture 6" descr="DSC00339.JPG"/>
              <p:cNvPicPr/>
              <p:nvPr/>
            </p:nvPicPr>
            <p:blipFill>
              <a:blip r:embed="rId3" cstate="print"/>
              <a:srcRect/>
              <a:stretch>
                <a:fillRect/>
              </a:stretch>
            </p:blipFill>
            <p:spPr bwMode="auto">
              <a:xfrm>
                <a:off x="8535088" y="5715016"/>
                <a:ext cx="608912" cy="815248"/>
              </a:xfrm>
              <a:prstGeom prst="rect">
                <a:avLst/>
              </a:prstGeom>
              <a:noFill/>
              <a:ln w="9525">
                <a:noFill/>
                <a:miter lim="800000"/>
                <a:headEnd/>
                <a:tailEnd/>
              </a:ln>
            </p:spPr>
          </p:pic>
          <p:pic>
            <p:nvPicPr>
              <p:cNvPr id="11" name="Picture 10" descr="IMG_0057.JPG"/>
              <p:cNvPicPr/>
              <p:nvPr/>
            </p:nvPicPr>
            <p:blipFill>
              <a:blip r:embed="rId4" cstate="print"/>
              <a:srcRect/>
              <a:stretch>
                <a:fillRect/>
              </a:stretch>
            </p:blipFill>
            <p:spPr bwMode="auto">
              <a:xfrm>
                <a:off x="7763385" y="5554413"/>
                <a:ext cx="697047" cy="517793"/>
              </a:xfrm>
              <a:prstGeom prst="rect">
                <a:avLst/>
              </a:prstGeom>
              <a:noFill/>
              <a:ln w="9525">
                <a:noFill/>
                <a:miter lim="800000"/>
                <a:headEnd/>
                <a:tailEnd/>
              </a:ln>
            </p:spPr>
          </p:pic>
          <p:sp>
            <p:nvSpPr>
              <p:cNvPr id="2" name="Rectangle 1"/>
              <p:cNvSpPr/>
              <p:nvPr/>
            </p:nvSpPr>
            <p:spPr>
              <a:xfrm>
                <a:off x="0" y="6766596"/>
                <a:ext cx="9108504" cy="45719"/>
              </a:xfrm>
              <a:prstGeom prst="rect">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pic>
            <p:nvPicPr>
              <p:cNvPr id="13" name="Picture 12" descr="z-doctores.jpg"/>
              <p:cNvPicPr/>
              <p:nvPr/>
            </p:nvPicPr>
            <p:blipFill>
              <a:blip r:embed="rId5" cstate="print"/>
              <a:srcRect l="9486" b="18182"/>
              <a:stretch>
                <a:fillRect/>
              </a:stretch>
            </p:blipFill>
            <p:spPr bwMode="auto">
              <a:xfrm>
                <a:off x="8028599" y="6072206"/>
                <a:ext cx="575861" cy="385590"/>
              </a:xfrm>
              <a:prstGeom prst="rect">
                <a:avLst/>
              </a:prstGeom>
              <a:noFill/>
              <a:ln w="9525">
                <a:noFill/>
                <a:miter lim="800000"/>
                <a:headEnd/>
                <a:tailEnd/>
              </a:ln>
            </p:spPr>
          </p:pic>
          <p:pic>
            <p:nvPicPr>
              <p:cNvPr id="14" name="Picture 13" descr="IMG_1172.JPG"/>
              <p:cNvPicPr/>
              <p:nvPr/>
            </p:nvPicPr>
            <p:blipFill>
              <a:blip r:embed="rId6" cstate="print"/>
              <a:srcRect/>
              <a:stretch>
                <a:fillRect/>
              </a:stretch>
            </p:blipFill>
            <p:spPr bwMode="auto">
              <a:xfrm>
                <a:off x="7596336" y="6384275"/>
                <a:ext cx="630945" cy="473725"/>
              </a:xfrm>
              <a:prstGeom prst="rect">
                <a:avLst/>
              </a:prstGeom>
              <a:noFill/>
              <a:ln w="9525">
                <a:noFill/>
                <a:miter lim="800000"/>
                <a:headEnd/>
                <a:tailEnd/>
              </a:ln>
            </p:spPr>
          </p:pic>
          <p:pic>
            <p:nvPicPr>
              <p:cNvPr id="15" name="Picture 14" descr="0017.jpg"/>
              <p:cNvPicPr/>
              <p:nvPr/>
            </p:nvPicPr>
            <p:blipFill>
              <a:blip r:embed="rId7" cstate="print"/>
              <a:srcRect/>
              <a:stretch>
                <a:fillRect/>
              </a:stretch>
            </p:blipFill>
            <p:spPr bwMode="auto">
              <a:xfrm>
                <a:off x="6660232" y="5877272"/>
                <a:ext cx="1009650" cy="752475"/>
              </a:xfrm>
              <a:prstGeom prst="rect">
                <a:avLst/>
              </a:prstGeom>
              <a:noFill/>
              <a:ln w="9525">
                <a:noFill/>
                <a:miter lim="800000"/>
                <a:headEnd/>
                <a:tailEnd/>
              </a:ln>
            </p:spPr>
          </p:pic>
          <p:sp>
            <p:nvSpPr>
              <p:cNvPr id="16" name="Rectangle 15"/>
              <p:cNvSpPr/>
              <p:nvPr/>
            </p:nvSpPr>
            <p:spPr>
              <a:xfrm>
                <a:off x="8270641" y="6511937"/>
                <a:ext cx="189791" cy="216024"/>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17" name="Rectangle 16"/>
              <p:cNvSpPr/>
              <p:nvPr/>
            </p:nvSpPr>
            <p:spPr>
              <a:xfrm>
                <a:off x="8538898" y="6597352"/>
                <a:ext cx="569606" cy="93389"/>
              </a:xfrm>
              <a:prstGeom prst="rect">
                <a:avLst/>
              </a:prstGeom>
              <a:solidFill>
                <a:schemeClr val="tx2">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19" name="Rectangle 18"/>
              <p:cNvSpPr/>
              <p:nvPr/>
            </p:nvSpPr>
            <p:spPr>
              <a:xfrm>
                <a:off x="5869823" y="6550770"/>
                <a:ext cx="94896" cy="157953"/>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grpSp>
        <p:sp>
          <p:nvSpPr>
            <p:cNvPr id="20" name="Rectangle 19"/>
            <p:cNvSpPr/>
            <p:nvPr/>
          </p:nvSpPr>
          <p:spPr>
            <a:xfrm>
              <a:off x="7715272" y="6143644"/>
              <a:ext cx="224765" cy="186680"/>
            </a:xfrm>
            <a:prstGeom prst="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grpSp>
    </p:spTree>
    <p:extLst>
      <p:ext uri="{BB962C8B-B14F-4D97-AF65-F5344CB8AC3E}">
        <p14:creationId xmlns:p14="http://schemas.microsoft.com/office/powerpoint/2010/main" val="12538012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p:cNvSpPr>
          <p:nvPr>
            <p:ph type="body" idx="1"/>
          </p:nvPr>
        </p:nvSpPr>
        <p:spPr>
          <a:xfrm>
            <a:off x="323850" y="1556792"/>
            <a:ext cx="8229600" cy="4525963"/>
          </a:xfrm>
        </p:spPr>
        <p:txBody>
          <a:bodyPr/>
          <a:lstStyle/>
          <a:p>
            <a:pPr lvl="1" algn="just">
              <a:buNone/>
            </a:pPr>
            <a:r>
              <a:rPr lang="en-GB" b="1" dirty="0" smtClean="0"/>
              <a:t>Strategic Vision</a:t>
            </a:r>
            <a:r>
              <a:rPr lang="en-GB" b="1" dirty="0" smtClean="0"/>
              <a:t>:</a:t>
            </a:r>
          </a:p>
          <a:p>
            <a:pPr marL="457200" lvl="1" indent="0" algn="just">
              <a:buNone/>
            </a:pPr>
            <a:r>
              <a:rPr lang="en-GB" dirty="0" smtClean="0"/>
              <a:t>To be an institution that potentiates and promotes the comprehensive development of migrants and their families with a rights approach, as a horizon for programmes, projects, and interventions, potentiating </a:t>
            </a:r>
            <a:r>
              <a:rPr lang="en-GB" dirty="0" smtClean="0"/>
              <a:t> the comprehensive development of migrants and their families. </a:t>
            </a:r>
            <a:endParaRPr lang="en-GB" dirty="0" smtClean="0"/>
          </a:p>
        </p:txBody>
      </p:sp>
      <p:cxnSp>
        <p:nvCxnSpPr>
          <p:cNvPr id="5" name="Straight Connector 4"/>
          <p:cNvCxnSpPr/>
          <p:nvPr/>
        </p:nvCxnSpPr>
        <p:spPr>
          <a:xfrm>
            <a:off x="0" y="128586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323528" y="260648"/>
            <a:ext cx="8215370" cy="584775"/>
          </a:xfrm>
          <a:prstGeom prst="rect">
            <a:avLst/>
          </a:prstGeom>
        </p:spPr>
        <p:txBody>
          <a:bodyPr wrap="square">
            <a:spAutoFit/>
          </a:bodyPr>
          <a:lstStyle/>
          <a:p>
            <a:pPr algn="just"/>
            <a:r>
              <a:rPr lang="en-GB" sz="3200" b="1" cap="small" dirty="0" smtClean="0">
                <a:effectLst>
                  <a:outerShdw blurRad="38100" dist="38100" dir="2700000" algn="tl">
                    <a:srgbClr val="000000">
                      <a:alpha val="43137"/>
                    </a:srgbClr>
                  </a:outerShdw>
                </a:effectLst>
                <a:latin typeface="+mj-lt"/>
                <a:cs typeface="Arial" pitchFamily="34" charset="0"/>
              </a:rPr>
              <a:t>VICE-MINISTRY FOR SALVADORANS ABROAD </a:t>
            </a:r>
            <a:endParaRPr lang="en-GB" sz="3200" b="1" cap="small" dirty="0">
              <a:effectLst>
                <a:outerShdw blurRad="38100" dist="38100" dir="2700000" algn="tl">
                  <a:srgbClr val="000000">
                    <a:alpha val="43137"/>
                  </a:srgbClr>
                </a:outerShdw>
              </a:effectLst>
              <a:latin typeface="+mj-lt"/>
              <a:cs typeface="Arial" pitchFamily="34" charset="0"/>
            </a:endParaRPr>
          </a:p>
        </p:txBody>
      </p:sp>
      <p:sp>
        <p:nvSpPr>
          <p:cNvPr id="18" name="Rectangle 17"/>
          <p:cNvSpPr/>
          <p:nvPr/>
        </p:nvSpPr>
        <p:spPr>
          <a:xfrm>
            <a:off x="7731611" y="6146254"/>
            <a:ext cx="224765" cy="186680"/>
          </a:xfrm>
          <a:prstGeom prst="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grpSp>
        <p:nvGrpSpPr>
          <p:cNvPr id="21" name="Group 20"/>
          <p:cNvGrpSpPr/>
          <p:nvPr/>
        </p:nvGrpSpPr>
        <p:grpSpPr>
          <a:xfrm>
            <a:off x="0" y="5554413"/>
            <a:ext cx="9144000" cy="1330971"/>
            <a:chOff x="0" y="5554413"/>
            <a:chExt cx="9144000" cy="1330971"/>
          </a:xfrm>
        </p:grpSpPr>
        <p:grpSp>
          <p:nvGrpSpPr>
            <p:cNvPr id="4" name="Group 3"/>
            <p:cNvGrpSpPr/>
            <p:nvPr/>
          </p:nvGrpSpPr>
          <p:grpSpPr>
            <a:xfrm>
              <a:off x="0" y="5554413"/>
              <a:ext cx="9144000" cy="1330971"/>
              <a:chOff x="0" y="5554413"/>
              <a:chExt cx="9144000" cy="1330971"/>
            </a:xfrm>
          </p:grpSpPr>
          <p:sp>
            <p:nvSpPr>
              <p:cNvPr id="1026" name="Text Box 2"/>
              <p:cNvSpPr txBox="1">
                <a:spLocks noChangeArrowheads="1"/>
              </p:cNvSpPr>
              <p:nvPr/>
            </p:nvSpPr>
            <p:spPr bwMode="auto">
              <a:xfrm>
                <a:off x="0" y="5780484"/>
                <a:ext cx="9144000" cy="1104900"/>
              </a:xfrm>
              <a:prstGeom prst="rect">
                <a:avLst/>
              </a:prstGeom>
              <a:gradFill rotWithShape="1">
                <a:gsLst>
                  <a:gs pos="0">
                    <a:srgbClr val="0033CC">
                      <a:gamma/>
                      <a:shade val="46275"/>
                      <a:invGamma/>
                    </a:srgbClr>
                  </a:gs>
                  <a:gs pos="100000">
                    <a:srgbClr val="0033CC"/>
                  </a:gs>
                </a:gsLst>
                <a:lin ang="0" scaled="1"/>
              </a:gra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altLang="ja-JP" sz="1200" b="1" i="0" u="none" strike="noStrike" cap="none" normalizeH="0" baseline="0" dirty="0" smtClean="0">
                  <a:ln>
                    <a:noFill/>
                  </a:ln>
                  <a:solidFill>
                    <a:schemeClr val="tx1"/>
                  </a:solidFill>
                  <a:effectLst/>
                  <a:latin typeface="Calibri" pitchFamily="34" charset="0"/>
                  <a:ea typeface="MS Mincho" pitchFamily="49"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pic>
            <p:nvPicPr>
              <p:cNvPr id="6" name="Picture 5" descr="IMG_0040.JPG"/>
              <p:cNvPicPr/>
              <p:nvPr/>
            </p:nvPicPr>
            <p:blipFill>
              <a:blip r:embed="rId2" cstate="print"/>
              <a:srcRect l="19324" t="22302" r="16792" b="17746"/>
              <a:stretch>
                <a:fillRect/>
              </a:stretch>
            </p:blipFill>
            <p:spPr bwMode="auto">
              <a:xfrm>
                <a:off x="5990330" y="6309320"/>
                <a:ext cx="597894" cy="418641"/>
              </a:xfrm>
              <a:prstGeom prst="rect">
                <a:avLst/>
              </a:prstGeom>
              <a:noFill/>
              <a:ln w="9525">
                <a:noFill/>
                <a:miter lim="800000"/>
                <a:headEnd/>
                <a:tailEnd/>
              </a:ln>
            </p:spPr>
          </p:pic>
          <p:pic>
            <p:nvPicPr>
              <p:cNvPr id="7" name="Picture 6" descr="DSC00339.JPG"/>
              <p:cNvPicPr/>
              <p:nvPr/>
            </p:nvPicPr>
            <p:blipFill>
              <a:blip r:embed="rId3" cstate="print"/>
              <a:srcRect/>
              <a:stretch>
                <a:fillRect/>
              </a:stretch>
            </p:blipFill>
            <p:spPr bwMode="auto">
              <a:xfrm>
                <a:off x="8535088" y="5715016"/>
                <a:ext cx="608912" cy="815248"/>
              </a:xfrm>
              <a:prstGeom prst="rect">
                <a:avLst/>
              </a:prstGeom>
              <a:noFill/>
              <a:ln w="9525">
                <a:noFill/>
                <a:miter lim="800000"/>
                <a:headEnd/>
                <a:tailEnd/>
              </a:ln>
            </p:spPr>
          </p:pic>
          <p:pic>
            <p:nvPicPr>
              <p:cNvPr id="11" name="Picture 10" descr="IMG_0057.JPG"/>
              <p:cNvPicPr/>
              <p:nvPr/>
            </p:nvPicPr>
            <p:blipFill>
              <a:blip r:embed="rId4" cstate="print"/>
              <a:srcRect/>
              <a:stretch>
                <a:fillRect/>
              </a:stretch>
            </p:blipFill>
            <p:spPr bwMode="auto">
              <a:xfrm>
                <a:off x="7763385" y="5554413"/>
                <a:ext cx="697047" cy="517793"/>
              </a:xfrm>
              <a:prstGeom prst="rect">
                <a:avLst/>
              </a:prstGeom>
              <a:noFill/>
              <a:ln w="9525">
                <a:noFill/>
                <a:miter lim="800000"/>
                <a:headEnd/>
                <a:tailEnd/>
              </a:ln>
            </p:spPr>
          </p:pic>
          <p:sp>
            <p:nvSpPr>
              <p:cNvPr id="2" name="Rectangle 1"/>
              <p:cNvSpPr/>
              <p:nvPr/>
            </p:nvSpPr>
            <p:spPr>
              <a:xfrm>
                <a:off x="0" y="6766596"/>
                <a:ext cx="9108504" cy="45719"/>
              </a:xfrm>
              <a:prstGeom prst="rect">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pic>
            <p:nvPicPr>
              <p:cNvPr id="13" name="Picture 12" descr="z-doctores.jpg"/>
              <p:cNvPicPr/>
              <p:nvPr/>
            </p:nvPicPr>
            <p:blipFill>
              <a:blip r:embed="rId5" cstate="print"/>
              <a:srcRect l="9486" b="18182"/>
              <a:stretch>
                <a:fillRect/>
              </a:stretch>
            </p:blipFill>
            <p:spPr bwMode="auto">
              <a:xfrm>
                <a:off x="8028599" y="6072206"/>
                <a:ext cx="575861" cy="385590"/>
              </a:xfrm>
              <a:prstGeom prst="rect">
                <a:avLst/>
              </a:prstGeom>
              <a:noFill/>
              <a:ln w="9525">
                <a:noFill/>
                <a:miter lim="800000"/>
                <a:headEnd/>
                <a:tailEnd/>
              </a:ln>
            </p:spPr>
          </p:pic>
          <p:pic>
            <p:nvPicPr>
              <p:cNvPr id="14" name="Picture 13" descr="IMG_1172.JPG"/>
              <p:cNvPicPr/>
              <p:nvPr/>
            </p:nvPicPr>
            <p:blipFill>
              <a:blip r:embed="rId6" cstate="print"/>
              <a:srcRect/>
              <a:stretch>
                <a:fillRect/>
              </a:stretch>
            </p:blipFill>
            <p:spPr bwMode="auto">
              <a:xfrm>
                <a:off x="7596336" y="6384275"/>
                <a:ext cx="630945" cy="473725"/>
              </a:xfrm>
              <a:prstGeom prst="rect">
                <a:avLst/>
              </a:prstGeom>
              <a:noFill/>
              <a:ln w="9525">
                <a:noFill/>
                <a:miter lim="800000"/>
                <a:headEnd/>
                <a:tailEnd/>
              </a:ln>
            </p:spPr>
          </p:pic>
          <p:pic>
            <p:nvPicPr>
              <p:cNvPr id="15" name="Picture 14" descr="0017.jpg"/>
              <p:cNvPicPr/>
              <p:nvPr/>
            </p:nvPicPr>
            <p:blipFill>
              <a:blip r:embed="rId7" cstate="print"/>
              <a:srcRect/>
              <a:stretch>
                <a:fillRect/>
              </a:stretch>
            </p:blipFill>
            <p:spPr bwMode="auto">
              <a:xfrm>
                <a:off x="6660232" y="5877272"/>
                <a:ext cx="1009650" cy="752475"/>
              </a:xfrm>
              <a:prstGeom prst="rect">
                <a:avLst/>
              </a:prstGeom>
              <a:noFill/>
              <a:ln w="9525">
                <a:noFill/>
                <a:miter lim="800000"/>
                <a:headEnd/>
                <a:tailEnd/>
              </a:ln>
            </p:spPr>
          </p:pic>
          <p:sp>
            <p:nvSpPr>
              <p:cNvPr id="16" name="Rectangle 15"/>
              <p:cNvSpPr/>
              <p:nvPr/>
            </p:nvSpPr>
            <p:spPr>
              <a:xfrm>
                <a:off x="8270641" y="6511937"/>
                <a:ext cx="189791" cy="216024"/>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17" name="Rectangle 16"/>
              <p:cNvSpPr/>
              <p:nvPr/>
            </p:nvSpPr>
            <p:spPr>
              <a:xfrm>
                <a:off x="8538898" y="6597352"/>
                <a:ext cx="569606" cy="93389"/>
              </a:xfrm>
              <a:prstGeom prst="rect">
                <a:avLst/>
              </a:prstGeom>
              <a:solidFill>
                <a:schemeClr val="tx2">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19" name="Rectangle 18"/>
              <p:cNvSpPr/>
              <p:nvPr/>
            </p:nvSpPr>
            <p:spPr>
              <a:xfrm>
                <a:off x="5869823" y="6550770"/>
                <a:ext cx="94896" cy="157953"/>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grpSp>
        <p:sp>
          <p:nvSpPr>
            <p:cNvPr id="20" name="Rectangle 19"/>
            <p:cNvSpPr/>
            <p:nvPr/>
          </p:nvSpPr>
          <p:spPr>
            <a:xfrm>
              <a:off x="7715272" y="6143644"/>
              <a:ext cx="224765" cy="186680"/>
            </a:xfrm>
            <a:prstGeom prst="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grpSp>
    </p:spTree>
    <p:extLst>
      <p:ext uri="{BB962C8B-B14F-4D97-AF65-F5344CB8AC3E}">
        <p14:creationId xmlns:p14="http://schemas.microsoft.com/office/powerpoint/2010/main" val="39651329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p:cNvSpPr>
          <p:nvPr>
            <p:ph type="body" idx="1"/>
          </p:nvPr>
        </p:nvSpPr>
        <p:spPr>
          <a:xfrm>
            <a:off x="304800" y="1417637"/>
            <a:ext cx="8229600" cy="4525963"/>
          </a:xfrm>
        </p:spPr>
        <p:txBody>
          <a:bodyPr/>
          <a:lstStyle/>
          <a:p>
            <a:pPr lvl="1">
              <a:buNone/>
            </a:pPr>
            <a:r>
              <a:rPr lang="en-GB" sz="2400" b="1" dirty="0" smtClean="0"/>
              <a:t>Strategic Vision</a:t>
            </a:r>
            <a:r>
              <a:rPr lang="en-GB" sz="2400" b="1" dirty="0" smtClean="0"/>
              <a:t>:</a:t>
            </a:r>
          </a:p>
          <a:p>
            <a:pPr marL="457200" lvl="1" indent="0">
              <a:buFont typeface="Wingdings" pitchFamily="2" charset="2"/>
              <a:buChar char="ü"/>
            </a:pPr>
            <a:r>
              <a:rPr lang="en-GB" sz="1800" dirty="0" smtClean="0"/>
              <a:t> Projects, actions, and interventions by the Vice-Ministry are based on a rights approach. </a:t>
            </a:r>
            <a:br>
              <a:rPr lang="en-GB" sz="1800" dirty="0" smtClean="0"/>
            </a:br>
            <a:endParaRPr lang="en-GB" sz="1800" dirty="0" smtClean="0"/>
          </a:p>
          <a:p>
            <a:pPr marL="457200" lvl="1" indent="0">
              <a:buFont typeface="Wingdings" pitchFamily="2" charset="2"/>
              <a:buChar char="ü"/>
            </a:pPr>
            <a:r>
              <a:rPr lang="en-GB" sz="1800" dirty="0" smtClean="0"/>
              <a:t>  </a:t>
            </a:r>
            <a:r>
              <a:rPr lang="en-GB" sz="1800" dirty="0" smtClean="0"/>
              <a:t>The general objective of interventions shall be to promote, defend, and protect the rights of Salvadorans abroad or in transit.</a:t>
            </a:r>
            <a:endParaRPr lang="en-GB" sz="1800" dirty="0" smtClean="0"/>
          </a:p>
          <a:p>
            <a:pPr marL="457200" lvl="1" indent="0">
              <a:buFont typeface="Wingdings" pitchFamily="2" charset="2"/>
              <a:buChar char="ü"/>
            </a:pPr>
            <a:endParaRPr lang="en-GB" sz="1800" dirty="0" smtClean="0"/>
          </a:p>
          <a:p>
            <a:pPr marL="457200" lvl="1" indent="0">
              <a:buFont typeface="Wingdings" pitchFamily="2" charset="2"/>
              <a:buChar char="ü"/>
            </a:pPr>
            <a:r>
              <a:rPr lang="en-GB" sz="1800" dirty="0" smtClean="0"/>
              <a:t>  For each intervention and project, it is identified what rights should be compensated, promoted, and restored.</a:t>
            </a:r>
          </a:p>
          <a:p>
            <a:pPr marL="457200" lvl="1" indent="0">
              <a:buFont typeface="Wingdings" pitchFamily="2" charset="2"/>
              <a:buChar char="ü"/>
            </a:pPr>
            <a:endParaRPr lang="en-GB" sz="1800" dirty="0" smtClean="0"/>
          </a:p>
          <a:p>
            <a:pPr marL="457200" lvl="1" indent="0">
              <a:buFont typeface="Wingdings" pitchFamily="2" charset="2"/>
              <a:buChar char="ü"/>
            </a:pPr>
            <a:r>
              <a:rPr lang="en-GB" sz="1800" dirty="0" smtClean="0"/>
              <a:t>  Definitely, this is about examining , for each case, what rights have been violated and what rights need to be </a:t>
            </a:r>
            <a:r>
              <a:rPr lang="en-GB" sz="1800" dirty="0" smtClean="0"/>
              <a:t>guaranteed.</a:t>
            </a:r>
            <a:r>
              <a:rPr lang="en-GB" sz="1800" dirty="0" smtClean="0"/>
              <a:t> </a:t>
            </a:r>
            <a:endParaRPr lang="en-GB" sz="2400" dirty="0" smtClean="0"/>
          </a:p>
          <a:p>
            <a:pPr lvl="1" algn="just">
              <a:buFont typeface="Wingdings" pitchFamily="2" charset="2"/>
              <a:buChar char="ü"/>
            </a:pPr>
            <a:endParaRPr lang="en-GB" sz="2400" dirty="0" smtClean="0"/>
          </a:p>
        </p:txBody>
      </p:sp>
      <p:cxnSp>
        <p:nvCxnSpPr>
          <p:cNvPr id="5" name="Straight Connector 4"/>
          <p:cNvCxnSpPr/>
          <p:nvPr/>
        </p:nvCxnSpPr>
        <p:spPr>
          <a:xfrm>
            <a:off x="0" y="128586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323528" y="260648"/>
            <a:ext cx="8215370" cy="584775"/>
          </a:xfrm>
          <a:prstGeom prst="rect">
            <a:avLst/>
          </a:prstGeom>
        </p:spPr>
        <p:txBody>
          <a:bodyPr wrap="square">
            <a:spAutoFit/>
          </a:bodyPr>
          <a:lstStyle/>
          <a:p>
            <a:pPr lvl="0" algn="just"/>
            <a:r>
              <a:rPr lang="en-GB" sz="3200" b="1" cap="small" dirty="0">
                <a:solidFill>
                  <a:prstClr val="black"/>
                </a:solidFill>
                <a:effectLst>
                  <a:outerShdw blurRad="38100" dist="38100" dir="2700000" algn="tl">
                    <a:srgbClr val="000000">
                      <a:alpha val="43137"/>
                    </a:srgbClr>
                  </a:outerShdw>
                </a:effectLst>
                <a:latin typeface="Calibri"/>
                <a:cs typeface="Arial" pitchFamily="34" charset="0"/>
              </a:rPr>
              <a:t>VICE-MINISTRY FOR SALVADORANS ABROAD </a:t>
            </a:r>
            <a:endParaRPr lang="en-GB" sz="3200" b="1" cap="small" dirty="0">
              <a:solidFill>
                <a:prstClr val="black"/>
              </a:solidFill>
              <a:effectLst>
                <a:outerShdw blurRad="38100" dist="38100" dir="2700000" algn="tl">
                  <a:srgbClr val="000000">
                    <a:alpha val="43137"/>
                  </a:srgbClr>
                </a:outerShdw>
              </a:effectLst>
              <a:latin typeface="Calibri"/>
              <a:cs typeface="Arial" pitchFamily="34" charset="0"/>
            </a:endParaRPr>
          </a:p>
        </p:txBody>
      </p:sp>
      <p:sp>
        <p:nvSpPr>
          <p:cNvPr id="18" name="Rectangle 17"/>
          <p:cNvSpPr/>
          <p:nvPr/>
        </p:nvSpPr>
        <p:spPr>
          <a:xfrm>
            <a:off x="7731611" y="6146254"/>
            <a:ext cx="224765" cy="186680"/>
          </a:xfrm>
          <a:prstGeom prst="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grpSp>
        <p:nvGrpSpPr>
          <p:cNvPr id="21" name="Group 20"/>
          <p:cNvGrpSpPr/>
          <p:nvPr/>
        </p:nvGrpSpPr>
        <p:grpSpPr>
          <a:xfrm>
            <a:off x="0" y="5554413"/>
            <a:ext cx="9144000" cy="1330971"/>
            <a:chOff x="0" y="5554413"/>
            <a:chExt cx="9144000" cy="1330971"/>
          </a:xfrm>
        </p:grpSpPr>
        <p:grpSp>
          <p:nvGrpSpPr>
            <p:cNvPr id="4" name="Group 3"/>
            <p:cNvGrpSpPr/>
            <p:nvPr/>
          </p:nvGrpSpPr>
          <p:grpSpPr>
            <a:xfrm>
              <a:off x="0" y="5554413"/>
              <a:ext cx="9144000" cy="1330971"/>
              <a:chOff x="0" y="5554413"/>
              <a:chExt cx="9144000" cy="1330971"/>
            </a:xfrm>
          </p:grpSpPr>
          <p:sp>
            <p:nvSpPr>
              <p:cNvPr id="1026" name="Text Box 2"/>
              <p:cNvSpPr txBox="1">
                <a:spLocks noChangeArrowheads="1"/>
              </p:cNvSpPr>
              <p:nvPr/>
            </p:nvSpPr>
            <p:spPr bwMode="auto">
              <a:xfrm>
                <a:off x="0" y="5780484"/>
                <a:ext cx="9144000" cy="1104900"/>
              </a:xfrm>
              <a:prstGeom prst="rect">
                <a:avLst/>
              </a:prstGeom>
              <a:gradFill rotWithShape="1">
                <a:gsLst>
                  <a:gs pos="0">
                    <a:srgbClr val="0033CC">
                      <a:gamma/>
                      <a:shade val="46275"/>
                      <a:invGamma/>
                    </a:srgbClr>
                  </a:gs>
                  <a:gs pos="100000">
                    <a:srgbClr val="0033CC"/>
                  </a:gs>
                </a:gsLst>
                <a:lin ang="0" scaled="1"/>
              </a:gra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altLang="ja-JP" sz="1200" b="1" i="0" u="none" strike="noStrike" cap="none" normalizeH="0" baseline="0" dirty="0" smtClean="0">
                  <a:ln>
                    <a:noFill/>
                  </a:ln>
                  <a:solidFill>
                    <a:schemeClr val="tx1"/>
                  </a:solidFill>
                  <a:effectLst/>
                  <a:latin typeface="Calibri" pitchFamily="34" charset="0"/>
                  <a:ea typeface="MS Mincho" pitchFamily="49"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pic>
            <p:nvPicPr>
              <p:cNvPr id="6" name="Picture 5" descr="IMG_0040.JPG"/>
              <p:cNvPicPr/>
              <p:nvPr/>
            </p:nvPicPr>
            <p:blipFill>
              <a:blip r:embed="rId2" cstate="print"/>
              <a:srcRect l="19324" t="22302" r="16792" b="17746"/>
              <a:stretch>
                <a:fillRect/>
              </a:stretch>
            </p:blipFill>
            <p:spPr bwMode="auto">
              <a:xfrm>
                <a:off x="5990330" y="6309320"/>
                <a:ext cx="597894" cy="418641"/>
              </a:xfrm>
              <a:prstGeom prst="rect">
                <a:avLst/>
              </a:prstGeom>
              <a:noFill/>
              <a:ln w="9525">
                <a:noFill/>
                <a:miter lim="800000"/>
                <a:headEnd/>
                <a:tailEnd/>
              </a:ln>
            </p:spPr>
          </p:pic>
          <p:pic>
            <p:nvPicPr>
              <p:cNvPr id="7" name="Picture 6" descr="DSC00339.JPG"/>
              <p:cNvPicPr/>
              <p:nvPr/>
            </p:nvPicPr>
            <p:blipFill>
              <a:blip r:embed="rId3" cstate="print"/>
              <a:srcRect/>
              <a:stretch>
                <a:fillRect/>
              </a:stretch>
            </p:blipFill>
            <p:spPr bwMode="auto">
              <a:xfrm>
                <a:off x="8535088" y="5715016"/>
                <a:ext cx="608912" cy="815248"/>
              </a:xfrm>
              <a:prstGeom prst="rect">
                <a:avLst/>
              </a:prstGeom>
              <a:noFill/>
              <a:ln w="9525">
                <a:noFill/>
                <a:miter lim="800000"/>
                <a:headEnd/>
                <a:tailEnd/>
              </a:ln>
            </p:spPr>
          </p:pic>
          <p:pic>
            <p:nvPicPr>
              <p:cNvPr id="11" name="Picture 10" descr="IMG_0057.JPG"/>
              <p:cNvPicPr/>
              <p:nvPr/>
            </p:nvPicPr>
            <p:blipFill>
              <a:blip r:embed="rId4" cstate="print"/>
              <a:srcRect/>
              <a:stretch>
                <a:fillRect/>
              </a:stretch>
            </p:blipFill>
            <p:spPr bwMode="auto">
              <a:xfrm>
                <a:off x="7763385" y="5554413"/>
                <a:ext cx="697047" cy="517793"/>
              </a:xfrm>
              <a:prstGeom prst="rect">
                <a:avLst/>
              </a:prstGeom>
              <a:noFill/>
              <a:ln w="9525">
                <a:noFill/>
                <a:miter lim="800000"/>
                <a:headEnd/>
                <a:tailEnd/>
              </a:ln>
            </p:spPr>
          </p:pic>
          <p:sp>
            <p:nvSpPr>
              <p:cNvPr id="2" name="Rectangle 1"/>
              <p:cNvSpPr/>
              <p:nvPr/>
            </p:nvSpPr>
            <p:spPr>
              <a:xfrm>
                <a:off x="0" y="6766596"/>
                <a:ext cx="9108504" cy="45719"/>
              </a:xfrm>
              <a:prstGeom prst="rect">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pic>
            <p:nvPicPr>
              <p:cNvPr id="13" name="Picture 12" descr="z-doctores.jpg"/>
              <p:cNvPicPr/>
              <p:nvPr/>
            </p:nvPicPr>
            <p:blipFill>
              <a:blip r:embed="rId5" cstate="print"/>
              <a:srcRect l="9486" b="18182"/>
              <a:stretch>
                <a:fillRect/>
              </a:stretch>
            </p:blipFill>
            <p:spPr bwMode="auto">
              <a:xfrm>
                <a:off x="8028599" y="6072206"/>
                <a:ext cx="575861" cy="385590"/>
              </a:xfrm>
              <a:prstGeom prst="rect">
                <a:avLst/>
              </a:prstGeom>
              <a:noFill/>
              <a:ln w="9525">
                <a:noFill/>
                <a:miter lim="800000"/>
                <a:headEnd/>
                <a:tailEnd/>
              </a:ln>
            </p:spPr>
          </p:pic>
          <p:pic>
            <p:nvPicPr>
              <p:cNvPr id="14" name="Picture 13" descr="IMG_1172.JPG"/>
              <p:cNvPicPr/>
              <p:nvPr/>
            </p:nvPicPr>
            <p:blipFill>
              <a:blip r:embed="rId6" cstate="print"/>
              <a:srcRect/>
              <a:stretch>
                <a:fillRect/>
              </a:stretch>
            </p:blipFill>
            <p:spPr bwMode="auto">
              <a:xfrm>
                <a:off x="7596336" y="6384275"/>
                <a:ext cx="630945" cy="473725"/>
              </a:xfrm>
              <a:prstGeom prst="rect">
                <a:avLst/>
              </a:prstGeom>
              <a:noFill/>
              <a:ln w="9525">
                <a:noFill/>
                <a:miter lim="800000"/>
                <a:headEnd/>
                <a:tailEnd/>
              </a:ln>
            </p:spPr>
          </p:pic>
          <p:pic>
            <p:nvPicPr>
              <p:cNvPr id="15" name="Picture 14" descr="0017.jpg"/>
              <p:cNvPicPr/>
              <p:nvPr/>
            </p:nvPicPr>
            <p:blipFill>
              <a:blip r:embed="rId7" cstate="print"/>
              <a:srcRect/>
              <a:stretch>
                <a:fillRect/>
              </a:stretch>
            </p:blipFill>
            <p:spPr bwMode="auto">
              <a:xfrm>
                <a:off x="6660232" y="5877272"/>
                <a:ext cx="1009650" cy="752475"/>
              </a:xfrm>
              <a:prstGeom prst="rect">
                <a:avLst/>
              </a:prstGeom>
              <a:noFill/>
              <a:ln w="9525">
                <a:noFill/>
                <a:miter lim="800000"/>
                <a:headEnd/>
                <a:tailEnd/>
              </a:ln>
            </p:spPr>
          </p:pic>
          <p:sp>
            <p:nvSpPr>
              <p:cNvPr id="16" name="Rectangle 15"/>
              <p:cNvSpPr/>
              <p:nvPr/>
            </p:nvSpPr>
            <p:spPr>
              <a:xfrm>
                <a:off x="8270641" y="6511937"/>
                <a:ext cx="189791" cy="216024"/>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17" name="Rectangle 16"/>
              <p:cNvSpPr/>
              <p:nvPr/>
            </p:nvSpPr>
            <p:spPr>
              <a:xfrm>
                <a:off x="8538898" y="6597352"/>
                <a:ext cx="569606" cy="93389"/>
              </a:xfrm>
              <a:prstGeom prst="rect">
                <a:avLst/>
              </a:prstGeom>
              <a:solidFill>
                <a:schemeClr val="tx2">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19" name="Rectangle 18"/>
              <p:cNvSpPr/>
              <p:nvPr/>
            </p:nvSpPr>
            <p:spPr>
              <a:xfrm>
                <a:off x="5869823" y="6550770"/>
                <a:ext cx="94896" cy="157953"/>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grpSp>
        <p:sp>
          <p:nvSpPr>
            <p:cNvPr id="20" name="Rectangle 19"/>
            <p:cNvSpPr/>
            <p:nvPr/>
          </p:nvSpPr>
          <p:spPr>
            <a:xfrm>
              <a:off x="7715272" y="6143644"/>
              <a:ext cx="224765" cy="186680"/>
            </a:xfrm>
            <a:prstGeom prst="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grpSp>
    </p:spTree>
    <p:extLst>
      <p:ext uri="{BB962C8B-B14F-4D97-AF65-F5344CB8AC3E}">
        <p14:creationId xmlns:p14="http://schemas.microsoft.com/office/powerpoint/2010/main" val="5861977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p:cNvSpPr>
          <p:nvPr>
            <p:ph type="body" idx="1"/>
          </p:nvPr>
        </p:nvSpPr>
        <p:spPr>
          <a:xfrm>
            <a:off x="323850" y="1556792"/>
            <a:ext cx="8229600" cy="4525963"/>
          </a:xfrm>
        </p:spPr>
        <p:txBody>
          <a:bodyPr/>
          <a:lstStyle/>
          <a:p>
            <a:pPr lvl="1" algn="just">
              <a:buNone/>
            </a:pPr>
            <a:r>
              <a:rPr lang="en-GB" sz="2400" b="1" dirty="0" smtClean="0"/>
              <a:t>Legacy of the Vice-Ministry:</a:t>
            </a:r>
          </a:p>
          <a:p>
            <a:pPr marL="457200" lvl="1" indent="0" algn="just">
              <a:buNone/>
            </a:pPr>
            <a:r>
              <a:rPr lang="en-GB" sz="1800" dirty="0" smtClean="0"/>
              <a:t>To implement the institutional design and </a:t>
            </a:r>
            <a:r>
              <a:rPr lang="en-GB" sz="1800" dirty="0" smtClean="0"/>
              <a:t>practice of protecting and defending the human rights of migrant populations and their families, and to </a:t>
            </a:r>
            <a:r>
              <a:rPr lang="en-GB" sz="1800" dirty="0" smtClean="0"/>
              <a:t>ensure inclusion and active participation of these populations in public development policy at a local and national level</a:t>
            </a:r>
            <a:r>
              <a:rPr lang="en-GB" sz="1800" dirty="0" smtClean="0"/>
              <a:t>. </a:t>
            </a:r>
          </a:p>
          <a:p>
            <a:pPr marL="457200" lvl="1" indent="0" algn="just">
              <a:buNone/>
            </a:pPr>
            <a:endParaRPr lang="en-GB" sz="1000" dirty="0" smtClean="0"/>
          </a:p>
          <a:p>
            <a:pPr marL="457200" lvl="1" indent="0" algn="just">
              <a:buNone/>
            </a:pPr>
            <a:r>
              <a:rPr lang="en-GB" sz="1800" dirty="0" smtClean="0"/>
              <a:t>Abroad, through protection consulates, firstly along the </a:t>
            </a:r>
            <a:r>
              <a:rPr lang="en-GB" sz="1800" dirty="0" smtClean="0"/>
              <a:t>Arriaga</a:t>
            </a:r>
            <a:r>
              <a:rPr lang="en-GB" sz="1800" dirty="0" smtClean="0"/>
              <a:t> and </a:t>
            </a:r>
            <a:r>
              <a:rPr lang="en-GB" sz="1800" dirty="0" smtClean="0"/>
              <a:t>Comitán</a:t>
            </a:r>
            <a:r>
              <a:rPr lang="en-GB" sz="1800" dirty="0" smtClean="0"/>
              <a:t> Migration Route.</a:t>
            </a:r>
            <a:r>
              <a:rPr lang="en-GB" sz="1800" dirty="0" smtClean="0"/>
              <a:t> </a:t>
            </a:r>
          </a:p>
          <a:p>
            <a:pPr marL="457200" lvl="1" indent="0" algn="just">
              <a:buNone/>
            </a:pPr>
            <a:endParaRPr lang="en-GB" sz="1000" dirty="0" smtClean="0"/>
          </a:p>
          <a:p>
            <a:pPr marL="457200" lvl="1" indent="0" algn="just">
              <a:buNone/>
            </a:pPr>
            <a:r>
              <a:rPr lang="en-GB" sz="1800" dirty="0" smtClean="0"/>
              <a:t>Legal aid</a:t>
            </a:r>
            <a:r>
              <a:rPr lang="en-GB" sz="1800" dirty="0" smtClean="0"/>
              <a:t> (pilot project in the US).</a:t>
            </a:r>
          </a:p>
          <a:p>
            <a:pPr marL="457200" lvl="1" indent="0" algn="just">
              <a:buNone/>
            </a:pPr>
            <a:endParaRPr lang="en-GB" sz="1000" dirty="0" smtClean="0"/>
          </a:p>
          <a:p>
            <a:pPr marL="457200" lvl="1" indent="0" algn="just">
              <a:buNone/>
            </a:pPr>
            <a:r>
              <a:rPr lang="en-GB" sz="1800" dirty="0" smtClean="0"/>
              <a:t>Awareness-raising of consular officers</a:t>
            </a:r>
            <a:r>
              <a:rPr lang="en-GB" sz="1800" dirty="0" smtClean="0"/>
              <a:t> (developing a module on human rights focused on protection for migrants).</a:t>
            </a:r>
          </a:p>
          <a:p>
            <a:pPr lvl="1" algn="just">
              <a:buFont typeface="Wingdings" pitchFamily="2" charset="2"/>
              <a:buChar char="ü"/>
            </a:pPr>
            <a:endParaRPr lang="en-GB" sz="2400" dirty="0" smtClean="0"/>
          </a:p>
        </p:txBody>
      </p:sp>
      <p:cxnSp>
        <p:nvCxnSpPr>
          <p:cNvPr id="5" name="Straight Connector 4"/>
          <p:cNvCxnSpPr/>
          <p:nvPr/>
        </p:nvCxnSpPr>
        <p:spPr>
          <a:xfrm>
            <a:off x="0" y="128586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323528" y="260648"/>
            <a:ext cx="8215370" cy="584775"/>
          </a:xfrm>
          <a:prstGeom prst="rect">
            <a:avLst/>
          </a:prstGeom>
        </p:spPr>
        <p:txBody>
          <a:bodyPr wrap="square">
            <a:spAutoFit/>
          </a:bodyPr>
          <a:lstStyle/>
          <a:p>
            <a:pPr lvl="0" algn="just"/>
            <a:r>
              <a:rPr lang="en-GB" sz="3200" b="1" cap="small" dirty="0">
                <a:solidFill>
                  <a:prstClr val="black"/>
                </a:solidFill>
                <a:effectLst>
                  <a:outerShdw blurRad="38100" dist="38100" dir="2700000" algn="tl">
                    <a:srgbClr val="000000">
                      <a:alpha val="43137"/>
                    </a:srgbClr>
                  </a:outerShdw>
                </a:effectLst>
                <a:latin typeface="Calibri"/>
                <a:cs typeface="Arial" pitchFamily="34" charset="0"/>
              </a:rPr>
              <a:t>VICE-MINISTRY FOR SALVADORANS ABROAD </a:t>
            </a:r>
            <a:endParaRPr lang="en-GB" sz="3200" b="1" cap="small" dirty="0">
              <a:solidFill>
                <a:prstClr val="black"/>
              </a:solidFill>
              <a:effectLst>
                <a:outerShdw blurRad="38100" dist="38100" dir="2700000" algn="tl">
                  <a:srgbClr val="000000">
                    <a:alpha val="43137"/>
                  </a:srgbClr>
                </a:outerShdw>
              </a:effectLst>
              <a:latin typeface="Calibri"/>
              <a:cs typeface="Arial" pitchFamily="34" charset="0"/>
            </a:endParaRPr>
          </a:p>
        </p:txBody>
      </p:sp>
      <p:sp>
        <p:nvSpPr>
          <p:cNvPr id="18" name="Rectangle 17"/>
          <p:cNvSpPr/>
          <p:nvPr/>
        </p:nvSpPr>
        <p:spPr>
          <a:xfrm>
            <a:off x="7731611" y="6146254"/>
            <a:ext cx="224765" cy="186680"/>
          </a:xfrm>
          <a:prstGeom prst="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grpSp>
        <p:nvGrpSpPr>
          <p:cNvPr id="21" name="Group 20"/>
          <p:cNvGrpSpPr/>
          <p:nvPr/>
        </p:nvGrpSpPr>
        <p:grpSpPr>
          <a:xfrm>
            <a:off x="0" y="5554413"/>
            <a:ext cx="9144000" cy="1330971"/>
            <a:chOff x="0" y="5554413"/>
            <a:chExt cx="9144000" cy="1330971"/>
          </a:xfrm>
        </p:grpSpPr>
        <p:grpSp>
          <p:nvGrpSpPr>
            <p:cNvPr id="4" name="Group 3"/>
            <p:cNvGrpSpPr/>
            <p:nvPr/>
          </p:nvGrpSpPr>
          <p:grpSpPr>
            <a:xfrm>
              <a:off x="0" y="5554413"/>
              <a:ext cx="9144000" cy="1330971"/>
              <a:chOff x="0" y="5554413"/>
              <a:chExt cx="9144000" cy="1330971"/>
            </a:xfrm>
          </p:grpSpPr>
          <p:sp>
            <p:nvSpPr>
              <p:cNvPr id="1026" name="Text Box 2"/>
              <p:cNvSpPr txBox="1">
                <a:spLocks noChangeArrowheads="1"/>
              </p:cNvSpPr>
              <p:nvPr/>
            </p:nvSpPr>
            <p:spPr bwMode="auto">
              <a:xfrm>
                <a:off x="0" y="5780484"/>
                <a:ext cx="9144000" cy="1104900"/>
              </a:xfrm>
              <a:prstGeom prst="rect">
                <a:avLst/>
              </a:prstGeom>
              <a:gradFill rotWithShape="1">
                <a:gsLst>
                  <a:gs pos="0">
                    <a:srgbClr val="0033CC">
                      <a:gamma/>
                      <a:shade val="46275"/>
                      <a:invGamma/>
                    </a:srgbClr>
                  </a:gs>
                  <a:gs pos="100000">
                    <a:srgbClr val="0033CC"/>
                  </a:gs>
                </a:gsLst>
                <a:lin ang="0" scaled="1"/>
              </a:gra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altLang="ja-JP" sz="1200" b="1" i="0" u="none" strike="noStrike" cap="none" normalizeH="0" baseline="0" dirty="0" smtClean="0">
                  <a:ln>
                    <a:noFill/>
                  </a:ln>
                  <a:solidFill>
                    <a:schemeClr val="tx1"/>
                  </a:solidFill>
                  <a:effectLst/>
                  <a:latin typeface="Calibri" pitchFamily="34" charset="0"/>
                  <a:ea typeface="MS Mincho" pitchFamily="49"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pic>
            <p:nvPicPr>
              <p:cNvPr id="6" name="Picture 5" descr="IMG_0040.JPG"/>
              <p:cNvPicPr/>
              <p:nvPr/>
            </p:nvPicPr>
            <p:blipFill>
              <a:blip r:embed="rId2" cstate="print"/>
              <a:srcRect l="19324" t="22302" r="16792" b="17746"/>
              <a:stretch>
                <a:fillRect/>
              </a:stretch>
            </p:blipFill>
            <p:spPr bwMode="auto">
              <a:xfrm>
                <a:off x="5990330" y="6309320"/>
                <a:ext cx="597894" cy="418641"/>
              </a:xfrm>
              <a:prstGeom prst="rect">
                <a:avLst/>
              </a:prstGeom>
              <a:noFill/>
              <a:ln w="9525">
                <a:noFill/>
                <a:miter lim="800000"/>
                <a:headEnd/>
                <a:tailEnd/>
              </a:ln>
            </p:spPr>
          </p:pic>
          <p:pic>
            <p:nvPicPr>
              <p:cNvPr id="7" name="Picture 6" descr="DSC00339.JPG"/>
              <p:cNvPicPr/>
              <p:nvPr/>
            </p:nvPicPr>
            <p:blipFill>
              <a:blip r:embed="rId3" cstate="print"/>
              <a:srcRect/>
              <a:stretch>
                <a:fillRect/>
              </a:stretch>
            </p:blipFill>
            <p:spPr bwMode="auto">
              <a:xfrm>
                <a:off x="8535088" y="5715016"/>
                <a:ext cx="608912" cy="815248"/>
              </a:xfrm>
              <a:prstGeom prst="rect">
                <a:avLst/>
              </a:prstGeom>
              <a:noFill/>
              <a:ln w="9525">
                <a:noFill/>
                <a:miter lim="800000"/>
                <a:headEnd/>
                <a:tailEnd/>
              </a:ln>
            </p:spPr>
          </p:pic>
          <p:pic>
            <p:nvPicPr>
              <p:cNvPr id="11" name="Picture 10" descr="IMG_0057.JPG"/>
              <p:cNvPicPr/>
              <p:nvPr/>
            </p:nvPicPr>
            <p:blipFill>
              <a:blip r:embed="rId4" cstate="print"/>
              <a:srcRect/>
              <a:stretch>
                <a:fillRect/>
              </a:stretch>
            </p:blipFill>
            <p:spPr bwMode="auto">
              <a:xfrm>
                <a:off x="7763385" y="5554413"/>
                <a:ext cx="697047" cy="517793"/>
              </a:xfrm>
              <a:prstGeom prst="rect">
                <a:avLst/>
              </a:prstGeom>
              <a:noFill/>
              <a:ln w="9525">
                <a:noFill/>
                <a:miter lim="800000"/>
                <a:headEnd/>
                <a:tailEnd/>
              </a:ln>
            </p:spPr>
          </p:pic>
          <p:sp>
            <p:nvSpPr>
              <p:cNvPr id="2" name="Rectangle 1"/>
              <p:cNvSpPr/>
              <p:nvPr/>
            </p:nvSpPr>
            <p:spPr>
              <a:xfrm>
                <a:off x="0" y="6766596"/>
                <a:ext cx="9108504" cy="45719"/>
              </a:xfrm>
              <a:prstGeom prst="rect">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pic>
            <p:nvPicPr>
              <p:cNvPr id="13" name="Picture 12" descr="z-doctores.jpg"/>
              <p:cNvPicPr/>
              <p:nvPr/>
            </p:nvPicPr>
            <p:blipFill>
              <a:blip r:embed="rId5" cstate="print"/>
              <a:srcRect l="9486" b="18182"/>
              <a:stretch>
                <a:fillRect/>
              </a:stretch>
            </p:blipFill>
            <p:spPr bwMode="auto">
              <a:xfrm>
                <a:off x="8028599" y="6072206"/>
                <a:ext cx="575861" cy="385590"/>
              </a:xfrm>
              <a:prstGeom prst="rect">
                <a:avLst/>
              </a:prstGeom>
              <a:noFill/>
              <a:ln w="9525">
                <a:noFill/>
                <a:miter lim="800000"/>
                <a:headEnd/>
                <a:tailEnd/>
              </a:ln>
            </p:spPr>
          </p:pic>
          <p:pic>
            <p:nvPicPr>
              <p:cNvPr id="14" name="Picture 13" descr="IMG_1172.JPG"/>
              <p:cNvPicPr/>
              <p:nvPr/>
            </p:nvPicPr>
            <p:blipFill>
              <a:blip r:embed="rId6" cstate="print"/>
              <a:srcRect/>
              <a:stretch>
                <a:fillRect/>
              </a:stretch>
            </p:blipFill>
            <p:spPr bwMode="auto">
              <a:xfrm>
                <a:off x="7596336" y="6384275"/>
                <a:ext cx="630945" cy="473725"/>
              </a:xfrm>
              <a:prstGeom prst="rect">
                <a:avLst/>
              </a:prstGeom>
              <a:noFill/>
              <a:ln w="9525">
                <a:noFill/>
                <a:miter lim="800000"/>
                <a:headEnd/>
                <a:tailEnd/>
              </a:ln>
            </p:spPr>
          </p:pic>
          <p:pic>
            <p:nvPicPr>
              <p:cNvPr id="15" name="Picture 14" descr="0017.jpg"/>
              <p:cNvPicPr/>
              <p:nvPr/>
            </p:nvPicPr>
            <p:blipFill>
              <a:blip r:embed="rId7" cstate="print"/>
              <a:srcRect/>
              <a:stretch>
                <a:fillRect/>
              </a:stretch>
            </p:blipFill>
            <p:spPr bwMode="auto">
              <a:xfrm>
                <a:off x="6660232" y="5877272"/>
                <a:ext cx="1009650" cy="752475"/>
              </a:xfrm>
              <a:prstGeom prst="rect">
                <a:avLst/>
              </a:prstGeom>
              <a:noFill/>
              <a:ln w="9525">
                <a:noFill/>
                <a:miter lim="800000"/>
                <a:headEnd/>
                <a:tailEnd/>
              </a:ln>
            </p:spPr>
          </p:pic>
          <p:sp>
            <p:nvSpPr>
              <p:cNvPr id="16" name="Rectangle 15"/>
              <p:cNvSpPr/>
              <p:nvPr/>
            </p:nvSpPr>
            <p:spPr>
              <a:xfrm>
                <a:off x="8270641" y="6511937"/>
                <a:ext cx="189791" cy="216024"/>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17" name="Rectangle 16"/>
              <p:cNvSpPr/>
              <p:nvPr/>
            </p:nvSpPr>
            <p:spPr>
              <a:xfrm>
                <a:off x="8538898" y="6597352"/>
                <a:ext cx="569606" cy="93389"/>
              </a:xfrm>
              <a:prstGeom prst="rect">
                <a:avLst/>
              </a:prstGeom>
              <a:solidFill>
                <a:schemeClr val="tx2">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19" name="Rectangle 18"/>
              <p:cNvSpPr/>
              <p:nvPr/>
            </p:nvSpPr>
            <p:spPr>
              <a:xfrm>
                <a:off x="5869823" y="6550770"/>
                <a:ext cx="94896" cy="157953"/>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grpSp>
        <p:sp>
          <p:nvSpPr>
            <p:cNvPr id="20" name="Rectangle 19"/>
            <p:cNvSpPr/>
            <p:nvPr/>
          </p:nvSpPr>
          <p:spPr>
            <a:xfrm>
              <a:off x="7715272" y="6143644"/>
              <a:ext cx="224765" cy="186680"/>
            </a:xfrm>
            <a:prstGeom prst="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grpSp>
    </p:spTree>
    <p:extLst>
      <p:ext uri="{BB962C8B-B14F-4D97-AF65-F5344CB8AC3E}">
        <p14:creationId xmlns:p14="http://schemas.microsoft.com/office/powerpoint/2010/main" val="8306438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a:xfrm>
            <a:off x="0" y="85725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7" name="Rectangle 2"/>
          <p:cNvSpPr>
            <a:spLocks noGrp="1"/>
          </p:cNvSpPr>
          <p:nvPr>
            <p:ph type="title"/>
          </p:nvPr>
        </p:nvSpPr>
        <p:spPr>
          <a:xfrm>
            <a:off x="285720" y="-71462"/>
            <a:ext cx="8229600" cy="1143000"/>
          </a:xfrm>
        </p:spPr>
        <p:txBody>
          <a:bodyPr/>
          <a:lstStyle/>
          <a:p>
            <a:pPr algn="l"/>
            <a:r>
              <a:rPr lang="en-GB" sz="3600" b="1" dirty="0" smtClean="0">
                <a:ea typeface="ＭＳ Ｐゴシック"/>
                <a:cs typeface="ＭＳ Ｐゴシック"/>
              </a:rPr>
              <a:t>Key Labour Policies</a:t>
            </a:r>
            <a:endParaRPr lang="en-GB" sz="3600" b="1" dirty="0" smtClean="0">
              <a:ea typeface="ＭＳ Ｐゴシック"/>
              <a:cs typeface="ＭＳ Ｐゴシック"/>
            </a:endParaRPr>
          </a:p>
        </p:txBody>
      </p:sp>
      <p:grpSp>
        <p:nvGrpSpPr>
          <p:cNvPr id="30" name="Group 29"/>
          <p:cNvGrpSpPr/>
          <p:nvPr/>
        </p:nvGrpSpPr>
        <p:grpSpPr>
          <a:xfrm>
            <a:off x="0" y="5554413"/>
            <a:ext cx="9144000" cy="1330971"/>
            <a:chOff x="0" y="5554413"/>
            <a:chExt cx="9144000" cy="1330971"/>
          </a:xfrm>
        </p:grpSpPr>
        <p:grpSp>
          <p:nvGrpSpPr>
            <p:cNvPr id="31" name="Group 3"/>
            <p:cNvGrpSpPr/>
            <p:nvPr/>
          </p:nvGrpSpPr>
          <p:grpSpPr>
            <a:xfrm>
              <a:off x="0" y="5554413"/>
              <a:ext cx="9144000" cy="1330971"/>
              <a:chOff x="0" y="5554413"/>
              <a:chExt cx="9144000" cy="1330971"/>
            </a:xfrm>
          </p:grpSpPr>
          <p:sp>
            <p:nvSpPr>
              <p:cNvPr id="33" name="Text Box 2"/>
              <p:cNvSpPr txBox="1">
                <a:spLocks noChangeArrowheads="1"/>
              </p:cNvSpPr>
              <p:nvPr/>
            </p:nvSpPr>
            <p:spPr bwMode="auto">
              <a:xfrm>
                <a:off x="0" y="5780484"/>
                <a:ext cx="9144000" cy="1104900"/>
              </a:xfrm>
              <a:prstGeom prst="rect">
                <a:avLst/>
              </a:prstGeom>
              <a:gradFill rotWithShape="1">
                <a:gsLst>
                  <a:gs pos="0">
                    <a:srgbClr val="0033CC">
                      <a:gamma/>
                      <a:shade val="46275"/>
                      <a:invGamma/>
                    </a:srgbClr>
                  </a:gs>
                  <a:gs pos="100000">
                    <a:srgbClr val="0033CC"/>
                  </a:gs>
                </a:gsLst>
                <a:lin ang="0" scaled="1"/>
              </a:gra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altLang="ja-JP" sz="1200" b="1" i="0" u="none" strike="noStrike" cap="none" normalizeH="0" baseline="0" dirty="0" smtClean="0">
                  <a:ln>
                    <a:noFill/>
                  </a:ln>
                  <a:solidFill>
                    <a:schemeClr val="tx1"/>
                  </a:solidFill>
                  <a:effectLst/>
                  <a:latin typeface="Calibri" pitchFamily="34" charset="0"/>
                  <a:ea typeface="MS Mincho" pitchFamily="49"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pic>
            <p:nvPicPr>
              <p:cNvPr id="34" name="Picture 33" descr="IMG_0040.JPG"/>
              <p:cNvPicPr/>
              <p:nvPr/>
            </p:nvPicPr>
            <p:blipFill>
              <a:blip r:embed="rId2" cstate="print"/>
              <a:srcRect l="19324" t="22302" r="16792" b="17746"/>
              <a:stretch>
                <a:fillRect/>
              </a:stretch>
            </p:blipFill>
            <p:spPr bwMode="auto">
              <a:xfrm>
                <a:off x="5990330" y="6309320"/>
                <a:ext cx="597894" cy="418641"/>
              </a:xfrm>
              <a:prstGeom prst="rect">
                <a:avLst/>
              </a:prstGeom>
              <a:noFill/>
              <a:ln w="9525">
                <a:noFill/>
                <a:miter lim="800000"/>
                <a:headEnd/>
                <a:tailEnd/>
              </a:ln>
            </p:spPr>
          </p:pic>
          <p:pic>
            <p:nvPicPr>
              <p:cNvPr id="35" name="Picture 34" descr="DSC00339.JPG"/>
              <p:cNvPicPr/>
              <p:nvPr/>
            </p:nvPicPr>
            <p:blipFill>
              <a:blip r:embed="rId3" cstate="print"/>
              <a:srcRect/>
              <a:stretch>
                <a:fillRect/>
              </a:stretch>
            </p:blipFill>
            <p:spPr bwMode="auto">
              <a:xfrm>
                <a:off x="8535088" y="5715016"/>
                <a:ext cx="608912" cy="815248"/>
              </a:xfrm>
              <a:prstGeom prst="rect">
                <a:avLst/>
              </a:prstGeom>
              <a:noFill/>
              <a:ln w="9525">
                <a:noFill/>
                <a:miter lim="800000"/>
                <a:headEnd/>
                <a:tailEnd/>
              </a:ln>
            </p:spPr>
          </p:pic>
          <p:pic>
            <p:nvPicPr>
              <p:cNvPr id="36" name="Picture 35" descr="IMG_0057.JPG"/>
              <p:cNvPicPr/>
              <p:nvPr/>
            </p:nvPicPr>
            <p:blipFill>
              <a:blip r:embed="rId4" cstate="print"/>
              <a:srcRect/>
              <a:stretch>
                <a:fillRect/>
              </a:stretch>
            </p:blipFill>
            <p:spPr bwMode="auto">
              <a:xfrm>
                <a:off x="7763385" y="5554413"/>
                <a:ext cx="697047" cy="517793"/>
              </a:xfrm>
              <a:prstGeom prst="rect">
                <a:avLst/>
              </a:prstGeom>
              <a:noFill/>
              <a:ln w="9525">
                <a:noFill/>
                <a:miter lim="800000"/>
                <a:headEnd/>
                <a:tailEnd/>
              </a:ln>
            </p:spPr>
          </p:pic>
          <p:sp>
            <p:nvSpPr>
              <p:cNvPr id="37" name="Rectangle 36"/>
              <p:cNvSpPr/>
              <p:nvPr/>
            </p:nvSpPr>
            <p:spPr>
              <a:xfrm>
                <a:off x="0" y="6766596"/>
                <a:ext cx="9108504" cy="45719"/>
              </a:xfrm>
              <a:prstGeom prst="rect">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pic>
            <p:nvPicPr>
              <p:cNvPr id="38" name="Picture 37" descr="z-doctores.jpg"/>
              <p:cNvPicPr/>
              <p:nvPr/>
            </p:nvPicPr>
            <p:blipFill>
              <a:blip r:embed="rId5" cstate="print"/>
              <a:srcRect l="9486" b="18182"/>
              <a:stretch>
                <a:fillRect/>
              </a:stretch>
            </p:blipFill>
            <p:spPr bwMode="auto">
              <a:xfrm>
                <a:off x="8028599" y="6072206"/>
                <a:ext cx="575861" cy="385590"/>
              </a:xfrm>
              <a:prstGeom prst="rect">
                <a:avLst/>
              </a:prstGeom>
              <a:noFill/>
              <a:ln w="9525">
                <a:noFill/>
                <a:miter lim="800000"/>
                <a:headEnd/>
                <a:tailEnd/>
              </a:ln>
            </p:spPr>
          </p:pic>
          <p:pic>
            <p:nvPicPr>
              <p:cNvPr id="39" name="Picture 38" descr="IMG_1172.JPG"/>
              <p:cNvPicPr/>
              <p:nvPr/>
            </p:nvPicPr>
            <p:blipFill>
              <a:blip r:embed="rId6" cstate="print"/>
              <a:srcRect/>
              <a:stretch>
                <a:fillRect/>
              </a:stretch>
            </p:blipFill>
            <p:spPr bwMode="auto">
              <a:xfrm>
                <a:off x="7596336" y="6384275"/>
                <a:ext cx="630945" cy="473725"/>
              </a:xfrm>
              <a:prstGeom prst="rect">
                <a:avLst/>
              </a:prstGeom>
              <a:noFill/>
              <a:ln w="9525">
                <a:noFill/>
                <a:miter lim="800000"/>
                <a:headEnd/>
                <a:tailEnd/>
              </a:ln>
            </p:spPr>
          </p:pic>
          <p:pic>
            <p:nvPicPr>
              <p:cNvPr id="40" name="Picture 39" descr="0017.jpg"/>
              <p:cNvPicPr/>
              <p:nvPr/>
            </p:nvPicPr>
            <p:blipFill>
              <a:blip r:embed="rId7" cstate="print"/>
              <a:srcRect/>
              <a:stretch>
                <a:fillRect/>
              </a:stretch>
            </p:blipFill>
            <p:spPr bwMode="auto">
              <a:xfrm>
                <a:off x="6660232" y="5877272"/>
                <a:ext cx="1009650" cy="752475"/>
              </a:xfrm>
              <a:prstGeom prst="rect">
                <a:avLst/>
              </a:prstGeom>
              <a:noFill/>
              <a:ln w="9525">
                <a:noFill/>
                <a:miter lim="800000"/>
                <a:headEnd/>
                <a:tailEnd/>
              </a:ln>
            </p:spPr>
          </p:pic>
          <p:sp>
            <p:nvSpPr>
              <p:cNvPr id="41" name="Rectangle 40"/>
              <p:cNvSpPr/>
              <p:nvPr/>
            </p:nvSpPr>
            <p:spPr>
              <a:xfrm>
                <a:off x="8270641" y="6511937"/>
                <a:ext cx="189791" cy="216024"/>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42" name="Rectangle 41"/>
              <p:cNvSpPr/>
              <p:nvPr/>
            </p:nvSpPr>
            <p:spPr>
              <a:xfrm>
                <a:off x="8538898" y="6597352"/>
                <a:ext cx="569606" cy="93389"/>
              </a:xfrm>
              <a:prstGeom prst="rect">
                <a:avLst/>
              </a:prstGeom>
              <a:solidFill>
                <a:schemeClr val="tx2">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43" name="Rectangle 42"/>
              <p:cNvSpPr/>
              <p:nvPr/>
            </p:nvSpPr>
            <p:spPr>
              <a:xfrm>
                <a:off x="5869823" y="6550770"/>
                <a:ext cx="94896" cy="157953"/>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grpSp>
        <p:sp>
          <p:nvSpPr>
            <p:cNvPr id="32" name="Rectangle 31"/>
            <p:cNvSpPr/>
            <p:nvPr/>
          </p:nvSpPr>
          <p:spPr>
            <a:xfrm>
              <a:off x="7715272" y="6143644"/>
              <a:ext cx="224765" cy="186680"/>
            </a:xfrm>
            <a:prstGeom prst="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grpSp>
      <p:sp>
        <p:nvSpPr>
          <p:cNvPr id="18" name="TextBox 17"/>
          <p:cNvSpPr txBox="1"/>
          <p:nvPr/>
        </p:nvSpPr>
        <p:spPr>
          <a:xfrm>
            <a:off x="428596" y="1000108"/>
            <a:ext cx="8072494" cy="4539704"/>
          </a:xfrm>
          <a:prstGeom prst="rect">
            <a:avLst/>
          </a:prstGeom>
          <a:noFill/>
        </p:spPr>
        <p:txBody>
          <a:bodyPr wrap="square" rtlCol="0">
            <a:spAutoFit/>
          </a:bodyPr>
          <a:lstStyle/>
          <a:p>
            <a:r>
              <a:rPr lang="en-GB" sz="1700" dirty="0" smtClean="0">
                <a:latin typeface="Calibri"/>
              </a:rPr>
              <a:t>To develop strategies promoting labour mediation at a national and international level, including equal opportunities with a gender approach, for youth, disabled persons, senior citizens, women heads of households, and the population in general.</a:t>
            </a:r>
            <a:r>
              <a:rPr lang="en-GB" sz="1700" dirty="0" smtClean="0">
                <a:latin typeface="Calibri"/>
              </a:rPr>
              <a:t> </a:t>
            </a:r>
          </a:p>
          <a:p>
            <a:endParaRPr lang="en-GB" sz="1700" dirty="0" smtClean="0"/>
          </a:p>
          <a:p>
            <a:pPr marL="800100" lvl="1" indent="-342900" eaLnBrk="0" hangingPunct="0">
              <a:spcBef>
                <a:spcPts val="0"/>
              </a:spcBef>
              <a:spcAft>
                <a:spcPts val="0"/>
              </a:spcAft>
              <a:buFont typeface="+mj-lt"/>
              <a:buAutoNum type="arabicPeriod"/>
            </a:pPr>
            <a:r>
              <a:rPr lang="en-GB" sz="1700" dirty="0" smtClean="0">
                <a:latin typeface="Calibri"/>
              </a:rPr>
              <a:t>To support, through the National Employment Network, strategies facilitating an </a:t>
            </a:r>
            <a:r>
              <a:rPr lang="en-GB" sz="1700" b="1" dirty="0" smtClean="0">
                <a:latin typeface="Calibri"/>
              </a:rPr>
              <a:t>intensive generation </a:t>
            </a:r>
            <a:r>
              <a:rPr lang="en-GB" sz="1700" dirty="0" smtClean="0">
                <a:latin typeface="Calibri"/>
              </a:rPr>
              <a:t>of labour at a national level. </a:t>
            </a:r>
            <a:endParaRPr lang="en-GB" sz="1700" dirty="0" smtClean="0">
              <a:latin typeface="Arial"/>
            </a:endParaRPr>
          </a:p>
          <a:p>
            <a:pPr marL="800100" lvl="1" indent="-342900" eaLnBrk="0" hangingPunct="0">
              <a:spcBef>
                <a:spcPts val="0"/>
              </a:spcBef>
              <a:spcAft>
                <a:spcPts val="0"/>
              </a:spcAft>
              <a:buFont typeface="+mj-lt"/>
              <a:buAutoNum type="arabicPeriod"/>
            </a:pPr>
            <a:endParaRPr lang="en-GB" sz="1700" dirty="0" smtClean="0">
              <a:latin typeface="Calibri"/>
            </a:endParaRPr>
          </a:p>
          <a:p>
            <a:pPr marL="800100" lvl="1" indent="-342900" eaLnBrk="0" hangingPunct="0">
              <a:spcBef>
                <a:spcPts val="0"/>
              </a:spcBef>
              <a:spcAft>
                <a:spcPts val="0"/>
              </a:spcAft>
              <a:buFont typeface="+mj-lt"/>
              <a:buAutoNum type="arabicPeriod"/>
            </a:pPr>
            <a:r>
              <a:rPr lang="en-GB" sz="1700" dirty="0" smtClean="0">
                <a:latin typeface="Calibri"/>
              </a:rPr>
              <a:t>Implementing a national employment policy, within the framework of the Five-Year Plan 2009-2014 of the Government of El Salvador.</a:t>
            </a:r>
            <a:endParaRPr lang="en-GB" sz="1700" dirty="0" smtClean="0">
              <a:latin typeface="Arial"/>
            </a:endParaRPr>
          </a:p>
          <a:p>
            <a:pPr marL="800100" lvl="1" indent="-342900" eaLnBrk="0" hangingPunct="0">
              <a:spcBef>
                <a:spcPts val="0"/>
              </a:spcBef>
              <a:spcAft>
                <a:spcPts val="0"/>
              </a:spcAft>
              <a:buFont typeface="+mj-lt"/>
              <a:buAutoNum type="arabicPeriod"/>
            </a:pPr>
            <a:endParaRPr lang="en-GB" sz="1700" dirty="0" smtClean="0">
              <a:latin typeface="Calibri"/>
            </a:endParaRPr>
          </a:p>
          <a:p>
            <a:pPr marL="800100" lvl="1" indent="-342900" eaLnBrk="0" hangingPunct="0">
              <a:spcBef>
                <a:spcPts val="0"/>
              </a:spcBef>
              <a:spcAft>
                <a:spcPts val="0"/>
              </a:spcAft>
              <a:buFont typeface="+mj-lt"/>
              <a:buAutoNum type="arabicPeriod"/>
            </a:pPr>
            <a:r>
              <a:rPr lang="en-GB" sz="1700" dirty="0" smtClean="0">
                <a:latin typeface="Calibri"/>
              </a:rPr>
              <a:t>To promote and implement employment and decent work, identifying employment opportunities abroad </a:t>
            </a:r>
            <a:r>
              <a:rPr lang="en-GB" sz="1700" b="1" dirty="0" smtClean="0">
                <a:latin typeface="Calibri"/>
              </a:rPr>
              <a:t>through Programmes for Temporary Foreign Workers Abroad.</a:t>
            </a:r>
            <a:endParaRPr lang="en-GB" sz="1700" dirty="0" smtClean="0">
              <a:latin typeface="Arial"/>
            </a:endParaRPr>
          </a:p>
          <a:p>
            <a:pPr marL="800100" lvl="1" indent="-342900" eaLnBrk="0" hangingPunct="0">
              <a:spcBef>
                <a:spcPts val="0"/>
              </a:spcBef>
              <a:spcAft>
                <a:spcPts val="0"/>
              </a:spcAft>
              <a:buFont typeface="+mj-lt"/>
              <a:buAutoNum type="arabicPeriod"/>
            </a:pPr>
            <a:endParaRPr lang="en-GB" sz="1700" b="1" dirty="0" smtClean="0">
              <a:latin typeface="Calibri"/>
            </a:endParaRPr>
          </a:p>
          <a:p>
            <a:pPr marL="800100" lvl="1" indent="-342900" eaLnBrk="0" hangingPunct="0">
              <a:spcBef>
                <a:spcPts val="0"/>
              </a:spcBef>
              <a:spcAft>
                <a:spcPts val="0"/>
              </a:spcAft>
              <a:buFont typeface="+mj-lt"/>
              <a:buAutoNum type="arabicPeriod"/>
            </a:pPr>
            <a:r>
              <a:rPr lang="en-GB" sz="1700" dirty="0" smtClean="0">
                <a:latin typeface="Calibri"/>
              </a:rPr>
              <a:t>To promote the design of a recruitment, selection, and monitoring system for temporary workers abroad (under the temporary labour migration management model in El Salvador</a:t>
            </a:r>
            <a:r>
              <a:rPr lang="en-GB" sz="1700" dirty="0" smtClean="0">
                <a:latin typeface="Calibri"/>
              </a:rPr>
              <a:t>).</a:t>
            </a:r>
            <a:endParaRPr lang="en-GB" sz="1700" dirty="0" smtClean="0">
              <a:latin typeface="Aria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p:nvPr>
        </p:nvSpPr>
        <p:spPr>
          <a:xfrm>
            <a:off x="457200" y="71414"/>
            <a:ext cx="8229600" cy="1143000"/>
          </a:xfrm>
        </p:spPr>
        <p:txBody>
          <a:bodyPr/>
          <a:lstStyle/>
          <a:p>
            <a:pPr algn="l"/>
            <a:r>
              <a:rPr lang="en-GB" sz="2800" b="1" dirty="0" smtClean="0"/>
              <a:t>Occupation Levels according to the Multiple Purpose Home Survey</a:t>
            </a:r>
            <a:endParaRPr lang="en-GB" sz="4000" b="1" dirty="0" smtClean="0"/>
          </a:p>
        </p:txBody>
      </p:sp>
      <p:sp>
        <p:nvSpPr>
          <p:cNvPr id="23554" name="Rectangle 3"/>
          <p:cNvSpPr>
            <a:spLocks noGrp="1"/>
          </p:cNvSpPr>
          <p:nvPr>
            <p:ph type="body" idx="1"/>
          </p:nvPr>
        </p:nvSpPr>
        <p:spPr>
          <a:xfrm>
            <a:off x="457200" y="1628800"/>
            <a:ext cx="8229600" cy="4525963"/>
          </a:xfrm>
        </p:spPr>
        <p:txBody>
          <a:bodyPr/>
          <a:lstStyle/>
          <a:p>
            <a:pPr>
              <a:lnSpc>
                <a:spcPct val="90000"/>
              </a:lnSpc>
              <a:buNone/>
            </a:pPr>
            <a:r>
              <a:rPr lang="en-GB" sz="2000" b="1" dirty="0" smtClean="0"/>
              <a:t>	Year     Employed Population   Unemployed Pop.  </a:t>
            </a:r>
            <a:r>
              <a:rPr lang="en-GB" sz="2000" b="1" dirty="0"/>
              <a:t> </a:t>
            </a:r>
            <a:r>
              <a:rPr lang="en-GB" sz="2000" b="1" dirty="0" smtClean="0"/>
              <a:t>Unemployment Rate</a:t>
            </a:r>
            <a:endParaRPr lang="en-GB" sz="2000" b="1" dirty="0" smtClean="0"/>
          </a:p>
          <a:p>
            <a:pPr>
              <a:lnSpc>
                <a:spcPct val="90000"/>
              </a:lnSpc>
              <a:buFont typeface="Arial" charset="0"/>
              <a:buNone/>
            </a:pPr>
            <a:r>
              <a:rPr lang="en-GB" sz="2000" dirty="0" smtClean="0"/>
              <a:t>     2004               2,526,363                       183,874                                 6.78 %</a:t>
            </a:r>
          </a:p>
          <a:p>
            <a:pPr>
              <a:lnSpc>
                <a:spcPct val="90000"/>
              </a:lnSpc>
              <a:buFont typeface="Arial" charset="0"/>
              <a:buNone/>
            </a:pPr>
            <a:r>
              <a:rPr lang="en-GB" sz="2000" dirty="0" smtClean="0"/>
              <a:t>     2005               2,591,076                       201,556                                 7.22 % </a:t>
            </a:r>
          </a:p>
          <a:p>
            <a:pPr>
              <a:lnSpc>
                <a:spcPct val="90000"/>
              </a:lnSpc>
              <a:buFont typeface="Arial" charset="0"/>
              <a:buNone/>
            </a:pPr>
            <a:r>
              <a:rPr lang="en-GB" sz="2000" dirty="0" smtClean="0"/>
              <a:t>     2006               2,685,862                       188,746                                 6.57 %</a:t>
            </a:r>
          </a:p>
          <a:p>
            <a:pPr>
              <a:lnSpc>
                <a:spcPct val="90000"/>
              </a:lnSpc>
              <a:buFont typeface="Arial" charset="0"/>
              <a:buNone/>
            </a:pPr>
            <a:r>
              <a:rPr lang="en-GB" sz="2000" dirty="0" smtClean="0"/>
              <a:t>     2007               2,173,963                       146,983                                 6.33 %</a:t>
            </a:r>
          </a:p>
          <a:p>
            <a:pPr>
              <a:lnSpc>
                <a:spcPct val="90000"/>
              </a:lnSpc>
              <a:buFont typeface="Arial" charset="0"/>
              <a:buNone/>
            </a:pPr>
            <a:r>
              <a:rPr lang="en-GB" sz="2000" dirty="0" smtClean="0"/>
              <a:t>     2008               2,349,050                       146,858                                 5.88 %</a:t>
            </a:r>
          </a:p>
          <a:p>
            <a:pPr>
              <a:lnSpc>
                <a:spcPct val="90000"/>
              </a:lnSpc>
              <a:buNone/>
            </a:pPr>
            <a:r>
              <a:rPr lang="en-GB" sz="2000" dirty="0" smtClean="0"/>
              <a:t>     2009               2,551,667                       187,088                                 7.30 %</a:t>
            </a:r>
          </a:p>
          <a:p>
            <a:pPr>
              <a:lnSpc>
                <a:spcPct val="90000"/>
              </a:lnSpc>
              <a:buNone/>
            </a:pPr>
            <a:r>
              <a:rPr lang="en-GB" sz="2000" dirty="0" smtClean="0"/>
              <a:t>     2010               2,580,284                       181,806                                 7.10 %</a:t>
            </a:r>
          </a:p>
          <a:p>
            <a:pPr>
              <a:lnSpc>
                <a:spcPct val="90000"/>
              </a:lnSpc>
              <a:buFont typeface="Arial" charset="0"/>
              <a:buNone/>
            </a:pPr>
            <a:r>
              <a:rPr lang="en-GB" sz="2800" dirty="0" smtClean="0"/>
              <a:t>    </a:t>
            </a:r>
            <a:endParaRPr lang="en-GB" sz="2000" dirty="0" smtClean="0"/>
          </a:p>
        </p:txBody>
      </p:sp>
      <p:cxnSp>
        <p:nvCxnSpPr>
          <p:cNvPr id="4" name="Straight Connector 3"/>
          <p:cNvCxnSpPr/>
          <p:nvPr/>
        </p:nvCxnSpPr>
        <p:spPr>
          <a:xfrm>
            <a:off x="0" y="1071546"/>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0" y="5554413"/>
            <a:ext cx="9144000" cy="1330971"/>
            <a:chOff x="0" y="5554413"/>
            <a:chExt cx="9144000" cy="1330971"/>
          </a:xfrm>
        </p:grpSpPr>
        <p:sp>
          <p:nvSpPr>
            <p:cNvPr id="6" name="Text Box 2"/>
            <p:cNvSpPr txBox="1">
              <a:spLocks noChangeArrowheads="1"/>
            </p:cNvSpPr>
            <p:nvPr/>
          </p:nvSpPr>
          <p:spPr bwMode="auto">
            <a:xfrm>
              <a:off x="0" y="5780484"/>
              <a:ext cx="9144000" cy="1104900"/>
            </a:xfrm>
            <a:prstGeom prst="rect">
              <a:avLst/>
            </a:prstGeom>
            <a:gradFill rotWithShape="1">
              <a:gsLst>
                <a:gs pos="0">
                  <a:srgbClr val="0033CC">
                    <a:gamma/>
                    <a:shade val="46275"/>
                    <a:invGamma/>
                  </a:srgbClr>
                </a:gs>
                <a:gs pos="100000">
                  <a:srgbClr val="0033CC"/>
                </a:gs>
              </a:gsLst>
              <a:lin ang="0" scaled="1"/>
            </a:gra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altLang="ja-JP" sz="1200" b="1" i="0" u="none" strike="noStrike" cap="none" normalizeH="0" baseline="0" dirty="0" smtClean="0">
                <a:ln>
                  <a:noFill/>
                </a:ln>
                <a:solidFill>
                  <a:schemeClr val="tx1"/>
                </a:solidFill>
                <a:effectLst/>
                <a:latin typeface="Calibri" pitchFamily="34" charset="0"/>
                <a:ea typeface="MS Mincho" pitchFamily="49"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pic>
          <p:nvPicPr>
            <p:cNvPr id="7" name="Picture 6" descr="IMG_0040.JPG"/>
            <p:cNvPicPr/>
            <p:nvPr/>
          </p:nvPicPr>
          <p:blipFill>
            <a:blip r:embed="rId2" cstate="print"/>
            <a:srcRect l="19324" t="22302" r="16792" b="17746"/>
            <a:stretch>
              <a:fillRect/>
            </a:stretch>
          </p:blipFill>
          <p:spPr bwMode="auto">
            <a:xfrm>
              <a:off x="5990330" y="6309320"/>
              <a:ext cx="597894" cy="418641"/>
            </a:xfrm>
            <a:prstGeom prst="rect">
              <a:avLst/>
            </a:prstGeom>
            <a:noFill/>
            <a:ln w="9525">
              <a:noFill/>
              <a:miter lim="800000"/>
              <a:headEnd/>
              <a:tailEnd/>
            </a:ln>
          </p:spPr>
        </p:pic>
        <p:pic>
          <p:nvPicPr>
            <p:cNvPr id="8" name="Picture 7" descr="DSC00339.JPG"/>
            <p:cNvPicPr/>
            <p:nvPr/>
          </p:nvPicPr>
          <p:blipFill>
            <a:blip r:embed="rId3" cstate="print"/>
            <a:srcRect/>
            <a:stretch>
              <a:fillRect/>
            </a:stretch>
          </p:blipFill>
          <p:spPr bwMode="auto">
            <a:xfrm>
              <a:off x="8535088" y="5715016"/>
              <a:ext cx="608912" cy="815248"/>
            </a:xfrm>
            <a:prstGeom prst="rect">
              <a:avLst/>
            </a:prstGeom>
            <a:noFill/>
            <a:ln w="9525">
              <a:noFill/>
              <a:miter lim="800000"/>
              <a:headEnd/>
              <a:tailEnd/>
            </a:ln>
          </p:spPr>
        </p:pic>
        <p:pic>
          <p:nvPicPr>
            <p:cNvPr id="9" name="Picture 8" descr="IMG_0057.JPG"/>
            <p:cNvPicPr/>
            <p:nvPr/>
          </p:nvPicPr>
          <p:blipFill>
            <a:blip r:embed="rId4" cstate="print"/>
            <a:srcRect/>
            <a:stretch>
              <a:fillRect/>
            </a:stretch>
          </p:blipFill>
          <p:spPr bwMode="auto">
            <a:xfrm>
              <a:off x="7763385" y="5554413"/>
              <a:ext cx="697047" cy="517793"/>
            </a:xfrm>
            <a:prstGeom prst="rect">
              <a:avLst/>
            </a:prstGeom>
            <a:noFill/>
            <a:ln w="9525">
              <a:noFill/>
              <a:miter lim="800000"/>
              <a:headEnd/>
              <a:tailEnd/>
            </a:ln>
          </p:spPr>
        </p:pic>
        <p:sp>
          <p:nvSpPr>
            <p:cNvPr id="10" name="Rectangle 9"/>
            <p:cNvSpPr/>
            <p:nvPr/>
          </p:nvSpPr>
          <p:spPr>
            <a:xfrm>
              <a:off x="0" y="6766596"/>
              <a:ext cx="9108504" cy="45719"/>
            </a:xfrm>
            <a:prstGeom prst="rect">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pic>
          <p:nvPicPr>
            <p:cNvPr id="11" name="Picture 10" descr="z-doctores.jpg"/>
            <p:cNvPicPr/>
            <p:nvPr/>
          </p:nvPicPr>
          <p:blipFill>
            <a:blip r:embed="rId5" cstate="print"/>
            <a:srcRect l="9486" b="18182"/>
            <a:stretch>
              <a:fillRect/>
            </a:stretch>
          </p:blipFill>
          <p:spPr bwMode="auto">
            <a:xfrm>
              <a:off x="8028599" y="6072206"/>
              <a:ext cx="575861" cy="385590"/>
            </a:xfrm>
            <a:prstGeom prst="rect">
              <a:avLst/>
            </a:prstGeom>
            <a:noFill/>
            <a:ln w="9525">
              <a:noFill/>
              <a:miter lim="800000"/>
              <a:headEnd/>
              <a:tailEnd/>
            </a:ln>
          </p:spPr>
        </p:pic>
        <p:pic>
          <p:nvPicPr>
            <p:cNvPr id="12" name="Picture 11" descr="IMG_1172.JPG"/>
            <p:cNvPicPr/>
            <p:nvPr/>
          </p:nvPicPr>
          <p:blipFill>
            <a:blip r:embed="rId6" cstate="print"/>
            <a:srcRect/>
            <a:stretch>
              <a:fillRect/>
            </a:stretch>
          </p:blipFill>
          <p:spPr bwMode="auto">
            <a:xfrm>
              <a:off x="7596336" y="6384275"/>
              <a:ext cx="630945" cy="473725"/>
            </a:xfrm>
            <a:prstGeom prst="rect">
              <a:avLst/>
            </a:prstGeom>
            <a:noFill/>
            <a:ln w="9525">
              <a:noFill/>
              <a:miter lim="800000"/>
              <a:headEnd/>
              <a:tailEnd/>
            </a:ln>
          </p:spPr>
        </p:pic>
        <p:pic>
          <p:nvPicPr>
            <p:cNvPr id="13" name="Picture 12" descr="0017.jpg"/>
            <p:cNvPicPr/>
            <p:nvPr/>
          </p:nvPicPr>
          <p:blipFill>
            <a:blip r:embed="rId7" cstate="print"/>
            <a:srcRect/>
            <a:stretch>
              <a:fillRect/>
            </a:stretch>
          </p:blipFill>
          <p:spPr bwMode="auto">
            <a:xfrm>
              <a:off x="6660232" y="5877272"/>
              <a:ext cx="1009650" cy="752475"/>
            </a:xfrm>
            <a:prstGeom prst="rect">
              <a:avLst/>
            </a:prstGeom>
            <a:noFill/>
            <a:ln w="9525">
              <a:noFill/>
              <a:miter lim="800000"/>
              <a:headEnd/>
              <a:tailEnd/>
            </a:ln>
          </p:spPr>
        </p:pic>
        <p:sp>
          <p:nvSpPr>
            <p:cNvPr id="14" name="Rectangle 13"/>
            <p:cNvSpPr/>
            <p:nvPr/>
          </p:nvSpPr>
          <p:spPr>
            <a:xfrm>
              <a:off x="8270641" y="6511937"/>
              <a:ext cx="189791" cy="216024"/>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15" name="Rectangle 14"/>
            <p:cNvSpPr/>
            <p:nvPr/>
          </p:nvSpPr>
          <p:spPr>
            <a:xfrm>
              <a:off x="8538898" y="6597352"/>
              <a:ext cx="569606" cy="93389"/>
            </a:xfrm>
            <a:prstGeom prst="rect">
              <a:avLst/>
            </a:prstGeom>
            <a:solidFill>
              <a:schemeClr val="tx2">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16" name="Rectangle 15"/>
            <p:cNvSpPr/>
            <p:nvPr/>
          </p:nvSpPr>
          <p:spPr>
            <a:xfrm>
              <a:off x="5869823" y="6550770"/>
              <a:ext cx="94896" cy="157953"/>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0" y="785794"/>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4339" name="TextBox 6"/>
          <p:cNvSpPr txBox="1">
            <a:spLocks noChangeArrowheads="1"/>
          </p:cNvSpPr>
          <p:nvPr/>
        </p:nvSpPr>
        <p:spPr bwMode="auto">
          <a:xfrm>
            <a:off x="357158" y="71414"/>
            <a:ext cx="8429684" cy="769441"/>
          </a:xfrm>
          <a:prstGeom prst="rect">
            <a:avLst/>
          </a:prstGeom>
          <a:noFill/>
          <a:ln w="9525">
            <a:noFill/>
            <a:miter lim="800000"/>
            <a:headEnd/>
            <a:tailEnd/>
          </a:ln>
        </p:spPr>
        <p:txBody>
          <a:bodyPr wrap="square">
            <a:spAutoFit/>
          </a:bodyPr>
          <a:lstStyle/>
          <a:p>
            <a:r>
              <a:rPr lang="en-GB" sz="4400" b="1" dirty="0" smtClean="0">
                <a:latin typeface="Calibri" pitchFamily="34" charset="0"/>
              </a:rPr>
              <a:t>Migration Context </a:t>
            </a:r>
            <a:endParaRPr lang="en-GB" sz="4400" b="1" dirty="0">
              <a:latin typeface="Calibri" pitchFamily="34" charset="0"/>
            </a:endParaRPr>
          </a:p>
        </p:txBody>
      </p:sp>
      <p:pic>
        <p:nvPicPr>
          <p:cNvPr id="16" name="Picture 2" descr="mapamundiexpoculturales1"/>
          <p:cNvPicPr>
            <a:picLocks noGrp="1" noChangeAspect="1" noChangeArrowheads="1"/>
          </p:cNvPicPr>
          <p:nvPr>
            <p:ph idx="1"/>
          </p:nvPr>
        </p:nvPicPr>
        <p:blipFill>
          <a:blip r:embed="rId2" cstate="print">
            <a:duotone>
              <a:schemeClr val="accent4">
                <a:shade val="45000"/>
                <a:satMod val="135000"/>
              </a:schemeClr>
              <a:prstClr val="white"/>
            </a:duotone>
          </a:blip>
          <a:srcRect l="12987" t="27940" r="7870" b="8040"/>
          <a:stretch>
            <a:fillRect/>
          </a:stretch>
        </p:blipFill>
        <p:spPr>
          <a:xfrm>
            <a:off x="571472" y="928670"/>
            <a:ext cx="8216004" cy="4572000"/>
          </a:xfrm>
        </p:spPr>
      </p:pic>
      <p:sp>
        <p:nvSpPr>
          <p:cNvPr id="17" name="Text Box 5"/>
          <p:cNvSpPr txBox="1">
            <a:spLocks noChangeArrowheads="1"/>
          </p:cNvSpPr>
          <p:nvPr/>
        </p:nvSpPr>
        <p:spPr bwMode="auto">
          <a:xfrm>
            <a:off x="7372350" y="4214818"/>
            <a:ext cx="1354138" cy="400050"/>
          </a:xfrm>
          <a:prstGeom prst="rect">
            <a:avLst/>
          </a:prstGeom>
          <a:noFill/>
          <a:ln w="76200" algn="ctr">
            <a:solidFill>
              <a:srgbClr val="FFCC00"/>
            </a:solidFill>
            <a:miter lim="800000"/>
            <a:headEnd/>
            <a:tailEnd/>
          </a:ln>
        </p:spPr>
        <p:txBody>
          <a:bodyPr anchor="b">
            <a:spAutoFit/>
          </a:bodyPr>
          <a:lstStyle/>
          <a:p>
            <a:pPr algn="ctr">
              <a:spcBef>
                <a:spcPct val="50000"/>
              </a:spcBef>
            </a:pPr>
            <a:r>
              <a:rPr lang="es-SV" sz="2000" b="1" dirty="0"/>
              <a:t>19,000</a:t>
            </a:r>
            <a:endParaRPr lang="en-US" sz="2000" b="1" dirty="0"/>
          </a:p>
        </p:txBody>
      </p:sp>
      <p:sp>
        <p:nvSpPr>
          <p:cNvPr id="18" name="Text Box 6"/>
          <p:cNvSpPr txBox="1">
            <a:spLocks noChangeArrowheads="1"/>
          </p:cNvSpPr>
          <p:nvPr/>
        </p:nvSpPr>
        <p:spPr bwMode="auto">
          <a:xfrm>
            <a:off x="4071934" y="2071678"/>
            <a:ext cx="1600200" cy="400050"/>
          </a:xfrm>
          <a:prstGeom prst="rect">
            <a:avLst/>
          </a:prstGeom>
          <a:noFill/>
          <a:ln w="76200" algn="ctr">
            <a:solidFill>
              <a:srgbClr val="FFCC00"/>
            </a:solidFill>
            <a:miter lim="800000"/>
            <a:headEnd/>
            <a:tailEnd/>
          </a:ln>
        </p:spPr>
        <p:txBody>
          <a:bodyPr anchor="b">
            <a:spAutoFit/>
          </a:bodyPr>
          <a:lstStyle/>
          <a:p>
            <a:pPr algn="ctr">
              <a:spcBef>
                <a:spcPct val="50000"/>
              </a:spcBef>
            </a:pPr>
            <a:r>
              <a:rPr lang="es-SV" sz="1600" b="1" dirty="0" smtClean="0"/>
              <a:t>+ ó - </a:t>
            </a:r>
            <a:r>
              <a:rPr lang="es-SV" sz="2000" b="1" dirty="0" smtClean="0"/>
              <a:t>80 000</a:t>
            </a:r>
            <a:endParaRPr lang="en-US" sz="2000" b="1" dirty="0"/>
          </a:p>
        </p:txBody>
      </p:sp>
      <p:sp>
        <p:nvSpPr>
          <p:cNvPr id="19" name="Text Box 7"/>
          <p:cNvSpPr txBox="1">
            <a:spLocks noChangeArrowheads="1"/>
          </p:cNvSpPr>
          <p:nvPr/>
        </p:nvSpPr>
        <p:spPr bwMode="auto">
          <a:xfrm>
            <a:off x="785813" y="1285860"/>
            <a:ext cx="1419225" cy="400050"/>
          </a:xfrm>
          <a:prstGeom prst="rect">
            <a:avLst/>
          </a:prstGeom>
          <a:noFill/>
          <a:ln w="76200" algn="ctr">
            <a:solidFill>
              <a:srgbClr val="FFCC00"/>
            </a:solidFill>
            <a:miter lim="800000"/>
            <a:headEnd/>
            <a:tailEnd/>
          </a:ln>
        </p:spPr>
        <p:txBody>
          <a:bodyPr anchor="b">
            <a:spAutoFit/>
          </a:bodyPr>
          <a:lstStyle/>
          <a:p>
            <a:pPr algn="ctr">
              <a:spcBef>
                <a:spcPct val="50000"/>
              </a:spcBef>
            </a:pPr>
            <a:r>
              <a:rPr lang="es-SV" sz="2000" b="1" dirty="0" smtClean="0"/>
              <a:t>120,000</a:t>
            </a:r>
            <a:endParaRPr lang="en-US" sz="2000" b="1" dirty="0"/>
          </a:p>
        </p:txBody>
      </p:sp>
      <p:sp>
        <p:nvSpPr>
          <p:cNvPr id="20" name="Text Box 8"/>
          <p:cNvSpPr txBox="1">
            <a:spLocks noChangeArrowheads="1"/>
          </p:cNvSpPr>
          <p:nvPr/>
        </p:nvSpPr>
        <p:spPr bwMode="auto">
          <a:xfrm>
            <a:off x="2409825" y="3786190"/>
            <a:ext cx="1049338" cy="400050"/>
          </a:xfrm>
          <a:prstGeom prst="rect">
            <a:avLst/>
          </a:prstGeom>
          <a:noFill/>
          <a:ln w="76200" algn="ctr">
            <a:solidFill>
              <a:srgbClr val="FFCC00"/>
            </a:solidFill>
            <a:miter lim="800000"/>
            <a:headEnd/>
            <a:tailEnd/>
          </a:ln>
        </p:spPr>
        <p:txBody>
          <a:bodyPr anchor="b">
            <a:spAutoFit/>
          </a:bodyPr>
          <a:lstStyle/>
          <a:p>
            <a:pPr algn="ctr">
              <a:spcBef>
                <a:spcPct val="50000"/>
              </a:spcBef>
            </a:pPr>
            <a:r>
              <a:rPr lang="es-SV" sz="2000" b="1" dirty="0"/>
              <a:t>3,000</a:t>
            </a:r>
            <a:endParaRPr lang="en-US" sz="2000" b="1" dirty="0"/>
          </a:p>
        </p:txBody>
      </p:sp>
      <p:sp>
        <p:nvSpPr>
          <p:cNvPr id="23" name="Text Box 11"/>
          <p:cNvSpPr txBox="1">
            <a:spLocks noChangeArrowheads="1"/>
          </p:cNvSpPr>
          <p:nvPr/>
        </p:nvSpPr>
        <p:spPr bwMode="auto">
          <a:xfrm>
            <a:off x="1000125" y="2100262"/>
            <a:ext cx="1444625" cy="400050"/>
          </a:xfrm>
          <a:prstGeom prst="rect">
            <a:avLst/>
          </a:prstGeom>
          <a:noFill/>
          <a:ln w="76200" algn="ctr">
            <a:solidFill>
              <a:srgbClr val="FFCC00"/>
            </a:solidFill>
            <a:miter lim="800000"/>
            <a:headEnd/>
            <a:tailEnd/>
          </a:ln>
        </p:spPr>
        <p:txBody>
          <a:bodyPr anchor="b">
            <a:spAutoFit/>
          </a:bodyPr>
          <a:lstStyle/>
          <a:p>
            <a:pPr algn="ctr">
              <a:spcBef>
                <a:spcPct val="50000"/>
              </a:spcBef>
            </a:pPr>
            <a:r>
              <a:rPr lang="es-SV" sz="2000" b="1" dirty="0"/>
              <a:t>2,500,000</a:t>
            </a:r>
            <a:endParaRPr lang="en-US" sz="2000" b="1" dirty="0"/>
          </a:p>
        </p:txBody>
      </p:sp>
      <p:sp>
        <p:nvSpPr>
          <p:cNvPr id="24" name="Text Box 13"/>
          <p:cNvSpPr txBox="1">
            <a:spLocks noChangeArrowheads="1"/>
          </p:cNvSpPr>
          <p:nvPr/>
        </p:nvSpPr>
        <p:spPr bwMode="auto">
          <a:xfrm>
            <a:off x="3143240" y="3071813"/>
            <a:ext cx="4000528" cy="2512226"/>
          </a:xfrm>
          <a:prstGeom prst="rect">
            <a:avLst/>
          </a:prstGeom>
          <a:noFill/>
          <a:ln w="9525" algn="ctr">
            <a:noFill/>
            <a:miter lim="800000"/>
            <a:headEnd/>
            <a:tailEnd/>
          </a:ln>
        </p:spPr>
        <p:txBody>
          <a:bodyPr wrap="square">
            <a:spAutoFit/>
          </a:bodyPr>
          <a:lstStyle/>
          <a:p>
            <a:pPr marL="463550" indent="-463550">
              <a:lnSpc>
                <a:spcPct val="85000"/>
              </a:lnSpc>
              <a:spcBef>
                <a:spcPct val="25000"/>
              </a:spcBef>
              <a:buFont typeface="Arial" charset="0"/>
              <a:buChar char="•"/>
            </a:pPr>
            <a:r>
              <a:rPr lang="en-GB" sz="1700" b="1" dirty="0" smtClean="0"/>
              <a:t>Approximately 2.8 million Salvadorans are living abroad. </a:t>
            </a:r>
          </a:p>
          <a:p>
            <a:pPr>
              <a:lnSpc>
                <a:spcPct val="85000"/>
              </a:lnSpc>
              <a:spcBef>
                <a:spcPct val="25000"/>
              </a:spcBef>
            </a:pPr>
            <a:endParaRPr lang="en-GB" sz="1700" b="1" dirty="0" smtClean="0"/>
          </a:p>
          <a:p>
            <a:pPr marL="463550" indent="-463550">
              <a:lnSpc>
                <a:spcPct val="85000"/>
              </a:lnSpc>
              <a:spcBef>
                <a:spcPct val="25000"/>
              </a:spcBef>
              <a:buFont typeface="Arial" charset="0"/>
              <a:buChar char="•"/>
            </a:pPr>
            <a:r>
              <a:rPr lang="en-GB" sz="1700" b="1" dirty="0" smtClean="0"/>
              <a:t>90% of migrants are living in the US.</a:t>
            </a:r>
            <a:br>
              <a:rPr lang="en-GB" sz="1700" b="1" dirty="0" smtClean="0"/>
            </a:br>
            <a:endParaRPr lang="en-GB" sz="1700" b="1" dirty="0" smtClean="0"/>
          </a:p>
          <a:p>
            <a:pPr marL="463550" indent="-463550">
              <a:lnSpc>
                <a:spcPct val="85000"/>
              </a:lnSpc>
              <a:spcBef>
                <a:spcPct val="25000"/>
              </a:spcBef>
              <a:buFont typeface="Arial" charset="0"/>
              <a:buChar char="•"/>
            </a:pPr>
            <a:r>
              <a:rPr lang="en-GB" sz="1700" b="1" dirty="0" smtClean="0"/>
              <a:t>Geographic location in other countries:  Canada, Central America, Mexico, Australia, Italy, Sweden, etc</a:t>
            </a:r>
            <a:r>
              <a:rPr lang="en-GB" sz="1700" dirty="0" smtClean="0"/>
              <a:t>.</a:t>
            </a:r>
            <a:endParaRPr lang="en-GB" sz="1700" dirty="0"/>
          </a:p>
        </p:txBody>
      </p:sp>
      <p:sp>
        <p:nvSpPr>
          <p:cNvPr id="37" name="Text Box 9"/>
          <p:cNvSpPr txBox="1">
            <a:spLocks noChangeArrowheads="1"/>
          </p:cNvSpPr>
          <p:nvPr/>
        </p:nvSpPr>
        <p:spPr bwMode="auto">
          <a:xfrm>
            <a:off x="1071538" y="2957452"/>
            <a:ext cx="1643074" cy="400110"/>
          </a:xfrm>
          <a:prstGeom prst="rect">
            <a:avLst/>
          </a:prstGeom>
          <a:noFill/>
          <a:ln w="76200" algn="ctr">
            <a:solidFill>
              <a:srgbClr val="FFCC00"/>
            </a:solidFill>
            <a:miter lim="800000"/>
            <a:headEnd/>
            <a:tailEnd/>
          </a:ln>
        </p:spPr>
        <p:txBody>
          <a:bodyPr wrap="square" anchor="b">
            <a:spAutoFit/>
          </a:bodyPr>
          <a:lstStyle/>
          <a:p>
            <a:pPr algn="ctr">
              <a:spcBef>
                <a:spcPct val="50000"/>
              </a:spcBef>
            </a:pPr>
            <a:r>
              <a:rPr lang="es-SV" sz="1200" b="1" dirty="0" smtClean="0"/>
              <a:t>+ ó - </a:t>
            </a:r>
            <a:r>
              <a:rPr lang="es-SV" sz="2000" b="1" dirty="0" smtClean="0"/>
              <a:t>100,000</a:t>
            </a:r>
            <a:endParaRPr lang="en-US" sz="2000" b="1" dirty="0"/>
          </a:p>
        </p:txBody>
      </p:sp>
      <p:sp>
        <p:nvSpPr>
          <p:cNvPr id="38" name="Rectangle 37"/>
          <p:cNvSpPr/>
          <p:nvPr/>
        </p:nvSpPr>
        <p:spPr>
          <a:xfrm>
            <a:off x="3929058" y="1785926"/>
            <a:ext cx="2000264" cy="1000132"/>
          </a:xfrm>
          <a:prstGeom prst="rect">
            <a:avLst/>
          </a:prstGeom>
          <a:noFill/>
          <a:ln w="381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9" name="Group 38"/>
          <p:cNvGrpSpPr/>
          <p:nvPr/>
        </p:nvGrpSpPr>
        <p:grpSpPr>
          <a:xfrm>
            <a:off x="0" y="5554413"/>
            <a:ext cx="9144000" cy="1330971"/>
            <a:chOff x="0" y="5554413"/>
            <a:chExt cx="9144000" cy="1330971"/>
          </a:xfrm>
        </p:grpSpPr>
        <p:grpSp>
          <p:nvGrpSpPr>
            <p:cNvPr id="40" name="Group 3"/>
            <p:cNvGrpSpPr/>
            <p:nvPr/>
          </p:nvGrpSpPr>
          <p:grpSpPr>
            <a:xfrm>
              <a:off x="0" y="5554413"/>
              <a:ext cx="9144000" cy="1330971"/>
              <a:chOff x="0" y="5554413"/>
              <a:chExt cx="9144000" cy="1330971"/>
            </a:xfrm>
          </p:grpSpPr>
          <p:sp>
            <p:nvSpPr>
              <p:cNvPr id="42" name="Text Box 2"/>
              <p:cNvSpPr txBox="1">
                <a:spLocks noChangeArrowheads="1"/>
              </p:cNvSpPr>
              <p:nvPr/>
            </p:nvSpPr>
            <p:spPr bwMode="auto">
              <a:xfrm>
                <a:off x="0" y="5780484"/>
                <a:ext cx="9144000" cy="1104900"/>
              </a:xfrm>
              <a:prstGeom prst="rect">
                <a:avLst/>
              </a:prstGeom>
              <a:gradFill rotWithShape="1">
                <a:gsLst>
                  <a:gs pos="0">
                    <a:srgbClr val="0033CC">
                      <a:gamma/>
                      <a:shade val="46275"/>
                      <a:invGamma/>
                    </a:srgbClr>
                  </a:gs>
                  <a:gs pos="100000">
                    <a:srgbClr val="0033CC"/>
                  </a:gs>
                </a:gsLst>
                <a:lin ang="0" scaled="1"/>
              </a:gra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altLang="ja-JP" sz="1200" b="1" i="0" u="none" strike="noStrike" cap="none" normalizeH="0" baseline="0" dirty="0" smtClean="0">
                  <a:ln>
                    <a:noFill/>
                  </a:ln>
                  <a:solidFill>
                    <a:schemeClr val="tx1"/>
                  </a:solidFill>
                  <a:effectLst/>
                  <a:latin typeface="Calibri" pitchFamily="34" charset="0"/>
                  <a:ea typeface="MS Mincho" pitchFamily="49"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pic>
            <p:nvPicPr>
              <p:cNvPr id="43" name="Picture 42" descr="IMG_0040.JPG"/>
              <p:cNvPicPr/>
              <p:nvPr/>
            </p:nvPicPr>
            <p:blipFill>
              <a:blip r:embed="rId3" cstate="print"/>
              <a:srcRect l="19324" t="22302" r="16792" b="17746"/>
              <a:stretch>
                <a:fillRect/>
              </a:stretch>
            </p:blipFill>
            <p:spPr bwMode="auto">
              <a:xfrm>
                <a:off x="5990330" y="6309320"/>
                <a:ext cx="597894" cy="418641"/>
              </a:xfrm>
              <a:prstGeom prst="rect">
                <a:avLst/>
              </a:prstGeom>
              <a:noFill/>
              <a:ln w="9525">
                <a:noFill/>
                <a:miter lim="800000"/>
                <a:headEnd/>
                <a:tailEnd/>
              </a:ln>
            </p:spPr>
          </p:pic>
          <p:pic>
            <p:nvPicPr>
              <p:cNvPr id="44" name="Picture 43" descr="DSC00339.JPG"/>
              <p:cNvPicPr/>
              <p:nvPr/>
            </p:nvPicPr>
            <p:blipFill>
              <a:blip r:embed="rId4" cstate="print"/>
              <a:srcRect/>
              <a:stretch>
                <a:fillRect/>
              </a:stretch>
            </p:blipFill>
            <p:spPr bwMode="auto">
              <a:xfrm>
                <a:off x="8535088" y="5715016"/>
                <a:ext cx="608912" cy="815248"/>
              </a:xfrm>
              <a:prstGeom prst="rect">
                <a:avLst/>
              </a:prstGeom>
              <a:noFill/>
              <a:ln w="9525">
                <a:noFill/>
                <a:miter lim="800000"/>
                <a:headEnd/>
                <a:tailEnd/>
              </a:ln>
            </p:spPr>
          </p:pic>
          <p:pic>
            <p:nvPicPr>
              <p:cNvPr id="45" name="Picture 44" descr="IMG_0057.JPG"/>
              <p:cNvPicPr/>
              <p:nvPr/>
            </p:nvPicPr>
            <p:blipFill>
              <a:blip r:embed="rId5" cstate="print"/>
              <a:srcRect/>
              <a:stretch>
                <a:fillRect/>
              </a:stretch>
            </p:blipFill>
            <p:spPr bwMode="auto">
              <a:xfrm>
                <a:off x="7763385" y="5554413"/>
                <a:ext cx="697047" cy="517793"/>
              </a:xfrm>
              <a:prstGeom prst="rect">
                <a:avLst/>
              </a:prstGeom>
              <a:noFill/>
              <a:ln w="9525">
                <a:noFill/>
                <a:miter lim="800000"/>
                <a:headEnd/>
                <a:tailEnd/>
              </a:ln>
            </p:spPr>
          </p:pic>
          <p:sp>
            <p:nvSpPr>
              <p:cNvPr id="46" name="Rectangle 45"/>
              <p:cNvSpPr/>
              <p:nvPr/>
            </p:nvSpPr>
            <p:spPr>
              <a:xfrm>
                <a:off x="0" y="6766596"/>
                <a:ext cx="9108504" cy="45719"/>
              </a:xfrm>
              <a:prstGeom prst="rect">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pic>
            <p:nvPicPr>
              <p:cNvPr id="47" name="Picture 46" descr="z-doctores.jpg"/>
              <p:cNvPicPr/>
              <p:nvPr/>
            </p:nvPicPr>
            <p:blipFill>
              <a:blip r:embed="rId6" cstate="print"/>
              <a:srcRect l="9486" b="18182"/>
              <a:stretch>
                <a:fillRect/>
              </a:stretch>
            </p:blipFill>
            <p:spPr bwMode="auto">
              <a:xfrm>
                <a:off x="8028599" y="6072206"/>
                <a:ext cx="575861" cy="385590"/>
              </a:xfrm>
              <a:prstGeom prst="rect">
                <a:avLst/>
              </a:prstGeom>
              <a:noFill/>
              <a:ln w="9525">
                <a:noFill/>
                <a:miter lim="800000"/>
                <a:headEnd/>
                <a:tailEnd/>
              </a:ln>
            </p:spPr>
          </p:pic>
          <p:pic>
            <p:nvPicPr>
              <p:cNvPr id="48" name="Picture 47" descr="IMG_1172.JPG"/>
              <p:cNvPicPr/>
              <p:nvPr/>
            </p:nvPicPr>
            <p:blipFill>
              <a:blip r:embed="rId7" cstate="print"/>
              <a:srcRect/>
              <a:stretch>
                <a:fillRect/>
              </a:stretch>
            </p:blipFill>
            <p:spPr bwMode="auto">
              <a:xfrm>
                <a:off x="7596336" y="6384275"/>
                <a:ext cx="630945" cy="473725"/>
              </a:xfrm>
              <a:prstGeom prst="rect">
                <a:avLst/>
              </a:prstGeom>
              <a:noFill/>
              <a:ln w="9525">
                <a:noFill/>
                <a:miter lim="800000"/>
                <a:headEnd/>
                <a:tailEnd/>
              </a:ln>
            </p:spPr>
          </p:pic>
          <p:pic>
            <p:nvPicPr>
              <p:cNvPr id="49" name="Picture 48" descr="0017.jpg"/>
              <p:cNvPicPr/>
              <p:nvPr/>
            </p:nvPicPr>
            <p:blipFill>
              <a:blip r:embed="rId8" cstate="print"/>
              <a:srcRect/>
              <a:stretch>
                <a:fillRect/>
              </a:stretch>
            </p:blipFill>
            <p:spPr bwMode="auto">
              <a:xfrm>
                <a:off x="6660232" y="5877272"/>
                <a:ext cx="1009650" cy="752475"/>
              </a:xfrm>
              <a:prstGeom prst="rect">
                <a:avLst/>
              </a:prstGeom>
              <a:noFill/>
              <a:ln w="9525">
                <a:noFill/>
                <a:miter lim="800000"/>
                <a:headEnd/>
                <a:tailEnd/>
              </a:ln>
            </p:spPr>
          </p:pic>
          <p:sp>
            <p:nvSpPr>
              <p:cNvPr id="50" name="Rectangle 49"/>
              <p:cNvSpPr/>
              <p:nvPr/>
            </p:nvSpPr>
            <p:spPr>
              <a:xfrm>
                <a:off x="8270641" y="6511937"/>
                <a:ext cx="189791" cy="216024"/>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51" name="Rectangle 50"/>
              <p:cNvSpPr/>
              <p:nvPr/>
            </p:nvSpPr>
            <p:spPr>
              <a:xfrm>
                <a:off x="8538898" y="6597352"/>
                <a:ext cx="569606" cy="93389"/>
              </a:xfrm>
              <a:prstGeom prst="rect">
                <a:avLst/>
              </a:prstGeom>
              <a:solidFill>
                <a:schemeClr val="tx2">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52" name="Rectangle 51"/>
              <p:cNvSpPr/>
              <p:nvPr/>
            </p:nvSpPr>
            <p:spPr>
              <a:xfrm>
                <a:off x="5869823" y="6550770"/>
                <a:ext cx="94896" cy="157953"/>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grpSp>
        <p:sp>
          <p:nvSpPr>
            <p:cNvPr id="41" name="Rectangle 40"/>
            <p:cNvSpPr/>
            <p:nvPr/>
          </p:nvSpPr>
          <p:spPr>
            <a:xfrm>
              <a:off x="7715272" y="6143644"/>
              <a:ext cx="224765" cy="186680"/>
            </a:xfrm>
            <a:prstGeom prst="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1051</TotalTime>
  <Words>1242</Words>
  <Application>Microsoft Office PowerPoint</Application>
  <PresentationFormat>Presentación en pantalla (4:3)</PresentationFormat>
  <Paragraphs>155</Paragraphs>
  <Slides>21</Slides>
  <Notes>2</Notes>
  <HiddenSlides>1</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Key Labour Policies</vt:lpstr>
      <vt:lpstr>Occupation Levels according to the Multiple Purpose Home Survey</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jmcastillo</dc:creator>
  <cp:lastModifiedBy>Christiane</cp:lastModifiedBy>
  <cp:revision>204</cp:revision>
  <dcterms:created xsi:type="dcterms:W3CDTF">2010-01-15T00:04:45Z</dcterms:created>
  <dcterms:modified xsi:type="dcterms:W3CDTF">2012-05-04T22:41:39Z</dcterms:modified>
</cp:coreProperties>
</file>