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20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13A46-075C-492E-B3D3-3C868D6959C2}" type="datetimeFigureOut">
              <a:rPr lang="en-US"/>
              <a:pPr>
                <a:defRPr/>
              </a:pPr>
              <a:t>5/12/15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F86E0-BD5C-4E6A-9B63-B607649F35A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2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E570-4D1E-4C71-BA45-2F055DBDA7B9}" type="datetimeFigureOut">
              <a:rPr lang="en-US"/>
              <a:pPr>
                <a:defRPr/>
              </a:pPr>
              <a:t>5/12/15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2AD10-977B-4D7A-88FC-22687275947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3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5F7C5-A16F-4FC7-B6B8-CF70B1298FCB}" type="datetimeFigureOut">
              <a:rPr lang="en-US"/>
              <a:pPr>
                <a:defRPr/>
              </a:pPr>
              <a:t>5/12/15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883A-E935-43F9-A269-0F4782EA0A4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3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2FB8-DED9-411D-9EFA-75A50DE94021}" type="datetimeFigureOut">
              <a:rPr lang="en-US"/>
              <a:pPr>
                <a:defRPr/>
              </a:pPr>
              <a:t>5/12/15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02645-31D5-4A65-8885-7911669C9C4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61B4-CFDF-4162-B54D-586A9EF43353}" type="datetimeFigureOut">
              <a:rPr lang="en-US"/>
              <a:pPr>
                <a:defRPr/>
              </a:pPr>
              <a:t>5/12/15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EE270-AA84-4BD2-95C6-177F9FF713F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2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AFE29-02D4-4EE6-A2F3-2BFCDF7CC6AF}" type="datetimeFigureOut">
              <a:rPr lang="en-US"/>
              <a:pPr>
                <a:defRPr/>
              </a:pPr>
              <a:t>5/12/15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2896D-A249-45D9-BB68-A6C61834C38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87722-53BF-4FBA-99D7-C9180E8EA1C1}" type="datetimeFigureOut">
              <a:rPr lang="en-US"/>
              <a:pPr>
                <a:defRPr/>
              </a:pPr>
              <a:t>5/12/15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7730-9C04-45AB-BD74-C7A85489650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9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987F4-3D94-4E05-B948-DC682D3555C1}" type="datetimeFigureOut">
              <a:rPr lang="en-US"/>
              <a:pPr>
                <a:defRPr/>
              </a:pPr>
              <a:t>5/12/15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A988-3F9B-434B-92FC-E685E8330C6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523D-6D51-465D-8238-9F3C5156D8A7}" type="datetimeFigureOut">
              <a:rPr lang="en-US"/>
              <a:pPr>
                <a:defRPr/>
              </a:pPr>
              <a:t>5/12/15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247C-5E70-48AD-BEAC-E5FCA2E76D1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7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7610-53CD-405D-A3E0-F27AB244FB71}" type="datetimeFigureOut">
              <a:rPr lang="en-US"/>
              <a:pPr>
                <a:defRPr/>
              </a:pPr>
              <a:t>5/12/15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7956A-4062-4B43-BDDB-FB44E542481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3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B479-96DA-4020-AE5E-AC84227B165E}" type="datetimeFigureOut">
              <a:rPr lang="en-US"/>
              <a:pPr>
                <a:defRPr/>
              </a:pPr>
              <a:t>5/12/15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28C54-9654-4DE5-99DD-846F4539D62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5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R" smtClean="0"/>
              <a:t>Click to edit Master text styles</a:t>
            </a:r>
          </a:p>
          <a:p>
            <a:pPr lvl="1"/>
            <a:r>
              <a:rPr lang="en-US" altLang="es-CR" smtClean="0"/>
              <a:t>Second level</a:t>
            </a:r>
          </a:p>
          <a:p>
            <a:pPr lvl="2"/>
            <a:r>
              <a:rPr lang="en-US" altLang="es-CR" smtClean="0"/>
              <a:t>Third level</a:t>
            </a:r>
          </a:p>
          <a:p>
            <a:pPr lvl="3"/>
            <a:r>
              <a:rPr lang="en-US" altLang="es-CR" smtClean="0"/>
              <a:t>Fourth level</a:t>
            </a:r>
          </a:p>
          <a:p>
            <a:pPr lvl="4"/>
            <a:r>
              <a:rPr lang="en-US" altLang="es-C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F344B-347B-4F9B-A83D-EC99EECC0C65}" type="datetimeFigureOut">
              <a:rPr lang="en-US"/>
              <a:pPr>
                <a:defRPr/>
              </a:pPr>
              <a:t>5/12/15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3B31BB-09B7-47B8-A0EB-48CE290EDD9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Preliminary Identification of Profiles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/>
          <a:lstStyle/>
          <a:p>
            <a:r>
              <a:rPr lang="en-GB" dirty="0" smtClean="0"/>
              <a:t>International Organization for Migration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Objective:</a:t>
            </a:r>
          </a:p>
          <a:p>
            <a:pPr marL="0" indent="0">
              <a:buNone/>
            </a:pPr>
            <a:r>
              <a:rPr lang="en-GB" dirty="0" smtClean="0"/>
              <a:t>To p</a:t>
            </a:r>
            <a:r>
              <a:rPr lang="en-GB" dirty="0" smtClean="0"/>
              <a:t>rovide Member States with general guidance on the development and implementation of mechanisms for the preliminary identification of profiles and referral of migrant populations in vulnerable situations.  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Key Concepts: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GB" dirty="0" smtClean="0"/>
              <a:t>Preliminary identification of profiles;</a:t>
            </a:r>
            <a:endParaRPr lang="en-GB" dirty="0" smtClean="0"/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GB" dirty="0" smtClean="0"/>
              <a:t>Indicators;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GB" dirty="0" smtClean="0"/>
              <a:t>Referral mechanisms;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GB" dirty="0" smtClean="0"/>
              <a:t>Critical protection and assistance route;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GB" dirty="0" smtClean="0"/>
              <a:t>Risk assessment;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GB" dirty="0" smtClean="0"/>
              <a:t>Vulnerable situations.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4972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>
                <a:solidFill>
                  <a:schemeClr val="accent1">
                    <a:lumMod val="75000"/>
                  </a:schemeClr>
                </a:solidFill>
              </a:rPr>
              <a:t>Guiding Principles:</a:t>
            </a:r>
            <a:endParaRPr lang="es-C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s-CR" dirty="0" smtClean="0"/>
              <a:t>International Human Rights Law, International Refugee Law and International Humanitarian Law;</a:t>
            </a:r>
            <a:endParaRPr lang="es-CR" dirty="0" smtClean="0"/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s-CR" dirty="0" smtClean="0"/>
              <a:t>Principle of equality and non-discrimination (gender, nationalitiy, ethnic origin and sexual orientation); </a:t>
            </a:r>
            <a:endParaRPr lang="es-CR" dirty="0" smtClean="0"/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s-CR" dirty="0" smtClean="0"/>
              <a:t>Principle of special protecion for boys, girls and adolescents and the best interest of the child.</a:t>
            </a:r>
            <a:endParaRPr lang="es-CR" dirty="0" smtClean="0"/>
          </a:p>
          <a:p>
            <a:pPr marL="457200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es-C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950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Guiding Principles:</a:t>
            </a: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GB" dirty="0" smtClean="0"/>
              <a:t>Principle of confidentiality;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GB" dirty="0" smtClean="0"/>
              <a:t>Principle of no </a:t>
            </a:r>
            <a:r>
              <a:rPr lang="en-GB" dirty="0" smtClean="0"/>
              <a:t>revictimization</a:t>
            </a:r>
            <a:r>
              <a:rPr lang="en-GB" dirty="0" smtClean="0"/>
              <a:t>;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GB" dirty="0" smtClean="0"/>
              <a:t>Principle of respect for diversity and multiculturalism. </a:t>
            </a:r>
          </a:p>
          <a:p>
            <a:pPr marL="457200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en-GB" dirty="0" smtClean="0"/>
              <a:t>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622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Populations in highly vulnerable situations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GB" dirty="0" smtClean="0"/>
              <a:t>Unaccompanied and/or separated boys, girls and adolescents;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GB" dirty="0" smtClean="0"/>
              <a:t>Boys, girls and adolescents in other vulnerable situations (victims of sexual violence, pregnant adolescents, exploitation);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GB" dirty="0" smtClean="0"/>
              <a:t>Victims of trafficking in persons.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69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Populations in highly vulnerable situations: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GB" dirty="0" smtClean="0"/>
              <a:t>Refugees and refuge seekers;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GB" dirty="0"/>
              <a:t>E</a:t>
            </a:r>
            <a:r>
              <a:rPr lang="en-GB" dirty="0" smtClean="0"/>
              <a:t>xtra-continental migrants and refugees;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GB" dirty="0" smtClean="0"/>
              <a:t>Victims of violence and crime;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GB" dirty="0" smtClean="0"/>
              <a:t>Women victims of sexual and/or </a:t>
            </a:r>
            <a:r>
              <a:rPr lang="en-GB" dirty="0" smtClean="0"/>
              <a:t>gender-based violence, pregnant women travelling by themselves, especially pregnant adolescents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82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4" t="15674" r="39002" b="21428"/>
          <a:stretch/>
        </p:blipFill>
        <p:spPr bwMode="auto">
          <a:xfrm>
            <a:off x="2727857" y="1523710"/>
            <a:ext cx="3146825" cy="4804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5" t="16469" r="38646" b="21211"/>
          <a:stretch/>
        </p:blipFill>
        <p:spPr bwMode="auto">
          <a:xfrm>
            <a:off x="5874682" y="1412776"/>
            <a:ext cx="2262733" cy="3352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4" t="16468" r="24145" b="21023"/>
          <a:stretch/>
        </p:blipFill>
        <p:spPr bwMode="auto">
          <a:xfrm>
            <a:off x="357007" y="4149080"/>
            <a:ext cx="2370850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19048" r="38534" b="24053"/>
          <a:stretch/>
        </p:blipFill>
        <p:spPr bwMode="auto">
          <a:xfrm>
            <a:off x="738746" y="1523710"/>
            <a:ext cx="1968298" cy="2625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16071" r="24256" b="21591"/>
          <a:stretch/>
        </p:blipFill>
        <p:spPr bwMode="auto">
          <a:xfrm>
            <a:off x="5878729" y="4905164"/>
            <a:ext cx="2149656" cy="1440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568" y="661338"/>
            <a:ext cx="627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Migration for the benefit of all...</a:t>
            </a:r>
            <a:endParaRPr lang="en-GB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716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pt OI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ppt OIM</Template>
  <TotalTime>86</TotalTime>
  <Words>238</Words>
  <Application>Microsoft Macintosh PowerPoint</Application>
  <PresentationFormat>Presentación en pantalla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Plantilla ppt OIM</vt:lpstr>
      <vt:lpstr>Preliminary Identification of Profiles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Identificación Preliminar de Perfiles</dc:title>
  <dc:creator>TENORIO Laura</dc:creator>
  <cp:lastModifiedBy>Christiane Lehnhoff</cp:lastModifiedBy>
  <cp:revision>13</cp:revision>
  <dcterms:created xsi:type="dcterms:W3CDTF">2015-05-11T21:49:53Z</dcterms:created>
  <dcterms:modified xsi:type="dcterms:W3CDTF">2015-05-12T16:38:56Z</dcterms:modified>
</cp:coreProperties>
</file>