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93" r:id="rId4"/>
    <p:sldId id="280" r:id="rId5"/>
    <p:sldId id="297" r:id="rId6"/>
    <p:sldId id="281" r:id="rId7"/>
    <p:sldId id="285" r:id="rId8"/>
    <p:sldId id="298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0" autoAdjust="0"/>
  </p:normalViewPr>
  <p:slideViewPr>
    <p:cSldViewPr>
      <p:cViewPr>
        <p:scale>
          <a:sx n="78" d="100"/>
          <a:sy n="78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085218-F744-4BEC-8012-7E8146E3CBD8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849A98-EC3E-4AC2-B68F-EAA094AD026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97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4D44-92F8-4DD5-AD00-07D085C4BC36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D1A8-DE1F-423C-97DE-B7AC1739BEE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89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5C78-B430-44AD-85B3-9A3995C21D68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AE7E8-9959-43A4-B90B-0DB5A3F7DEB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14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1752-F06C-4DF7-AC7C-D0A9BF11793F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AB76-55D8-47F7-B747-D3993A95C04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420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8CF3-B23E-4950-81B2-7CF82BB93397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32C6-A378-428E-A696-1FF48B78258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934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351C-B885-4377-8316-5C1739701698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EDE41-3D2F-470E-8456-BA84758E165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51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6227F-E007-4674-A33C-51BB30ADC9E3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066F-AA8D-4DCA-BB4C-AC286C5F841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53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1AB6-DC66-4B51-9CFD-58A0B29F9452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4BBB-8361-40DE-B39D-EA832B0954D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974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BF92-12A2-4065-B12A-8BF43D3EEA59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B4F0-AFFD-474A-9D38-9D44CBB63B1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48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D8F3-5A2C-49C1-95A3-D972E50EF05A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30DC-91FC-47B4-A41C-CD97D231971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35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880E-2253-4B25-95FB-D65E3EF89535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0A9D-97B4-4A5A-88E9-33E17B2728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22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E5AA6-FA82-486C-8303-3559613B0C2D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E7366-28B4-475D-B4AE-15BE415D82C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468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8BD2AA-1F0F-431F-96A7-821409058B2C}" type="datetimeFigureOut">
              <a:rPr lang="es-ES"/>
              <a:pPr>
                <a:defRPr/>
              </a:pPr>
              <a:t>03/05/2012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66E4A-1029-4C7E-A444-EC6C02EE52C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428625" y="571500"/>
            <a:ext cx="8215313" cy="444500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643063" y="2000250"/>
            <a:ext cx="684053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 smtClean="0"/>
              <a:t>Seminar/Workshop:  Capacity Building of Consular Authorities on Protection of the Labour Rights of Migrant Workers</a:t>
            </a:r>
            <a:endParaRPr lang="en-GB" sz="3200" b="1" dirty="0" smtClean="0">
              <a:latin typeface="Calibri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3200" dirty="0" smtClean="0"/>
              <a:t>The Experience of Advisory Opinion OC-18/03</a:t>
            </a:r>
            <a:endParaRPr lang="en-GB" sz="3200" b="1" dirty="0">
              <a:latin typeface="Calibri" pitchFamily="34" charset="0"/>
            </a:endParaRPr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500688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43000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11270" name="6 Marcador de contenido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3714750"/>
          </a:xfrm>
        </p:spPr>
        <p:txBody>
          <a:bodyPr/>
          <a:lstStyle/>
          <a:p>
            <a:pPr algn="just" eaLnBrk="1" hangingPunct="1"/>
            <a:endParaRPr lang="en-GB" sz="2000" dirty="0" smtClean="0"/>
          </a:p>
          <a:p>
            <a:pPr algn="just" eaLnBrk="1" hangingPunct="1"/>
            <a:r>
              <a:rPr lang="en-GB" sz="2000" dirty="0" smtClean="0"/>
              <a:t>States are under the general obligation to respect and guarantee fundamental rights.</a:t>
            </a:r>
          </a:p>
          <a:p>
            <a:pPr algn="just" eaLnBrk="1" hangingPunct="1"/>
            <a:endParaRPr lang="en-GB" sz="2000" dirty="0" smtClean="0"/>
          </a:p>
          <a:p>
            <a:pPr algn="just" eaLnBrk="1" hangingPunct="1"/>
            <a:r>
              <a:rPr lang="en-GB" sz="2000" dirty="0" smtClean="0"/>
              <a:t>Incompliance by States –</a:t>
            </a:r>
            <a:r>
              <a:rPr lang="en-GB" sz="2000" dirty="0"/>
              <a:t> </a:t>
            </a:r>
            <a:r>
              <a:rPr lang="en-GB" sz="2000" dirty="0" smtClean="0"/>
              <a:t>through any type of discriminatory treatment – with the general obligation to respect and guarantee human rights generates international liability.</a:t>
            </a:r>
          </a:p>
          <a:p>
            <a:pPr algn="just" eaLnBrk="1" hangingPunct="1"/>
            <a:endParaRPr lang="en-GB" sz="2000" dirty="0" smtClean="0"/>
          </a:p>
          <a:p>
            <a:pPr algn="just" eaLnBrk="1" hangingPunct="1"/>
            <a:r>
              <a:rPr lang="en-GB" sz="2000" dirty="0" smtClean="0"/>
              <a:t>The general obligation to respect and guarantee human rights is binding for States, irrespective of circumstances and considerations, including the migration status of a person. </a:t>
            </a:r>
          </a:p>
          <a:p>
            <a:pPr algn="just" eaLnBrk="1" hangingPunct="1">
              <a:buFont typeface="Arial" charset="0"/>
              <a:buNone/>
            </a:pPr>
            <a:endParaRPr lang="en-GB" sz="1600" dirty="0" smtClean="0"/>
          </a:p>
          <a:p>
            <a:pPr algn="just" eaLnBrk="1" hangingPunct="1">
              <a:buFont typeface="Arial" charset="0"/>
              <a:buNone/>
            </a:pPr>
            <a:endParaRPr lang="en-GB" sz="1600" dirty="0" smtClean="0"/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8 CuadroTexto"/>
          <p:cNvSpPr txBox="1">
            <a:spLocks noChangeArrowheads="1"/>
          </p:cNvSpPr>
          <p:nvPr/>
        </p:nvSpPr>
        <p:spPr bwMode="auto">
          <a:xfrm>
            <a:off x="3429000" y="1714500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MX" sz="2200" b="1" dirty="0">
                <a:latin typeface="Calibri" pitchFamily="34" charset="0"/>
              </a:rPr>
              <a:t>…OC 18/03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1229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12294" name="6 Marcador de contenido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37147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endParaRPr lang="en-GB" sz="1800" dirty="0" smtClean="0"/>
          </a:p>
          <a:p>
            <a:pPr algn="just" eaLnBrk="1" hangingPunct="1">
              <a:buFont typeface="Arial" charset="0"/>
              <a:buNone/>
            </a:pPr>
            <a:endParaRPr lang="en-GB" sz="1600" dirty="0" smtClean="0"/>
          </a:p>
          <a:p>
            <a:pPr algn="just" eaLnBrk="1" hangingPunct="1"/>
            <a:r>
              <a:rPr lang="en-GB" sz="2000" dirty="0" smtClean="0"/>
              <a:t>The migration status of a person may not be used as a justification to deprive this person from enjoying and exercising his/her human rights, including labour rights.  The rights are a consequence of a labour relationship.</a:t>
            </a:r>
          </a:p>
          <a:p>
            <a:pPr algn="just" eaLnBrk="1" hangingPunct="1">
              <a:buFont typeface="Arial" charset="0"/>
              <a:buNone/>
            </a:pPr>
            <a:endParaRPr lang="en-GB" sz="2000" dirty="0" smtClean="0"/>
          </a:p>
          <a:p>
            <a:pPr algn="just" eaLnBrk="1" hangingPunct="1"/>
            <a:r>
              <a:rPr lang="en-GB" sz="2000" dirty="0" smtClean="0"/>
              <a:t>The State is under the obligation to respect and guarantee the labour human rights of all workers. </a:t>
            </a:r>
            <a:endParaRPr lang="en-GB" sz="1600" dirty="0" smtClean="0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8 CuadroTexto"/>
          <p:cNvSpPr txBox="1">
            <a:spLocks noChangeArrowheads="1"/>
          </p:cNvSpPr>
          <p:nvPr/>
        </p:nvSpPr>
        <p:spPr bwMode="auto">
          <a:xfrm>
            <a:off x="3429000" y="1714500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MX" sz="2200" b="1" dirty="0">
                <a:latin typeface="Calibri" pitchFamily="34" charset="0"/>
              </a:rPr>
              <a:t>…OC 18/03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dirty="0">
              <a:latin typeface="Calibri" pitchFamily="34" charset="0"/>
            </a:endParaRPr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n-GB" sz="2000" dirty="0" smtClean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2146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000" dirty="0" smtClean="0">
                <a:latin typeface="Arial" charset="0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000" dirty="0" smtClean="0">
                <a:latin typeface="Arial" charset="0"/>
              </a:rPr>
              <a:t>For centuries, the right of States to ensure the interest and wellbeing of their citizens when they are outside State territory has been recognized.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charset="0"/>
              </a:rPr>
              <a:t>Vienna Convention on Consular Relations (1963) </a:t>
            </a:r>
            <a:br>
              <a:rPr lang="en-GB" sz="2000" dirty="0" smtClean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charset="0"/>
              </a:rPr>
              <a:t>170 countries are part of the Vienna Convention</a:t>
            </a:r>
            <a:br>
              <a:rPr lang="en-GB" sz="2000" dirty="0" smtClean="0">
                <a:latin typeface="Arial" charset="0"/>
              </a:rPr>
            </a:br>
            <a:endParaRPr lang="en-GB" sz="2000" dirty="0" smtClean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charset="0"/>
              </a:rPr>
              <a:t>Consular functions:  Article 5</a:t>
            </a:r>
            <a:endParaRPr lang="en-GB" sz="2000" dirty="0" smtClean="0"/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FontTx/>
              <a:buAutoNum type="arabicPeriod"/>
            </a:pPr>
            <a:r>
              <a:rPr lang="en-GB" sz="2200" b="1" dirty="0" smtClean="0">
                <a:latin typeface="Calibri" pitchFamily="34" charset="0"/>
              </a:rPr>
              <a:t>Protection and Assistance to Nationals Abroad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410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4102" name="6 Marcador de contenido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321468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Consular functions shall consist of:</a:t>
            </a:r>
          </a:p>
          <a:p>
            <a:pPr eaLnBrk="1" hangingPunct="1"/>
            <a:endParaRPr lang="en-GB" sz="2400" dirty="0" smtClean="0"/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	a) Protecting, in the receiving State, the interests of the sending State and its nationals – whether they are individuals or legal entities – within the limits established by international law. 	(…)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	e) Providing assistance to nationals from the sending State, whether they are individuals or legal entities.</a:t>
            </a:r>
            <a:endParaRPr lang="en-GB" sz="2400" dirty="0" smtClean="0"/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2200" b="1" dirty="0" smtClean="0">
                <a:latin typeface="Calibri" pitchFamily="34" charset="0"/>
              </a:rPr>
              <a:t>… Protection and Assistance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512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5126" name="6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2146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n-GB" sz="1800" b="1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800" b="1" dirty="0" smtClean="0"/>
              <a:t>Legal Strategy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dirty="0" smtClean="0"/>
              <a:t>Merits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dirty="0" smtClean="0"/>
              <a:t>Opportunity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dirty="0" smtClean="0"/>
              <a:t>Achieving the end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dirty="0" smtClean="0"/>
              <a:t>Legal repercussions</a:t>
            </a:r>
          </a:p>
          <a:p>
            <a:pPr lvl="1" algn="just" eaLnBrk="1" hangingPunct="1">
              <a:lnSpc>
                <a:spcPct val="80000"/>
              </a:lnSpc>
            </a:pPr>
            <a:endParaRPr lang="en-GB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800" b="1" dirty="0" smtClean="0"/>
              <a:t>Political Considerations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dirty="0" smtClean="0"/>
              <a:t>Opportunity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GB" dirty="0" smtClean="0"/>
              <a:t>Potential alliances</a:t>
            </a:r>
          </a:p>
          <a:p>
            <a:pPr algn="just" eaLnBrk="1" hangingPunct="1">
              <a:lnSpc>
                <a:spcPct val="80000"/>
              </a:lnSpc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</a:pPr>
            <a:endParaRPr lang="en-GB" sz="2000" b="1" dirty="0" smtClean="0"/>
          </a:p>
          <a:p>
            <a:pPr eaLnBrk="1" hangingPunct="1">
              <a:buFont typeface="Arial" charset="0"/>
              <a:buNone/>
            </a:pPr>
            <a:endParaRPr lang="en-GB" sz="2400" dirty="0" smtClean="0"/>
          </a:p>
        </p:txBody>
      </p:sp>
      <p:pic>
        <p:nvPicPr>
          <p:cNvPr id="51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2200" b="1" dirty="0" smtClean="0">
                <a:latin typeface="Calibri" pitchFamily="34" charset="0"/>
              </a:rPr>
              <a:t>2. </a:t>
            </a:r>
            <a:r>
              <a:rPr lang="en-GB" sz="2400" b="1" dirty="0" smtClean="0">
                <a:latin typeface="Calibri" pitchFamily="34" charset="0"/>
              </a:rPr>
              <a:t> Considerations to present a recourse at an international organization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614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6150" name="6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214688"/>
          </a:xfrm>
        </p:spPr>
        <p:txBody>
          <a:bodyPr/>
          <a:lstStyle/>
          <a:p>
            <a:pPr eaLnBrk="1" hangingPunct="1"/>
            <a:endParaRPr lang="en-GB" sz="2400" dirty="0" smtClean="0"/>
          </a:p>
          <a:p>
            <a:pPr algn="just" eaLnBrk="1" hangingPunct="1">
              <a:lnSpc>
                <a:spcPct val="80000"/>
              </a:lnSpc>
            </a:pPr>
            <a:endParaRPr lang="en-GB" sz="2000" b="1" dirty="0" smtClean="0"/>
          </a:p>
          <a:p>
            <a:pPr algn="just" eaLnBrk="1" hangingPunct="1">
              <a:lnSpc>
                <a:spcPct val="80000"/>
              </a:lnSpc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GB" sz="2000" dirty="0" smtClean="0"/>
              <a:t>International Court of Justice (ICJ)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dirty="0" smtClean="0"/>
              <a:t>(Optional Protocol, VCCR).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dirty="0" smtClean="0"/>
              <a:t>	</a:t>
            </a:r>
            <a:r>
              <a:rPr lang="en-GB" sz="2000" b="1" i="1" dirty="0" smtClean="0"/>
              <a:t>Breard</a:t>
            </a:r>
            <a:r>
              <a:rPr lang="en-GB" sz="2000" dirty="0" smtClean="0"/>
              <a:t> (Paraguay vs. USA, 1998)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dirty="0" smtClean="0"/>
              <a:t>		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dirty="0" smtClean="0"/>
              <a:t>		- Precautionary measures (suspension)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</a:pPr>
            <a:endParaRPr lang="en-GB" sz="2000" b="1" dirty="0" smtClean="0"/>
          </a:p>
          <a:p>
            <a:pPr eaLnBrk="1" hangingPunct="1">
              <a:buFont typeface="Arial" charset="0"/>
              <a:buNone/>
            </a:pPr>
            <a:endParaRPr lang="en-GB" sz="2400" dirty="0" smtClean="0"/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2200" b="1" dirty="0" smtClean="0">
                <a:latin typeface="Calibri" pitchFamily="34" charset="0"/>
              </a:rPr>
              <a:t>3. </a:t>
            </a:r>
            <a:r>
              <a:rPr lang="en-GB" sz="2400" b="1" dirty="0" smtClean="0">
                <a:latin typeface="Calibri" pitchFamily="34" charset="0"/>
              </a:rPr>
              <a:t> International lawsuits to address violations to Article 36 of the Vienna Convention on Consular Relations (VCCR)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717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214688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GB" sz="2000" b="1" i="1" dirty="0" smtClean="0"/>
              <a:t>LaGrand</a:t>
            </a:r>
            <a:r>
              <a:rPr lang="en-GB" sz="2000" b="1" dirty="0" smtClean="0"/>
              <a:t> (Germany vs. USA, 1999)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b="1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The United States violated the right to consular notification of the </a:t>
            </a:r>
            <a:r>
              <a:rPr lang="en-GB" sz="2000" dirty="0" smtClean="0"/>
              <a:t>LaGrand</a:t>
            </a:r>
            <a:r>
              <a:rPr lang="en-GB" sz="2000" dirty="0" smtClean="0"/>
              <a:t> brothers, as well as the right of the German government to provide consular assistance (Article 5, VCCR).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VCCR establishes individual rights of the detained person.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Domestic rules of procedural preclusion should not apply to violations to VCCR.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/>
              <a:t>Precautionary measures established by ICJ create an obligation for the parties. </a:t>
            </a:r>
            <a:endParaRPr lang="en-GB" sz="2400" dirty="0"/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2200" b="1" dirty="0" smtClean="0">
                <a:latin typeface="Calibri" pitchFamily="34" charset="0"/>
              </a:rPr>
              <a:t>… Lawsuits before ICJ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819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8198" name="6 Marcador de contenido"/>
          <p:cNvSpPr>
            <a:spLocks noGrp="1"/>
          </p:cNvSpPr>
          <p:nvPr>
            <p:ph idx="1"/>
          </p:nvPr>
        </p:nvSpPr>
        <p:spPr>
          <a:xfrm>
            <a:off x="500063" y="2214563"/>
            <a:ext cx="8229600" cy="32146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dirty="0" smtClean="0"/>
              <a:t>Joint work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b="1" dirty="0" smtClean="0"/>
              <a:t>Written observations </a:t>
            </a:r>
            <a:r>
              <a:rPr lang="en-GB" sz="2000" dirty="0" smtClean="0"/>
              <a:t>(30Apr98): </a:t>
            </a:r>
            <a:r>
              <a:rPr lang="en-GB" sz="2000" b="1" dirty="0" smtClean="0"/>
              <a:t>Dominican Republic</a:t>
            </a:r>
            <a:r>
              <a:rPr lang="en-GB" sz="2000" dirty="0" smtClean="0"/>
              <a:t>, Republic of </a:t>
            </a:r>
            <a:r>
              <a:rPr lang="en-GB" sz="2000" b="1" dirty="0" smtClean="0"/>
              <a:t>Honduras,</a:t>
            </a:r>
            <a:r>
              <a:rPr lang="en-GB" sz="2000" dirty="0" smtClean="0"/>
              <a:t> and Republic of </a:t>
            </a:r>
            <a:r>
              <a:rPr lang="en-GB" sz="2000" b="1" dirty="0" smtClean="0"/>
              <a:t>Guatemala</a:t>
            </a:r>
            <a:r>
              <a:rPr lang="en-GB" sz="2000" dirty="0" smtClean="0"/>
              <a:t>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b="1" dirty="0" smtClean="0"/>
              <a:t>Public hearing (</a:t>
            </a:r>
            <a:r>
              <a:rPr lang="en-GB" sz="2000" dirty="0" smtClean="0"/>
              <a:t>12&amp;13Jun98): Participants directly link </a:t>
            </a:r>
            <a:r>
              <a:rPr lang="en-GB" sz="2000" b="1" dirty="0" smtClean="0"/>
              <a:t>the right to information about consular assistance </a:t>
            </a:r>
            <a:r>
              <a:rPr lang="en-GB" sz="2000" dirty="0" smtClean="0"/>
              <a:t>to </a:t>
            </a:r>
            <a:r>
              <a:rPr lang="en-GB" sz="2000" b="1" dirty="0" smtClean="0"/>
              <a:t>human rights</a:t>
            </a:r>
            <a:r>
              <a:rPr lang="en-GB" sz="2000" dirty="0" smtClean="0"/>
              <a:t>, particularly to </a:t>
            </a:r>
            <a:r>
              <a:rPr lang="en-GB" sz="2000" b="1" dirty="0" smtClean="0"/>
              <a:t>judicial guarantees </a:t>
            </a:r>
            <a:r>
              <a:rPr lang="en-GB" sz="2000" dirty="0" smtClean="0"/>
              <a:t>(arguments by </a:t>
            </a:r>
            <a:r>
              <a:rPr lang="en-GB" sz="2000" b="1" dirty="0" smtClean="0"/>
              <a:t>Mexico</a:t>
            </a:r>
            <a:r>
              <a:rPr lang="en-GB" sz="2000" dirty="0" smtClean="0"/>
              <a:t>, </a:t>
            </a:r>
            <a:r>
              <a:rPr lang="en-GB" sz="2000" b="1" dirty="0" smtClean="0"/>
              <a:t>Costa Rica, El Salvador, Guatemala, Honduras, Paraguay</a:t>
            </a:r>
            <a:r>
              <a:rPr lang="en-GB" sz="2000" dirty="0" smtClean="0"/>
              <a:t>) and even to the </a:t>
            </a:r>
            <a:r>
              <a:rPr lang="en-GB" sz="2000" b="1" dirty="0" smtClean="0"/>
              <a:t>right to life </a:t>
            </a:r>
            <a:r>
              <a:rPr lang="en-GB" sz="2000" dirty="0" smtClean="0"/>
              <a:t>(arguments by </a:t>
            </a:r>
            <a:r>
              <a:rPr lang="en-GB" sz="2000" b="1" dirty="0" smtClean="0"/>
              <a:t>Mexico, Paraguay, the Dominican Republic</a:t>
            </a:r>
            <a:r>
              <a:rPr lang="en-GB" sz="2000" dirty="0" smtClean="0"/>
              <a:t>).  A discrepant delegation (inter-State).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2200" b="1" dirty="0" smtClean="0">
                <a:latin typeface="Calibri" pitchFamily="34" charset="0"/>
              </a:rPr>
              <a:t>4.  Advisory Opinion CIDH 16/99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92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9222" name="6 Marcador de contenido"/>
          <p:cNvSpPr>
            <a:spLocks noGrp="1"/>
          </p:cNvSpPr>
          <p:nvPr>
            <p:ph idx="1"/>
          </p:nvPr>
        </p:nvSpPr>
        <p:spPr>
          <a:xfrm>
            <a:off x="785813" y="2286000"/>
            <a:ext cx="8229600" cy="32146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800" b="1" dirty="0" smtClean="0"/>
              <a:t>Very important contributions: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GB" sz="2800" dirty="0" smtClean="0"/>
          </a:p>
          <a:p>
            <a:pPr>
              <a:buFont typeface="Arial" charset="0"/>
              <a:buNone/>
            </a:pPr>
            <a:r>
              <a:rPr lang="en-GB" sz="2800" dirty="0" smtClean="0"/>
              <a:t>Amnesty International, the Mexican Commission for the Protection and Promotion of Human Rights,  </a:t>
            </a:r>
            <a:r>
              <a:rPr lang="en-GB" sz="2800" i="1" dirty="0" smtClean="0"/>
              <a:t>Human Rights Watch</a:t>
            </a:r>
            <a:r>
              <a:rPr lang="en-GB" sz="2800" dirty="0" smtClean="0"/>
              <a:t>/Americas, and the Centre for Justice and International Law, universities, and individuals.</a:t>
            </a:r>
            <a:endParaRPr lang="en-GB" sz="2800" dirty="0" smtClean="0"/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8 CuadroTexto"/>
          <p:cNvSpPr txBox="1">
            <a:spLocks noChangeArrowheads="1"/>
          </p:cNvSpPr>
          <p:nvPr/>
        </p:nvSpPr>
        <p:spPr bwMode="auto">
          <a:xfrm>
            <a:off x="3429000" y="1857375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MX" sz="2200" b="1" dirty="0">
                <a:latin typeface="Calibri" pitchFamily="34" charset="0"/>
              </a:rPr>
              <a:t>… OC 16/99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500063" y="6286500"/>
            <a:ext cx="8215312" cy="142875"/>
          </a:xfrm>
          <a:prstGeom prst="rect">
            <a:avLst/>
          </a:prstGeom>
          <a:solidFill>
            <a:srgbClr val="777777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4572000" y="1357313"/>
            <a:ext cx="4071938" cy="142875"/>
          </a:xfrm>
          <a:prstGeom prst="rect">
            <a:avLst/>
          </a:prstGeom>
          <a:solidFill>
            <a:srgbClr val="005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latin typeface="Calibri" pitchFamily="34" charset="0"/>
            </a:endParaRPr>
          </a:p>
        </p:txBody>
      </p:sp>
      <p:pic>
        <p:nvPicPr>
          <p:cNvPr id="1024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357813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000" b="1" dirty="0" smtClean="0"/>
              <a:t>Protection of Nationals Abroad before </a:t>
            </a:r>
            <a:br>
              <a:rPr lang="en-GB" sz="2000" b="1" dirty="0" smtClean="0"/>
            </a:br>
            <a:r>
              <a:rPr lang="en-GB" sz="2000" b="1" dirty="0" smtClean="0"/>
              <a:t>International Justice Institutions</a:t>
            </a:r>
            <a:endParaRPr lang="es-ES" sz="2000" dirty="0" smtClean="0"/>
          </a:p>
        </p:txBody>
      </p:sp>
      <p:sp>
        <p:nvSpPr>
          <p:cNvPr id="10246" name="6 Marcador de contenido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37147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endParaRPr lang="en-GB" sz="2000" dirty="0" smtClean="0"/>
          </a:p>
          <a:p>
            <a:pPr algn="just" eaLnBrk="1" hangingPunct="1">
              <a:buFont typeface="Arial" charset="0"/>
              <a:buNone/>
            </a:pPr>
            <a:r>
              <a:rPr lang="en-GB" sz="2000" b="1" dirty="0" smtClean="0"/>
              <a:t>Topics</a:t>
            </a:r>
            <a:r>
              <a:rPr lang="en-GB" sz="2000" dirty="0" smtClean="0"/>
              <a:t>: 				2002 (Article 64.1 of CADH).</a:t>
            </a:r>
          </a:p>
          <a:p>
            <a:pPr algn="just" eaLnBrk="1" hangingPunct="1">
              <a:buFont typeface="Arial" charset="0"/>
              <a:buNone/>
            </a:pPr>
            <a:endParaRPr lang="en-GB" sz="2000" dirty="0" smtClean="0"/>
          </a:p>
          <a:p>
            <a:pPr lvl="1" algn="just" eaLnBrk="1" hangingPunct="1">
              <a:buFont typeface="Calibri" pitchFamily="34" charset="0"/>
              <a:buChar char="–"/>
            </a:pPr>
            <a:r>
              <a:rPr lang="en-GB" sz="2000" dirty="0" smtClean="0"/>
              <a:t>The obligation to </a:t>
            </a:r>
            <a:r>
              <a:rPr lang="en-GB" sz="2000" b="1" dirty="0" smtClean="0"/>
              <a:t>respect and guarantee human rights </a:t>
            </a:r>
            <a:r>
              <a:rPr lang="en-GB" sz="2000" dirty="0" smtClean="0"/>
              <a:t>and the fundamental nature of the </a:t>
            </a:r>
            <a:r>
              <a:rPr lang="en-GB" sz="2000" b="1" dirty="0" smtClean="0"/>
              <a:t>principle of equality and non-discrimination</a:t>
            </a:r>
            <a:r>
              <a:rPr lang="en-GB" sz="2000" dirty="0" smtClean="0"/>
              <a:t>.</a:t>
            </a:r>
          </a:p>
          <a:p>
            <a:pPr lvl="1" algn="just" eaLnBrk="1" hangingPunct="1">
              <a:buFont typeface="Calibri" pitchFamily="34" charset="0"/>
              <a:buChar char="–"/>
            </a:pPr>
            <a:r>
              <a:rPr lang="en-GB" sz="2000" dirty="0" smtClean="0"/>
              <a:t>Applying the principle of equality and non-discrimination to migrants. </a:t>
            </a:r>
          </a:p>
          <a:p>
            <a:pPr lvl="1" algn="just" eaLnBrk="1" hangingPunct="1">
              <a:buFont typeface="Calibri" pitchFamily="34" charset="0"/>
              <a:buChar char="–"/>
            </a:pPr>
            <a:r>
              <a:rPr lang="en-GB" sz="2000" b="1" dirty="0" smtClean="0"/>
              <a:t>Rights of undocumented migrant workers</a:t>
            </a:r>
            <a:r>
              <a:rPr lang="en-GB" sz="2000" dirty="0" smtClean="0"/>
              <a:t>.</a:t>
            </a:r>
          </a:p>
          <a:p>
            <a:pPr lvl="1" algn="just" eaLnBrk="1" hangingPunct="1">
              <a:buFont typeface="Calibri" pitchFamily="34" charset="0"/>
              <a:buChar char="–"/>
            </a:pPr>
            <a:r>
              <a:rPr lang="en-GB" sz="2000" b="1" dirty="0" smtClean="0"/>
              <a:t>The obligation of States to formulate migration policies </a:t>
            </a:r>
            <a:r>
              <a:rPr lang="en-GB" sz="2000" dirty="0" smtClean="0"/>
              <a:t>in accordance with international human rights protection instruments</a:t>
            </a:r>
            <a:r>
              <a:rPr lang="en-GB" sz="1800" dirty="0" smtClean="0"/>
              <a:t>.</a:t>
            </a:r>
          </a:p>
          <a:p>
            <a:pPr algn="just" eaLnBrk="1" hangingPunct="1"/>
            <a:endParaRPr lang="en-GB" sz="1600" dirty="0" smtClean="0"/>
          </a:p>
          <a:p>
            <a:pPr algn="just" eaLnBrk="1" hangingPunct="1">
              <a:buFont typeface="Arial" charset="0"/>
              <a:buNone/>
            </a:pPr>
            <a:endParaRPr lang="en-GB" sz="1600" dirty="0" smtClean="0"/>
          </a:p>
          <a:p>
            <a:pPr algn="just" eaLnBrk="1" hangingPunct="1">
              <a:buFont typeface="Arial" charset="0"/>
              <a:buNone/>
            </a:pPr>
            <a:endParaRPr lang="en-GB" sz="1600" dirty="0" smtClean="0"/>
          </a:p>
          <a:p>
            <a:pPr algn="just" eaLnBrk="1" hangingPunct="1">
              <a:buFont typeface="Arial" charset="0"/>
              <a:buNone/>
            </a:pPr>
            <a:endParaRPr lang="en-GB" sz="1600" dirty="0" smtClean="0"/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51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8 CuadroTexto"/>
          <p:cNvSpPr txBox="1">
            <a:spLocks noChangeArrowheads="1"/>
          </p:cNvSpPr>
          <p:nvPr/>
        </p:nvSpPr>
        <p:spPr bwMode="auto">
          <a:xfrm>
            <a:off x="3429000" y="1714500"/>
            <a:ext cx="5357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2200" b="1" dirty="0" smtClean="0">
                <a:latin typeface="Calibri" pitchFamily="34" charset="0"/>
              </a:rPr>
              <a:t>5. Advisory Opinion CIDH 18/03</a:t>
            </a:r>
            <a:endParaRPr lang="en-GB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1123</TotalTime>
  <Words>492</Words>
  <Application>Microsoft Office PowerPoint</Application>
  <PresentationFormat>Presentación en pantalla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Presentación de PowerPoint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  <vt:lpstr>Protection of Nationals Abroad before  International Justice Institutions</vt:lpstr>
    </vt:vector>
  </TitlesOfParts>
  <Company>SRE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gferrer</dc:creator>
  <cp:lastModifiedBy>Christiane</cp:lastModifiedBy>
  <cp:revision>96</cp:revision>
  <dcterms:created xsi:type="dcterms:W3CDTF">2010-10-04T17:08:14Z</dcterms:created>
  <dcterms:modified xsi:type="dcterms:W3CDTF">2012-05-03T22:50:08Z</dcterms:modified>
</cp:coreProperties>
</file>