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23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297939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88" name="Shape 88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t>Texto del título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215801" y="4311173"/>
            <a:ext cx="871239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b="1"/>
            </a:lvl1pPr>
          </a:lstStyle>
          <a:p>
            <a:r>
              <a:rPr lang="en-GB" dirty="0" smtClean="0"/>
              <a:t>A PROPOSAL FOR THE EXCHANGE OF INFORMATION ON MIGRATION MATTERS IN A REGIONAL CONTEXT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9"/>
          <p:cNvGrpSpPr/>
          <p:nvPr/>
        </p:nvGrpSpPr>
        <p:grpSpPr>
          <a:xfrm>
            <a:off x="1889005" y="1277634"/>
            <a:ext cx="5241950" cy="5064732"/>
            <a:chOff x="0" y="0"/>
            <a:chExt cx="5241949" cy="5064730"/>
          </a:xfrm>
        </p:grpSpPr>
        <p:grpSp>
          <p:nvGrpSpPr>
            <p:cNvPr id="121" name="Group 121"/>
            <p:cNvGrpSpPr/>
            <p:nvPr/>
          </p:nvGrpSpPr>
          <p:grpSpPr>
            <a:xfrm>
              <a:off x="1810452" y="-1"/>
              <a:ext cx="1621046" cy="1621047"/>
              <a:chOff x="0" y="0"/>
              <a:chExt cx="1621045" cy="1621045"/>
            </a:xfrm>
          </p:grpSpPr>
          <p:sp>
            <p:nvSpPr>
              <p:cNvPr id="119" name="Shape 119"/>
              <p:cNvSpPr/>
              <p:nvPr/>
            </p:nvSpPr>
            <p:spPr>
              <a:xfrm>
                <a:off x="0" y="0"/>
                <a:ext cx="1621046" cy="1621046"/>
              </a:xfrm>
              <a:prstGeom prst="ellipse">
                <a:avLst/>
              </a:prstGeom>
              <a:solidFill>
                <a:schemeClr val="accent2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13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237396" y="381260"/>
                <a:ext cx="1146254" cy="85852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Statistics</a:t>
                </a:r>
                <a:endParaRPr lang="en-GB" dirty="0"/>
              </a:p>
            </p:txBody>
          </p:sp>
        </p:grpSp>
        <p:sp>
          <p:nvSpPr>
            <p:cNvPr id="122" name="Shape 122"/>
            <p:cNvSpPr/>
            <p:nvPr/>
          </p:nvSpPr>
          <p:spPr>
            <a:xfrm rot="2160000">
              <a:off x="3356581" y="1239222"/>
              <a:ext cx="339239" cy="457972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25" name="Group 125"/>
            <p:cNvGrpSpPr/>
            <p:nvPr/>
          </p:nvGrpSpPr>
          <p:grpSpPr>
            <a:xfrm>
              <a:off x="3620904" y="1315370"/>
              <a:ext cx="1621046" cy="1621046"/>
              <a:chOff x="0" y="0"/>
              <a:chExt cx="1621045" cy="1621045"/>
            </a:xfrm>
          </p:grpSpPr>
          <p:sp>
            <p:nvSpPr>
              <p:cNvPr id="123" name="Shape 123"/>
              <p:cNvSpPr/>
              <p:nvPr/>
            </p:nvSpPr>
            <p:spPr>
              <a:xfrm>
                <a:off x="0" y="0"/>
                <a:ext cx="1621046" cy="1621046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13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237396" y="381260"/>
                <a:ext cx="1146254" cy="85852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Trends</a:t>
                </a:r>
                <a:endParaRPr lang="en-GB" dirty="0"/>
              </a:p>
            </p:txBody>
          </p:sp>
        </p:grpSp>
        <p:sp>
          <p:nvSpPr>
            <p:cNvPr id="126" name="Shape 126"/>
            <p:cNvSpPr/>
            <p:nvPr/>
          </p:nvSpPr>
          <p:spPr>
            <a:xfrm rot="6480000">
              <a:off x="3916042" y="2961064"/>
              <a:ext cx="339239" cy="457972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29" name="Group 129"/>
            <p:cNvGrpSpPr/>
            <p:nvPr/>
          </p:nvGrpSpPr>
          <p:grpSpPr>
            <a:xfrm>
              <a:off x="2929373" y="3443684"/>
              <a:ext cx="1621046" cy="1621047"/>
              <a:chOff x="0" y="0"/>
              <a:chExt cx="1621045" cy="1621045"/>
            </a:xfrm>
          </p:grpSpPr>
          <p:sp>
            <p:nvSpPr>
              <p:cNvPr id="127" name="Shape 127"/>
              <p:cNvSpPr/>
              <p:nvPr/>
            </p:nvSpPr>
            <p:spPr>
              <a:xfrm>
                <a:off x="0" y="0"/>
                <a:ext cx="1621046" cy="1621046"/>
              </a:xfrm>
              <a:prstGeom prst="ellipse">
                <a:avLst/>
              </a:prstGeom>
              <a:solidFill>
                <a:schemeClr val="accent4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13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237396" y="188960"/>
                <a:ext cx="1146254" cy="12431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Best Practices</a:t>
                </a:r>
                <a:endParaRPr lang="en-GB" dirty="0"/>
              </a:p>
            </p:txBody>
          </p:sp>
        </p:grpSp>
        <p:sp>
          <p:nvSpPr>
            <p:cNvPr id="130" name="Shape 130"/>
            <p:cNvSpPr/>
            <p:nvPr/>
          </p:nvSpPr>
          <p:spPr>
            <a:xfrm rot="10800000">
              <a:off x="2451355" y="4025221"/>
              <a:ext cx="339239" cy="457972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33" name="Group 133"/>
            <p:cNvGrpSpPr/>
            <p:nvPr/>
          </p:nvGrpSpPr>
          <p:grpSpPr>
            <a:xfrm>
              <a:off x="691531" y="3443684"/>
              <a:ext cx="1621046" cy="1621047"/>
              <a:chOff x="0" y="0"/>
              <a:chExt cx="1621045" cy="1621045"/>
            </a:xfrm>
          </p:grpSpPr>
          <p:sp>
            <p:nvSpPr>
              <p:cNvPr id="131" name="Shape 131"/>
              <p:cNvSpPr/>
              <p:nvPr/>
            </p:nvSpPr>
            <p:spPr>
              <a:xfrm>
                <a:off x="0" y="0"/>
                <a:ext cx="1621046" cy="1621046"/>
              </a:xfrm>
              <a:prstGeom prst="ellipse">
                <a:avLst/>
              </a:prstGeom>
              <a:solidFill>
                <a:schemeClr val="accent5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13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237396" y="381260"/>
                <a:ext cx="1146254" cy="85852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Identity</a:t>
                </a:r>
                <a:endParaRPr lang="en-GB" dirty="0"/>
              </a:p>
            </p:txBody>
          </p:sp>
        </p:grpSp>
        <p:sp>
          <p:nvSpPr>
            <p:cNvPr id="134" name="Shape 134"/>
            <p:cNvSpPr/>
            <p:nvPr/>
          </p:nvSpPr>
          <p:spPr>
            <a:xfrm rot="15120000">
              <a:off x="986669" y="2961064"/>
              <a:ext cx="339239" cy="457972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37" name="Group 137"/>
            <p:cNvGrpSpPr/>
            <p:nvPr/>
          </p:nvGrpSpPr>
          <p:grpSpPr>
            <a:xfrm>
              <a:off x="-1" y="1315370"/>
              <a:ext cx="1621047" cy="1621046"/>
              <a:chOff x="0" y="0"/>
              <a:chExt cx="1621045" cy="1621045"/>
            </a:xfrm>
          </p:grpSpPr>
          <p:sp>
            <p:nvSpPr>
              <p:cNvPr id="135" name="Shape 135"/>
              <p:cNvSpPr/>
              <p:nvPr/>
            </p:nvSpPr>
            <p:spPr>
              <a:xfrm>
                <a:off x="0" y="0"/>
                <a:ext cx="1621046" cy="1621046"/>
              </a:xfrm>
              <a:prstGeom prst="ellipse">
                <a:avLst/>
              </a:prstGeom>
              <a:solidFill>
                <a:schemeClr val="accent6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13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237396" y="381260"/>
                <a:ext cx="1146254" cy="85852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Resources</a:t>
                </a:r>
                <a:endParaRPr lang="en-GB" dirty="0"/>
              </a:p>
            </p:txBody>
          </p:sp>
        </p:grpSp>
        <p:sp>
          <p:nvSpPr>
            <p:cNvPr id="138" name="Shape 138"/>
            <p:cNvSpPr/>
            <p:nvPr/>
          </p:nvSpPr>
          <p:spPr>
            <a:xfrm rot="19440000">
              <a:off x="1546130" y="1239222"/>
              <a:ext cx="339238" cy="457972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</p:grpSp>
      <p:sp>
        <p:nvSpPr>
          <p:cNvPr id="140" name="Shape 140"/>
          <p:cNvSpPr/>
          <p:nvPr/>
        </p:nvSpPr>
        <p:spPr>
          <a:xfrm>
            <a:off x="5361450" y="977235"/>
            <a:ext cx="3388086" cy="1532882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Entries into and exits out of the national territory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Cases of rejection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Cases of </a:t>
            </a:r>
            <a:r>
              <a:rPr lang="en-GB" dirty="0" err="1" smtClean="0"/>
              <a:t>refoulement</a:t>
            </a:r>
            <a:r>
              <a:rPr lang="en-GB" dirty="0" smtClean="0"/>
              <a:t> (deportation, removal, return)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Boys, girls and adolescents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Refugee status applicants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Conditions of stay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Operational actions</a:t>
            </a:r>
          </a:p>
          <a:p>
            <a:pPr>
              <a:defRPr sz="800"/>
            </a:pPr>
            <a:endParaRPr lang="en-GB" dirty="0"/>
          </a:p>
        </p:txBody>
      </p:sp>
      <p:sp>
        <p:nvSpPr>
          <p:cNvPr id="141" name="Shape 141"/>
          <p:cNvSpPr/>
          <p:nvPr/>
        </p:nvSpPr>
        <p:spPr>
          <a:xfrm>
            <a:off x="7254406" y="2652564"/>
            <a:ext cx="1597598" cy="2000494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Flows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Routes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Irregular migrants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False documents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Identity theft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Government actions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Risks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Warnings</a:t>
            </a:r>
            <a:endParaRPr lang="en-GB" dirty="0"/>
          </a:p>
        </p:txBody>
      </p:sp>
      <p:sp>
        <p:nvSpPr>
          <p:cNvPr id="142" name="Shape 142"/>
          <p:cNvSpPr/>
          <p:nvPr/>
        </p:nvSpPr>
        <p:spPr>
          <a:xfrm>
            <a:off x="6526345" y="4795505"/>
            <a:ext cx="1851071" cy="1559847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Government actions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Inter-institutional actions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Regional actions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Extraregional actions</a:t>
            </a:r>
            <a:endParaRPr lang="en-GB" dirty="0"/>
          </a:p>
        </p:txBody>
      </p:sp>
      <p:sp>
        <p:nvSpPr>
          <p:cNvPr id="143" name="Shape 143"/>
          <p:cNvSpPr/>
          <p:nvPr/>
        </p:nvSpPr>
        <p:spPr>
          <a:xfrm>
            <a:off x="660152" y="5002234"/>
            <a:ext cx="1851071" cy="1146390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err="1" smtClean="0"/>
              <a:t>Biodata</a:t>
            </a:r>
            <a:endParaRPr lang="en-GB" dirty="0" smtClean="0"/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Biometrics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Migration data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Administrative data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Financial data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Criminal records</a:t>
            </a:r>
            <a:endParaRPr lang="en-GB" dirty="0"/>
          </a:p>
        </p:txBody>
      </p:sp>
      <p:sp>
        <p:nvSpPr>
          <p:cNvPr id="144" name="Shape 144"/>
          <p:cNvSpPr/>
          <p:nvPr/>
        </p:nvSpPr>
        <p:spPr>
          <a:xfrm>
            <a:off x="128844" y="2676373"/>
            <a:ext cx="1851071" cy="1292002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Information about consulates and diplomatic representations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Support from international organizations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Support from civil society organizations</a:t>
            </a:r>
          </a:p>
          <a:p>
            <a:pPr marL="97971" indent="-97971">
              <a:spcBef>
                <a:spcPts val="600"/>
              </a:spcBef>
              <a:buSzPct val="100000"/>
              <a:buFont typeface="Arial"/>
              <a:buChar char="•"/>
              <a:defRPr sz="800"/>
            </a:pPr>
            <a:r>
              <a:rPr lang="en-GB" dirty="0" smtClean="0"/>
              <a:t>Migration management tools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265031" y="1333176"/>
            <a:ext cx="8613938" cy="4957459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Matrixes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Questionnaires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Informative notes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Newsletters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Standardized data recording forms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Biometrics forms</a:t>
            </a:r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endParaRPr lang="en-GB" dirty="0" smtClean="0"/>
          </a:p>
          <a:p>
            <a:pPr marL="171450" indent="-171450">
              <a:spcBef>
                <a:spcPts val="700"/>
              </a:spcBef>
              <a:buSzPct val="100000"/>
              <a:buFont typeface="Arial"/>
              <a:buChar char="•"/>
              <a:defRPr sz="1600"/>
            </a:pPr>
            <a:r>
              <a:rPr lang="en-GB" dirty="0" smtClean="0"/>
              <a:t>Warnings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CuadroTexto"/>
          <p:cNvSpPr txBox="1"/>
          <p:nvPr/>
        </p:nvSpPr>
        <p:spPr>
          <a:xfrm>
            <a:off x="1941079" y="1260902"/>
            <a:ext cx="120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Basic Form</a:t>
            </a:r>
            <a:endParaRPr lang="en-GB" dirty="0"/>
          </a:p>
        </p:txBody>
      </p:sp>
      <p:sp>
        <p:nvSpPr>
          <p:cNvPr id="10" name="6 CuadroTexto"/>
          <p:cNvSpPr txBox="1"/>
          <p:nvPr/>
        </p:nvSpPr>
        <p:spPr>
          <a:xfrm>
            <a:off x="6156176" y="1260902"/>
            <a:ext cx="1385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Special Form</a:t>
            </a:r>
            <a:endParaRPr lang="en-GB" dirty="0"/>
          </a:p>
        </p:txBody>
      </p:sp>
      <p:sp>
        <p:nvSpPr>
          <p:cNvPr id="11" name="3 CuadroTexto"/>
          <p:cNvSpPr txBox="1"/>
          <p:nvPr/>
        </p:nvSpPr>
        <p:spPr>
          <a:xfrm>
            <a:off x="837132" y="1628800"/>
            <a:ext cx="37369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First Name / Last Name (Father) / Last Name (Mother)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Date of Birth (DD/MM/YYYY)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Sex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Nationality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Place of Birth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Type of Identity </a:t>
            </a:r>
            <a:r>
              <a:rPr lang="en-GB" sz="1200" dirty="0"/>
              <a:t>D</a:t>
            </a:r>
            <a:r>
              <a:rPr lang="en-GB" sz="1200" dirty="0" smtClean="0"/>
              <a:t>ocument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Identity Document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Passport Number</a:t>
            </a:r>
            <a:endParaRPr lang="en-GB" sz="1200" dirty="0"/>
          </a:p>
        </p:txBody>
      </p:sp>
      <p:sp>
        <p:nvSpPr>
          <p:cNvPr id="12" name="8 CuadroTexto"/>
          <p:cNvSpPr txBox="1"/>
          <p:nvPr/>
        </p:nvSpPr>
        <p:spPr>
          <a:xfrm>
            <a:off x="952924" y="3412430"/>
            <a:ext cx="34522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Warning: </a:t>
            </a:r>
            <a:r>
              <a:rPr lang="en-GB" sz="1200" dirty="0" smtClean="0"/>
              <a:t>ID number, types of notes, comments and instructions;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Station: </a:t>
            </a:r>
            <a:r>
              <a:rPr lang="en-GB" sz="1200" dirty="0" smtClean="0"/>
              <a:t>Date of entry, origin and entry, resolution and date of exit;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Immigration Procedures: </a:t>
            </a:r>
            <a:r>
              <a:rPr lang="en-GB" sz="1200" dirty="0" smtClean="0"/>
              <a:t>Procedure number, type of procedure, resolution and area of procedure;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Managing Electronic Passenger </a:t>
            </a:r>
            <a:r>
              <a:rPr lang="en-GB" sz="1200" b="1" dirty="0"/>
              <a:t>L</a:t>
            </a:r>
            <a:r>
              <a:rPr lang="en-GB" sz="1200" b="1" dirty="0" smtClean="0"/>
              <a:t>ists</a:t>
            </a:r>
            <a:r>
              <a:rPr lang="en-GB" sz="1200" dirty="0" smtClean="0"/>
              <a:t>: Entries and exits: date and time, flight number, airline, origin, destination, ID document;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Flows</a:t>
            </a:r>
            <a:r>
              <a:rPr lang="en-GB" sz="1200" dirty="0" smtClean="0"/>
              <a:t>: Date and time, type of migration, airline and flight number, ID document and country of issuance, entry immigration status, location.</a:t>
            </a:r>
            <a:endParaRPr lang="en-GB" sz="1200" dirty="0"/>
          </a:p>
        </p:txBody>
      </p:sp>
      <p:sp>
        <p:nvSpPr>
          <p:cNvPr id="17" name="7 CuadroTexto"/>
          <p:cNvSpPr txBox="1"/>
          <p:nvPr/>
        </p:nvSpPr>
        <p:spPr>
          <a:xfrm>
            <a:off x="4792301" y="1810525"/>
            <a:ext cx="4156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The same information as the basic form, also including </a:t>
            </a:r>
          </a:p>
          <a:p>
            <a:r>
              <a:rPr lang="en-GB" sz="1400" dirty="0" smtClean="0"/>
              <a:t>the following:</a:t>
            </a:r>
          </a:p>
        </p:txBody>
      </p:sp>
      <p:sp>
        <p:nvSpPr>
          <p:cNvPr id="18" name="9 CuadroTexto"/>
          <p:cNvSpPr txBox="1"/>
          <p:nvPr/>
        </p:nvSpPr>
        <p:spPr>
          <a:xfrm>
            <a:off x="4797572" y="2348879"/>
            <a:ext cx="4249881" cy="3970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Consultations with intelligence links, police forces, Interpol, </a:t>
            </a:r>
          </a:p>
          <a:p>
            <a:r>
              <a:rPr lang="en-GB" sz="1200" dirty="0" smtClean="0"/>
              <a:t>     data bases with information about admission to detention 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 centres and/or criminal proceedings 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/>
              <a:t>Religion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Marital status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Telephone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The last 3 recorded addresses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 and birthdate of spouse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Name(s) and birthdate(s) of child(ren)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Occupation in the place of residence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Purpose of travel to Mexico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Family, friends, business links in Mexico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Amount of money carried by the traveller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Credit/debit cards held by the traveller (bank name and card</a:t>
            </a:r>
          </a:p>
          <a:p>
            <a:r>
              <a:rPr lang="en-GB" sz="1200" dirty="0" smtClean="0"/>
              <a:t>     number)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Exact address in Mexico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Name(s) of the person(s) who will receive the traveller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Telephone number(s) of the person(s) receiving the traveller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Countries/locations where the traveller has lived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Migration movements of the past three years</a:t>
            </a:r>
          </a:p>
          <a:p>
            <a:endParaRPr lang="en-GB" sz="1200" dirty="0" smtClean="0"/>
          </a:p>
        </p:txBody>
      </p:sp>
      <p:cxnSp>
        <p:nvCxnSpPr>
          <p:cNvPr id="19" name="16 Conector recto"/>
          <p:cNvCxnSpPr/>
          <p:nvPr/>
        </p:nvCxnSpPr>
        <p:spPr>
          <a:xfrm>
            <a:off x="4509540" y="1476927"/>
            <a:ext cx="0" cy="4760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roup 175"/>
          <p:cNvGrpSpPr/>
          <p:nvPr/>
        </p:nvGrpSpPr>
        <p:grpSpPr>
          <a:xfrm>
            <a:off x="87463" y="3058838"/>
            <a:ext cx="8969074" cy="1326787"/>
            <a:chOff x="0" y="0"/>
            <a:chExt cx="8969072" cy="1326785"/>
          </a:xfrm>
        </p:grpSpPr>
        <p:grpSp>
          <p:nvGrpSpPr>
            <p:cNvPr id="158" name="Group 158"/>
            <p:cNvGrpSpPr/>
            <p:nvPr/>
          </p:nvGrpSpPr>
          <p:grpSpPr>
            <a:xfrm>
              <a:off x="0" y="0"/>
              <a:ext cx="1326786" cy="1326786"/>
              <a:chOff x="0" y="0"/>
              <a:chExt cx="1326785" cy="1326785"/>
            </a:xfrm>
          </p:grpSpPr>
          <p:sp>
            <p:nvSpPr>
              <p:cNvPr id="156" name="Shape 156"/>
              <p:cNvSpPr/>
              <p:nvPr/>
            </p:nvSpPr>
            <p:spPr>
              <a:xfrm>
                <a:off x="0" y="0"/>
                <a:ext cx="1326786" cy="1326786"/>
              </a:xfrm>
              <a:prstGeom prst="roundRect">
                <a:avLst>
                  <a:gd name="adj" fmla="val 7500"/>
                </a:avLst>
              </a:prstGeom>
              <a:solidFill>
                <a:schemeClr val="accent2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12" b="1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29115" y="9553"/>
                <a:ext cx="1268556" cy="130768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 b="1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Establishing contents</a:t>
                </a:r>
                <a:endParaRPr lang="en-GB" dirty="0"/>
              </a:p>
            </p:txBody>
          </p:sp>
        </p:grpSp>
        <p:sp>
          <p:nvSpPr>
            <p:cNvPr id="159" name="Shape 159"/>
            <p:cNvSpPr/>
            <p:nvPr/>
          </p:nvSpPr>
          <p:spPr>
            <a:xfrm>
              <a:off x="1472732" y="517446"/>
              <a:ext cx="291894" cy="291894"/>
            </a:xfrm>
            <a:prstGeom prst="rightArrow">
              <a:avLst>
                <a:gd name="adj1" fmla="val 64000"/>
                <a:gd name="adj2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62" name="Group 162"/>
            <p:cNvGrpSpPr/>
            <p:nvPr/>
          </p:nvGrpSpPr>
          <p:grpSpPr>
            <a:xfrm>
              <a:off x="1910571" y="0"/>
              <a:ext cx="1326787" cy="1326786"/>
              <a:chOff x="0" y="0"/>
              <a:chExt cx="1326785" cy="1326785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0" y="0"/>
                <a:ext cx="1326786" cy="1326786"/>
              </a:xfrm>
              <a:prstGeom prst="roundRect">
                <a:avLst>
                  <a:gd name="adj" fmla="val 7500"/>
                </a:avLst>
              </a:prstGeom>
              <a:solidFill>
                <a:schemeClr val="accent3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12" b="1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29115" y="161149"/>
                <a:ext cx="1268556" cy="10044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 b="1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Reporting methods</a:t>
                </a:r>
                <a:endParaRPr lang="en-GB" dirty="0"/>
              </a:p>
            </p:txBody>
          </p:sp>
        </p:grpSp>
        <p:sp>
          <p:nvSpPr>
            <p:cNvPr id="163" name="Shape 163"/>
            <p:cNvSpPr/>
            <p:nvPr/>
          </p:nvSpPr>
          <p:spPr>
            <a:xfrm>
              <a:off x="3383304" y="517446"/>
              <a:ext cx="291894" cy="291894"/>
            </a:xfrm>
            <a:prstGeom prst="rightArrow">
              <a:avLst>
                <a:gd name="adj1" fmla="val 64000"/>
                <a:gd name="adj2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66" name="Group 166"/>
            <p:cNvGrpSpPr/>
            <p:nvPr/>
          </p:nvGrpSpPr>
          <p:grpSpPr>
            <a:xfrm>
              <a:off x="3821143" y="0"/>
              <a:ext cx="1326787" cy="1326786"/>
              <a:chOff x="0" y="0"/>
              <a:chExt cx="1326785" cy="1326785"/>
            </a:xfrm>
          </p:grpSpPr>
          <p:sp>
            <p:nvSpPr>
              <p:cNvPr id="164" name="Shape 164"/>
              <p:cNvSpPr/>
              <p:nvPr/>
            </p:nvSpPr>
            <p:spPr>
              <a:xfrm>
                <a:off x="0" y="0"/>
                <a:ext cx="1326786" cy="1326786"/>
              </a:xfrm>
              <a:prstGeom prst="roundRect">
                <a:avLst>
                  <a:gd name="adj" fmla="val 7500"/>
                </a:avLst>
              </a:prstGeom>
              <a:solidFill>
                <a:schemeClr val="accent4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12" b="1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65" name="Shape 165"/>
              <p:cNvSpPr/>
              <p:nvPr/>
            </p:nvSpPr>
            <p:spPr>
              <a:xfrm>
                <a:off x="29115" y="9553"/>
                <a:ext cx="1268556" cy="130768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300" b="1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Collection and processing</a:t>
                </a:r>
                <a:endParaRPr lang="en-GB" dirty="0"/>
              </a:p>
            </p:txBody>
          </p:sp>
        </p:grpSp>
        <p:sp>
          <p:nvSpPr>
            <p:cNvPr id="167" name="Shape 167"/>
            <p:cNvSpPr/>
            <p:nvPr/>
          </p:nvSpPr>
          <p:spPr>
            <a:xfrm>
              <a:off x="5293875" y="517446"/>
              <a:ext cx="291894" cy="291894"/>
            </a:xfrm>
            <a:prstGeom prst="rightArrow">
              <a:avLst>
                <a:gd name="adj1" fmla="val 64000"/>
                <a:gd name="adj2" fmla="val 50000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70" name="Group 170"/>
            <p:cNvGrpSpPr/>
            <p:nvPr/>
          </p:nvGrpSpPr>
          <p:grpSpPr>
            <a:xfrm>
              <a:off x="5731715" y="0"/>
              <a:ext cx="1326787" cy="1326786"/>
              <a:chOff x="0" y="0"/>
              <a:chExt cx="1326785" cy="1326785"/>
            </a:xfrm>
          </p:grpSpPr>
          <p:sp>
            <p:nvSpPr>
              <p:cNvPr id="168" name="Shape 168"/>
              <p:cNvSpPr/>
              <p:nvPr/>
            </p:nvSpPr>
            <p:spPr>
              <a:xfrm>
                <a:off x="0" y="0"/>
                <a:ext cx="1326786" cy="1326786"/>
              </a:xfrm>
              <a:prstGeom prst="roundRect">
                <a:avLst>
                  <a:gd name="adj" fmla="val 7500"/>
                </a:avLst>
              </a:prstGeom>
              <a:solidFill>
                <a:schemeClr val="accent5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12" b="1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29115" y="161149"/>
                <a:ext cx="1268556" cy="10044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 b="1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Reporting and </a:t>
                </a:r>
                <a:r>
                  <a:rPr lang="en-GB" dirty="0" smtClean="0"/>
                  <a:t>dissemina-tion</a:t>
                </a:r>
                <a:endParaRPr lang="en-GB" dirty="0"/>
              </a:p>
            </p:txBody>
          </p:sp>
        </p:grpSp>
        <p:sp>
          <p:nvSpPr>
            <p:cNvPr id="171" name="Shape 171"/>
            <p:cNvSpPr/>
            <p:nvPr/>
          </p:nvSpPr>
          <p:spPr>
            <a:xfrm>
              <a:off x="7204447" y="517446"/>
              <a:ext cx="291893" cy="291894"/>
            </a:xfrm>
            <a:prstGeom prst="rightArrow">
              <a:avLst>
                <a:gd name="adj1" fmla="val 64000"/>
                <a:gd name="adj2" fmla="val 50000"/>
              </a:avLst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lang="en-GB" dirty="0"/>
            </a:p>
          </p:txBody>
        </p:sp>
        <p:grpSp>
          <p:nvGrpSpPr>
            <p:cNvPr id="174" name="Group 174"/>
            <p:cNvGrpSpPr/>
            <p:nvPr/>
          </p:nvGrpSpPr>
          <p:grpSpPr>
            <a:xfrm>
              <a:off x="7642287" y="0"/>
              <a:ext cx="1326786" cy="1326786"/>
              <a:chOff x="0" y="0"/>
              <a:chExt cx="1326785" cy="1326785"/>
            </a:xfrm>
          </p:grpSpPr>
          <p:sp>
            <p:nvSpPr>
              <p:cNvPr id="172" name="Shape 172"/>
              <p:cNvSpPr/>
              <p:nvPr/>
            </p:nvSpPr>
            <p:spPr>
              <a:xfrm>
                <a:off x="0" y="0"/>
                <a:ext cx="1326786" cy="1326786"/>
              </a:xfrm>
              <a:prstGeom prst="roundRect">
                <a:avLst>
                  <a:gd name="adj" fmla="val 7500"/>
                </a:avLst>
              </a:prstGeom>
              <a:solidFill>
                <a:schemeClr val="accent6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12" b="1">
                    <a:solidFill>
                      <a:srgbClr val="FFFFFF"/>
                    </a:solidFill>
                  </a:defRPr>
                </a:pPr>
                <a:endParaRPr lang="en-GB" dirty="0"/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29115" y="9553"/>
                <a:ext cx="1268556" cy="130768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 b="1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 smtClean="0"/>
                  <a:t>Discussion and analysis</a:t>
                </a:r>
                <a:endParaRPr lang="en-GB" dirty="0"/>
              </a:p>
            </p:txBody>
          </p:sp>
        </p:grpSp>
      </p:grpSp>
      <p:sp>
        <p:nvSpPr>
          <p:cNvPr id="176" name="Shape 176"/>
          <p:cNvSpPr/>
          <p:nvPr/>
        </p:nvSpPr>
        <p:spPr>
          <a:xfrm>
            <a:off x="87061" y="2498072"/>
            <a:ext cx="1300981" cy="513598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200" b="1"/>
            </a:lvl1pPr>
          </a:lstStyle>
          <a:p>
            <a:r>
              <a:rPr lang="en-GB" dirty="0" smtClean="0"/>
              <a:t>What we want to share</a:t>
            </a:r>
            <a:endParaRPr lang="en-GB" dirty="0"/>
          </a:p>
        </p:txBody>
      </p:sp>
      <p:sp>
        <p:nvSpPr>
          <p:cNvPr id="177" name="Shape 177"/>
          <p:cNvSpPr/>
          <p:nvPr/>
        </p:nvSpPr>
        <p:spPr>
          <a:xfrm>
            <a:off x="2000450" y="4432793"/>
            <a:ext cx="1300982" cy="513598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200" b="1"/>
            </a:lvl1pPr>
          </a:lstStyle>
          <a:p>
            <a:r>
              <a:rPr lang="en-GB" dirty="0" smtClean="0"/>
              <a:t>How it is going to be shared</a:t>
            </a:r>
            <a:endParaRPr lang="en-GB" dirty="0"/>
          </a:p>
        </p:txBody>
      </p:sp>
      <p:sp>
        <p:nvSpPr>
          <p:cNvPr id="178" name="Shape 178"/>
          <p:cNvSpPr/>
          <p:nvPr/>
        </p:nvSpPr>
        <p:spPr>
          <a:xfrm>
            <a:off x="3921509" y="2314709"/>
            <a:ext cx="1300982" cy="696961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200" b="1"/>
            </a:lvl1pPr>
          </a:lstStyle>
          <a:p>
            <a:r>
              <a:rPr lang="en-GB" dirty="0" smtClean="0"/>
              <a:t>Who will process the information and how</a:t>
            </a:r>
            <a:endParaRPr lang="en-GB" dirty="0"/>
          </a:p>
        </p:txBody>
      </p:sp>
      <p:sp>
        <p:nvSpPr>
          <p:cNvPr id="179" name="Shape 179"/>
          <p:cNvSpPr/>
          <p:nvPr/>
        </p:nvSpPr>
        <p:spPr>
          <a:xfrm>
            <a:off x="5824112" y="4432793"/>
            <a:ext cx="1300982" cy="885717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200" b="1"/>
            </a:lvl1pPr>
          </a:lstStyle>
          <a:p>
            <a:r>
              <a:rPr lang="en-GB" dirty="0" smtClean="0"/>
              <a:t>How the information will be disseminated</a:t>
            </a:r>
            <a:endParaRPr lang="en-GB" dirty="0"/>
          </a:p>
        </p:txBody>
      </p:sp>
      <p:sp>
        <p:nvSpPr>
          <p:cNvPr id="180" name="Shape 180"/>
          <p:cNvSpPr/>
          <p:nvPr/>
        </p:nvSpPr>
        <p:spPr>
          <a:xfrm>
            <a:off x="7626525" y="2314709"/>
            <a:ext cx="1549061" cy="696961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200" b="1"/>
            </a:lvl1pPr>
          </a:lstStyle>
          <a:p>
            <a:r>
              <a:rPr lang="en-GB" dirty="0" smtClean="0"/>
              <a:t>Feedback within the framework of the RCM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465</Words>
  <Application>Microsoft Macintosh PowerPoint</Application>
  <PresentationFormat>Presentación en pantalla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Christiane Lehnhoff</cp:lastModifiedBy>
  <cp:revision>8</cp:revision>
  <dcterms:modified xsi:type="dcterms:W3CDTF">2016-07-14T16:41:42Z</dcterms:modified>
</cp:coreProperties>
</file>