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1" r:id="rId4"/>
    <p:sldId id="260" r:id="rId5"/>
    <p:sldId id="262" r:id="rId6"/>
    <p:sldId id="258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643"/>
  </p:normalViewPr>
  <p:slideViewPr>
    <p:cSldViewPr>
      <p:cViewPr varScale="1">
        <p:scale>
          <a:sx n="73" d="100"/>
          <a:sy n="73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Volumes\Lexar\Estadistica%20proteccion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Volumes\Lexar\2015\Menores%20de%20Circuito%20Programa%20ORR%20detenidos%20por%2060%20dias\LISTA%20UNICA%20DE%20MENORES%20ORR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1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'Menores no acompanados'!$B$1</c:f>
              <c:strCache>
                <c:ptCount val="1"/>
                <c:pt idx="0">
                  <c:v>Menores de Edad No Acompañados  Repatriados por Consulmex McAllen, TX, Periodo 2007-2015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'Menores no acompanados'!$A$2:$A$10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'Menores no acompanados'!$B$2:$B$10</c:f>
              <c:numCache>
                <c:formatCode>#,##0</c:formatCode>
                <c:ptCount val="9"/>
                <c:pt idx="0">
                  <c:v>1708</c:v>
                </c:pt>
                <c:pt idx="1">
                  <c:v>1764</c:v>
                </c:pt>
                <c:pt idx="2">
                  <c:v>1593</c:v>
                </c:pt>
                <c:pt idx="3">
                  <c:v>1752</c:v>
                </c:pt>
                <c:pt idx="4">
                  <c:v>1935</c:v>
                </c:pt>
                <c:pt idx="5">
                  <c:v>2781</c:v>
                </c:pt>
                <c:pt idx="6">
                  <c:v>4571</c:v>
                </c:pt>
                <c:pt idx="7">
                  <c:v>4611</c:v>
                </c:pt>
                <c:pt idx="8">
                  <c:v>1922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788544"/>
        <c:axId val="87810816"/>
        <c:axId val="0"/>
      </c:bar3DChart>
      <c:catAx>
        <c:axId val="8778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810816"/>
        <c:crosses val="autoZero"/>
        <c:auto val="1"/>
        <c:lblAlgn val="ctr"/>
        <c:lblOffset val="100"/>
        <c:noMultiLvlLbl val="0"/>
      </c:catAx>
      <c:valAx>
        <c:axId val="87810816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8778854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Estadisticas!$A$9</c:f>
              <c:strCache>
                <c:ptCount val="1"/>
                <c:pt idx="0">
                  <c:v>Menores procesados bajo programa JRP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2.6515151515151509E-2"/>
                  <c:y val="-7.9796437659033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338433548079212E-2"/>
                  <c:y val="-8.1919817274748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Estadisticas!$B$8:$C$8</c:f>
              <c:strCache>
                <c:ptCount val="2"/>
                <c:pt idx="0">
                  <c:v>AÑO 2014</c:v>
                </c:pt>
                <c:pt idx="1">
                  <c:v>AÑO 2015</c:v>
                </c:pt>
              </c:strCache>
            </c:strRef>
          </c:cat>
          <c:val>
            <c:numRef>
              <c:f>Estadisticas!$B$9:$C$9</c:f>
              <c:numCache>
                <c:formatCode>General</c:formatCode>
                <c:ptCount val="2"/>
                <c:pt idx="0">
                  <c:v>156</c:v>
                </c:pt>
                <c:pt idx="1">
                  <c:v>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356480"/>
        <c:axId val="100358016"/>
        <c:axId val="0"/>
      </c:bar3DChart>
      <c:catAx>
        <c:axId val="100356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358016"/>
        <c:crosses val="autoZero"/>
        <c:auto val="1"/>
        <c:lblAlgn val="ctr"/>
        <c:lblOffset val="100"/>
        <c:noMultiLvlLbl val="0"/>
      </c:catAx>
      <c:valAx>
        <c:axId val="10035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35648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92027E-AF07-4C89-9ED1-C9D47978611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9D4394F-D4E5-4F16-BDD9-7AF2323A3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Menores de Edad No Acompañados:</a:t>
            </a:r>
            <a:endParaRPr lang="en-US" dirty="0"/>
          </a:p>
          <a:p>
            <a:pPr algn="just"/>
            <a:r>
              <a:rPr lang="es-MX" dirty="0" smtClean="0"/>
              <a:t>En </a:t>
            </a:r>
            <a:r>
              <a:rPr lang="es-MX" dirty="0"/>
              <a:t>lo que respecta al tema de menores de edad no acompañados que cruzan por la frontera de McAllen, se ha registrado un constante incremento, particularmente a partir del año </a:t>
            </a:r>
            <a:r>
              <a:rPr lang="es-MX" dirty="0" smtClean="0"/>
              <a:t>2014 </a:t>
            </a:r>
            <a:r>
              <a:rPr lang="es-MX" dirty="0"/>
              <a:t>durante la “Crisis Migratoria” que azotó esta región</a:t>
            </a:r>
            <a:r>
              <a:rPr lang="es-MX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s-MX" dirty="0"/>
              <a:t>Cabe resaltar que de los 4,611 menores no acompañados repatriados por el Consulado durante el 2014, un </a:t>
            </a:r>
            <a:r>
              <a:rPr lang="es-MX" dirty="0" smtClean="0"/>
              <a:t>60</a:t>
            </a:r>
            <a:r>
              <a:rPr lang="es-MX" dirty="0"/>
              <a:t>% de ellos son menores de </a:t>
            </a:r>
            <a:r>
              <a:rPr lang="es-MX" dirty="0" smtClean="0"/>
              <a:t>circuito.  Todos </a:t>
            </a:r>
            <a:r>
              <a:rPr lang="es-MX" dirty="0"/>
              <a:t>ellos originarios de Reynosa, Tamaulipas, con edades que oscilan entre los 15 a los 17 años de edad.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807879"/>
              </p:ext>
            </p:extLst>
          </p:nvPr>
        </p:nvGraphicFramePr>
        <p:xfrm>
          <a:off x="1066800" y="2737723"/>
          <a:ext cx="7918450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52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ruebaja\Pictures\C_758556_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772535" cy="4878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P:\7PROTECCION 2014\Menores de Circuito Programa ORR detenidos por 60 dias\1 MENORES ORR REPATRIADOS\3 Repatriacion del menor Juan David Martinez (19-sept-14)jaav\20140919_10541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152400"/>
            <a:ext cx="3733800" cy="4878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30182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1800" dirty="0" smtClean="0"/>
              <a:t>Aplicación del Protocolo para la Atención de Niñas, Niños y Adolescentes Migrantes No Acompañados.</a:t>
            </a:r>
            <a:endParaRPr lang="es-ES_tradnl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914400"/>
            <a:ext cx="861060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8876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914400"/>
            <a:ext cx="8610600" cy="565785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1800" dirty="0" smtClean="0"/>
              <a:t>Aplicación del Protocolo para la Atención de Niñas, Niños y Adolescentes Migrantes No Acompañados.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54143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800" y="185738"/>
            <a:ext cx="57912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15025" y="4529138"/>
            <a:ext cx="240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Fin de la presentación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97721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20940" cy="533400"/>
          </a:xfrm>
        </p:spPr>
        <p:txBody>
          <a:bodyPr/>
          <a:lstStyle/>
          <a:p>
            <a:pPr algn="ctr"/>
            <a:r>
              <a:rPr lang="en-US" sz="1800" dirty="0" err="1" smtClean="0"/>
              <a:t>entrevista</a:t>
            </a:r>
            <a:r>
              <a:rPr lang="en-US" sz="1800" dirty="0" smtClean="0"/>
              <a:t> Consular a </a:t>
            </a:r>
            <a:r>
              <a:rPr lang="es-ES_tradnl" sz="1800" dirty="0" smtClean="0"/>
              <a:t>Niñas</a:t>
            </a:r>
            <a:r>
              <a:rPr lang="en-US" sz="1800" dirty="0" smtClean="0"/>
              <a:t>, </a:t>
            </a:r>
            <a:r>
              <a:rPr lang="en-US" sz="1800" dirty="0" err="1" smtClean="0"/>
              <a:t>Niños</a:t>
            </a:r>
            <a:r>
              <a:rPr lang="en-US" sz="1800" dirty="0" smtClean="0"/>
              <a:t> y </a:t>
            </a:r>
            <a:r>
              <a:rPr lang="en-US" sz="1800" dirty="0" err="1" smtClean="0"/>
              <a:t>Adolescentes</a:t>
            </a:r>
            <a:r>
              <a:rPr lang="en-US" sz="1800" dirty="0" smtClean="0"/>
              <a:t> </a:t>
            </a:r>
            <a:r>
              <a:rPr lang="en-US" sz="1800" dirty="0" err="1" smtClean="0"/>
              <a:t>Migrantes</a:t>
            </a:r>
            <a:r>
              <a:rPr lang="en-US" sz="1800" dirty="0" smtClean="0"/>
              <a:t> No </a:t>
            </a:r>
            <a:r>
              <a:rPr lang="en-US" sz="1800" dirty="0" err="1" smtClean="0"/>
              <a:t>Acompa</a:t>
            </a:r>
            <a:r>
              <a:rPr lang="es-ES_tradnl" sz="1800" dirty="0" smtClean="0"/>
              <a:t>ñ</a:t>
            </a:r>
            <a:r>
              <a:rPr lang="en-US" sz="1800" dirty="0" err="1" smtClean="0"/>
              <a:t>ados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84582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smtClean="0">
                <a:latin typeface="Calibri" charset="0"/>
                <a:ea typeface="Calibri" charset="0"/>
                <a:cs typeface="Times New Roman" charset="0"/>
              </a:rPr>
              <a:t>Patrulla Fronteriza (PF) notifica al Consulado sobre la detención de un menor.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Personal Consular se desplaza a la estación de PF para llevar a cabo la entrevista.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La entrevista se realiza de manera individual en una oficina a puerta cerrada.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Durante la entrevista se obtienen datos personales y de su familia, así como las necesidades especiales del menor.</a:t>
            </a:r>
            <a:endParaRPr lang="en-US" sz="28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656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319087"/>
            <a:ext cx="3486150" cy="464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319087"/>
            <a:ext cx="35052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108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0" y="152400"/>
            <a:ext cx="752094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err="1" smtClean="0"/>
              <a:t>entrevista</a:t>
            </a:r>
            <a:r>
              <a:rPr lang="en-US" sz="1800" dirty="0" smtClean="0"/>
              <a:t> Consular a </a:t>
            </a:r>
            <a:r>
              <a:rPr lang="es-ES_tradnl" sz="1800" dirty="0" smtClean="0"/>
              <a:t>Niñas</a:t>
            </a:r>
            <a:r>
              <a:rPr lang="en-US" sz="1800" dirty="0" smtClean="0"/>
              <a:t>, </a:t>
            </a:r>
            <a:r>
              <a:rPr lang="en-US" sz="1800" dirty="0" err="1" smtClean="0"/>
              <a:t>Niños</a:t>
            </a:r>
            <a:r>
              <a:rPr lang="en-US" sz="1800" dirty="0" smtClean="0"/>
              <a:t> y </a:t>
            </a:r>
            <a:r>
              <a:rPr lang="en-US" sz="1800" dirty="0" err="1" smtClean="0"/>
              <a:t>Adolescentes</a:t>
            </a:r>
            <a:r>
              <a:rPr lang="en-US" sz="1800" dirty="0" smtClean="0"/>
              <a:t> </a:t>
            </a:r>
            <a:r>
              <a:rPr lang="en-US" sz="1800" dirty="0" err="1" smtClean="0"/>
              <a:t>Migrantes</a:t>
            </a:r>
            <a:r>
              <a:rPr lang="en-US" sz="1800" dirty="0" smtClean="0"/>
              <a:t> No </a:t>
            </a:r>
            <a:r>
              <a:rPr lang="en-US" sz="1800" dirty="0" err="1" smtClean="0"/>
              <a:t>Acompa</a:t>
            </a:r>
            <a:r>
              <a:rPr lang="es-ES_tradnl" sz="1800" dirty="0" smtClean="0"/>
              <a:t>ñ</a:t>
            </a:r>
            <a:r>
              <a:rPr lang="en-US" sz="1800" dirty="0" err="1" smtClean="0"/>
              <a:t>ados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88392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>
                <a:latin typeface="Calibri" charset="0"/>
                <a:ea typeface="Calibri" charset="0"/>
                <a:cs typeface="Times New Roman" charset="0"/>
              </a:rPr>
              <a:t>Una vez concluida la entrevista, los menores son transportados por PF al Puente Internacional Reynosa-Hidalgo.</a:t>
            </a:r>
            <a:endParaRPr lang="en-US" sz="28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>
                <a:latin typeface="Calibri" charset="0"/>
                <a:ea typeface="Calibri" charset="0"/>
                <a:cs typeface="Times New Roman" charset="0"/>
              </a:rPr>
              <a:t>Los menores son recibidos por personal del Consulado y llevados al modulo de recepción del Instituto Nacional de Migración (INM).</a:t>
            </a:r>
            <a:endParaRPr lang="en-US" sz="28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>
                <a:latin typeface="Calibri" charset="0"/>
                <a:ea typeface="Calibri" charset="0"/>
                <a:cs typeface="Times New Roman" charset="0"/>
              </a:rPr>
              <a:t>Un Oficial de Protección a la Infancia (OPI) del INM aplica el protocolo de asistencia al menor.</a:t>
            </a:r>
            <a:endParaRPr lang="en-US" sz="28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>
                <a:latin typeface="Calibri" charset="0"/>
                <a:ea typeface="Calibri" charset="0"/>
                <a:cs typeface="Times New Roman" charset="0"/>
              </a:rPr>
              <a:t>El menor es transportado al albergue del DIF, donde se le ofrece alimentación y hospedaje hasta que sus familiares toman su custodia.</a:t>
            </a:r>
            <a:endParaRPr lang="en-US" sz="28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60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ruebaja\Pictures\C_730188_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3276600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pruebaja\Pictures\C_752259_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3810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28193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274" y="0"/>
            <a:ext cx="8534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Programa </a:t>
            </a:r>
            <a:r>
              <a:rPr lang="es-MX" b="1" i="1" dirty="0" err="1"/>
              <a:t>Juvenile</a:t>
            </a:r>
            <a:r>
              <a:rPr lang="es-MX" b="1" i="1" dirty="0"/>
              <a:t> </a:t>
            </a:r>
            <a:r>
              <a:rPr lang="es-MX" b="1" i="1" dirty="0" err="1"/>
              <a:t>Referral</a:t>
            </a:r>
            <a:r>
              <a:rPr lang="es-MX" b="1" i="1" dirty="0"/>
              <a:t> </a:t>
            </a:r>
            <a:r>
              <a:rPr lang="es-MX" b="1" i="1" dirty="0" err="1"/>
              <a:t>Program</a:t>
            </a:r>
            <a:r>
              <a:rPr lang="es-MX" b="1" dirty="0"/>
              <a:t>:</a:t>
            </a:r>
            <a:endParaRPr lang="en-US" dirty="0"/>
          </a:p>
          <a:p>
            <a:pPr algn="just"/>
            <a:r>
              <a:rPr lang="es-MX" sz="1600" b="1" dirty="0"/>
              <a:t> </a:t>
            </a:r>
            <a:endParaRPr lang="en-US" sz="1600" dirty="0"/>
          </a:p>
          <a:p>
            <a:pPr algn="just"/>
            <a:r>
              <a:rPr lang="es-MX" dirty="0"/>
              <a:t>A partir del mes de mayo de 2014, la Patrulla Fronteriza del Sector Río Grande dio inicio al programa denominado </a:t>
            </a:r>
            <a:r>
              <a:rPr lang="es-MX" i="1" dirty="0"/>
              <a:t>“Juvenile Referral Program”</a:t>
            </a:r>
            <a:r>
              <a:rPr lang="es-MX" dirty="0"/>
              <a:t>, que de acuerdo a la autoridad estadounidense, </a:t>
            </a:r>
            <a:r>
              <a:rPr lang="es-MX" dirty="0" smtClean="0"/>
              <a:t>tuvo </a:t>
            </a:r>
            <a:r>
              <a:rPr lang="es-MX" dirty="0"/>
              <a:t>la intención de reducir el cruce de menores de circuito, enviándolos a albergues al interior de Estados Unidos en donde </a:t>
            </a:r>
            <a:r>
              <a:rPr lang="es-MX" dirty="0" smtClean="0"/>
              <a:t>permanecian </a:t>
            </a:r>
            <a:r>
              <a:rPr lang="es-MX" dirty="0"/>
              <a:t>en promedio 3 </a:t>
            </a:r>
            <a:r>
              <a:rPr lang="es-MX" dirty="0" smtClean="0"/>
              <a:t>meses.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En </a:t>
            </a:r>
            <a:r>
              <a:rPr lang="es-MX" dirty="0"/>
              <a:t>dichos albergues </a:t>
            </a:r>
            <a:r>
              <a:rPr lang="es-MX" dirty="0" smtClean="0"/>
              <a:t>se les practicaban </a:t>
            </a:r>
            <a:r>
              <a:rPr lang="es-MX" dirty="0"/>
              <a:t>exámenes </a:t>
            </a:r>
            <a:r>
              <a:rPr lang="es-MX" dirty="0" smtClean="0"/>
              <a:t>psicológicos además de ofrecerles orientación </a:t>
            </a:r>
            <a:r>
              <a:rPr lang="es-MX" dirty="0"/>
              <a:t>vocacional, </a:t>
            </a:r>
            <a:r>
              <a:rPr lang="es-MX" dirty="0" smtClean="0"/>
              <a:t>una vez que eran presentados ante juez migratorio, fueron repatriados por </a:t>
            </a:r>
            <a:r>
              <a:rPr lang="es-MX" dirty="0"/>
              <a:t>la frontera Reynosa-McAllen.</a:t>
            </a:r>
            <a:endParaRPr lang="en-US" dirty="0"/>
          </a:p>
          <a:p>
            <a:pPr algn="just"/>
            <a:r>
              <a:rPr lang="es-MX" dirty="0"/>
              <a:t> </a:t>
            </a:r>
            <a:endParaRPr lang="en-US" dirty="0"/>
          </a:p>
          <a:p>
            <a:pPr algn="just"/>
            <a:r>
              <a:rPr lang="es-MX" dirty="0"/>
              <a:t>Durante la vigencia del programa en </a:t>
            </a:r>
            <a:r>
              <a:rPr lang="es-MX" dirty="0" smtClean="0"/>
              <a:t>cuestión, de </a:t>
            </a:r>
            <a:r>
              <a:rPr lang="es-MX" dirty="0"/>
              <a:t>mayo 2014 </a:t>
            </a:r>
            <a:r>
              <a:rPr lang="es-MX" dirty="0" smtClean="0"/>
              <a:t>al mes de agosto </a:t>
            </a:r>
            <a:r>
              <a:rPr lang="es-MX" dirty="0"/>
              <a:t>2015, la Patrulla </a:t>
            </a:r>
            <a:r>
              <a:rPr lang="es-MX" dirty="0" smtClean="0"/>
              <a:t>Fronteriza de </a:t>
            </a:r>
            <a:r>
              <a:rPr lang="es-MX" dirty="0"/>
              <a:t>McAllen procesó </a:t>
            </a:r>
            <a:r>
              <a:rPr lang="es-MX" dirty="0" smtClean="0"/>
              <a:t>a un total de </a:t>
            </a:r>
            <a:r>
              <a:rPr lang="es-MX" b="1" dirty="0" smtClean="0"/>
              <a:t>429</a:t>
            </a:r>
            <a:r>
              <a:rPr lang="es-MX" dirty="0" smtClean="0"/>
              <a:t> adolescentes, </a:t>
            </a:r>
            <a:r>
              <a:rPr lang="es-MX" b="1" dirty="0" smtClean="0"/>
              <a:t>156 </a:t>
            </a:r>
            <a:r>
              <a:rPr lang="es-MX" dirty="0" smtClean="0"/>
              <a:t>durante el 2014, y </a:t>
            </a:r>
            <a:r>
              <a:rPr lang="es-MX" b="1" dirty="0" smtClean="0"/>
              <a:t>273 </a:t>
            </a:r>
            <a:r>
              <a:rPr lang="es-MX" dirty="0" smtClean="0"/>
              <a:t>en el 2015, mismos que ya </a:t>
            </a:r>
            <a:r>
              <a:rPr lang="es-MX" dirty="0"/>
              <a:t>fueron </a:t>
            </a:r>
            <a:r>
              <a:rPr lang="es-MX" dirty="0" smtClean="0"/>
              <a:t>repatriados </a:t>
            </a:r>
            <a:r>
              <a:rPr lang="es-MX" dirty="0"/>
              <a:t>a nuestro país.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674661"/>
              </p:ext>
            </p:extLst>
          </p:nvPr>
        </p:nvGraphicFramePr>
        <p:xfrm>
          <a:off x="1981200" y="4038600"/>
          <a:ext cx="67056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171799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1800" dirty="0"/>
              <a:t>Entrevista Consular a Menores bajo el programa JRP-ORR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smtClean="0">
                <a:latin typeface="Calibri" charset="0"/>
                <a:ea typeface="Calibri" charset="0"/>
                <a:cs typeface="Times New Roman" charset="0"/>
              </a:rPr>
              <a:t>Patrulla Fronteriza (PF) notifica al Consulado sobre la detención de un menor.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Personal Consular se desplaza a la estación de PF para llevar a cabo la entrevista.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La entrevista se realiza de manera individual en una oficina a puerta cerrada.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Durante la entrevista se obtienen datos personales y de su familia, así como las necesidades especiales del menor.</a:t>
            </a:r>
            <a:endParaRPr lang="en-US" sz="28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0739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1800" dirty="0"/>
              <a:t>Entrevista Consular a Menores bajo el programa JRP-ORR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El menor es enviado a un albergue al interior de EUA.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Personal Consular notifica al Consulado del interior sobe el destino del menor.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Consulado del interior mantiene contacto permanente con el menor hasta el momento de su repatriación.</a:t>
            </a:r>
            <a:endParaRPr lang="en-US" sz="28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charset="2"/>
              <a:buBlip>
                <a:blip r:embed="rId2"/>
              </a:buBlip>
            </a:pPr>
            <a:r>
              <a:rPr lang="es-ES_tradnl" sz="2800" dirty="0" smtClean="0">
                <a:latin typeface="Calibri" charset="0"/>
                <a:ea typeface="Calibri" charset="0"/>
                <a:cs typeface="Times New Roman" charset="0"/>
              </a:rPr>
              <a:t>Personal Consular recibe al menor en el Puente Internacional y acompaña hasta el modulo del INM donde es recibido por su familia.</a:t>
            </a:r>
            <a:endParaRPr lang="en-US" sz="28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4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:\7PROTECCION 2014\Menores de Circuito Programa ORR detenidos por 60 dias\1 MENORES ORR REPATRIADOS\2 Repatriacion del menor Jaime Lovato (19-sept-14)jaav\20140919_10540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160734" cy="54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pruebaja\Pictures\C_758543_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52400"/>
            <a:ext cx="426720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8024804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166</TotalTime>
  <Words>461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PowerPoint Presentation</vt:lpstr>
      <vt:lpstr>entrevista Consular a Niñas, Niños y Adolescentes Migrantes No Acompañados</vt:lpstr>
      <vt:lpstr>PowerPoint Presentation</vt:lpstr>
      <vt:lpstr>PowerPoint Presentation</vt:lpstr>
      <vt:lpstr>PowerPoint Presentation</vt:lpstr>
      <vt:lpstr>PowerPoint Presentation</vt:lpstr>
      <vt:lpstr>Entrevista Consular a Menores bajo el programa JRP-ORR</vt:lpstr>
      <vt:lpstr>Entrevista Consular a Menores bajo el programa JRP-ORR</vt:lpstr>
      <vt:lpstr>PowerPoint Presentation</vt:lpstr>
      <vt:lpstr>PowerPoint Presentation</vt:lpstr>
      <vt:lpstr>Aplicación del Protocolo para la Atención de Niñas, Niños y Adolescentes Migrantes No Acompañados.</vt:lpstr>
      <vt:lpstr>Aplicación del Protocolo para la Atención de Niñas, Niños y Adolescentes Migrantes No Acompañados.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H. Alva</dc:creator>
  <cp:lastModifiedBy>RODAS Renán</cp:lastModifiedBy>
  <cp:revision>23</cp:revision>
  <dcterms:created xsi:type="dcterms:W3CDTF">2015-03-07T01:55:52Z</dcterms:created>
  <dcterms:modified xsi:type="dcterms:W3CDTF">2016-02-02T02:46:36Z</dcterms:modified>
</cp:coreProperties>
</file>