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70" r:id="rId6"/>
    <p:sldId id="272" r:id="rId7"/>
    <p:sldId id="273" r:id="rId8"/>
    <p:sldId id="271" r:id="rId9"/>
    <p:sldId id="260" r:id="rId10"/>
    <p:sldId id="261" r:id="rId11"/>
    <p:sldId id="262" r:id="rId12"/>
    <p:sldId id="263" r:id="rId13"/>
    <p:sldId id="264" r:id="rId14"/>
    <p:sldId id="274" r:id="rId15"/>
    <p:sldId id="275" r:id="rId16"/>
    <p:sldId id="266" r:id="rId17"/>
    <p:sldId id="267" r:id="rId18"/>
    <p:sldId id="276" r:id="rId19"/>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666699"/>
    <a:srgbClr val="3366FF"/>
    <a:srgbClr val="003366"/>
    <a:srgbClr val="0099FF"/>
    <a:srgbClr val="660066"/>
    <a:srgbClr val="6600CC"/>
    <a:srgbClr val="99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180"/>
          </a:xfrm>
          <a:prstGeom prst="rect">
            <a:avLst/>
          </a:prstGeom>
        </p:spPr>
        <p:txBody>
          <a:bodyPr vert="horz" lIns="92728" tIns="46364" rIns="92728" bIns="46364" rtlCol="0"/>
          <a:lstStyle>
            <a:lvl1pPr algn="l">
              <a:defRPr sz="1200"/>
            </a:lvl1pPr>
          </a:lstStyle>
          <a:p>
            <a:endParaRPr lang="es-MX" dirty="0"/>
          </a:p>
        </p:txBody>
      </p:sp>
      <p:sp>
        <p:nvSpPr>
          <p:cNvPr id="3" name="2 Marcador de fecha"/>
          <p:cNvSpPr>
            <a:spLocks noGrp="1"/>
          </p:cNvSpPr>
          <p:nvPr>
            <p:ph type="dt" sz="quarter" idx="1"/>
          </p:nvPr>
        </p:nvSpPr>
        <p:spPr>
          <a:xfrm>
            <a:off x="3970938" y="0"/>
            <a:ext cx="3037840" cy="464180"/>
          </a:xfrm>
          <a:prstGeom prst="rect">
            <a:avLst/>
          </a:prstGeom>
        </p:spPr>
        <p:txBody>
          <a:bodyPr vert="horz" lIns="92728" tIns="46364" rIns="92728" bIns="46364" rtlCol="0"/>
          <a:lstStyle>
            <a:lvl1pPr algn="r">
              <a:defRPr sz="1200"/>
            </a:lvl1pPr>
          </a:lstStyle>
          <a:p>
            <a:fld id="{BF8068A5-F7E9-4445-8C22-F336315583AA}" type="datetimeFigureOut">
              <a:rPr lang="es-MX" smtClean="0"/>
              <a:pPr/>
              <a:t>06/12/2012</a:t>
            </a:fld>
            <a:endParaRPr lang="es-MX" dirty="0"/>
          </a:p>
        </p:txBody>
      </p:sp>
      <p:sp>
        <p:nvSpPr>
          <p:cNvPr id="4" name="3 Marcador de pie de página"/>
          <p:cNvSpPr>
            <a:spLocks noGrp="1"/>
          </p:cNvSpPr>
          <p:nvPr>
            <p:ph type="ftr" sz="quarter" idx="2"/>
          </p:nvPr>
        </p:nvSpPr>
        <p:spPr>
          <a:xfrm>
            <a:off x="0" y="8830622"/>
            <a:ext cx="3037840" cy="464180"/>
          </a:xfrm>
          <a:prstGeom prst="rect">
            <a:avLst/>
          </a:prstGeom>
        </p:spPr>
        <p:txBody>
          <a:bodyPr vert="horz" lIns="92728" tIns="46364" rIns="92728" bIns="46364"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970938" y="8830622"/>
            <a:ext cx="3037840" cy="464180"/>
          </a:xfrm>
          <a:prstGeom prst="rect">
            <a:avLst/>
          </a:prstGeom>
        </p:spPr>
        <p:txBody>
          <a:bodyPr vert="horz" lIns="92728" tIns="46364" rIns="92728" bIns="46364" rtlCol="0" anchor="b"/>
          <a:lstStyle>
            <a:lvl1pPr algn="r">
              <a:defRPr sz="1200"/>
            </a:lvl1pPr>
          </a:lstStyle>
          <a:p>
            <a:fld id="{962FD537-82D1-40FE-A83E-FA5B13101A0A}" type="slidenum">
              <a:rPr lang="es-MX" smtClean="0"/>
              <a:pPr/>
              <a:t>‹#›</a:t>
            </a:fld>
            <a:endParaRPr lang="es-MX" dirty="0"/>
          </a:p>
        </p:txBody>
      </p:sp>
    </p:spTree>
    <p:extLst>
      <p:ext uri="{BB962C8B-B14F-4D97-AF65-F5344CB8AC3E}">
        <p14:creationId xmlns:p14="http://schemas.microsoft.com/office/powerpoint/2010/main" val="3565974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2728" tIns="46364" rIns="92728" bIns="46364" rtlCol="0"/>
          <a:lstStyle>
            <a:lvl1pPr algn="l">
              <a:defRPr sz="1200"/>
            </a:lvl1pPr>
          </a:lstStyle>
          <a:p>
            <a:endParaRPr lang="es-MX" dirty="0"/>
          </a:p>
        </p:txBody>
      </p:sp>
      <p:sp>
        <p:nvSpPr>
          <p:cNvPr id="3" name="2 Marcador de fecha"/>
          <p:cNvSpPr>
            <a:spLocks noGrp="1"/>
          </p:cNvSpPr>
          <p:nvPr>
            <p:ph type="dt" idx="1"/>
          </p:nvPr>
        </p:nvSpPr>
        <p:spPr>
          <a:xfrm>
            <a:off x="3970938" y="0"/>
            <a:ext cx="3037840" cy="464820"/>
          </a:xfrm>
          <a:prstGeom prst="rect">
            <a:avLst/>
          </a:prstGeom>
        </p:spPr>
        <p:txBody>
          <a:bodyPr vert="horz" lIns="92728" tIns="46364" rIns="92728" bIns="46364" rtlCol="0"/>
          <a:lstStyle>
            <a:lvl1pPr algn="r">
              <a:defRPr sz="1200"/>
            </a:lvl1pPr>
          </a:lstStyle>
          <a:p>
            <a:fld id="{B7575FB6-32D4-4069-A6BE-37E515D79FD4}" type="datetimeFigureOut">
              <a:rPr lang="es-MX" smtClean="0"/>
              <a:pPr/>
              <a:t>06/12/2012</a:t>
            </a:fld>
            <a:endParaRPr lang="es-MX" dirty="0"/>
          </a:p>
        </p:txBody>
      </p:sp>
      <p:sp>
        <p:nvSpPr>
          <p:cNvPr id="4" name="3 Marcador de imagen de diapositiva"/>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728" tIns="46364" rIns="92728" bIns="46364" rtlCol="0" anchor="ctr"/>
          <a:lstStyle/>
          <a:p>
            <a:endParaRPr lang="es-MX" dirty="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2728" tIns="46364" rIns="92728" bIns="4636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2728" tIns="46364" rIns="92728" bIns="46364"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2728" tIns="46364" rIns="92728" bIns="46364" rtlCol="0" anchor="b"/>
          <a:lstStyle>
            <a:lvl1pPr algn="r">
              <a:defRPr sz="1200"/>
            </a:lvl1pPr>
          </a:lstStyle>
          <a:p>
            <a:fld id="{767AF377-FD48-425A-9321-70426FCDE4F2}" type="slidenum">
              <a:rPr lang="es-MX" smtClean="0"/>
              <a:pPr/>
              <a:t>‹#›</a:t>
            </a:fld>
            <a:endParaRPr lang="es-MX" dirty="0"/>
          </a:p>
        </p:txBody>
      </p:sp>
    </p:spTree>
    <p:extLst>
      <p:ext uri="{BB962C8B-B14F-4D97-AF65-F5344CB8AC3E}">
        <p14:creationId xmlns:p14="http://schemas.microsoft.com/office/powerpoint/2010/main" val="1510393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alpha val="2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A0818-894E-425F-A382-4864A5D59FE1}" type="datetimeFigureOut">
              <a:rPr lang="es-MX" smtClean="0"/>
              <a:pPr/>
              <a:t>06/12/2012</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5B44B-79F2-4E2A-832D-E0F57A7E6B55}" type="slidenum">
              <a:rPr lang="es-MX" smtClean="0"/>
              <a:pPr/>
              <a:t>‹#›</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500306"/>
            <a:ext cx="9144000" cy="2286016"/>
          </a:xfrm>
          <a:prstGeom prst="rect">
            <a:avLst/>
          </a:prstGeom>
          <a:solidFill>
            <a:schemeClr val="bg2">
              <a:lumMod val="90000"/>
              <a:alpha val="85000"/>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endParaRPr lang="es-MX" sz="1100" dirty="0">
              <a:solidFill>
                <a:schemeClr val="tx1"/>
              </a:solidFill>
              <a:latin typeface="Times New Roman" pitchFamily="18" charset="0"/>
            </a:endParaRPr>
          </a:p>
        </p:txBody>
      </p:sp>
      <p:sp>
        <p:nvSpPr>
          <p:cNvPr id="6" name="5 Redondear rectángulo de esquina diagonal"/>
          <p:cNvSpPr/>
          <p:nvPr/>
        </p:nvSpPr>
        <p:spPr>
          <a:xfrm>
            <a:off x="0" y="1785926"/>
            <a:ext cx="9144000" cy="295276"/>
          </a:xfrm>
          <a:prstGeom prst="round2DiagRect">
            <a:avLst/>
          </a:prstGeom>
          <a:solidFill>
            <a:schemeClr val="bg1">
              <a:lumMod val="75000"/>
            </a:schemeClr>
          </a:solidFill>
          <a:ln>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7" name="6 Redondear rectángulo de esquina diagonal"/>
          <p:cNvSpPr/>
          <p:nvPr/>
        </p:nvSpPr>
        <p:spPr>
          <a:xfrm>
            <a:off x="0" y="1357298"/>
            <a:ext cx="9144000" cy="428628"/>
          </a:xfrm>
          <a:prstGeom prst="round2DiagRect">
            <a:avLst/>
          </a:prstGeom>
          <a:solidFill>
            <a:schemeClr val="bg2">
              <a:lumMod val="90000"/>
              <a:alpha val="88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pic>
        <p:nvPicPr>
          <p:cNvPr id="14" name="13 Imagen" descr="mapa republica por estados.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62990" y="1412776"/>
            <a:ext cx="3929090" cy="2486008"/>
          </a:xfrm>
          <a:prstGeom prst="rect">
            <a:avLst/>
          </a:prstGeom>
        </p:spPr>
      </p:pic>
      <p:sp>
        <p:nvSpPr>
          <p:cNvPr id="50" name="49 Rectángulo"/>
          <p:cNvSpPr/>
          <p:nvPr/>
        </p:nvSpPr>
        <p:spPr>
          <a:xfrm>
            <a:off x="3801616" y="2924944"/>
            <a:ext cx="914400" cy="914400"/>
          </a:xfrm>
          <a:prstGeom prst="rect">
            <a:avLst/>
          </a:prstGeom>
          <a:noFill/>
          <a:ln>
            <a:solidFill>
              <a:schemeClr val="tx1">
                <a:lumMod val="50000"/>
                <a:lumOff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Picture 9" descr="MAPa blancoSIN FON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7984" y="3284984"/>
            <a:ext cx="2000264" cy="1351530"/>
          </a:xfrm>
          <a:prstGeom prst="rect">
            <a:avLst/>
          </a:prstGeom>
          <a:noFill/>
          <a:ln>
            <a:solidFill>
              <a:schemeClr val="bg2">
                <a:lumMod val="50000"/>
              </a:schemeClr>
            </a:solidFill>
          </a:ln>
          <a:effectLst>
            <a:outerShdw dist="35921" dir="2700000" algn="ctr" rotWithShape="0">
              <a:srgbClr val="002570"/>
            </a:outerShdw>
          </a:effectLst>
        </p:spPr>
      </p:pic>
      <p:sp>
        <p:nvSpPr>
          <p:cNvPr id="51" name="50 CuadroTexto"/>
          <p:cNvSpPr txBox="1"/>
          <p:nvPr/>
        </p:nvSpPr>
        <p:spPr>
          <a:xfrm>
            <a:off x="0" y="4827280"/>
            <a:ext cx="9144000" cy="920179"/>
          </a:xfrm>
          <a:prstGeom prst="rect">
            <a:avLst/>
          </a:prstGeom>
          <a:gradFill flip="none" rotWithShape="1">
            <a:gsLst>
              <a:gs pos="0">
                <a:schemeClr val="lt1">
                  <a:tint val="40000"/>
                  <a:satMod val="350000"/>
                </a:schemeClr>
              </a:gs>
              <a:gs pos="40000">
                <a:schemeClr val="lt1">
                  <a:tint val="45000"/>
                  <a:shade val="99000"/>
                  <a:satMod val="350000"/>
                </a:schemeClr>
              </a:gs>
              <a:gs pos="100000">
                <a:schemeClr val="lt1">
                  <a:shade val="20000"/>
                  <a:satMod val="255000"/>
                </a:schemeClr>
              </a:gs>
            </a:gsLst>
            <a:path path="circle">
              <a:fillToRect t="100000" r="100000"/>
            </a:path>
            <a:tileRect l="-100000" b="-100000"/>
          </a:gradFill>
          <a:ln cap="rnd"/>
          <a:effectLst>
            <a:innerShdw blurRad="63500" dist="50800" dir="5400000">
              <a:prstClr val="black">
                <a:alpha val="50000"/>
              </a:prstClr>
            </a:innerShdw>
          </a:effectLst>
        </p:spPr>
        <p:style>
          <a:lnRef idx="0">
            <a:scrgbClr r="0" g="0" b="0"/>
          </a:lnRef>
          <a:fillRef idx="1002">
            <a:schemeClr val="lt1"/>
          </a:fillRef>
          <a:effectRef idx="0">
            <a:scrgbClr r="0" g="0" b="0"/>
          </a:effectRef>
          <a:fontRef idx="major"/>
        </p:style>
        <p:txBody>
          <a:bodyPr wrap="square" tIns="288000" bIns="288000" rtlCol="0" anchor="t">
            <a:spAutoFit/>
          </a:bodyPr>
          <a:lstStyle/>
          <a:p>
            <a:pPr algn="just">
              <a:spcBef>
                <a:spcPts val="1200"/>
              </a:spcBef>
            </a:pPr>
            <a:r>
              <a:rPr lang="es-MX" sz="2200" b="1" dirty="0" smtClean="0">
                <a:solidFill>
                  <a:schemeClr val="accent1">
                    <a:lumMod val="75000"/>
                  </a:schemeClr>
                </a:solidFill>
                <a:effectLst>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endParaRPr lang="es-MX" sz="2400" dirty="0">
              <a:solidFill>
                <a:schemeClr val="accent1">
                  <a:lumMod val="75000"/>
                </a:schemeClr>
              </a:solidFill>
              <a:latin typeface="Arial Black" pitchFamily="34" charset="0"/>
              <a:ea typeface="Arial Unicode MS" pitchFamily="34" charset="-128"/>
              <a:cs typeface="Arial Unicode MS" pitchFamily="34" charset="-128"/>
            </a:endParaRPr>
          </a:p>
        </p:txBody>
      </p:sp>
      <p:sp>
        <p:nvSpPr>
          <p:cNvPr id="52" name="51 CuadroTexto"/>
          <p:cNvSpPr txBox="1"/>
          <p:nvPr/>
        </p:nvSpPr>
        <p:spPr>
          <a:xfrm>
            <a:off x="5940152" y="6381328"/>
            <a:ext cx="3060434" cy="307777"/>
          </a:xfrm>
          <a:prstGeom prst="rect">
            <a:avLst/>
          </a:prstGeom>
          <a:noFill/>
        </p:spPr>
        <p:txBody>
          <a:bodyPr wrap="square" rtlCol="0">
            <a:spAutoFit/>
          </a:bodyPr>
          <a:lstStyle/>
          <a:p>
            <a:pPr algn="r"/>
            <a:r>
              <a:rPr lang="en-GB" sz="1400" b="1" i="1" dirty="0" smtClean="0">
                <a:solidFill>
                  <a:schemeClr val="tx1">
                    <a:lumMod val="65000"/>
                    <a:lumOff val="35000"/>
                  </a:schemeClr>
                </a:solidFill>
                <a:latin typeface="Arial" pitchFamily="34" charset="0"/>
                <a:cs typeface="Arial" pitchFamily="34" charset="0"/>
              </a:rPr>
              <a:t>June</a:t>
            </a:r>
            <a:r>
              <a:rPr lang="es-MX" sz="1400" b="1" i="1" dirty="0" smtClean="0">
                <a:solidFill>
                  <a:schemeClr val="tx1">
                    <a:lumMod val="65000"/>
                    <a:lumOff val="35000"/>
                  </a:schemeClr>
                </a:solidFill>
                <a:latin typeface="Arial" pitchFamily="34" charset="0"/>
                <a:cs typeface="Arial" pitchFamily="34" charset="0"/>
              </a:rPr>
              <a:t> 2012</a:t>
            </a:r>
            <a:endParaRPr lang="es-MX" sz="1400" b="1" i="1" dirty="0">
              <a:solidFill>
                <a:schemeClr val="tx1">
                  <a:lumMod val="65000"/>
                  <a:lumOff val="35000"/>
                </a:schemeClr>
              </a:solidFill>
              <a:latin typeface="Arial" pitchFamily="34" charset="0"/>
              <a:cs typeface="Arial" pitchFamily="34" charset="0"/>
            </a:endParaRPr>
          </a:p>
        </p:txBody>
      </p:sp>
      <p:sp>
        <p:nvSpPr>
          <p:cNvPr id="13" name="12 CuadroTexto"/>
          <p:cNvSpPr txBox="1"/>
          <p:nvPr/>
        </p:nvSpPr>
        <p:spPr>
          <a:xfrm>
            <a:off x="179512" y="4797152"/>
            <a:ext cx="8640960" cy="1015663"/>
          </a:xfrm>
          <a:prstGeom prst="rect">
            <a:avLst/>
          </a:prstGeom>
          <a:noFill/>
        </p:spPr>
        <p:txBody>
          <a:bodyPr wrap="square" rtlCol="0">
            <a:spAutoFit/>
          </a:bodyPr>
          <a:lstStyle/>
          <a:p>
            <a:pPr algn="ctr"/>
            <a:r>
              <a:rPr lang="en-GB" sz="2000" b="1"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NATIONAL REPORT ON MIGRANT SMUGGLING AND TRAFFICKING</a:t>
            </a:r>
            <a:r>
              <a:rPr lang="en-GB" sz="2000" b="1" dirty="0">
                <a:solidFill>
                  <a:srgbClr val="336699"/>
                </a:solidFill>
                <a:effectLst>
                  <a:outerShdw blurRad="38100" dist="38100" dir="2700000" algn="tl">
                    <a:srgbClr val="000000">
                      <a:alpha val="43137"/>
                    </a:srgbClr>
                  </a:outerShdw>
                </a:effectLst>
                <a:latin typeface="Arial Black" pitchFamily="34" charset="0"/>
                <a:cs typeface="Arial" pitchFamily="34" charset="0"/>
              </a:rPr>
              <a:t> </a:t>
            </a:r>
            <a:r>
              <a:rPr lang="en-GB" sz="2000" b="1"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AND PRESENT AND FUTURE CHALLENGES IN COMBATING THESE CRIMES</a:t>
            </a:r>
            <a:endParaRPr lang="en-GB" sz="2000" b="1" dirty="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5 Imagen" descr="MAPA MUNDI4.jpg"/>
          <p:cNvPicPr>
            <a:picLocks noChangeAspect="1"/>
          </p:cNvPicPr>
          <p:nvPr/>
        </p:nvPicPr>
        <p:blipFill>
          <a:blip r:embed="rId2" cstate="print">
            <a:lum bright="-16000"/>
          </a:blip>
          <a:stretch>
            <a:fillRect/>
          </a:stretch>
        </p:blipFill>
        <p:spPr>
          <a:xfrm>
            <a:off x="467544" y="187304"/>
            <a:ext cx="1500194" cy="955679"/>
          </a:xfrm>
          <a:prstGeom prst="ellipse">
            <a:avLst/>
          </a:prstGeom>
          <a:ln>
            <a:noFill/>
          </a:ln>
          <a:effectLst>
            <a:softEdge rad="112500"/>
          </a:effectLst>
        </p:spPr>
      </p:pic>
      <p:sp>
        <p:nvSpPr>
          <p:cNvPr id="7" name="6 CuadroTexto"/>
          <p:cNvSpPr txBox="1"/>
          <p:nvPr/>
        </p:nvSpPr>
        <p:spPr>
          <a:xfrm>
            <a:off x="5148064" y="188640"/>
            <a:ext cx="3744416" cy="369332"/>
          </a:xfrm>
          <a:prstGeom prst="rect">
            <a:avLst/>
          </a:prstGeom>
          <a:noFill/>
        </p:spPr>
        <p:txBody>
          <a:bodyPr wrap="square" rtlCol="0">
            <a:spAutoFit/>
          </a:bodyPr>
          <a:lstStyle/>
          <a:p>
            <a:pPr lvl="0"/>
            <a:r>
              <a:rPr lang="en-GB"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 TRAFFICKING IN PERSONS</a:t>
            </a:r>
          </a:p>
        </p:txBody>
      </p:sp>
      <p:sp>
        <p:nvSpPr>
          <p:cNvPr id="8" name="7 CuadroTexto"/>
          <p:cNvSpPr txBox="1"/>
          <p:nvPr/>
        </p:nvSpPr>
        <p:spPr>
          <a:xfrm>
            <a:off x="467544" y="908720"/>
            <a:ext cx="8280920" cy="5909310"/>
          </a:xfrm>
          <a:prstGeom prst="rect">
            <a:avLst/>
          </a:prstGeom>
          <a:noFill/>
        </p:spPr>
        <p:txBody>
          <a:bodyPr wrap="square" rtlCol="0">
            <a:spAutoFit/>
          </a:bodyPr>
          <a:lstStyle/>
          <a:p>
            <a:pPr algn="just">
              <a:lnSpc>
                <a:spcPct val="150000"/>
              </a:lnSpc>
            </a:pPr>
            <a:r>
              <a:rPr lang="en-GB" sz="1600" dirty="0" smtClean="0">
                <a:solidFill>
                  <a:schemeClr val="tx2"/>
                </a:solidFill>
                <a:latin typeface="Arial" pitchFamily="34" charset="0"/>
                <a:cs typeface="Arial" pitchFamily="34" charset="0"/>
              </a:rPr>
              <a:t> </a:t>
            </a:r>
          </a:p>
          <a:p>
            <a:pPr algn="just">
              <a:lnSpc>
                <a:spcPct val="150000"/>
              </a:lnSpc>
            </a:pPr>
            <a:r>
              <a:rPr lang="en-GB" sz="1600" dirty="0" smtClean="0">
                <a:solidFill>
                  <a:schemeClr val="tx2"/>
                </a:solidFill>
                <a:latin typeface="Arial" pitchFamily="34" charset="0"/>
                <a:cs typeface="Arial" pitchFamily="34" charset="0"/>
              </a:rPr>
              <a:t>Women                                                                Transnational criminal organizations</a:t>
            </a:r>
          </a:p>
          <a:p>
            <a:pPr algn="just">
              <a:lnSpc>
                <a:spcPct val="150000"/>
              </a:lnSpc>
            </a:pPr>
            <a:r>
              <a:rPr lang="en-GB" sz="1600" dirty="0" smtClean="0">
                <a:solidFill>
                  <a:schemeClr val="tx2"/>
                </a:solidFill>
                <a:latin typeface="Arial" pitchFamily="34" charset="0"/>
                <a:cs typeface="Arial" pitchFamily="34" charset="0"/>
              </a:rPr>
              <a:t>  Girls                                                                    Regional criminal organizations</a:t>
            </a:r>
          </a:p>
          <a:p>
            <a:pPr algn="just">
              <a:lnSpc>
                <a:spcPct val="150000"/>
              </a:lnSpc>
            </a:pPr>
            <a:r>
              <a:rPr lang="en-GB" sz="1600" dirty="0" smtClean="0">
                <a:solidFill>
                  <a:schemeClr val="tx2"/>
                </a:solidFill>
                <a:latin typeface="Arial" pitchFamily="34" charset="0"/>
                <a:cs typeface="Arial" pitchFamily="34" charset="0"/>
              </a:rPr>
              <a:t>  Boys                                                                   Local criminal organizations</a:t>
            </a:r>
          </a:p>
          <a:p>
            <a:pPr algn="just">
              <a:lnSpc>
                <a:spcPct val="150000"/>
              </a:lnSpc>
            </a:pPr>
            <a:r>
              <a:rPr lang="en-GB" sz="1600" dirty="0" smtClean="0">
                <a:solidFill>
                  <a:schemeClr val="tx2"/>
                </a:solidFill>
                <a:latin typeface="Arial" pitchFamily="34" charset="0"/>
                <a:cs typeface="Arial" pitchFamily="34" charset="0"/>
              </a:rPr>
              <a:t>                                                                             Domestic criminal organizations</a:t>
            </a:r>
          </a:p>
          <a:p>
            <a:pPr algn="just">
              <a:lnSpc>
                <a:spcPct val="150000"/>
              </a:lnSpc>
            </a:pPr>
            <a:endParaRPr lang="en-GB" sz="1600" dirty="0" smtClean="0">
              <a:solidFill>
                <a:schemeClr val="tx2"/>
              </a:solidFill>
              <a:latin typeface="Arial" pitchFamily="34" charset="0"/>
              <a:cs typeface="Arial" pitchFamily="34" charset="0"/>
            </a:endParaRPr>
          </a:p>
          <a:p>
            <a:pPr marL="285750" indent="-285750" algn="just">
              <a:lnSpc>
                <a:spcPct val="150000"/>
              </a:lnSpc>
              <a:buFont typeface="Arial" pitchFamily="34" charset="0"/>
              <a:buChar char="•"/>
            </a:pPr>
            <a:r>
              <a:rPr lang="en-GB" sz="1600" b="1" dirty="0" smtClean="0">
                <a:solidFill>
                  <a:schemeClr val="tx2"/>
                </a:solidFill>
                <a:latin typeface="Arial" pitchFamily="34" charset="0"/>
                <a:cs typeface="Arial" pitchFamily="34" charset="0"/>
              </a:rPr>
              <a:t>Modes of operating </a:t>
            </a:r>
            <a:r>
              <a:rPr lang="en-GB" sz="1600" dirty="0" smtClean="0">
                <a:solidFill>
                  <a:schemeClr val="tx2"/>
                </a:solidFill>
                <a:latin typeface="Arial" pitchFamily="34" charset="0"/>
                <a:cs typeface="Arial" pitchFamily="34" charset="0"/>
              </a:rPr>
              <a:t>that facilitate committing the crime;</a:t>
            </a:r>
          </a:p>
          <a:p>
            <a:pPr marL="285750" indent="-285750" algn="just">
              <a:lnSpc>
                <a:spcPct val="150000"/>
              </a:lnSpc>
              <a:buFont typeface="Arial" pitchFamily="34" charset="0"/>
              <a:buChar char="•"/>
            </a:pPr>
            <a:r>
              <a:rPr lang="en-GB" sz="1600" b="1" dirty="0" smtClean="0">
                <a:solidFill>
                  <a:schemeClr val="tx2"/>
                </a:solidFill>
                <a:latin typeface="Arial" pitchFamily="34" charset="0"/>
                <a:cs typeface="Arial" pitchFamily="34" charset="0"/>
              </a:rPr>
              <a:t>Use of state-of-the-art technologies and infrastructure </a:t>
            </a:r>
            <a:r>
              <a:rPr lang="en-GB" sz="1600" dirty="0" smtClean="0">
                <a:solidFill>
                  <a:schemeClr val="tx2"/>
                </a:solidFill>
                <a:latin typeface="Arial" pitchFamily="34" charset="0"/>
                <a:cs typeface="Arial" pitchFamily="34" charset="0"/>
              </a:rPr>
              <a:t>to operate and recruit (recruiting victims anywhere around the world);</a:t>
            </a:r>
          </a:p>
          <a:p>
            <a:pPr marL="285750" indent="-285750" algn="just">
              <a:lnSpc>
                <a:spcPct val="150000"/>
              </a:lnSpc>
              <a:buFont typeface="Arial" pitchFamily="34" charset="0"/>
              <a:buChar char="•"/>
            </a:pPr>
            <a:r>
              <a:rPr lang="en-GB" sz="1600" b="1" dirty="0" smtClean="0">
                <a:solidFill>
                  <a:schemeClr val="tx2"/>
                </a:solidFill>
                <a:latin typeface="Arial" pitchFamily="34" charset="0"/>
                <a:cs typeface="Arial" pitchFamily="34" charset="0"/>
              </a:rPr>
              <a:t>Real-time operations.</a:t>
            </a:r>
          </a:p>
          <a:p>
            <a:pPr algn="just">
              <a:lnSpc>
                <a:spcPct val="150000"/>
              </a:lnSpc>
            </a:pPr>
            <a:endParaRPr lang="en-GB" sz="1600" dirty="0" smtClean="0">
              <a:solidFill>
                <a:schemeClr val="tx2"/>
              </a:solidFill>
              <a:latin typeface="Arial" pitchFamily="34" charset="0"/>
              <a:cs typeface="Arial" pitchFamily="34" charset="0"/>
            </a:endParaRPr>
          </a:p>
          <a:p>
            <a:pPr marL="285750" indent="-285750" algn="just">
              <a:lnSpc>
                <a:spcPct val="150000"/>
              </a:lnSpc>
              <a:buFont typeface="Arial" pitchFamily="34" charset="0"/>
              <a:buChar char="•"/>
            </a:pPr>
            <a:r>
              <a:rPr lang="en-GB" sz="1600" dirty="0" smtClean="0">
                <a:solidFill>
                  <a:schemeClr val="tx2"/>
                </a:solidFill>
                <a:latin typeface="Arial" pitchFamily="34" charset="0"/>
                <a:cs typeface="Arial" pitchFamily="34" charset="0"/>
              </a:rPr>
              <a:t>The primary area of recruitment in Mexico is the south-eastern region of the country; </a:t>
            </a:r>
          </a:p>
          <a:p>
            <a:pPr marL="285750" indent="-285750" algn="just">
              <a:lnSpc>
                <a:spcPct val="150000"/>
              </a:lnSpc>
              <a:buFont typeface="Arial" pitchFamily="34" charset="0"/>
              <a:buChar char="•"/>
            </a:pPr>
            <a:r>
              <a:rPr lang="en-GB" sz="1600" dirty="0" smtClean="0">
                <a:solidFill>
                  <a:schemeClr val="tx2"/>
                </a:solidFill>
                <a:latin typeface="Arial" pitchFamily="34" charset="0"/>
                <a:cs typeface="Arial" pitchFamily="34" charset="0"/>
              </a:rPr>
              <a:t>Intelligence: </a:t>
            </a:r>
            <a:r>
              <a:rPr lang="en-GB" sz="1600" dirty="0">
                <a:solidFill>
                  <a:schemeClr val="tx2"/>
                </a:solidFill>
                <a:latin typeface="Arial" pitchFamily="34" charset="0"/>
                <a:cs typeface="Arial" pitchFamily="34" charset="0"/>
              </a:rPr>
              <a:t>I</a:t>
            </a:r>
            <a:r>
              <a:rPr lang="en-GB" sz="1600" dirty="0" smtClean="0">
                <a:solidFill>
                  <a:schemeClr val="tx2"/>
                </a:solidFill>
                <a:latin typeface="Arial" pitchFamily="34" charset="0"/>
                <a:cs typeface="Arial" pitchFamily="34" charset="0"/>
              </a:rPr>
              <a:t>n 2011, ten states were identified with the highest rate of exploitation sites; </a:t>
            </a:r>
          </a:p>
          <a:p>
            <a:pPr marL="285750" indent="-285750" algn="just">
              <a:lnSpc>
                <a:spcPct val="150000"/>
              </a:lnSpc>
              <a:buFont typeface="Arial" pitchFamily="34" charset="0"/>
              <a:buChar char="•"/>
            </a:pPr>
            <a:r>
              <a:rPr lang="en-GB" sz="1600" dirty="0" smtClean="0">
                <a:solidFill>
                  <a:schemeClr val="tx2"/>
                </a:solidFill>
                <a:latin typeface="Arial" pitchFamily="34" charset="0"/>
                <a:cs typeface="Arial" pitchFamily="34" charset="0"/>
              </a:rPr>
              <a:t>More than 54 locations where victims are exploited.</a:t>
            </a:r>
          </a:p>
          <a:p>
            <a:r>
              <a:rPr lang="en-GB" dirty="0" smtClean="0"/>
              <a:t>                                      </a:t>
            </a:r>
            <a:endParaRPr lang="en-GB" dirty="0"/>
          </a:p>
        </p:txBody>
      </p:sp>
      <p:sp>
        <p:nvSpPr>
          <p:cNvPr id="3" name="2 Elipse"/>
          <p:cNvSpPr/>
          <p:nvPr/>
        </p:nvSpPr>
        <p:spPr>
          <a:xfrm>
            <a:off x="1979712" y="1052736"/>
            <a:ext cx="1872208" cy="185396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smtClean="0">
                <a:solidFill>
                  <a:schemeClr val="bg2"/>
                </a:solidFill>
                <a:latin typeface="Arial" pitchFamily="34" charset="0"/>
                <a:cs typeface="Arial" pitchFamily="34" charset="0"/>
              </a:rPr>
              <a:t>Trafficking in Persons</a:t>
            </a:r>
            <a:endParaRPr lang="en-GB" dirty="0">
              <a:solidFill>
                <a:schemeClr val="bg2"/>
              </a:solidFill>
              <a:latin typeface="Arial" pitchFamily="34" charset="0"/>
              <a:cs typeface="Arial" pitchFamily="34" charset="0"/>
            </a:endParaRPr>
          </a:p>
        </p:txBody>
      </p:sp>
      <p:sp>
        <p:nvSpPr>
          <p:cNvPr id="9" name="8 Flecha arriba"/>
          <p:cNvSpPr/>
          <p:nvPr/>
        </p:nvSpPr>
        <p:spPr>
          <a:xfrm rot="5400000">
            <a:off x="4181563" y="969522"/>
            <a:ext cx="276818" cy="10801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10 Flecha arriba"/>
          <p:cNvSpPr/>
          <p:nvPr/>
        </p:nvSpPr>
        <p:spPr>
          <a:xfrm rot="5400000">
            <a:off x="4233715" y="1679056"/>
            <a:ext cx="288030" cy="1195635"/>
          </a:xfrm>
          <a:prstGeom prst="upArrow">
            <a:avLst>
              <a:gd name="adj1" fmla="val 5000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12 Flecha arriba"/>
          <p:cNvSpPr/>
          <p:nvPr/>
        </p:nvSpPr>
        <p:spPr>
          <a:xfrm rot="5400000">
            <a:off x="4284816" y="1352514"/>
            <a:ext cx="275438" cy="11412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13 Flecha arriba"/>
          <p:cNvSpPr/>
          <p:nvPr/>
        </p:nvSpPr>
        <p:spPr>
          <a:xfrm rot="5400000">
            <a:off x="4125705" y="1931083"/>
            <a:ext cx="288029" cy="12676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1 Flecha izquierda y derecha"/>
          <p:cNvSpPr/>
          <p:nvPr/>
        </p:nvSpPr>
        <p:spPr>
          <a:xfrm>
            <a:off x="1217641" y="1648224"/>
            <a:ext cx="750097"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tx2"/>
                </a:solidFill>
                <a:effectLst/>
                <a:latin typeface="Arial" pitchFamily="34" charset="0"/>
                <a:cs typeface="Arial" pitchFamily="34" charset="0"/>
              </a:rPr>
              <a:t>Recruitment Areas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515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467544" y="1052736"/>
            <a:ext cx="8208912" cy="615553"/>
          </a:xfrm>
          <a:prstGeom prst="rect">
            <a:avLst/>
          </a:prstGeom>
          <a:noFill/>
        </p:spPr>
        <p:txBody>
          <a:bodyPr wrap="square" rtlCol="0">
            <a:spAutoFit/>
          </a:bodyPr>
          <a:lstStyle/>
          <a:p>
            <a:pPr algn="just"/>
            <a:r>
              <a:rPr lang="es-ES" sz="1600" dirty="0" smtClean="0">
                <a:latin typeface="Arial" pitchFamily="34" charset="0"/>
                <a:cs typeface="Arial" pitchFamily="34" charset="0"/>
              </a:rPr>
              <a:t> </a:t>
            </a:r>
            <a:endParaRPr lang="es-MX" sz="1600" dirty="0" smtClean="0">
              <a:latin typeface="Arial" pitchFamily="34" charset="0"/>
              <a:cs typeface="Arial" pitchFamily="34" charset="0"/>
            </a:endParaRPr>
          </a:p>
          <a:p>
            <a:endParaRPr lang="es-MX" dirty="0"/>
          </a:p>
        </p:txBody>
      </p:sp>
      <p:pic>
        <p:nvPicPr>
          <p:cNvPr id="307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1142984"/>
            <a:ext cx="7416824" cy="5166335"/>
          </a:xfrm>
          <a:prstGeom prst="rect">
            <a:avLst/>
          </a:prstGeom>
          <a:noFill/>
          <a:ln w="9525">
            <a:noFill/>
            <a:miter lim="800000"/>
            <a:headEnd/>
            <a:tailEnd/>
          </a:ln>
        </p:spPr>
      </p:pic>
      <p:sp>
        <p:nvSpPr>
          <p:cNvPr id="8" name="Rectangle 2"/>
          <p:cNvSpPr>
            <a:spLocks noChangeArrowheads="1"/>
          </p:cNvSpPr>
          <p:nvPr/>
        </p:nvSpPr>
        <p:spPr bwMode="auto">
          <a:xfrm>
            <a:off x="6156176" y="1360512"/>
            <a:ext cx="2043336" cy="356026"/>
          </a:xfrm>
          <a:prstGeom prst="rect">
            <a:avLst/>
          </a:prstGeom>
          <a:solidFill>
            <a:schemeClr val="bg1"/>
          </a:solidFill>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tx1"/>
                </a:solidFill>
                <a:effectLst/>
                <a:latin typeface="Arial" pitchFamily="34" charset="0"/>
                <a:cs typeface="Arial" pitchFamily="34" charset="0"/>
              </a:rPr>
              <a:t>Recruitment Areas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GB" sz="1600" b="1" dirty="0" smtClean="0">
                <a:solidFill>
                  <a:schemeClr val="tx2"/>
                </a:solidFill>
                <a:latin typeface="Arial" pitchFamily="34" charset="0"/>
                <a:cs typeface="Arial" pitchFamily="34" charset="0"/>
              </a:rPr>
              <a:t>Local Criminal Organizations</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536" y="980728"/>
            <a:ext cx="8352928" cy="1323439"/>
          </a:xfrm>
          <a:prstGeom prst="rect">
            <a:avLst/>
          </a:prstGeom>
          <a:noFill/>
        </p:spPr>
        <p:txBody>
          <a:bodyPr wrap="square" rtlCol="0">
            <a:spAutoFit/>
          </a:bodyPr>
          <a:lstStyle/>
          <a:p>
            <a:pPr marL="285750" indent="-285750" algn="just">
              <a:buFont typeface="Arial" pitchFamily="34" charset="0"/>
              <a:buChar char="•"/>
            </a:pPr>
            <a:r>
              <a:rPr lang="en-GB" sz="1600" dirty="0">
                <a:solidFill>
                  <a:schemeClr val="tx2"/>
                </a:solidFill>
                <a:latin typeface="Arial" pitchFamily="34" charset="0"/>
                <a:cs typeface="Arial" pitchFamily="34" charset="0"/>
              </a:rPr>
              <a:t>I</a:t>
            </a:r>
            <a:r>
              <a:rPr lang="en-GB" sz="1600" dirty="0" smtClean="0">
                <a:solidFill>
                  <a:schemeClr val="tx2"/>
                </a:solidFill>
                <a:latin typeface="Arial" pitchFamily="34" charset="0"/>
                <a:cs typeface="Arial" pitchFamily="34" charset="0"/>
              </a:rPr>
              <a:t>n 2011, the intelligence service of Mexico identified 72 active trafficking networks: 29 in Chiapas, 9 in Puebla, 9 in Tlaxcala, 8 in the Federal District, 4 in Oaxaca, 4 in Tabasco, 2 in Guanajuato, 2 in Baja California, 1 in Campeche, 1 in Chihuahua, 1 in the state of Mexico, 1 in Querétaro, and 1 in Yucatán; composed of 158 men and 73 women.</a:t>
            </a:r>
          </a:p>
          <a:p>
            <a:pPr algn="just"/>
            <a:r>
              <a:rPr lang="en-GB" sz="1600" dirty="0" smtClean="0">
                <a:latin typeface="Arial" pitchFamily="34" charset="0"/>
                <a:cs typeface="Arial" pitchFamily="34" charset="0"/>
              </a:rPr>
              <a:t> </a:t>
            </a:r>
          </a:p>
        </p:txBody>
      </p:sp>
      <p:pic>
        <p:nvPicPr>
          <p:cNvPr id="204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624" y="2276872"/>
            <a:ext cx="6408711" cy="4176464"/>
          </a:xfrm>
          <a:prstGeom prst="rect">
            <a:avLst/>
          </a:prstGeom>
          <a:noFill/>
          <a:ln w="9525">
            <a:noFill/>
            <a:miter lim="800000"/>
            <a:headEnd/>
            <a:tailEnd/>
          </a:ln>
        </p:spPr>
      </p:pic>
      <p:sp>
        <p:nvSpPr>
          <p:cNvPr id="8" name="Rectangle 2"/>
          <p:cNvSpPr>
            <a:spLocks noChangeArrowheads="1"/>
          </p:cNvSpPr>
          <p:nvPr/>
        </p:nvSpPr>
        <p:spPr bwMode="auto">
          <a:xfrm>
            <a:off x="2843808" y="2420888"/>
            <a:ext cx="4392488" cy="356026"/>
          </a:xfrm>
          <a:prstGeom prst="rect">
            <a:avLst/>
          </a:prstGeom>
          <a:solidFill>
            <a:schemeClr val="bg1"/>
          </a:solidFill>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sng" strike="noStrike" cap="none" normalizeH="0" baseline="0" dirty="0" smtClean="0">
                <a:ln>
                  <a:noFill/>
                </a:ln>
                <a:solidFill>
                  <a:schemeClr val="tx1"/>
                </a:solidFill>
                <a:effectLst/>
                <a:latin typeface="Arial" pitchFamily="34" charset="0"/>
                <a:cs typeface="Arial" pitchFamily="34" charset="0"/>
              </a:rPr>
              <a:t>Trafficking organizations</a:t>
            </a:r>
            <a:r>
              <a:rPr kumimoji="0" lang="en-GB" sz="1400" i="0" u="sng" strike="noStrike" cap="none" normalizeH="0" dirty="0" smtClean="0">
                <a:ln>
                  <a:noFill/>
                </a:ln>
                <a:solidFill>
                  <a:schemeClr val="tx1"/>
                </a:solidFill>
                <a:effectLst/>
                <a:latin typeface="Arial" pitchFamily="34" charset="0"/>
                <a:cs typeface="Arial" pitchFamily="34" charset="0"/>
              </a:rPr>
              <a:t> by state</a:t>
            </a:r>
            <a:endParaRPr kumimoji="0" lang="en-GB" sz="140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GB" sz="1600" b="1" dirty="0" smtClean="0">
                <a:solidFill>
                  <a:schemeClr val="tx2"/>
                </a:solidFill>
                <a:latin typeface="Arial" pitchFamily="34" charset="0"/>
                <a:cs typeface="Arial" pitchFamily="34" charset="0"/>
              </a:rPr>
              <a:t>Institutional Actions</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Rectángulo"/>
          <p:cNvSpPr/>
          <p:nvPr/>
        </p:nvSpPr>
        <p:spPr>
          <a:xfrm>
            <a:off x="395536" y="1333212"/>
            <a:ext cx="8352928" cy="4462760"/>
          </a:xfrm>
          <a:prstGeom prst="rect">
            <a:avLst/>
          </a:prstGeom>
        </p:spPr>
        <p:txBody>
          <a:bodyPr wrap="square">
            <a:spAutoFit/>
          </a:bodyPr>
          <a:lstStyle/>
          <a:p>
            <a:pPr marL="285750" indent="-285750" algn="just">
              <a:buFont typeface="Arial" pitchFamily="34" charset="0"/>
              <a:buChar char="•"/>
            </a:pPr>
            <a:r>
              <a:rPr lang="en-GB" sz="1600" dirty="0" smtClean="0">
                <a:solidFill>
                  <a:schemeClr val="tx2"/>
                </a:solidFill>
                <a:latin typeface="Arial" pitchFamily="34" charset="0"/>
                <a:cs typeface="Arial" pitchFamily="34" charset="0"/>
              </a:rPr>
              <a:t>PGR (FEVIMTRA), 2011: 238 prior investigations (38 brought before the authorities);</a:t>
            </a:r>
          </a:p>
          <a:p>
            <a:endParaRPr lang="en-GB" sz="1000" dirty="0" smtClean="0">
              <a:solidFill>
                <a:schemeClr val="tx2"/>
              </a:solidFill>
              <a:latin typeface="Arial" pitchFamily="34" charset="0"/>
              <a:cs typeface="Arial" pitchFamily="34" charset="0"/>
            </a:endParaRPr>
          </a:p>
          <a:p>
            <a:pPr marL="285750" indent="-285750" algn="just">
              <a:buFont typeface="Arial" pitchFamily="34" charset="0"/>
              <a:buChar char="•"/>
            </a:pPr>
            <a:r>
              <a:rPr lang="en-GB" sz="1600" b="1" dirty="0" smtClean="0">
                <a:solidFill>
                  <a:schemeClr val="tx2"/>
                </a:solidFill>
                <a:latin typeface="Arial" pitchFamily="34" charset="0"/>
                <a:cs typeface="Arial" pitchFamily="34" charset="0"/>
              </a:rPr>
              <a:t>Regional Committee on Trafficking and Migrant Smuggling: </a:t>
            </a:r>
            <a:r>
              <a:rPr lang="en-GB" sz="1600" dirty="0" smtClean="0">
                <a:solidFill>
                  <a:schemeClr val="tx2"/>
                </a:solidFill>
                <a:latin typeface="Arial" pitchFamily="34" charset="0"/>
                <a:cs typeface="Arial" pitchFamily="34" charset="0"/>
              </a:rPr>
              <a:t>To align actions of intelligence, ministries, and police forces through an operative working group, with representatives from federal institutions and the Attorney General’s Office, to face these criminal groups.</a:t>
            </a:r>
          </a:p>
          <a:p>
            <a:pPr algn="just"/>
            <a:r>
              <a:rPr lang="en-GB" sz="1600" dirty="0" smtClean="0">
                <a:solidFill>
                  <a:schemeClr val="tx2"/>
                </a:solidFill>
                <a:latin typeface="Arial" pitchFamily="34" charset="0"/>
                <a:cs typeface="Arial" pitchFamily="34" charset="0"/>
              </a:rPr>
              <a:t> </a:t>
            </a:r>
          </a:p>
          <a:p>
            <a:pPr marL="285750" indent="-285750" algn="just">
              <a:buFont typeface="Arial" pitchFamily="34" charset="0"/>
              <a:buChar char="•"/>
            </a:pPr>
            <a:r>
              <a:rPr lang="en-GB" sz="1600" b="1" dirty="0" smtClean="0">
                <a:solidFill>
                  <a:schemeClr val="tx2"/>
                </a:solidFill>
                <a:latin typeface="Arial" pitchFamily="34" charset="0"/>
                <a:cs typeface="Arial" pitchFamily="34" charset="0"/>
              </a:rPr>
              <a:t>Establishment and consolidation of mechanisms to combat the crime, such as:        </a:t>
            </a:r>
            <a:r>
              <a:rPr lang="en-GB" sz="1600" dirty="0" smtClean="0">
                <a:solidFill>
                  <a:schemeClr val="tx2"/>
                </a:solidFill>
                <a:latin typeface="Arial" pitchFamily="34" charset="0"/>
                <a:cs typeface="Arial" pitchFamily="34" charset="0"/>
              </a:rPr>
              <a:t>-- </a:t>
            </a:r>
            <a:r>
              <a:rPr lang="en-GB" sz="1600" i="1" dirty="0" smtClean="0">
                <a:solidFill>
                  <a:schemeClr val="tx2"/>
                </a:solidFill>
                <a:latin typeface="Arial" pitchFamily="34" charset="0"/>
                <a:cs typeface="Arial" pitchFamily="34" charset="0"/>
              </a:rPr>
              <a:t>Inter-Secretarial Committee to Prevent and Punish Trafficking in Persons (CIPSTP);</a:t>
            </a:r>
            <a:r>
              <a:rPr lang="en-GB" sz="1600" dirty="0" smtClean="0">
                <a:solidFill>
                  <a:schemeClr val="tx2"/>
                </a:solidFill>
                <a:latin typeface="Arial" pitchFamily="34" charset="0"/>
                <a:cs typeface="Arial" pitchFamily="34" charset="0"/>
              </a:rPr>
              <a:t>  --- </a:t>
            </a:r>
            <a:r>
              <a:rPr lang="en-GB" sz="1600" i="1" dirty="0" smtClean="0">
                <a:solidFill>
                  <a:schemeClr val="tx2"/>
                </a:solidFill>
                <a:latin typeface="Arial" pitchFamily="34" charset="0"/>
                <a:cs typeface="Arial" pitchFamily="34" charset="0"/>
              </a:rPr>
              <a:t>Technical Support Group of the Framework Agreement to Prevent and Combat the Abduction of Migrants</a:t>
            </a:r>
            <a:r>
              <a:rPr lang="en-GB" sz="1600" dirty="0" smtClean="0">
                <a:solidFill>
                  <a:schemeClr val="tx2"/>
                </a:solidFill>
                <a:latin typeface="Arial" pitchFamily="34" charset="0"/>
                <a:cs typeface="Arial" pitchFamily="34" charset="0"/>
              </a:rPr>
              <a:t>; </a:t>
            </a:r>
          </a:p>
          <a:p>
            <a:pPr algn="just"/>
            <a:r>
              <a:rPr lang="en-GB" sz="1600" dirty="0" smtClean="0">
                <a:solidFill>
                  <a:schemeClr val="tx2"/>
                </a:solidFill>
                <a:latin typeface="Arial" pitchFamily="34" charset="0"/>
                <a:cs typeface="Arial" pitchFamily="34" charset="0"/>
              </a:rPr>
              <a:t>     -- Working groups and sub-committees in various institutions. </a:t>
            </a:r>
          </a:p>
          <a:p>
            <a:pPr algn="just"/>
            <a:r>
              <a:rPr lang="en-GB" sz="1600" dirty="0" smtClean="0">
                <a:solidFill>
                  <a:schemeClr val="tx2"/>
                </a:solidFill>
                <a:latin typeface="Arial" pitchFamily="34" charset="0"/>
                <a:cs typeface="Arial" pitchFamily="34" charset="0"/>
              </a:rPr>
              <a:t> </a:t>
            </a:r>
          </a:p>
          <a:p>
            <a:pPr marL="285750" indent="-285750" algn="just">
              <a:buFont typeface="Arial" pitchFamily="34" charset="0"/>
              <a:buChar char="•"/>
            </a:pPr>
            <a:r>
              <a:rPr lang="en-GB" sz="1600" b="1" dirty="0" smtClean="0">
                <a:solidFill>
                  <a:schemeClr val="tx2"/>
                </a:solidFill>
                <a:latin typeface="Arial" pitchFamily="34" charset="0"/>
                <a:cs typeface="Arial" pitchFamily="34" charset="0"/>
              </a:rPr>
              <a:t>Multilateral, regional, and bilateral cooperation: </a:t>
            </a:r>
            <a:r>
              <a:rPr lang="en-GB" sz="1600" dirty="0" smtClean="0">
                <a:solidFill>
                  <a:schemeClr val="tx2"/>
                </a:solidFill>
                <a:latin typeface="Arial" pitchFamily="34" charset="0"/>
                <a:cs typeface="Arial" pitchFamily="34" charset="0"/>
              </a:rPr>
              <a:t>Within the international sphere, Mexico actively promotes the strengthening of multilateral, regional, and bilateral cooperation to actively combat migrant smuggling and trafficking, favouring full implementation of existing mechanisms and forums.</a:t>
            </a:r>
            <a:endParaRPr lang="en-GB" sz="1600" dirty="0" smtClean="0">
              <a:latin typeface="Arial" pitchFamily="34" charset="0"/>
              <a:cs typeface="Arial" pitchFamily="34" charset="0"/>
            </a:endParaRP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5720" y="571480"/>
            <a:ext cx="875077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Rectángulo"/>
          <p:cNvSpPr/>
          <p:nvPr/>
        </p:nvSpPr>
        <p:spPr>
          <a:xfrm>
            <a:off x="395536" y="1052736"/>
            <a:ext cx="8534150" cy="5576911"/>
          </a:xfrm>
          <a:prstGeom prst="rect">
            <a:avLst/>
          </a:prstGeom>
        </p:spPr>
        <p:txBody>
          <a:bodyPr wrap="square">
            <a:spAutoFit/>
          </a:bodyPr>
          <a:lstStyle/>
          <a:p>
            <a:pPr algn="ctr"/>
            <a:r>
              <a:rPr lang="en-GB" sz="1600" b="1" dirty="0" smtClean="0">
                <a:solidFill>
                  <a:schemeClr val="tx2"/>
                </a:solidFill>
                <a:latin typeface="Arial" pitchFamily="34" charset="0"/>
                <a:cs typeface="Arial" pitchFamily="34" charset="0"/>
              </a:rPr>
              <a:t>General Act to Prevent, Punish, and Eradicate the Crimes Relating to Trafficking in Persons and Protect and Assist Victims of these Crimes</a:t>
            </a:r>
          </a:p>
          <a:p>
            <a:pPr algn="just">
              <a:lnSpc>
                <a:spcPct val="80000"/>
              </a:lnSpc>
            </a:pPr>
            <a:endParaRPr lang="en-GB" sz="1600" b="1" dirty="0" smtClean="0">
              <a:solidFill>
                <a:schemeClr val="tx2"/>
              </a:solidFill>
              <a:latin typeface="Arial" pitchFamily="34" charset="0"/>
              <a:cs typeface="Arial" pitchFamily="34" charset="0"/>
            </a:endParaRPr>
          </a:p>
          <a:p>
            <a:pPr algn="just">
              <a:lnSpc>
                <a:spcPct val="80000"/>
              </a:lnSpc>
            </a:pPr>
            <a:r>
              <a:rPr lang="en-GB" sz="1600" b="1" dirty="0" smtClean="0">
                <a:solidFill>
                  <a:schemeClr val="tx2"/>
                </a:solidFill>
                <a:latin typeface="Arial" pitchFamily="34" charset="0"/>
                <a:cs typeface="Arial" pitchFamily="34" charset="0"/>
              </a:rPr>
              <a:t>Advances in regard to prior legislation</a:t>
            </a:r>
          </a:p>
          <a:p>
            <a:pPr algn="just">
              <a:lnSpc>
                <a:spcPct val="80000"/>
              </a:lnSpc>
            </a:pPr>
            <a:endParaRPr lang="en-GB" sz="1600" b="1" dirty="0" smtClean="0">
              <a:solidFill>
                <a:schemeClr val="tx2"/>
              </a:solidFill>
              <a:latin typeface="Arial" pitchFamily="34" charset="0"/>
              <a:cs typeface="Arial" pitchFamily="34" charset="0"/>
            </a:endParaRPr>
          </a:p>
          <a:p>
            <a:pPr marL="285750" indent="-285750">
              <a:spcBef>
                <a:spcPts val="300"/>
              </a:spcBef>
              <a:spcAft>
                <a:spcPts val="300"/>
              </a:spcAft>
              <a:buFont typeface="Arial" pitchFamily="34" charset="0"/>
              <a:buChar char="•"/>
            </a:pPr>
            <a:r>
              <a:rPr lang="en-GB" sz="1600" b="1" dirty="0" smtClean="0">
                <a:solidFill>
                  <a:schemeClr val="tx2"/>
                </a:solidFill>
                <a:latin typeface="Arial" pitchFamily="34" charset="0"/>
                <a:cs typeface="Arial" pitchFamily="34" charset="0"/>
              </a:rPr>
              <a:t>Establishes responsibilities and coordination mechanisms</a:t>
            </a:r>
            <a:r>
              <a:rPr lang="en-GB" sz="1600" dirty="0" smtClean="0">
                <a:solidFill>
                  <a:schemeClr val="tx2"/>
                </a:solidFill>
                <a:latin typeface="Arial" pitchFamily="34" charset="0"/>
                <a:cs typeface="Arial" pitchFamily="34" charset="0"/>
              </a:rPr>
              <a:t> among federal, state, Federal District, and municipal governments; </a:t>
            </a:r>
          </a:p>
          <a:p>
            <a:pPr marL="285750" indent="-285750">
              <a:spcBef>
                <a:spcPts val="300"/>
              </a:spcBef>
              <a:spcAft>
                <a:spcPts val="300"/>
              </a:spcAft>
              <a:buFont typeface="Arial" pitchFamily="34" charset="0"/>
              <a:buChar char="•"/>
            </a:pPr>
            <a:r>
              <a:rPr lang="en-GB" sz="1600" b="1" dirty="0" smtClean="0">
                <a:solidFill>
                  <a:schemeClr val="tx2"/>
                </a:solidFill>
                <a:latin typeface="Arial" pitchFamily="34" charset="0"/>
                <a:cs typeface="Arial" pitchFamily="34" charset="0"/>
              </a:rPr>
              <a:t>Typifies the crime of trafficking in persons and related crimes</a:t>
            </a:r>
            <a:r>
              <a:rPr lang="en-GB" sz="1600" dirty="0" smtClean="0">
                <a:solidFill>
                  <a:schemeClr val="tx2"/>
                </a:solidFill>
                <a:latin typeface="Arial" pitchFamily="34" charset="0"/>
                <a:cs typeface="Arial" pitchFamily="34" charset="0"/>
              </a:rPr>
              <a:t> and punishment. </a:t>
            </a:r>
          </a:p>
          <a:p>
            <a:pPr marL="285750" indent="-285750">
              <a:spcBef>
                <a:spcPts val="300"/>
              </a:spcBef>
              <a:spcAft>
                <a:spcPts val="300"/>
              </a:spcAft>
              <a:buFont typeface="Arial" pitchFamily="34" charset="0"/>
              <a:buChar char="•"/>
            </a:pPr>
            <a:r>
              <a:rPr lang="en-GB" sz="1600" b="1" dirty="0" smtClean="0">
                <a:solidFill>
                  <a:schemeClr val="tx2"/>
                </a:solidFill>
                <a:latin typeface="Arial" pitchFamily="34" charset="0"/>
                <a:cs typeface="Arial" pitchFamily="34" charset="0"/>
              </a:rPr>
              <a:t>Establishes the obligation for PGR to create a programme for the protection of victims and witnesses; </a:t>
            </a:r>
          </a:p>
          <a:p>
            <a:pPr marL="285750" indent="-285750">
              <a:spcBef>
                <a:spcPts val="300"/>
              </a:spcBef>
              <a:spcAft>
                <a:spcPts val="300"/>
              </a:spcAft>
              <a:buFont typeface="Arial" pitchFamily="34" charset="0"/>
              <a:buChar char="•"/>
            </a:pPr>
            <a:r>
              <a:rPr lang="en-GB" sz="1600" b="1" dirty="0" smtClean="0">
                <a:solidFill>
                  <a:schemeClr val="tx2"/>
                </a:solidFill>
                <a:latin typeface="Arial" pitchFamily="34" charset="0"/>
                <a:cs typeface="Arial" pitchFamily="34" charset="0"/>
              </a:rPr>
              <a:t>Redefines the composition, organization, operations, and authority of the Inter-secretarial Committee;</a:t>
            </a:r>
            <a:r>
              <a:rPr lang="en-GB" sz="1600" dirty="0" smtClean="0">
                <a:solidFill>
                  <a:schemeClr val="tx2"/>
                </a:solidFill>
                <a:latin typeface="Arial" pitchFamily="34" charset="0"/>
                <a:cs typeface="Arial" pitchFamily="34" charset="0"/>
              </a:rPr>
              <a:t> </a:t>
            </a:r>
          </a:p>
          <a:p>
            <a:pPr marL="285750" indent="-285750">
              <a:spcBef>
                <a:spcPts val="300"/>
              </a:spcBef>
              <a:spcAft>
                <a:spcPts val="300"/>
              </a:spcAft>
              <a:buFont typeface="Arial" pitchFamily="34" charset="0"/>
              <a:buChar char="•"/>
            </a:pPr>
            <a:r>
              <a:rPr lang="en-GB" sz="1600" b="1" dirty="0" smtClean="0">
                <a:solidFill>
                  <a:schemeClr val="tx2"/>
                </a:solidFill>
                <a:latin typeface="Arial" pitchFamily="34" charset="0"/>
                <a:cs typeface="Arial" pitchFamily="34" charset="0"/>
              </a:rPr>
              <a:t>Includes a chapter on preventing the crime</a:t>
            </a:r>
            <a:r>
              <a:rPr lang="en-GB" sz="1600" dirty="0" smtClean="0">
                <a:solidFill>
                  <a:schemeClr val="tx2"/>
                </a:solidFill>
                <a:latin typeface="Arial" pitchFamily="34" charset="0"/>
                <a:cs typeface="Arial" pitchFamily="34" charset="0"/>
              </a:rPr>
              <a:t>, policies and programmes, identifying areas and groups that are most vulnerable, and policymaking to provide priority assistance;</a:t>
            </a:r>
          </a:p>
          <a:p>
            <a:pPr marL="285750" indent="-285750">
              <a:spcBef>
                <a:spcPts val="300"/>
              </a:spcBef>
              <a:spcAft>
                <a:spcPts val="300"/>
              </a:spcAft>
              <a:buFont typeface="Arial" pitchFamily="34" charset="0"/>
              <a:buChar char="•"/>
            </a:pPr>
            <a:r>
              <a:rPr lang="en-GB" sz="1600" b="1" dirty="0" smtClean="0">
                <a:solidFill>
                  <a:schemeClr val="tx2"/>
                </a:solidFill>
                <a:latin typeface="Arial" pitchFamily="34" charset="0"/>
                <a:cs typeface="Arial" pitchFamily="34" charset="0"/>
              </a:rPr>
              <a:t>Crimes related to trafficking in persons, considered to be serious and committed by organized crime groups;</a:t>
            </a:r>
          </a:p>
          <a:p>
            <a:pPr marL="285750" indent="-285750">
              <a:buFont typeface="Arial" pitchFamily="34" charset="0"/>
              <a:buChar char="•"/>
            </a:pPr>
            <a:r>
              <a:rPr lang="en-GB" sz="1600" b="1" dirty="0" smtClean="0">
                <a:solidFill>
                  <a:schemeClr val="tx2"/>
                </a:solidFill>
                <a:latin typeface="Arial" pitchFamily="34" charset="0"/>
                <a:cs typeface="Arial" pitchFamily="34" charset="0"/>
              </a:rPr>
              <a:t>Warning systems and immediate action protocols to search for and locate boys, girls, and adolescents that have been abducted, </a:t>
            </a:r>
            <a:r>
              <a:rPr lang="en-GB" sz="1600" dirty="0" smtClean="0">
                <a:solidFill>
                  <a:schemeClr val="tx2"/>
                </a:solidFill>
                <a:latin typeface="Arial" pitchFamily="34" charset="0"/>
                <a:cs typeface="Arial" pitchFamily="34" charset="0"/>
              </a:rPr>
              <a:t>together with members of the system, emergency organizations, the media, telecommunications service providers, NGOs, and the general public.</a:t>
            </a:r>
            <a:endParaRPr lang="en-GB" dirty="0"/>
          </a:p>
        </p:txBody>
      </p:sp>
      <p:sp>
        <p:nvSpPr>
          <p:cNvPr id="8"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GB" sz="1600" b="1" dirty="0" smtClean="0">
                <a:solidFill>
                  <a:schemeClr val="tx2"/>
                </a:solidFill>
                <a:latin typeface="Arial" pitchFamily="34" charset="0"/>
                <a:cs typeface="Arial" pitchFamily="34" charset="0"/>
              </a:rPr>
              <a:t>Institutional Actions</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Tree>
    <p:extLst>
      <p:ext uri="{BB962C8B-B14F-4D97-AF65-F5344CB8AC3E}">
        <p14:creationId xmlns:p14="http://schemas.microsoft.com/office/powerpoint/2010/main" val="3481215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Rectángulo"/>
          <p:cNvSpPr/>
          <p:nvPr/>
        </p:nvSpPr>
        <p:spPr>
          <a:xfrm>
            <a:off x="395536" y="1124744"/>
            <a:ext cx="8352928" cy="5826210"/>
          </a:xfrm>
          <a:prstGeom prst="rect">
            <a:avLst/>
          </a:prstGeom>
        </p:spPr>
        <p:txBody>
          <a:bodyPr wrap="square">
            <a:spAutoFit/>
          </a:bodyPr>
          <a:lstStyle/>
          <a:p>
            <a:pPr algn="ctr"/>
            <a:r>
              <a:rPr lang="en-GB" sz="1600" b="1" dirty="0" smtClean="0">
                <a:solidFill>
                  <a:schemeClr val="tx2"/>
                </a:solidFill>
                <a:latin typeface="Arial" pitchFamily="34" charset="0"/>
                <a:cs typeface="Arial" pitchFamily="34" charset="0"/>
              </a:rPr>
              <a:t>General Act to Prevent, Punish, and Eradicate the Crimes Relating to Trafficking in Persons and Protect and Assist Victims of these Crimes</a:t>
            </a:r>
          </a:p>
          <a:p>
            <a:pPr algn="ctr"/>
            <a:endParaRPr lang="en-GB" sz="800" b="1" dirty="0" smtClean="0">
              <a:solidFill>
                <a:schemeClr val="tx2"/>
              </a:solidFill>
              <a:latin typeface="Arial" pitchFamily="34" charset="0"/>
              <a:cs typeface="Arial" pitchFamily="34" charset="0"/>
            </a:endParaRPr>
          </a:p>
          <a:p>
            <a:pPr algn="just">
              <a:lnSpc>
                <a:spcPct val="80000"/>
              </a:lnSpc>
            </a:pPr>
            <a:endParaRPr lang="en-GB" sz="1600" b="1" dirty="0" smtClean="0">
              <a:solidFill>
                <a:schemeClr val="tx2"/>
              </a:solidFill>
              <a:latin typeface="Arial" pitchFamily="34" charset="0"/>
              <a:cs typeface="Arial" pitchFamily="34" charset="0"/>
            </a:endParaRPr>
          </a:p>
          <a:p>
            <a:pPr marL="285750" indent="-285750" algn="just">
              <a:lnSpc>
                <a:spcPct val="80000"/>
              </a:lnSpc>
              <a:buFont typeface="Arial" pitchFamily="34" charset="0"/>
              <a:buChar char="•"/>
            </a:pPr>
            <a:r>
              <a:rPr lang="en-GB" sz="1600" b="1" dirty="0" smtClean="0">
                <a:solidFill>
                  <a:schemeClr val="tx2"/>
                </a:solidFill>
                <a:latin typeface="Arial" pitchFamily="34" charset="0"/>
                <a:cs typeface="Arial" pitchFamily="34" charset="0"/>
              </a:rPr>
              <a:t>Criminal types that have been reformed or added:</a:t>
            </a:r>
          </a:p>
          <a:p>
            <a:pPr>
              <a:spcBef>
                <a:spcPts val="300"/>
              </a:spcBef>
              <a:spcAft>
                <a:spcPts val="300"/>
              </a:spcAft>
            </a:pPr>
            <a:endParaRPr lang="en-GB" sz="800" dirty="0" smtClean="0">
              <a:solidFill>
                <a:schemeClr val="tx2"/>
              </a:solidFill>
              <a:latin typeface="Arial" pitchFamily="34" charset="0"/>
              <a:cs typeface="Arial" pitchFamily="34" charset="0"/>
            </a:endParaRPr>
          </a:p>
          <a:p>
            <a:pPr marL="342900" indent="-342900">
              <a:spcBef>
                <a:spcPts val="300"/>
              </a:spcBef>
              <a:spcAft>
                <a:spcPts val="300"/>
              </a:spcAft>
              <a:buAutoNum type="arabicPeriod"/>
            </a:pPr>
            <a:r>
              <a:rPr lang="en-GB" sz="1600" b="1" dirty="0" smtClean="0">
                <a:solidFill>
                  <a:schemeClr val="tx2"/>
                </a:solidFill>
                <a:latin typeface="Arial" pitchFamily="34" charset="0"/>
                <a:cs typeface="Arial" pitchFamily="34" charset="0"/>
              </a:rPr>
              <a:t>Slavery;</a:t>
            </a:r>
            <a:endParaRPr lang="en-GB" sz="1600" dirty="0" smtClean="0">
              <a:solidFill>
                <a:schemeClr val="tx2"/>
              </a:solidFill>
              <a:latin typeface="Arial" pitchFamily="34" charset="0"/>
              <a:cs typeface="Arial" pitchFamily="34" charset="0"/>
            </a:endParaRPr>
          </a:p>
          <a:p>
            <a:pPr marL="342900" indent="-342900">
              <a:spcBef>
                <a:spcPts val="300"/>
              </a:spcBef>
              <a:spcAft>
                <a:spcPts val="300"/>
              </a:spcAft>
              <a:buAutoNum type="arabicPeriod"/>
            </a:pPr>
            <a:r>
              <a:rPr lang="en-GB" sz="1600" b="1" dirty="0" smtClean="0">
                <a:solidFill>
                  <a:schemeClr val="tx2"/>
                </a:solidFill>
                <a:latin typeface="Arial" pitchFamily="34" charset="0"/>
                <a:cs typeface="Arial" pitchFamily="34" charset="0"/>
              </a:rPr>
              <a:t>Servitude;</a:t>
            </a:r>
            <a:endParaRPr lang="en-GB" sz="1600" dirty="0" smtClean="0">
              <a:solidFill>
                <a:schemeClr val="tx2"/>
              </a:solidFill>
              <a:latin typeface="Arial" pitchFamily="34" charset="0"/>
              <a:cs typeface="Arial" pitchFamily="34" charset="0"/>
            </a:endParaRPr>
          </a:p>
          <a:p>
            <a:pPr marL="265113" indent="-265113">
              <a:spcBef>
                <a:spcPts val="300"/>
              </a:spcBef>
              <a:spcAft>
                <a:spcPts val="300"/>
              </a:spcAft>
              <a:buNone/>
            </a:pPr>
            <a:r>
              <a:rPr lang="en-GB" sz="1600" b="1" dirty="0" smtClean="0">
                <a:solidFill>
                  <a:schemeClr val="tx2"/>
                </a:solidFill>
                <a:latin typeface="Arial" pitchFamily="34" charset="0"/>
                <a:cs typeface="Arial" pitchFamily="34" charset="0"/>
              </a:rPr>
              <a:t>3.   Prostitution of others or other forms of sexual exploitation;</a:t>
            </a:r>
            <a:endParaRPr lang="en-GB" sz="1600" dirty="0" smtClean="0">
              <a:solidFill>
                <a:schemeClr val="tx2"/>
              </a:solidFill>
              <a:latin typeface="Arial" pitchFamily="34" charset="0"/>
              <a:cs typeface="Arial" pitchFamily="34" charset="0"/>
            </a:endParaRPr>
          </a:p>
          <a:p>
            <a:pPr marL="265113" indent="-265113">
              <a:spcBef>
                <a:spcPts val="300"/>
              </a:spcBef>
              <a:spcAft>
                <a:spcPts val="300"/>
              </a:spcAft>
              <a:buNone/>
            </a:pPr>
            <a:r>
              <a:rPr lang="en-GB" sz="1600" b="1" dirty="0" smtClean="0">
                <a:solidFill>
                  <a:schemeClr val="tx2"/>
                </a:solidFill>
                <a:latin typeface="Arial" pitchFamily="34" charset="0"/>
                <a:cs typeface="Arial" pitchFamily="34" charset="0"/>
              </a:rPr>
              <a:t>4.   Labour exploitation;</a:t>
            </a:r>
            <a:endParaRPr lang="en-GB" sz="1600" dirty="0" smtClean="0">
              <a:solidFill>
                <a:schemeClr val="tx2"/>
              </a:solidFill>
              <a:latin typeface="Arial" pitchFamily="34" charset="0"/>
              <a:cs typeface="Arial" pitchFamily="34" charset="0"/>
            </a:endParaRPr>
          </a:p>
          <a:p>
            <a:pPr marL="342900" indent="-342900">
              <a:spcBef>
                <a:spcPts val="300"/>
              </a:spcBef>
              <a:spcAft>
                <a:spcPts val="300"/>
              </a:spcAft>
              <a:buAutoNum type="arabicPeriod" startAt="5"/>
            </a:pPr>
            <a:r>
              <a:rPr lang="en-GB" sz="1600" b="1" dirty="0" smtClean="0">
                <a:solidFill>
                  <a:schemeClr val="tx2"/>
                </a:solidFill>
                <a:latin typeface="Arial" pitchFamily="34" charset="0"/>
                <a:cs typeface="Arial" pitchFamily="34" charset="0"/>
              </a:rPr>
              <a:t>Forced labour or services;</a:t>
            </a:r>
          </a:p>
          <a:p>
            <a:pPr marL="342900" indent="-342900">
              <a:spcBef>
                <a:spcPts val="300"/>
              </a:spcBef>
              <a:spcAft>
                <a:spcPts val="300"/>
              </a:spcAft>
              <a:buAutoNum type="arabicPeriod" startAt="5"/>
            </a:pPr>
            <a:r>
              <a:rPr lang="en-GB" sz="1600" b="1" dirty="0" smtClean="0">
                <a:solidFill>
                  <a:schemeClr val="tx2"/>
                </a:solidFill>
                <a:latin typeface="Arial" pitchFamily="34" charset="0"/>
                <a:cs typeface="Arial" pitchFamily="34" charset="0"/>
              </a:rPr>
              <a:t>Forced beggary;</a:t>
            </a:r>
          </a:p>
          <a:p>
            <a:pPr marL="342900" indent="-342900">
              <a:spcBef>
                <a:spcPts val="300"/>
              </a:spcBef>
              <a:spcAft>
                <a:spcPts val="300"/>
              </a:spcAft>
              <a:buAutoNum type="arabicPeriod" startAt="6"/>
            </a:pPr>
            <a:r>
              <a:rPr lang="en-GB" sz="1600" b="1" dirty="0" smtClean="0">
                <a:solidFill>
                  <a:schemeClr val="tx2"/>
                </a:solidFill>
                <a:latin typeface="Arial" pitchFamily="34" charset="0"/>
                <a:cs typeface="Arial" pitchFamily="34" charset="0"/>
              </a:rPr>
              <a:t>Involving persons under 18 years of age in criminal actions;</a:t>
            </a:r>
            <a:r>
              <a:rPr lang="en-GB" sz="1600" dirty="0" smtClean="0">
                <a:solidFill>
                  <a:schemeClr val="tx2"/>
                </a:solidFill>
                <a:latin typeface="Arial" pitchFamily="34" charset="0"/>
                <a:cs typeface="Arial" pitchFamily="34" charset="0"/>
              </a:rPr>
              <a:t>  </a:t>
            </a:r>
          </a:p>
          <a:p>
            <a:pPr marL="265113" indent="-265113">
              <a:spcBef>
                <a:spcPts val="300"/>
              </a:spcBef>
              <a:spcAft>
                <a:spcPts val="300"/>
              </a:spcAft>
              <a:buNone/>
            </a:pPr>
            <a:r>
              <a:rPr lang="en-GB" sz="1600" b="1" dirty="0" smtClean="0">
                <a:solidFill>
                  <a:schemeClr val="tx2"/>
                </a:solidFill>
                <a:latin typeface="Arial" pitchFamily="34" charset="0"/>
                <a:cs typeface="Arial" pitchFamily="34" charset="0"/>
              </a:rPr>
              <a:t>8.   Illegal adoption of a person under 18 years of age;</a:t>
            </a:r>
            <a:endParaRPr lang="en-GB" sz="1600" dirty="0" smtClean="0">
              <a:solidFill>
                <a:schemeClr val="tx2"/>
              </a:solidFill>
              <a:latin typeface="Arial" pitchFamily="34" charset="0"/>
              <a:cs typeface="Arial" pitchFamily="34" charset="0"/>
            </a:endParaRPr>
          </a:p>
          <a:p>
            <a:pPr marL="342900" indent="-342900">
              <a:spcBef>
                <a:spcPts val="300"/>
              </a:spcBef>
              <a:spcAft>
                <a:spcPts val="300"/>
              </a:spcAft>
              <a:buAutoNum type="arabicPeriod" startAt="9"/>
            </a:pPr>
            <a:r>
              <a:rPr lang="en-GB" sz="1600" b="1" dirty="0" smtClean="0">
                <a:solidFill>
                  <a:schemeClr val="tx2"/>
                </a:solidFill>
                <a:latin typeface="Arial" pitchFamily="34" charset="0"/>
                <a:cs typeface="Arial" pitchFamily="34" charset="0"/>
              </a:rPr>
              <a:t>Forced or servile marriage;</a:t>
            </a:r>
            <a:endParaRPr lang="en-GB" sz="1600" dirty="0" smtClean="0">
              <a:solidFill>
                <a:schemeClr val="tx2"/>
              </a:solidFill>
              <a:latin typeface="Arial" pitchFamily="34" charset="0"/>
              <a:cs typeface="Arial" pitchFamily="34" charset="0"/>
            </a:endParaRPr>
          </a:p>
          <a:p>
            <a:pPr marL="342900" indent="-342900">
              <a:spcBef>
                <a:spcPts val="300"/>
              </a:spcBef>
              <a:spcAft>
                <a:spcPts val="300"/>
              </a:spcAft>
              <a:buAutoNum type="arabicPeriod" startAt="9"/>
            </a:pPr>
            <a:r>
              <a:rPr lang="en-GB" sz="1600" b="1" dirty="0" smtClean="0">
                <a:solidFill>
                  <a:schemeClr val="tx2"/>
                </a:solidFill>
                <a:latin typeface="Arial" pitchFamily="34" charset="0"/>
                <a:cs typeface="Arial" pitchFamily="34" charset="0"/>
              </a:rPr>
              <a:t>Smuggling organs, tissues, and cells of living human beings;</a:t>
            </a:r>
          </a:p>
          <a:p>
            <a:pPr marL="342900" indent="-342900">
              <a:spcBef>
                <a:spcPts val="300"/>
              </a:spcBef>
              <a:spcAft>
                <a:spcPts val="300"/>
              </a:spcAft>
              <a:buAutoNum type="arabicPeriod" startAt="9"/>
            </a:pPr>
            <a:r>
              <a:rPr lang="en-GB" sz="1600" b="1" dirty="0" smtClean="0">
                <a:solidFill>
                  <a:schemeClr val="tx2"/>
                </a:solidFill>
                <a:latin typeface="Arial" pitchFamily="34" charset="0"/>
                <a:cs typeface="Arial" pitchFamily="34" charset="0"/>
              </a:rPr>
              <a:t>Illegal biomedical experiments on human beings.</a:t>
            </a:r>
            <a:r>
              <a:rPr lang="en-GB" sz="1600" dirty="0" smtClean="0">
                <a:solidFill>
                  <a:schemeClr val="tx2"/>
                </a:solidFill>
                <a:latin typeface="Arial" pitchFamily="34" charset="0"/>
                <a:cs typeface="Arial" pitchFamily="34" charset="0"/>
              </a:rPr>
              <a:t>  </a:t>
            </a:r>
          </a:p>
          <a:p>
            <a:pPr algn="ctr">
              <a:spcBef>
                <a:spcPts val="300"/>
              </a:spcBef>
              <a:spcAft>
                <a:spcPts val="300"/>
              </a:spcAft>
            </a:pPr>
            <a:endParaRPr lang="en-GB" sz="1600" b="1" dirty="0" smtClean="0">
              <a:solidFill>
                <a:schemeClr val="tx2"/>
              </a:solidFill>
              <a:latin typeface="Arial" pitchFamily="34" charset="0"/>
              <a:cs typeface="Arial" pitchFamily="34" charset="0"/>
            </a:endParaRPr>
          </a:p>
          <a:p>
            <a:pPr algn="just">
              <a:lnSpc>
                <a:spcPct val="150000"/>
              </a:lnSpc>
            </a:pPr>
            <a:endParaRPr lang="en-GB" sz="1600" dirty="0" smtClean="0">
              <a:latin typeface="Arial" pitchFamily="34" charset="0"/>
              <a:cs typeface="Arial" pitchFamily="34" charset="0"/>
            </a:endParaRPr>
          </a:p>
          <a:p>
            <a:endParaRPr lang="en-GB" dirty="0"/>
          </a:p>
        </p:txBody>
      </p:sp>
      <p:sp>
        <p:nvSpPr>
          <p:cNvPr id="8"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GB" sz="1600" b="1" dirty="0" smtClean="0">
                <a:solidFill>
                  <a:schemeClr val="tx2"/>
                </a:solidFill>
                <a:latin typeface="Arial" pitchFamily="34" charset="0"/>
                <a:cs typeface="Arial" pitchFamily="34" charset="0"/>
              </a:rPr>
              <a:t>Institutional Actions</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Tree>
    <p:extLst>
      <p:ext uri="{BB962C8B-B14F-4D97-AF65-F5344CB8AC3E}">
        <p14:creationId xmlns:p14="http://schemas.microsoft.com/office/powerpoint/2010/main" val="931810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467544" y="1268760"/>
            <a:ext cx="8280920" cy="4585871"/>
          </a:xfrm>
          <a:prstGeom prst="rect">
            <a:avLst/>
          </a:prstGeom>
          <a:noFill/>
        </p:spPr>
        <p:txBody>
          <a:bodyPr wrap="square" rtlCol="0">
            <a:spAutoFit/>
          </a:bodyPr>
          <a:lstStyle/>
          <a:p>
            <a:pPr lvl="0" algn="just">
              <a:buFont typeface="Wingdings" pitchFamily="2" charset="2"/>
              <a:buChar char="q"/>
            </a:pPr>
            <a:r>
              <a:rPr lang="en-GB" dirty="0" smtClean="0"/>
              <a:t> </a:t>
            </a:r>
            <a:r>
              <a:rPr lang="en-GB" sz="1600" dirty="0" smtClean="0">
                <a:solidFill>
                  <a:schemeClr val="tx2"/>
                </a:solidFill>
                <a:latin typeface="Arial" pitchFamily="34" charset="0"/>
                <a:cs typeface="Arial" pitchFamily="34" charset="0"/>
              </a:rPr>
              <a:t>Consolidating mechanisms to exchange criminal intelligence among security institutions, justice administrators, and border control and regulation institutions with the aim of developing strategies, plans, and strategic actions/operative tactics through identifying members, capacities, networks, modes of operating, etc., especially at the southern border;</a:t>
            </a:r>
          </a:p>
          <a:p>
            <a:pPr algn="just"/>
            <a:r>
              <a:rPr lang="en-GB" sz="1600" dirty="0" smtClean="0">
                <a:solidFill>
                  <a:schemeClr val="tx2"/>
                </a:solidFill>
                <a:latin typeface="Arial" pitchFamily="34" charset="0"/>
                <a:cs typeface="Arial" pitchFamily="34" charset="0"/>
              </a:rPr>
              <a:t> </a:t>
            </a:r>
          </a:p>
          <a:p>
            <a:pPr lvl="0" algn="just">
              <a:buFont typeface="Wingdings" pitchFamily="2" charset="2"/>
              <a:buChar char="q"/>
            </a:pPr>
            <a:r>
              <a:rPr lang="en-GB" sz="1600" dirty="0" smtClean="0">
                <a:solidFill>
                  <a:schemeClr val="tx2"/>
                </a:solidFill>
                <a:latin typeface="Arial" pitchFamily="34" charset="0"/>
                <a:cs typeface="Arial" pitchFamily="34" charset="0"/>
              </a:rPr>
              <a:t> Strengthening intelligence gathering to address and prosecute cases based on testimonies of victims and best evidence-based investigation techniques; </a:t>
            </a:r>
          </a:p>
          <a:p>
            <a:pPr algn="just"/>
            <a:r>
              <a:rPr lang="en-GB" sz="1600" dirty="0" smtClean="0">
                <a:solidFill>
                  <a:schemeClr val="tx2"/>
                </a:solidFill>
                <a:latin typeface="Arial" pitchFamily="34" charset="0"/>
                <a:cs typeface="Arial" pitchFamily="34" charset="0"/>
              </a:rPr>
              <a:t> </a:t>
            </a:r>
          </a:p>
          <a:p>
            <a:pPr lvl="0" algn="just">
              <a:buFont typeface="Wingdings" pitchFamily="2" charset="2"/>
              <a:buChar char="q"/>
            </a:pPr>
            <a:r>
              <a:rPr lang="en-GB" sz="1600" dirty="0" smtClean="0">
                <a:solidFill>
                  <a:schemeClr val="tx2"/>
                </a:solidFill>
                <a:latin typeface="Arial" pitchFamily="34" charset="0"/>
                <a:cs typeface="Arial" pitchFamily="34" charset="0"/>
              </a:rPr>
              <a:t> The federal institutions should work in close collaboration with </a:t>
            </a:r>
            <a:r>
              <a:rPr lang="en-GB" sz="1600" i="1" dirty="0" smtClean="0">
                <a:solidFill>
                  <a:schemeClr val="tx2"/>
                </a:solidFill>
                <a:latin typeface="Arial" pitchFamily="34" charset="0"/>
                <a:cs typeface="Arial" pitchFamily="34" charset="0"/>
              </a:rPr>
              <a:t>Casa del Migrante </a:t>
            </a:r>
            <a:r>
              <a:rPr lang="en-GB" sz="1600" dirty="0" smtClean="0">
                <a:solidFill>
                  <a:schemeClr val="tx2"/>
                </a:solidFill>
                <a:latin typeface="Arial" pitchFamily="34" charset="0"/>
                <a:cs typeface="Arial" pitchFamily="34" charset="0"/>
              </a:rPr>
              <a:t>shelters, </a:t>
            </a:r>
            <a:r>
              <a:rPr lang="en-GB" sz="1600" dirty="0">
                <a:solidFill>
                  <a:schemeClr val="tx2"/>
                </a:solidFill>
                <a:latin typeface="Arial" pitchFamily="34" charset="0"/>
                <a:cs typeface="Arial" pitchFamily="34" charset="0"/>
              </a:rPr>
              <a:t>a</a:t>
            </a:r>
            <a:r>
              <a:rPr lang="en-GB" sz="1600" dirty="0" smtClean="0">
                <a:solidFill>
                  <a:schemeClr val="tx2"/>
                </a:solidFill>
                <a:latin typeface="Arial" pitchFamily="34" charset="0"/>
                <a:cs typeface="Arial" pitchFamily="34" charset="0"/>
              </a:rPr>
              <a:t>ssistance centres, and shelters of civil society organizations located on national territory; </a:t>
            </a:r>
          </a:p>
          <a:p>
            <a:pPr algn="just"/>
            <a:r>
              <a:rPr lang="en-GB" sz="1600" dirty="0" smtClean="0">
                <a:solidFill>
                  <a:schemeClr val="tx2"/>
                </a:solidFill>
                <a:latin typeface="Arial" pitchFamily="34" charset="0"/>
                <a:cs typeface="Arial" pitchFamily="34" charset="0"/>
              </a:rPr>
              <a:t> </a:t>
            </a:r>
          </a:p>
          <a:p>
            <a:pPr lvl="0" algn="just">
              <a:buFont typeface="Wingdings" pitchFamily="2" charset="2"/>
              <a:buChar char="q"/>
            </a:pPr>
            <a:r>
              <a:rPr lang="en-GB" sz="1600" dirty="0" smtClean="0">
                <a:solidFill>
                  <a:schemeClr val="tx2"/>
                </a:solidFill>
                <a:latin typeface="Arial" pitchFamily="34" charset="0"/>
                <a:cs typeface="Arial" pitchFamily="34" charset="0"/>
              </a:rPr>
              <a:t> In addition to coordinated efforts and information exchange between federal and state institutions, involving intelligence units of financial and public credit institutions to establish the Money Route of criminal organizations with the aim of identifying the behaviour patterns of these networks. </a:t>
            </a:r>
          </a:p>
          <a:p>
            <a:endParaRPr lang="en-GB" dirty="0"/>
          </a:p>
        </p:txBody>
      </p:sp>
      <p:sp>
        <p:nvSpPr>
          <p:cNvPr id="8" name="7 CuadroTexto"/>
          <p:cNvSpPr txBox="1"/>
          <p:nvPr/>
        </p:nvSpPr>
        <p:spPr>
          <a:xfrm>
            <a:off x="357158" y="188640"/>
            <a:ext cx="8607330" cy="369332"/>
          </a:xfrm>
          <a:prstGeom prst="rect">
            <a:avLst/>
          </a:prstGeom>
          <a:noFill/>
        </p:spPr>
        <p:txBody>
          <a:bodyPr wrap="square" rtlCol="0">
            <a:spAutoFit/>
          </a:bodyPr>
          <a:lstStyle/>
          <a:p>
            <a:pPr lvl="0" algn="ctr"/>
            <a:r>
              <a:rPr lang="en-GB"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TASKS BEING CARRIED OUT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536" y="1124744"/>
            <a:ext cx="8424936" cy="4555093"/>
          </a:xfrm>
          <a:prstGeom prst="rect">
            <a:avLst/>
          </a:prstGeom>
          <a:noFill/>
        </p:spPr>
        <p:txBody>
          <a:bodyPr wrap="square" rtlCol="0">
            <a:spAutoFit/>
          </a:bodyPr>
          <a:lstStyle/>
          <a:p>
            <a:pPr lvl="0" algn="just">
              <a:buFont typeface="Wingdings" pitchFamily="2" charset="2"/>
              <a:buChar char="q"/>
            </a:pPr>
            <a:r>
              <a:rPr lang="en-GB" dirty="0" smtClean="0">
                <a:solidFill>
                  <a:schemeClr val="tx2"/>
                </a:solidFill>
              </a:rPr>
              <a:t> </a:t>
            </a:r>
            <a:r>
              <a:rPr lang="en-GB" sz="1600" dirty="0" smtClean="0">
                <a:solidFill>
                  <a:schemeClr val="tx2"/>
                </a:solidFill>
                <a:latin typeface="Arial" pitchFamily="34" charset="0"/>
                <a:cs typeface="Arial" pitchFamily="34" charset="0"/>
              </a:rPr>
              <a:t>Consolidating joint efforts by authorities involved in combating migrant smuggling and trafficking</a:t>
            </a:r>
            <a:r>
              <a:rPr lang="en-GB" sz="1600" dirty="0">
                <a:solidFill>
                  <a:schemeClr val="tx2"/>
                </a:solidFill>
                <a:latin typeface="Arial" pitchFamily="34" charset="0"/>
                <a:cs typeface="Arial" pitchFamily="34" charset="0"/>
              </a:rPr>
              <a:t>;</a:t>
            </a:r>
            <a:r>
              <a:rPr lang="en-GB" sz="1600" dirty="0" smtClean="0">
                <a:solidFill>
                  <a:schemeClr val="tx2"/>
                </a:solidFill>
                <a:latin typeface="Arial" pitchFamily="34" charset="0"/>
                <a:cs typeface="Arial" pitchFamily="34" charset="0"/>
              </a:rPr>
              <a:t> </a:t>
            </a:r>
          </a:p>
          <a:p>
            <a:pPr algn="just"/>
            <a:r>
              <a:rPr lang="en-GB" sz="1600" dirty="0" smtClean="0">
                <a:solidFill>
                  <a:schemeClr val="tx2"/>
                </a:solidFill>
                <a:latin typeface="Arial" pitchFamily="34" charset="0"/>
                <a:cs typeface="Arial" pitchFamily="34" charset="0"/>
              </a:rPr>
              <a:t> </a:t>
            </a:r>
          </a:p>
          <a:p>
            <a:pPr lvl="0" algn="just">
              <a:buFont typeface="Wingdings" pitchFamily="2" charset="2"/>
              <a:buChar char="q"/>
            </a:pPr>
            <a:r>
              <a:rPr lang="en-GB" sz="1600" dirty="0" smtClean="0">
                <a:solidFill>
                  <a:schemeClr val="tx2"/>
                </a:solidFill>
                <a:latin typeface="Arial" pitchFamily="34" charset="0"/>
                <a:cs typeface="Arial" pitchFamily="34" charset="0"/>
              </a:rPr>
              <a:t> Increasing border controls through state-of-the-art technology capable of detecting use of false documents in a timely manner and thus, combating the method used by trafficking networks; </a:t>
            </a:r>
          </a:p>
          <a:p>
            <a:pPr algn="just"/>
            <a:r>
              <a:rPr lang="en-GB" sz="1600" dirty="0" smtClean="0">
                <a:solidFill>
                  <a:schemeClr val="tx2"/>
                </a:solidFill>
                <a:latin typeface="Arial" pitchFamily="34" charset="0"/>
                <a:cs typeface="Arial" pitchFamily="34" charset="0"/>
              </a:rPr>
              <a:t> </a:t>
            </a:r>
          </a:p>
          <a:p>
            <a:pPr lvl="0" algn="just">
              <a:buFont typeface="Wingdings" pitchFamily="2" charset="2"/>
              <a:buChar char="q"/>
            </a:pPr>
            <a:r>
              <a:rPr lang="en-GB" sz="1600" dirty="0" smtClean="0">
                <a:solidFill>
                  <a:schemeClr val="tx2"/>
                </a:solidFill>
                <a:latin typeface="Arial" pitchFamily="34" charset="0"/>
                <a:cs typeface="Arial" pitchFamily="34" charset="0"/>
              </a:rPr>
              <a:t> Consolidating the use of biometrics in Mexico with the aim of helping to prevent the establishment, consolidation, and sophistication of organized crime networks in the country;</a:t>
            </a:r>
          </a:p>
          <a:p>
            <a:pPr algn="just"/>
            <a:r>
              <a:rPr lang="en-GB" sz="1600" dirty="0" smtClean="0">
                <a:solidFill>
                  <a:schemeClr val="tx2"/>
                </a:solidFill>
                <a:latin typeface="Arial" pitchFamily="34" charset="0"/>
                <a:cs typeface="Arial" pitchFamily="34" charset="0"/>
              </a:rPr>
              <a:t> </a:t>
            </a:r>
          </a:p>
          <a:p>
            <a:pPr lvl="0" algn="just">
              <a:buFont typeface="Wingdings" pitchFamily="2" charset="2"/>
              <a:buChar char="q"/>
            </a:pPr>
            <a:r>
              <a:rPr lang="en-GB" sz="1600" dirty="0" smtClean="0">
                <a:solidFill>
                  <a:schemeClr val="tx2"/>
                </a:solidFill>
                <a:latin typeface="Arial" pitchFamily="34" charset="0"/>
                <a:cs typeface="Arial" pitchFamily="34" charset="0"/>
              </a:rPr>
              <a:t> Providing assistance to extra-continental migrants and persons of other special nationalities with the aim of identifying transnational criminal networks; </a:t>
            </a:r>
          </a:p>
          <a:p>
            <a:pPr algn="just"/>
            <a:r>
              <a:rPr lang="en-GB" sz="1600" dirty="0" smtClean="0">
                <a:solidFill>
                  <a:schemeClr val="tx2"/>
                </a:solidFill>
                <a:latin typeface="Arial" pitchFamily="34" charset="0"/>
                <a:cs typeface="Arial" pitchFamily="34" charset="0"/>
              </a:rPr>
              <a:t> </a:t>
            </a:r>
          </a:p>
          <a:p>
            <a:pPr lvl="0" algn="just">
              <a:buFont typeface="Wingdings" pitchFamily="2" charset="2"/>
              <a:buChar char="q"/>
            </a:pPr>
            <a:r>
              <a:rPr lang="en-GB" sz="1600" dirty="0" smtClean="0">
                <a:solidFill>
                  <a:schemeClr val="tx2"/>
                </a:solidFill>
                <a:latin typeface="Arial" pitchFamily="34" charset="0"/>
                <a:cs typeface="Arial" pitchFamily="34" charset="0"/>
              </a:rPr>
              <a:t> Improving, deepening, and expanding schemes and mechanisms for cooperation with countries in the region based on the principle of shared responsibility; </a:t>
            </a:r>
          </a:p>
          <a:p>
            <a:pPr algn="just"/>
            <a:r>
              <a:rPr lang="en-GB" sz="1600" dirty="0" smtClean="0">
                <a:solidFill>
                  <a:schemeClr val="tx2"/>
                </a:solidFill>
                <a:latin typeface="Arial" pitchFamily="34" charset="0"/>
                <a:cs typeface="Arial" pitchFamily="34" charset="0"/>
              </a:rPr>
              <a:t> </a:t>
            </a:r>
          </a:p>
          <a:p>
            <a:pPr lvl="0" algn="just">
              <a:buFont typeface="Wingdings" pitchFamily="2" charset="2"/>
              <a:buChar char="q"/>
            </a:pPr>
            <a:r>
              <a:rPr lang="en-GB" sz="1600" dirty="0" smtClean="0">
                <a:solidFill>
                  <a:schemeClr val="tx2"/>
                </a:solidFill>
                <a:latin typeface="Arial" pitchFamily="34" charset="0"/>
                <a:cs typeface="Arial" pitchFamily="34" charset="0"/>
              </a:rPr>
              <a:t> Strengthening coordination between the three levels of government to strengthen public policymaking and implementation oriented toward prevention.</a:t>
            </a:r>
          </a:p>
        </p:txBody>
      </p:sp>
      <p:sp>
        <p:nvSpPr>
          <p:cNvPr id="9" name="8 CuadroTexto"/>
          <p:cNvSpPr txBox="1"/>
          <p:nvPr/>
        </p:nvSpPr>
        <p:spPr>
          <a:xfrm>
            <a:off x="357158" y="188640"/>
            <a:ext cx="8607330" cy="369332"/>
          </a:xfrm>
          <a:prstGeom prst="rect">
            <a:avLst/>
          </a:prstGeom>
          <a:noFill/>
        </p:spPr>
        <p:txBody>
          <a:bodyPr wrap="square" rtlCol="0">
            <a:spAutoFit/>
          </a:bodyPr>
          <a:lstStyle/>
          <a:p>
            <a:pPr lvl="0" algn="ctr"/>
            <a:r>
              <a:rPr lang="en-GB"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TASKS BEING CARRIED OUT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grpSp>
        <p:nvGrpSpPr>
          <p:cNvPr id="13" name="12 Grupo"/>
          <p:cNvGrpSpPr/>
          <p:nvPr/>
        </p:nvGrpSpPr>
        <p:grpSpPr>
          <a:xfrm>
            <a:off x="357158" y="1844824"/>
            <a:ext cx="8501122" cy="4680520"/>
            <a:chOff x="0" y="1003655"/>
            <a:chExt cx="9102154" cy="6161141"/>
          </a:xfrm>
        </p:grpSpPr>
        <p:sp>
          <p:nvSpPr>
            <p:cNvPr id="14" name="13 Cheurón"/>
            <p:cNvSpPr/>
            <p:nvPr/>
          </p:nvSpPr>
          <p:spPr>
            <a:xfrm>
              <a:off x="0" y="1003655"/>
              <a:ext cx="9102154" cy="364086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heurón 4"/>
            <p:cNvSpPr/>
            <p:nvPr/>
          </p:nvSpPr>
          <p:spPr>
            <a:xfrm>
              <a:off x="1820431" y="3523935"/>
              <a:ext cx="5461293" cy="3640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endParaRPr lang="en-GB" sz="3400" kern="1200" dirty="0"/>
            </a:p>
          </p:txBody>
        </p:sp>
      </p:grpSp>
      <p:sp>
        <p:nvSpPr>
          <p:cNvPr id="7" name="Rectangle 2"/>
          <p:cNvSpPr>
            <a:spLocks noChangeArrowheads="1"/>
          </p:cNvSpPr>
          <p:nvPr/>
        </p:nvSpPr>
        <p:spPr bwMode="auto">
          <a:xfrm>
            <a:off x="3059832" y="2780928"/>
            <a:ext cx="3456384" cy="762488"/>
          </a:xfrm>
          <a:prstGeom prst="rect">
            <a:avLst/>
          </a:prstGeom>
          <a:solidFill>
            <a:schemeClr val="accent1"/>
          </a:solidFill>
          <a:ln>
            <a:noFill/>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GB" sz="3600" b="1" dirty="0" smtClean="0">
                <a:solidFill>
                  <a:srgbClr val="000066"/>
                </a:solidFill>
                <a:latin typeface="Arial" pitchFamily="34" charset="0"/>
                <a:cs typeface="Arial" pitchFamily="34" charset="0"/>
              </a:rPr>
              <a:t>Thank you</a:t>
            </a: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8193" name="Rectangle 1"/>
          <p:cNvSpPr>
            <a:spLocks noChangeArrowheads="1"/>
          </p:cNvSpPr>
          <p:nvPr/>
        </p:nvSpPr>
        <p:spPr bwMode="auto">
          <a:xfrm>
            <a:off x="395536" y="1303015"/>
            <a:ext cx="842493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GB" sz="1600" b="1" i="0" u="none" strike="noStrike" cap="none" normalizeH="0" baseline="0" dirty="0" smtClean="0">
                <a:ln>
                  <a:noFill/>
                </a:ln>
                <a:solidFill>
                  <a:schemeClr val="tx2"/>
                </a:solidFill>
                <a:effectLst/>
                <a:latin typeface="Arial" pitchFamily="34" charset="0"/>
                <a:ea typeface="Calibri" pitchFamily="34" charset="0"/>
                <a:cs typeface="Arial" pitchFamily="34" charset="0"/>
              </a:rPr>
              <a:t>Southern Border of Mexico</a:t>
            </a:r>
          </a:p>
          <a:p>
            <a:pPr marL="285750" marR="0" lvl="0" indent="-285750" algn="just" defTabSz="914400" rtl="0" eaLnBrk="1" fontAlgn="base" latinLnBrk="0" hangingPunct="1">
              <a:lnSpc>
                <a:spcPct val="150000"/>
              </a:lnSpc>
              <a:spcBef>
                <a:spcPct val="0"/>
              </a:spcBef>
              <a:spcAft>
                <a:spcPct val="0"/>
              </a:spcAft>
              <a:buClrTx/>
              <a:buSzTx/>
              <a:buFont typeface="Arial" pitchFamily="34" charset="0"/>
              <a:buChar char="•"/>
              <a:tabLst/>
            </a:pPr>
            <a:r>
              <a:rPr lang="en-GB" sz="1600" dirty="0" smtClean="0">
                <a:solidFill>
                  <a:schemeClr val="tx2"/>
                </a:solidFill>
                <a:latin typeface="Arial" pitchFamily="34" charset="0"/>
                <a:cs typeface="Arial" pitchFamily="34" charset="0"/>
              </a:rPr>
              <a:t>Migration, commercial, financial, and tourist flows converge;</a:t>
            </a:r>
          </a:p>
          <a:p>
            <a:pPr marL="285750" marR="0" lvl="0" indent="-285750" algn="just" defTabSz="914400" rtl="0" eaLnBrk="1" fontAlgn="base" latinLnBrk="0" hangingPunct="1">
              <a:lnSpc>
                <a:spcPct val="150000"/>
              </a:lnSpc>
              <a:spcBef>
                <a:spcPct val="0"/>
              </a:spcBef>
              <a:spcAft>
                <a:spcPct val="0"/>
              </a:spcAft>
              <a:buClrTx/>
              <a:buSzTx/>
              <a:buFont typeface="Arial" pitchFamily="34" charset="0"/>
              <a:buChar char="•"/>
              <a:tabLst/>
            </a:pPr>
            <a:r>
              <a:rPr kumimoji="0" lang="en-GB" sz="1600" i="0" u="none" strike="noStrike" cap="none" normalizeH="0" baseline="0" dirty="0" smtClean="0">
                <a:ln>
                  <a:noFill/>
                </a:ln>
                <a:solidFill>
                  <a:schemeClr val="tx2"/>
                </a:solidFill>
                <a:effectLst/>
                <a:latin typeface="Arial" pitchFamily="34" charset="0"/>
                <a:cs typeface="Arial" pitchFamily="34" charset="0"/>
              </a:rPr>
              <a:t>Difficult geopolitical</a:t>
            </a:r>
            <a:r>
              <a:rPr kumimoji="0" lang="en-GB" sz="1600" i="0" u="none" strike="noStrike" cap="none" normalizeH="0" dirty="0" smtClean="0">
                <a:ln>
                  <a:noFill/>
                </a:ln>
                <a:solidFill>
                  <a:schemeClr val="tx2"/>
                </a:solidFill>
                <a:effectLst/>
                <a:latin typeface="Arial" pitchFamily="34" charset="0"/>
                <a:cs typeface="Arial" pitchFamily="34" charset="0"/>
              </a:rPr>
              <a:t> and social conditions;</a:t>
            </a:r>
          </a:p>
          <a:p>
            <a:pPr marL="285750" marR="0" lvl="0" indent="-285750" algn="just" defTabSz="914400" rtl="0" eaLnBrk="1" fontAlgn="base" latinLnBrk="0" hangingPunct="1">
              <a:lnSpc>
                <a:spcPct val="150000"/>
              </a:lnSpc>
              <a:spcBef>
                <a:spcPct val="0"/>
              </a:spcBef>
              <a:spcAft>
                <a:spcPct val="0"/>
              </a:spcAft>
              <a:buClrTx/>
              <a:buSzTx/>
              <a:buFont typeface="Arial" pitchFamily="34" charset="0"/>
              <a:buChar char="•"/>
              <a:tabLst/>
            </a:pPr>
            <a:r>
              <a:rPr lang="en-GB" sz="1600" baseline="0" dirty="0" smtClean="0">
                <a:solidFill>
                  <a:schemeClr val="tx2"/>
                </a:solidFill>
                <a:latin typeface="Arial" pitchFamily="34" charset="0"/>
                <a:cs typeface="Arial" pitchFamily="34" charset="0"/>
              </a:rPr>
              <a:t>Illegal activities</a:t>
            </a:r>
            <a:r>
              <a:rPr lang="en-GB" sz="1600" dirty="0" smtClean="0">
                <a:solidFill>
                  <a:schemeClr val="tx2"/>
                </a:solidFill>
                <a:latin typeface="Arial" pitchFamily="34" charset="0"/>
                <a:cs typeface="Arial" pitchFamily="34" charset="0"/>
              </a:rPr>
              <a:t> and local, national, and international  networks.</a:t>
            </a:r>
            <a:endParaRPr kumimoji="0" lang="en-GB" sz="1600" i="0" u="none" strike="noStrike" cap="none" normalizeH="0" baseline="0" dirty="0" smtClean="0">
              <a:ln>
                <a:noFill/>
              </a:ln>
              <a:solidFill>
                <a:schemeClr val="tx2"/>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600" b="1" i="0" u="none" strike="noStrike" cap="none" normalizeH="0" baseline="0" dirty="0" smtClean="0">
                <a:ln>
                  <a:noFill/>
                </a:ln>
                <a:solidFill>
                  <a:schemeClr val="tx2"/>
                </a:solidFill>
                <a:effectLst/>
                <a:latin typeface="Arial" pitchFamily="34" charset="0"/>
                <a:ea typeface="Calibri" pitchFamily="34" charset="0"/>
                <a:cs typeface="Arial" pitchFamily="34" charset="0"/>
              </a:rPr>
              <a:t>The Phenomenon of Migration</a:t>
            </a:r>
          </a:p>
          <a:p>
            <a:pPr algn="just" eaLnBrk="0" fontAlgn="base" hangingPunct="0">
              <a:lnSpc>
                <a:spcPct val="150000"/>
              </a:lnSpc>
              <a:spcBef>
                <a:spcPct val="0"/>
              </a:spcBef>
              <a:spcAft>
                <a:spcPct val="0"/>
              </a:spcAft>
            </a:pPr>
            <a:r>
              <a:rPr kumimoji="0" lang="en-GB" sz="1600" b="0" i="0" u="none" strike="noStrike" cap="none" normalizeH="0" baseline="0" dirty="0" smtClean="0">
                <a:ln>
                  <a:noFill/>
                </a:ln>
                <a:solidFill>
                  <a:schemeClr val="tx2"/>
                </a:solidFill>
                <a:effectLst/>
                <a:latin typeface="Arial" pitchFamily="34" charset="0"/>
                <a:ea typeface="Calibri" pitchFamily="34" charset="0"/>
                <a:cs typeface="Arial" pitchFamily="34" charset="0"/>
              </a:rPr>
              <a:t>            Vulnerable situations of migrants;</a:t>
            </a:r>
            <a:endParaRPr lang="en-GB" sz="1600" dirty="0" smtClean="0">
              <a:solidFill>
                <a:schemeClr val="tx2"/>
              </a:solidFill>
              <a:latin typeface="Arial" pitchFamily="34" charset="0"/>
              <a:ea typeface="Calibri" pitchFamily="34" charset="0"/>
              <a:cs typeface="Arial" pitchFamily="34" charset="0"/>
            </a:endParaRPr>
          </a:p>
          <a:p>
            <a:pPr algn="just" eaLnBrk="0" fontAlgn="base" hangingPunct="0">
              <a:lnSpc>
                <a:spcPct val="150000"/>
              </a:lnSpc>
              <a:spcBef>
                <a:spcPct val="0"/>
              </a:spcBef>
              <a:spcAft>
                <a:spcPct val="0"/>
              </a:spcAft>
            </a:pPr>
            <a:r>
              <a:rPr lang="en-GB" sz="1600" dirty="0" smtClean="0">
                <a:solidFill>
                  <a:schemeClr val="tx2"/>
                </a:solidFill>
                <a:latin typeface="Arial" pitchFamily="34" charset="0"/>
                <a:ea typeface="Calibri" pitchFamily="34" charset="0"/>
                <a:cs typeface="Arial" pitchFamily="34" charset="0"/>
              </a:rPr>
              <a:t>            Convergence with organized crime;</a:t>
            </a:r>
          </a:p>
          <a:p>
            <a:pPr marR="0" lvl="0" algn="just" defTabSz="914400" rtl="0" eaLnBrk="0" fontAlgn="base" latinLnBrk="0" hangingPunct="0">
              <a:lnSpc>
                <a:spcPct val="150000"/>
              </a:lnSpc>
              <a:spcBef>
                <a:spcPct val="0"/>
              </a:spcBef>
              <a:spcAft>
                <a:spcPct val="0"/>
              </a:spcAft>
              <a:buClrTx/>
              <a:buSzTx/>
              <a:tabLst/>
            </a:pPr>
            <a:r>
              <a:rPr kumimoji="0" lang="en-GB" sz="1600" b="0" i="0" u="none" strike="noStrike" cap="none" normalizeH="0" baseline="0" dirty="0" smtClean="0">
                <a:ln>
                  <a:noFill/>
                </a:ln>
                <a:solidFill>
                  <a:schemeClr val="tx2"/>
                </a:solidFill>
                <a:effectLst/>
                <a:latin typeface="Arial" pitchFamily="34" charset="0"/>
                <a:ea typeface="Calibri" pitchFamily="34" charset="0"/>
                <a:cs typeface="Arial" pitchFamily="34" charset="0"/>
              </a:rPr>
              <a:t>         Crimes committed                 risk for institutions of the Mexican State.</a:t>
            </a:r>
            <a:endParaRPr kumimoji="0" lang="en-GB"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600" b="1" i="0" u="none" strike="noStrike" cap="none" normalizeH="0" baseline="0" dirty="0" smtClean="0">
                <a:ln>
                  <a:noFill/>
                </a:ln>
                <a:solidFill>
                  <a:schemeClr val="tx2"/>
                </a:solidFill>
                <a:effectLst/>
                <a:latin typeface="Arial" pitchFamily="34" charset="0"/>
                <a:ea typeface="Calibri" pitchFamily="34" charset="0"/>
                <a:cs typeface="Arial" pitchFamily="34" charset="0"/>
              </a:rPr>
              <a:t>The</a:t>
            </a:r>
            <a:r>
              <a:rPr kumimoji="0" lang="en-GB" sz="1600" b="1" i="0" u="none" strike="noStrike" cap="none" normalizeH="0" dirty="0" smtClean="0">
                <a:ln>
                  <a:noFill/>
                </a:ln>
                <a:solidFill>
                  <a:schemeClr val="tx2"/>
                </a:solidFill>
                <a:effectLst/>
                <a:latin typeface="Arial" pitchFamily="34" charset="0"/>
                <a:ea typeface="Calibri" pitchFamily="34" charset="0"/>
                <a:cs typeface="Arial" pitchFamily="34" charset="0"/>
              </a:rPr>
              <a:t> National Report</a:t>
            </a:r>
            <a:endParaRPr kumimoji="0" lang="en-GB" sz="1600" b="1" i="0" u="none" strike="noStrike" cap="none" normalizeH="0" baseline="0" dirty="0" smtClean="0">
              <a:ln>
                <a:noFill/>
              </a:ln>
              <a:solidFill>
                <a:schemeClr val="tx2"/>
              </a:solidFill>
              <a:effectLst/>
              <a:latin typeface="Arial" pitchFamily="34" charset="0"/>
              <a:ea typeface="Calibri" pitchFamily="34" charset="0"/>
              <a:cs typeface="Arial"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Arial" pitchFamily="34" charset="0"/>
              <a:buChar char="•"/>
              <a:tabLst/>
            </a:pPr>
            <a:r>
              <a:rPr lang="en-GB" sz="1600" dirty="0" smtClean="0">
                <a:solidFill>
                  <a:schemeClr val="tx2"/>
                </a:solidFill>
                <a:latin typeface="Arial" pitchFamily="34" charset="0"/>
                <a:ea typeface="Calibri" pitchFamily="34" charset="0"/>
                <a:cs typeface="Arial" pitchFamily="34" charset="0"/>
              </a:rPr>
              <a:t>A strategic vision at the southern border, based on the presence of organized crime; </a:t>
            </a:r>
            <a:endParaRPr kumimoji="0" lang="en-GB" sz="1600" b="0" i="0" u="none" strike="noStrike" cap="none" normalizeH="0" baseline="0" dirty="0" smtClean="0">
              <a:ln>
                <a:noFill/>
              </a:ln>
              <a:solidFill>
                <a:schemeClr val="tx2"/>
              </a:solidFill>
              <a:effectLst/>
              <a:latin typeface="Arial" pitchFamily="34" charset="0"/>
              <a:ea typeface="Calibri" pitchFamily="34" charset="0"/>
              <a:cs typeface="Arial"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Arial" pitchFamily="34" charset="0"/>
              <a:buChar char="•"/>
              <a:tabLst/>
            </a:pPr>
            <a:r>
              <a:rPr lang="en-GB" sz="1600" dirty="0" smtClean="0">
                <a:solidFill>
                  <a:schemeClr val="tx2"/>
                </a:solidFill>
                <a:latin typeface="Arial" pitchFamily="34" charset="0"/>
                <a:ea typeface="Calibri" pitchFamily="34" charset="0"/>
                <a:cs typeface="Arial" pitchFamily="34" charset="0"/>
              </a:rPr>
              <a:t>Generating institutional cooperation mechanisms to investigate and prosecute the crimes of migrant smuggling and trafficking.</a:t>
            </a:r>
            <a:r>
              <a:rPr kumimoji="0" lang="en-GB" sz="1600" b="0" i="0" u="none" strike="noStrike" cap="none" normalizeH="0" baseline="0" dirty="0" smtClean="0">
                <a:ln>
                  <a:noFill/>
                </a:ln>
                <a:solidFill>
                  <a:schemeClr val="tx2"/>
                </a:solidFill>
                <a:effectLst/>
                <a:latin typeface="Arial" pitchFamily="34" charset="0"/>
                <a:ea typeface="Calibri" pitchFamily="34" charset="0"/>
                <a:cs typeface="Arial" pitchFamily="34" charset="0"/>
              </a:rPr>
              <a:t> </a:t>
            </a:r>
            <a:endParaRPr kumimoji="0" lang="en-GB" sz="1600" b="0" i="0" u="none" strike="noStrike" cap="none" normalizeH="0" baseline="0" dirty="0" smtClean="0">
              <a:ln>
                <a:noFill/>
              </a:ln>
              <a:solidFill>
                <a:schemeClr val="tx2"/>
              </a:solidFill>
              <a:effectLst/>
              <a:latin typeface="Arial" pitchFamily="34" charset="0"/>
              <a:cs typeface="Arial" pitchFamily="34" charset="0"/>
            </a:endParaRPr>
          </a:p>
        </p:txBody>
      </p:sp>
      <p:sp>
        <p:nvSpPr>
          <p:cNvPr id="7" name="6 CuadroTexto"/>
          <p:cNvSpPr txBox="1"/>
          <p:nvPr/>
        </p:nvSpPr>
        <p:spPr>
          <a:xfrm>
            <a:off x="6516216" y="188640"/>
            <a:ext cx="2376264" cy="369332"/>
          </a:xfrm>
          <a:prstGeom prst="rect">
            <a:avLst/>
          </a:prstGeom>
          <a:noFill/>
        </p:spPr>
        <p:txBody>
          <a:bodyPr wrap="square" rtlCol="0">
            <a:spAutoFit/>
          </a:bodyPr>
          <a:lstStyle/>
          <a:p>
            <a:pPr lvl="0"/>
            <a:r>
              <a:rPr lang="en-GB"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  INTRODUCTION</a:t>
            </a:r>
          </a:p>
        </p:txBody>
      </p:sp>
      <p:sp>
        <p:nvSpPr>
          <p:cNvPr id="3" name="2 Flecha curvada hacia la derecha"/>
          <p:cNvSpPr/>
          <p:nvPr/>
        </p:nvSpPr>
        <p:spPr>
          <a:xfrm>
            <a:off x="467544" y="3573016"/>
            <a:ext cx="659512" cy="465833"/>
          </a:xfrm>
          <a:prstGeom prst="curvedRightArrow">
            <a:avLst>
              <a:gd name="adj1" fmla="val 0"/>
              <a:gd name="adj2" fmla="val 50000"/>
              <a:gd name="adj3" fmla="val 218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7 Flecha curvada hacia la derecha"/>
          <p:cNvSpPr/>
          <p:nvPr/>
        </p:nvSpPr>
        <p:spPr>
          <a:xfrm rot="310204">
            <a:off x="468266" y="3928851"/>
            <a:ext cx="497780" cy="478139"/>
          </a:xfrm>
          <a:prstGeom prst="curvedRightArrow">
            <a:avLst>
              <a:gd name="adj1" fmla="val 0"/>
              <a:gd name="adj2" fmla="val 50000"/>
              <a:gd name="adj3" fmla="val 143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8 Flecha a la derecha con muesca"/>
          <p:cNvSpPr/>
          <p:nvPr/>
        </p:nvSpPr>
        <p:spPr>
          <a:xfrm>
            <a:off x="2843808" y="4194796"/>
            <a:ext cx="648072"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536" y="548680"/>
            <a:ext cx="8424936" cy="6247864"/>
          </a:xfrm>
          <a:prstGeom prst="rect">
            <a:avLst/>
          </a:prstGeom>
          <a:noFill/>
        </p:spPr>
        <p:txBody>
          <a:bodyPr wrap="square" rtlCol="0">
            <a:spAutoFit/>
          </a:bodyPr>
          <a:lstStyle/>
          <a:p>
            <a:r>
              <a:rPr lang="en-GB" sz="1600" dirty="0" smtClean="0">
                <a:latin typeface="Arial" pitchFamily="34" charset="0"/>
                <a:cs typeface="Arial" pitchFamily="34" charset="0"/>
              </a:rPr>
              <a:t> </a:t>
            </a:r>
          </a:p>
          <a:p>
            <a:r>
              <a:rPr lang="en-GB" sz="1600" b="1" dirty="0" smtClean="0">
                <a:solidFill>
                  <a:srgbClr val="000066"/>
                </a:solidFill>
                <a:latin typeface="Arial" pitchFamily="34" charset="0"/>
                <a:cs typeface="Arial" pitchFamily="34" charset="0"/>
              </a:rPr>
              <a:t>Southern Border</a:t>
            </a:r>
          </a:p>
          <a:p>
            <a:endParaRPr lang="en-GB" sz="800" dirty="0" smtClean="0">
              <a:latin typeface="Arial" pitchFamily="34" charset="0"/>
              <a:cs typeface="Arial" pitchFamily="34" charset="0"/>
            </a:endParaRPr>
          </a:p>
          <a:p>
            <a:pPr marL="285750" indent="-285750">
              <a:spcBef>
                <a:spcPct val="20000"/>
              </a:spcBef>
              <a:buClr>
                <a:srgbClr val="000066"/>
              </a:buClr>
              <a:buSzPts val="3200"/>
              <a:buFont typeface="Wingdings" pitchFamily="2" charset="2"/>
              <a:buChar char="ü"/>
              <a:defRPr/>
            </a:pPr>
            <a:r>
              <a:rPr lang="en-GB" sz="1600" b="1" dirty="0" smtClean="0">
                <a:solidFill>
                  <a:srgbClr val="000066"/>
                </a:solidFill>
                <a:latin typeface="Arial" pitchFamily="34" charset="0"/>
                <a:cs typeface="Arial" pitchFamily="34" charset="0"/>
              </a:rPr>
              <a:t>Origin                                                              Irregular Migration</a:t>
            </a:r>
          </a:p>
          <a:p>
            <a:pPr>
              <a:spcBef>
                <a:spcPct val="20000"/>
              </a:spcBef>
              <a:buClr>
                <a:srgbClr val="000066"/>
              </a:buClr>
              <a:buSzPts val="3200"/>
              <a:defRPr/>
            </a:pPr>
            <a:r>
              <a:rPr lang="en-GB" sz="1600" b="1" dirty="0" smtClean="0">
                <a:solidFill>
                  <a:srgbClr val="000066"/>
                </a:solidFill>
                <a:latin typeface="Arial" pitchFamily="34" charset="0"/>
                <a:cs typeface="Arial" pitchFamily="34" charset="0"/>
              </a:rPr>
              <a:t>                                                                                     -- Regional</a:t>
            </a:r>
          </a:p>
          <a:p>
            <a:pPr marL="342900" indent="-342900">
              <a:spcBef>
                <a:spcPct val="20000"/>
              </a:spcBef>
              <a:buClr>
                <a:srgbClr val="000066"/>
              </a:buClr>
              <a:buSzPts val="3200"/>
              <a:buFont typeface="Wingdings" pitchFamily="2" charset="2"/>
              <a:buChar char="ü"/>
              <a:defRPr/>
            </a:pPr>
            <a:r>
              <a:rPr lang="en-GB" sz="1600" b="1" dirty="0" smtClean="0">
                <a:solidFill>
                  <a:srgbClr val="000066"/>
                </a:solidFill>
                <a:latin typeface="Arial" pitchFamily="34" charset="0"/>
                <a:cs typeface="Arial" pitchFamily="34" charset="0"/>
              </a:rPr>
              <a:t>Transit                                                                   -- Extra-continental                                                                                                                          </a:t>
            </a:r>
          </a:p>
          <a:p>
            <a:pPr>
              <a:spcBef>
                <a:spcPct val="20000"/>
              </a:spcBef>
              <a:buClr>
                <a:srgbClr val="000066"/>
              </a:buClr>
              <a:buSzPts val="3200"/>
              <a:defRPr/>
            </a:pPr>
            <a:r>
              <a:rPr lang="en-GB" sz="1600" b="1" dirty="0" smtClean="0">
                <a:solidFill>
                  <a:srgbClr val="000066"/>
                </a:solidFill>
                <a:latin typeface="Arial" pitchFamily="34" charset="0"/>
                <a:cs typeface="Arial" pitchFamily="34" charset="0"/>
              </a:rPr>
              <a:t>                                                                                    </a:t>
            </a:r>
          </a:p>
          <a:p>
            <a:pPr marL="342900" indent="-342900">
              <a:spcBef>
                <a:spcPct val="20000"/>
              </a:spcBef>
              <a:buClr>
                <a:srgbClr val="000066"/>
              </a:buClr>
              <a:buSzPts val="3200"/>
              <a:buFont typeface="Wingdings" pitchFamily="2" charset="2"/>
              <a:buChar char="ü"/>
              <a:defRPr/>
            </a:pPr>
            <a:r>
              <a:rPr lang="en-GB" sz="1600" b="1" dirty="0" smtClean="0">
                <a:solidFill>
                  <a:srgbClr val="000066"/>
                </a:solidFill>
                <a:latin typeface="Arial" pitchFamily="34" charset="0"/>
                <a:cs typeface="Arial" pitchFamily="34" charset="0"/>
              </a:rPr>
              <a:t>Destination                                                                </a:t>
            </a:r>
          </a:p>
          <a:p>
            <a:pPr algn="just">
              <a:lnSpc>
                <a:spcPct val="150000"/>
              </a:lnSpc>
            </a:pPr>
            <a:endParaRPr lang="en-GB" sz="800" dirty="0" smtClean="0">
              <a:latin typeface="Arial" pitchFamily="34" charset="0"/>
              <a:cs typeface="Arial" pitchFamily="34" charset="0"/>
            </a:endParaRPr>
          </a:p>
          <a:p>
            <a:pPr algn="just">
              <a:lnSpc>
                <a:spcPct val="150000"/>
              </a:lnSpc>
            </a:pPr>
            <a:endParaRPr lang="en-GB" sz="800" dirty="0" smtClean="0">
              <a:latin typeface="Arial" pitchFamily="34" charset="0"/>
              <a:cs typeface="Arial" pitchFamily="34" charset="0"/>
            </a:endParaRPr>
          </a:p>
          <a:p>
            <a:pPr marL="285750" indent="-285750" algn="just">
              <a:lnSpc>
                <a:spcPct val="150000"/>
              </a:lnSpc>
              <a:buFont typeface="Arial" pitchFamily="34" charset="0"/>
              <a:buChar char="•"/>
            </a:pPr>
            <a:r>
              <a:rPr lang="en-GB" sz="1600" b="1" dirty="0" smtClean="0">
                <a:solidFill>
                  <a:schemeClr val="tx2"/>
                </a:solidFill>
                <a:latin typeface="Arial" pitchFamily="34" charset="0"/>
                <a:cs typeface="Arial" pitchFamily="34" charset="0"/>
              </a:rPr>
              <a:t>2006 – 2011</a:t>
            </a:r>
            <a:r>
              <a:rPr lang="en-GB" sz="1600" dirty="0" smtClean="0">
                <a:solidFill>
                  <a:schemeClr val="tx2"/>
                </a:solidFill>
                <a:latin typeface="Arial" pitchFamily="34" charset="0"/>
                <a:cs typeface="Arial" pitchFamily="34" charset="0"/>
              </a:rPr>
              <a:t>:  Global economic crisis + labour crisis + stricter migration policy in the United States = a significant reduction in migration flows = presence of criminal groups in Mexico = increasing vulnerability of migrants in transit. </a:t>
            </a:r>
          </a:p>
          <a:p>
            <a:pPr marL="285750" indent="-285750" algn="just">
              <a:lnSpc>
                <a:spcPct val="150000"/>
              </a:lnSpc>
              <a:buFont typeface="Arial" pitchFamily="34" charset="0"/>
              <a:buChar char="•"/>
            </a:pPr>
            <a:r>
              <a:rPr lang="en-GB" sz="1600" b="1" dirty="0" smtClean="0">
                <a:solidFill>
                  <a:schemeClr val="tx2"/>
                </a:solidFill>
                <a:latin typeface="Arial" pitchFamily="34" charset="0"/>
                <a:cs typeface="Arial" pitchFamily="34" charset="0"/>
              </a:rPr>
              <a:t>Foreign nationals sheltered by INM </a:t>
            </a:r>
            <a:r>
              <a:rPr lang="en-GB" sz="1600" b="1" dirty="0">
                <a:solidFill>
                  <a:schemeClr val="tx2"/>
                </a:solidFill>
                <a:latin typeface="Arial" pitchFamily="34" charset="0"/>
                <a:cs typeface="Arial" pitchFamily="34" charset="0"/>
              </a:rPr>
              <a:t>i</a:t>
            </a:r>
            <a:r>
              <a:rPr lang="en-GB" sz="1600" b="1" dirty="0" smtClean="0">
                <a:solidFill>
                  <a:schemeClr val="tx2"/>
                </a:solidFill>
                <a:latin typeface="Arial" pitchFamily="34" charset="0"/>
                <a:cs typeface="Arial" pitchFamily="34" charset="0"/>
              </a:rPr>
              <a:t>n 2006: </a:t>
            </a:r>
            <a:r>
              <a:rPr lang="en-GB" sz="1600" dirty="0" smtClean="0">
                <a:solidFill>
                  <a:schemeClr val="tx2"/>
                </a:solidFill>
                <a:latin typeface="Arial" pitchFamily="34" charset="0"/>
                <a:cs typeface="Arial" pitchFamily="34" charset="0"/>
              </a:rPr>
              <a:t>182,705. </a:t>
            </a:r>
          </a:p>
          <a:p>
            <a:pPr marL="285750" indent="-285750" algn="just">
              <a:lnSpc>
                <a:spcPct val="150000"/>
              </a:lnSpc>
              <a:buFont typeface="Arial" pitchFamily="34" charset="0"/>
              <a:buChar char="•"/>
            </a:pPr>
            <a:r>
              <a:rPr lang="en-GB" sz="1600" b="1" dirty="0" smtClean="0">
                <a:solidFill>
                  <a:schemeClr val="tx2"/>
                </a:solidFill>
                <a:latin typeface="Arial" pitchFamily="34" charset="0"/>
                <a:cs typeface="Arial" pitchFamily="34" charset="0"/>
              </a:rPr>
              <a:t>Foreign nationals sheltered in 2011: </a:t>
            </a:r>
            <a:r>
              <a:rPr lang="en-GB" sz="1600" dirty="0" smtClean="0">
                <a:solidFill>
                  <a:schemeClr val="tx2"/>
                </a:solidFill>
                <a:latin typeface="Arial" pitchFamily="34" charset="0"/>
                <a:cs typeface="Arial" pitchFamily="34" charset="0"/>
              </a:rPr>
              <a:t>66,764.</a:t>
            </a:r>
          </a:p>
          <a:p>
            <a:pPr marL="285750" indent="-285750" algn="just">
              <a:lnSpc>
                <a:spcPct val="150000"/>
              </a:lnSpc>
              <a:buFont typeface="Arial" pitchFamily="34" charset="0"/>
              <a:buChar char="•"/>
            </a:pPr>
            <a:r>
              <a:rPr lang="en-GB" sz="1600" b="1" dirty="0" smtClean="0">
                <a:solidFill>
                  <a:schemeClr val="tx2"/>
                </a:solidFill>
                <a:latin typeface="Arial" pitchFamily="34" charset="0"/>
                <a:cs typeface="Arial" pitchFamily="34" charset="0"/>
              </a:rPr>
              <a:t>Decrease: </a:t>
            </a:r>
            <a:r>
              <a:rPr lang="en-GB" sz="1600" dirty="0" smtClean="0">
                <a:solidFill>
                  <a:schemeClr val="tx2"/>
                </a:solidFill>
                <a:latin typeface="Arial" pitchFamily="34" charset="0"/>
                <a:cs typeface="Arial" pitchFamily="34" charset="0"/>
              </a:rPr>
              <a:t>36.54%.</a:t>
            </a:r>
          </a:p>
          <a:p>
            <a:pPr marL="285750" indent="-285750">
              <a:lnSpc>
                <a:spcPct val="150000"/>
              </a:lnSpc>
              <a:buFont typeface="Arial" pitchFamily="34" charset="0"/>
              <a:buChar char="•"/>
            </a:pPr>
            <a:r>
              <a:rPr lang="en-GB" sz="1600" b="1" dirty="0" smtClean="0">
                <a:solidFill>
                  <a:schemeClr val="tx2"/>
                </a:solidFill>
                <a:latin typeface="Arial" pitchFamily="34" charset="0"/>
                <a:cs typeface="Arial" pitchFamily="34" charset="0"/>
              </a:rPr>
              <a:t>Nationalities: </a:t>
            </a:r>
            <a:r>
              <a:rPr lang="en-GB" sz="1600" dirty="0" smtClean="0">
                <a:solidFill>
                  <a:schemeClr val="tx2"/>
                </a:solidFill>
                <a:latin typeface="Arial" pitchFamily="34" charset="0"/>
                <a:cs typeface="Arial" pitchFamily="34" charset="0"/>
              </a:rPr>
              <a:t>33,006 from Guatemala, 19,425 from Honduras, 9,103 from El Salvador, 978 from the United States, 748 from Nicaragua, 758 from Cuba, 539 from Ecuador, 451 from India, 232 from Colombia, 179 from China, 136 from Eritrea, 112 from Venezuela, and 1,097 from other countries. </a:t>
            </a:r>
            <a:r>
              <a:rPr lang="en-GB" sz="1600" dirty="0" smtClean="0">
                <a:latin typeface="Arial" pitchFamily="34" charset="0"/>
                <a:cs typeface="Arial" pitchFamily="34" charset="0"/>
              </a:rPr>
              <a:t> </a:t>
            </a:r>
          </a:p>
        </p:txBody>
      </p:sp>
      <p:sp>
        <p:nvSpPr>
          <p:cNvPr id="8" name="7 CuadroTexto"/>
          <p:cNvSpPr txBox="1"/>
          <p:nvPr/>
        </p:nvSpPr>
        <p:spPr>
          <a:xfrm>
            <a:off x="5148064" y="188640"/>
            <a:ext cx="3744416" cy="369332"/>
          </a:xfrm>
          <a:prstGeom prst="rect">
            <a:avLst/>
          </a:prstGeom>
          <a:noFill/>
        </p:spPr>
        <p:txBody>
          <a:bodyPr wrap="square" rtlCol="0">
            <a:spAutoFit/>
          </a:bodyPr>
          <a:lstStyle/>
          <a:p>
            <a:pPr lvl="0"/>
            <a:r>
              <a:rPr lang="en-GB"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TRAFFICKING IN PERSONS</a:t>
            </a:r>
          </a:p>
        </p:txBody>
      </p:sp>
      <p:sp>
        <p:nvSpPr>
          <p:cNvPr id="16" name="AutoShape 8"/>
          <p:cNvSpPr>
            <a:spLocks noChangeArrowheads="1"/>
          </p:cNvSpPr>
          <p:nvPr/>
        </p:nvSpPr>
        <p:spPr bwMode="auto">
          <a:xfrm>
            <a:off x="2483768" y="1124744"/>
            <a:ext cx="2016224" cy="1728192"/>
          </a:xfrm>
          <a:custGeom>
            <a:avLst/>
            <a:gdLst>
              <a:gd name="T0" fmla="*/ 3384550 w 21600"/>
              <a:gd name="T1" fmla="*/ 1548607 h 21600"/>
              <a:gd name="T2" fmla="*/ 1692275 w 21600"/>
              <a:gd name="T3" fmla="*/ 3097213 h 21600"/>
              <a:gd name="T4" fmla="*/ 0 w 21600"/>
              <a:gd name="T5" fmla="*/ 1548607 h 21600"/>
              <a:gd name="T6" fmla="*/ 1692275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3300"/>
          </a:solidFill>
          <a:ln w="9525">
            <a:solidFill>
              <a:schemeClr val="tx1"/>
            </a:solidFill>
            <a:miter lim="800000"/>
            <a:headEnd/>
            <a:tailEnd/>
          </a:ln>
        </p:spPr>
        <p:txBody>
          <a:bodyPr wrap="none" anchor="ctr"/>
          <a:lstStyle/>
          <a:p>
            <a:pPr algn="ctr"/>
            <a:r>
              <a:rPr lang="en-GB" dirty="0" smtClean="0">
                <a:latin typeface="Arial" charset="0"/>
              </a:rPr>
              <a:t> </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tx2"/>
                </a:solidFill>
                <a:effectLst/>
                <a:latin typeface="Arial" pitchFamily="34" charset="0"/>
                <a:cs typeface="Arial" pitchFamily="34" charset="0"/>
              </a:rPr>
              <a:t>                                                      Extra-continental</a:t>
            </a:r>
            <a:r>
              <a:rPr kumimoji="0" lang="en-GB" sz="1600" b="1" i="0" u="none" strike="noStrike" cap="none" normalizeH="0" dirty="0" smtClean="0">
                <a:ln>
                  <a:noFill/>
                </a:ln>
                <a:solidFill>
                  <a:schemeClr val="tx2"/>
                </a:solidFill>
                <a:effectLst/>
                <a:latin typeface="Arial" pitchFamily="34" charset="0"/>
                <a:cs typeface="Arial" pitchFamily="34" charset="0"/>
              </a:rPr>
              <a:t> Migrants</a:t>
            </a:r>
            <a:endParaRPr kumimoji="0" lang="en-GB" sz="16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536" y="1048668"/>
            <a:ext cx="8424936" cy="1938992"/>
          </a:xfrm>
          <a:prstGeom prst="rect">
            <a:avLst/>
          </a:prstGeom>
          <a:noFill/>
        </p:spPr>
        <p:txBody>
          <a:bodyPr wrap="square" rtlCol="0">
            <a:spAutoFit/>
          </a:bodyPr>
          <a:lstStyle/>
          <a:p>
            <a:pPr algn="just">
              <a:lnSpc>
                <a:spcPct val="150000"/>
              </a:lnSpc>
            </a:pPr>
            <a:r>
              <a:rPr lang="en-GB" sz="1600" b="1" dirty="0" smtClean="0">
                <a:solidFill>
                  <a:schemeClr val="tx2"/>
                </a:solidFill>
                <a:latin typeface="Arial" pitchFamily="34" charset="0"/>
                <a:cs typeface="Arial" pitchFamily="34" charset="0"/>
              </a:rPr>
              <a:t>Extra-continental Migrants Sheltered in 2011</a:t>
            </a:r>
          </a:p>
          <a:p>
            <a:pPr marL="285750" indent="-285750" algn="just">
              <a:lnSpc>
                <a:spcPct val="150000"/>
              </a:lnSpc>
              <a:buFont typeface="Arial" pitchFamily="34" charset="0"/>
              <a:buChar char="•"/>
            </a:pPr>
            <a:r>
              <a:rPr lang="en-GB" sz="1600" b="1" dirty="0" smtClean="0">
                <a:solidFill>
                  <a:schemeClr val="tx2"/>
                </a:solidFill>
                <a:latin typeface="Arial" pitchFamily="34" charset="0"/>
                <a:cs typeface="Arial" pitchFamily="34" charset="0"/>
              </a:rPr>
              <a:t>Asians: </a:t>
            </a:r>
            <a:r>
              <a:rPr lang="en-GB" sz="1600" dirty="0" smtClean="0">
                <a:solidFill>
                  <a:schemeClr val="tx2"/>
                </a:solidFill>
                <a:latin typeface="Arial" pitchFamily="34" charset="0"/>
                <a:cs typeface="Arial" pitchFamily="34" charset="0"/>
              </a:rPr>
              <a:t>831 sheltered (149 repatriated); </a:t>
            </a:r>
          </a:p>
          <a:p>
            <a:pPr marL="285750" indent="-285750" algn="just">
              <a:lnSpc>
                <a:spcPct val="150000"/>
              </a:lnSpc>
              <a:buFont typeface="Arial" pitchFamily="34" charset="0"/>
              <a:buChar char="•"/>
            </a:pPr>
            <a:r>
              <a:rPr lang="en-GB" sz="1600" b="1" dirty="0" smtClean="0">
                <a:solidFill>
                  <a:schemeClr val="tx2"/>
                </a:solidFill>
                <a:latin typeface="Arial" pitchFamily="34" charset="0"/>
                <a:cs typeface="Arial" pitchFamily="34" charset="0"/>
              </a:rPr>
              <a:t>Africans: </a:t>
            </a:r>
            <a:r>
              <a:rPr lang="en-GB" sz="1600" dirty="0" smtClean="0">
                <a:solidFill>
                  <a:schemeClr val="tx2"/>
                </a:solidFill>
                <a:latin typeface="Arial" pitchFamily="34" charset="0"/>
                <a:cs typeface="Arial" pitchFamily="34" charset="0"/>
              </a:rPr>
              <a:t>287 sheltered (11 repatriated); </a:t>
            </a:r>
          </a:p>
          <a:p>
            <a:pPr marL="285750" indent="-285750" algn="just">
              <a:lnSpc>
                <a:spcPct val="150000"/>
              </a:lnSpc>
              <a:buFont typeface="Arial" pitchFamily="34" charset="0"/>
              <a:buChar char="•"/>
            </a:pPr>
            <a:r>
              <a:rPr lang="en-GB" sz="1600" b="1" dirty="0" smtClean="0">
                <a:solidFill>
                  <a:schemeClr val="tx2"/>
                </a:solidFill>
                <a:latin typeface="Arial" pitchFamily="34" charset="0"/>
                <a:cs typeface="Arial" pitchFamily="34" charset="0"/>
              </a:rPr>
              <a:t>Cubans: </a:t>
            </a:r>
            <a:r>
              <a:rPr lang="en-GB" sz="1600" dirty="0" smtClean="0">
                <a:solidFill>
                  <a:schemeClr val="tx2"/>
                </a:solidFill>
                <a:latin typeface="Arial" pitchFamily="34" charset="0"/>
                <a:cs typeface="Arial" pitchFamily="34" charset="0"/>
              </a:rPr>
              <a:t>758 sheltered (a significant increase); 71.63% entered through Chiapas (130 repatriated).</a:t>
            </a:r>
            <a:endParaRPr lang="en-GB" sz="1600" dirty="0" smtClean="0">
              <a:latin typeface="Arial" pitchFamily="34" charset="0"/>
              <a:cs typeface="Arial" pitchFamily="34" charset="0"/>
            </a:endParaRPr>
          </a:p>
        </p:txBody>
      </p:sp>
      <p:pic>
        <p:nvPicPr>
          <p:cNvPr id="6146" name="Imagen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3068960"/>
            <a:ext cx="4042938" cy="3240360"/>
          </a:xfrm>
          <a:prstGeom prst="rect">
            <a:avLst/>
          </a:prstGeom>
          <a:noFill/>
          <a:ln w="9525">
            <a:noFill/>
            <a:miter lim="800000"/>
            <a:headEnd/>
            <a:tailEnd/>
          </a:ln>
        </p:spPr>
      </p:pic>
      <p:pic>
        <p:nvPicPr>
          <p:cNvPr id="1026" name="Imagen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3068960"/>
            <a:ext cx="3888432" cy="3240360"/>
          </a:xfrm>
          <a:prstGeom prst="rect">
            <a:avLst/>
          </a:prstGeom>
          <a:noFill/>
          <a:ln w="9525">
            <a:noFill/>
            <a:miter lim="800000"/>
            <a:headEnd/>
            <a:tailEnd/>
          </a:ln>
        </p:spPr>
      </p:pic>
      <p:sp>
        <p:nvSpPr>
          <p:cNvPr id="8" name="Rectangle 2"/>
          <p:cNvSpPr>
            <a:spLocks noChangeArrowheads="1"/>
          </p:cNvSpPr>
          <p:nvPr/>
        </p:nvSpPr>
        <p:spPr bwMode="auto">
          <a:xfrm>
            <a:off x="1808584" y="5661248"/>
            <a:ext cx="2043336" cy="356026"/>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i="0" u="none" strike="noStrike" cap="none" normalizeH="0" baseline="0" dirty="0" smtClean="0">
                <a:ln>
                  <a:noFill/>
                </a:ln>
                <a:solidFill>
                  <a:schemeClr val="bg1"/>
                </a:solidFill>
                <a:effectLst/>
                <a:latin typeface="Arial" pitchFamily="34" charset="0"/>
                <a:cs typeface="Arial" pitchFamily="34" charset="0"/>
              </a:rPr>
              <a:t>African Nationals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
        <p:nvSpPr>
          <p:cNvPr id="9" name="Rectangle 2"/>
          <p:cNvSpPr>
            <a:spLocks noChangeArrowheads="1"/>
          </p:cNvSpPr>
          <p:nvPr/>
        </p:nvSpPr>
        <p:spPr bwMode="auto">
          <a:xfrm>
            <a:off x="4716016" y="5157192"/>
            <a:ext cx="2043336" cy="356026"/>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i="0" u="none" strike="noStrike" cap="none" normalizeH="0" baseline="0" dirty="0" smtClean="0">
                <a:ln>
                  <a:noFill/>
                </a:ln>
                <a:solidFill>
                  <a:schemeClr val="bg1"/>
                </a:solidFill>
                <a:effectLst/>
                <a:latin typeface="Arial" pitchFamily="34" charset="0"/>
                <a:cs typeface="Arial" pitchFamily="34" charset="0"/>
              </a:rPr>
              <a:t>Cuban Nationals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GB" sz="1600" b="1" dirty="0" smtClean="0">
                <a:solidFill>
                  <a:schemeClr val="tx2"/>
                </a:solidFill>
                <a:latin typeface="Arial" pitchFamily="34" charset="0"/>
                <a:cs typeface="Arial" pitchFamily="34" charset="0"/>
              </a:rPr>
              <a:t>Extra-continental Migrants</a:t>
            </a:r>
            <a:endParaRPr kumimoji="0" lang="en-GB"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8" name="7 CuadroTexto"/>
          <p:cNvSpPr txBox="1"/>
          <p:nvPr/>
        </p:nvSpPr>
        <p:spPr>
          <a:xfrm>
            <a:off x="467544" y="1689770"/>
            <a:ext cx="8280920" cy="4031873"/>
          </a:xfrm>
          <a:prstGeom prst="rect">
            <a:avLst/>
          </a:prstGeom>
          <a:noFill/>
        </p:spPr>
        <p:txBody>
          <a:bodyPr wrap="square" rtlCol="0">
            <a:spAutoFit/>
          </a:bodyPr>
          <a:lstStyle/>
          <a:p>
            <a:pPr algn="just"/>
            <a:r>
              <a:rPr lang="en-GB" sz="1600" b="1" dirty="0" smtClean="0">
                <a:solidFill>
                  <a:schemeClr val="tx2"/>
                </a:solidFill>
                <a:latin typeface="Arial" pitchFamily="34" charset="0"/>
                <a:cs typeface="Arial" pitchFamily="34" charset="0"/>
              </a:rPr>
              <a:t>Routes of extra-continental migrants in transit through Mexico:</a:t>
            </a:r>
            <a:endParaRPr lang="en-GB" sz="1600" dirty="0" smtClean="0">
              <a:solidFill>
                <a:schemeClr val="tx2"/>
              </a:solidFill>
              <a:latin typeface="Arial" pitchFamily="34" charset="0"/>
              <a:cs typeface="Arial" pitchFamily="34" charset="0"/>
            </a:endParaRPr>
          </a:p>
          <a:p>
            <a:pPr algn="just"/>
            <a:r>
              <a:rPr lang="en-GB" sz="1600" dirty="0" smtClean="0">
                <a:solidFill>
                  <a:schemeClr val="tx2"/>
                </a:solidFill>
                <a:latin typeface="Arial" pitchFamily="34" charset="0"/>
                <a:cs typeface="Arial" pitchFamily="34" charset="0"/>
              </a:rPr>
              <a:t> </a:t>
            </a:r>
          </a:p>
          <a:p>
            <a:pPr marL="285750" indent="-285750" algn="just">
              <a:buFont typeface="Arial" pitchFamily="34" charset="0"/>
              <a:buChar char="•"/>
            </a:pPr>
            <a:r>
              <a:rPr lang="en-GB" sz="1600" dirty="0" smtClean="0">
                <a:solidFill>
                  <a:schemeClr val="tx2"/>
                </a:solidFill>
                <a:latin typeface="Arial" pitchFamily="34" charset="0"/>
                <a:cs typeface="Arial" pitchFamily="34" charset="0"/>
              </a:rPr>
              <a:t>17 routes identified;</a:t>
            </a:r>
          </a:p>
          <a:p>
            <a:pPr algn="just"/>
            <a:endParaRPr lang="en-GB" sz="1600" dirty="0" smtClean="0">
              <a:solidFill>
                <a:schemeClr val="tx2"/>
              </a:solidFill>
              <a:latin typeface="Arial" pitchFamily="34" charset="0"/>
              <a:cs typeface="Arial" pitchFamily="34" charset="0"/>
            </a:endParaRPr>
          </a:p>
          <a:p>
            <a:pPr marL="285750" indent="-285750" algn="just">
              <a:buFont typeface="Arial" pitchFamily="34" charset="0"/>
              <a:buChar char="•"/>
            </a:pPr>
            <a:r>
              <a:rPr lang="en-GB" sz="1600" dirty="0" smtClean="0">
                <a:solidFill>
                  <a:schemeClr val="tx2"/>
                </a:solidFill>
                <a:latin typeface="Arial" pitchFamily="34" charset="0"/>
                <a:cs typeface="Arial" pitchFamily="34" charset="0"/>
              </a:rPr>
              <a:t>43.75% arrived in Guatemala</a:t>
            </a:r>
            <a:r>
              <a:rPr lang="en-GB" sz="1600" dirty="0">
                <a:solidFill>
                  <a:schemeClr val="tx2"/>
                </a:solidFill>
                <a:latin typeface="Arial" pitchFamily="34" charset="0"/>
                <a:cs typeface="Arial" pitchFamily="34" charset="0"/>
              </a:rPr>
              <a:t> </a:t>
            </a:r>
            <a:r>
              <a:rPr lang="en-GB" sz="1600" dirty="0" smtClean="0">
                <a:solidFill>
                  <a:schemeClr val="tx2"/>
                </a:solidFill>
                <a:latin typeface="Arial" pitchFamily="34" charset="0"/>
                <a:cs typeface="Arial" pitchFamily="34" charset="0"/>
              </a:rPr>
              <a:t>by air;</a:t>
            </a:r>
          </a:p>
          <a:p>
            <a:pPr algn="just"/>
            <a:r>
              <a:rPr lang="en-GB" sz="1600" dirty="0" smtClean="0">
                <a:solidFill>
                  <a:schemeClr val="tx2"/>
                </a:solidFill>
                <a:latin typeface="Arial" pitchFamily="34" charset="0"/>
                <a:cs typeface="Arial" pitchFamily="34" charset="0"/>
              </a:rPr>
              <a:t> </a:t>
            </a:r>
          </a:p>
          <a:p>
            <a:pPr marL="285750" indent="-285750" algn="just">
              <a:buFont typeface="Arial" pitchFamily="34" charset="0"/>
              <a:buChar char="•"/>
            </a:pPr>
            <a:r>
              <a:rPr lang="en-GB" sz="1600" dirty="0" smtClean="0">
                <a:solidFill>
                  <a:schemeClr val="tx2"/>
                </a:solidFill>
                <a:latin typeface="Arial" pitchFamily="34" charset="0"/>
                <a:cs typeface="Arial" pitchFamily="34" charset="0"/>
              </a:rPr>
              <a:t>Causes: Visa waiver for certain countries.</a:t>
            </a:r>
          </a:p>
          <a:p>
            <a:pPr algn="just"/>
            <a:endParaRPr lang="en-GB" sz="800" dirty="0" smtClean="0">
              <a:latin typeface="Arial" pitchFamily="34" charset="0"/>
              <a:cs typeface="Arial" pitchFamily="34" charset="0"/>
            </a:endParaRPr>
          </a:p>
          <a:p>
            <a:pPr algn="just"/>
            <a:endParaRPr lang="en-GB" sz="800" dirty="0" smtClean="0">
              <a:latin typeface="Arial" pitchFamily="34" charset="0"/>
              <a:cs typeface="Arial" pitchFamily="34" charset="0"/>
            </a:endParaRPr>
          </a:p>
          <a:p>
            <a:pPr algn="just"/>
            <a:r>
              <a:rPr lang="en-GB" sz="1600" b="1" dirty="0" smtClean="0">
                <a:solidFill>
                  <a:schemeClr val="tx2"/>
                </a:solidFill>
                <a:latin typeface="Arial" pitchFamily="34" charset="0"/>
                <a:cs typeface="Arial" pitchFamily="34" charset="0"/>
              </a:rPr>
              <a:t>Transit routes in Mexico</a:t>
            </a:r>
            <a:endParaRPr lang="en-GB" sz="1600" dirty="0" smtClean="0">
              <a:solidFill>
                <a:schemeClr val="tx2"/>
              </a:solidFill>
              <a:latin typeface="Arial" pitchFamily="34" charset="0"/>
              <a:cs typeface="Arial" pitchFamily="34" charset="0"/>
            </a:endParaRPr>
          </a:p>
          <a:p>
            <a:pPr algn="just"/>
            <a:endParaRPr lang="en-GB" sz="1600" dirty="0" smtClean="0">
              <a:solidFill>
                <a:schemeClr val="tx2"/>
              </a:solidFill>
              <a:latin typeface="Arial" pitchFamily="34" charset="0"/>
              <a:cs typeface="Arial" pitchFamily="34" charset="0"/>
            </a:endParaRPr>
          </a:p>
          <a:p>
            <a:pPr marL="285750" indent="-285750" algn="just">
              <a:buFont typeface="Arial" pitchFamily="34" charset="0"/>
              <a:buChar char="•"/>
            </a:pPr>
            <a:r>
              <a:rPr lang="en-GB" sz="1600" dirty="0" smtClean="0">
                <a:solidFill>
                  <a:schemeClr val="tx2"/>
                </a:solidFill>
                <a:latin typeface="Arial" pitchFamily="34" charset="0"/>
                <a:cs typeface="Arial" pitchFamily="34" charset="0"/>
              </a:rPr>
              <a:t>Nine routes were identified in 2011;</a:t>
            </a:r>
          </a:p>
          <a:p>
            <a:pPr algn="just"/>
            <a:endParaRPr lang="en-GB" sz="1600" dirty="0" smtClean="0">
              <a:solidFill>
                <a:schemeClr val="tx2"/>
              </a:solidFill>
              <a:latin typeface="Arial" pitchFamily="34" charset="0"/>
              <a:cs typeface="Arial" pitchFamily="34" charset="0"/>
            </a:endParaRPr>
          </a:p>
          <a:p>
            <a:pPr marL="285750" indent="-285750" algn="just">
              <a:buFont typeface="Arial" pitchFamily="34" charset="0"/>
              <a:buChar char="•"/>
            </a:pPr>
            <a:r>
              <a:rPr lang="en-GB" sz="1600" dirty="0" smtClean="0">
                <a:solidFill>
                  <a:schemeClr val="tx2"/>
                </a:solidFill>
                <a:latin typeface="Arial" pitchFamily="34" charset="0"/>
                <a:cs typeface="Arial" pitchFamily="34" charset="0"/>
              </a:rPr>
              <a:t>Some coincide with the routes for firearm and drug smuggling from Central America.</a:t>
            </a:r>
          </a:p>
          <a:p>
            <a:pPr marL="285750" indent="-285750" algn="just">
              <a:buFont typeface="Arial" pitchFamily="34" charset="0"/>
              <a:buChar char="•"/>
            </a:pPr>
            <a:endParaRPr lang="en-GB" sz="1600" dirty="0" smtClean="0">
              <a:solidFill>
                <a:schemeClr val="tx2"/>
              </a:solidFill>
              <a:latin typeface="Arial" pitchFamily="34" charset="0"/>
              <a:cs typeface="Arial" pitchFamily="34" charset="0"/>
            </a:endParaRPr>
          </a:p>
          <a:p>
            <a:pPr algn="just"/>
            <a:r>
              <a:rPr lang="en-GB" sz="1600" b="1" i="1" dirty="0" smtClean="0">
                <a:solidFill>
                  <a:schemeClr val="tx2"/>
                </a:solidFill>
                <a:latin typeface="Arial" pitchFamily="34" charset="0"/>
                <a:cs typeface="Arial" pitchFamily="34" charset="0"/>
              </a:rPr>
              <a:t>                                            </a:t>
            </a:r>
          </a:p>
          <a:p>
            <a:pPr algn="just"/>
            <a:r>
              <a:rPr lang="en-GB" sz="1600" b="1" i="1" dirty="0" smtClean="0">
                <a:solidFill>
                  <a:schemeClr val="tx2"/>
                </a:solidFill>
                <a:latin typeface="Arial" pitchFamily="34" charset="0"/>
                <a:cs typeface="Arial" pitchFamily="34" charset="0"/>
              </a:rPr>
              <a:t>                                                See the two next slides.</a:t>
            </a:r>
            <a:endParaRPr lang="en-GB"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GB" sz="1600" b="1" dirty="0" smtClean="0">
                <a:solidFill>
                  <a:schemeClr val="tx2"/>
                </a:solidFill>
                <a:latin typeface="Arial" pitchFamily="34" charset="0"/>
                <a:cs typeface="Arial" pitchFamily="34" charset="0"/>
              </a:rPr>
              <a:t>Extra-continental Migrants (Routes)</a:t>
            </a:r>
          </a:p>
          <a:p>
            <a:pPr lvl="0" algn="ctr" fontAlgn="base">
              <a:spcBef>
                <a:spcPct val="0"/>
              </a:spcBef>
              <a:spcAft>
                <a:spcPts val="1000"/>
              </a:spcAft>
            </a:pPr>
            <a:endParaRPr kumimoji="0" lang="en-GB"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pic>
        <p:nvPicPr>
          <p:cNvPr id="11" name="10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791580" y="1142984"/>
            <a:ext cx="7560840" cy="5094328"/>
          </a:xfrm>
          <a:prstGeom prst="rect">
            <a:avLst/>
          </a:prstGeom>
          <a:noFill/>
          <a:ln w="9525">
            <a:noFill/>
            <a:miter lim="800000"/>
            <a:headEnd/>
            <a:tailEnd/>
          </a:ln>
        </p:spPr>
      </p:pic>
      <p:sp>
        <p:nvSpPr>
          <p:cNvPr id="7" name="Rectangle 2"/>
          <p:cNvSpPr>
            <a:spLocks noChangeArrowheads="1"/>
          </p:cNvSpPr>
          <p:nvPr/>
        </p:nvSpPr>
        <p:spPr bwMode="auto">
          <a:xfrm>
            <a:off x="1475656" y="5013176"/>
            <a:ext cx="2520280" cy="356026"/>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400" i="0" u="none" strike="noStrike" cap="none" normalizeH="0" baseline="0" dirty="0" smtClean="0">
                <a:ln>
                  <a:noFill/>
                </a:ln>
                <a:solidFill>
                  <a:schemeClr val="bg1"/>
                </a:solidFill>
                <a:effectLst/>
                <a:latin typeface="Arial" pitchFamily="34" charset="0"/>
                <a:cs typeface="Arial" pitchFamily="34" charset="0"/>
              </a:rPr>
              <a:t>Pacific Route 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Tree>
    <p:extLst>
      <p:ext uri="{BB962C8B-B14F-4D97-AF65-F5344CB8AC3E}">
        <p14:creationId xmlns:p14="http://schemas.microsoft.com/office/powerpoint/2010/main" val="2431292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pic>
        <p:nvPicPr>
          <p:cNvPr id="7" name="6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1142984"/>
            <a:ext cx="7416824" cy="5238344"/>
          </a:xfrm>
          <a:prstGeom prst="rect">
            <a:avLst/>
          </a:prstGeom>
          <a:noFill/>
          <a:ln w="9525">
            <a:noFill/>
            <a:miter lim="800000"/>
            <a:headEnd/>
            <a:tailEnd/>
          </a:ln>
        </p:spPr>
      </p:pic>
      <p:sp>
        <p:nvSpPr>
          <p:cNvPr id="8"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GB" sz="1600" b="1" dirty="0" smtClean="0">
                <a:solidFill>
                  <a:schemeClr val="tx2"/>
                </a:solidFill>
                <a:latin typeface="Arial" pitchFamily="34" charset="0"/>
                <a:cs typeface="Arial" pitchFamily="34" charset="0"/>
              </a:rPr>
              <a:t>Extra-continental Migrants (Routes)</a:t>
            </a:r>
          </a:p>
          <a:p>
            <a:pPr lvl="0" algn="ctr" fontAlgn="base">
              <a:spcBef>
                <a:spcPct val="0"/>
              </a:spcBef>
              <a:spcAft>
                <a:spcPts val="1000"/>
              </a:spcAft>
            </a:pPr>
            <a:endParaRPr kumimoji="0" lang="en-GB"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
        <p:nvSpPr>
          <p:cNvPr id="9" name="Rectangle 2"/>
          <p:cNvSpPr>
            <a:spLocks noChangeArrowheads="1"/>
          </p:cNvSpPr>
          <p:nvPr/>
        </p:nvSpPr>
        <p:spPr bwMode="auto">
          <a:xfrm>
            <a:off x="4932040" y="2996952"/>
            <a:ext cx="3384376" cy="356026"/>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400" i="0" u="none" strike="noStrike" cap="none" normalizeH="0" baseline="0" dirty="0" smtClean="0">
                <a:ln>
                  <a:noFill/>
                </a:ln>
                <a:solidFill>
                  <a:schemeClr val="bg1"/>
                </a:solidFill>
                <a:effectLst/>
                <a:latin typeface="Arial" pitchFamily="34" charset="0"/>
                <a:cs typeface="Arial" pitchFamily="34" charset="0"/>
              </a:rPr>
              <a:t>Centre-Northern Route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Tree>
    <p:extLst>
      <p:ext uri="{BB962C8B-B14F-4D97-AF65-F5344CB8AC3E}">
        <p14:creationId xmlns:p14="http://schemas.microsoft.com/office/powerpoint/2010/main" val="487119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GB" sz="1600" b="1" dirty="0" smtClean="0">
                <a:solidFill>
                  <a:schemeClr val="tx2"/>
                </a:solidFill>
                <a:latin typeface="Arial" pitchFamily="34" charset="0"/>
                <a:cs typeface="Arial" pitchFamily="34" charset="0"/>
              </a:rPr>
              <a:t>Risk Routes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467544" y="764704"/>
            <a:ext cx="8208912" cy="5262979"/>
          </a:xfrm>
          <a:prstGeom prst="rect">
            <a:avLst/>
          </a:prstGeom>
          <a:noFill/>
        </p:spPr>
        <p:txBody>
          <a:bodyPr wrap="square" rtlCol="0">
            <a:spAutoFit/>
          </a:bodyPr>
          <a:lstStyle/>
          <a:p>
            <a:pPr marL="285750" indent="-285750" algn="just">
              <a:lnSpc>
                <a:spcPct val="150000"/>
              </a:lnSpc>
              <a:buFont typeface="Arial" pitchFamily="34" charset="0"/>
              <a:buChar char="•"/>
            </a:pPr>
            <a:r>
              <a:rPr lang="en-GB" sz="1600" b="1" dirty="0" smtClean="0">
                <a:solidFill>
                  <a:schemeClr val="tx2"/>
                </a:solidFill>
                <a:latin typeface="Arial" pitchFamily="34" charset="0"/>
                <a:cs typeface="Arial" pitchFamily="34" charset="0"/>
              </a:rPr>
              <a:t>Testimonies of migrants victims of abduction </a:t>
            </a:r>
            <a:r>
              <a:rPr lang="en-GB" sz="1600" dirty="0" smtClean="0">
                <a:solidFill>
                  <a:schemeClr val="tx2"/>
                </a:solidFill>
                <a:latin typeface="Arial" pitchFamily="34" charset="0"/>
                <a:cs typeface="Arial" pitchFamily="34" charset="0"/>
              </a:rPr>
              <a:t>= Three routes have been identified; </a:t>
            </a:r>
          </a:p>
          <a:p>
            <a:pPr marL="285750" indent="-285750" algn="just">
              <a:lnSpc>
                <a:spcPct val="150000"/>
              </a:lnSpc>
              <a:buFont typeface="Arial" pitchFamily="34" charset="0"/>
              <a:buChar char="•"/>
            </a:pPr>
            <a:r>
              <a:rPr lang="en-GB" sz="1600" b="1" dirty="0" smtClean="0">
                <a:solidFill>
                  <a:schemeClr val="tx2"/>
                </a:solidFill>
                <a:latin typeface="Arial" pitchFamily="34" charset="0"/>
                <a:cs typeface="Arial" pitchFamily="34" charset="0"/>
              </a:rPr>
              <a:t>Place of origin: Chiapas and Tabasco</a:t>
            </a:r>
            <a:r>
              <a:rPr lang="en-GB" sz="1600" dirty="0" smtClean="0">
                <a:solidFill>
                  <a:schemeClr val="tx2"/>
                </a:solidFill>
                <a:latin typeface="Arial" pitchFamily="34" charset="0"/>
                <a:cs typeface="Arial" pitchFamily="34" charset="0"/>
              </a:rPr>
              <a:t>, with records of violent incidents and abduction of migrants; </a:t>
            </a:r>
          </a:p>
          <a:p>
            <a:pPr marL="285750" indent="-285750" algn="just">
              <a:lnSpc>
                <a:spcPct val="150000"/>
              </a:lnSpc>
              <a:buFont typeface="Arial" pitchFamily="34" charset="0"/>
              <a:buChar char="•"/>
            </a:pPr>
            <a:r>
              <a:rPr lang="en-GB" sz="1600" b="1" dirty="0" smtClean="0">
                <a:solidFill>
                  <a:schemeClr val="tx2"/>
                </a:solidFill>
                <a:latin typeface="Arial" pitchFamily="34" charset="0"/>
                <a:cs typeface="Arial" pitchFamily="34" charset="0"/>
              </a:rPr>
              <a:t>Places of highest risk</a:t>
            </a:r>
            <a:r>
              <a:rPr lang="en-GB" sz="1600" dirty="0" smtClean="0">
                <a:solidFill>
                  <a:schemeClr val="tx2"/>
                </a:solidFill>
                <a:latin typeface="Arial" pitchFamily="34" charset="0"/>
                <a:cs typeface="Arial" pitchFamily="34" charset="0"/>
              </a:rPr>
              <a:t>: Tenosique, Tabasco; Orizaba, Coatzacoalcos, and Tierra Blanca, Veracruz and Ciudad Ixtepec, Oaxaca.</a:t>
            </a:r>
          </a:p>
          <a:p>
            <a:pPr algn="just"/>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endParaRPr lang="en-GB" dirty="0"/>
          </a:p>
        </p:txBody>
      </p:sp>
      <p:pic>
        <p:nvPicPr>
          <p:cNvPr id="9" name="8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7255" y="2636912"/>
            <a:ext cx="7065145" cy="4006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GB" sz="1600" b="1" dirty="0" smtClean="0">
                <a:solidFill>
                  <a:schemeClr val="tx2"/>
                </a:solidFill>
                <a:latin typeface="Arial" pitchFamily="34" charset="0"/>
                <a:cs typeface="Arial" pitchFamily="34" charset="0"/>
              </a:rPr>
              <a:t>Institutional Actions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GB"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GB"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536" y="980728"/>
            <a:ext cx="8352928" cy="5016758"/>
          </a:xfrm>
          <a:prstGeom prst="rect">
            <a:avLst/>
          </a:prstGeom>
          <a:noFill/>
        </p:spPr>
        <p:txBody>
          <a:bodyPr wrap="square" rtlCol="0">
            <a:spAutoFit/>
          </a:bodyPr>
          <a:lstStyle/>
          <a:p>
            <a:pPr algn="just"/>
            <a:endParaRPr lang="en-GB" sz="1600" dirty="0" smtClean="0">
              <a:latin typeface="Arial" pitchFamily="34" charset="0"/>
              <a:cs typeface="Arial" pitchFamily="34" charset="0"/>
            </a:endParaRPr>
          </a:p>
          <a:p>
            <a:pPr marL="285750" indent="-285750" algn="just">
              <a:buFont typeface="Arial" pitchFamily="34" charset="0"/>
              <a:buChar char="•"/>
            </a:pPr>
            <a:r>
              <a:rPr lang="en-GB" sz="1600" b="1" dirty="0" smtClean="0">
                <a:solidFill>
                  <a:schemeClr val="tx2"/>
                </a:solidFill>
                <a:latin typeface="Arial" pitchFamily="34" charset="0"/>
                <a:cs typeface="Arial" pitchFamily="34" charset="0"/>
              </a:rPr>
              <a:t>Most frequently used means of transportation</a:t>
            </a:r>
            <a:r>
              <a:rPr lang="en-GB" sz="1600" dirty="0" smtClean="0">
                <a:solidFill>
                  <a:schemeClr val="tx2"/>
                </a:solidFill>
                <a:latin typeface="Arial" pitchFamily="34" charset="0"/>
                <a:cs typeface="Arial" pitchFamily="34" charset="0"/>
              </a:rPr>
              <a:t>: By land (public transport, private vehicles, and train);</a:t>
            </a:r>
          </a:p>
          <a:p>
            <a:pPr algn="just"/>
            <a:endParaRPr lang="en-GB" sz="1600" dirty="0" smtClean="0">
              <a:solidFill>
                <a:schemeClr val="tx2"/>
              </a:solidFill>
              <a:latin typeface="Arial" pitchFamily="34" charset="0"/>
              <a:cs typeface="Arial" pitchFamily="34" charset="0"/>
            </a:endParaRPr>
          </a:p>
          <a:p>
            <a:pPr marL="285750" indent="-285750" algn="just">
              <a:buFont typeface="Arial" pitchFamily="34" charset="0"/>
              <a:buChar char="•"/>
            </a:pPr>
            <a:r>
              <a:rPr lang="en-GB" sz="1600" b="1" dirty="0" smtClean="0">
                <a:solidFill>
                  <a:schemeClr val="tx2"/>
                </a:solidFill>
                <a:latin typeface="Arial" pitchFamily="34" charset="0"/>
                <a:cs typeface="Arial" pitchFamily="34" charset="0"/>
              </a:rPr>
              <a:t>The Federal Government </a:t>
            </a:r>
            <a:r>
              <a:rPr lang="en-GB" sz="1600" dirty="0" smtClean="0">
                <a:solidFill>
                  <a:schemeClr val="tx2"/>
                </a:solidFill>
                <a:latin typeface="Arial" pitchFamily="34" charset="0"/>
                <a:cs typeface="Arial" pitchFamily="34" charset="0"/>
              </a:rPr>
              <a:t>has increased the number of actions on highways, railways, and bus stations; </a:t>
            </a:r>
          </a:p>
          <a:p>
            <a:pPr marL="285750" indent="-285750" algn="just">
              <a:buFont typeface="Arial" pitchFamily="34" charset="0"/>
              <a:buChar char="•"/>
            </a:pPr>
            <a:endParaRPr lang="en-GB" sz="1600" dirty="0" smtClean="0">
              <a:solidFill>
                <a:schemeClr val="tx2"/>
              </a:solidFill>
              <a:latin typeface="Arial" pitchFamily="34" charset="0"/>
              <a:cs typeface="Arial" pitchFamily="34" charset="0"/>
            </a:endParaRPr>
          </a:p>
          <a:p>
            <a:pPr marL="285750" indent="-285750" algn="just">
              <a:buFont typeface="Arial" pitchFamily="34" charset="0"/>
              <a:buChar char="•"/>
            </a:pPr>
            <a:r>
              <a:rPr lang="en-GB" sz="1600" b="1" dirty="0" smtClean="0">
                <a:solidFill>
                  <a:schemeClr val="tx2"/>
                </a:solidFill>
                <a:latin typeface="Arial" pitchFamily="34" charset="0"/>
                <a:cs typeface="Arial" pitchFamily="34" charset="0"/>
              </a:rPr>
              <a:t>Actions implemented by INM in 2011</a:t>
            </a:r>
            <a:r>
              <a:rPr lang="en-GB" sz="1600" dirty="0" smtClean="0">
                <a:solidFill>
                  <a:schemeClr val="tx2"/>
                </a:solidFill>
                <a:latin typeface="Arial" pitchFamily="34" charset="0"/>
                <a:cs typeface="Arial" pitchFamily="34" charset="0"/>
              </a:rPr>
              <a:t>: 14,905 migration controls on highways (38,576 migrants identified); 504 controls on railways (3,593 migrants identified), and 15,902 migration verification visits (639 migrants identified); </a:t>
            </a:r>
          </a:p>
          <a:p>
            <a:pPr algn="just"/>
            <a:endParaRPr lang="en-GB" sz="1600" dirty="0" smtClean="0">
              <a:solidFill>
                <a:schemeClr val="tx2"/>
              </a:solidFill>
              <a:latin typeface="Arial" pitchFamily="34" charset="0"/>
              <a:cs typeface="Arial" pitchFamily="34" charset="0"/>
            </a:endParaRPr>
          </a:p>
          <a:p>
            <a:pPr marL="285750" indent="-285750" algn="just">
              <a:buFont typeface="Arial" pitchFamily="34" charset="0"/>
              <a:buChar char="•"/>
            </a:pPr>
            <a:r>
              <a:rPr lang="en-GB" sz="1600" b="1" dirty="0" smtClean="0">
                <a:solidFill>
                  <a:schemeClr val="tx2"/>
                </a:solidFill>
                <a:latin typeface="Arial" pitchFamily="34" charset="0"/>
                <a:cs typeface="Arial" pitchFamily="34" charset="0"/>
              </a:rPr>
              <a:t>Actions by the Federal Police</a:t>
            </a:r>
            <a:r>
              <a:rPr lang="en-GB" sz="1600" dirty="0" smtClean="0">
                <a:solidFill>
                  <a:schemeClr val="tx2"/>
                </a:solidFill>
                <a:latin typeface="Arial" pitchFamily="34" charset="0"/>
                <a:cs typeface="Arial" pitchFamily="34" charset="0"/>
              </a:rPr>
              <a:t>, through the Regional Security Division: rescuing and detention of irregular migrants in the states of Campeche (113), Chiapas (2,416), Quintana Roo (320), and Tabasco (140); </a:t>
            </a:r>
          </a:p>
          <a:p>
            <a:pPr algn="just"/>
            <a:endParaRPr lang="en-GB" sz="1600" dirty="0" smtClean="0">
              <a:solidFill>
                <a:schemeClr val="tx2"/>
              </a:solidFill>
              <a:latin typeface="Arial" pitchFamily="34" charset="0"/>
              <a:cs typeface="Arial" pitchFamily="34" charset="0"/>
            </a:endParaRPr>
          </a:p>
          <a:p>
            <a:pPr marL="285750" indent="-285750" algn="just">
              <a:buFont typeface="Arial" pitchFamily="34" charset="0"/>
              <a:buChar char="•"/>
            </a:pPr>
            <a:r>
              <a:rPr lang="en-GB" sz="1600" b="1" dirty="0" smtClean="0">
                <a:solidFill>
                  <a:schemeClr val="tx2"/>
                </a:solidFill>
                <a:latin typeface="Arial" pitchFamily="34" charset="0"/>
                <a:cs typeface="Arial" pitchFamily="34" charset="0"/>
              </a:rPr>
              <a:t>Strategic intelligence actions</a:t>
            </a:r>
            <a:r>
              <a:rPr lang="en-GB" sz="1600" dirty="0" smtClean="0">
                <a:solidFill>
                  <a:schemeClr val="tx2"/>
                </a:solidFill>
                <a:latin typeface="Arial" pitchFamily="34" charset="0"/>
                <a:cs typeface="Arial" pitchFamily="34" charset="0"/>
              </a:rPr>
              <a:t>, tactics, and actions to combat and prosecute migrant smuggling in 2011: 51 active organizations involved in trafficking in persons were identified in the states of Baja California (8), Chiapas (24), Coahuila (1), Mexico (2), Oaxaca (1), Puebla (1), Quintana Roo (3), Sonora (1), Sinaloa, (1),Tabasco (5),Tamaulipas (1), Veracruz (3). 145 persons involved in the networks were identified.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TotalTime>
  <Words>1134</Words>
  <Application>Microsoft Office PowerPoint</Application>
  <PresentationFormat>On-screen Show (4:3)</PresentationFormat>
  <Paragraphs>180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u08282</dc:creator>
  <cp:lastModifiedBy>RODAS Renán</cp:lastModifiedBy>
  <cp:revision>227</cp:revision>
  <cp:lastPrinted>2012-06-15T01:50:37Z</cp:lastPrinted>
  <dcterms:created xsi:type="dcterms:W3CDTF">2012-02-02T19:31:47Z</dcterms:created>
  <dcterms:modified xsi:type="dcterms:W3CDTF">2012-12-06T15:51:20Z</dcterms:modified>
</cp:coreProperties>
</file>