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1" r:id="rId3"/>
    <p:sldId id="262" r:id="rId4"/>
    <p:sldId id="267" r:id="rId5"/>
    <p:sldId id="266" r:id="rId6"/>
    <p:sldId id="268" r:id="rId7"/>
    <p:sldId id="263" r:id="rId8"/>
    <p:sldId id="264" r:id="rId9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Oswald" panose="020B0604020202020204" charset="0"/>
      <p:regular r:id="rId15"/>
      <p:bold r:id="rId16"/>
    </p:embeddedFont>
  </p:embeddedFontLst>
  <p:custDataLst>
    <p:tags r:id="rId1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222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20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9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4402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711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008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26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xmlns="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xmlns="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600549" y="425807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Identificación de la buena práctica 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057968" y="1342949"/>
            <a:ext cx="6906760" cy="2971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Programa de Trabajadores Agrícolas Temporales México- Canadá (PTAT)</a:t>
            </a: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rovincias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de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Calgary,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Alberta y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Saskatchewan, </a:t>
            </a:r>
            <a:r>
              <a:rPr lang="es-MX" sz="20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Leamignton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Montreal, provincia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de Quebec, New Brunswick, Nueva Escocia, Terranova y Labrador, Isla del Príncipe Eduardo y el territorio de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Nunavut, T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oronto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Manitoba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Vancouver, Columbia Británica, Territorios del Noroeste y Yukón</a:t>
            </a:r>
            <a:endParaRPr lang="es-MX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 año.</a:t>
            </a: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4002E0FD-48BB-4611-9123-1E341AD0E3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5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227837" y="305272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Descripción</a:t>
            </a:r>
            <a:r>
              <a:rPr lang="es-CR" sz="3600" dirty="0">
                <a:solidFill>
                  <a:srgbClr val="FFFFFF"/>
                </a:solidFill>
                <a:latin typeface="Oswald"/>
              </a:rPr>
              <a:t>	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103146" y="856096"/>
            <a:ext cx="6473283" cy="3740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derechos laborales de los trabajadores agrícolas mexicanos que participan en el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PTAT se garantizan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 el Memorándum de Entendimiento suscrito en la materia entre ambos gobiernos en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1974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s-MX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Este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marco normativo señala explícitamente que los trabajadores agrícolas mexicanos recibirán los mismos beneficios que cualquier trabajador canadiense en ese campo laboral</a:t>
            </a:r>
            <a:endParaRPr lang="es-MX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Por principio, es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 programa que no restringe la participación por cuestiones de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género.</a:t>
            </a:r>
          </a:p>
          <a:p>
            <a:pPr marL="114300" lvl="0" algn="just">
              <a:lnSpc>
                <a:spcPct val="115000"/>
              </a:lnSpc>
              <a:buClr>
                <a:srgbClr val="FFFFFF"/>
              </a:buClr>
              <a:buSzPts val="1800"/>
            </a:pPr>
            <a:endParaRPr lang="es-MX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9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227837" y="255396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Descripción</a:t>
            </a:r>
            <a:r>
              <a:rPr lang="es-CR" sz="3600" dirty="0">
                <a:solidFill>
                  <a:srgbClr val="FFFFFF"/>
                </a:solidFill>
                <a:latin typeface="Oswald"/>
              </a:rPr>
              <a:t>	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227837" y="835440"/>
            <a:ext cx="6473283" cy="371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Además de los acuerdos formales entre ambos países, </a:t>
            </a:r>
            <a:r>
              <a:rPr lang="es-ES_tradnl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el </a:t>
            </a:r>
            <a:r>
              <a:rPr lang="es-ES_tradnl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gobierno de México, mediante la labor de la Embajada de México en Canadá y la red de cinco Consulados en ese país, </a:t>
            </a:r>
            <a:r>
              <a:rPr lang="es-ES_tradnl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vigila el </a:t>
            </a:r>
            <a:r>
              <a:rPr lang="es-ES_tradnl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cumplimiento de </a:t>
            </a:r>
            <a:r>
              <a:rPr lang="es-ES_tradnl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términos contractuales y del </a:t>
            </a:r>
            <a:r>
              <a:rPr lang="es-ES_tradnl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respeto a los derechos de los trabajadores </a:t>
            </a:r>
            <a:r>
              <a:rPr lang="es-ES_tradnl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mexicanos.</a:t>
            </a:r>
            <a:endParaRPr lang="es-MX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Las inspecciones que los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consulados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realizan a los centros de trabajo pueden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llevar a que un empleador sea excluido del PTAT en caso de que no cumpla con las condiciones mínimas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acordadas.</a:t>
            </a:r>
            <a:endParaRPr lang="es-MX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1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227837" y="264681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Descripción</a:t>
            </a:r>
            <a:r>
              <a:rPr lang="es-CR" sz="3600" dirty="0">
                <a:solidFill>
                  <a:srgbClr val="FFFFFF"/>
                </a:solidFill>
                <a:latin typeface="Oswald"/>
              </a:rPr>
              <a:t>	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227837" y="1010008"/>
            <a:ext cx="6473283" cy="3071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implementación es revisada anualmente con la participación de autoridades federales de ambos países y provinciales (en el caso de Canadá), así como de empleadores canadienses. En estos ejercicios se revisa de forma detallada el contrato que rige la relación laboral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s-MX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Este año se realizará l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XLIV Reunión Anual Intergubernamental de Evaluación del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PTAT.</a:t>
            </a:r>
            <a:endParaRPr lang="es-MX" sz="2000"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15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227837" y="197206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Descripción</a:t>
            </a:r>
            <a:r>
              <a:rPr lang="es-CR" sz="3600" dirty="0">
                <a:solidFill>
                  <a:srgbClr val="FFFFFF"/>
                </a:solidFill>
                <a:latin typeface="Oswald"/>
              </a:rPr>
              <a:t>	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410717" y="1372120"/>
            <a:ext cx="6473283" cy="239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Employment and Social Development Canada (ESDC)</a:t>
            </a: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Asociaciones de Empleadores, Secretaría del Trabajo y Previsión Social, Secretaría de Relaciones Exteriores, Embajada de México en Canadá y Consulados de México en ese país.</a:t>
            </a: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Duración de las negociaciones 2 </a:t>
            </a: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días.</a:t>
            </a: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95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169648" y="105766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Resultados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970143" y="597439"/>
            <a:ext cx="6473283" cy="3948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Mejores condiciones de vivienda para los participantes del programa y una atención médica oportuna (transportación por parte de los empleadores a hospitales y consultas médicas).</a:t>
            </a: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Avances en cuanto a la simplificación de trámites.</a:t>
            </a: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Las acciones de asistencia y protección consular que ejecutan los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consulados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coadyuvan para el buen ejercicio del PTAT.</a:t>
            </a: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 largo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 sus 44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años de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existencia, el PTAT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 demostrado ser un modelo de cooperación internacional que permite un movimiento migratorio circular de trabajadores de manera regulada, digna y efectiva.</a:t>
            </a:r>
            <a:endParaRPr lang="es-MX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9312304D-953A-4030-AED7-3125F3B3E82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3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6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xmlns="" id="{920CBC95-45BC-41BF-8C0E-927342DD8025}"/>
              </a:ext>
            </a:extLst>
          </p:cNvPr>
          <p:cNvSpPr txBox="1"/>
          <p:nvPr/>
        </p:nvSpPr>
        <p:spPr>
          <a:xfrm>
            <a:off x="1227837" y="386540"/>
            <a:ext cx="7488600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>
                <a:solidFill>
                  <a:srgbClr val="FFFFFF"/>
                </a:solidFill>
                <a:latin typeface="Oswald"/>
              </a:rPr>
              <a:t>Recomendaciones</a:t>
            </a:r>
            <a:endParaRPr lang="es-CR" sz="4000" b="1" dirty="0">
              <a:solidFill>
                <a:srgbClr val="FFFFFF"/>
              </a:solidFill>
              <a:latin typeface="Oswald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227837" y="1225167"/>
            <a:ext cx="6473283" cy="156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indent="-285750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Intercambio de buenas prácticas en foros regionales</a:t>
            </a:r>
          </a:p>
          <a:p>
            <a:pPr marL="400050" lvl="0" indent="-285750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Examinar 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posibilidades de cooperación </a:t>
            </a:r>
            <a:r>
              <a:rPr lang="es-MX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concreta</a:t>
            </a:r>
            <a:r>
              <a:rPr lang="es-E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con los actores principales de países interesados en movilidad laboral.</a:t>
            </a:r>
          </a:p>
          <a:p>
            <a:pPr marL="114300" lvl="0">
              <a:lnSpc>
                <a:spcPct val="115000"/>
              </a:lnSpc>
              <a:buClr>
                <a:srgbClr val="FFFFFF"/>
              </a:buClr>
              <a:buSzPts val="1800"/>
            </a:pPr>
            <a:endParaRPr lang="es-ES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22E5B4E6-26FB-4006-A71B-27ACA09719B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4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468</Words>
  <Application>Microsoft Office PowerPoint</Application>
  <PresentationFormat>Presentación en pantalla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Wingdings</vt:lpstr>
      <vt:lpstr>Oswald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Amor Méndez, Jorge</cp:lastModifiedBy>
  <cp:revision>36</cp:revision>
  <dcterms:modified xsi:type="dcterms:W3CDTF">2018-04-23T22:25:16Z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