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charts/chart1.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564" r:id="rId2"/>
    <p:sldId id="539" r:id="rId3"/>
    <p:sldId id="537" r:id="rId4"/>
    <p:sldId id="540" r:id="rId5"/>
    <p:sldId id="541" r:id="rId6"/>
    <p:sldId id="565" r:id="rId7"/>
    <p:sldId id="570" r:id="rId8"/>
    <p:sldId id="544" r:id="rId9"/>
    <p:sldId id="566" r:id="rId10"/>
    <p:sldId id="548" r:id="rId11"/>
    <p:sldId id="567" r:id="rId12"/>
    <p:sldId id="568" r:id="rId13"/>
    <p:sldId id="569" r:id="rId14"/>
    <p:sldId id="573" r:id="rId15"/>
  </p:sldIdLst>
  <p:sldSz cx="9144000" cy="6858000" type="screen4x3"/>
  <p:notesSz cx="7019925" cy="9305925"/>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2D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7045804499260661E-2"/>
          <c:y val="0.1182849697173307"/>
          <c:w val="0.5006915629322265"/>
          <c:h val="0.7741988437012387"/>
        </c:manualLayout>
      </c:layout>
      <c:pie3DChart>
        <c:varyColors val="1"/>
        <c:ser>
          <c:idx val="0"/>
          <c:order val="0"/>
          <c:explosion val="25"/>
          <c:dPt>
            <c:idx val="1"/>
            <c:bubble3D val="0"/>
            <c:explosion val="38"/>
          </c:dPt>
          <c:dLbls>
            <c:dLbl>
              <c:idx val="1"/>
              <c:layout>
                <c:manualLayout>
                  <c:x val="3.9462318246718746E-2"/>
                  <c:y val="1.8878258069934799E-2"/>
                </c:manualLayout>
              </c:layout>
              <c:showLegendKey val="0"/>
              <c:showVal val="0"/>
              <c:showCatName val="0"/>
              <c:showSerName val="0"/>
              <c:showPercent val="1"/>
              <c:showBubbleSize val="0"/>
            </c:dLbl>
            <c:txPr>
              <a:bodyPr/>
              <a:lstStyle/>
              <a:p>
                <a:pPr>
                  <a:defRPr lang="es-NI"/>
                </a:pPr>
                <a:endParaRPr lang="es-CR"/>
              </a:p>
            </c:txPr>
            <c:showLegendKey val="0"/>
            <c:showVal val="0"/>
            <c:showCatName val="0"/>
            <c:showSerName val="0"/>
            <c:showPercent val="1"/>
            <c:showBubbleSize val="0"/>
            <c:showLeaderLines val="0"/>
          </c:dLbls>
          <c:cat>
            <c:strRef>
              <c:f>Hoja2!$B$1:$D$1</c:f>
              <c:strCache>
                <c:ptCount val="3"/>
                <c:pt idx="0">
                  <c:v>Ministerios e Instituciones del Estado</c:v>
                </c:pt>
                <c:pt idx="1">
                  <c:v>Organizaciones de la Sociedad Civil</c:v>
                </c:pt>
                <c:pt idx="2">
                  <c:v>Organizaciones no Gubernamentales Internacionales</c:v>
                </c:pt>
              </c:strCache>
            </c:strRef>
          </c:cat>
          <c:val>
            <c:numRef>
              <c:f>Hoja2!$B$2:$D$2</c:f>
              <c:numCache>
                <c:formatCode>General</c:formatCode>
                <c:ptCount val="3"/>
                <c:pt idx="0">
                  <c:v>15</c:v>
                </c:pt>
                <c:pt idx="1">
                  <c:v>51</c:v>
                </c:pt>
                <c:pt idx="2">
                  <c:v>12</c:v>
                </c:pt>
              </c:numCache>
            </c:numRef>
          </c:val>
        </c:ser>
        <c:ser>
          <c:idx val="1"/>
          <c:order val="1"/>
          <c:explosion val="25"/>
          <c:cat>
            <c:strRef>
              <c:f>Hoja2!$B$1:$D$1</c:f>
              <c:strCache>
                <c:ptCount val="3"/>
                <c:pt idx="0">
                  <c:v>Ministerios e Instituciones del Estado</c:v>
                </c:pt>
                <c:pt idx="1">
                  <c:v>Organizaciones de la Sociedad Civil</c:v>
                </c:pt>
                <c:pt idx="2">
                  <c:v>Organizaciones no Gubernamentales Internacionales</c:v>
                </c:pt>
              </c:strCache>
            </c:strRef>
          </c:cat>
          <c:val>
            <c:numRef>
              <c:f>Hoja2!$B$3:$D$3</c:f>
              <c:numCache>
                <c:formatCode>General</c:formatCode>
                <c:ptCount val="3"/>
                <c:pt idx="0">
                  <c:v>30.6</c:v>
                </c:pt>
                <c:pt idx="1">
                  <c:v>38.6</c:v>
                </c:pt>
                <c:pt idx="2">
                  <c:v>34.6</c:v>
                </c:pt>
              </c:numCache>
            </c:numRef>
          </c:val>
        </c:ser>
        <c:ser>
          <c:idx val="2"/>
          <c:order val="2"/>
          <c:explosion val="25"/>
          <c:cat>
            <c:strRef>
              <c:f>Hoja2!$B$1:$D$1</c:f>
              <c:strCache>
                <c:ptCount val="3"/>
                <c:pt idx="0">
                  <c:v>Ministerios e Instituciones del Estado</c:v>
                </c:pt>
                <c:pt idx="1">
                  <c:v>Organizaciones de la Sociedad Civil</c:v>
                </c:pt>
                <c:pt idx="2">
                  <c:v>Organizaciones no Gubernamentales Internacionales</c:v>
                </c:pt>
              </c:strCache>
            </c:strRef>
          </c:cat>
          <c:val>
            <c:numRef>
              <c:f>Hoja2!$B$4:$D$4</c:f>
              <c:numCache>
                <c:formatCode>General</c:formatCode>
                <c:ptCount val="3"/>
                <c:pt idx="0">
                  <c:v>45.9</c:v>
                </c:pt>
                <c:pt idx="1">
                  <c:v>46.9</c:v>
                </c:pt>
                <c:pt idx="2">
                  <c:v>45</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56969781806983655"/>
          <c:y val="0.2067527086424592"/>
          <c:w val="0.41090837827588755"/>
          <c:h val="0.54575412712188665"/>
        </c:manualLayout>
      </c:layout>
      <c:overlay val="0"/>
      <c:txPr>
        <a:bodyPr/>
        <a:lstStyle/>
        <a:p>
          <a:pPr>
            <a:defRPr lang="es-NI" sz="1000"/>
          </a:pPr>
          <a:endParaRPr lang="es-CR"/>
        </a:p>
      </c:txPr>
    </c:legend>
    <c:plotVisOnly val="1"/>
    <c:dispBlanksAs val="zero"/>
    <c:showDLblsOverMax val="0"/>
  </c:chart>
  <c:txPr>
    <a:bodyPr/>
    <a:lstStyle/>
    <a:p>
      <a:pPr>
        <a:defRPr sz="1600"/>
      </a:pPr>
      <a:endParaRPr lang="es-C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40DD0-C988-4A1A-8F48-D56DA12879B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NI"/>
        </a:p>
      </dgm:t>
    </dgm:pt>
    <dgm:pt modelId="{71B13338-D5A7-4D07-97C3-45BB337E9DE2}">
      <dgm:prSet phldrT="[Texto]"/>
      <dgm:spPr>
        <a:solidFill>
          <a:schemeClr val="accent2">
            <a:lumMod val="60000"/>
            <a:lumOff val="40000"/>
          </a:schemeClr>
        </a:solidFill>
      </dgm:spPr>
      <dgm:t>
        <a:bodyPr/>
        <a:lstStyle/>
        <a:p>
          <a:r>
            <a:rPr lang="es-ES" b="1" dirty="0" smtClean="0"/>
            <a:t>Se valida , imprime y se capacita sobre  “ El Protocolo de Repatriación de Niños, Niñas y Adolescentes victimas de Trata de Personas</a:t>
          </a:r>
          <a:endParaRPr lang="es-NI" b="1" dirty="0"/>
        </a:p>
      </dgm:t>
    </dgm:pt>
    <dgm:pt modelId="{A2DBCF36-3B9A-4731-B26F-FB00AD6FCA15}" type="parTrans" cxnId="{8C1F69FC-1343-4B01-9995-5F5D3E226D14}">
      <dgm:prSet/>
      <dgm:spPr/>
      <dgm:t>
        <a:bodyPr/>
        <a:lstStyle/>
        <a:p>
          <a:endParaRPr lang="es-NI"/>
        </a:p>
      </dgm:t>
    </dgm:pt>
    <dgm:pt modelId="{9AF39FDC-8F13-4329-BC25-79BB4059362B}" type="sibTrans" cxnId="{8C1F69FC-1343-4B01-9995-5F5D3E226D14}">
      <dgm:prSet/>
      <dgm:spPr/>
      <dgm:t>
        <a:bodyPr/>
        <a:lstStyle/>
        <a:p>
          <a:endParaRPr lang="es-NI"/>
        </a:p>
      </dgm:t>
    </dgm:pt>
    <dgm:pt modelId="{78A8C55F-1933-4703-84F1-0A2625D82D1A}">
      <dgm:prSet phldrT="[Texto]"/>
      <dgm:spPr/>
      <dgm:t>
        <a:bodyPr/>
        <a:lstStyle/>
        <a:p>
          <a:r>
            <a:rPr lang="es-ES" b="1" dirty="0" smtClean="0"/>
            <a:t>Capacitación a todos los miembros de la CNTP. </a:t>
          </a:r>
        </a:p>
        <a:p>
          <a:endParaRPr lang="es-ES" b="1" dirty="0" smtClean="0"/>
        </a:p>
        <a:p>
          <a:r>
            <a:rPr lang="es-ES" b="1" dirty="0" smtClean="0"/>
            <a:t>22000 nicaragüenses sensibilizados y dispuesto a combatir el delito. </a:t>
          </a:r>
          <a:endParaRPr lang="es-NI" b="1" dirty="0"/>
        </a:p>
      </dgm:t>
    </dgm:pt>
    <dgm:pt modelId="{BC1ECCB3-F5C3-4778-952D-B5A8CA529031}" type="parTrans" cxnId="{9BC7A523-FEA8-4A05-8B81-7464D19B462D}">
      <dgm:prSet/>
      <dgm:spPr/>
      <dgm:t>
        <a:bodyPr/>
        <a:lstStyle/>
        <a:p>
          <a:endParaRPr lang="es-NI"/>
        </a:p>
      </dgm:t>
    </dgm:pt>
    <dgm:pt modelId="{9171306F-F806-4AD9-A1C5-396C39BB089D}" type="sibTrans" cxnId="{9BC7A523-FEA8-4A05-8B81-7464D19B462D}">
      <dgm:prSet/>
      <dgm:spPr/>
      <dgm:t>
        <a:bodyPr/>
        <a:lstStyle/>
        <a:p>
          <a:endParaRPr lang="es-NI"/>
        </a:p>
      </dgm:t>
    </dgm:pt>
    <dgm:pt modelId="{6B74FB84-11B2-47E1-A36D-6DF99160A764}">
      <dgm:prSet phldrT="[Texto]"/>
      <dgm:spPr>
        <a:solidFill>
          <a:schemeClr val="accent4">
            <a:lumMod val="60000"/>
            <a:lumOff val="40000"/>
          </a:schemeClr>
        </a:solidFill>
      </dgm:spPr>
      <dgm:t>
        <a:bodyPr/>
        <a:lstStyle/>
        <a:p>
          <a:r>
            <a:rPr kumimoji="1" lang="es-ES" b="1" dirty="0" smtClean="0">
              <a:solidFill>
                <a:schemeClr val="bg1"/>
              </a:solidFill>
              <a:latin typeface="Calibri" pitchFamily="34" charset="0"/>
            </a:rPr>
            <a:t>2007  “ Abre tus ojos </a:t>
          </a:r>
        </a:p>
        <a:p>
          <a:r>
            <a:rPr kumimoji="1" lang="es-ES" b="1" dirty="0" smtClean="0">
              <a:solidFill>
                <a:schemeClr val="bg1"/>
              </a:solidFill>
              <a:latin typeface="Calibri" pitchFamily="34" charset="0"/>
            </a:rPr>
            <a:t>2008-2009 “ Campañas de Prevención a nivel de Convenio violencia y  Trata  .- SCH- AECID.-</a:t>
          </a:r>
        </a:p>
        <a:p>
          <a:r>
            <a:rPr kumimoji="1" lang="es-ES" b="1" dirty="0" smtClean="0">
              <a:solidFill>
                <a:schemeClr val="bg1"/>
              </a:solidFill>
              <a:latin typeface="Calibri" pitchFamily="34" charset="0"/>
            </a:rPr>
            <a:t>2011 -  Campaña Regional  con la Trata Laboral en conjunto con la OIM.-</a:t>
          </a:r>
        </a:p>
      </dgm:t>
    </dgm:pt>
    <dgm:pt modelId="{DEE1D239-3290-4935-A981-D3D50CD2ADAF}" type="parTrans" cxnId="{2DD0B3E9-E311-45F8-B60D-167AE702E18D}">
      <dgm:prSet/>
      <dgm:spPr/>
      <dgm:t>
        <a:bodyPr/>
        <a:lstStyle/>
        <a:p>
          <a:endParaRPr lang="es-NI"/>
        </a:p>
      </dgm:t>
    </dgm:pt>
    <dgm:pt modelId="{32C29E4E-4FBC-4C83-A822-3A20FE61F25B}" type="sibTrans" cxnId="{2DD0B3E9-E311-45F8-B60D-167AE702E18D}">
      <dgm:prSet/>
      <dgm:spPr/>
      <dgm:t>
        <a:bodyPr/>
        <a:lstStyle/>
        <a:p>
          <a:endParaRPr lang="es-NI"/>
        </a:p>
      </dgm:t>
    </dgm:pt>
    <dgm:pt modelId="{D4B792D2-8E62-4E23-BF32-13124AD6B4D5}">
      <dgm:prSet/>
      <dgm:spPr>
        <a:solidFill>
          <a:schemeClr val="accent6">
            <a:lumMod val="75000"/>
          </a:schemeClr>
        </a:solidFill>
      </dgm:spPr>
      <dgm:t>
        <a:bodyPr/>
        <a:lstStyle/>
        <a:p>
          <a:r>
            <a:rPr kumimoji="1" lang="es-ES" b="1" dirty="0" smtClean="0">
              <a:solidFill>
                <a:schemeClr val="bg1"/>
              </a:solidFill>
              <a:latin typeface="Calibri" pitchFamily="34" charset="0"/>
            </a:rPr>
            <a:t>2012- 2013 Campaña regional  “ Alerta y Pilas Puestas” , contra la ESC- Puntos de Encuentros</a:t>
          </a:r>
        </a:p>
        <a:p>
          <a:r>
            <a:rPr kumimoji="1" lang="es-ES" b="1" dirty="0" smtClean="0">
              <a:solidFill>
                <a:schemeClr val="bg1"/>
              </a:solidFill>
              <a:latin typeface="Calibri" pitchFamily="34" charset="0"/>
            </a:rPr>
            <a:t>2013 Campaña Regional  “ Los Caminos de la Vida “  ECPAT- BID –CR.-</a:t>
          </a:r>
        </a:p>
        <a:p>
          <a:r>
            <a:rPr kumimoji="1" lang="es-ES" b="1" dirty="0" smtClean="0">
              <a:solidFill>
                <a:schemeClr val="bg1"/>
              </a:solidFill>
              <a:latin typeface="Calibri" pitchFamily="34" charset="0"/>
            </a:rPr>
            <a:t>2014 Campaña Mundial “ Juega por la Vida”, Ciudad Vaticano</a:t>
          </a:r>
          <a:endParaRPr lang="es-NI" b="1" dirty="0"/>
        </a:p>
      </dgm:t>
    </dgm:pt>
    <dgm:pt modelId="{3FA432BC-6A55-49D2-BF3C-BB219F73A747}" type="parTrans" cxnId="{0F44865B-2285-4BB4-9A2E-D04DC0A1C584}">
      <dgm:prSet/>
      <dgm:spPr/>
      <dgm:t>
        <a:bodyPr/>
        <a:lstStyle/>
        <a:p>
          <a:endParaRPr lang="es-NI"/>
        </a:p>
      </dgm:t>
    </dgm:pt>
    <dgm:pt modelId="{79A8CF16-BA93-48F1-986F-7571A9348090}" type="sibTrans" cxnId="{0F44865B-2285-4BB4-9A2E-D04DC0A1C584}">
      <dgm:prSet/>
      <dgm:spPr/>
      <dgm:t>
        <a:bodyPr/>
        <a:lstStyle/>
        <a:p>
          <a:endParaRPr lang="es-NI"/>
        </a:p>
      </dgm:t>
    </dgm:pt>
    <dgm:pt modelId="{0447F435-773F-486C-906F-587AE387E264}" type="pres">
      <dgm:prSet presAssocID="{9FC40DD0-C988-4A1A-8F48-D56DA12879BB}" presName="Name0" presStyleCnt="0">
        <dgm:presLayoutVars>
          <dgm:dir/>
          <dgm:resizeHandles val="exact"/>
        </dgm:presLayoutVars>
      </dgm:prSet>
      <dgm:spPr/>
      <dgm:t>
        <a:bodyPr/>
        <a:lstStyle/>
        <a:p>
          <a:endParaRPr lang="es-NI"/>
        </a:p>
      </dgm:t>
    </dgm:pt>
    <dgm:pt modelId="{35BC7313-A164-424A-BE2C-2B8D866E2BC0}" type="pres">
      <dgm:prSet presAssocID="{71B13338-D5A7-4D07-97C3-45BB337E9DE2}" presName="node" presStyleLbl="node1" presStyleIdx="0" presStyleCnt="4">
        <dgm:presLayoutVars>
          <dgm:bulletEnabled val="1"/>
        </dgm:presLayoutVars>
      </dgm:prSet>
      <dgm:spPr/>
      <dgm:t>
        <a:bodyPr/>
        <a:lstStyle/>
        <a:p>
          <a:endParaRPr lang="es-NI"/>
        </a:p>
      </dgm:t>
    </dgm:pt>
    <dgm:pt modelId="{A9437505-3F39-47B6-A728-91CB2A4CFF6F}" type="pres">
      <dgm:prSet presAssocID="{9AF39FDC-8F13-4329-BC25-79BB4059362B}" presName="sibTrans" presStyleCnt="0"/>
      <dgm:spPr/>
    </dgm:pt>
    <dgm:pt modelId="{F3217550-3758-42E1-88E0-3A624D88F9C7}" type="pres">
      <dgm:prSet presAssocID="{78A8C55F-1933-4703-84F1-0A2625D82D1A}" presName="node" presStyleLbl="node1" presStyleIdx="1" presStyleCnt="4">
        <dgm:presLayoutVars>
          <dgm:bulletEnabled val="1"/>
        </dgm:presLayoutVars>
      </dgm:prSet>
      <dgm:spPr/>
      <dgm:t>
        <a:bodyPr/>
        <a:lstStyle/>
        <a:p>
          <a:endParaRPr lang="es-NI"/>
        </a:p>
      </dgm:t>
    </dgm:pt>
    <dgm:pt modelId="{6FEA645F-8EDE-4BC3-9ACE-55F32D267CBD}" type="pres">
      <dgm:prSet presAssocID="{9171306F-F806-4AD9-A1C5-396C39BB089D}" presName="sibTrans" presStyleCnt="0"/>
      <dgm:spPr/>
    </dgm:pt>
    <dgm:pt modelId="{98A5648B-A0B4-419B-B9A6-19964411AEEE}" type="pres">
      <dgm:prSet presAssocID="{6B74FB84-11B2-47E1-A36D-6DF99160A764}" presName="node" presStyleLbl="node1" presStyleIdx="2" presStyleCnt="4">
        <dgm:presLayoutVars>
          <dgm:bulletEnabled val="1"/>
        </dgm:presLayoutVars>
      </dgm:prSet>
      <dgm:spPr/>
      <dgm:t>
        <a:bodyPr/>
        <a:lstStyle/>
        <a:p>
          <a:endParaRPr lang="es-NI"/>
        </a:p>
      </dgm:t>
    </dgm:pt>
    <dgm:pt modelId="{2D28BAE7-033B-415F-8EC5-A3E33AAC6954}" type="pres">
      <dgm:prSet presAssocID="{32C29E4E-4FBC-4C83-A822-3A20FE61F25B}" presName="sibTrans" presStyleCnt="0"/>
      <dgm:spPr/>
    </dgm:pt>
    <dgm:pt modelId="{CD7B570C-1859-45DF-A7DB-742226883567}" type="pres">
      <dgm:prSet presAssocID="{D4B792D2-8E62-4E23-BF32-13124AD6B4D5}" presName="node" presStyleLbl="node1" presStyleIdx="3" presStyleCnt="4">
        <dgm:presLayoutVars>
          <dgm:bulletEnabled val="1"/>
        </dgm:presLayoutVars>
      </dgm:prSet>
      <dgm:spPr/>
      <dgm:t>
        <a:bodyPr/>
        <a:lstStyle/>
        <a:p>
          <a:endParaRPr lang="es-NI"/>
        </a:p>
      </dgm:t>
    </dgm:pt>
  </dgm:ptLst>
  <dgm:cxnLst>
    <dgm:cxn modelId="{0F44865B-2285-4BB4-9A2E-D04DC0A1C584}" srcId="{9FC40DD0-C988-4A1A-8F48-D56DA12879BB}" destId="{D4B792D2-8E62-4E23-BF32-13124AD6B4D5}" srcOrd="3" destOrd="0" parTransId="{3FA432BC-6A55-49D2-BF3C-BB219F73A747}" sibTransId="{79A8CF16-BA93-48F1-986F-7571A9348090}"/>
    <dgm:cxn modelId="{F2C99153-DCF5-4058-BEAE-9678D4273DE1}" type="presOf" srcId="{6B74FB84-11B2-47E1-A36D-6DF99160A764}" destId="{98A5648B-A0B4-419B-B9A6-19964411AEEE}" srcOrd="0" destOrd="0" presId="urn:microsoft.com/office/officeart/2005/8/layout/hList6"/>
    <dgm:cxn modelId="{CE9267CB-E0F7-46EF-93D2-F37B2EFC3757}" type="presOf" srcId="{71B13338-D5A7-4D07-97C3-45BB337E9DE2}" destId="{35BC7313-A164-424A-BE2C-2B8D866E2BC0}" srcOrd="0" destOrd="0" presId="urn:microsoft.com/office/officeart/2005/8/layout/hList6"/>
    <dgm:cxn modelId="{9BC7A523-FEA8-4A05-8B81-7464D19B462D}" srcId="{9FC40DD0-C988-4A1A-8F48-D56DA12879BB}" destId="{78A8C55F-1933-4703-84F1-0A2625D82D1A}" srcOrd="1" destOrd="0" parTransId="{BC1ECCB3-F5C3-4778-952D-B5A8CA529031}" sibTransId="{9171306F-F806-4AD9-A1C5-396C39BB089D}"/>
    <dgm:cxn modelId="{AD9261C5-4660-48B3-B9BD-46DC4ECDC7F3}" type="presOf" srcId="{78A8C55F-1933-4703-84F1-0A2625D82D1A}" destId="{F3217550-3758-42E1-88E0-3A624D88F9C7}" srcOrd="0" destOrd="0" presId="urn:microsoft.com/office/officeart/2005/8/layout/hList6"/>
    <dgm:cxn modelId="{F76B200A-00F9-4519-B7D1-CDDF8D9F678F}" type="presOf" srcId="{D4B792D2-8E62-4E23-BF32-13124AD6B4D5}" destId="{CD7B570C-1859-45DF-A7DB-742226883567}" srcOrd="0" destOrd="0" presId="urn:microsoft.com/office/officeart/2005/8/layout/hList6"/>
    <dgm:cxn modelId="{5B121FD9-6F14-4D62-9B94-2A482715052D}" type="presOf" srcId="{9FC40DD0-C988-4A1A-8F48-D56DA12879BB}" destId="{0447F435-773F-486C-906F-587AE387E264}" srcOrd="0" destOrd="0" presId="urn:microsoft.com/office/officeart/2005/8/layout/hList6"/>
    <dgm:cxn modelId="{2DD0B3E9-E311-45F8-B60D-167AE702E18D}" srcId="{9FC40DD0-C988-4A1A-8F48-D56DA12879BB}" destId="{6B74FB84-11B2-47E1-A36D-6DF99160A764}" srcOrd="2" destOrd="0" parTransId="{DEE1D239-3290-4935-A981-D3D50CD2ADAF}" sibTransId="{32C29E4E-4FBC-4C83-A822-3A20FE61F25B}"/>
    <dgm:cxn modelId="{8C1F69FC-1343-4B01-9995-5F5D3E226D14}" srcId="{9FC40DD0-C988-4A1A-8F48-D56DA12879BB}" destId="{71B13338-D5A7-4D07-97C3-45BB337E9DE2}" srcOrd="0" destOrd="0" parTransId="{A2DBCF36-3B9A-4731-B26F-FB00AD6FCA15}" sibTransId="{9AF39FDC-8F13-4329-BC25-79BB4059362B}"/>
    <dgm:cxn modelId="{CFD5D041-DD92-43B6-AE17-DB7E449D891C}" type="presParOf" srcId="{0447F435-773F-486C-906F-587AE387E264}" destId="{35BC7313-A164-424A-BE2C-2B8D866E2BC0}" srcOrd="0" destOrd="0" presId="urn:microsoft.com/office/officeart/2005/8/layout/hList6"/>
    <dgm:cxn modelId="{A6B5852B-A924-45DC-BF96-2F4DF85B9A44}" type="presParOf" srcId="{0447F435-773F-486C-906F-587AE387E264}" destId="{A9437505-3F39-47B6-A728-91CB2A4CFF6F}" srcOrd="1" destOrd="0" presId="urn:microsoft.com/office/officeart/2005/8/layout/hList6"/>
    <dgm:cxn modelId="{72D3B5FD-DE0F-4EF4-801A-2ACF4CCEB5D7}" type="presParOf" srcId="{0447F435-773F-486C-906F-587AE387E264}" destId="{F3217550-3758-42E1-88E0-3A624D88F9C7}" srcOrd="2" destOrd="0" presId="urn:microsoft.com/office/officeart/2005/8/layout/hList6"/>
    <dgm:cxn modelId="{950872EB-5A35-48CD-8FA3-9376A09F4FF2}" type="presParOf" srcId="{0447F435-773F-486C-906F-587AE387E264}" destId="{6FEA645F-8EDE-4BC3-9ACE-55F32D267CBD}" srcOrd="3" destOrd="0" presId="urn:microsoft.com/office/officeart/2005/8/layout/hList6"/>
    <dgm:cxn modelId="{EC194C6B-CBE6-41FA-B6EB-CE35A8119E3B}" type="presParOf" srcId="{0447F435-773F-486C-906F-587AE387E264}" destId="{98A5648B-A0B4-419B-B9A6-19964411AEEE}" srcOrd="4" destOrd="0" presId="urn:microsoft.com/office/officeart/2005/8/layout/hList6"/>
    <dgm:cxn modelId="{921D1CE3-EEBC-42BB-A9BC-DD6E78DE2119}" type="presParOf" srcId="{0447F435-773F-486C-906F-587AE387E264}" destId="{2D28BAE7-033B-415F-8EC5-A3E33AAC6954}" srcOrd="5" destOrd="0" presId="urn:microsoft.com/office/officeart/2005/8/layout/hList6"/>
    <dgm:cxn modelId="{767F43B4-C5D5-43AA-B8A5-53894E5842FC}" type="presParOf" srcId="{0447F435-773F-486C-906F-587AE387E264}" destId="{CD7B570C-1859-45DF-A7DB-742226883567}" srcOrd="6"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0B6DC-C36E-4A12-A242-0E710D24F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NI"/>
        </a:p>
      </dgm:t>
    </dgm:pt>
    <dgm:pt modelId="{3AE9749F-BFA7-452A-A9A3-52DF77EA854E}">
      <dgm:prSet phldrT="[Texto]" custT="1"/>
      <dgm:spPr>
        <a:solidFill>
          <a:srgbClr val="00B0F0"/>
        </a:solidFill>
      </dgm:spPr>
      <dgm:t>
        <a:bodyPr/>
        <a:lstStyle/>
        <a:p>
          <a:r>
            <a:rPr kumimoji="1" lang="es-ES" sz="1800" b="1" dirty="0" smtClean="0">
              <a:solidFill>
                <a:schemeClr val="bg1"/>
              </a:solidFill>
              <a:latin typeface="Calibri" pitchFamily="34" charset="0"/>
            </a:rPr>
            <a:t>Entre al año 2007 al 2013 se investigaron 127 casos  de Trata de Personas y se investigaron 229 personas</a:t>
          </a:r>
          <a:r>
            <a:rPr kumimoji="1" lang="es-ES" sz="1800" b="1" smtClean="0">
              <a:solidFill>
                <a:schemeClr val="bg1"/>
              </a:solidFill>
              <a:latin typeface="Calibri" pitchFamily="34" charset="0"/>
            </a:rPr>
            <a:t>, 87 acusaciones presentada.- 69 casos  </a:t>
          </a:r>
          <a:r>
            <a:rPr kumimoji="1" lang="es-ES" sz="1800" b="1" dirty="0" smtClean="0">
              <a:solidFill>
                <a:schemeClr val="bg1"/>
              </a:solidFill>
              <a:latin typeface="Calibri" pitchFamily="34" charset="0"/>
            </a:rPr>
            <a:t>condenados </a:t>
          </a:r>
        </a:p>
      </dgm:t>
    </dgm:pt>
    <dgm:pt modelId="{7E1418A2-4983-4919-96D2-FE252F54B577}" type="parTrans" cxnId="{C13025E9-04C0-4208-A9E7-F16A74B6AA4A}">
      <dgm:prSet/>
      <dgm:spPr/>
      <dgm:t>
        <a:bodyPr/>
        <a:lstStyle/>
        <a:p>
          <a:endParaRPr lang="es-NI"/>
        </a:p>
      </dgm:t>
    </dgm:pt>
    <dgm:pt modelId="{06C6912B-34AA-441B-AE86-3B9F2036EA4D}" type="sibTrans" cxnId="{C13025E9-04C0-4208-A9E7-F16A74B6AA4A}">
      <dgm:prSet/>
      <dgm:spPr/>
      <dgm:t>
        <a:bodyPr/>
        <a:lstStyle/>
        <a:p>
          <a:endParaRPr lang="es-NI"/>
        </a:p>
      </dgm:t>
    </dgm:pt>
    <dgm:pt modelId="{72754AD9-714B-4B71-90B4-A7F472CA0431}">
      <dgm:prSet phldrT="[Texto]" custT="1"/>
      <dgm:spPr>
        <a:solidFill>
          <a:srgbClr val="7030A0"/>
        </a:solidFill>
      </dgm:spPr>
      <dgm:t>
        <a:bodyPr/>
        <a:lstStyle/>
        <a:p>
          <a:r>
            <a:rPr lang="es-ES" sz="1800" b="1" dirty="0" smtClean="0"/>
            <a:t>Se han rescatado 279 víctimas, dentro de estas: 251 del sexo femenino; 28 del sexo masculino</a:t>
          </a:r>
          <a:endParaRPr lang="es-NI" sz="1800" b="1" dirty="0"/>
        </a:p>
      </dgm:t>
    </dgm:pt>
    <dgm:pt modelId="{46115146-BBD3-475A-8229-64530898EB4A}" type="parTrans" cxnId="{1EA8186D-3589-4D35-8493-C715E2D47674}">
      <dgm:prSet/>
      <dgm:spPr/>
      <dgm:t>
        <a:bodyPr/>
        <a:lstStyle/>
        <a:p>
          <a:endParaRPr lang="es-NI"/>
        </a:p>
      </dgm:t>
    </dgm:pt>
    <dgm:pt modelId="{DA665B2E-FF06-49BA-8A38-9BD3CA74A157}" type="sibTrans" cxnId="{1EA8186D-3589-4D35-8493-C715E2D47674}">
      <dgm:prSet/>
      <dgm:spPr/>
      <dgm:t>
        <a:bodyPr/>
        <a:lstStyle/>
        <a:p>
          <a:endParaRPr lang="es-NI"/>
        </a:p>
      </dgm:t>
    </dgm:pt>
    <dgm:pt modelId="{6146C8D7-8CCB-4A76-89B4-742F1FBF9699}">
      <dgm:prSet phldrT="[Texto]" custT="1"/>
      <dgm:spPr>
        <a:solidFill>
          <a:schemeClr val="accent1">
            <a:lumMod val="60000"/>
            <a:lumOff val="40000"/>
          </a:schemeClr>
        </a:solidFill>
      </dgm:spPr>
      <dgm:t>
        <a:bodyPr/>
        <a:lstStyle/>
        <a:p>
          <a:r>
            <a:rPr kumimoji="1" lang="es-ES" sz="1800" b="1" dirty="0" smtClean="0">
              <a:solidFill>
                <a:schemeClr val="bg1"/>
              </a:solidFill>
              <a:latin typeface="+mj-lt"/>
            </a:rPr>
            <a:t>Creación del Sistema Policial Para el combate y atención al delito de Trata de Personas</a:t>
          </a:r>
          <a:endParaRPr lang="es-NI" sz="1800" b="1" dirty="0">
            <a:solidFill>
              <a:schemeClr val="bg1"/>
            </a:solidFill>
            <a:latin typeface="+mj-lt"/>
          </a:endParaRPr>
        </a:p>
      </dgm:t>
    </dgm:pt>
    <dgm:pt modelId="{38667C7D-9B98-468B-AC17-4A76CF69B123}" type="parTrans" cxnId="{92121FD0-0AEA-4813-93E7-DFED6696F401}">
      <dgm:prSet/>
      <dgm:spPr/>
      <dgm:t>
        <a:bodyPr/>
        <a:lstStyle/>
        <a:p>
          <a:endParaRPr lang="es-NI"/>
        </a:p>
      </dgm:t>
    </dgm:pt>
    <dgm:pt modelId="{6BCF4590-4FF2-4C08-97E6-E0C00F78A596}" type="sibTrans" cxnId="{92121FD0-0AEA-4813-93E7-DFED6696F401}">
      <dgm:prSet/>
      <dgm:spPr/>
      <dgm:t>
        <a:bodyPr/>
        <a:lstStyle/>
        <a:p>
          <a:endParaRPr lang="es-NI"/>
        </a:p>
      </dgm:t>
    </dgm:pt>
    <dgm:pt modelId="{0BDFED9A-5ED7-4A9C-BE2B-87DA454E2032}">
      <dgm:prSet custT="1"/>
      <dgm:spPr>
        <a:solidFill>
          <a:schemeClr val="accent4">
            <a:lumMod val="60000"/>
            <a:lumOff val="40000"/>
          </a:schemeClr>
        </a:solidFill>
      </dgm:spPr>
      <dgm:t>
        <a:bodyPr/>
        <a:lstStyle/>
        <a:p>
          <a:r>
            <a:rPr kumimoji="1" lang="es-ES" sz="1800" b="1" dirty="0" smtClean="0">
              <a:solidFill>
                <a:schemeClr val="bg1"/>
              </a:solidFill>
              <a:latin typeface="+mj-lt"/>
            </a:rPr>
            <a:t>Articulación de trabajo con 17 Mesas de Departamentales contra la Trata de Personas.</a:t>
          </a:r>
          <a:endParaRPr lang="es-NI" sz="1800" b="1" dirty="0">
            <a:solidFill>
              <a:schemeClr val="bg1"/>
            </a:solidFill>
            <a:latin typeface="+mj-lt"/>
          </a:endParaRPr>
        </a:p>
      </dgm:t>
    </dgm:pt>
    <dgm:pt modelId="{0227DA84-EF25-4C65-8869-1FACB3EA92B9}" type="parTrans" cxnId="{E6B91AB0-F4E0-43E0-A37E-0357F589807F}">
      <dgm:prSet/>
      <dgm:spPr/>
      <dgm:t>
        <a:bodyPr/>
        <a:lstStyle/>
        <a:p>
          <a:endParaRPr lang="es-NI"/>
        </a:p>
      </dgm:t>
    </dgm:pt>
    <dgm:pt modelId="{956DD79E-3908-4DBE-8C3D-7FF5C44D6722}" type="sibTrans" cxnId="{E6B91AB0-F4E0-43E0-A37E-0357F589807F}">
      <dgm:prSet/>
      <dgm:spPr/>
      <dgm:t>
        <a:bodyPr/>
        <a:lstStyle/>
        <a:p>
          <a:endParaRPr lang="es-NI"/>
        </a:p>
      </dgm:t>
    </dgm:pt>
    <dgm:pt modelId="{131D1BAC-24DE-448A-823E-A80B7E59D2B1}">
      <dgm:prSet custT="1"/>
      <dgm:spPr/>
      <dgm:t>
        <a:bodyPr/>
        <a:lstStyle/>
        <a:p>
          <a:r>
            <a:rPr kumimoji="1" lang="es-ES" sz="1800" b="1" dirty="0" smtClean="0">
              <a:solidFill>
                <a:schemeClr val="bg1"/>
              </a:solidFill>
              <a:latin typeface="+mj-lt"/>
            </a:rPr>
            <a:t>Jornadas Nacionales de revisión de casos para lograr su judicialización </a:t>
          </a:r>
          <a:endParaRPr lang="es-NI" sz="1800" b="1" dirty="0">
            <a:solidFill>
              <a:schemeClr val="bg1"/>
            </a:solidFill>
            <a:latin typeface="+mj-lt"/>
          </a:endParaRPr>
        </a:p>
      </dgm:t>
    </dgm:pt>
    <dgm:pt modelId="{3993F29B-0EDD-40DE-87D6-4DC7CC011AB6}" type="parTrans" cxnId="{B6AAA961-BD72-44D8-BFA8-FCAFE8A8960C}">
      <dgm:prSet/>
      <dgm:spPr/>
      <dgm:t>
        <a:bodyPr/>
        <a:lstStyle/>
        <a:p>
          <a:endParaRPr lang="es-NI"/>
        </a:p>
      </dgm:t>
    </dgm:pt>
    <dgm:pt modelId="{659C6F6C-CCA5-489C-9E30-8FF8D0CC73FE}" type="sibTrans" cxnId="{B6AAA961-BD72-44D8-BFA8-FCAFE8A8960C}">
      <dgm:prSet/>
      <dgm:spPr/>
      <dgm:t>
        <a:bodyPr/>
        <a:lstStyle/>
        <a:p>
          <a:endParaRPr lang="es-NI"/>
        </a:p>
      </dgm:t>
    </dgm:pt>
    <dgm:pt modelId="{8A4802AC-6E15-4F97-B545-8F579BF36BDF}" type="pres">
      <dgm:prSet presAssocID="{F5A0B6DC-C36E-4A12-A242-0E710D24F58C}" presName="Name0" presStyleCnt="0">
        <dgm:presLayoutVars>
          <dgm:chMax val="7"/>
          <dgm:chPref val="7"/>
          <dgm:dir/>
        </dgm:presLayoutVars>
      </dgm:prSet>
      <dgm:spPr/>
      <dgm:t>
        <a:bodyPr/>
        <a:lstStyle/>
        <a:p>
          <a:endParaRPr lang="es-NI"/>
        </a:p>
      </dgm:t>
    </dgm:pt>
    <dgm:pt modelId="{CA2C7EE3-7AE9-40DE-B208-14659216E65F}" type="pres">
      <dgm:prSet presAssocID="{F5A0B6DC-C36E-4A12-A242-0E710D24F58C}" presName="Name1" presStyleCnt="0"/>
      <dgm:spPr/>
    </dgm:pt>
    <dgm:pt modelId="{A42E73CF-E7EB-4BCA-A98F-C06A13EC1AE2}" type="pres">
      <dgm:prSet presAssocID="{F5A0B6DC-C36E-4A12-A242-0E710D24F58C}" presName="cycle" presStyleCnt="0"/>
      <dgm:spPr/>
    </dgm:pt>
    <dgm:pt modelId="{9227C5FE-0C0D-4CBC-BB20-3284A8662147}" type="pres">
      <dgm:prSet presAssocID="{F5A0B6DC-C36E-4A12-A242-0E710D24F58C}" presName="srcNode" presStyleLbl="node1" presStyleIdx="0" presStyleCnt="5"/>
      <dgm:spPr/>
    </dgm:pt>
    <dgm:pt modelId="{F166F7C4-F6E9-4B13-8D0D-69BF9EBD7515}" type="pres">
      <dgm:prSet presAssocID="{F5A0B6DC-C36E-4A12-A242-0E710D24F58C}" presName="conn" presStyleLbl="parChTrans1D2" presStyleIdx="0" presStyleCnt="1"/>
      <dgm:spPr/>
      <dgm:t>
        <a:bodyPr/>
        <a:lstStyle/>
        <a:p>
          <a:endParaRPr lang="es-NI"/>
        </a:p>
      </dgm:t>
    </dgm:pt>
    <dgm:pt modelId="{59CDCE74-4CFC-4DB0-90BF-6737D46EEE98}" type="pres">
      <dgm:prSet presAssocID="{F5A0B6DC-C36E-4A12-A242-0E710D24F58C}" presName="extraNode" presStyleLbl="node1" presStyleIdx="0" presStyleCnt="5"/>
      <dgm:spPr/>
    </dgm:pt>
    <dgm:pt modelId="{975987F9-5354-4552-8EA7-47F807645DF6}" type="pres">
      <dgm:prSet presAssocID="{F5A0B6DC-C36E-4A12-A242-0E710D24F58C}" presName="dstNode" presStyleLbl="node1" presStyleIdx="0" presStyleCnt="5"/>
      <dgm:spPr/>
    </dgm:pt>
    <dgm:pt modelId="{D79AA23C-0A65-4581-8F27-D7F1004AC16D}" type="pres">
      <dgm:prSet presAssocID="{3AE9749F-BFA7-452A-A9A3-52DF77EA854E}" presName="text_1" presStyleLbl="node1" presStyleIdx="0" presStyleCnt="5" custScaleY="113477">
        <dgm:presLayoutVars>
          <dgm:bulletEnabled val="1"/>
        </dgm:presLayoutVars>
      </dgm:prSet>
      <dgm:spPr/>
      <dgm:t>
        <a:bodyPr/>
        <a:lstStyle/>
        <a:p>
          <a:endParaRPr lang="es-NI"/>
        </a:p>
      </dgm:t>
    </dgm:pt>
    <dgm:pt modelId="{3C4B6F3C-F94E-4E38-9C9F-CA52A4276454}" type="pres">
      <dgm:prSet presAssocID="{3AE9749F-BFA7-452A-A9A3-52DF77EA854E}" presName="accent_1" presStyleCnt="0"/>
      <dgm:spPr/>
    </dgm:pt>
    <dgm:pt modelId="{725A8DC8-CAEA-461E-832D-04F46C6D57A6}" type="pres">
      <dgm:prSet presAssocID="{3AE9749F-BFA7-452A-A9A3-52DF77EA854E}" presName="accentRepeatNode" presStyleLbl="solidFgAcc1" presStyleIdx="0" presStyleCnt="5"/>
      <dgm:spPr/>
    </dgm:pt>
    <dgm:pt modelId="{FF248B1F-42FC-4693-BC17-D7C9B5CB9F00}" type="pres">
      <dgm:prSet presAssocID="{72754AD9-714B-4B71-90B4-A7F472CA0431}" presName="text_2" presStyleLbl="node1" presStyleIdx="1" presStyleCnt="5" custScaleY="132390">
        <dgm:presLayoutVars>
          <dgm:bulletEnabled val="1"/>
        </dgm:presLayoutVars>
      </dgm:prSet>
      <dgm:spPr/>
      <dgm:t>
        <a:bodyPr/>
        <a:lstStyle/>
        <a:p>
          <a:endParaRPr lang="es-NI"/>
        </a:p>
      </dgm:t>
    </dgm:pt>
    <dgm:pt modelId="{55646774-1A17-4482-A70A-8B697FF95C93}" type="pres">
      <dgm:prSet presAssocID="{72754AD9-714B-4B71-90B4-A7F472CA0431}" presName="accent_2" presStyleCnt="0"/>
      <dgm:spPr/>
    </dgm:pt>
    <dgm:pt modelId="{C157B941-9419-454B-8609-266CD3B3A0FF}" type="pres">
      <dgm:prSet presAssocID="{72754AD9-714B-4B71-90B4-A7F472CA0431}" presName="accentRepeatNode" presStyleLbl="solidFgAcc1" presStyleIdx="1" presStyleCnt="5"/>
      <dgm:spPr/>
    </dgm:pt>
    <dgm:pt modelId="{8F059FD1-0CBD-41DD-81E9-02E89FC9B76E}" type="pres">
      <dgm:prSet presAssocID="{6146C8D7-8CCB-4A76-89B4-742F1FBF9699}" presName="text_3" presStyleLbl="node1" presStyleIdx="2" presStyleCnt="5" custScaleY="129688">
        <dgm:presLayoutVars>
          <dgm:bulletEnabled val="1"/>
        </dgm:presLayoutVars>
      </dgm:prSet>
      <dgm:spPr/>
      <dgm:t>
        <a:bodyPr/>
        <a:lstStyle/>
        <a:p>
          <a:endParaRPr lang="es-NI"/>
        </a:p>
      </dgm:t>
    </dgm:pt>
    <dgm:pt modelId="{5EC2467B-D992-4FE4-A5C7-0B5C59A93D2C}" type="pres">
      <dgm:prSet presAssocID="{6146C8D7-8CCB-4A76-89B4-742F1FBF9699}" presName="accent_3" presStyleCnt="0"/>
      <dgm:spPr/>
    </dgm:pt>
    <dgm:pt modelId="{B6E9784D-465E-4383-B436-F9207D279911}" type="pres">
      <dgm:prSet presAssocID="{6146C8D7-8CCB-4A76-89B4-742F1FBF9699}" presName="accentRepeatNode" presStyleLbl="solidFgAcc1" presStyleIdx="2" presStyleCnt="5"/>
      <dgm:spPr/>
    </dgm:pt>
    <dgm:pt modelId="{84C12CE3-E6CE-4C29-88C5-AD47A5980072}" type="pres">
      <dgm:prSet presAssocID="{131D1BAC-24DE-448A-823E-A80B7E59D2B1}" presName="text_4" presStyleLbl="node1" presStyleIdx="3" presStyleCnt="5" custScaleY="126986">
        <dgm:presLayoutVars>
          <dgm:bulletEnabled val="1"/>
        </dgm:presLayoutVars>
      </dgm:prSet>
      <dgm:spPr/>
      <dgm:t>
        <a:bodyPr/>
        <a:lstStyle/>
        <a:p>
          <a:endParaRPr lang="es-NI"/>
        </a:p>
      </dgm:t>
    </dgm:pt>
    <dgm:pt modelId="{4DB75EFB-731D-4F39-9B5C-2E8332178BDF}" type="pres">
      <dgm:prSet presAssocID="{131D1BAC-24DE-448A-823E-A80B7E59D2B1}" presName="accent_4" presStyleCnt="0"/>
      <dgm:spPr/>
    </dgm:pt>
    <dgm:pt modelId="{36869964-D1B6-46BF-B8FB-D79568B3858F}" type="pres">
      <dgm:prSet presAssocID="{131D1BAC-24DE-448A-823E-A80B7E59D2B1}" presName="accentRepeatNode" presStyleLbl="solidFgAcc1" presStyleIdx="3" presStyleCnt="5"/>
      <dgm:spPr/>
    </dgm:pt>
    <dgm:pt modelId="{FF6EF130-7BB7-451C-9E9B-037F84EFF235}" type="pres">
      <dgm:prSet presAssocID="{0BDFED9A-5ED7-4A9C-BE2B-87DA454E2032}" presName="text_5" presStyleLbl="node1" presStyleIdx="4" presStyleCnt="5" custScaleY="124284">
        <dgm:presLayoutVars>
          <dgm:bulletEnabled val="1"/>
        </dgm:presLayoutVars>
      </dgm:prSet>
      <dgm:spPr/>
      <dgm:t>
        <a:bodyPr/>
        <a:lstStyle/>
        <a:p>
          <a:endParaRPr lang="es-NI"/>
        </a:p>
      </dgm:t>
    </dgm:pt>
    <dgm:pt modelId="{38D1C361-C724-4E68-A5CB-27C8926027F4}" type="pres">
      <dgm:prSet presAssocID="{0BDFED9A-5ED7-4A9C-BE2B-87DA454E2032}" presName="accent_5" presStyleCnt="0"/>
      <dgm:spPr/>
    </dgm:pt>
    <dgm:pt modelId="{2AF1E45F-3C9D-4C60-AED2-23A1C6B830ED}" type="pres">
      <dgm:prSet presAssocID="{0BDFED9A-5ED7-4A9C-BE2B-87DA454E2032}" presName="accentRepeatNode" presStyleLbl="solidFgAcc1" presStyleIdx="4" presStyleCnt="5"/>
      <dgm:spPr/>
    </dgm:pt>
  </dgm:ptLst>
  <dgm:cxnLst>
    <dgm:cxn modelId="{6BB42C3F-070A-42B2-9F1E-6B387CEE951F}" type="presOf" srcId="{131D1BAC-24DE-448A-823E-A80B7E59D2B1}" destId="{84C12CE3-E6CE-4C29-88C5-AD47A5980072}" srcOrd="0" destOrd="0" presId="urn:microsoft.com/office/officeart/2008/layout/VerticalCurvedList"/>
    <dgm:cxn modelId="{E6B91AB0-F4E0-43E0-A37E-0357F589807F}" srcId="{F5A0B6DC-C36E-4A12-A242-0E710D24F58C}" destId="{0BDFED9A-5ED7-4A9C-BE2B-87DA454E2032}" srcOrd="4" destOrd="0" parTransId="{0227DA84-EF25-4C65-8869-1FACB3EA92B9}" sibTransId="{956DD79E-3908-4DBE-8C3D-7FF5C44D6722}"/>
    <dgm:cxn modelId="{87C48DB2-A656-49A5-8C12-D65C881D4300}" type="presOf" srcId="{F5A0B6DC-C36E-4A12-A242-0E710D24F58C}" destId="{8A4802AC-6E15-4F97-B545-8F579BF36BDF}" srcOrd="0" destOrd="0" presId="urn:microsoft.com/office/officeart/2008/layout/VerticalCurvedList"/>
    <dgm:cxn modelId="{1EA8186D-3589-4D35-8493-C715E2D47674}" srcId="{F5A0B6DC-C36E-4A12-A242-0E710D24F58C}" destId="{72754AD9-714B-4B71-90B4-A7F472CA0431}" srcOrd="1" destOrd="0" parTransId="{46115146-BBD3-475A-8229-64530898EB4A}" sibTransId="{DA665B2E-FF06-49BA-8A38-9BD3CA74A157}"/>
    <dgm:cxn modelId="{AAF5BC35-8003-4945-B6B2-4C7C1E4E0B83}" type="presOf" srcId="{3AE9749F-BFA7-452A-A9A3-52DF77EA854E}" destId="{D79AA23C-0A65-4581-8F27-D7F1004AC16D}" srcOrd="0" destOrd="0" presId="urn:microsoft.com/office/officeart/2008/layout/VerticalCurvedList"/>
    <dgm:cxn modelId="{16F1E1C7-ECE8-4B37-88A0-2B0D8B21D321}" type="presOf" srcId="{72754AD9-714B-4B71-90B4-A7F472CA0431}" destId="{FF248B1F-42FC-4693-BC17-D7C9B5CB9F00}" srcOrd="0" destOrd="0" presId="urn:microsoft.com/office/officeart/2008/layout/VerticalCurvedList"/>
    <dgm:cxn modelId="{D4D3CE00-56DD-41E0-87AE-E18452DFAFA3}" type="presOf" srcId="{6146C8D7-8CCB-4A76-89B4-742F1FBF9699}" destId="{8F059FD1-0CBD-41DD-81E9-02E89FC9B76E}" srcOrd="0" destOrd="0" presId="urn:microsoft.com/office/officeart/2008/layout/VerticalCurvedList"/>
    <dgm:cxn modelId="{B6AAA961-BD72-44D8-BFA8-FCAFE8A8960C}" srcId="{F5A0B6DC-C36E-4A12-A242-0E710D24F58C}" destId="{131D1BAC-24DE-448A-823E-A80B7E59D2B1}" srcOrd="3" destOrd="0" parTransId="{3993F29B-0EDD-40DE-87D6-4DC7CC011AB6}" sibTransId="{659C6F6C-CCA5-489C-9E30-8FF8D0CC73FE}"/>
    <dgm:cxn modelId="{168653C4-F924-423F-A003-0D33E080848E}" type="presOf" srcId="{06C6912B-34AA-441B-AE86-3B9F2036EA4D}" destId="{F166F7C4-F6E9-4B13-8D0D-69BF9EBD7515}" srcOrd="0" destOrd="0" presId="urn:microsoft.com/office/officeart/2008/layout/VerticalCurvedList"/>
    <dgm:cxn modelId="{C13025E9-04C0-4208-A9E7-F16A74B6AA4A}" srcId="{F5A0B6DC-C36E-4A12-A242-0E710D24F58C}" destId="{3AE9749F-BFA7-452A-A9A3-52DF77EA854E}" srcOrd="0" destOrd="0" parTransId="{7E1418A2-4983-4919-96D2-FE252F54B577}" sibTransId="{06C6912B-34AA-441B-AE86-3B9F2036EA4D}"/>
    <dgm:cxn modelId="{658BB372-A18D-48A9-A1AE-BAA723D50FFB}" type="presOf" srcId="{0BDFED9A-5ED7-4A9C-BE2B-87DA454E2032}" destId="{FF6EF130-7BB7-451C-9E9B-037F84EFF235}" srcOrd="0" destOrd="0" presId="urn:microsoft.com/office/officeart/2008/layout/VerticalCurvedList"/>
    <dgm:cxn modelId="{92121FD0-0AEA-4813-93E7-DFED6696F401}" srcId="{F5A0B6DC-C36E-4A12-A242-0E710D24F58C}" destId="{6146C8D7-8CCB-4A76-89B4-742F1FBF9699}" srcOrd="2" destOrd="0" parTransId="{38667C7D-9B98-468B-AC17-4A76CF69B123}" sibTransId="{6BCF4590-4FF2-4C08-97E6-E0C00F78A596}"/>
    <dgm:cxn modelId="{4286CA0A-1AF1-4F3F-B16E-04F37694C605}" type="presParOf" srcId="{8A4802AC-6E15-4F97-B545-8F579BF36BDF}" destId="{CA2C7EE3-7AE9-40DE-B208-14659216E65F}" srcOrd="0" destOrd="0" presId="urn:microsoft.com/office/officeart/2008/layout/VerticalCurvedList"/>
    <dgm:cxn modelId="{4B755F7B-78A6-495C-9A44-6B1D09924DBE}" type="presParOf" srcId="{CA2C7EE3-7AE9-40DE-B208-14659216E65F}" destId="{A42E73CF-E7EB-4BCA-A98F-C06A13EC1AE2}" srcOrd="0" destOrd="0" presId="urn:microsoft.com/office/officeart/2008/layout/VerticalCurvedList"/>
    <dgm:cxn modelId="{C7F12E18-BE2B-4EF8-860F-0ED3C52A8219}" type="presParOf" srcId="{A42E73CF-E7EB-4BCA-A98F-C06A13EC1AE2}" destId="{9227C5FE-0C0D-4CBC-BB20-3284A8662147}" srcOrd="0" destOrd="0" presId="urn:microsoft.com/office/officeart/2008/layout/VerticalCurvedList"/>
    <dgm:cxn modelId="{C34F91F6-4808-437B-BB57-08868F98CEFB}" type="presParOf" srcId="{A42E73CF-E7EB-4BCA-A98F-C06A13EC1AE2}" destId="{F166F7C4-F6E9-4B13-8D0D-69BF9EBD7515}" srcOrd="1" destOrd="0" presId="urn:microsoft.com/office/officeart/2008/layout/VerticalCurvedList"/>
    <dgm:cxn modelId="{F93AF17B-74A7-40F4-BACB-6841C6A5ED18}" type="presParOf" srcId="{A42E73CF-E7EB-4BCA-A98F-C06A13EC1AE2}" destId="{59CDCE74-4CFC-4DB0-90BF-6737D46EEE98}" srcOrd="2" destOrd="0" presId="urn:microsoft.com/office/officeart/2008/layout/VerticalCurvedList"/>
    <dgm:cxn modelId="{390F950D-A238-495E-9412-1A40540AB673}" type="presParOf" srcId="{A42E73CF-E7EB-4BCA-A98F-C06A13EC1AE2}" destId="{975987F9-5354-4552-8EA7-47F807645DF6}" srcOrd="3" destOrd="0" presId="urn:microsoft.com/office/officeart/2008/layout/VerticalCurvedList"/>
    <dgm:cxn modelId="{FF55C907-6541-4202-B0EB-7AFA15BB06B1}" type="presParOf" srcId="{CA2C7EE3-7AE9-40DE-B208-14659216E65F}" destId="{D79AA23C-0A65-4581-8F27-D7F1004AC16D}" srcOrd="1" destOrd="0" presId="urn:microsoft.com/office/officeart/2008/layout/VerticalCurvedList"/>
    <dgm:cxn modelId="{E0EA83C5-6623-4A93-B66F-D30481AD3E87}" type="presParOf" srcId="{CA2C7EE3-7AE9-40DE-B208-14659216E65F}" destId="{3C4B6F3C-F94E-4E38-9C9F-CA52A4276454}" srcOrd="2" destOrd="0" presId="urn:microsoft.com/office/officeart/2008/layout/VerticalCurvedList"/>
    <dgm:cxn modelId="{5E6DC2F5-8F67-427F-A447-8AA14171B011}" type="presParOf" srcId="{3C4B6F3C-F94E-4E38-9C9F-CA52A4276454}" destId="{725A8DC8-CAEA-461E-832D-04F46C6D57A6}" srcOrd="0" destOrd="0" presId="urn:microsoft.com/office/officeart/2008/layout/VerticalCurvedList"/>
    <dgm:cxn modelId="{B18B553F-1C97-47C4-B1B6-F250581DC733}" type="presParOf" srcId="{CA2C7EE3-7AE9-40DE-B208-14659216E65F}" destId="{FF248B1F-42FC-4693-BC17-D7C9B5CB9F00}" srcOrd="3" destOrd="0" presId="urn:microsoft.com/office/officeart/2008/layout/VerticalCurvedList"/>
    <dgm:cxn modelId="{FD257647-6673-4730-87D4-F3A2D2148338}" type="presParOf" srcId="{CA2C7EE3-7AE9-40DE-B208-14659216E65F}" destId="{55646774-1A17-4482-A70A-8B697FF95C93}" srcOrd="4" destOrd="0" presId="urn:microsoft.com/office/officeart/2008/layout/VerticalCurvedList"/>
    <dgm:cxn modelId="{2B1CC5DF-E387-4703-AD1C-B1F71284E8FB}" type="presParOf" srcId="{55646774-1A17-4482-A70A-8B697FF95C93}" destId="{C157B941-9419-454B-8609-266CD3B3A0FF}" srcOrd="0" destOrd="0" presId="urn:microsoft.com/office/officeart/2008/layout/VerticalCurvedList"/>
    <dgm:cxn modelId="{0E3E069B-66C0-4B64-9098-B01415E806F9}" type="presParOf" srcId="{CA2C7EE3-7AE9-40DE-B208-14659216E65F}" destId="{8F059FD1-0CBD-41DD-81E9-02E89FC9B76E}" srcOrd="5" destOrd="0" presId="urn:microsoft.com/office/officeart/2008/layout/VerticalCurvedList"/>
    <dgm:cxn modelId="{2035E83A-BE68-4247-88E3-2724BBE7AE6C}" type="presParOf" srcId="{CA2C7EE3-7AE9-40DE-B208-14659216E65F}" destId="{5EC2467B-D992-4FE4-A5C7-0B5C59A93D2C}" srcOrd="6" destOrd="0" presId="urn:microsoft.com/office/officeart/2008/layout/VerticalCurvedList"/>
    <dgm:cxn modelId="{C2A7F46D-B12A-4D30-972A-0CCFB5311FBE}" type="presParOf" srcId="{5EC2467B-D992-4FE4-A5C7-0B5C59A93D2C}" destId="{B6E9784D-465E-4383-B436-F9207D279911}" srcOrd="0" destOrd="0" presId="urn:microsoft.com/office/officeart/2008/layout/VerticalCurvedList"/>
    <dgm:cxn modelId="{1AC0C755-B071-4CAB-B0E9-C6403C2F9205}" type="presParOf" srcId="{CA2C7EE3-7AE9-40DE-B208-14659216E65F}" destId="{84C12CE3-E6CE-4C29-88C5-AD47A5980072}" srcOrd="7" destOrd="0" presId="urn:microsoft.com/office/officeart/2008/layout/VerticalCurvedList"/>
    <dgm:cxn modelId="{D3A53EBD-313B-42AA-88A9-E5E661AA085F}" type="presParOf" srcId="{CA2C7EE3-7AE9-40DE-B208-14659216E65F}" destId="{4DB75EFB-731D-4F39-9B5C-2E8332178BDF}" srcOrd="8" destOrd="0" presId="urn:microsoft.com/office/officeart/2008/layout/VerticalCurvedList"/>
    <dgm:cxn modelId="{47830CEC-7F90-4301-A9AF-848A4AC59195}" type="presParOf" srcId="{4DB75EFB-731D-4F39-9B5C-2E8332178BDF}" destId="{36869964-D1B6-46BF-B8FB-D79568B3858F}" srcOrd="0" destOrd="0" presId="urn:microsoft.com/office/officeart/2008/layout/VerticalCurvedList"/>
    <dgm:cxn modelId="{501DE0CE-9954-44A6-8EFC-F890914AF63D}" type="presParOf" srcId="{CA2C7EE3-7AE9-40DE-B208-14659216E65F}" destId="{FF6EF130-7BB7-451C-9E9B-037F84EFF235}" srcOrd="9" destOrd="0" presId="urn:microsoft.com/office/officeart/2008/layout/VerticalCurvedList"/>
    <dgm:cxn modelId="{7E134A35-FA19-4F85-893B-1887E10BCB01}" type="presParOf" srcId="{CA2C7EE3-7AE9-40DE-B208-14659216E65F}" destId="{38D1C361-C724-4E68-A5CB-27C8926027F4}" srcOrd="10" destOrd="0" presId="urn:microsoft.com/office/officeart/2008/layout/VerticalCurvedList"/>
    <dgm:cxn modelId="{69E10C6A-F18D-4BA1-8CC3-BAB9A311E364}" type="presParOf" srcId="{38D1C361-C724-4E68-A5CB-27C8926027F4}" destId="{2AF1E45F-3C9D-4C60-AED2-23A1C6B830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4FE759-5FFD-4675-A4E2-62A7C13180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NI"/>
        </a:p>
      </dgm:t>
    </dgm:pt>
    <dgm:pt modelId="{A1CFC489-4E02-4D7E-B92B-7BCB4CBAA5B1}">
      <dgm:prSet phldrT="[Texto]"/>
      <dgm:spPr>
        <a:solidFill>
          <a:srgbClr val="FC12DB"/>
        </a:solidFill>
      </dgm:spPr>
      <dgm:t>
        <a:bodyPr/>
        <a:lstStyle/>
        <a:p>
          <a:r>
            <a:rPr lang="es-ES_tradnl" dirty="0" smtClean="0"/>
            <a:t>Atención a victimas </a:t>
          </a:r>
          <a:endParaRPr lang="es-NI" dirty="0"/>
        </a:p>
      </dgm:t>
    </dgm:pt>
    <dgm:pt modelId="{DB9AAC14-AA63-44A8-A198-653F6A1B8BEE}" type="parTrans" cxnId="{E84341D0-D29E-44A7-876B-9BD24C1EB483}">
      <dgm:prSet/>
      <dgm:spPr/>
      <dgm:t>
        <a:bodyPr/>
        <a:lstStyle/>
        <a:p>
          <a:endParaRPr lang="es-NI"/>
        </a:p>
      </dgm:t>
    </dgm:pt>
    <dgm:pt modelId="{1681AD22-7FA5-486C-B7A6-1CB745C71C08}" type="sibTrans" cxnId="{E84341D0-D29E-44A7-876B-9BD24C1EB483}">
      <dgm:prSet/>
      <dgm:spPr/>
      <dgm:t>
        <a:bodyPr/>
        <a:lstStyle/>
        <a:p>
          <a:endParaRPr lang="es-NI"/>
        </a:p>
      </dgm:t>
    </dgm:pt>
    <dgm:pt modelId="{730B6AA1-DF4A-4553-85FE-74ABC603497B}">
      <dgm:prSet phldrT="[Texto]"/>
      <dgm:spPr>
        <a:solidFill>
          <a:schemeClr val="accent3">
            <a:lumMod val="20000"/>
            <a:lumOff val="80000"/>
            <a:alpha val="90000"/>
          </a:schemeClr>
        </a:solidFill>
      </dgm:spPr>
      <dgm:t>
        <a:bodyPr/>
        <a:lstStyle/>
        <a:p>
          <a:r>
            <a:rPr kumimoji="1" lang="es-ES" dirty="0" smtClean="0">
              <a:solidFill>
                <a:schemeClr val="tx1"/>
              </a:solidFill>
              <a:latin typeface="Calibri" pitchFamily="34" charset="0"/>
            </a:rPr>
            <a:t>Tenemos un albergue para victimas de TP en Comisarias de la Mujer. </a:t>
          </a:r>
          <a:endParaRPr lang="es-NI" dirty="0">
            <a:solidFill>
              <a:schemeClr val="tx1"/>
            </a:solidFill>
          </a:endParaRPr>
        </a:p>
      </dgm:t>
    </dgm:pt>
    <dgm:pt modelId="{3C91737A-6F87-421E-A5E9-49C9FAF466C0}" type="parTrans" cxnId="{2E0BAC55-1BDC-44F5-BEA7-8EBECC6F2A94}">
      <dgm:prSet/>
      <dgm:spPr/>
      <dgm:t>
        <a:bodyPr/>
        <a:lstStyle/>
        <a:p>
          <a:endParaRPr lang="es-NI"/>
        </a:p>
      </dgm:t>
    </dgm:pt>
    <dgm:pt modelId="{7BBA3248-58BA-4C5E-9A9B-A1DDB453661E}" type="sibTrans" cxnId="{2E0BAC55-1BDC-44F5-BEA7-8EBECC6F2A94}">
      <dgm:prSet/>
      <dgm:spPr/>
      <dgm:t>
        <a:bodyPr/>
        <a:lstStyle/>
        <a:p>
          <a:endParaRPr lang="es-NI"/>
        </a:p>
      </dgm:t>
    </dgm:pt>
    <dgm:pt modelId="{B1105253-17B3-429B-8EC5-DF25F0BB727E}">
      <dgm:prSet phldrT="[Texto]"/>
      <dgm:spPr>
        <a:solidFill>
          <a:schemeClr val="accent3">
            <a:lumMod val="20000"/>
            <a:lumOff val="80000"/>
            <a:alpha val="90000"/>
          </a:schemeClr>
        </a:solidFill>
      </dgm:spPr>
      <dgm:t>
        <a:bodyPr/>
        <a:lstStyle/>
        <a:p>
          <a:r>
            <a:rPr kumimoji="1" lang="es-ES" dirty="0" smtClean="0">
              <a:solidFill>
                <a:schemeClr val="tx1"/>
              </a:solidFill>
              <a:latin typeface="Calibri" pitchFamily="34" charset="0"/>
            </a:rPr>
            <a:t>Fortalecimiento de la línea 133 ( MIFAN)</a:t>
          </a:r>
          <a:endParaRPr lang="es-NI" dirty="0">
            <a:solidFill>
              <a:schemeClr val="tx1"/>
            </a:solidFill>
          </a:endParaRPr>
        </a:p>
      </dgm:t>
    </dgm:pt>
    <dgm:pt modelId="{CE596D92-1282-4BD5-8AE8-B5045A32BEFC}" type="parTrans" cxnId="{F9D03771-3651-4CB3-8447-6B04C412E591}">
      <dgm:prSet/>
      <dgm:spPr/>
      <dgm:t>
        <a:bodyPr/>
        <a:lstStyle/>
        <a:p>
          <a:endParaRPr lang="es-NI"/>
        </a:p>
      </dgm:t>
    </dgm:pt>
    <dgm:pt modelId="{F6CCFABC-67F9-4666-A002-0AAE0BFF26E8}" type="sibTrans" cxnId="{F9D03771-3651-4CB3-8447-6B04C412E591}">
      <dgm:prSet/>
      <dgm:spPr/>
      <dgm:t>
        <a:bodyPr/>
        <a:lstStyle/>
        <a:p>
          <a:endParaRPr lang="es-NI"/>
        </a:p>
      </dgm:t>
    </dgm:pt>
    <dgm:pt modelId="{0E097D8D-DF82-458C-BD97-CA1A38A2A8B4}">
      <dgm:prSet phldrT="[Texto]"/>
      <dgm:spPr/>
      <dgm:t>
        <a:bodyPr/>
        <a:lstStyle/>
        <a:p>
          <a:r>
            <a:rPr lang="es-ES_tradnl" dirty="0" smtClean="0"/>
            <a:t>Reinserción </a:t>
          </a:r>
          <a:endParaRPr lang="es-NI" dirty="0"/>
        </a:p>
      </dgm:t>
    </dgm:pt>
    <dgm:pt modelId="{0350E803-1534-4533-958B-FDB59F9068F7}" type="parTrans" cxnId="{0BC14BA3-AB42-40B1-B2B1-A6E315EAAAAC}">
      <dgm:prSet/>
      <dgm:spPr/>
      <dgm:t>
        <a:bodyPr/>
        <a:lstStyle/>
        <a:p>
          <a:endParaRPr lang="es-NI"/>
        </a:p>
      </dgm:t>
    </dgm:pt>
    <dgm:pt modelId="{0AC0B297-FCB5-410B-BA57-788B093BF5A5}" type="sibTrans" cxnId="{0BC14BA3-AB42-40B1-B2B1-A6E315EAAAAC}">
      <dgm:prSet/>
      <dgm:spPr/>
      <dgm:t>
        <a:bodyPr/>
        <a:lstStyle/>
        <a:p>
          <a:endParaRPr lang="es-NI"/>
        </a:p>
      </dgm:t>
    </dgm:pt>
    <dgm:pt modelId="{E171D935-BF6D-466E-8EE6-D215705015E0}">
      <dgm:prSet phldrT="[Texto]"/>
      <dgm:spPr/>
      <dgm:t>
        <a:bodyPr/>
        <a:lstStyle/>
        <a:p>
          <a:r>
            <a:rPr kumimoji="1" lang="es-ES" dirty="0" smtClean="0">
              <a:solidFill>
                <a:schemeClr val="tx1"/>
              </a:solidFill>
              <a:latin typeface="Calibri" pitchFamily="34" charset="0"/>
            </a:rPr>
            <a:t>10 victimas adultas  reinsertadas después de un arduo trabajo de 4 años de luchar  contra secuelas físicas y del  alma. </a:t>
          </a:r>
          <a:endParaRPr lang="es-NI" dirty="0">
            <a:solidFill>
              <a:schemeClr val="tx1"/>
            </a:solidFill>
          </a:endParaRPr>
        </a:p>
      </dgm:t>
    </dgm:pt>
    <dgm:pt modelId="{ECF7AA0D-827E-47B2-94EF-D34F467B3F60}" type="parTrans" cxnId="{7931C43F-4081-449E-976B-76BEDA1C5F85}">
      <dgm:prSet/>
      <dgm:spPr/>
      <dgm:t>
        <a:bodyPr/>
        <a:lstStyle/>
        <a:p>
          <a:endParaRPr lang="es-NI"/>
        </a:p>
      </dgm:t>
    </dgm:pt>
    <dgm:pt modelId="{58521A00-9C31-4DB7-844C-52218A9D0759}" type="sibTrans" cxnId="{7931C43F-4081-449E-976B-76BEDA1C5F85}">
      <dgm:prSet/>
      <dgm:spPr/>
      <dgm:t>
        <a:bodyPr/>
        <a:lstStyle/>
        <a:p>
          <a:endParaRPr lang="es-NI"/>
        </a:p>
      </dgm:t>
    </dgm:pt>
    <dgm:pt modelId="{39FE3E07-DD11-429C-9592-9A8B25C8F104}">
      <dgm:prSet phldrT="[Texto]"/>
      <dgm:spPr>
        <a:solidFill>
          <a:srgbClr val="00B050"/>
        </a:solidFill>
      </dgm:spPr>
      <dgm:t>
        <a:bodyPr/>
        <a:lstStyle/>
        <a:p>
          <a:r>
            <a:rPr lang="es-ES_tradnl" dirty="0" smtClean="0"/>
            <a:t>Comunicación y difusión </a:t>
          </a:r>
          <a:endParaRPr lang="es-NI" dirty="0"/>
        </a:p>
      </dgm:t>
    </dgm:pt>
    <dgm:pt modelId="{7624D03A-78C5-48E3-9069-94AFCF19D8D4}" type="parTrans" cxnId="{D6160045-2631-4A12-81C3-5CAD4F9EEB1A}">
      <dgm:prSet/>
      <dgm:spPr/>
      <dgm:t>
        <a:bodyPr/>
        <a:lstStyle/>
        <a:p>
          <a:endParaRPr lang="es-NI"/>
        </a:p>
      </dgm:t>
    </dgm:pt>
    <dgm:pt modelId="{7C479DB6-9A9A-4334-A47F-0FDF84FF6DFE}" type="sibTrans" cxnId="{D6160045-2631-4A12-81C3-5CAD4F9EEB1A}">
      <dgm:prSet/>
      <dgm:spPr/>
      <dgm:t>
        <a:bodyPr/>
        <a:lstStyle/>
        <a:p>
          <a:endParaRPr lang="es-NI"/>
        </a:p>
      </dgm:t>
    </dgm:pt>
    <dgm:pt modelId="{CEE37D2C-D61E-4C19-85A7-DB10DB4ED55A}">
      <dgm:prSet phldrT="[Texto]"/>
      <dgm:spPr>
        <a:solidFill>
          <a:schemeClr val="accent5">
            <a:lumMod val="60000"/>
            <a:lumOff val="40000"/>
            <a:alpha val="90000"/>
          </a:schemeClr>
        </a:solidFill>
      </dgm:spPr>
      <dgm:t>
        <a:bodyPr/>
        <a:lstStyle/>
        <a:p>
          <a:r>
            <a:rPr kumimoji="1" lang="es-ES" dirty="0" smtClean="0">
              <a:solidFill>
                <a:schemeClr val="tx1"/>
              </a:solidFill>
              <a:latin typeface="Calibri" pitchFamily="34" charset="0"/>
            </a:rPr>
            <a:t>Dos   tv novelas: “Loma Verde y Contracorriente”</a:t>
          </a:r>
          <a:endParaRPr lang="es-NI" dirty="0">
            <a:solidFill>
              <a:schemeClr val="tx1"/>
            </a:solidFill>
          </a:endParaRPr>
        </a:p>
      </dgm:t>
    </dgm:pt>
    <dgm:pt modelId="{410E46D1-1BA5-4002-B111-46224764408D}" type="parTrans" cxnId="{0B50D93F-D397-4F56-87AB-1CF1BF67FEB7}">
      <dgm:prSet/>
      <dgm:spPr/>
      <dgm:t>
        <a:bodyPr/>
        <a:lstStyle/>
        <a:p>
          <a:endParaRPr lang="es-NI"/>
        </a:p>
      </dgm:t>
    </dgm:pt>
    <dgm:pt modelId="{37CBB066-DA6C-4EA6-BEF5-44B6CC2E0761}" type="sibTrans" cxnId="{0B50D93F-D397-4F56-87AB-1CF1BF67FEB7}">
      <dgm:prSet/>
      <dgm:spPr/>
      <dgm:t>
        <a:bodyPr/>
        <a:lstStyle/>
        <a:p>
          <a:endParaRPr lang="es-NI"/>
        </a:p>
      </dgm:t>
    </dgm:pt>
    <dgm:pt modelId="{BB5A53B8-7E21-442C-B534-A0977D0D0843}">
      <dgm:prSet phldrT="[Texto]"/>
      <dgm:spPr>
        <a:solidFill>
          <a:schemeClr val="accent5">
            <a:lumMod val="60000"/>
            <a:lumOff val="40000"/>
            <a:alpha val="90000"/>
          </a:schemeClr>
        </a:solidFill>
      </dgm:spPr>
      <dgm:t>
        <a:bodyPr/>
        <a:lstStyle/>
        <a:p>
          <a:r>
            <a:rPr kumimoji="1" lang="es-ES" dirty="0" smtClean="0">
              <a:solidFill>
                <a:schemeClr val="tx1"/>
              </a:solidFill>
              <a:latin typeface="Calibri" pitchFamily="34" charset="0"/>
            </a:rPr>
            <a:t>15 presentaciones de teatro en distintas partes del país </a:t>
          </a:r>
          <a:endParaRPr lang="es-NI" dirty="0">
            <a:solidFill>
              <a:schemeClr val="tx1"/>
            </a:solidFill>
          </a:endParaRPr>
        </a:p>
      </dgm:t>
    </dgm:pt>
    <dgm:pt modelId="{AE44E9FA-5B6E-49D1-92C7-D0BB865B3CC6}" type="parTrans" cxnId="{0E89DACD-2315-4E80-8A2E-05B72AB8534E}">
      <dgm:prSet/>
      <dgm:spPr/>
      <dgm:t>
        <a:bodyPr/>
        <a:lstStyle/>
        <a:p>
          <a:endParaRPr lang="es-NI"/>
        </a:p>
      </dgm:t>
    </dgm:pt>
    <dgm:pt modelId="{35EB687E-1F9F-4DC9-A314-C9EC3DF94EE8}" type="sibTrans" cxnId="{0E89DACD-2315-4E80-8A2E-05B72AB8534E}">
      <dgm:prSet/>
      <dgm:spPr/>
      <dgm:t>
        <a:bodyPr/>
        <a:lstStyle/>
        <a:p>
          <a:endParaRPr lang="es-NI"/>
        </a:p>
      </dgm:t>
    </dgm:pt>
    <dgm:pt modelId="{550BDAD5-9542-4CC6-BE91-EE087647C793}" type="pres">
      <dgm:prSet presAssocID="{A74FE759-5FFD-4675-A4E2-62A7C131801B}" presName="Name0" presStyleCnt="0">
        <dgm:presLayoutVars>
          <dgm:dir/>
          <dgm:animLvl val="lvl"/>
          <dgm:resizeHandles val="exact"/>
        </dgm:presLayoutVars>
      </dgm:prSet>
      <dgm:spPr/>
      <dgm:t>
        <a:bodyPr/>
        <a:lstStyle/>
        <a:p>
          <a:endParaRPr lang="es-NI"/>
        </a:p>
      </dgm:t>
    </dgm:pt>
    <dgm:pt modelId="{C647BEAD-9950-4A15-8BD4-B17E681A289A}" type="pres">
      <dgm:prSet presAssocID="{A1CFC489-4E02-4D7E-B92B-7BCB4CBAA5B1}" presName="linNode" presStyleCnt="0"/>
      <dgm:spPr/>
    </dgm:pt>
    <dgm:pt modelId="{3DE19DD0-BCCA-46E0-A9AC-09703A74E179}" type="pres">
      <dgm:prSet presAssocID="{A1CFC489-4E02-4D7E-B92B-7BCB4CBAA5B1}" presName="parentText" presStyleLbl="node1" presStyleIdx="0" presStyleCnt="3" custScaleX="69753">
        <dgm:presLayoutVars>
          <dgm:chMax val="1"/>
          <dgm:bulletEnabled val="1"/>
        </dgm:presLayoutVars>
      </dgm:prSet>
      <dgm:spPr/>
      <dgm:t>
        <a:bodyPr/>
        <a:lstStyle/>
        <a:p>
          <a:endParaRPr lang="es-NI"/>
        </a:p>
      </dgm:t>
    </dgm:pt>
    <dgm:pt modelId="{6CEC6518-4AE3-4CC9-877B-80B7116D21B5}" type="pres">
      <dgm:prSet presAssocID="{A1CFC489-4E02-4D7E-B92B-7BCB4CBAA5B1}" presName="descendantText" presStyleLbl="alignAccFollowNode1" presStyleIdx="0" presStyleCnt="3" custScaleX="127931">
        <dgm:presLayoutVars>
          <dgm:bulletEnabled val="1"/>
        </dgm:presLayoutVars>
      </dgm:prSet>
      <dgm:spPr/>
      <dgm:t>
        <a:bodyPr/>
        <a:lstStyle/>
        <a:p>
          <a:endParaRPr lang="es-NI"/>
        </a:p>
      </dgm:t>
    </dgm:pt>
    <dgm:pt modelId="{2856823A-868E-48EE-BEC6-EAD2D11BF126}" type="pres">
      <dgm:prSet presAssocID="{1681AD22-7FA5-486C-B7A6-1CB745C71C08}" presName="sp" presStyleCnt="0"/>
      <dgm:spPr/>
    </dgm:pt>
    <dgm:pt modelId="{FCD5D7D6-F93F-4222-8343-728004E48ECB}" type="pres">
      <dgm:prSet presAssocID="{0E097D8D-DF82-458C-BD97-CA1A38A2A8B4}" presName="linNode" presStyleCnt="0"/>
      <dgm:spPr/>
    </dgm:pt>
    <dgm:pt modelId="{A453F216-E8AD-4102-B325-097F0CA3B26B}" type="pres">
      <dgm:prSet presAssocID="{0E097D8D-DF82-458C-BD97-CA1A38A2A8B4}" presName="parentText" presStyleLbl="node1" presStyleIdx="1" presStyleCnt="3" custScaleX="63986">
        <dgm:presLayoutVars>
          <dgm:chMax val="1"/>
          <dgm:bulletEnabled val="1"/>
        </dgm:presLayoutVars>
      </dgm:prSet>
      <dgm:spPr/>
      <dgm:t>
        <a:bodyPr/>
        <a:lstStyle/>
        <a:p>
          <a:endParaRPr lang="es-NI"/>
        </a:p>
      </dgm:t>
    </dgm:pt>
    <dgm:pt modelId="{3AB4410B-3BDF-448B-9ADE-9F24698C4893}" type="pres">
      <dgm:prSet presAssocID="{0E097D8D-DF82-458C-BD97-CA1A38A2A8B4}" presName="descendantText" presStyleLbl="alignAccFollowNode1" presStyleIdx="1" presStyleCnt="3" custScaleX="123361">
        <dgm:presLayoutVars>
          <dgm:bulletEnabled val="1"/>
        </dgm:presLayoutVars>
      </dgm:prSet>
      <dgm:spPr/>
      <dgm:t>
        <a:bodyPr/>
        <a:lstStyle/>
        <a:p>
          <a:endParaRPr lang="es-NI"/>
        </a:p>
      </dgm:t>
    </dgm:pt>
    <dgm:pt modelId="{D525F012-1979-424C-B288-56FF53212927}" type="pres">
      <dgm:prSet presAssocID="{0AC0B297-FCB5-410B-BA57-788B093BF5A5}" presName="sp" presStyleCnt="0"/>
      <dgm:spPr/>
    </dgm:pt>
    <dgm:pt modelId="{E652F021-A954-4ADC-8CEA-318364AEECA2}" type="pres">
      <dgm:prSet presAssocID="{39FE3E07-DD11-429C-9592-9A8B25C8F104}" presName="linNode" presStyleCnt="0"/>
      <dgm:spPr/>
    </dgm:pt>
    <dgm:pt modelId="{0E196DD7-AAEB-42CA-BCC2-B9F349E3868C}" type="pres">
      <dgm:prSet presAssocID="{39FE3E07-DD11-429C-9592-9A8B25C8F104}" presName="parentText" presStyleLbl="node1" presStyleIdx="2" presStyleCnt="3" custScaleX="69753">
        <dgm:presLayoutVars>
          <dgm:chMax val="1"/>
          <dgm:bulletEnabled val="1"/>
        </dgm:presLayoutVars>
      </dgm:prSet>
      <dgm:spPr/>
      <dgm:t>
        <a:bodyPr/>
        <a:lstStyle/>
        <a:p>
          <a:endParaRPr lang="es-NI"/>
        </a:p>
      </dgm:t>
    </dgm:pt>
    <dgm:pt modelId="{3A5A1868-7ED4-4EA0-B1D9-1362CAEF7BB5}" type="pres">
      <dgm:prSet presAssocID="{39FE3E07-DD11-429C-9592-9A8B25C8F104}" presName="descendantText" presStyleLbl="alignAccFollowNode1" presStyleIdx="2" presStyleCnt="3" custScaleX="127775">
        <dgm:presLayoutVars>
          <dgm:bulletEnabled val="1"/>
        </dgm:presLayoutVars>
      </dgm:prSet>
      <dgm:spPr/>
      <dgm:t>
        <a:bodyPr/>
        <a:lstStyle/>
        <a:p>
          <a:endParaRPr lang="es-NI"/>
        </a:p>
      </dgm:t>
    </dgm:pt>
  </dgm:ptLst>
  <dgm:cxnLst>
    <dgm:cxn modelId="{D3FC93C8-43F1-43C1-B724-CE50207FC75B}" type="presOf" srcId="{0E097D8D-DF82-458C-BD97-CA1A38A2A8B4}" destId="{A453F216-E8AD-4102-B325-097F0CA3B26B}" srcOrd="0" destOrd="0" presId="urn:microsoft.com/office/officeart/2005/8/layout/vList5"/>
    <dgm:cxn modelId="{E7FDF729-D138-46FF-9CE6-14E78A72C996}" type="presOf" srcId="{BB5A53B8-7E21-442C-B534-A0977D0D0843}" destId="{3A5A1868-7ED4-4EA0-B1D9-1362CAEF7BB5}" srcOrd="0" destOrd="1" presId="urn:microsoft.com/office/officeart/2005/8/layout/vList5"/>
    <dgm:cxn modelId="{752740E0-829A-45E4-B0B9-C4852AD3C4AD}" type="presOf" srcId="{E171D935-BF6D-466E-8EE6-D215705015E0}" destId="{3AB4410B-3BDF-448B-9ADE-9F24698C4893}" srcOrd="0" destOrd="0" presId="urn:microsoft.com/office/officeart/2005/8/layout/vList5"/>
    <dgm:cxn modelId="{F0C4851E-44B5-43D9-ABFA-86A6F1CE0E62}" type="presOf" srcId="{A74FE759-5FFD-4675-A4E2-62A7C131801B}" destId="{550BDAD5-9542-4CC6-BE91-EE087647C793}" srcOrd="0" destOrd="0" presId="urn:microsoft.com/office/officeart/2005/8/layout/vList5"/>
    <dgm:cxn modelId="{F9D03771-3651-4CB3-8447-6B04C412E591}" srcId="{A1CFC489-4E02-4D7E-B92B-7BCB4CBAA5B1}" destId="{B1105253-17B3-429B-8EC5-DF25F0BB727E}" srcOrd="1" destOrd="0" parTransId="{CE596D92-1282-4BD5-8AE8-B5045A32BEFC}" sibTransId="{F6CCFABC-67F9-4666-A002-0AAE0BFF26E8}"/>
    <dgm:cxn modelId="{0BC14BA3-AB42-40B1-B2B1-A6E315EAAAAC}" srcId="{A74FE759-5FFD-4675-A4E2-62A7C131801B}" destId="{0E097D8D-DF82-458C-BD97-CA1A38A2A8B4}" srcOrd="1" destOrd="0" parTransId="{0350E803-1534-4533-958B-FDB59F9068F7}" sibTransId="{0AC0B297-FCB5-410B-BA57-788B093BF5A5}"/>
    <dgm:cxn modelId="{ED5BD1C7-7DF4-4247-9D49-DF3DFC5636E5}" type="presOf" srcId="{39FE3E07-DD11-429C-9592-9A8B25C8F104}" destId="{0E196DD7-AAEB-42CA-BCC2-B9F349E3868C}" srcOrd="0" destOrd="0" presId="urn:microsoft.com/office/officeart/2005/8/layout/vList5"/>
    <dgm:cxn modelId="{7931C43F-4081-449E-976B-76BEDA1C5F85}" srcId="{0E097D8D-DF82-458C-BD97-CA1A38A2A8B4}" destId="{E171D935-BF6D-466E-8EE6-D215705015E0}" srcOrd="0" destOrd="0" parTransId="{ECF7AA0D-827E-47B2-94EF-D34F467B3F60}" sibTransId="{58521A00-9C31-4DB7-844C-52218A9D0759}"/>
    <dgm:cxn modelId="{2E0BAC55-1BDC-44F5-BEA7-8EBECC6F2A94}" srcId="{A1CFC489-4E02-4D7E-B92B-7BCB4CBAA5B1}" destId="{730B6AA1-DF4A-4553-85FE-74ABC603497B}" srcOrd="0" destOrd="0" parTransId="{3C91737A-6F87-421E-A5E9-49C9FAF466C0}" sibTransId="{7BBA3248-58BA-4C5E-9A9B-A1DDB453661E}"/>
    <dgm:cxn modelId="{4B00F278-F053-4706-A2EB-96C64F7AA989}" type="presOf" srcId="{730B6AA1-DF4A-4553-85FE-74ABC603497B}" destId="{6CEC6518-4AE3-4CC9-877B-80B7116D21B5}" srcOrd="0" destOrd="0" presId="urn:microsoft.com/office/officeart/2005/8/layout/vList5"/>
    <dgm:cxn modelId="{613E6621-8B99-4E87-BC24-1CCD7B12FF9A}" type="presOf" srcId="{B1105253-17B3-429B-8EC5-DF25F0BB727E}" destId="{6CEC6518-4AE3-4CC9-877B-80B7116D21B5}" srcOrd="0" destOrd="1" presId="urn:microsoft.com/office/officeart/2005/8/layout/vList5"/>
    <dgm:cxn modelId="{0E89DACD-2315-4E80-8A2E-05B72AB8534E}" srcId="{39FE3E07-DD11-429C-9592-9A8B25C8F104}" destId="{BB5A53B8-7E21-442C-B534-A0977D0D0843}" srcOrd="1" destOrd="0" parTransId="{AE44E9FA-5B6E-49D1-92C7-D0BB865B3CC6}" sibTransId="{35EB687E-1F9F-4DC9-A314-C9EC3DF94EE8}"/>
    <dgm:cxn modelId="{0B50D93F-D397-4F56-87AB-1CF1BF67FEB7}" srcId="{39FE3E07-DD11-429C-9592-9A8B25C8F104}" destId="{CEE37D2C-D61E-4C19-85A7-DB10DB4ED55A}" srcOrd="0" destOrd="0" parTransId="{410E46D1-1BA5-4002-B111-46224764408D}" sibTransId="{37CBB066-DA6C-4EA6-BEF5-44B6CC2E0761}"/>
    <dgm:cxn modelId="{D6160045-2631-4A12-81C3-5CAD4F9EEB1A}" srcId="{A74FE759-5FFD-4675-A4E2-62A7C131801B}" destId="{39FE3E07-DD11-429C-9592-9A8B25C8F104}" srcOrd="2" destOrd="0" parTransId="{7624D03A-78C5-48E3-9069-94AFCF19D8D4}" sibTransId="{7C479DB6-9A9A-4334-A47F-0FDF84FF6DFE}"/>
    <dgm:cxn modelId="{E84341D0-D29E-44A7-876B-9BD24C1EB483}" srcId="{A74FE759-5FFD-4675-A4E2-62A7C131801B}" destId="{A1CFC489-4E02-4D7E-B92B-7BCB4CBAA5B1}" srcOrd="0" destOrd="0" parTransId="{DB9AAC14-AA63-44A8-A198-653F6A1B8BEE}" sibTransId="{1681AD22-7FA5-486C-B7A6-1CB745C71C08}"/>
    <dgm:cxn modelId="{1946DE94-A76E-4C7E-9BA3-5D359F21F386}" type="presOf" srcId="{A1CFC489-4E02-4D7E-B92B-7BCB4CBAA5B1}" destId="{3DE19DD0-BCCA-46E0-A9AC-09703A74E179}" srcOrd="0" destOrd="0" presId="urn:microsoft.com/office/officeart/2005/8/layout/vList5"/>
    <dgm:cxn modelId="{11EED57D-AE4C-4BD7-96AA-2E73F0C15A84}" type="presOf" srcId="{CEE37D2C-D61E-4C19-85A7-DB10DB4ED55A}" destId="{3A5A1868-7ED4-4EA0-B1D9-1362CAEF7BB5}" srcOrd="0" destOrd="0" presId="urn:microsoft.com/office/officeart/2005/8/layout/vList5"/>
    <dgm:cxn modelId="{537E4CC0-1987-442D-A4C9-324631F3F8E0}" type="presParOf" srcId="{550BDAD5-9542-4CC6-BE91-EE087647C793}" destId="{C647BEAD-9950-4A15-8BD4-B17E681A289A}" srcOrd="0" destOrd="0" presId="urn:microsoft.com/office/officeart/2005/8/layout/vList5"/>
    <dgm:cxn modelId="{CBB59DD6-5B3E-4753-9381-B84E851368DC}" type="presParOf" srcId="{C647BEAD-9950-4A15-8BD4-B17E681A289A}" destId="{3DE19DD0-BCCA-46E0-A9AC-09703A74E179}" srcOrd="0" destOrd="0" presId="urn:microsoft.com/office/officeart/2005/8/layout/vList5"/>
    <dgm:cxn modelId="{58FD87FC-7781-469F-9305-E2726D0ED312}" type="presParOf" srcId="{C647BEAD-9950-4A15-8BD4-B17E681A289A}" destId="{6CEC6518-4AE3-4CC9-877B-80B7116D21B5}" srcOrd="1" destOrd="0" presId="urn:microsoft.com/office/officeart/2005/8/layout/vList5"/>
    <dgm:cxn modelId="{FED238CA-9320-44EA-B908-21B26E4783D6}" type="presParOf" srcId="{550BDAD5-9542-4CC6-BE91-EE087647C793}" destId="{2856823A-868E-48EE-BEC6-EAD2D11BF126}" srcOrd="1" destOrd="0" presId="urn:microsoft.com/office/officeart/2005/8/layout/vList5"/>
    <dgm:cxn modelId="{DB4E6F4D-2D68-4097-9CC4-BF7CE48C0981}" type="presParOf" srcId="{550BDAD5-9542-4CC6-BE91-EE087647C793}" destId="{FCD5D7D6-F93F-4222-8343-728004E48ECB}" srcOrd="2" destOrd="0" presId="urn:microsoft.com/office/officeart/2005/8/layout/vList5"/>
    <dgm:cxn modelId="{4E6ADBA7-0D67-4B39-B587-7BE171660C99}" type="presParOf" srcId="{FCD5D7D6-F93F-4222-8343-728004E48ECB}" destId="{A453F216-E8AD-4102-B325-097F0CA3B26B}" srcOrd="0" destOrd="0" presId="urn:microsoft.com/office/officeart/2005/8/layout/vList5"/>
    <dgm:cxn modelId="{CD3DA382-8AB6-4B35-9874-459DAE39703B}" type="presParOf" srcId="{FCD5D7D6-F93F-4222-8343-728004E48ECB}" destId="{3AB4410B-3BDF-448B-9ADE-9F24698C4893}" srcOrd="1" destOrd="0" presId="urn:microsoft.com/office/officeart/2005/8/layout/vList5"/>
    <dgm:cxn modelId="{112AD659-13BA-4BF9-89D4-F047D3851F43}" type="presParOf" srcId="{550BDAD5-9542-4CC6-BE91-EE087647C793}" destId="{D525F012-1979-424C-B288-56FF53212927}" srcOrd="3" destOrd="0" presId="urn:microsoft.com/office/officeart/2005/8/layout/vList5"/>
    <dgm:cxn modelId="{4A2C5F18-EBBC-478C-AC9F-8D6A16D51E24}" type="presParOf" srcId="{550BDAD5-9542-4CC6-BE91-EE087647C793}" destId="{E652F021-A954-4ADC-8CEA-318364AEECA2}" srcOrd="4" destOrd="0" presId="urn:microsoft.com/office/officeart/2005/8/layout/vList5"/>
    <dgm:cxn modelId="{579A269E-7380-438F-8986-3CEDC030BE32}" type="presParOf" srcId="{E652F021-A954-4ADC-8CEA-318364AEECA2}" destId="{0E196DD7-AAEB-42CA-BCC2-B9F349E3868C}" srcOrd="0" destOrd="0" presId="urn:microsoft.com/office/officeart/2005/8/layout/vList5"/>
    <dgm:cxn modelId="{11F9FFF1-1EB1-49A4-A1F0-4CB802D22EA8}" type="presParOf" srcId="{E652F021-A954-4ADC-8CEA-318364AEECA2}" destId="{3A5A1868-7ED4-4EA0-B1D9-1362CAEF7B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FC1A54-80B4-49F8-9860-0373D08ADAD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NI"/>
        </a:p>
      </dgm:t>
    </dgm:pt>
    <dgm:pt modelId="{0DA0AF90-7FE3-4E55-998B-761AE10F7495}">
      <dgm:prSet phldrT="[Texto]" custT="1"/>
      <dgm:spPr>
        <a:solidFill>
          <a:schemeClr val="accent2">
            <a:lumMod val="75000"/>
          </a:schemeClr>
        </a:solidFill>
      </dgm:spPr>
      <dgm:t>
        <a:bodyPr/>
        <a:lstStyle/>
        <a:p>
          <a:r>
            <a:rPr kumimoji="1" lang="es-ES" sz="1600" dirty="0" smtClean="0">
              <a:solidFill>
                <a:schemeClr val="bg1"/>
              </a:solidFill>
              <a:latin typeface="+mn-lt"/>
            </a:rPr>
            <a:t>Dos reuniones de la CNCTP: Nicaragua- Panamá.-</a:t>
          </a:r>
        </a:p>
        <a:p>
          <a:endParaRPr kumimoji="1" lang="es-ES" sz="1600" dirty="0" smtClean="0">
            <a:solidFill>
              <a:schemeClr val="bg1"/>
            </a:solidFill>
            <a:latin typeface="+mn-lt"/>
          </a:endParaRPr>
        </a:p>
        <a:p>
          <a:r>
            <a:rPr kumimoji="1" lang="es-ES" sz="1600" dirty="0" smtClean="0">
              <a:solidFill>
                <a:schemeClr val="bg1"/>
              </a:solidFill>
              <a:latin typeface="+mn-lt"/>
            </a:rPr>
            <a:t>Intercambio de BUENAS PRACTICAS: México, Ecuador, Salvador, San Andrés, Paraguay</a:t>
          </a:r>
        </a:p>
        <a:p>
          <a:endParaRPr lang="es-NI" sz="1600" dirty="0">
            <a:solidFill>
              <a:schemeClr val="bg1"/>
            </a:solidFill>
          </a:endParaRPr>
        </a:p>
      </dgm:t>
    </dgm:pt>
    <dgm:pt modelId="{90D06D08-D6FA-4B67-A6A4-E881B641B1EF}" type="parTrans" cxnId="{2CB2AB75-04F0-4F10-A674-D1BCC9A8350A}">
      <dgm:prSet/>
      <dgm:spPr/>
      <dgm:t>
        <a:bodyPr/>
        <a:lstStyle/>
        <a:p>
          <a:endParaRPr lang="es-NI" sz="1600">
            <a:solidFill>
              <a:schemeClr val="bg1"/>
            </a:solidFill>
          </a:endParaRPr>
        </a:p>
      </dgm:t>
    </dgm:pt>
    <dgm:pt modelId="{26D3BCF8-9EDE-4A03-BA1B-E7051B4FBA54}" type="sibTrans" cxnId="{2CB2AB75-04F0-4F10-A674-D1BCC9A8350A}">
      <dgm:prSet/>
      <dgm:spPr/>
      <dgm:t>
        <a:bodyPr/>
        <a:lstStyle/>
        <a:p>
          <a:endParaRPr lang="es-NI" sz="1600">
            <a:solidFill>
              <a:schemeClr val="bg1"/>
            </a:solidFill>
          </a:endParaRPr>
        </a:p>
      </dgm:t>
    </dgm:pt>
    <dgm:pt modelId="{6568E9D4-854B-41C2-94FD-56683B26A32F}">
      <dgm:prSet phldrT="[Texto]" custT="1"/>
      <dgm:spPr>
        <a:solidFill>
          <a:schemeClr val="accent3">
            <a:lumMod val="60000"/>
            <a:lumOff val="40000"/>
          </a:schemeClr>
        </a:solidFill>
      </dgm:spPr>
      <dgm:t>
        <a:bodyPr/>
        <a:lstStyle/>
        <a:p>
          <a:r>
            <a:rPr kumimoji="1" lang="es-ES" sz="1600" dirty="0" smtClean="0">
              <a:solidFill>
                <a:schemeClr val="bg1"/>
              </a:solidFill>
              <a:latin typeface="+mn-lt"/>
            </a:rPr>
            <a:t>Lineamientos Regionales para combatir el delito en la región.</a:t>
          </a:r>
        </a:p>
        <a:p>
          <a:endParaRPr kumimoji="1" lang="es-ES" sz="1600" dirty="0" smtClean="0">
            <a:solidFill>
              <a:schemeClr val="bg1"/>
            </a:solidFill>
            <a:latin typeface="+mn-lt"/>
          </a:endParaRPr>
        </a:p>
        <a:p>
          <a:r>
            <a:rPr kumimoji="1" lang="es-ES" sz="1600" dirty="0" smtClean="0">
              <a:solidFill>
                <a:schemeClr val="bg1"/>
              </a:solidFill>
              <a:latin typeface="+mn-lt"/>
            </a:rPr>
            <a:t>Estrategia regional para Atención a victimas.-</a:t>
          </a:r>
          <a:endParaRPr lang="es-NI" sz="1600" dirty="0">
            <a:solidFill>
              <a:schemeClr val="bg1"/>
            </a:solidFill>
          </a:endParaRPr>
        </a:p>
      </dgm:t>
    </dgm:pt>
    <dgm:pt modelId="{B1E5375C-EECA-4A77-9C93-9418FD5CFFB4}" type="parTrans" cxnId="{C3C8ACFA-8822-4827-BAE6-B6E6C56DF9AF}">
      <dgm:prSet/>
      <dgm:spPr/>
      <dgm:t>
        <a:bodyPr/>
        <a:lstStyle/>
        <a:p>
          <a:endParaRPr lang="es-NI" sz="1600">
            <a:solidFill>
              <a:schemeClr val="bg1"/>
            </a:solidFill>
          </a:endParaRPr>
        </a:p>
      </dgm:t>
    </dgm:pt>
    <dgm:pt modelId="{42FFB9E6-D63E-4710-B7C3-68F6537ED7EE}" type="sibTrans" cxnId="{C3C8ACFA-8822-4827-BAE6-B6E6C56DF9AF}">
      <dgm:prSet/>
      <dgm:spPr/>
      <dgm:t>
        <a:bodyPr/>
        <a:lstStyle/>
        <a:p>
          <a:endParaRPr lang="es-NI" sz="1600">
            <a:solidFill>
              <a:schemeClr val="bg1"/>
            </a:solidFill>
          </a:endParaRPr>
        </a:p>
      </dgm:t>
    </dgm:pt>
    <dgm:pt modelId="{C62A696F-681A-4517-A4A2-8A07ECBFED0C}">
      <dgm:prSet phldrT="[Texto]" custT="1"/>
      <dgm:spPr>
        <a:solidFill>
          <a:schemeClr val="accent5">
            <a:lumMod val="75000"/>
          </a:schemeClr>
        </a:solidFill>
      </dgm:spPr>
      <dgm:t>
        <a:bodyPr/>
        <a:lstStyle/>
        <a:p>
          <a:r>
            <a:rPr kumimoji="1" lang="es-ES" sz="1600" dirty="0" smtClean="0">
              <a:solidFill>
                <a:schemeClr val="bg1"/>
              </a:solidFill>
              <a:latin typeface="+mn-lt"/>
            </a:rPr>
            <a:t>Protocolo Regional para el Mapeo Geográfico y social en la Región.</a:t>
          </a:r>
        </a:p>
        <a:p>
          <a:endParaRPr kumimoji="1" lang="es-ES" sz="1600" dirty="0" smtClean="0">
            <a:solidFill>
              <a:schemeClr val="bg1"/>
            </a:solidFill>
            <a:latin typeface="+mn-lt"/>
          </a:endParaRPr>
        </a:p>
        <a:p>
          <a:r>
            <a:rPr kumimoji="1" lang="es-ES" sz="1600" dirty="0" smtClean="0">
              <a:solidFill>
                <a:schemeClr val="bg1"/>
              </a:solidFill>
              <a:latin typeface="+mn-lt"/>
            </a:rPr>
            <a:t> Estudio Regional sobre la situación del delito en la Región.</a:t>
          </a:r>
          <a:endParaRPr lang="es-NI" sz="1600" dirty="0">
            <a:solidFill>
              <a:schemeClr val="bg1"/>
            </a:solidFill>
          </a:endParaRPr>
        </a:p>
      </dgm:t>
    </dgm:pt>
    <dgm:pt modelId="{A9ADB193-8877-4A0B-B8D5-4FB50C18EEBE}" type="parTrans" cxnId="{89220361-64B1-4BCE-9AC6-D09C6BF9EBD1}">
      <dgm:prSet/>
      <dgm:spPr/>
      <dgm:t>
        <a:bodyPr/>
        <a:lstStyle/>
        <a:p>
          <a:endParaRPr lang="es-NI" sz="1600">
            <a:solidFill>
              <a:schemeClr val="bg1"/>
            </a:solidFill>
          </a:endParaRPr>
        </a:p>
      </dgm:t>
    </dgm:pt>
    <dgm:pt modelId="{F0F513DE-D29A-4935-A695-4827514EEA43}" type="sibTrans" cxnId="{89220361-64B1-4BCE-9AC6-D09C6BF9EBD1}">
      <dgm:prSet/>
      <dgm:spPr/>
      <dgm:t>
        <a:bodyPr/>
        <a:lstStyle/>
        <a:p>
          <a:endParaRPr lang="es-NI" sz="1600">
            <a:solidFill>
              <a:schemeClr val="bg1"/>
            </a:solidFill>
          </a:endParaRPr>
        </a:p>
      </dgm:t>
    </dgm:pt>
    <dgm:pt modelId="{3EB1DC24-6BB5-4D95-A550-E10C3A8B6CA3}">
      <dgm:prSet custT="1"/>
      <dgm:spPr>
        <a:solidFill>
          <a:srgbClr val="002060"/>
        </a:solidFill>
      </dgm:spPr>
      <dgm:t>
        <a:bodyPr/>
        <a:lstStyle/>
        <a:p>
          <a:r>
            <a:rPr kumimoji="1" lang="es-ES" sz="1600" dirty="0" smtClean="0">
              <a:solidFill>
                <a:schemeClr val="bg1"/>
              </a:solidFill>
              <a:latin typeface="+mn-lt"/>
            </a:rPr>
            <a:t>Estrategia Regional de Comunicación- Campaña Regional. </a:t>
          </a:r>
        </a:p>
        <a:p>
          <a:endParaRPr kumimoji="1" lang="es-ES" sz="1600" dirty="0" smtClean="0">
            <a:solidFill>
              <a:schemeClr val="bg1"/>
            </a:solidFill>
            <a:latin typeface="+mn-lt"/>
          </a:endParaRPr>
        </a:p>
        <a:p>
          <a:r>
            <a:rPr kumimoji="1" lang="es-ES" sz="1600" dirty="0" smtClean="0">
              <a:solidFill>
                <a:schemeClr val="bg1"/>
              </a:solidFill>
              <a:latin typeface="+mn-lt"/>
            </a:rPr>
            <a:t>Prepara un Convenio Centroamericano en conjunto con la CCJ para combatir el delito de ESC y TP</a:t>
          </a:r>
          <a:endParaRPr lang="es-NI" sz="1600" dirty="0">
            <a:solidFill>
              <a:schemeClr val="bg1"/>
            </a:solidFill>
          </a:endParaRPr>
        </a:p>
      </dgm:t>
    </dgm:pt>
    <dgm:pt modelId="{043AA271-CB7A-430B-BFD8-2B07E5A97569}" type="parTrans" cxnId="{B27F73E2-DDB7-4372-BEEE-03C2D2E36328}">
      <dgm:prSet/>
      <dgm:spPr/>
      <dgm:t>
        <a:bodyPr/>
        <a:lstStyle/>
        <a:p>
          <a:endParaRPr lang="es-NI" sz="1600">
            <a:solidFill>
              <a:schemeClr val="bg1"/>
            </a:solidFill>
          </a:endParaRPr>
        </a:p>
      </dgm:t>
    </dgm:pt>
    <dgm:pt modelId="{BD8A9252-6C55-4B71-9761-E7408DFAF864}" type="sibTrans" cxnId="{B27F73E2-DDB7-4372-BEEE-03C2D2E36328}">
      <dgm:prSet/>
      <dgm:spPr/>
      <dgm:t>
        <a:bodyPr/>
        <a:lstStyle/>
        <a:p>
          <a:endParaRPr lang="es-NI" sz="1600">
            <a:solidFill>
              <a:schemeClr val="bg1"/>
            </a:solidFill>
          </a:endParaRPr>
        </a:p>
      </dgm:t>
    </dgm:pt>
    <dgm:pt modelId="{6D3B17FA-E7F0-4168-9C69-FE08D23C766D}" type="pres">
      <dgm:prSet presAssocID="{11FC1A54-80B4-49F8-9860-0373D08ADAD3}" presName="Name0" presStyleCnt="0">
        <dgm:presLayoutVars>
          <dgm:dir/>
          <dgm:resizeHandles val="exact"/>
        </dgm:presLayoutVars>
      </dgm:prSet>
      <dgm:spPr/>
      <dgm:t>
        <a:bodyPr/>
        <a:lstStyle/>
        <a:p>
          <a:endParaRPr lang="es-NI"/>
        </a:p>
      </dgm:t>
    </dgm:pt>
    <dgm:pt modelId="{A7CABD90-68A2-4CE9-94A3-4C58C6BD181C}" type="pres">
      <dgm:prSet presAssocID="{0DA0AF90-7FE3-4E55-998B-761AE10F7495}" presName="node" presStyleLbl="node1" presStyleIdx="0" presStyleCnt="4">
        <dgm:presLayoutVars>
          <dgm:bulletEnabled val="1"/>
        </dgm:presLayoutVars>
      </dgm:prSet>
      <dgm:spPr/>
      <dgm:t>
        <a:bodyPr/>
        <a:lstStyle/>
        <a:p>
          <a:endParaRPr lang="es-NI"/>
        </a:p>
      </dgm:t>
    </dgm:pt>
    <dgm:pt modelId="{2953BE3A-129D-4F6E-B77A-879F2CB09A3F}" type="pres">
      <dgm:prSet presAssocID="{26D3BCF8-9EDE-4A03-BA1B-E7051B4FBA54}" presName="sibTrans" presStyleCnt="0"/>
      <dgm:spPr/>
    </dgm:pt>
    <dgm:pt modelId="{7CC37688-223E-4B66-9B9F-B23E35C2C8C9}" type="pres">
      <dgm:prSet presAssocID="{6568E9D4-854B-41C2-94FD-56683B26A32F}" presName="node" presStyleLbl="node1" presStyleIdx="1" presStyleCnt="4">
        <dgm:presLayoutVars>
          <dgm:bulletEnabled val="1"/>
        </dgm:presLayoutVars>
      </dgm:prSet>
      <dgm:spPr/>
      <dgm:t>
        <a:bodyPr/>
        <a:lstStyle/>
        <a:p>
          <a:endParaRPr lang="es-NI"/>
        </a:p>
      </dgm:t>
    </dgm:pt>
    <dgm:pt modelId="{77FE1AF0-6563-4D8A-890B-B29ACD7D35E6}" type="pres">
      <dgm:prSet presAssocID="{42FFB9E6-D63E-4710-B7C3-68F6537ED7EE}" presName="sibTrans" presStyleCnt="0"/>
      <dgm:spPr/>
    </dgm:pt>
    <dgm:pt modelId="{ED09BFE1-62BB-4A97-9485-4DBD0A58CD7A}" type="pres">
      <dgm:prSet presAssocID="{C62A696F-681A-4517-A4A2-8A07ECBFED0C}" presName="node" presStyleLbl="node1" presStyleIdx="2" presStyleCnt="4">
        <dgm:presLayoutVars>
          <dgm:bulletEnabled val="1"/>
        </dgm:presLayoutVars>
      </dgm:prSet>
      <dgm:spPr/>
      <dgm:t>
        <a:bodyPr/>
        <a:lstStyle/>
        <a:p>
          <a:endParaRPr lang="es-NI"/>
        </a:p>
      </dgm:t>
    </dgm:pt>
    <dgm:pt modelId="{E209B3DD-C8F8-4307-A2DE-BA8C6316CA73}" type="pres">
      <dgm:prSet presAssocID="{F0F513DE-D29A-4935-A695-4827514EEA43}" presName="sibTrans" presStyleCnt="0"/>
      <dgm:spPr/>
    </dgm:pt>
    <dgm:pt modelId="{D0617458-C394-4ECE-BFCA-F248573A0F20}" type="pres">
      <dgm:prSet presAssocID="{3EB1DC24-6BB5-4D95-A550-E10C3A8B6CA3}" presName="node" presStyleLbl="node1" presStyleIdx="3" presStyleCnt="4">
        <dgm:presLayoutVars>
          <dgm:bulletEnabled val="1"/>
        </dgm:presLayoutVars>
      </dgm:prSet>
      <dgm:spPr/>
      <dgm:t>
        <a:bodyPr/>
        <a:lstStyle/>
        <a:p>
          <a:endParaRPr lang="es-NI"/>
        </a:p>
      </dgm:t>
    </dgm:pt>
  </dgm:ptLst>
  <dgm:cxnLst>
    <dgm:cxn modelId="{F88A1364-C063-4877-AF4C-CA7C42F5CCFE}" type="presOf" srcId="{C62A696F-681A-4517-A4A2-8A07ECBFED0C}" destId="{ED09BFE1-62BB-4A97-9485-4DBD0A58CD7A}" srcOrd="0" destOrd="0" presId="urn:microsoft.com/office/officeart/2005/8/layout/hList6"/>
    <dgm:cxn modelId="{B27F73E2-DDB7-4372-BEEE-03C2D2E36328}" srcId="{11FC1A54-80B4-49F8-9860-0373D08ADAD3}" destId="{3EB1DC24-6BB5-4D95-A550-E10C3A8B6CA3}" srcOrd="3" destOrd="0" parTransId="{043AA271-CB7A-430B-BFD8-2B07E5A97569}" sibTransId="{BD8A9252-6C55-4B71-9761-E7408DFAF864}"/>
    <dgm:cxn modelId="{19E6CB17-5AA1-4200-8A03-CBAB6E6A4BA3}" type="presOf" srcId="{0DA0AF90-7FE3-4E55-998B-761AE10F7495}" destId="{A7CABD90-68A2-4CE9-94A3-4C58C6BD181C}" srcOrd="0" destOrd="0" presId="urn:microsoft.com/office/officeart/2005/8/layout/hList6"/>
    <dgm:cxn modelId="{2CB2AB75-04F0-4F10-A674-D1BCC9A8350A}" srcId="{11FC1A54-80B4-49F8-9860-0373D08ADAD3}" destId="{0DA0AF90-7FE3-4E55-998B-761AE10F7495}" srcOrd="0" destOrd="0" parTransId="{90D06D08-D6FA-4B67-A6A4-E881B641B1EF}" sibTransId="{26D3BCF8-9EDE-4A03-BA1B-E7051B4FBA54}"/>
    <dgm:cxn modelId="{88C56627-DE40-4D2F-A92E-E9809AE64712}" type="presOf" srcId="{6568E9D4-854B-41C2-94FD-56683B26A32F}" destId="{7CC37688-223E-4B66-9B9F-B23E35C2C8C9}" srcOrd="0" destOrd="0" presId="urn:microsoft.com/office/officeart/2005/8/layout/hList6"/>
    <dgm:cxn modelId="{DB8F0388-637A-4F9C-80C1-B6385088670F}" type="presOf" srcId="{3EB1DC24-6BB5-4D95-A550-E10C3A8B6CA3}" destId="{D0617458-C394-4ECE-BFCA-F248573A0F20}" srcOrd="0" destOrd="0" presId="urn:microsoft.com/office/officeart/2005/8/layout/hList6"/>
    <dgm:cxn modelId="{ED61DA1E-5543-4219-9F52-04CE4D894CF1}" type="presOf" srcId="{11FC1A54-80B4-49F8-9860-0373D08ADAD3}" destId="{6D3B17FA-E7F0-4168-9C69-FE08D23C766D}" srcOrd="0" destOrd="0" presId="urn:microsoft.com/office/officeart/2005/8/layout/hList6"/>
    <dgm:cxn modelId="{89220361-64B1-4BCE-9AC6-D09C6BF9EBD1}" srcId="{11FC1A54-80B4-49F8-9860-0373D08ADAD3}" destId="{C62A696F-681A-4517-A4A2-8A07ECBFED0C}" srcOrd="2" destOrd="0" parTransId="{A9ADB193-8877-4A0B-B8D5-4FB50C18EEBE}" sibTransId="{F0F513DE-D29A-4935-A695-4827514EEA43}"/>
    <dgm:cxn modelId="{C3C8ACFA-8822-4827-BAE6-B6E6C56DF9AF}" srcId="{11FC1A54-80B4-49F8-9860-0373D08ADAD3}" destId="{6568E9D4-854B-41C2-94FD-56683B26A32F}" srcOrd="1" destOrd="0" parTransId="{B1E5375C-EECA-4A77-9C93-9418FD5CFFB4}" sibTransId="{42FFB9E6-D63E-4710-B7C3-68F6537ED7EE}"/>
    <dgm:cxn modelId="{12A8CC23-982D-40D7-A40C-5D256C45C65D}" type="presParOf" srcId="{6D3B17FA-E7F0-4168-9C69-FE08D23C766D}" destId="{A7CABD90-68A2-4CE9-94A3-4C58C6BD181C}" srcOrd="0" destOrd="0" presId="urn:microsoft.com/office/officeart/2005/8/layout/hList6"/>
    <dgm:cxn modelId="{EBF6C609-3CB7-483B-AEE3-57FF7F5A1F5D}" type="presParOf" srcId="{6D3B17FA-E7F0-4168-9C69-FE08D23C766D}" destId="{2953BE3A-129D-4F6E-B77A-879F2CB09A3F}" srcOrd="1" destOrd="0" presId="urn:microsoft.com/office/officeart/2005/8/layout/hList6"/>
    <dgm:cxn modelId="{705545A3-753C-45AF-90DA-AB8178FA88F3}" type="presParOf" srcId="{6D3B17FA-E7F0-4168-9C69-FE08D23C766D}" destId="{7CC37688-223E-4B66-9B9F-B23E35C2C8C9}" srcOrd="2" destOrd="0" presId="urn:microsoft.com/office/officeart/2005/8/layout/hList6"/>
    <dgm:cxn modelId="{CF76EF4D-36B6-499A-AD01-7BD6F95F38A6}" type="presParOf" srcId="{6D3B17FA-E7F0-4168-9C69-FE08D23C766D}" destId="{77FE1AF0-6563-4D8A-890B-B29ACD7D35E6}" srcOrd="3" destOrd="0" presId="urn:microsoft.com/office/officeart/2005/8/layout/hList6"/>
    <dgm:cxn modelId="{81DC31C3-BF19-4BC8-8196-28AA9FB051CB}" type="presParOf" srcId="{6D3B17FA-E7F0-4168-9C69-FE08D23C766D}" destId="{ED09BFE1-62BB-4A97-9485-4DBD0A58CD7A}" srcOrd="4" destOrd="0" presId="urn:microsoft.com/office/officeart/2005/8/layout/hList6"/>
    <dgm:cxn modelId="{B1421A06-F88D-4B82-87FE-1CC10D9A14C3}" type="presParOf" srcId="{6D3B17FA-E7F0-4168-9C69-FE08D23C766D}" destId="{E209B3DD-C8F8-4307-A2DE-BA8C6316CA73}" srcOrd="5" destOrd="0" presId="urn:microsoft.com/office/officeart/2005/8/layout/hList6"/>
    <dgm:cxn modelId="{7FA5A86E-2AC2-4D1A-801F-BB22931DBC31}" type="presParOf" srcId="{6D3B17FA-E7F0-4168-9C69-FE08D23C766D}" destId="{D0617458-C394-4ECE-BFCA-F248573A0F2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7313-A164-424A-BE2C-2B8D866E2BC0}">
      <dsp:nvSpPr>
        <dsp:cNvPr id="0" name=""/>
        <dsp:cNvSpPr/>
      </dsp:nvSpPr>
      <dsp:spPr>
        <a:xfrm rot="16200000">
          <a:off x="-1517967" y="1519859"/>
          <a:ext cx="4896543" cy="1856825"/>
        </a:xfrm>
        <a:prstGeom prst="flowChartManualOperation">
          <a:avLst/>
        </a:prstGeom>
        <a:solidFill>
          <a:schemeClr val="accent2">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556" bIns="0" numCol="1" spcCol="1270" anchor="ctr" anchorCtr="0">
          <a:noAutofit/>
        </a:bodyPr>
        <a:lstStyle/>
        <a:p>
          <a:pPr lvl="0" algn="ctr" defTabSz="666750">
            <a:lnSpc>
              <a:spcPct val="90000"/>
            </a:lnSpc>
            <a:spcBef>
              <a:spcPct val="0"/>
            </a:spcBef>
            <a:spcAft>
              <a:spcPct val="35000"/>
            </a:spcAft>
          </a:pPr>
          <a:r>
            <a:rPr lang="es-ES" sz="1500" b="1" kern="1200" dirty="0" smtClean="0"/>
            <a:t>Se valida , imprime y se capacita sobre  “ El Protocolo de Repatriación de Niños, Niñas y Adolescentes victimas de Trata de Personas</a:t>
          </a:r>
          <a:endParaRPr lang="es-NI" sz="1500" b="1" kern="1200" dirty="0"/>
        </a:p>
      </dsp:txBody>
      <dsp:txXfrm rot="5400000">
        <a:off x="1892" y="979309"/>
        <a:ext cx="1856825" cy="2937925"/>
      </dsp:txXfrm>
    </dsp:sp>
    <dsp:sp modelId="{F3217550-3758-42E1-88E0-3A624D88F9C7}">
      <dsp:nvSpPr>
        <dsp:cNvPr id="0" name=""/>
        <dsp:cNvSpPr/>
      </dsp:nvSpPr>
      <dsp:spPr>
        <a:xfrm rot="16200000">
          <a:off x="478120" y="1519859"/>
          <a:ext cx="4896543" cy="1856825"/>
        </a:xfrm>
        <a:prstGeom prst="flowChartManualOperation">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556" bIns="0" numCol="1" spcCol="1270" anchor="ctr" anchorCtr="0">
          <a:noAutofit/>
        </a:bodyPr>
        <a:lstStyle/>
        <a:p>
          <a:pPr lvl="0" algn="ctr" defTabSz="666750">
            <a:lnSpc>
              <a:spcPct val="90000"/>
            </a:lnSpc>
            <a:spcBef>
              <a:spcPct val="0"/>
            </a:spcBef>
            <a:spcAft>
              <a:spcPct val="35000"/>
            </a:spcAft>
          </a:pPr>
          <a:r>
            <a:rPr lang="es-ES" sz="1500" b="1" kern="1200" dirty="0" smtClean="0"/>
            <a:t>Capacitación a todos los miembros de la CNTP. </a:t>
          </a:r>
        </a:p>
        <a:p>
          <a:pPr lvl="0" algn="ctr" defTabSz="666750">
            <a:lnSpc>
              <a:spcPct val="90000"/>
            </a:lnSpc>
            <a:spcBef>
              <a:spcPct val="0"/>
            </a:spcBef>
            <a:spcAft>
              <a:spcPct val="35000"/>
            </a:spcAft>
          </a:pPr>
          <a:endParaRPr lang="es-ES" sz="1500" b="1" kern="1200" dirty="0" smtClean="0"/>
        </a:p>
        <a:p>
          <a:pPr lvl="0" algn="ctr" defTabSz="666750">
            <a:lnSpc>
              <a:spcPct val="90000"/>
            </a:lnSpc>
            <a:spcBef>
              <a:spcPct val="0"/>
            </a:spcBef>
            <a:spcAft>
              <a:spcPct val="35000"/>
            </a:spcAft>
          </a:pPr>
          <a:r>
            <a:rPr lang="es-ES" sz="1500" b="1" kern="1200" dirty="0" smtClean="0"/>
            <a:t>22000 nicaragüenses sensibilizados y dispuesto a combatir el delito. </a:t>
          </a:r>
          <a:endParaRPr lang="es-NI" sz="1500" b="1" kern="1200" dirty="0"/>
        </a:p>
      </dsp:txBody>
      <dsp:txXfrm rot="5400000">
        <a:off x="1997979" y="979309"/>
        <a:ext cx="1856825" cy="2937925"/>
      </dsp:txXfrm>
    </dsp:sp>
    <dsp:sp modelId="{98A5648B-A0B4-419B-B9A6-19964411AEEE}">
      <dsp:nvSpPr>
        <dsp:cNvPr id="0" name=""/>
        <dsp:cNvSpPr/>
      </dsp:nvSpPr>
      <dsp:spPr>
        <a:xfrm rot="16200000">
          <a:off x="2474207" y="1519859"/>
          <a:ext cx="4896543" cy="1856825"/>
        </a:xfrm>
        <a:prstGeom prst="flowChartManualOperation">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556" bIns="0" numCol="1" spcCol="1270" anchor="ctr" anchorCtr="0">
          <a:noAutofit/>
        </a:bodyPr>
        <a:lstStyle/>
        <a:p>
          <a:pPr lvl="0" algn="ctr" defTabSz="666750">
            <a:lnSpc>
              <a:spcPct val="90000"/>
            </a:lnSpc>
            <a:spcBef>
              <a:spcPct val="0"/>
            </a:spcBef>
            <a:spcAft>
              <a:spcPct val="35000"/>
            </a:spcAft>
          </a:pPr>
          <a:r>
            <a:rPr kumimoji="1" lang="es-ES" sz="1500" b="1" kern="1200" dirty="0" smtClean="0">
              <a:solidFill>
                <a:schemeClr val="bg1"/>
              </a:solidFill>
              <a:latin typeface="Calibri" pitchFamily="34" charset="0"/>
            </a:rPr>
            <a:t>2007  “ Abre tus ojos </a:t>
          </a:r>
        </a:p>
        <a:p>
          <a:pPr lvl="0" algn="ctr" defTabSz="666750">
            <a:lnSpc>
              <a:spcPct val="90000"/>
            </a:lnSpc>
            <a:spcBef>
              <a:spcPct val="0"/>
            </a:spcBef>
            <a:spcAft>
              <a:spcPct val="35000"/>
            </a:spcAft>
          </a:pPr>
          <a:r>
            <a:rPr kumimoji="1" lang="es-ES" sz="1500" b="1" kern="1200" dirty="0" smtClean="0">
              <a:solidFill>
                <a:schemeClr val="bg1"/>
              </a:solidFill>
              <a:latin typeface="Calibri" pitchFamily="34" charset="0"/>
            </a:rPr>
            <a:t>2008-2009 “ Campañas de Prevención a nivel de Convenio violencia y  Trata  .- SCH- AECID.-</a:t>
          </a:r>
        </a:p>
        <a:p>
          <a:pPr lvl="0" algn="ctr" defTabSz="666750">
            <a:lnSpc>
              <a:spcPct val="90000"/>
            </a:lnSpc>
            <a:spcBef>
              <a:spcPct val="0"/>
            </a:spcBef>
            <a:spcAft>
              <a:spcPct val="35000"/>
            </a:spcAft>
          </a:pPr>
          <a:r>
            <a:rPr kumimoji="1" lang="es-ES" sz="1500" b="1" kern="1200" dirty="0" smtClean="0">
              <a:solidFill>
                <a:schemeClr val="bg1"/>
              </a:solidFill>
              <a:latin typeface="Calibri" pitchFamily="34" charset="0"/>
            </a:rPr>
            <a:t>2011 -  Campaña Regional  con la Trata Laboral en conjunto con la OIM.-</a:t>
          </a:r>
        </a:p>
      </dsp:txBody>
      <dsp:txXfrm rot="5400000">
        <a:off x="3994066" y="979309"/>
        <a:ext cx="1856825" cy="2937925"/>
      </dsp:txXfrm>
    </dsp:sp>
    <dsp:sp modelId="{CD7B570C-1859-45DF-A7DB-742226883567}">
      <dsp:nvSpPr>
        <dsp:cNvPr id="0" name=""/>
        <dsp:cNvSpPr/>
      </dsp:nvSpPr>
      <dsp:spPr>
        <a:xfrm rot="16200000">
          <a:off x="4470295" y="1519859"/>
          <a:ext cx="4896543" cy="1856825"/>
        </a:xfrm>
        <a:prstGeom prst="flowChartManualOperation">
          <a:avLst/>
        </a:prstGeom>
        <a:solidFill>
          <a:schemeClr val="accent6">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556" bIns="0" numCol="1" spcCol="1270" anchor="ctr" anchorCtr="0">
          <a:noAutofit/>
        </a:bodyPr>
        <a:lstStyle/>
        <a:p>
          <a:pPr lvl="0" algn="ctr" defTabSz="666750">
            <a:lnSpc>
              <a:spcPct val="90000"/>
            </a:lnSpc>
            <a:spcBef>
              <a:spcPct val="0"/>
            </a:spcBef>
            <a:spcAft>
              <a:spcPct val="35000"/>
            </a:spcAft>
          </a:pPr>
          <a:r>
            <a:rPr kumimoji="1" lang="es-ES" sz="1500" b="1" kern="1200" dirty="0" smtClean="0">
              <a:solidFill>
                <a:schemeClr val="bg1"/>
              </a:solidFill>
              <a:latin typeface="Calibri" pitchFamily="34" charset="0"/>
            </a:rPr>
            <a:t>2012- 2013 Campaña regional  “ Alerta y Pilas Puestas” , contra la ESC- Puntos de Encuentros</a:t>
          </a:r>
        </a:p>
        <a:p>
          <a:pPr lvl="0" algn="ctr" defTabSz="666750">
            <a:lnSpc>
              <a:spcPct val="90000"/>
            </a:lnSpc>
            <a:spcBef>
              <a:spcPct val="0"/>
            </a:spcBef>
            <a:spcAft>
              <a:spcPct val="35000"/>
            </a:spcAft>
          </a:pPr>
          <a:r>
            <a:rPr kumimoji="1" lang="es-ES" sz="1500" b="1" kern="1200" dirty="0" smtClean="0">
              <a:solidFill>
                <a:schemeClr val="bg1"/>
              </a:solidFill>
              <a:latin typeface="Calibri" pitchFamily="34" charset="0"/>
            </a:rPr>
            <a:t>2013 Campaña Regional  “ Los Caminos de la Vida “  ECPAT- BID –CR.-</a:t>
          </a:r>
        </a:p>
        <a:p>
          <a:pPr lvl="0" algn="ctr" defTabSz="666750">
            <a:lnSpc>
              <a:spcPct val="90000"/>
            </a:lnSpc>
            <a:spcBef>
              <a:spcPct val="0"/>
            </a:spcBef>
            <a:spcAft>
              <a:spcPct val="35000"/>
            </a:spcAft>
          </a:pPr>
          <a:r>
            <a:rPr kumimoji="1" lang="es-ES" sz="1500" b="1" kern="1200" dirty="0" smtClean="0">
              <a:solidFill>
                <a:schemeClr val="bg1"/>
              </a:solidFill>
              <a:latin typeface="Calibri" pitchFamily="34" charset="0"/>
            </a:rPr>
            <a:t>2014 Campaña Mundial “ Juega por la Vida”, Ciudad Vaticano</a:t>
          </a:r>
          <a:endParaRPr lang="es-NI" sz="1500" b="1" kern="1200" dirty="0"/>
        </a:p>
      </dsp:txBody>
      <dsp:txXfrm rot="5400000">
        <a:off x="5990154" y="979309"/>
        <a:ext cx="1856825" cy="2937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6F7C4-F6E9-4B13-8D0D-69BF9EBD7515}">
      <dsp:nvSpPr>
        <dsp:cNvPr id="0" name=""/>
        <dsp:cNvSpPr/>
      </dsp:nvSpPr>
      <dsp:spPr>
        <a:xfrm>
          <a:off x="-6025072" y="-921917"/>
          <a:ext cx="7172427" cy="7172427"/>
        </a:xfrm>
        <a:prstGeom prst="blockArc">
          <a:avLst>
            <a:gd name="adj1" fmla="val 18900000"/>
            <a:gd name="adj2" fmla="val 2700000"/>
            <a:gd name="adj3" fmla="val 30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AA23C-0A65-4581-8F27-D7F1004AC16D}">
      <dsp:nvSpPr>
        <dsp:cNvPr id="0" name=""/>
        <dsp:cNvSpPr/>
      </dsp:nvSpPr>
      <dsp:spPr>
        <a:xfrm>
          <a:off x="501394" y="288032"/>
          <a:ext cx="7128302" cy="756082"/>
        </a:xfrm>
        <a:prstGeom prst="rect">
          <a:avLst/>
        </a:prstGeom>
        <a:solidFill>
          <a:srgbClr val="00B0F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s-ES" sz="1800" b="1" kern="1200" dirty="0" smtClean="0">
              <a:solidFill>
                <a:schemeClr val="bg1"/>
              </a:solidFill>
              <a:latin typeface="Calibri" pitchFamily="34" charset="0"/>
            </a:rPr>
            <a:t>Entre al año 2007 al 2013 se investigaron 127 casos  de Trata de Personas y se investigaron 229 personas</a:t>
          </a:r>
          <a:r>
            <a:rPr kumimoji="1" lang="es-ES" sz="1800" b="1" kern="1200" smtClean="0">
              <a:solidFill>
                <a:schemeClr val="bg1"/>
              </a:solidFill>
              <a:latin typeface="Calibri" pitchFamily="34" charset="0"/>
            </a:rPr>
            <a:t>, 87 acusaciones presentada.- 69 casos  </a:t>
          </a:r>
          <a:r>
            <a:rPr kumimoji="1" lang="es-ES" sz="1800" b="1" kern="1200" dirty="0" smtClean="0">
              <a:solidFill>
                <a:schemeClr val="bg1"/>
              </a:solidFill>
              <a:latin typeface="Calibri" pitchFamily="34" charset="0"/>
            </a:rPr>
            <a:t>condenados </a:t>
          </a:r>
        </a:p>
      </dsp:txBody>
      <dsp:txXfrm>
        <a:off x="501394" y="288032"/>
        <a:ext cx="7128302" cy="756082"/>
      </dsp:txXfrm>
    </dsp:sp>
    <dsp:sp modelId="{725A8DC8-CAEA-461E-832D-04F46C6D57A6}">
      <dsp:nvSpPr>
        <dsp:cNvPr id="0" name=""/>
        <dsp:cNvSpPr/>
      </dsp:nvSpPr>
      <dsp:spPr>
        <a:xfrm>
          <a:off x="84964" y="249644"/>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48B1F-42FC-4693-BC17-D7C9B5CB9F00}">
      <dsp:nvSpPr>
        <dsp:cNvPr id="0" name=""/>
        <dsp:cNvSpPr/>
      </dsp:nvSpPr>
      <dsp:spPr>
        <a:xfrm>
          <a:off x="978836" y="1224136"/>
          <a:ext cx="6650860" cy="882097"/>
        </a:xfrm>
        <a:prstGeom prst="rect">
          <a:avLst/>
        </a:prstGeom>
        <a:solidFill>
          <a:srgbClr val="7030A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lang="es-ES" sz="1800" b="1" kern="1200" dirty="0" smtClean="0"/>
            <a:t>Se han rescatado 279 víctimas, dentro de estas: 251 del sexo femenino; 28 del sexo masculino</a:t>
          </a:r>
          <a:endParaRPr lang="es-NI" sz="1800" b="1" kern="1200" dirty="0"/>
        </a:p>
      </dsp:txBody>
      <dsp:txXfrm>
        <a:off x="978836" y="1224136"/>
        <a:ext cx="6650860" cy="882097"/>
      </dsp:txXfrm>
    </dsp:sp>
    <dsp:sp modelId="{C157B941-9419-454B-8609-266CD3B3A0FF}">
      <dsp:nvSpPr>
        <dsp:cNvPr id="0" name=""/>
        <dsp:cNvSpPr/>
      </dsp:nvSpPr>
      <dsp:spPr>
        <a:xfrm>
          <a:off x="562406" y="1248755"/>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059FD1-0CBD-41DD-81E9-02E89FC9B76E}">
      <dsp:nvSpPr>
        <dsp:cNvPr id="0" name=""/>
        <dsp:cNvSpPr/>
      </dsp:nvSpPr>
      <dsp:spPr>
        <a:xfrm>
          <a:off x="1125372" y="2232248"/>
          <a:ext cx="6504324" cy="864094"/>
        </a:xfrm>
        <a:prstGeom prst="rect">
          <a:avLst/>
        </a:prstGeom>
        <a:solidFill>
          <a:schemeClr val="accent1">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s-ES" sz="1800" b="1" kern="1200" dirty="0" smtClean="0">
              <a:solidFill>
                <a:schemeClr val="bg1"/>
              </a:solidFill>
              <a:latin typeface="+mj-lt"/>
            </a:rPr>
            <a:t>Creación del Sistema Policial Para el combate y atención al delito de Trata de Personas</a:t>
          </a:r>
          <a:endParaRPr lang="es-NI" sz="1800" b="1" kern="1200" dirty="0">
            <a:solidFill>
              <a:schemeClr val="bg1"/>
            </a:solidFill>
            <a:latin typeface="+mj-lt"/>
          </a:endParaRPr>
        </a:p>
      </dsp:txBody>
      <dsp:txXfrm>
        <a:off x="1125372" y="2232248"/>
        <a:ext cx="6504324" cy="864094"/>
      </dsp:txXfrm>
    </dsp:sp>
    <dsp:sp modelId="{B6E9784D-465E-4383-B436-F9207D279911}">
      <dsp:nvSpPr>
        <dsp:cNvPr id="0" name=""/>
        <dsp:cNvSpPr/>
      </dsp:nvSpPr>
      <dsp:spPr>
        <a:xfrm>
          <a:off x="708942" y="2247866"/>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2CE3-E6CE-4C29-88C5-AD47A5980072}">
      <dsp:nvSpPr>
        <dsp:cNvPr id="0" name=""/>
        <dsp:cNvSpPr/>
      </dsp:nvSpPr>
      <dsp:spPr>
        <a:xfrm>
          <a:off x="978836" y="3240361"/>
          <a:ext cx="6650860" cy="846091"/>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s-ES" sz="1800" b="1" kern="1200" dirty="0" smtClean="0">
              <a:solidFill>
                <a:schemeClr val="bg1"/>
              </a:solidFill>
              <a:latin typeface="+mj-lt"/>
            </a:rPr>
            <a:t>Jornadas Nacionales de revisión de casos para lograr su judicialización </a:t>
          </a:r>
          <a:endParaRPr lang="es-NI" sz="1800" b="1" kern="1200" dirty="0">
            <a:solidFill>
              <a:schemeClr val="bg1"/>
            </a:solidFill>
            <a:latin typeface="+mj-lt"/>
          </a:endParaRPr>
        </a:p>
      </dsp:txBody>
      <dsp:txXfrm>
        <a:off x="978836" y="3240361"/>
        <a:ext cx="6650860" cy="846091"/>
      </dsp:txXfrm>
    </dsp:sp>
    <dsp:sp modelId="{36869964-D1B6-46BF-B8FB-D79568B3858F}">
      <dsp:nvSpPr>
        <dsp:cNvPr id="0" name=""/>
        <dsp:cNvSpPr/>
      </dsp:nvSpPr>
      <dsp:spPr>
        <a:xfrm>
          <a:off x="562406" y="3246977"/>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6EF130-7BB7-451C-9E9B-037F84EFF235}">
      <dsp:nvSpPr>
        <dsp:cNvPr id="0" name=""/>
        <dsp:cNvSpPr/>
      </dsp:nvSpPr>
      <dsp:spPr>
        <a:xfrm>
          <a:off x="501394" y="4248473"/>
          <a:ext cx="7128302" cy="828088"/>
        </a:xfrm>
        <a:prstGeom prst="rect">
          <a:avLst/>
        </a:prstGeom>
        <a:solidFill>
          <a:schemeClr val="accent4">
            <a:lumMod val="60000"/>
            <a:lumOff val="4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8865" tIns="45720" rIns="45720" bIns="45720" numCol="1" spcCol="1270" anchor="ctr" anchorCtr="0">
          <a:noAutofit/>
        </a:bodyPr>
        <a:lstStyle/>
        <a:p>
          <a:pPr lvl="0" algn="l" defTabSz="800100">
            <a:lnSpc>
              <a:spcPct val="90000"/>
            </a:lnSpc>
            <a:spcBef>
              <a:spcPct val="0"/>
            </a:spcBef>
            <a:spcAft>
              <a:spcPct val="35000"/>
            </a:spcAft>
          </a:pPr>
          <a:r>
            <a:rPr kumimoji="1" lang="es-ES" sz="1800" b="1" kern="1200" dirty="0" smtClean="0">
              <a:solidFill>
                <a:schemeClr val="bg1"/>
              </a:solidFill>
              <a:latin typeface="+mj-lt"/>
            </a:rPr>
            <a:t>Articulación de trabajo con 17 Mesas de Departamentales contra la Trata de Personas.</a:t>
          </a:r>
          <a:endParaRPr lang="es-NI" sz="1800" b="1" kern="1200" dirty="0">
            <a:solidFill>
              <a:schemeClr val="bg1"/>
            </a:solidFill>
            <a:latin typeface="+mj-lt"/>
          </a:endParaRPr>
        </a:p>
      </dsp:txBody>
      <dsp:txXfrm>
        <a:off x="501394" y="4248473"/>
        <a:ext cx="7128302" cy="828088"/>
      </dsp:txXfrm>
    </dsp:sp>
    <dsp:sp modelId="{2AF1E45F-3C9D-4C60-AED2-23A1C6B830ED}">
      <dsp:nvSpPr>
        <dsp:cNvPr id="0" name=""/>
        <dsp:cNvSpPr/>
      </dsp:nvSpPr>
      <dsp:spPr>
        <a:xfrm>
          <a:off x="84964" y="4246088"/>
          <a:ext cx="832858" cy="832858"/>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1650" cy="465138"/>
          </a:xfrm>
          <a:prstGeom prst="rect">
            <a:avLst/>
          </a:prstGeom>
        </p:spPr>
        <p:txBody>
          <a:bodyPr vert="horz" lIns="93287" tIns="46643" rIns="93287" bIns="46643"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976688" y="0"/>
            <a:ext cx="3041650" cy="465138"/>
          </a:xfrm>
          <a:prstGeom prst="rect">
            <a:avLst/>
          </a:prstGeom>
        </p:spPr>
        <p:txBody>
          <a:bodyPr vert="horz" lIns="93287" tIns="46643" rIns="93287" bIns="46643" rtlCol="0"/>
          <a:lstStyle>
            <a:lvl1pPr algn="r" fontAlgn="auto">
              <a:spcBef>
                <a:spcPts val="0"/>
              </a:spcBef>
              <a:spcAft>
                <a:spcPts val="0"/>
              </a:spcAft>
              <a:defRPr sz="1200">
                <a:latin typeface="+mn-lt"/>
              </a:defRPr>
            </a:lvl1pPr>
          </a:lstStyle>
          <a:p>
            <a:pPr>
              <a:defRPr/>
            </a:pPr>
            <a:fld id="{5CF57334-0092-4E8C-B037-12468624C312}" type="datetimeFigureOut">
              <a:rPr lang="es-ES"/>
              <a:pPr>
                <a:defRPr/>
              </a:pPr>
              <a:t>27/06/2014</a:t>
            </a:fld>
            <a:endParaRPr lang="es-ES"/>
          </a:p>
        </p:txBody>
      </p:sp>
      <p:sp>
        <p:nvSpPr>
          <p:cNvPr id="4" name="3 Marcador de imagen de diapositiva"/>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3" rIns="93287" bIns="46643" rtlCol="0" anchor="ctr"/>
          <a:lstStyle/>
          <a:p>
            <a:pPr lvl="0"/>
            <a:endParaRPr lang="es-ES" noProof="0"/>
          </a:p>
        </p:txBody>
      </p:sp>
      <p:sp>
        <p:nvSpPr>
          <p:cNvPr id="5" name="4 Marcador de notas"/>
          <p:cNvSpPr>
            <a:spLocks noGrp="1"/>
          </p:cNvSpPr>
          <p:nvPr>
            <p:ph type="body" sz="quarter" idx="3"/>
          </p:nvPr>
        </p:nvSpPr>
        <p:spPr>
          <a:xfrm>
            <a:off x="701675" y="4421188"/>
            <a:ext cx="5616575" cy="4186237"/>
          </a:xfrm>
          <a:prstGeom prst="rect">
            <a:avLst/>
          </a:prstGeom>
        </p:spPr>
        <p:txBody>
          <a:bodyPr vert="horz" lIns="93287" tIns="46643" rIns="93287" bIns="4664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839200"/>
            <a:ext cx="3041650" cy="465138"/>
          </a:xfrm>
          <a:prstGeom prst="rect">
            <a:avLst/>
          </a:prstGeom>
        </p:spPr>
        <p:txBody>
          <a:bodyPr vert="horz" lIns="93287" tIns="46643" rIns="93287" bIns="46643"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976688" y="8839200"/>
            <a:ext cx="3041650" cy="465138"/>
          </a:xfrm>
          <a:prstGeom prst="rect">
            <a:avLst/>
          </a:prstGeom>
        </p:spPr>
        <p:txBody>
          <a:bodyPr vert="horz" lIns="93287" tIns="46643" rIns="93287" bIns="46643" rtlCol="0" anchor="b"/>
          <a:lstStyle>
            <a:lvl1pPr algn="r" fontAlgn="auto">
              <a:spcBef>
                <a:spcPts val="0"/>
              </a:spcBef>
              <a:spcAft>
                <a:spcPts val="0"/>
              </a:spcAft>
              <a:defRPr sz="1200">
                <a:latin typeface="+mn-lt"/>
              </a:defRPr>
            </a:lvl1pPr>
          </a:lstStyle>
          <a:p>
            <a:pPr>
              <a:defRPr/>
            </a:pPr>
            <a:fld id="{516C6027-E378-4ADC-BECE-2A0AC5CF5E73}" type="slidenum">
              <a:rPr lang="es-ES"/>
              <a:pPr>
                <a:defRPr/>
              </a:pPr>
              <a:t>‹#›</a:t>
            </a:fld>
            <a:endParaRPr lang="es-ES"/>
          </a:p>
        </p:txBody>
      </p:sp>
    </p:spTree>
    <p:extLst>
      <p:ext uri="{BB962C8B-B14F-4D97-AF65-F5344CB8AC3E}">
        <p14:creationId xmlns:p14="http://schemas.microsoft.com/office/powerpoint/2010/main" val="2120509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126023-322E-4059-AE0B-E401FAF6F53C}" type="slidenum">
              <a:rPr lang="pt-BR" smtClean="0"/>
              <a:pPr fontAlgn="base">
                <a:spcBef>
                  <a:spcPct val="0"/>
                </a:spcBef>
                <a:spcAft>
                  <a:spcPct val="0"/>
                </a:spcAft>
                <a:defRPr/>
              </a:pPr>
              <a:t>5</a:t>
            </a:fld>
            <a:endParaRPr lang="pt-BR"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C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226537-037C-4057-9FEB-D1AE550EF01B}" type="slidenum">
              <a:rPr lang="pt-BR" smtClean="0"/>
              <a:pPr fontAlgn="base">
                <a:spcBef>
                  <a:spcPct val="0"/>
                </a:spcBef>
                <a:spcAft>
                  <a:spcPct val="0"/>
                </a:spcAft>
                <a:defRPr/>
              </a:pPr>
              <a:t>8</a:t>
            </a:fld>
            <a:endParaRPr lang="pt-BR" smtClean="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es-C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fld id="{68F6E0A9-18B2-4079-BD4B-7E9FF95A7DFE}" type="datetimeFigureOut">
              <a:rPr lang="es-ES"/>
              <a:pPr>
                <a:defRPr/>
              </a:pPr>
              <a:t>27/06/2014</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49B79A3E-D2C0-473A-B525-94F64EFB1729}" type="slidenum">
              <a:rPr lang="es-ES"/>
              <a:pPr>
                <a:defRPr/>
              </a:pPr>
              <a:t>‹#›</a:t>
            </a:fld>
            <a:endParaRPr lang="es-ES"/>
          </a:p>
        </p:txBody>
      </p:sp>
    </p:spTree>
    <p:extLst>
      <p:ext uri="{BB962C8B-B14F-4D97-AF65-F5344CB8AC3E}">
        <p14:creationId xmlns:p14="http://schemas.microsoft.com/office/powerpoint/2010/main" val="385665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B4E7A76C-467A-4259-88EC-8A97A4196736}" type="datetimeFigureOut">
              <a:rPr lang="es-ES"/>
              <a:pPr>
                <a:defRPr/>
              </a:pPr>
              <a:t>27/06/2014</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647D0CC-7E0A-421D-BB2A-E325F0000330}" type="slidenum">
              <a:rPr lang="es-ES"/>
              <a:pPr>
                <a:defRPr/>
              </a:pPr>
              <a:t>‹#›</a:t>
            </a:fld>
            <a:endParaRPr lang="es-ES"/>
          </a:p>
        </p:txBody>
      </p:sp>
    </p:spTree>
    <p:extLst>
      <p:ext uri="{BB962C8B-B14F-4D97-AF65-F5344CB8AC3E}">
        <p14:creationId xmlns:p14="http://schemas.microsoft.com/office/powerpoint/2010/main" val="410849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F66F4245-A8F7-4ED3-A870-76469137FADE}" type="datetimeFigureOut">
              <a:rPr lang="es-ES"/>
              <a:pPr>
                <a:defRPr/>
              </a:pPr>
              <a:t>27/06/2014</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7BCA06C-51BE-4A90-A2DA-41976CE399AB}" type="slidenum">
              <a:rPr lang="es-ES"/>
              <a:pPr>
                <a:defRPr/>
              </a:pPr>
              <a:t>‹#›</a:t>
            </a:fld>
            <a:endParaRPr lang="es-ES"/>
          </a:p>
        </p:txBody>
      </p:sp>
    </p:spTree>
    <p:extLst>
      <p:ext uri="{BB962C8B-B14F-4D97-AF65-F5344CB8AC3E}">
        <p14:creationId xmlns:p14="http://schemas.microsoft.com/office/powerpoint/2010/main" val="261588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1B15BBB5-75A7-4A31-A1AC-13C4E1DED571}" type="datetimeFigureOut">
              <a:rPr lang="es-ES"/>
              <a:pPr>
                <a:defRPr/>
              </a:pPr>
              <a:t>27/06/2014</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C69E1BA-872F-4134-A6A3-D6DC65751D61}" type="slidenum">
              <a:rPr lang="es-ES"/>
              <a:pPr>
                <a:defRPr/>
              </a:pPr>
              <a:t>‹#›</a:t>
            </a:fld>
            <a:endParaRPr lang="es-ES"/>
          </a:p>
        </p:txBody>
      </p:sp>
    </p:spTree>
    <p:extLst>
      <p:ext uri="{BB962C8B-B14F-4D97-AF65-F5344CB8AC3E}">
        <p14:creationId xmlns:p14="http://schemas.microsoft.com/office/powerpoint/2010/main" val="1879954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F6746E5A-4894-4460-A874-DA4B7181CFA0}" type="datetimeFigureOut">
              <a:rPr lang="es-ES"/>
              <a:pPr>
                <a:defRPr/>
              </a:pPr>
              <a:t>27/06/2014</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6252FB92-763E-4AC1-A8E0-A91843570814}" type="slidenum">
              <a:rPr lang="es-ES"/>
              <a:pPr>
                <a:defRPr/>
              </a:pPr>
              <a:t>‹#›</a:t>
            </a:fld>
            <a:endParaRPr lang="es-ES"/>
          </a:p>
        </p:txBody>
      </p:sp>
    </p:spTree>
    <p:extLst>
      <p:ext uri="{BB962C8B-B14F-4D97-AF65-F5344CB8AC3E}">
        <p14:creationId xmlns:p14="http://schemas.microsoft.com/office/powerpoint/2010/main" val="17719995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A16AAB1C-FB9E-49A7-9881-B40412E4D51A}" type="datetimeFigureOut">
              <a:rPr lang="es-ES"/>
              <a:pPr>
                <a:defRPr/>
              </a:pPr>
              <a:t>27/06/2014</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FD188FD6-C130-4B5C-9315-F85391C10FD6}" type="slidenum">
              <a:rPr lang="es-ES"/>
              <a:pPr>
                <a:defRPr/>
              </a:pPr>
              <a:t>‹#›</a:t>
            </a:fld>
            <a:endParaRPr lang="es-ES"/>
          </a:p>
        </p:txBody>
      </p:sp>
    </p:spTree>
    <p:extLst>
      <p:ext uri="{BB962C8B-B14F-4D97-AF65-F5344CB8AC3E}">
        <p14:creationId xmlns:p14="http://schemas.microsoft.com/office/powerpoint/2010/main" val="315420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fld id="{B55ACA1C-AE56-485B-8850-9B8BC04B0230}" type="datetimeFigureOut">
              <a:rPr lang="es-ES"/>
              <a:pPr>
                <a:defRPr/>
              </a:pPr>
              <a:t>27/06/2014</a:t>
            </a:fld>
            <a:endParaRPr lang="es-ES"/>
          </a:p>
        </p:txBody>
      </p:sp>
      <p:sp>
        <p:nvSpPr>
          <p:cNvPr id="9" name="Footer Placeholder 7"/>
          <p:cNvSpPr>
            <a:spLocks noGrp="1"/>
          </p:cNvSpPr>
          <p:nvPr>
            <p:ph type="ftr" sz="quarter" idx="11"/>
          </p:nvPr>
        </p:nvSpPr>
        <p:spPr/>
        <p:txBody>
          <a:bodyPr/>
          <a:lstStyle>
            <a:lvl1pPr>
              <a:defRPr/>
            </a:lvl1pPr>
          </a:lstStyle>
          <a:p>
            <a:pPr>
              <a:defRPr/>
            </a:pPr>
            <a:endParaRPr lang="es-ES"/>
          </a:p>
        </p:txBody>
      </p:sp>
      <p:sp>
        <p:nvSpPr>
          <p:cNvPr id="10" name="Slide Number Placeholder 8"/>
          <p:cNvSpPr>
            <a:spLocks noGrp="1"/>
          </p:cNvSpPr>
          <p:nvPr>
            <p:ph type="sldNum" sz="quarter" idx="12"/>
          </p:nvPr>
        </p:nvSpPr>
        <p:spPr/>
        <p:txBody>
          <a:bodyPr/>
          <a:lstStyle>
            <a:lvl1pPr>
              <a:defRPr/>
            </a:lvl1pPr>
          </a:lstStyle>
          <a:p>
            <a:pPr>
              <a:defRPr/>
            </a:pPr>
            <a:fld id="{C60556A6-0CA6-491F-981B-13A5AC9BAB41}" type="slidenum">
              <a:rPr lang="es-ES"/>
              <a:pPr>
                <a:defRPr/>
              </a:pPr>
              <a:t>‹#›</a:t>
            </a:fld>
            <a:endParaRPr lang="es-ES"/>
          </a:p>
        </p:txBody>
      </p:sp>
    </p:spTree>
    <p:extLst>
      <p:ext uri="{BB962C8B-B14F-4D97-AF65-F5344CB8AC3E}">
        <p14:creationId xmlns:p14="http://schemas.microsoft.com/office/powerpoint/2010/main" val="20573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F752CEBF-9028-4FF7-96E1-62D62599DEA5}" type="datetimeFigureOut">
              <a:rPr lang="es-ES"/>
              <a:pPr>
                <a:defRPr/>
              </a:pPr>
              <a:t>27/06/2014</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AF59E86F-F8A7-4759-A947-209ECE108B61}" type="slidenum">
              <a:rPr lang="es-ES"/>
              <a:pPr>
                <a:defRPr/>
              </a:pPr>
              <a:t>‹#›</a:t>
            </a:fld>
            <a:endParaRPr lang="es-ES"/>
          </a:p>
        </p:txBody>
      </p:sp>
    </p:spTree>
    <p:extLst>
      <p:ext uri="{BB962C8B-B14F-4D97-AF65-F5344CB8AC3E}">
        <p14:creationId xmlns:p14="http://schemas.microsoft.com/office/powerpoint/2010/main" val="5261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5526D1-58D9-4F03-A599-CF930F78471D}" type="datetimeFigureOut">
              <a:rPr lang="es-ES"/>
              <a:pPr>
                <a:defRPr/>
              </a:pPr>
              <a:t>27/06/2014</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73670CCF-065C-46B8-8FD8-71410763FA19}" type="slidenum">
              <a:rPr lang="es-ES"/>
              <a:pPr>
                <a:defRPr/>
              </a:pPr>
              <a:t>‹#›</a:t>
            </a:fld>
            <a:endParaRPr lang="es-ES"/>
          </a:p>
        </p:txBody>
      </p:sp>
    </p:spTree>
    <p:extLst>
      <p:ext uri="{BB962C8B-B14F-4D97-AF65-F5344CB8AC3E}">
        <p14:creationId xmlns:p14="http://schemas.microsoft.com/office/powerpoint/2010/main" val="141925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fld id="{F194A71C-ACE3-46F1-829E-99ACD0741A1D}" type="datetimeFigureOut">
              <a:rPr lang="es-ES"/>
              <a:pPr>
                <a:defRPr/>
              </a:pPr>
              <a:t>27/06/2014</a:t>
            </a:fld>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74ACEF8C-64F3-43FE-ADCA-EF7BFABA2265}" type="slidenum">
              <a:rPr lang="es-ES"/>
              <a:pPr>
                <a:defRPr/>
              </a:pPr>
              <a:t>‹#›</a:t>
            </a:fld>
            <a:endParaRPr lang="es-ES"/>
          </a:p>
        </p:txBody>
      </p:sp>
    </p:spTree>
    <p:extLst>
      <p:ext uri="{BB962C8B-B14F-4D97-AF65-F5344CB8AC3E}">
        <p14:creationId xmlns:p14="http://schemas.microsoft.com/office/powerpoint/2010/main" val="130366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DDD6BC48-7674-4AA9-9C21-0B6C8335CA24}" type="datetimeFigureOut">
              <a:rPr lang="es-ES"/>
              <a:pPr>
                <a:defRPr/>
              </a:pPr>
              <a:t>27/06/2014</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BA7ED7AB-6FCB-42B2-906A-8236E7904DBA}" type="slidenum">
              <a:rPr lang="es-ES"/>
              <a:pPr>
                <a:defRPr/>
              </a:pPr>
              <a:t>‹#›</a:t>
            </a:fld>
            <a:endParaRPr lang="es-ES"/>
          </a:p>
        </p:txBody>
      </p:sp>
    </p:spTree>
    <p:extLst>
      <p:ext uri="{BB962C8B-B14F-4D97-AF65-F5344CB8AC3E}">
        <p14:creationId xmlns:p14="http://schemas.microsoft.com/office/powerpoint/2010/main" val="320986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endParaRPr lang="en-US" altLang="es-CR"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fld id="{8A1E7060-09F1-4B01-B851-A88558CC0C5F}" type="datetimeFigureOut">
              <a:rPr lang="es-ES"/>
              <a:pPr>
                <a:defRPr/>
              </a:pPr>
              <a:t>27/06/2014</a:t>
            </a:fld>
            <a:endParaRPr lang="es-E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s-E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D76D03B6-A1D6-4868-A2BB-99A756C2E095}"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896" r:id="rId1"/>
    <p:sldLayoutId id="2147483889" r:id="rId2"/>
    <p:sldLayoutId id="2147483897" r:id="rId3"/>
    <p:sldLayoutId id="2147483890" r:id="rId4"/>
    <p:sldLayoutId id="2147483898" r:id="rId5"/>
    <p:sldLayoutId id="2147483891" r:id="rId6"/>
    <p:sldLayoutId id="2147483892" r:id="rId7"/>
    <p:sldLayoutId id="2147483899" r:id="rId8"/>
    <p:sldLayoutId id="2147483893" r:id="rId9"/>
    <p:sldLayoutId id="2147483894" r:id="rId10"/>
    <p:sldLayoutId id="2147483895"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21.png"/><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6.png"/><Relationship Id="rId5" Type="http://schemas.openxmlformats.org/officeDocument/2006/relationships/diagramQuickStyle" Target="../diagrams/quickStyle2.xml"/><Relationship Id="rId10" Type="http://schemas.openxmlformats.org/officeDocument/2006/relationships/image" Target="../media/image25.png"/><Relationship Id="rId4" Type="http://schemas.openxmlformats.org/officeDocument/2006/relationships/diagramLayout" Target="../diagrams/layout2.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3.xml"/><Relationship Id="rId7" Type="http://schemas.openxmlformats.org/officeDocument/2006/relationships/image" Target="../media/image3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403350" y="1484313"/>
            <a:ext cx="66230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NI" altLang="es-CR" sz="2400" b="1" dirty="0">
                <a:solidFill>
                  <a:srgbClr val="1D1B11"/>
                </a:solidFill>
                <a:latin typeface="Century Gothic" pitchFamily="34" charset="0"/>
              </a:rPr>
              <a:t>Conferencia Regional Sobre Migración (CRM)</a:t>
            </a:r>
          </a:p>
          <a:p>
            <a:pPr algn="ctr" eaLnBrk="1" hangingPunct="1"/>
            <a:endParaRPr lang="es-NI" altLang="es-CR" sz="2400" dirty="0">
              <a:solidFill>
                <a:srgbClr val="1D1B11"/>
              </a:solidFill>
              <a:latin typeface="Century Gothic" pitchFamily="34" charset="0"/>
            </a:endParaRPr>
          </a:p>
          <a:p>
            <a:pPr algn="ctr" eaLnBrk="1" hangingPunct="1"/>
            <a:r>
              <a:rPr lang="es-NI" altLang="es-CR" sz="2400" b="1" dirty="0">
                <a:solidFill>
                  <a:srgbClr val="1D1B11"/>
                </a:solidFill>
                <a:latin typeface="Century Gothic" pitchFamily="34" charset="0"/>
              </a:rPr>
              <a:t>NICARAGUA</a:t>
            </a:r>
          </a:p>
          <a:p>
            <a:pPr algn="ctr" eaLnBrk="1" hangingPunct="1"/>
            <a:endParaRPr lang="es-NI" altLang="es-CR" sz="2400" b="1" dirty="0">
              <a:solidFill>
                <a:srgbClr val="1D1B11"/>
              </a:solidFill>
              <a:latin typeface="Century Gothic" pitchFamily="34" charset="0"/>
            </a:endParaRPr>
          </a:p>
          <a:p>
            <a:pPr algn="ctr" eaLnBrk="1" hangingPunct="1"/>
            <a:endParaRPr lang="es-NI" altLang="es-CR" sz="2400" b="1" dirty="0">
              <a:solidFill>
                <a:srgbClr val="1D1B11"/>
              </a:solidFill>
              <a:latin typeface="Century Gothic" pitchFamily="34" charset="0"/>
            </a:endParaRPr>
          </a:p>
          <a:p>
            <a:pPr algn="ctr" eaLnBrk="1" hangingPunct="1"/>
            <a:r>
              <a:rPr lang="es-NI" altLang="es-CR" sz="2400" b="1" dirty="0">
                <a:solidFill>
                  <a:srgbClr val="1D1B11"/>
                </a:solidFill>
                <a:latin typeface="Century Gothic" pitchFamily="34" charset="0"/>
              </a:rPr>
              <a:t>PRESIDENCIA PRO-TEMPORE 2014</a:t>
            </a:r>
          </a:p>
          <a:p>
            <a:pPr algn="ctr" eaLnBrk="1" hangingPunct="1"/>
            <a:endParaRPr lang="es-NI" altLang="es-CR" sz="2400" b="1" dirty="0">
              <a:solidFill>
                <a:srgbClr val="1D1B11"/>
              </a:solidFill>
              <a:latin typeface="Century Gothic" pitchFamily="34" charset="0"/>
            </a:endParaRPr>
          </a:p>
          <a:p>
            <a:pPr algn="ctr" eaLnBrk="1" hangingPunct="1"/>
            <a:r>
              <a:rPr lang="es-NI" altLang="es-CR" sz="4000" b="1" i="1" dirty="0">
                <a:solidFill>
                  <a:srgbClr val="1D1B11"/>
                </a:solidFill>
                <a:latin typeface="Century Gothic" pitchFamily="34" charset="0"/>
              </a:rPr>
              <a:t> “Por Una Región Libre de Trata de Personas”</a:t>
            </a:r>
          </a:p>
          <a:p>
            <a:pPr algn="ctr" eaLnBrk="1" hangingPunct="1"/>
            <a:endParaRPr lang="es-NI" altLang="es-CR" sz="4000" b="1" i="1" dirty="0">
              <a:solidFill>
                <a:srgbClr val="1D1B11"/>
              </a:solidFill>
              <a:latin typeface="Century Gothic" pitchFamily="34" charset="0"/>
            </a:endParaRPr>
          </a:p>
        </p:txBody>
      </p:sp>
      <p:pic>
        <p:nvPicPr>
          <p:cNvPr id="6147" name="7 Imagen" descr="C:\Documents and Settings\curacao\Escritorio\LOGO.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420688"/>
            <a:ext cx="1152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8 Imagen" descr="CRM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5713" y="420688"/>
            <a:ext cx="2808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p:cNvSpPr txBox="1">
            <a:spLocks noChangeArrowheads="1"/>
          </p:cNvSpPr>
          <p:nvPr/>
        </p:nvSpPr>
        <p:spPr bwMode="auto">
          <a:xfrm>
            <a:off x="1476375" y="6083300"/>
            <a:ext cx="6335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NI" altLang="es-CR" sz="2400" b="1">
                <a:solidFill>
                  <a:srgbClr val="1D1B11"/>
                </a:solidFill>
                <a:latin typeface="Century Gothic" pitchFamily="34" charset="0"/>
              </a:rPr>
              <a:t>Jueves  26 de junio de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3 Imagen" descr="LOGO COALICION 300812 .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404664"/>
            <a:ext cx="7704856" cy="1512168"/>
          </a:xfrm>
          <a:prstGeom prst="ellipse">
            <a:avLst/>
          </a:prstGeom>
          <a:ln>
            <a:noFill/>
          </a:ln>
          <a:effectLst>
            <a:softEdge rad="112500"/>
          </a:effectLst>
        </p:spPr>
      </p:pic>
      <p:graphicFrame>
        <p:nvGraphicFramePr>
          <p:cNvPr id="4" name="3 Diagrama"/>
          <p:cNvGraphicFramePr/>
          <p:nvPr/>
        </p:nvGraphicFramePr>
        <p:xfrm>
          <a:off x="683568" y="1916832"/>
          <a:ext cx="799288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9888" y="188913"/>
            <a:ext cx="8229600" cy="990600"/>
          </a:xfrm>
        </p:spPr>
        <p:txBody>
          <a:bodyPr>
            <a:normAutofit fontScale="90000"/>
          </a:bodyPr>
          <a:lstStyle/>
          <a:p>
            <a:pPr>
              <a:defRPr/>
            </a:pPr>
            <a:r>
              <a:rPr lang="es-NI" dirty="0" smtClean="0"/>
              <a:t>Proyecto de Ley Especial de Nicaragua:  </a:t>
            </a:r>
            <a:endParaRPr lang="es-NI" dirty="0"/>
          </a:p>
        </p:txBody>
      </p:sp>
      <p:pic>
        <p:nvPicPr>
          <p:cNvPr id="16387" name="3 Marcador de contenido"/>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3419475" y="3141663"/>
            <a:ext cx="2409825" cy="1747837"/>
          </a:xfrm>
        </p:spPr>
      </p:pic>
      <p:grpSp>
        <p:nvGrpSpPr>
          <p:cNvPr id="3" name="4 Grupo"/>
          <p:cNvGrpSpPr/>
          <p:nvPr/>
        </p:nvGrpSpPr>
        <p:grpSpPr>
          <a:xfrm>
            <a:off x="3469548" y="1537126"/>
            <a:ext cx="2562533" cy="682969"/>
            <a:chOff x="3064429" y="269793"/>
            <a:chExt cx="1986469" cy="396539"/>
          </a:xfrm>
          <a:solidFill>
            <a:srgbClr val="FFC000"/>
          </a:solidFill>
        </p:grpSpPr>
        <p:sp>
          <p:nvSpPr>
            <p:cNvPr id="6" name="5 Rectángulo redondeado"/>
            <p:cNvSpPr/>
            <p:nvPr/>
          </p:nvSpPr>
          <p:spPr>
            <a:xfrm>
              <a:off x="3064429" y="269793"/>
              <a:ext cx="1986469" cy="396539"/>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 name="6 Rectángulo"/>
            <p:cNvSpPr/>
            <p:nvPr/>
          </p:nvSpPr>
          <p:spPr>
            <a:xfrm>
              <a:off x="3083786" y="289150"/>
              <a:ext cx="1947755" cy="357825"/>
            </a:xfrm>
            <a:prstGeom prst="rect">
              <a:avLst/>
            </a:prstGeom>
            <a:grpFill/>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defTabSz="400050">
                <a:lnSpc>
                  <a:spcPct val="90000"/>
                </a:lnSpc>
                <a:spcAft>
                  <a:spcPct val="35000"/>
                </a:spcAft>
                <a:defRPr/>
              </a:pPr>
              <a:r>
                <a:rPr lang="es-NI" sz="1200" b="1" dirty="0">
                  <a:solidFill>
                    <a:schemeClr val="tx1">
                      <a:lumMod val="95000"/>
                      <a:lumOff val="5000"/>
                    </a:schemeClr>
                  </a:solidFill>
                </a:rPr>
                <a:t>I.    DE LAS DISPOSICIONES GENERALES</a:t>
              </a:r>
              <a:endParaRPr lang="es-ES" sz="1200" b="1" dirty="0">
                <a:solidFill>
                  <a:schemeClr val="tx1">
                    <a:lumMod val="95000"/>
                    <a:lumOff val="5000"/>
                  </a:schemeClr>
                </a:solidFill>
              </a:endParaRPr>
            </a:p>
          </p:txBody>
        </p:sp>
      </p:grpSp>
      <p:grpSp>
        <p:nvGrpSpPr>
          <p:cNvPr id="16389" name="7 Grupo"/>
          <p:cNvGrpSpPr>
            <a:grpSpLocks/>
          </p:cNvGrpSpPr>
          <p:nvPr/>
        </p:nvGrpSpPr>
        <p:grpSpPr bwMode="auto">
          <a:xfrm rot="10800000">
            <a:off x="6732588" y="1989138"/>
            <a:ext cx="2232025" cy="935037"/>
            <a:chOff x="3064429" y="830962"/>
            <a:chExt cx="1997273" cy="408092"/>
          </a:xfrm>
        </p:grpSpPr>
        <p:sp>
          <p:nvSpPr>
            <p:cNvPr id="9" name="8 Rectángulo redondeado"/>
            <p:cNvSpPr/>
            <p:nvPr/>
          </p:nvSpPr>
          <p:spPr>
            <a:xfrm rot="10800000" flipV="1">
              <a:off x="3064429" y="832348"/>
              <a:ext cx="1985909" cy="408092"/>
            </a:xfrm>
            <a:prstGeom prst="roundRect">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0" name="9 Rectángulo"/>
            <p:cNvSpPr/>
            <p:nvPr/>
          </p:nvSpPr>
          <p:spPr>
            <a:xfrm rot="10800000">
              <a:off x="3084316" y="851055"/>
              <a:ext cx="1977386" cy="387999"/>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s-NI" sz="1200" b="1" dirty="0">
                  <a:solidFill>
                    <a:schemeClr val="tx1"/>
                  </a:solidFill>
                </a:rPr>
                <a:t>II.  DE LAS INSTANCIAS CONTRA LA 	TRATA DE PERSONAS</a:t>
              </a:r>
              <a:endParaRPr lang="es-ES" sz="1200" dirty="0">
                <a:solidFill>
                  <a:schemeClr val="tx1"/>
                </a:solidFill>
              </a:endParaRPr>
            </a:p>
          </p:txBody>
        </p:sp>
      </p:grpSp>
      <p:grpSp>
        <p:nvGrpSpPr>
          <p:cNvPr id="5" name="10 Grupo"/>
          <p:cNvGrpSpPr/>
          <p:nvPr/>
        </p:nvGrpSpPr>
        <p:grpSpPr>
          <a:xfrm rot="10800000">
            <a:off x="6480068" y="3600262"/>
            <a:ext cx="2555776" cy="665588"/>
            <a:chOff x="2962662" y="1282254"/>
            <a:chExt cx="2190002" cy="665588"/>
          </a:xfrm>
          <a:solidFill>
            <a:srgbClr val="92D050"/>
          </a:solidFill>
        </p:grpSpPr>
        <p:sp>
          <p:nvSpPr>
            <p:cNvPr id="12" name="11 Rectángulo redondeado"/>
            <p:cNvSpPr/>
            <p:nvPr/>
          </p:nvSpPr>
          <p:spPr>
            <a:xfrm flipV="1">
              <a:off x="2962662" y="1282254"/>
              <a:ext cx="2190002" cy="665588"/>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3" name="12 Rectángulo"/>
            <p:cNvSpPr/>
            <p:nvPr/>
          </p:nvSpPr>
          <p:spPr>
            <a:xfrm rot="10800000">
              <a:off x="2995153" y="1314745"/>
              <a:ext cx="2125020" cy="600606"/>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s-ES" sz="1200" b="1" dirty="0">
                  <a:solidFill>
                    <a:srgbClr val="002060"/>
                  </a:solidFill>
                </a:rPr>
                <a:t>III. DE LOS DERECHOS DE LAS VÍCTIMAS</a:t>
              </a:r>
            </a:p>
          </p:txBody>
        </p:sp>
      </p:grpSp>
      <p:grpSp>
        <p:nvGrpSpPr>
          <p:cNvPr id="8" name="13 Grupo"/>
          <p:cNvGrpSpPr/>
          <p:nvPr/>
        </p:nvGrpSpPr>
        <p:grpSpPr>
          <a:xfrm rot="10800000">
            <a:off x="6620715" y="5013174"/>
            <a:ext cx="2274482" cy="864097"/>
            <a:chOff x="2920422" y="1931489"/>
            <a:chExt cx="2274482" cy="599139"/>
          </a:xfrm>
          <a:solidFill>
            <a:srgbClr val="00B0F0"/>
          </a:solidFill>
        </p:grpSpPr>
        <p:sp>
          <p:nvSpPr>
            <p:cNvPr id="15" name="14 Rectángulo redondeado"/>
            <p:cNvSpPr/>
            <p:nvPr/>
          </p:nvSpPr>
          <p:spPr>
            <a:xfrm flipV="1">
              <a:off x="2920422" y="1991043"/>
              <a:ext cx="2274482" cy="481095"/>
            </a:xfrm>
            <a:prstGeom prst="roundRect">
              <a:avLst/>
            </a:prstGeom>
            <a:grp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15 Rectángulo"/>
            <p:cNvSpPr/>
            <p:nvPr/>
          </p:nvSpPr>
          <p:spPr>
            <a:xfrm rot="10800000">
              <a:off x="2923139" y="1931489"/>
              <a:ext cx="2248280" cy="599139"/>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just" defTabSz="355600">
                <a:lnSpc>
                  <a:spcPct val="90000"/>
                </a:lnSpc>
                <a:spcAft>
                  <a:spcPct val="35000"/>
                </a:spcAft>
                <a:defRPr/>
              </a:pPr>
              <a:r>
                <a:rPr lang="es-NI" sz="1100" b="1" dirty="0">
                  <a:solidFill>
                    <a:schemeClr val="tx1">
                      <a:lumMod val="95000"/>
                      <a:lumOff val="5000"/>
                    </a:schemeClr>
                  </a:solidFill>
                </a:rPr>
                <a:t>IV. DE LOS DERECHOS DE LAS</a:t>
              </a:r>
            </a:p>
            <a:p>
              <a:pPr algn="just" defTabSz="355600">
                <a:lnSpc>
                  <a:spcPct val="90000"/>
                </a:lnSpc>
                <a:spcAft>
                  <a:spcPct val="35000"/>
                </a:spcAft>
                <a:defRPr/>
              </a:pPr>
              <a:r>
                <a:rPr lang="es-NI" sz="1100" b="1" dirty="0">
                  <a:solidFill>
                    <a:schemeClr val="tx1">
                      <a:lumMod val="95000"/>
                      <a:lumOff val="5000"/>
                    </a:schemeClr>
                  </a:solidFill>
                </a:rPr>
                <a:t>      VÍCTIMAS 	EXTRANJERAS</a:t>
              </a:r>
            </a:p>
            <a:p>
              <a:pPr algn="just" defTabSz="355600">
                <a:lnSpc>
                  <a:spcPct val="90000"/>
                </a:lnSpc>
                <a:spcAft>
                  <a:spcPct val="35000"/>
                </a:spcAft>
                <a:defRPr/>
              </a:pPr>
              <a:r>
                <a:rPr lang="es-NI" sz="1100" b="1" dirty="0">
                  <a:solidFill>
                    <a:schemeClr val="tx1">
                      <a:lumMod val="95000"/>
                      <a:lumOff val="5000"/>
                    </a:schemeClr>
                  </a:solidFill>
                </a:rPr>
                <a:t>       EN 	TERRITORIO </a:t>
              </a:r>
            </a:p>
            <a:p>
              <a:pPr algn="just" defTabSz="355600">
                <a:lnSpc>
                  <a:spcPct val="90000"/>
                </a:lnSpc>
                <a:spcAft>
                  <a:spcPct val="35000"/>
                </a:spcAft>
                <a:defRPr/>
              </a:pPr>
              <a:r>
                <a:rPr lang="es-NI" sz="1100" b="1" dirty="0">
                  <a:solidFill>
                    <a:schemeClr val="tx1">
                      <a:lumMod val="95000"/>
                      <a:lumOff val="5000"/>
                    </a:schemeClr>
                  </a:solidFill>
                </a:rPr>
                <a:t>       NACIONAL</a:t>
              </a:r>
              <a:endParaRPr lang="es-ES" sz="1100" dirty="0">
                <a:solidFill>
                  <a:schemeClr val="tx1">
                    <a:lumMod val="95000"/>
                    <a:lumOff val="5000"/>
                  </a:schemeClr>
                </a:solidFill>
              </a:endParaRPr>
            </a:p>
          </p:txBody>
        </p:sp>
      </p:grpSp>
      <p:grpSp>
        <p:nvGrpSpPr>
          <p:cNvPr id="11" name="16 Grupo"/>
          <p:cNvGrpSpPr/>
          <p:nvPr/>
        </p:nvGrpSpPr>
        <p:grpSpPr>
          <a:xfrm rot="10800000">
            <a:off x="3469548" y="5791382"/>
            <a:ext cx="2537562" cy="819873"/>
            <a:chOff x="2848398" y="2515338"/>
            <a:chExt cx="2418530" cy="584634"/>
          </a:xfrm>
          <a:solidFill>
            <a:srgbClr val="7030A0"/>
          </a:solidFill>
        </p:grpSpPr>
        <p:sp>
          <p:nvSpPr>
            <p:cNvPr id="18" name="17 Rectángulo redondeado"/>
            <p:cNvSpPr/>
            <p:nvPr/>
          </p:nvSpPr>
          <p:spPr>
            <a:xfrm flipV="1">
              <a:off x="2848398" y="2515338"/>
              <a:ext cx="2418530" cy="584634"/>
            </a:xfrm>
            <a:prstGeom prst="roundRect">
              <a:avLst/>
            </a:prstGeom>
            <a:grp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9" name="18 Rectángulo"/>
            <p:cNvSpPr/>
            <p:nvPr/>
          </p:nvSpPr>
          <p:spPr>
            <a:xfrm rot="10800000">
              <a:off x="2876937" y="2543877"/>
              <a:ext cx="2361452" cy="527556"/>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marL="285750" indent="-285750" defTabSz="355600">
                <a:lnSpc>
                  <a:spcPct val="90000"/>
                </a:lnSpc>
                <a:spcAft>
                  <a:spcPct val="35000"/>
                </a:spcAft>
                <a:buFontTx/>
                <a:buAutoNum type="romanUcPeriod" startAt="5"/>
                <a:defRPr/>
              </a:pPr>
              <a:r>
                <a:rPr lang="es-NI" sz="1200" b="1" dirty="0"/>
                <a:t>DE LA RESTITUCION DE</a:t>
              </a:r>
            </a:p>
            <a:p>
              <a:pPr marL="285750" indent="-285750" defTabSz="355600">
                <a:lnSpc>
                  <a:spcPct val="90000"/>
                </a:lnSpc>
                <a:spcAft>
                  <a:spcPct val="35000"/>
                </a:spcAft>
                <a:defRPr/>
              </a:pPr>
              <a:r>
                <a:rPr lang="es-NI" sz="1200" b="1" dirty="0"/>
                <a:t>       DERECHOS</a:t>
              </a:r>
            </a:p>
          </p:txBody>
        </p:sp>
      </p:grpSp>
      <p:grpSp>
        <p:nvGrpSpPr>
          <p:cNvPr id="16393" name="19 Grupo"/>
          <p:cNvGrpSpPr>
            <a:grpSpLocks/>
          </p:cNvGrpSpPr>
          <p:nvPr/>
        </p:nvGrpSpPr>
        <p:grpSpPr bwMode="auto">
          <a:xfrm rot="10800000">
            <a:off x="342900" y="5186363"/>
            <a:ext cx="2505075" cy="644525"/>
            <a:chOff x="2858746" y="3143173"/>
            <a:chExt cx="2397835" cy="517565"/>
          </a:xfrm>
        </p:grpSpPr>
        <p:sp>
          <p:nvSpPr>
            <p:cNvPr id="21" name="20 Rectángulo redondeado"/>
            <p:cNvSpPr/>
            <p:nvPr/>
          </p:nvSpPr>
          <p:spPr>
            <a:xfrm flipV="1">
              <a:off x="2858746" y="3143173"/>
              <a:ext cx="2397835" cy="517565"/>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2" name="21 Rectángulo"/>
            <p:cNvSpPr/>
            <p:nvPr/>
          </p:nvSpPr>
          <p:spPr>
            <a:xfrm rot="10800000">
              <a:off x="2884578" y="3168669"/>
              <a:ext cx="2346171" cy="466573"/>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s-NI" sz="1200" b="1" dirty="0">
                  <a:solidFill>
                    <a:schemeClr val="tx1">
                      <a:lumMod val="95000"/>
                      <a:lumOff val="5000"/>
                    </a:schemeClr>
                  </a:solidFill>
                </a:rPr>
                <a:t>VI.   DE LAS DISPOSICIONES PROCESALES</a:t>
              </a:r>
              <a:endParaRPr lang="es-ES" sz="1200" dirty="0">
                <a:solidFill>
                  <a:schemeClr val="tx1">
                    <a:lumMod val="95000"/>
                    <a:lumOff val="5000"/>
                  </a:schemeClr>
                </a:solidFill>
              </a:endParaRPr>
            </a:p>
          </p:txBody>
        </p:sp>
      </p:grpSp>
      <p:grpSp>
        <p:nvGrpSpPr>
          <p:cNvPr id="17" name="22 Grupo"/>
          <p:cNvGrpSpPr/>
          <p:nvPr/>
        </p:nvGrpSpPr>
        <p:grpSpPr>
          <a:xfrm rot="10800000">
            <a:off x="371171" y="3600262"/>
            <a:ext cx="2658145" cy="625114"/>
            <a:chOff x="2786722" y="3703938"/>
            <a:chExt cx="2658145" cy="625114"/>
          </a:xfrm>
          <a:solidFill>
            <a:schemeClr val="tx2">
              <a:lumMod val="60000"/>
              <a:lumOff val="40000"/>
            </a:schemeClr>
          </a:solidFill>
        </p:grpSpPr>
        <p:sp>
          <p:nvSpPr>
            <p:cNvPr id="24" name="23 Rectángulo redondeado"/>
            <p:cNvSpPr/>
            <p:nvPr/>
          </p:nvSpPr>
          <p:spPr>
            <a:xfrm flipV="1">
              <a:off x="2786722" y="3703938"/>
              <a:ext cx="2541883" cy="625114"/>
            </a:xfrm>
            <a:prstGeom prst="roundRect">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5" name="24 Rectángulo"/>
            <p:cNvSpPr/>
            <p:nvPr/>
          </p:nvSpPr>
          <p:spPr>
            <a:xfrm rot="10800000">
              <a:off x="2817238" y="3734454"/>
              <a:ext cx="2627629" cy="564082"/>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s-NI" sz="1000" b="1" dirty="0"/>
                <a:t>VII.  </a:t>
              </a:r>
              <a:r>
                <a:rPr lang="es-ES" sz="1000" b="1" dirty="0"/>
                <a:t>Reformase el TÍTULO II, DELITOS 	CONTRA LA LIBERTAD. </a:t>
              </a:r>
              <a:endParaRPr lang="es-ES" sz="1000" dirty="0"/>
            </a:p>
          </p:txBody>
        </p:sp>
      </p:grpSp>
      <p:grpSp>
        <p:nvGrpSpPr>
          <p:cNvPr id="20" name="25 Grupo"/>
          <p:cNvGrpSpPr/>
          <p:nvPr/>
        </p:nvGrpSpPr>
        <p:grpSpPr>
          <a:xfrm rot="10800000">
            <a:off x="343468" y="2186755"/>
            <a:ext cx="2685848" cy="825649"/>
            <a:chOff x="2786722" y="4401059"/>
            <a:chExt cx="2685848" cy="567492"/>
          </a:xfrm>
          <a:solidFill>
            <a:srgbClr val="FF0000"/>
          </a:solidFill>
        </p:grpSpPr>
        <p:sp>
          <p:nvSpPr>
            <p:cNvPr id="27" name="26 Rectángulo redondeado"/>
            <p:cNvSpPr/>
            <p:nvPr/>
          </p:nvSpPr>
          <p:spPr>
            <a:xfrm flipV="1">
              <a:off x="2786722" y="4401059"/>
              <a:ext cx="2685848" cy="567492"/>
            </a:xfrm>
            <a:prstGeom prst="roundRect">
              <a:avLst/>
            </a:prstGeom>
            <a:grp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8" name="27 Rectángulo"/>
            <p:cNvSpPr/>
            <p:nvPr/>
          </p:nvSpPr>
          <p:spPr>
            <a:xfrm rot="10800000">
              <a:off x="2814425" y="4428762"/>
              <a:ext cx="2630442" cy="512086"/>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defTabSz="355600">
                <a:lnSpc>
                  <a:spcPct val="90000"/>
                </a:lnSpc>
                <a:spcAft>
                  <a:spcPct val="35000"/>
                </a:spcAft>
                <a:defRPr/>
              </a:pPr>
              <a:r>
                <a:rPr lang="es-ES" sz="1200" b="1" dirty="0">
                  <a:solidFill>
                    <a:schemeClr val="tx1">
                      <a:lumMod val="95000"/>
                      <a:lumOff val="5000"/>
                    </a:schemeClr>
                  </a:solidFill>
                </a:rPr>
                <a:t>VIII. DE LAS DISPOSICIONES TRANSITORIAS 	Y FINALES</a:t>
              </a:r>
              <a:endParaRPr lang="es-ES" sz="1200" dirty="0">
                <a:solidFill>
                  <a:schemeClr val="tx1">
                    <a:lumMod val="95000"/>
                    <a:lumOff val="5000"/>
                  </a:schemeClr>
                </a:solidFill>
              </a:endParaRPr>
            </a:p>
          </p:txBody>
        </p:sp>
      </p:grpSp>
      <p:cxnSp>
        <p:nvCxnSpPr>
          <p:cNvPr id="30" name="29 Conector recto de flecha"/>
          <p:cNvCxnSpPr>
            <a:endCxn id="6" idx="2"/>
          </p:cNvCxnSpPr>
          <p:nvPr/>
        </p:nvCxnSpPr>
        <p:spPr>
          <a:xfrm flipV="1">
            <a:off x="4738688" y="2219325"/>
            <a:ext cx="12700" cy="793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a:endCxn id="10" idx="1"/>
          </p:cNvCxnSpPr>
          <p:nvPr/>
        </p:nvCxnSpPr>
        <p:spPr>
          <a:xfrm flipV="1">
            <a:off x="5829300" y="2433638"/>
            <a:ext cx="903288" cy="1581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5829300" y="4014788"/>
            <a:ext cx="4683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15" idx="3"/>
          </p:cNvCxnSpPr>
          <p:nvPr/>
        </p:nvCxnSpPr>
        <p:spPr>
          <a:xfrm>
            <a:off x="5829300" y="4014788"/>
            <a:ext cx="792163" cy="1430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endCxn id="18" idx="0"/>
          </p:cNvCxnSpPr>
          <p:nvPr/>
        </p:nvCxnSpPr>
        <p:spPr>
          <a:xfrm>
            <a:off x="4738688" y="4868863"/>
            <a:ext cx="0" cy="922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a:endCxn id="21" idx="1"/>
          </p:cNvCxnSpPr>
          <p:nvPr/>
        </p:nvCxnSpPr>
        <p:spPr>
          <a:xfrm flipH="1">
            <a:off x="2847975" y="4014788"/>
            <a:ext cx="571500" cy="14938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H="1">
            <a:off x="2998788" y="4014788"/>
            <a:ext cx="420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endCxn id="27" idx="1"/>
          </p:cNvCxnSpPr>
          <p:nvPr/>
        </p:nvCxnSpPr>
        <p:spPr>
          <a:xfrm flipH="1" flipV="1">
            <a:off x="3028950" y="2600325"/>
            <a:ext cx="390525" cy="1414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1 Título"/>
          <p:cNvSpPr txBox="1">
            <a:spLocks/>
          </p:cNvSpPr>
          <p:nvPr/>
        </p:nvSpPr>
        <p:spPr>
          <a:xfrm>
            <a:off x="1206500" y="1103313"/>
            <a:ext cx="6624638" cy="433387"/>
          </a:xfrm>
          <a:prstGeom prst="rect">
            <a:avLst/>
          </a:prstGeom>
        </p:spPr>
        <p:txBody>
          <a:bodyPr anchor="ctr">
            <a:normAutofit fontScale="5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s-ES" dirty="0" smtClean="0">
                <a:solidFill>
                  <a:schemeClr val="tx1"/>
                </a:solidFill>
              </a:rPr>
              <a:t>ESTRUCTURA GENERAL.:  VIII Capítulos con 55 Artículos.</a:t>
            </a:r>
            <a:endParaRPr lang="es-E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NI" sz="3000" b="1" dirty="0" smtClean="0"/>
              <a:t>Objeto de la ley: </a:t>
            </a:r>
            <a:endParaRPr lang="es-NI" sz="3000" b="1" dirty="0"/>
          </a:p>
        </p:txBody>
      </p:sp>
      <p:sp>
        <p:nvSpPr>
          <p:cNvPr id="4" name="2 Marcador de contenido"/>
          <p:cNvSpPr>
            <a:spLocks noGrp="1"/>
          </p:cNvSpPr>
          <p:nvPr>
            <p:ph idx="1"/>
          </p:nvPr>
        </p:nvSpPr>
        <p:spPr>
          <a:xfrm>
            <a:off x="395288" y="1412875"/>
            <a:ext cx="5976937" cy="4492625"/>
          </a:xfrm>
        </p:spPr>
        <p:txBody>
          <a:bodyPr>
            <a:noAutofit/>
          </a:bodyPr>
          <a:lstStyle/>
          <a:p>
            <a:pPr algn="just">
              <a:defRPr/>
            </a:pPr>
            <a:r>
              <a:rPr lang="es-NI" sz="1600" dirty="0" smtClean="0"/>
              <a:t>La </a:t>
            </a:r>
            <a:r>
              <a:rPr lang="es-NI" sz="1600" dirty="0"/>
              <a:t>presente Ley tiene por objeto </a:t>
            </a:r>
            <a:r>
              <a:rPr lang="es-NI" sz="1600" b="1" dirty="0"/>
              <a:t>la prevención, investigación, persecución y sanción </a:t>
            </a:r>
            <a:r>
              <a:rPr lang="es-NI" sz="1600" dirty="0"/>
              <a:t>del delito de trata de personas y demás delitos conexos, así como la </a:t>
            </a:r>
            <a:r>
              <a:rPr lang="es-NI" sz="1600" b="1" dirty="0"/>
              <a:t>atención y protección </a:t>
            </a:r>
            <a:r>
              <a:rPr lang="es-NI" sz="1600" dirty="0"/>
              <a:t>a las víctimas, testigos y demás personas relacionadas con la investigación y el proceso penal</a:t>
            </a:r>
            <a:r>
              <a:rPr lang="es-NI" sz="1600" dirty="0" smtClean="0"/>
              <a:t>.</a:t>
            </a:r>
          </a:p>
          <a:p>
            <a:pPr algn="just">
              <a:defRPr/>
            </a:pPr>
            <a:endParaRPr lang="es-NI" sz="1600" dirty="0" smtClean="0"/>
          </a:p>
          <a:p>
            <a:pPr algn="just">
              <a:defRPr/>
            </a:pPr>
            <a:r>
              <a:rPr lang="es-NI" sz="1600" dirty="0" smtClean="0"/>
              <a:t>También define mecanismos </a:t>
            </a:r>
            <a:r>
              <a:rPr lang="es-NI" sz="1600" dirty="0"/>
              <a:t>específicos </a:t>
            </a:r>
            <a:r>
              <a:rPr lang="es-NI" sz="1600" dirty="0" smtClean="0"/>
              <a:t>efectivos </a:t>
            </a:r>
            <a:r>
              <a:rPr lang="es-NI" sz="1600" dirty="0"/>
              <a:t>para la salvaguarda, tutela y </a:t>
            </a:r>
            <a:r>
              <a:rPr lang="es-NI" sz="1600" b="1" dirty="0"/>
              <a:t>restitución de los derechos a la dignidad, la libertad, la integridad y la seguridad de las personas</a:t>
            </a:r>
            <a:r>
              <a:rPr lang="es-NI" sz="1600" dirty="0"/>
              <a:t>, así como </a:t>
            </a:r>
            <a:r>
              <a:rPr lang="es-NI" sz="1600" b="1" dirty="0"/>
              <a:t>el libre desarrollo </a:t>
            </a:r>
            <a:r>
              <a:rPr lang="es-NI" sz="1600" dirty="0"/>
              <a:t>de las mismas, especialmente niñas, niños, adolescentes y mujeres en condiciones de vulnerabilidad,</a:t>
            </a:r>
          </a:p>
          <a:p>
            <a:pPr algn="just">
              <a:defRPr/>
            </a:pPr>
            <a:endParaRPr lang="es-NI" sz="1600" dirty="0" smtClean="0"/>
          </a:p>
          <a:p>
            <a:pPr marL="0" indent="0" algn="just">
              <a:buFont typeface="Arial" charset="0"/>
              <a:buNone/>
              <a:defRPr/>
            </a:pPr>
            <a:endParaRPr lang="es-NI" sz="1600" dirty="0" smtClean="0"/>
          </a:p>
          <a:p>
            <a:pPr marL="0" indent="0" algn="just">
              <a:buFont typeface="Arial" charset="0"/>
              <a:buNone/>
              <a:defRPr/>
            </a:pPr>
            <a:endParaRPr lang="es-NI" sz="1600" dirty="0" smtClean="0"/>
          </a:p>
          <a:p>
            <a:pPr algn="just">
              <a:defRPr/>
            </a:pPr>
            <a:r>
              <a:rPr lang="es-NI" sz="1600" dirty="0" smtClean="0"/>
              <a:t>La </a:t>
            </a:r>
            <a:r>
              <a:rPr lang="es-NI" sz="1600" dirty="0"/>
              <a:t>presente ley es de orden público y se aplicará a quienes cometan el delito de trata de personas y demás delitos conexos de forma interna o externa</a:t>
            </a:r>
          </a:p>
        </p:txBody>
      </p:sp>
      <p:sp>
        <p:nvSpPr>
          <p:cNvPr id="5" name="1 Título"/>
          <p:cNvSpPr txBox="1">
            <a:spLocks/>
          </p:cNvSpPr>
          <p:nvPr/>
        </p:nvSpPr>
        <p:spPr>
          <a:xfrm>
            <a:off x="539750" y="4508500"/>
            <a:ext cx="7940675" cy="990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s-NI" sz="3000" b="1" dirty="0" smtClean="0"/>
              <a:t>Ámbito de Aplicación: </a:t>
            </a:r>
            <a:endParaRPr lang="es-NI" sz="3000" b="1" dirty="0"/>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3663" y="333375"/>
            <a:ext cx="27003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NI" dirty="0" smtClean="0"/>
              <a:t>Interés del Estado: </a:t>
            </a:r>
            <a:endParaRPr lang="es-NI" dirty="0"/>
          </a:p>
        </p:txBody>
      </p:sp>
      <p:sp>
        <p:nvSpPr>
          <p:cNvPr id="18435" name="2 Marcador de contenido"/>
          <p:cNvSpPr>
            <a:spLocks noGrp="1"/>
          </p:cNvSpPr>
          <p:nvPr>
            <p:ph idx="1"/>
          </p:nvPr>
        </p:nvSpPr>
        <p:spPr>
          <a:xfrm>
            <a:off x="468313" y="1557338"/>
            <a:ext cx="5040312" cy="4876800"/>
          </a:xfrm>
        </p:spPr>
        <p:txBody>
          <a:bodyPr/>
          <a:lstStyle/>
          <a:p>
            <a:pPr algn="just"/>
            <a:r>
              <a:rPr lang="es-NI" altLang="es-CR" sz="1600" smtClean="0"/>
              <a:t>El reconocimiento de la persona, la familia y la comunidad como el origen y el fin de su actividad y está organizado para asegurar el bien común, asumiendo la tarea de promover el desarrollo humano de todos y cada uno de los nicaragüenses, bajo la inspiración de valores cristianos, practicas solidarias, democráticas y humanísticas, como valores universales y generales. </a:t>
            </a:r>
          </a:p>
          <a:p>
            <a:pPr algn="just"/>
            <a:r>
              <a:rPr lang="es-NI" altLang="es-CR" sz="1600" smtClean="0"/>
              <a:t>El reconocimiento de que toda persona tiene derecho a que se le respete la integridad física, psíquica y moral, que nadie debe de ser sometido a torturas, procedimientos, penas ni a tratos crueles, inhumanos o degradantes; que la violación de este derecho constituye delito y es penado por la ley; y de forma particular que nadie debe ser sometido a la servidumbre, esclavitud y la trata de cualquier naturaleza las que están prohibidas en todas sus formas y manifestaciones.</a:t>
            </a:r>
          </a:p>
        </p:txBody>
      </p:sp>
      <p:pic>
        <p:nvPicPr>
          <p:cNvPr id="18436" name="3 Marcador de contenid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75" y="1052513"/>
            <a:ext cx="21431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5 Marcador de contenid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94400" y="3357563"/>
            <a:ext cx="288607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Rectángulo"/>
          <p:cNvSpPr>
            <a:spLocks noChangeArrowheads="1"/>
          </p:cNvSpPr>
          <p:nvPr/>
        </p:nvSpPr>
        <p:spPr bwMode="auto">
          <a:xfrm>
            <a:off x="2987675" y="3860800"/>
            <a:ext cx="5214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ES" altLang="es-CR" sz="2400">
                <a:cs typeface="Arial" charset="0"/>
              </a:rPr>
              <a:t>“Hay que unirse, no para estar juntos, sino para hacer algo juntos….”</a:t>
            </a:r>
            <a:endParaRPr lang="en-US" altLang="es-CR" sz="2400">
              <a:cs typeface="Arial" charset="0"/>
            </a:endParaRPr>
          </a:p>
        </p:txBody>
      </p:sp>
      <p:pic>
        <p:nvPicPr>
          <p:cNvPr id="19459" name="3 Marcador de contenido"/>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188" y="1268413"/>
            <a:ext cx="45672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3 Rectángulo"/>
          <p:cNvSpPr>
            <a:spLocks noChangeArrowheads="1"/>
          </p:cNvSpPr>
          <p:nvPr/>
        </p:nvSpPr>
        <p:spPr bwMode="auto">
          <a:xfrm>
            <a:off x="1053993" y="2060847"/>
            <a:ext cx="7056784" cy="3477875"/>
          </a:xfrm>
          <a:prstGeom prst="rect">
            <a:avLst/>
          </a:prstGeom>
          <a:noFill/>
          <a:ln w="9525">
            <a:noFill/>
            <a:miter lim="800000"/>
            <a:headEnd/>
            <a:tailEnd/>
          </a:ln>
          <a:effectLst/>
        </p:spPr>
        <p:txBody>
          <a:bodyPr>
            <a:spAutoFit/>
          </a:bodyPr>
          <a:lstStyle/>
          <a:p>
            <a:pPr algn="just">
              <a:defRPr/>
            </a:pPr>
            <a:r>
              <a:rPr lang="es-NI" sz="2000" dirty="0"/>
              <a:t>El Delito de Trata de Personas es una actividad criminal, y una violación a los derechos humanos, que tiene lugar en casi todos los países de la región. La Trata de Personas implica la explotación de víctimas, generalmente en trabajos forzados o en la actividad comercial sexual, por una organización criminal o “tratante”.</a:t>
            </a:r>
          </a:p>
          <a:p>
            <a:pPr algn="just">
              <a:defRPr/>
            </a:pPr>
            <a:endParaRPr lang="es-NI" sz="2000" dirty="0"/>
          </a:p>
          <a:p>
            <a:pPr algn="just">
              <a:defRPr/>
            </a:pPr>
            <a:r>
              <a:rPr lang="es-NI" sz="2000" b="1" dirty="0"/>
              <a:t>La Trata de Personas es tema de la agenda pública del Gobierno de Reconciliación y Unidad Nacional, así mismo es una tarea prioritaria en el Plan Estratégico del Ministerio de Gobernación. </a:t>
            </a:r>
            <a:endParaRPr lang="es-NI"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sp>
        <p:nvSpPr>
          <p:cNvPr id="2" name="1 Rectángulo"/>
          <p:cNvSpPr/>
          <p:nvPr/>
        </p:nvSpPr>
        <p:spPr>
          <a:xfrm>
            <a:off x="1763713" y="1484313"/>
            <a:ext cx="5616575" cy="461962"/>
          </a:xfrm>
          <a:prstGeom prst="rect">
            <a:avLst/>
          </a:prstGeom>
        </p:spPr>
        <p:txBody>
          <a:bodyPr>
            <a:spAutoFit/>
          </a:bodyPr>
          <a:lstStyle/>
          <a:p>
            <a:pPr algn="ctr" fontAlgn="auto">
              <a:spcAft>
                <a:spcPts val="0"/>
              </a:spcAft>
              <a:defRPr/>
            </a:pPr>
            <a:r>
              <a:rPr lang="es-ES" sz="2400" b="1" cap="small" spc="-150" dirty="0">
                <a:latin typeface="Baskerville Old Face" pitchFamily="18" charset="0"/>
              </a:rPr>
              <a:t>PRIORIDAD    DE  GOBIERNO </a:t>
            </a:r>
          </a:p>
        </p:txBody>
      </p:sp>
      <p:pic>
        <p:nvPicPr>
          <p:cNvPr id="7172" name="Picture 7" descr="C:\Users\ajpc97\Desktop\header1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3" y="0"/>
            <a:ext cx="9144001"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1500" y="5300663"/>
            <a:ext cx="34925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25882" y="919934"/>
            <a:ext cx="8092981" cy="634207"/>
          </a:xfrm>
          <a:prstGeom prst="rect">
            <a:avLst/>
          </a:prstGeom>
          <a:noFill/>
          <a:ln w="9525">
            <a:noFill/>
            <a:miter lim="800000"/>
            <a:headEnd/>
            <a:tailEnd/>
          </a:ln>
          <a:effectLst/>
        </p:spPr>
        <p:txBody>
          <a:bodyPr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s-NI" sz="2400" cap="all" dirty="0">
                <a:ln/>
                <a:effectLst>
                  <a:reflection blurRad="10000" stA="55000" endPos="48000" dist="500" dir="5400000" sy="-100000" algn="bl" rotWithShape="0"/>
                </a:effectLst>
                <a:latin typeface="+mn-lt"/>
              </a:rPr>
              <a:t>LA COALICIÓN NACIONAL CONTRA LA TRATA DE PERSONAS</a:t>
            </a:r>
            <a:endParaRPr lang="es-ES" sz="2400" cap="all" dirty="0">
              <a:ln/>
              <a:effectLst>
                <a:reflection blurRad="10000" stA="55000" endPos="48000" dist="500" dir="5400000" sy="-100000" algn="bl" rotWithShape="0"/>
              </a:effectLst>
              <a:latin typeface="+mn-lt"/>
            </a:endParaRPr>
          </a:p>
        </p:txBody>
      </p:sp>
      <p:sp>
        <p:nvSpPr>
          <p:cNvPr id="8195" name="7 CuadroTexto"/>
          <p:cNvSpPr txBox="1">
            <a:spLocks noChangeArrowheads="1"/>
          </p:cNvSpPr>
          <p:nvPr/>
        </p:nvSpPr>
        <p:spPr bwMode="auto">
          <a:xfrm>
            <a:off x="928688" y="3000375"/>
            <a:ext cx="578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NI" altLang="es-CR"/>
          </a:p>
        </p:txBody>
      </p:sp>
      <p:graphicFrame>
        <p:nvGraphicFramePr>
          <p:cNvPr id="9" name="8 Tabla"/>
          <p:cNvGraphicFramePr>
            <a:graphicFrameLocks noGrp="1"/>
          </p:cNvGraphicFramePr>
          <p:nvPr/>
        </p:nvGraphicFramePr>
        <p:xfrm>
          <a:off x="285750" y="1571625"/>
          <a:ext cx="4143377" cy="3857632"/>
        </p:xfrm>
        <a:graphic>
          <a:graphicData uri="http://schemas.openxmlformats.org/drawingml/2006/table">
            <a:tbl>
              <a:tblPr/>
              <a:tblGrid>
                <a:gridCol w="591911"/>
                <a:gridCol w="591911"/>
                <a:gridCol w="591911"/>
                <a:gridCol w="591911"/>
                <a:gridCol w="591911"/>
                <a:gridCol w="591911"/>
                <a:gridCol w="591911"/>
              </a:tblGrid>
              <a:tr h="241102">
                <a:tc>
                  <a:txBody>
                    <a:bodyPr/>
                    <a:lstStyle/>
                    <a:p>
                      <a:pPr algn="l" fontAlgn="b"/>
                      <a:endParaRPr lang="es-NI" sz="1100" b="0"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r>
              <a:tr h="241102">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NI"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10" name="3 Gráfico"/>
          <p:cNvGraphicFramePr/>
          <p:nvPr/>
        </p:nvGraphicFramePr>
        <p:xfrm>
          <a:off x="481762" y="1643039"/>
          <a:ext cx="3929090"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8310" name="10 Rectángulo"/>
          <p:cNvSpPr>
            <a:spLocks noChangeArrowheads="1"/>
          </p:cNvSpPr>
          <p:nvPr/>
        </p:nvSpPr>
        <p:spPr bwMode="auto">
          <a:xfrm>
            <a:off x="4525963" y="2092325"/>
            <a:ext cx="41433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s-ES_tradnl" altLang="es-CR" sz="2000">
                <a:latin typeface="Calibri" pitchFamily="34" charset="0"/>
              </a:rPr>
              <a:t>La Coalición Nacional contra la trata de personas (CNCTP) fue creada en el 2004 bajo la coordinación del Ministerio de Gobernación, con el objetivo de detectar, prevenir, proteger y rehabilitar a las víctimas y sancionar de manera efectiva a los autores de este delito.</a:t>
            </a:r>
            <a:r>
              <a:rPr lang="es-MX" altLang="es-CR" sz="2000" b="1" i="1">
                <a:latin typeface="Bookman Old Style" pitchFamily="18" charset="0"/>
              </a:rPr>
              <a:t>. </a:t>
            </a:r>
            <a:endParaRPr lang="es-ES" altLang="es-CR" sz="2000" b="1" i="1">
              <a:latin typeface="Bookman Old Style" pitchFamily="18" charset="0"/>
            </a:endParaRPr>
          </a:p>
        </p:txBody>
      </p:sp>
      <p:pic>
        <p:nvPicPr>
          <p:cNvPr id="8311" name="Picture 3" descr="C:\Users\Seccion Trata de P\Desktop\OIM.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4625" y="4862513"/>
            <a:ext cx="815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2" name="Imagen 2"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4754563"/>
            <a:ext cx="1041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escudo polici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97175" y="4833938"/>
            <a:ext cx="1023938" cy="749300"/>
          </a:xfrm>
          <a:prstGeom prst="rect">
            <a:avLst/>
          </a:prstGeom>
          <a:ln>
            <a:noFill/>
          </a:ln>
          <a:effectLst>
            <a:outerShdw blurRad="292100" dist="139700" dir="2700000" algn="tl" rotWithShape="0">
              <a:srgbClr val="333333">
                <a:alpha val="65000"/>
              </a:srgbClr>
            </a:outerShdw>
          </a:effectLst>
        </p:spPr>
      </p:pic>
      <p:pic>
        <p:nvPicPr>
          <p:cNvPr id="8314" name="12 Imagen" descr="SAVE THE CHILDREN LOGO OFICIA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92275" y="4862513"/>
            <a:ext cx="1084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20013" y="5721350"/>
            <a:ext cx="94932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6" name="Picture 12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37238" y="4754563"/>
            <a:ext cx="1104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17" name="Picture 12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42138" y="4754563"/>
            <a:ext cx="1158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18" name="AutoShape 127" descr="data:image/jpeg;base64,/9j/4AAQSkZJRgABAQAAAQABAAD/2wCEAAkGBxMTEhUUEhQWFhUWGBcaGBgYFx0bIBshIhoWHR0eGh8cHSgiIRwlHRocITEiJSorLi4vICEzODMsNygtLisBCgoKDQ0OGxAQGismICY3NzcwNDQ3MyswNDg3ODg0NjQ3Ny83NDcsLDA0LzQ0Li8wLywvNywsLDQsLCw0LCwsLP/AABEIAF0CHQMBEQACEQEDEQH/xAAcAAEAAgMBAQEAAAAAAAAAAAAABQcDBAYCCAH/xABQEAACAQIEAgUIAw0GAwcFAAABAgMAEQQFEiEGMQcTIkFRFzJUYXGBk9IUFSMWM0JSU2NykaGjs9HiCDU2sbLBJEODJjRic8Ph8CV0orTC/8QAGwEBAAMBAQEBAAAAAAAAAAAAAAIDBAEFBgf/xAA3EQACAgAEBAMGBQQCAwEAAAAAAQIDBBETMRIhUpFBcbEiMlGBocEUMzRh4QUj8PGy0SRCwhX/2gAMAwEAAhEDEQA/AKNoBQCgJ3hbh6TFyBY16zuZV5rqIRCbsuxdhuCdIBJBAsQPqPIuEMLDGg+iwowUalXtAMVj1dpgC26DewvzIuTQEr9TYf8AIQ/DX+VAPqbD/kIfhr/KgH1Nh/yEPw1/lQD6mw/5CH4a/wAqAfU2H/IQ/DX+VAPqbD/kIfhr/KgH1Nh/yEPw1/lQD6mw/wCQh+Gv8qAfU2H/ACEPw1/lQD6mw/5CH4a/yoB9TYf8hD8Nf5UA+psP+Qh+Gv8AKgH1Nh/yEPw1/lQD6mw/5CH4a/yoDxPkOFdSrYeEhgQfskPP1FbUB8jcU5NPhp5BMoF5HAZblWI0sShJJIs68999970BDUAoBQF8dHn+F8d+jjP4QoCh6AUAoBQCgFAKAUAoBQCgFAKAUAoBQCgFAKAUAoBQCgP21AflAKAUAoBQCgFAKAUAoBQCgFAKAUAoBQCgFAKAUBnwOGMsiRrzYgcr28T7AN/dQH0p0ZcHrBpmQ6FKRdkCzsQJgwmZHKMbsDpGwKi+4JIFkUAoBQCgFAKAUAoBQCgFAKAUAoBQCgKM6d+H7yibSAtkZnRF1W1hGFrAuQZFI7ffYgW1EClJYdIswYMGZWBW1rW7731XJuLC23O+wGKgFAXx0ef4Xx36OM/hCgKHoC/OjzNcPg+HTipoFl6uRwV0rdiZAq3JHLtDffYUB0HB+NyvMcJLjTl2Hj6lnDhoY2I0qHuDoHcf10B46N+MsFmLTRR4FIOrTXbShDLex5KLHfl66A+ZzQH5QCgFAKAUAoBQCgFAKAy4aUK6sVDBWB0tyaxvY+o8qA+isFxFBmWS4/E/RY4WRJ4yAA3KJWBvpB/C5eqgPnCgFAKAUAoBQH0l0K8WjHRGBsPHGcJFCqsv4Vww5Ednzb8++gPnCU9o+08tqA8UAoBQCgFAKAUAoBQCgFAKAUAoBQCgFAKAUAoCzOi/g2R5BM8gjvqAjbWCbOV30Ov/ADVVdBve/LkaA+jcswSQxrHGoVFACgACw7gBbkKA2qAUAoBQCgFAKAUAoBQCgFAKAUAoBQHNdIOX9fgpEOgCzEtIiuqWUsGbUwAAcIb9obbi1yAPlriAO8z6YwkfZnWKO7JEsqxEW2ABs0aE2FyAPCgIdlIJBFiNiDQGxjcNoK7WDIjDtBuajw5XNzY7jYHxoC7+jz/C+O/Rxn8IUBQ9AWphM9wo4XkwxlT6QZfvV+199VgbeGkXv6qAnOhr+5Mz/wCt/AFAQHQLnuFwuIxJxUqRBoRpLmwNm3APjuNu+3qoCT4O4VwGAy8Znmqdb1luphYBtjcoNJ2Z2ALb7Ae+gJbL8Lk2fQyw4bDLg8TGupCsaIfAN9ns63NiDuL+w0BrdE8OWzEZdicvU4yDrTJI6qwYq9iL3v3gWtbagNnPs4yLK8V9DOXxznVeaQxo/V6zew1Ak2BHZFgBa1zQGrxJlOV5RmIebCddhsXF9mlgwicMNWkOfNIYEd43A9QHS8bZdkuVxpipcDE7MOrihCLZjuxJBFr25s17bAc6A5Pi7JcBmOTnMsDhlwskJOtFVVBAIDAhQFNgQwYD1ewD84W4Xy/LMvTMc1jEskwBihZQ1gRdQEOxYqNRLbAbe0CSwmX5Pn+HmTB4dcJiol1KFjSP2E6OyyE7HvG3La4FETxMjMjAhlJDA8wQbEH30Bs5PlsmJnjgiF5JWCrflc959Q5mgLzzRMiyJY8PPhhi52UM5aJJG7xqPWGygkGyj/3IHQY7D4IZHjpsvULBiIZpdK7AN1ek2X8HzbFRtcGgKr6JuB4MSkuOx5thMPfsm4DkDU2ojfSotsOZNu4ggdfk2fcPZjN9CGASHrLrHJ1MaFjY2sydpWPdfmee+1AcRhujRjnX1czHqh9p1ltzFa9x3aj5l+QN/CgOvz7ibIsBiDghlkcyxdiWXQjMDYXsXBZiO86hvyoDS6bMswUOAwBwcKKjlmR1XcoVB7TczfUDvvQFNUBc39mo/b4wd3Vx/wCpqA3sfxnk2VSnBwYBZxH2JpbIWJHMXZSXIN73IF72oCI6ZuFsIMNh8ywCKkU2kMqLpUhlLIwX8E7EEbd2170B76NuDMFDgWzXNVDRi5jjYXFr6QSv4TM2wU7cj37ATeSY7Ic5ZsIuCXCysCY2WOONjYX7LR/hAC+lri1+e9ARXAmCweExr5Rj8Ek87TnROyKwK6NSeduoIF7A9+/KgOg44x+TZPiL/V8U08wDaAiBY1ACgqCpC6rE9kbnVcjagNpuHcknhTOTAFgWFnaFVARiDbtIvZLhgy2GxPPlQGlwjn2T5xI+DbLYoToYxnRGCVFr6WRQUa1jYeHOgOO4UOBy/MMRl+Nwi4oviEijkZVbSC1gbMNrhlJK70B3vHwybKWSd8BFJNIumOJUQKApJLkFdIN2A1WLHbwNAfuAyDJs1gizL6OsKRGQyooCA6QSRKE2NtmuNyNjztQEbwvxhk2YYkYL6sijV9QiYxR7kAncKt0Yi9iCd++gKv414PbD5q2Bw4La3TqQTvZ7aQT6r2v6r0BZWPw2S5DHFDicOuNxTqGctGjkeu0nZRbggAb7b+NARfHXC2AxuW/WuVxiLR99iVQosCNV1Gysl79nYjx2oD94L4awGAysZpmUQnaS3VRMAwAJIUBT2SzW1XbkPfcDo+jzMcmzSc6MuhgxEKswTQhVlJCk2VQpIuOa3F9jzoCg850/SJtC6V6yTSv4o1Gw9w2oDToD0iEkAAkk2AG5J7gPXQHYdH2XqMRBLIvWWPWdWqsz6VfSGWysttYOrYkKGK2bTQH0TwJw4uDgCFQH7JewYgMBpARnAJULYD3nmxJA6igFAKAUAoBQCgFAKAUAoBQCgFAKAUAoDHiFurDcXBFxz5d3roD5g4myAYdsYF0Q9QsPWBdLHU/XKFVWbkwKuSLBdIYDZaA4fMIisjqSx3O7qVYg7gspJsSCDzPPmaAy4rFa4ogSLx6l5C9rhgSQgvzIF2Y2FrKALgXX0ef4Xx36OM/hCgKHoBQF4dDX9yZn/wBb+AKAo+gPqXpH4dy+eHDQY3GDCpFfqx1kaarKq8nG9hblyvQEBwXkeSZdifpEOaxu2hks+IhtY28AD3UBCcBYyOTijFPCytG4nIZTcMOybg94uL3oDlcxz9cHxHPipU61YsTNddr2s6C19rrcEewcqA1elTjkZpiI3jRo4oVKoGtqJJuzG2w5AAer17Adn/aPY6cuH/gn/wDQoDRzHpOixOXQZbDA0TSdTDK11CBQUDaLb9q3eBYE0BY/Sdw7l2KGHTHYwYURh+rXrI01X0A7ON7aQNuVzQELwPk+SZZiGnhzSN2aNoyHxENrFlP4Nu9RQFI8b4iOTMMU8JDRtNIVZeRux3HqJ3vQHVdAuGV83jJ/5ccrL7dOn/JjQER0s4ppM3xhY+bJoHqCgKP8qA7/AKOp2bhjMlJuE+khfUDDG1h7yT76A6ThnJ8M/DUUOJn+jwyqGeTUqWJm12u225AHs2oCAyrgjIYJ4plzZS0UiSKDiILEqwYXsOVxQGzxNx1g4c9w2JidZ4/o5imaEh9ILMQRpvfT5xA3tegNnP8Ao4y3NpHxOCxqrJIbvoZZV1HndNQZWPO1/dQHIdLeAx+FweDwmIWJ8PAdMc8eq7ELZVcHzSFv43te+1qAqqgLm/s1f94xf/lx/wCpqAp/FzM8juxuzMzE+JJJJ/XQFz8Un/snhPbF/qkoDJ0vsYcjy2BD2SIb279MPf43Jv7qAqvgXEtHmODdSQRiIRt4F1BHvBI99AXDxnGE4py9ltd0jv485lufdYD2UBwnTyxOby37o4gPV2Af8yaA6mGUjg02/GI9xxdj/nQHH9CB/wDrGH9kv8NqA2eMv8Sn/wC7w/8A6VASf9o6QnMIR3DDrb3yS0BK9GZ/7M5p+liv/wBaGgK46M2tmuCt+WSgLbzOANxfh72ssOqx8RDLa3rBsfdQGfjzhDJ8TjZJcXmQhmOkNH10Q02UWFmFxtvv40B+4L6oy/K8bhoMwimEscxs00bMSYioVQlr3sO696Aj+DM6y7Mcpiy7HyCF4wFXUwj1aSQjxM2xO+kr4323oDbyPoxxGWznF5biIsR2GURTDTqBtt1iEjVcA8gO7bnQFDZuZOvl65dEvWP1i2tpbUdQt3WN9qA1KA6HIuG5poGnQAKJVjErarI2zbldwxuoFwQdwO0UDAWvw5khhmWORXZOtdlkeVFG+uHQGjjZoixDqFBjNwoBvIyoBb0eKiijJZkRVBZtwAvIm+5A3YHn3igObz3pMy7ClRJNqZgx0oLsttOzqSCjEG4DWvY23sCByea9PWEQgQQSy7i7MRGLd5XmSR4EDe+/fQH5henrCMxDYeSMX7LMwII287SCQeewB9tATOXdM2WyhbmSNmYLpcItrui3Y69IUB9RJPIN4WoDrcFxPhZLBZVFy43ItdbXF72vudr3Ol/xWsBLg/soD9oBQCgFAKAUB+OwAJJAA3JPdQEVmXE+Cg+/4qCPslgGlUEgEglVvc7gjYHcWoDmcZ0vZSiuRiC5TbSkbEsbE9i4APK17gXIuRegItOnTLDa6YkXYDeNdh+MbSHsj1b+o0B0mE6ScrkuRi4gAGN3YJfSQDYMQSTfbbfe1ASMHFmDeJ5VxCFI7h9+0puBYr5wNyBYi96Ao7jjictPioXLSrJBMIXK3Uxt1UyWKFgQhSRda3B0JcjtMoFe5yTM7TqGa6q8pvqCsxItfuF7AAkn10BH4iAppv8AhKG5Ec/0gP1i48CaAvPo8/wvjv0cZ/CFAUPQHuGJmYKoLMxAVQLkk7AADmSe6gPoDofyOdMnx0ckUkckrTBVdSpP2KqLAgHncUBQ2Oy2aEgTRSRFhdesRkuPEagL0Bd/SdgHzbKcFjsKplaMXdVF2sQA9gOZV03A9vdQHOdCvAzTYpsRjMP/AMPErWEy2VnNgNmG4UXPgDagJHolwAbPMRiIIWXCf8T1ThCI7awAFa1uXcDQHEdJ2UYiPMMZK8MixtiJCJCjBTqYlbNa24PjQHNZZlss7hIY3kba4RSxAuBc27qAuz+0Hk88owHUwyS6FmDdWjNp+821aQbXsf1GgKLjcqwI2ZSCPURQF59MGVvmeAwWYYNTKFQ61QamAbT3DfsMpUi3f6jQEL0J8EF5pMVjoLYeKMhRMlgzG12sw3VVDXPK5HhQFX5zJG2ImaEaYmkkMYtayliVFu6wtQHS9EedLhc0w7uQqOWjcnuDggX8Bq0mgOj6aeC8UMxfEQwSSxYjSwMaFrNYKynTcg7avXf1GgO+4d4RmwvDuIw7IfpE0U8jINyGZLBbD8LSqi3jegIXh3ASZhw5NgArLisM1urcaW2cSoCDa2pSVF+/egK54G4GxOJx0UUuHlWNXBnLoygKCCwJIG5HZA570BbWRx4VOJpY8LEiqmCKSBFAUPrjJNhtfSVU0BUfGfBuNwmNlUQylTIzRSRoxDAkldJUedbmOYoCyePJZouGYI8wJOKdowNW7XDsw1X31CIWJ53586AoagL2/s6ZNPEcTNLDIiSRxdWzKVDi7klSRuOW48aAqHH8NYyOcQPhphK5OhOra72JF0Fu0NjuKAuriDIMS3DGHgWCRp1ERMQQlx2zzW17gNuLbUBhzXLXzbh2BYVLYnB6FaP8LXEvVuhB3DFTqtzO1AcN0TcGYmfMYXkhkSLDuJHZ1Zd1N1UXG7FgNvC9AdnjZHxvFEUsMTyQYVhC0qoSisqyMbsNhZ2I3NAcv07ZVOc0eQQyGN1hVHCMVZtIGlTaxa4O3OgOvgyDEHhM4cwSia7N1Wg69sTq821+Qvy5UBxPQhlM/wBaxv1MmiIyrIxRgEbQw0sbWDXPI70BJ8X8OYtuIjImHmaM4nDN1gjYpa0RJ1WtYb3N+40Bn/tF5ZKcXFOI3MQgVWkCkqp6yTYtawO42PjQE30d5JiU4dzCJ4JUllOJKIyEM14IlFlIvuQQKArjo0yTE/W2HBglBhmQy3jYdXzPb27Ow77UBY/GZkwvEmGxrxuMMFjRptJ0LrWSLtNyFi19z4UBy/ThwjiFzBsTHE8kWICnUiltLBQpU2G3IEX539RoCRybhGHB8P4zEY+BRPMp6rrF7aXGmKwO6sXOrbe1r8tgJDi3hqbG8PZc+Hi1yQRxsVUdoqY7NpA5m4U25mgIToJy7Hpj76Jo8OFfrg4ZUOx0ix2L6revnQHIdKmJSTNsY0ZBXrLXHK4VVb/8gaA5SgLq6HeHS+FeVFeORi1piqGzDS0ekMpPV+u/nDaxANAdLxZhpYYVdgkUUcjt1mpiUcLYMrOropJLJqcE2IRF2VqA5DEZXmOKmlliY4ON2TqVmkcysQjkJESzaiCzXQMCl20qCWUgbvD/AESpM15UldVjUF5HaNjIAQFAKW6jSFsQSy7qfBQJqHoXw74cq6BJgNCkOxAAJ7ewBZze5LAi9wAq6dIEdnfQYCi/RSofUNYkmaxUC3YIhNnfcm9wCBbY2AHJZ70QYuCMFbySDUWVQWBAjZxoIGoklCoGnmRyAJoDiM3yWXDFesGzXKsAwBGp1Vu0oIDaGK3sSN7UBOZL0j5hhltHLfskAsNWnay2HI6btpBBHaNwbCwFycKdLuHxItK4ifV2kdQBYmw0MG33ZTuNgr37jQFk4PGxyi8bBhZTse4gEH2EHagNigFAeJpAoLHkKA4DpN6RjlqKI49cshkVCfM7OnUTyOxcWtcEhxta9AULnHG+ZYxWjkxErRdpjGvLTbk2kAlQPxrjv50BjyXgvG4pC8UTaVQtdlbdQrN2bKb3tYAcyR40B32V9A07qDNiUjNzfShcEX2IJK8xvuO/kLbgd1guhbK1JLxvICqixlcWIBuQVK8yb2N+QtbcEDZk6G8oKgDDsCLXYTSXO3fdiPXsBQGriehbL9JEMmJgJDBikt9QI5MGBuvq2vQHB8R9GLDEiL6RKzGKQqzIgOlGgDNZGJk1mWRt9J3uzbG4Ff4lGjhKyLIzSQoQRdQmmd0OsC1wCpTtDzuR5XA0MxjKpEr6tWkML3toYB103PcWfYAC9zc3oC6ejz/C+O/Rxn8IUBQ9Ab2SZrJhZ48RCQJImDLcXG3cR4EbUB383TlmZa4GHUeAjJ/Xdr0BzPG/HOJzMxHECMdUGCiNSB2raibk/iigMvBPSBjMtusDK0TG7RSC6327QsQQbC2x37+6gJbivpex+NiMP2cEbCziIG7DvBZiSAfVb/OgNbh7pVzDB4ZMNCYtCX0lo7sLkm1725k91AeOJulHH47DNhp+q6tipYqlidJBG9yOYHIUBFcG8Y4nLZHkw2i8ihWDrqFgbjvBv76A6lOm/NBf7wb+MXL2Wb/OgK5xExdmdvOYlj7SbmgOs4J6RsbloKQlXiJv1UgJUHxUggg+w29VAb3F/SzjsdEYTohibZ1iBBceDMSTb1C1++9AcDQCgLI4d6Z8ww0IiYRzhRZWlDagByBKsNXv39dAeIemjNFLnVEdbat49lFgNK77Lt6zud6AiR0kY8Y5scsirKyqrKF7DKBspXvHfe9/A0B0eZdOeYSRlI0hhYixdVYkfo6mIB9xoDkeDeMZ8vxTYpAsjurq/WXOrUVYkkG99Sg39tAdNlfTZmUSaG6mXnZpENx6rqwuB69/XQHIcV8V4rMJRJipNRW4RQLKgPMKB7tzcmwuaAhKA7jDdLOaxxRxRzqqxqFB6qMkgCwBLKe730Bq5h0kZhNioMU8q9bhwwjsigDULNcW31DY/stQEmvTLm+vV16EfidTHYfqXV+2gIXhzj3HYPESTxSXaZi8quAVkJJNyBaxuSbrb9W1AdLnnTZmE8RjjWKDULF4w2r3Fibe21/XQEBwr0iY7L4XhwzIFdtfaQMQbAEi/jYc70Bs5v0p5jiViWV4/sZUmUiNQSyG637rA91vbQEj5bM11atcNvxeqFv89X7aAjco6Ucxwwm6p0vPK0zExg2ZratPcAbDaxoCUXptzULbVCT+MYt/2G37KAi886UcxxeGfDTuhRyNREYVtiCBcbWuAeV6AkT01ZrcHXEALXHVCx9vf+oigNDAdKeYxTYmZHj14kqXvGCAVXSukd1lAG96A8cQdJ+YYzDPhcQ8bRuVLERhWOlgwFxta4B5d1ASXDPTJj8JEsLCOdUACGQHUABYDUpFwPXc+ugIDjXjrF5my/SGARCSkSCyg+PMktba5J77WuaAmML0uZhFDhYojGgwy6PNv1igBVEgJ7gO6x76Az530z5liIjGpihDCzNEpDW77FmNvaN/XQFdE0B+UB9N9CEhly6FjqJRnUs2gX0hVVQAL6QGIubNdT3GgOs4lguAyM/WgMFVD590k2bY6RzOoWO1hvagOMzzP48PGZsWoMSllhVVjYOnWEI5GogsGiDhktYutwAbADgMZx/jJpGaDEpg8Mn3tpEP4UmxQLGxZR1RUdmyqGBubkgc3nGcGdkiw8+NxT30sjdlJV5tojjOqzNqO+9tzY8gOYSeaFmQNJEwbtKCyEMupdxt2hqYb7i5HeaA7/I8HmWJxOIWDNInMUSSNK0zaHBVLL2l3sSFIYAKbja5uBmyzpDMWIMWYRxSGORlaaNAxNjY94Vu0NQlsW9TA2oDbz3LstxEsjRdX9sJEVnV4wj2w6iSUrsCXdGuqgdtgV31ACJyfJodTIpVXlGqGMF2kD/fI4pLSCMqVjDXJU63XuFqAs3gHE4hI1gkmgd4XkL2cFwLqwMqtpdQSjcxqW66k70AtCNrgHxoD1QGtjRIVKx7Eg2fbsna3MH/ACI27qAq3iLhKKaNmzByVhaVI5GHVdWrFe2SDZmXSW0hRGSSUUL5wGTKODMDFOzQ6IZUaM63ZWKhAWMkF1KrqSRblxtp80bNQGtxB0sw4NpEQNiJg7DTcKilezqLBQGDgBhpHr7OoigIDDdI+f4qWCKKKKJsSA0RELWKhjd7uzWTY3PhyoDTwfSPmGHxDw5njJ43jcKyxYfDSAeOo7XHLze69AdZl3HOOxDE4LGYDEKJFJjmRsPKQQfs11HSQdOzDe53sNqA6TB9I6oRFmGHkwk5fRZrNGx7urmHYJ3W9yAN99qAx9ILLN1DxHrFKyG2mR45AqpOFAVlViwTYht7ad1LUBSEWXEshw0IUSwYwOpY9nRLK3aa/IJ1Sc+1Yi1yLgc5nGLM3VOEZVSKOK55EooBsfeDbuv7KAvjoYwCYjIpoZGKpK+IRmBAIDIoJF9r2PfXG0ubOpNvJGt5Esr9Mm+JF8lQ1a+pFm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x5Esr9Mm+JF8lNWvqQ0Lel9mPIllfpk3xIvkpq19SGhb0vsza/s8ZgrYFogNLJLIWsvnXEZDFgNms2mx5hRbkasKizszwxkidAbFha+3vBuCCCNrWoCvM26O558VNiS8Ik0FYy8RkswdpEeMmWykXRSSu9nsO1cgc1D0FSydrEYo6ryWF9Zt/ygWIFje5awI7h40B1eS8JyZXiZpsvi6yCUL12HchHS26mB27LWDNdSwG4GrbYCsuk3g55cTNi8DE7q7kzwaGEsMh0liyElmV2YsHS6+u1iQK4iwMrOEWNy7WsoUkm5sLAC532oC4OjDohZj9IzOPShHYgbYtqUWZirXW1z2CAbje1twNPIOH1w+YT4KApiQF66CSJ0Emknq2UyAqSVRy2gNbUgax5UB5xeVJHiB10ccZW4JUR6ULKS5hVb6VjMRsxEgVjKW2+0oCx+H8JGepw4jJOG0Ehoyw1q2kkSBRGGXqCq8hYqBp2sBYVAKAUBzHF+Gll6uLcwyyKkuw7K2JBUjfWX0gMTYdnbxA4bjvL4ziYMsWZY1xQMk0sjJqUKWNlsF7UjXuWJvtt2QABC9MHRmkMEM+XQ/ZwqVmVbs1r3Eh5lrXIY8wNPcDYCm8NiHjYPGzIw5MpII7tiN6A6/oz4GkzHEKWQjCoR1z3A2s1gu9ySRa4vbv8CB3nSZkuHzF1iyfBiXERkdbPEFjiCBbBNZKxs1yvI3AUjuIAEZk/BeZ4UnB4mQJhZWQm6CaCQKysQ76kaIA22JTWbgXNrgdZnWDxMEMKR4f6MLqolLO4QIrlV+yYysvbkCA2ILXA12agORw0zGTL2kCwTPJmEeKI6pQFedgy3csmlWlNkKnnfkQaA4XP4AMJg2Datav/wAxW5aB5oF1Iva5O4Ciw0kkC6Ohr+4Z/wBLEf6FrPi/yJ+TNOC/UV+a9SPtXxR92LUAtQC1ALUAtQC1ALUAtQC1ALUAtQC1ALUAtQC1ALUAtQC1ALUAtQC1ALUAtQC1ALUAtQC1ALUAtQC1ALUAtQC1ALUAtQC1ALUAtQC1ALUAtQC1ARX9m7GAYjFRaSS0aPcf+FtNj2gLDrL2se/wAP3p+dl/0AoDy5sORPqFv9zQH6D7qAAUB+aBe9he1r23t4X8KAiM44VweKbViYRKdvPZiBYWFlvYbX5DvPjQERB0eYPD4iPFYOIQyx37IJ0sNEilSL7XLqdXPsDxNwILPuG0fF9c0apCSAZ0KqxuyMVURx62Z2BJJI32BOtgwHXcN5UMOiJHpMdiSBpAj7KBUXTzA7RuSTud96An6AUAoD8Kg2uOXL1cx/kTQHK5hwHgZZJJZYEkeVtTF1B7QVh5+ksq207Cw7I2JJuBr4HIMPCzJh1xENtiYcQyxrqFtaxO5jv+EbofHtXFwN6XgLLXbXJhIXfmXMajUeZZggCkkm5Nt6AkcXw7hZIkheFDDGwZYrWjBAIAKDsldydJBF7G1wKA3sLhUiUJGioovZUUKBfc7DbnQGagNHOI9URXUVBuCysykAgi4KkNe5FtO5NhtzAHz/lOGGLxGKjUMJpMJjhZ7qoY4ttATVsouSCFJW5O5YsABxGPdjgokWYukbuWRdZVSWYajq80kBbcgQw21B7gXX0Nf3DP+liP9C1nxn5E/JmnBfqK/NepH18UfdkQuPf6cYLjq+o12tvfWBz9la3TD8Jq+PFl9DEr5/jNLw4c/nmesHjXbFzxE9hFjKi3iDfeuWVRWHhNbts7XdOWJnW9kll8zZgzSB30JKjPv2QwJ251VLD3RjxSi0i2OJpnLgjJN+ZrYPMCZ8UrsAkXV2JsLAoGNzVtlKVVbiucs/XIqrvbttUnyjl6Zm1BmcLtoSVGa19IYE1VLD2wjxSi0i6GIpnLhjJN+Z4hxGkymSZCqt6h1YsNmN+e/fUpQ4uFRg839fIjGzhc3OayXyy8zJBmULuUSVGcc1DAmoyotjHilFpEo4iqcuCMk2fk+Zwo2h5UVrX0lgDbnSOHtlHijFtCeIphLhlJJ+ZsxuGAZSCCAQRyIPIiqmmnky2MlJZrY1p80hRxG8qK5t2SwB35VbHD2yjxxi8imWJphLglJJ/A0sdmvVYpUd1SLqWclrDfWANz7eVX1YfUocopuWeX0KLcTp4hRk0o5Z/U2MXjA8BeGeNB3SmzKN97729VV11ONqjZBv8AbZltlqnU51zS/fdGIY1/pvU3GjqNdrfhawvP2GpaUfwup48WX0Ia0/xel4cOfzzNbP8APkRCIZUMqugK3BIBYA7e+rcLg5TknZF8OT9CrF42MINVyXEmvUlcVmMUd+skRbAEgsBz5frrJCi2fuxbNc76q/fkkecZmcMRAklRCeQZgP8A4K7XRbZzhFsWYimvlOSRllxcagMzqA3IlgAdr7H2b1GNc5NpJ5olK2EUm2smecHj4pQTFIr256SDb212ymyv34tHKr67fckn5GTr11aNQ12vpvvble3heocEuHiy5E+OPFw58/geYsUjMyq6sy+cAQSvt8K7KucUm08nscjZCTai02tzG+YwhOsMiBL21aha/K1/Hapqi1y4FF5/Ag8RUocbksvieocdE6GRZFKC92DCwtzue6uSpsjLgcXn8Dsbq5R44yWXxI7Os4VYJmgkQvGoOxDWuRa49YrRhsK3bCNkXk/kZsVi4xpnKqSzXzN6bMI40VpZFTUB5xAubd1URpnOTUIt5F8r664p2SSzNHJc21iYyuthiGjQ7AEWTSB4k399X4nDcLioJ+6m/rmZ8LiuNTc5LlJpfTIk5MUiuqF1Dt5qki59g76yqubi5JPJGx2wUlFtZvwMOPxI0yBZUjdQCS1jovyLAnl7asqrfFFuLaf1K7rFwySmk19PM9YjHRxKpmkRb23JAue+1chTOyTVcWzs7q6op2SS+ho5DmTSidnZdKTSKp2A0jkb+zvq/FUKtwUVzaWfmZ8JiHYrHJ8lJpeRvYPMoZSRFIjkcwrA1RZRbWs5xaNFeIqteUJJm1VJcKAUBo5zmiYeIyORtyW4BY+Av31ow+HlfNQj/oz4nEww9bnL/Z6XNIer63rU0ci2oWB8L+NceHt4+DhefkdWJp4NTiWXxzI9M2LtiurdWSOJHjIsRcrITv37qK0PDKMa+JZNtp/QyrFOUreFppJNfX/ozZNnUciRBpUMzopK3F7lQTt/tUMRhZwlJxi+FN8yzDYuucIKUlxNLkS1YzaakOaQs/VrKhcX7IYE7c6ulh7Yx43F5FMcTTKXBGSb+GZHwZ2qy4hZ5ERUdVTUQOaAn21plhJSrg64ttp59zLDGRjZYrZJJNZdiaRwQCCCDuCO+sLTTyZvTTWaP2uHThug3MOqzaMEXEkcyHtAWshk79j97tuRzvfavvj87Pp7DyXHfsSvaFibEi+229r0BloBQGviMMWJIYi62I5jncG19jubkWJHfsLAQOMwuOGrq2Lbak7SL5vaEbEACxYBdQQ2Um97gqBt5djMQLpMqmQKlzq0qWK3IXs6tI0sQbH3EEKBv4KeVgOsjEZ5nSxcHdhYEqpB807r37X50BuUBGnK1EiOp0MNWohQbghhbtX0nUwa452PcTQG1hYtIFhpFrkXvubcza5IAte/+1AbFAKAUAoDFiYtSkX5g7fz/lQHC5lwvPh3D4N1VdFu3F1puqJoQaQDHGBCi3FzcA+duwEhk3Fss51pDrhcuE0lQ6hOyxbt9pWkWTRpAJCk6dqAlsPm8ryoowziNy15HBTRZbgaSuo3IO5Cjl37UBKYYtbt2vc8u8XNj6rjuoDLQEdn2rqro2khlJJBIsDcjZ1Pa829zYkG21AUlw3lyriZYXXqycO7O8B0GIDHSO/WSEpIyhY1QsADp5dxIFb5rhysALkWLIILFWBjVsUrkNYG4cAmwAOrURutAXZ0Nf3DP+liP9C1nxn5E/JmnBfqK/NepH18UfdnK43BiXMypeRLYYG8blD985XHdvy9lerXbp4LPJP2vFZ+B49tWrj8s2vZ8Hl4mCPDmKXHqjOzCBSGdizX0MRuam5qyuhySS4vDktyuMHVZeott8PjzezMGGgkMOCv9HjRXiZGDNqbY3FtHM3JO/OrJzgrLvebaeayWS+vgVwhY6qfdSTWTzeb/bbdm7jOeafoL/BqmvbDef8A9F9m+J8l/wATzJCix5cYwA2uMAgC5BQ6v1m16KU5TxCltk/XkccYRhh3DfNenM84/wC9Zl+l/wDwlSq/Mw/l92ct/LxPn9kbWOw6pPl+hQti42Ftur5VVVOUqr+J57epbbCMLqOFZb+hoiNGgzIuAW62a5Yb2A+z59w7qu4pq3DqO2S/n+ShRhKnEOS55v8Aj+DpMg/7rh//ACYv9C15uL/Pn5v1PUwf6evyXoQWBggaLGnEW09fLrY8wAw0+vburfbO6NlKq34Vl9/5PPqhTKu527cTz+38G3LEjY+G41AYdit9/wAIAHfvsapjKUcJPw9r7F0oxljIePs8u5E4xAMHmAAsBO1gP+lWytt4ihvp/wCzHaksNiEur/olpifrBrc/obW9vWCsccvwaz6/sbJ5/jXl0fchHhj+q4GAXVrQ32vq6w399r1uUp/j5rwyfbIwOFf/AOfB8s813zJz6Ij5jIXUNpgS2oA2uzb799YdScMHFReWcn6G/ShPGyclnlFerNECU4zGaEicBYwetYiy6O6yna971f8A21hquJyW+3xz89yj+48TdwqL235csvLYxLhh9HwCOyyDrwLi5Ui0luYFxU3Y9a+UU17Pz8CCrWhRCTTXF8vEl8GgXMJtIAvDGTbvOphf9VY7G3hIZ9TNtcUsbPLpXqeM/kEU+HnJso6yNz6itx+1f213CJ21WVLfk13/AJI4xqq6u57c0/mv4ILDyHCqJ22bE4eZzf8AH1a0v7nt7q3zisQ9JbQkl8tn6Hnwk8NHVe84t/PdepILgVjky6JgLKspIPIvpU3t43LGs7uc4X2R8WuxpVKrnh65eCffJGOcAPmgUWXqgbDlqMRvb/epR5xwze+f0zIzyUsSo7ZfXIz5hhEjyttChbxJcgC5807nvqFVk545cTz5sndVCH9PfCsuSMqqGzCIMLgYS6g8r67G3rtUG2sHLLr59iaSeNipdHLuRkOEDYLGiPbRiZHS3dp6ttvcCK1SsccTS5+MUn88zLGpSwtyh4SbXyyYxkolZ8au4gfDqpHhsZP4n7KVxdcVhn/7KWf29BbJWSeKX/q45ff/AJGXEdvC4+f8q7BT4qhCr/vUIezfTV8Fz83zZKft4e+3qfLyXJG/oDZhEHAIGGJS479QBt67VnzywkuHq59jTknjI8W3Dy7kLKNOCxwTZRiWAty09Ygtt3W/ZW6PPFUuW/Cu+TMEvZwl6jtxPtmiWigk+lYdnGHj0o4CxsxLrYd2kCwt+2skp16FijxPmt8sk+/ibYws/EVuXCsk+Sbza7eB0qODyINtjY15bTW56qaex6rh0UBD8Xj/AIOb9H/cVt/p/wCph5mH+pL/AMWfkaucRqZcCrAaC5JFtidHZ996tw8moXNb5ffmU4mMXZQntn9uRiWNBNmIQAfZISB46Jb1NuTro4vi/VEMoq3EcPwXozVbDouEwBCgHrcObgb3JBP66tU5PEXpvwkVacY4ahpeMfqdPmMv2coU9sIxAB3B0m21eXTH248W2aPWul/bko75Mgcqhwww2CL2VtSdWV2Jc9xt4nnfbxrffK933KPNc8/L/NjzsPDDqily5Pll5/5uZMBhkafHllBuVXcX26vlUbbJRqoSfx9SVNcJXXtr4ehvcKH/AIOD9Af71Rj/ANTPzNP9P/TQ8iWrGbCneEMYIcdhZWtZJoidWm1tQuSW7IsN7m1vEV98fnZ9gYSDqzpuACGIUDYdq53792BJO5JJ9QA3KAUAoBQCgFAfjC4t40B4e/iOew5X25Hn6ztblQGSgFAKAUAoBQCgPOgbbDbltyoD1QCgFAaGeYfrIWQqjXK2D8rhgV7j+GF3ttz3tYgUfhfscfjY5HhbVA6WkLov2xmnZO0/MamIUkarA6h5xArTMiBg8Io6y5M8jakKrcsqDQxaz7RblQADtckGwF4dDX9wz/pYj/QtZ8Z+RPyZpwX6ivzXqR9fFH3ZrjBR9b12n7TTo1XPm3va17c/VVmrPT08+WefzKtGGpq5e1ll8gmCQSPIF7bgBjc7gctuVcds3BQb5LYKmCm5pc3uamF4fw0bh0jsVJK9piFJ56VJsPcKunjb5xcZS5PyKa8Dh65KUY815+mwzTLQYsT1a/aTIQd/OOjSvM2G1KL2rK+N+zF/fMYjDp12cC9qS+2SMOT5BDGInMdpVQDziQCQNVhfSD7BU8RjLbHKPF7Lf+v3IYbBVVqMuH2kv9/sbsmWRESqV2mN5Nz2tgPHbYDlaqFiLE4tP3di94apqSa97cyS4GNmjZluYr6Dc7XFj377eNcjbOKkk+T3JSphJxk1zjsc3nWUSSSTf8MjlxaOQPptta8ik7sO42r0sNiYQhD+41luss+37PxPLxWFnOc/7aeezzy7rxa8OR0mXYfq4o4yb6ERb+NlA/2rzbp8dkp/FtnqUV6dcYfBJGrichw8jmR4wWJBPaYA25alB0n3irYYy+EeCMuXy9d0VTwWHnPjlHn8/TZm2cInWCW3bClQbnkTe1uXOqdSXBwZ8ty7Shx6mXPLIwyZTCySIU7MranGptztvz25DlU1ibVKMk+ceSK3hanGUWuUub3M30NOt6232mjRqufNve1r2599Q1Z8Gnnyzz+ZZpQ1NTLnll8jQbhrCkk9VzOq2prA3vcDVYe6tCx+IS976IzP+n4ZvPh/fd/4iQXCIJDKB22UKTc8gSQLcu+s7sk4KGfLc0qqCm55c9jVx+SQTNqkS7W0khmW48DpIuPbVtWLuqXDB8vk/UquwdNsuKa5+bXoZmy6IiMaBaIgoBcaSAQOXqPfUFfZnJ5+9uTdFeUVl7ux7XCIJDKB2yoUm55AkgW5czUXZJwUM+W5JVQU3Zlz2POY4COdNEq6luDa5G49YINdpunTLig8mcuorujwWLNHjG5XFKEWRAwQgqLkWI5cj+w12vEWVtuL33I24aq1JTXJbHrMMvjmULKuoA3G5BB8QQQRXKrrKnnB5HbqK7llNZ/5+xjgyiFI3jVLJJfXuSWuLG7E6uXrqUsTbKam3zW3+bEYYWmEHBLk9/3+e5lmwMbxdSy3jsF03PIWtve/dUY3TjPUT5k5U1yr02vZMeOymGbT1iX0eaQzKR71INqlVibas+F777P1IW4Wq3LjW2269D1gstiiVkjQKrElhc2JIAPM7bAbCuWX2WSUpvNolVh6qouMFkmeMPlEKQmFUtG17rc7357k3/bXZ4m2ditb9pEYYWmFbqivZZ6GVxdT1Gj7K1tNzy9t7/trn4izU1c/a+J38NVpaWXs/A/MdlMM2nrEuU80hmUju5qQa7Vibas+B777P1OW4Wq3LjW2269BhsphRHjSMBHJLLuQbix5n/Kk8TbOSnKXNbCGFphBwjHk90eMBkkELa40s1tNyzMQPAaibD2VK3F3Wx4Zvl8l6HKcHTVLihHn5t+ps4TBpFq0LbWxdtybseZ3NVWWzsy4nssi2uqFefCt3m/Mz1WWCgMWJw6yIyONSsLEHvqcJyhJSi+aIWQjZFxks0zSORYcxCIpdA2oAsxIPiG1ah7jV34y7j1M+e2y/wBFH4KjT0+Hlvu/XcyYXJ4Yw4RLdYAr9pjqAuNyTz3O/OuTxVs8uJ7bbEoYSmHFwrfffmezlsRSNNPZiKlBc7FfN77m3rqOvZxSlnzeefz3Jfh6+GMMuUcsvlse48FGJGlC9twAxudwOW17Vx2zcFBvktjqpgpuxLm9zVw2Q4eNw6RgMCSO0xAJ56VJsPcKtnjL5x4ZS5fL13ZVXgqIS44x5/P02RtxYNFaRgtjIQX3O9hbx228KplbOSim9ti6NMIuTS97c9YTDLGiogsqiwFybfr3rllkrJOUt2drrjXFQiuSMtQJlDV98fnZ9LcPdJZmUOcMqsSgYh+d4Uk/E/Gfvv8AtoCd+7j8x+8/ooB93H5j95/RQD7uPzH7z+igH3cfmP3n9FAPu4/MfvP6KAfdx+Y/ef0UA+7j8x+8/ooDBh+PCw+8AEM48/8AFcr+L3ge710Bn+7j8x+8/ooB93H5j95/RQD7uPzH7z+igH3cfmP3n9FAPu4/MfvP6KAfdx+Y/ef0UA+7j8x+8/ooB93H5j95/RQD7uPzH7z+igH3cfmP3n9FAPu4/MfvP6KAfdv+Y/ef0UBSOO4nZcHjQVd+uxLRkvM7FR1TgWLXJUEGwa/ZNvOAcAcRmeJ1CFdKqI4lUab73LOWa5N2Jc+AsALbUBffQ1/cM/6WI/0LWfGfkT8macF+or816kfXxR92K4BQCgFAKAUAoBQCgFAKAUAoBQCgFAKAUAoBQCgFAKAUAoBQCgFAKAUAoBQCgFAKAUAoBQCgFAKAUB//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NI" altLang="es-CR"/>
          </a:p>
        </p:txBody>
      </p:sp>
      <p:pic>
        <p:nvPicPr>
          <p:cNvPr id="8319" name="Picture 12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0875" y="5805488"/>
            <a:ext cx="15827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0" name="Picture 12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20963" y="5775325"/>
            <a:ext cx="16398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1" name="Picture 13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578350" y="5778500"/>
            <a:ext cx="15113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2" name="Picture 13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389688" y="5721350"/>
            <a:ext cx="103028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23" name="Picture 13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25475" y="4806950"/>
            <a:ext cx="8715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00113" y="981075"/>
            <a:ext cx="7343775" cy="5940425"/>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US" sz="2000" b="1" dirty="0">
                <a:solidFill>
                  <a:schemeClr val="accent2"/>
                </a:solidFill>
                <a:effectLst>
                  <a:outerShdw blurRad="38100" dist="38100" dir="2700000" algn="tl">
                    <a:srgbClr val="000000">
                      <a:alpha val="43137"/>
                    </a:srgbClr>
                  </a:outerShdw>
                </a:effectLst>
                <a:latin typeface="+mn-lt"/>
              </a:rPr>
              <a:t>EXPERIENCIA DEL PAÍS </a:t>
            </a:r>
          </a:p>
          <a:p>
            <a:pPr algn="ctr" fontAlgn="auto">
              <a:spcBef>
                <a:spcPts val="0"/>
              </a:spcBef>
              <a:spcAft>
                <a:spcPts val="0"/>
              </a:spcAft>
              <a:defRPr/>
            </a:pPr>
            <a:r>
              <a:rPr lang="en-US" sz="2000" b="1" dirty="0">
                <a:solidFill>
                  <a:schemeClr val="accent2"/>
                </a:solidFill>
                <a:effectLst>
                  <a:outerShdw blurRad="38100" dist="38100" dir="2700000" algn="tl">
                    <a:srgbClr val="000000">
                      <a:alpha val="43137"/>
                    </a:srgbClr>
                  </a:outerShdw>
                </a:effectLst>
                <a:latin typeface="+mn-lt"/>
              </a:rPr>
              <a:t>FORTALECIMIENTO INSTITUCIONAL </a:t>
            </a:r>
          </a:p>
          <a:p>
            <a:pPr algn="ctr" fontAlgn="auto">
              <a:spcBef>
                <a:spcPts val="0"/>
              </a:spcBef>
              <a:spcAft>
                <a:spcPts val="0"/>
              </a:spcAft>
              <a:defRPr/>
            </a:pPr>
            <a:endParaRPr lang="en-US" sz="2000" b="1" dirty="0">
              <a:solidFill>
                <a:schemeClr val="accent2"/>
              </a:solidFill>
              <a:effectLst>
                <a:outerShdw blurRad="38100" dist="38100" dir="2700000" algn="tl">
                  <a:srgbClr val="000000">
                    <a:alpha val="43137"/>
                  </a:srgbClr>
                </a:outerShdw>
              </a:effectLst>
              <a:latin typeface="+mn-lt"/>
            </a:endParaRPr>
          </a:p>
          <a:p>
            <a:pPr algn="just" fontAlgn="auto">
              <a:spcBef>
                <a:spcPts val="0"/>
              </a:spcBef>
              <a:spcAft>
                <a:spcPts val="0"/>
              </a:spcAft>
              <a:defRPr/>
            </a:pPr>
            <a:r>
              <a:rPr lang="en-US" sz="2000" dirty="0"/>
              <a:t>La </a:t>
            </a:r>
            <a:r>
              <a:rPr lang="es-NI" sz="2000" dirty="0"/>
              <a:t>Coalición</a:t>
            </a:r>
            <a:r>
              <a:rPr lang="en-US" sz="2000" dirty="0"/>
              <a:t> Nacional Contra la Trata de Personas se reune Bimensualmente. (6 </a:t>
            </a:r>
            <a:r>
              <a:rPr lang="es-NI" sz="2000" dirty="0"/>
              <a:t>reuniones</a:t>
            </a:r>
            <a:r>
              <a:rPr lang="en-US" sz="2000" dirty="0"/>
              <a:t> al  </a:t>
            </a:r>
            <a:r>
              <a:rPr lang="es-NI" sz="2000" dirty="0"/>
              <a:t>año</a:t>
            </a:r>
            <a:r>
              <a:rPr lang="en-US" sz="2000" dirty="0"/>
              <a:t>). </a:t>
            </a:r>
          </a:p>
          <a:p>
            <a:pPr marL="342900" indent="-342900" fontAlgn="auto">
              <a:spcBef>
                <a:spcPts val="0"/>
              </a:spcBef>
              <a:spcAft>
                <a:spcPts val="0"/>
              </a:spcAft>
              <a:buFont typeface="Wingdings" pitchFamily="2" charset="2"/>
              <a:buChar char="v"/>
              <a:defRPr/>
            </a:pPr>
            <a:endParaRPr lang="en-US" sz="2000" dirty="0"/>
          </a:p>
          <a:p>
            <a:pPr fontAlgn="auto">
              <a:spcBef>
                <a:spcPts val="0"/>
              </a:spcBef>
              <a:spcAft>
                <a:spcPts val="0"/>
              </a:spcAft>
              <a:defRPr/>
            </a:pPr>
            <a:r>
              <a:rPr lang="en-US" sz="2000" dirty="0"/>
              <a:t>La CNCTP </a:t>
            </a:r>
            <a:r>
              <a:rPr lang="en-US" sz="2000" dirty="0" err="1"/>
              <a:t>tiene</a:t>
            </a:r>
            <a:r>
              <a:rPr lang="en-US" sz="2000" dirty="0"/>
              <a:t> </a:t>
            </a:r>
            <a:r>
              <a:rPr lang="en-US" sz="2000" dirty="0" err="1"/>
              <a:t>las</a:t>
            </a:r>
            <a:r>
              <a:rPr lang="en-US" sz="2000" dirty="0"/>
              <a:t> </a:t>
            </a:r>
            <a:r>
              <a:rPr lang="en-US" sz="2000" dirty="0" err="1"/>
              <a:t>siguientes</a:t>
            </a:r>
            <a:r>
              <a:rPr lang="en-US" sz="2000" dirty="0"/>
              <a:t> mesas de </a:t>
            </a:r>
            <a:r>
              <a:rPr lang="es-NI" sz="2000" dirty="0"/>
              <a:t>trabajo</a:t>
            </a:r>
            <a:r>
              <a:rPr lang="en-US" sz="2000" dirty="0"/>
              <a:t>: </a:t>
            </a:r>
          </a:p>
          <a:p>
            <a:pPr marL="1071563" indent="-346075" fontAlgn="auto">
              <a:spcBef>
                <a:spcPts val="0"/>
              </a:spcBef>
              <a:spcAft>
                <a:spcPts val="0"/>
              </a:spcAft>
              <a:buFont typeface="Wingdings" pitchFamily="2" charset="2"/>
              <a:buChar char="ü"/>
              <a:defRPr/>
            </a:pPr>
            <a:r>
              <a:rPr lang="en-US" sz="2000" dirty="0" err="1"/>
              <a:t>Fortalecimiento</a:t>
            </a:r>
            <a:r>
              <a:rPr lang="en-US" sz="2000" dirty="0"/>
              <a:t> </a:t>
            </a:r>
            <a:r>
              <a:rPr lang="en-US" sz="2000" dirty="0" err="1"/>
              <a:t>institucional</a:t>
            </a:r>
            <a:r>
              <a:rPr lang="en-US" sz="2000" dirty="0"/>
              <a:t>, </a:t>
            </a:r>
          </a:p>
          <a:p>
            <a:pPr marL="1071563" indent="-346075" fontAlgn="auto">
              <a:spcBef>
                <a:spcPts val="0"/>
              </a:spcBef>
              <a:spcAft>
                <a:spcPts val="0"/>
              </a:spcAft>
              <a:buFont typeface="Wingdings" pitchFamily="2" charset="2"/>
              <a:buChar char="ü"/>
              <a:defRPr/>
            </a:pPr>
            <a:r>
              <a:rPr lang="en-US" sz="2000" dirty="0" err="1"/>
              <a:t>Sensibilización</a:t>
            </a:r>
            <a:r>
              <a:rPr lang="en-US" sz="2000" dirty="0"/>
              <a:t> y </a:t>
            </a:r>
            <a:r>
              <a:rPr lang="en-US" sz="2000" dirty="0" err="1"/>
              <a:t>Capacitación</a:t>
            </a:r>
            <a:r>
              <a:rPr lang="en-US" sz="2000" dirty="0"/>
              <a:t>; </a:t>
            </a:r>
          </a:p>
          <a:p>
            <a:pPr marL="1071563" indent="-346075" fontAlgn="auto">
              <a:spcBef>
                <a:spcPts val="0"/>
              </a:spcBef>
              <a:spcAft>
                <a:spcPts val="0"/>
              </a:spcAft>
              <a:buFont typeface="Wingdings" pitchFamily="2" charset="2"/>
              <a:buChar char="ü"/>
              <a:defRPr/>
            </a:pPr>
            <a:r>
              <a:rPr lang="en-US" sz="2000" dirty="0" err="1"/>
              <a:t>Persecución</a:t>
            </a:r>
            <a:r>
              <a:rPr lang="en-US" sz="2000" dirty="0"/>
              <a:t> del </a:t>
            </a:r>
            <a:r>
              <a:rPr lang="en-US" sz="2000" dirty="0" err="1"/>
              <a:t>delito</a:t>
            </a:r>
            <a:r>
              <a:rPr lang="en-US" sz="2000" dirty="0"/>
              <a:t> </a:t>
            </a:r>
          </a:p>
          <a:p>
            <a:pPr marL="1071563" indent="-346075" fontAlgn="auto">
              <a:spcBef>
                <a:spcPts val="0"/>
              </a:spcBef>
              <a:spcAft>
                <a:spcPts val="0"/>
              </a:spcAft>
              <a:buFont typeface="Wingdings" pitchFamily="2" charset="2"/>
              <a:buChar char="ü"/>
              <a:defRPr/>
            </a:pPr>
            <a:r>
              <a:rPr lang="en-US" sz="2000" dirty="0" err="1"/>
              <a:t>Atención</a:t>
            </a:r>
            <a:r>
              <a:rPr lang="en-US" sz="2000" dirty="0"/>
              <a:t> y </a:t>
            </a:r>
            <a:r>
              <a:rPr lang="en-US" sz="2000" dirty="0" err="1"/>
              <a:t>Reinserción</a:t>
            </a:r>
            <a:r>
              <a:rPr lang="en-US" sz="2000" dirty="0"/>
              <a:t> de </a:t>
            </a:r>
            <a:r>
              <a:rPr lang="en-US" sz="2000" dirty="0" err="1"/>
              <a:t>victimas</a:t>
            </a:r>
            <a:r>
              <a:rPr lang="en-US" sz="2000" dirty="0"/>
              <a:t> de TP;  </a:t>
            </a:r>
          </a:p>
          <a:p>
            <a:pPr marL="1071563" indent="-346075" fontAlgn="auto">
              <a:spcBef>
                <a:spcPts val="0"/>
              </a:spcBef>
              <a:spcAft>
                <a:spcPts val="0"/>
              </a:spcAft>
              <a:buFont typeface="Wingdings" pitchFamily="2" charset="2"/>
              <a:buChar char="ü"/>
              <a:defRPr/>
            </a:pPr>
            <a:r>
              <a:rPr lang="en-US" sz="2000" dirty="0" err="1"/>
              <a:t>Comunicación</a:t>
            </a:r>
            <a:r>
              <a:rPr lang="en-US" sz="2000" dirty="0"/>
              <a:t>.</a:t>
            </a:r>
          </a:p>
          <a:p>
            <a:pPr marL="1071563" indent="-346075" fontAlgn="auto">
              <a:spcBef>
                <a:spcPts val="0"/>
              </a:spcBef>
              <a:spcAft>
                <a:spcPts val="0"/>
              </a:spcAft>
              <a:buFont typeface="Wingdings" pitchFamily="2" charset="2"/>
              <a:buChar char="ü"/>
              <a:defRPr/>
            </a:pPr>
            <a:r>
              <a:rPr lang="en-US" sz="2000" dirty="0"/>
              <a:t>Mesas </a:t>
            </a:r>
            <a:r>
              <a:rPr lang="en-US" sz="2000" dirty="0" err="1"/>
              <a:t>Departamentales</a:t>
            </a:r>
            <a:r>
              <a:rPr lang="en-US" sz="2000" dirty="0"/>
              <a:t> de la </a:t>
            </a:r>
            <a:r>
              <a:rPr lang="en-US" sz="2000" dirty="0" err="1"/>
              <a:t>Coalición</a:t>
            </a:r>
            <a:r>
              <a:rPr lang="en-US" sz="2000" dirty="0"/>
              <a:t> Nacional .-</a:t>
            </a:r>
          </a:p>
          <a:p>
            <a:pPr marL="514350" indent="-514350" fontAlgn="auto">
              <a:spcBef>
                <a:spcPts val="0"/>
              </a:spcBef>
              <a:spcAft>
                <a:spcPts val="0"/>
              </a:spcAft>
              <a:buFont typeface="Wingdings" pitchFamily="2" charset="2"/>
              <a:buChar char="v"/>
              <a:defRPr/>
            </a:pPr>
            <a:endParaRPr lang="es-NI" sz="2000" dirty="0"/>
          </a:p>
          <a:p>
            <a:pPr marL="342900" indent="-342900" fontAlgn="auto">
              <a:spcBef>
                <a:spcPts val="0"/>
              </a:spcBef>
              <a:spcAft>
                <a:spcPts val="0"/>
              </a:spcAft>
              <a:buFont typeface="Wingdings" pitchFamily="2" charset="2"/>
              <a:buChar char="v"/>
              <a:defRPr/>
            </a:pPr>
            <a:r>
              <a:rPr lang="en-US" sz="2000" dirty="0"/>
              <a:t>Preside la Mesa  de la </a:t>
            </a:r>
            <a:r>
              <a:rPr lang="es-NI" sz="2000" dirty="0"/>
              <a:t>Coalición</a:t>
            </a:r>
            <a:r>
              <a:rPr lang="en-US" sz="2000" dirty="0"/>
              <a:t> Regional Contra la </a:t>
            </a:r>
            <a:r>
              <a:rPr lang="en-US" sz="2000" dirty="0" err="1"/>
              <a:t>Trata</a:t>
            </a:r>
            <a:r>
              <a:rPr lang="en-US" sz="2000" dirty="0"/>
              <a:t> de Personas. </a:t>
            </a:r>
          </a:p>
          <a:p>
            <a:pPr marL="342900" indent="-342900" fontAlgn="auto">
              <a:spcBef>
                <a:spcPts val="0"/>
              </a:spcBef>
              <a:spcAft>
                <a:spcPts val="0"/>
              </a:spcAft>
              <a:buFont typeface="Wingdings" pitchFamily="2" charset="2"/>
              <a:buChar char="v"/>
              <a:defRPr/>
            </a:pPr>
            <a:r>
              <a:rPr lang="en-US" sz="2000" dirty="0" err="1"/>
              <a:t>Participa</a:t>
            </a:r>
            <a:r>
              <a:rPr lang="en-US" sz="2000" dirty="0"/>
              <a:t> en la Mesa Mundial contra la </a:t>
            </a:r>
            <a:r>
              <a:rPr lang="en-US" sz="2000" dirty="0" err="1"/>
              <a:t>Trata</a:t>
            </a:r>
            <a:r>
              <a:rPr lang="en-US" sz="2000" dirty="0"/>
              <a:t> de Personas </a:t>
            </a:r>
            <a:r>
              <a:rPr lang="en-US" sz="2000" dirty="0" err="1"/>
              <a:t>presidida</a:t>
            </a:r>
            <a:r>
              <a:rPr lang="en-US" sz="2000" dirty="0"/>
              <a:t> </a:t>
            </a:r>
            <a:r>
              <a:rPr lang="en-US" sz="2000" dirty="0" err="1"/>
              <a:t>por</a:t>
            </a:r>
            <a:r>
              <a:rPr lang="en-US" sz="2000" dirty="0"/>
              <a:t> </a:t>
            </a:r>
            <a:r>
              <a:rPr lang="en-US" sz="2000" dirty="0" err="1"/>
              <a:t>su</a:t>
            </a:r>
            <a:r>
              <a:rPr lang="en-US" sz="2000" dirty="0"/>
              <a:t> </a:t>
            </a:r>
            <a:r>
              <a:rPr lang="en-US" sz="2000" dirty="0" err="1"/>
              <a:t>Santidad</a:t>
            </a:r>
            <a:r>
              <a:rPr lang="en-US" sz="2000" dirty="0"/>
              <a:t> Francisco I. </a:t>
            </a:r>
            <a:r>
              <a:rPr lang="en-US" sz="2000" b="1" dirty="0">
                <a:solidFill>
                  <a:schemeClr val="accent2"/>
                </a:solidFill>
                <a:effectLst>
                  <a:outerShdw blurRad="38100" dist="38100" dir="2700000" algn="tl">
                    <a:srgbClr val="000000"/>
                  </a:outerShdw>
                </a:effectLst>
                <a:latin typeface="+mn-lt"/>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325" y="219075"/>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13" y="903288"/>
            <a:ext cx="1571626"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827088" y="476250"/>
            <a:ext cx="7416800" cy="427038"/>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US" sz="2200" b="1" dirty="0">
                <a:effectLst>
                  <a:outerShdw blurRad="38100" dist="38100" dir="2700000" algn="tl">
                    <a:srgbClr val="000000"/>
                  </a:outerShdw>
                </a:effectLst>
                <a:latin typeface="+mn-lt"/>
              </a:rPr>
              <a:t>ACCIONES EN CAPACITACION Y SENSIBILIZACION</a:t>
            </a:r>
          </a:p>
        </p:txBody>
      </p:sp>
      <p:sp>
        <p:nvSpPr>
          <p:cNvPr id="14339" name="Rectangle 4"/>
          <p:cNvSpPr>
            <a:spLocks noChangeArrowheads="1"/>
          </p:cNvSpPr>
          <p:nvPr/>
        </p:nvSpPr>
        <p:spPr bwMode="auto">
          <a:xfrm>
            <a:off x="534988" y="1196975"/>
            <a:ext cx="8215312" cy="5492750"/>
          </a:xfrm>
          <a:prstGeom prst="rect">
            <a:avLst/>
          </a:prstGeom>
          <a:noFill/>
          <a:ln w="9525">
            <a:noFill/>
            <a:miter lim="800000"/>
            <a:headEnd/>
            <a:tailEnd/>
          </a:ln>
          <a:extLst/>
        </p:spPr>
        <p:txBody>
          <a:bodyPr/>
          <a:lstStyle/>
          <a:p>
            <a:pPr algn="just">
              <a:lnSpc>
                <a:spcPct val="80000"/>
              </a:lnSpc>
              <a:spcBef>
                <a:spcPct val="20000"/>
              </a:spcBef>
              <a:defRPr/>
            </a:pPr>
            <a:r>
              <a:rPr lang="es-ES" sz="2000" dirty="0"/>
              <a:t> </a:t>
            </a:r>
          </a:p>
          <a:p>
            <a:pPr marL="361950" indent="-361950" algn="just">
              <a:lnSpc>
                <a:spcPct val="80000"/>
              </a:lnSpc>
              <a:spcBef>
                <a:spcPct val="20000"/>
              </a:spcBef>
              <a:buFont typeface="Wingdings" pitchFamily="2" charset="2"/>
              <a:buChar char="v"/>
              <a:defRPr/>
            </a:pPr>
            <a:endParaRPr lang="es-ES" sz="2000" dirty="0"/>
          </a:p>
          <a:p>
            <a:pPr marL="438150" indent="-342900" algn="just">
              <a:lnSpc>
                <a:spcPct val="80000"/>
              </a:lnSpc>
              <a:spcBef>
                <a:spcPct val="20000"/>
              </a:spcBef>
              <a:buFont typeface="Wingdings" pitchFamily="2" charset="2"/>
              <a:buChar char="v"/>
              <a:defRPr/>
            </a:pPr>
            <a:endParaRPr lang="es-ES" sz="2000" dirty="0"/>
          </a:p>
          <a:p>
            <a:pPr marL="609600" indent="-609600">
              <a:lnSpc>
                <a:spcPct val="80000"/>
              </a:lnSpc>
              <a:spcBef>
                <a:spcPct val="20000"/>
              </a:spcBef>
              <a:defRPr/>
            </a:pPr>
            <a:endParaRPr kumimoji="1" lang="es-ES" sz="2000" dirty="0">
              <a:solidFill>
                <a:srgbClr val="FD2F6F"/>
              </a:solidFill>
              <a:latin typeface="Calibri" pitchFamily="34" charset="0"/>
            </a:endParaRPr>
          </a:p>
          <a:p>
            <a:pPr marL="609600" indent="-609600">
              <a:lnSpc>
                <a:spcPct val="80000"/>
              </a:lnSpc>
              <a:spcBef>
                <a:spcPct val="20000"/>
              </a:spcBef>
              <a:defRPr/>
            </a:pPr>
            <a:endParaRPr kumimoji="1" lang="es-ES" sz="2000" dirty="0">
              <a:solidFill>
                <a:srgbClr val="FD2F6F"/>
              </a:solidFill>
              <a:latin typeface="Calibri" pitchFamily="34" charset="0"/>
            </a:endParaRPr>
          </a:p>
          <a:p>
            <a:pPr marL="609600" indent="-609600">
              <a:lnSpc>
                <a:spcPct val="80000"/>
              </a:lnSpc>
              <a:spcBef>
                <a:spcPct val="20000"/>
              </a:spcBef>
              <a:defRPr/>
            </a:pPr>
            <a:r>
              <a:rPr kumimoji="1" lang="es-ES" sz="2000" dirty="0">
                <a:solidFill>
                  <a:srgbClr val="FD2F6F"/>
                </a:solidFill>
                <a:latin typeface="Calibri" pitchFamily="34" charset="0"/>
              </a:rPr>
              <a:t>           </a:t>
            </a:r>
          </a:p>
          <a:p>
            <a:pPr marL="609600" indent="-609600">
              <a:lnSpc>
                <a:spcPct val="80000"/>
              </a:lnSpc>
              <a:spcBef>
                <a:spcPct val="20000"/>
              </a:spcBef>
              <a:defRPr/>
            </a:pPr>
            <a:r>
              <a:rPr kumimoji="1" lang="es-ES" sz="2000" dirty="0">
                <a:solidFill>
                  <a:srgbClr val="FD2F6F"/>
                </a:solidFill>
                <a:latin typeface="Calibri" pitchFamily="34" charset="0"/>
              </a:rPr>
              <a:t>        </a:t>
            </a:r>
          </a:p>
          <a:p>
            <a:pPr marL="609600" indent="-609600">
              <a:lnSpc>
                <a:spcPct val="80000"/>
              </a:lnSpc>
              <a:spcBef>
                <a:spcPct val="20000"/>
              </a:spcBef>
              <a:defRPr/>
            </a:pPr>
            <a:r>
              <a:rPr kumimoji="1" lang="es-ES" sz="2000" dirty="0">
                <a:solidFill>
                  <a:srgbClr val="FD2F6F"/>
                </a:solidFill>
                <a:latin typeface="Calibri" pitchFamily="34" charset="0"/>
              </a:rPr>
              <a:t>         </a:t>
            </a:r>
            <a:endParaRPr kumimoji="1" lang="es-ES" sz="2000" dirty="0">
              <a:solidFill>
                <a:srgbClr val="F8ACFE"/>
              </a:solidFill>
              <a:latin typeface="Calibri" pitchFamily="34" charset="0"/>
            </a:endParaRPr>
          </a:p>
          <a:p>
            <a:pPr marL="609600" indent="-609600">
              <a:lnSpc>
                <a:spcPct val="80000"/>
              </a:lnSpc>
              <a:spcBef>
                <a:spcPct val="20000"/>
              </a:spcBef>
              <a:defRPr/>
            </a:pPr>
            <a:r>
              <a:rPr kumimoji="1" lang="es-ES" sz="2000" dirty="0">
                <a:solidFill>
                  <a:srgbClr val="FD2F6F"/>
                </a:solidFill>
                <a:latin typeface="Calibri" pitchFamily="34" charset="0"/>
              </a:rPr>
              <a:t>     </a:t>
            </a:r>
          </a:p>
          <a:p>
            <a:pPr marL="609600" indent="-609600">
              <a:lnSpc>
                <a:spcPct val="80000"/>
              </a:lnSpc>
              <a:spcBef>
                <a:spcPct val="20000"/>
              </a:spcBef>
              <a:defRPr/>
            </a:pPr>
            <a:endParaRPr kumimoji="1" lang="es-ES" sz="2000" dirty="0">
              <a:solidFill>
                <a:srgbClr val="FD2F6F"/>
              </a:solidFill>
              <a:latin typeface="Calibri" pitchFamily="34" charset="0"/>
            </a:endParaRPr>
          </a:p>
          <a:p>
            <a:pPr marL="609600" indent="-609600">
              <a:lnSpc>
                <a:spcPct val="80000"/>
              </a:lnSpc>
              <a:spcBef>
                <a:spcPct val="20000"/>
              </a:spcBef>
              <a:buFontTx/>
              <a:buChar char="•"/>
              <a:defRPr/>
            </a:pPr>
            <a:endParaRPr lang="es-ES" sz="2000" dirty="0">
              <a:solidFill>
                <a:schemeClr val="accent1"/>
              </a:solidFill>
              <a:latin typeface="Calibri" pitchFamily="34" charset="0"/>
            </a:endParaRPr>
          </a:p>
          <a:p>
            <a:pPr marL="609600" indent="-609600">
              <a:lnSpc>
                <a:spcPct val="80000"/>
              </a:lnSpc>
              <a:spcBef>
                <a:spcPct val="20000"/>
              </a:spcBef>
              <a:buFontTx/>
              <a:buChar char="•"/>
              <a:defRPr/>
            </a:pPr>
            <a:endParaRPr lang="es-ES" sz="2000" dirty="0">
              <a:solidFill>
                <a:schemeClr val="accent1"/>
              </a:solidFill>
              <a:latin typeface="Calibri" pitchFamily="34" charset="0"/>
            </a:endParaRPr>
          </a:p>
        </p:txBody>
      </p:sp>
      <p:graphicFrame>
        <p:nvGraphicFramePr>
          <p:cNvPr id="2" name="1 Diagrama"/>
          <p:cNvGraphicFramePr/>
          <p:nvPr/>
        </p:nvGraphicFramePr>
        <p:xfrm>
          <a:off x="901428" y="1494967"/>
          <a:ext cx="7848872"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47"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04025" y="5876925"/>
            <a:ext cx="233997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124075" y="5661025"/>
            <a:ext cx="377507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96875"/>
            <a:ext cx="971550"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nvGraphicFramePr>
        <p:xfrm>
          <a:off x="999836" y="999470"/>
          <a:ext cx="77048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3"/>
          <p:cNvSpPr txBox="1">
            <a:spLocks noChangeArrowheads="1"/>
          </p:cNvSpPr>
          <p:nvPr/>
        </p:nvSpPr>
        <p:spPr bwMode="auto">
          <a:xfrm>
            <a:off x="971550" y="476250"/>
            <a:ext cx="7272338" cy="523875"/>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s-ES" sz="2800" b="1" dirty="0">
                <a:effectLst>
                  <a:outerShdw blurRad="38100" dist="38100" dir="2700000" algn="tl">
                    <a:srgbClr val="000000"/>
                  </a:outerShdw>
                </a:effectLst>
                <a:latin typeface="+mn-lt"/>
              </a:rPr>
              <a:t>Persecución del Delito</a:t>
            </a:r>
          </a:p>
        </p:txBody>
      </p:sp>
      <p:pic>
        <p:nvPicPr>
          <p:cNvPr id="11269"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47813" y="2276475"/>
            <a:ext cx="8826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7250" y="1268413"/>
            <a:ext cx="13462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95413" y="2938463"/>
            <a:ext cx="16160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82631" y="4149080"/>
            <a:ext cx="878925" cy="1008112"/>
          </a:xfrm>
          <a:prstGeom prst="ellipse">
            <a:avLst/>
          </a:prstGeom>
          <a:ln>
            <a:noFill/>
          </a:ln>
          <a:effectLst>
            <a:softEdge rad="112500"/>
          </a:effectLst>
          <a:extLst/>
        </p:spPr>
      </p:pic>
      <p:pic>
        <p:nvPicPr>
          <p:cNvPr id="11273"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85838" y="5157788"/>
            <a:ext cx="10366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Nueva carpeta (2)\Captura de pantalla 2014-02-19 20.59.4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908050"/>
            <a:ext cx="756126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68313" y="1989138"/>
            <a:ext cx="7991475" cy="4554537"/>
          </a:xfrm>
          <a:prstGeom prst="rect">
            <a:avLst/>
          </a:prstGeom>
        </p:spPr>
        <p:txBody>
          <a:bodyPr>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NI" b="1" dirty="0">
                <a:solidFill>
                  <a:srgbClr val="000000"/>
                </a:solidFill>
                <a:latin typeface="Arial" pitchFamily="34" charset="0"/>
                <a:ea typeface="Times New Roman" pitchFamily="18" charset="0"/>
                <a:cs typeface="Times New Roman" pitchFamily="18" charset="0"/>
              </a:rPr>
              <a:t>ACCIONES POLICIALES REGIONALES:</a:t>
            </a:r>
            <a:endParaRPr lang="es-NI" sz="1050" dirty="0">
              <a:latin typeface="Arial"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s-NI" dirty="0">
              <a:latin typeface="Times New Roman" pitchFamily="18" charset="0"/>
              <a:ea typeface="Calibri" pitchFamily="34" charset="0"/>
              <a:cs typeface="Times New Roman" pitchFamily="18" charset="0"/>
            </a:endParaRP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NI" dirty="0">
                <a:latin typeface="+mj-lt"/>
                <a:ea typeface="Calibri" pitchFamily="34" charset="0"/>
                <a:cs typeface="Times New Roman" pitchFamily="18" charset="0"/>
              </a:rPr>
              <a:t>Durante el periodo 2010 - 2013 se ejecutaron Cinco Operaciones  regionales contra la Trata de Personas, operaciones Dirigidas Por la Unidad de trata de la Policía Nacional de Nicaragua y coordinadas por la oficina regional de INTERPOL, y la Comisión de Jefas (as), Directores (as) de Policía de México, Centroamérica, El Caribe y Colombia;  denominadas:</a:t>
            </a:r>
            <a:endParaRPr lang="es-NI" sz="1050" dirty="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NI" dirty="0">
                <a:latin typeface="+mj-lt"/>
                <a:ea typeface="Calibri" pitchFamily="34" charset="0"/>
                <a:cs typeface="Times New Roman" pitchFamily="18" charset="0"/>
              </a:rPr>
              <a:t>PACTO I				</a:t>
            </a:r>
            <a:endParaRPr lang="es-NI" sz="1050" dirty="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NI" dirty="0">
                <a:latin typeface="+mj-lt"/>
                <a:ea typeface="Calibri" pitchFamily="34" charset="0"/>
                <a:cs typeface="Times New Roman" pitchFamily="18" charset="0"/>
              </a:rPr>
              <a:t>PACTO II </a:t>
            </a:r>
            <a:endParaRPr lang="es-NI" sz="1050" dirty="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NI" dirty="0">
                <a:latin typeface="+mj-lt"/>
                <a:ea typeface="Calibri" pitchFamily="34" charset="0"/>
                <a:cs typeface="Times New Roman" pitchFamily="18" charset="0"/>
              </a:rPr>
              <a:t>PACTO III </a:t>
            </a:r>
            <a:endParaRPr lang="es-NI" sz="1050" dirty="0">
              <a:latin typeface="+mj-lt"/>
            </a:endParaRP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NI" dirty="0">
                <a:latin typeface="+mj-lt"/>
                <a:ea typeface="Calibri" pitchFamily="34" charset="0"/>
                <a:cs typeface="Times New Roman" pitchFamily="18" charset="0"/>
              </a:rPr>
              <a:t>LIBERTAD</a:t>
            </a: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ES_tradnl" dirty="0">
                <a:latin typeface="+mj-lt"/>
                <a:ea typeface="Calibri" pitchFamily="34" charset="0"/>
                <a:cs typeface="Times New Roman" pitchFamily="18" charset="0"/>
              </a:rPr>
              <a:t>LIBERTAD II</a:t>
            </a:r>
          </a:p>
          <a:p>
            <a:pPr eaLnBrk="0" hangingPunct="0">
              <a:buFont typeface="Wingdings" pitchFamily="2" charset="2"/>
              <a:buChar char="v"/>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s-ES_tradnl" dirty="0">
              <a:latin typeface="+mj-lt"/>
              <a:ea typeface="Calibri" pitchFamily="34" charset="0"/>
              <a:cs typeface="Times New Roman" pitchFamily="18" charset="0"/>
            </a:endParaRP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s-ES_tradnl" dirty="0">
                <a:latin typeface="+mj-lt"/>
                <a:ea typeface="Calibri" pitchFamily="34" charset="0"/>
                <a:cs typeface="Times New Roman" pitchFamily="18" charset="0"/>
              </a:rPr>
              <a:t>En este momento se desarrolla en El Salvador una reunión de jefes de Policía de trata de Personas de la Región para planificar la próxima Operación Regional contra la Trata de Personas</a:t>
            </a:r>
            <a:r>
              <a:rPr lang="es-ES_tradnl" sz="2000" dirty="0">
                <a:latin typeface="+mj-lt"/>
              </a:rPr>
              <a:t>. </a:t>
            </a:r>
            <a:endParaRPr lang="es-NI" sz="2000" dirty="0">
              <a:latin typeface="+mj-lt"/>
            </a:endParaRPr>
          </a:p>
        </p:txBody>
      </p:sp>
      <p:sp>
        <p:nvSpPr>
          <p:cNvPr id="6" name="Text Box 3"/>
          <p:cNvSpPr txBox="1">
            <a:spLocks noChangeArrowheads="1"/>
          </p:cNvSpPr>
          <p:nvPr/>
        </p:nvSpPr>
        <p:spPr bwMode="auto">
          <a:xfrm>
            <a:off x="1476375" y="404813"/>
            <a:ext cx="6264275" cy="522287"/>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s-ES" sz="2800" b="1" dirty="0">
                <a:effectLst>
                  <a:outerShdw blurRad="38100" dist="38100" dir="2700000" algn="tl">
                    <a:srgbClr val="000000"/>
                  </a:outerShdw>
                </a:effectLst>
                <a:latin typeface="+mn-lt"/>
              </a:rPr>
              <a:t>Persecución del Delito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476375" y="404813"/>
            <a:ext cx="6264275" cy="522287"/>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s-ES" sz="2800" b="1" dirty="0">
                <a:effectLst>
                  <a:outerShdw blurRad="38100" dist="38100" dir="2700000" algn="tl">
                    <a:srgbClr val="000000"/>
                  </a:outerShdw>
                </a:effectLst>
                <a:latin typeface="+mn-lt"/>
              </a:rPr>
              <a:t>Persecución del Delito</a:t>
            </a:r>
          </a:p>
        </p:txBody>
      </p:sp>
      <p:pic>
        <p:nvPicPr>
          <p:cNvPr id="13315" name="5 Imagen" descr="tip-heroes-201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75263" y="2636838"/>
            <a:ext cx="35448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4 Rectángulo"/>
          <p:cNvSpPr>
            <a:spLocks noChangeArrowheads="1"/>
          </p:cNvSpPr>
          <p:nvPr/>
        </p:nvSpPr>
        <p:spPr bwMode="auto">
          <a:xfrm>
            <a:off x="611188" y="981075"/>
            <a:ext cx="79216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NI" altLang="es-CR" sz="2000"/>
              <a:t>Según el Informe de Estado 2012, 2013 y 2014 Nicaragua es el único país en la Región Centroamericana que cumple cabalmente los estándares mínimos para la erradicación de la Trata de Personas.</a:t>
            </a:r>
          </a:p>
        </p:txBody>
      </p:sp>
      <p:pic>
        <p:nvPicPr>
          <p:cNvPr id="1331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688" y="2349500"/>
            <a:ext cx="4910137" cy="1366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7 Rectángulo"/>
          <p:cNvSpPr>
            <a:spLocks noChangeArrowheads="1"/>
          </p:cNvSpPr>
          <p:nvPr/>
        </p:nvSpPr>
        <p:spPr bwMode="auto">
          <a:xfrm>
            <a:off x="468313" y="3933825"/>
            <a:ext cx="43545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NI" altLang="es-CR" sz="2000"/>
              <a:t>Siendo así que el Departamento de Estado reconoció el Trabajo de las Instituciones del Estado; </a:t>
            </a:r>
            <a:r>
              <a:rPr lang="es-NI" altLang="es-CR" sz="2000" b="1"/>
              <a:t>Ministerio Público y Policía Nacional</a:t>
            </a:r>
            <a:r>
              <a:rPr lang="es-NI" altLang="es-CR" sz="2000"/>
              <a:t>, al nombrar en el año 2013 dos funcionarios públicos como “</a:t>
            </a:r>
            <a:r>
              <a:rPr lang="es-NI" altLang="es-CR" sz="2000" b="1"/>
              <a:t>HÉROES QUE ACTÚAN PARA PONER FIN A LA ESCLAVITUD MODERNA”.</a:t>
            </a:r>
            <a:r>
              <a:rPr lang="es-NI" altLang="es-CR" sz="2000"/>
              <a:t> </a:t>
            </a:r>
          </a:p>
        </p:txBody>
      </p:sp>
    </p:spTree>
  </p:cSld>
  <p:clrMapOvr>
    <a:masterClrMapping/>
  </p:clrMapOvr>
  <p:transition spd="slow">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11188" y="620713"/>
            <a:ext cx="7848600" cy="461962"/>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s-ES" sz="2400" b="1" dirty="0">
                <a:solidFill>
                  <a:srgbClr val="FC12DB"/>
                </a:solidFill>
                <a:effectLst>
                  <a:outerShdw blurRad="38100" dist="38100" dir="2700000" algn="tl">
                    <a:srgbClr val="000000"/>
                  </a:outerShdw>
                </a:effectLst>
                <a:latin typeface="+mn-lt"/>
              </a:rPr>
              <a:t>IATENCION - REINSERCION – DIFUSIÓN</a:t>
            </a:r>
            <a:endParaRPr lang="en-US" sz="2200" b="1" dirty="0">
              <a:solidFill>
                <a:schemeClr val="accent2"/>
              </a:solidFill>
              <a:effectLst>
                <a:outerShdw blurRad="38100" dist="38100" dir="2700000" algn="tl">
                  <a:srgbClr val="000000"/>
                </a:outerShdw>
              </a:effectLst>
              <a:latin typeface="+mn-lt"/>
            </a:endParaRPr>
          </a:p>
        </p:txBody>
      </p:sp>
      <p:graphicFrame>
        <p:nvGraphicFramePr>
          <p:cNvPr id="3" name="2 Diagrama"/>
          <p:cNvGraphicFramePr/>
          <p:nvPr/>
        </p:nvGraphicFramePr>
        <p:xfrm>
          <a:off x="611560" y="1397000"/>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8 Imagen" descr="NOVIEMBRE.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45810" y="2996952"/>
            <a:ext cx="1198190" cy="1080120"/>
          </a:xfrm>
          <a:prstGeom prst="ellipse">
            <a:avLst/>
          </a:prstGeom>
          <a:ln>
            <a:noFill/>
          </a:ln>
          <a:effectLst>
            <a:softEdge rad="112500"/>
          </a:effectLst>
        </p:spPr>
      </p:pic>
      <p:pic>
        <p:nvPicPr>
          <p:cNvPr id="7" name="4 Imagen" descr="DSC02078.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45450" y="1484784"/>
            <a:ext cx="1098550" cy="980728"/>
          </a:xfrm>
          <a:prstGeom prst="ellipse">
            <a:avLst/>
          </a:prstGeom>
          <a:ln>
            <a:noFill/>
          </a:ln>
          <a:effectLst>
            <a:softEdge rad="112500"/>
          </a:effectLst>
        </p:spPr>
      </p:pic>
      <p:pic>
        <p:nvPicPr>
          <p:cNvPr id="8" name="8 Imagen" descr="DSC00321.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36364" y="4293096"/>
            <a:ext cx="1307636" cy="98072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4223</TotalTime>
  <Words>1196</Words>
  <Application>Microsoft Office PowerPoint</Application>
  <PresentationFormat>On-screen Show (4:3)</PresentationFormat>
  <Paragraphs>122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Proyecto de Ley Especial de Nicaragua:  </vt:lpstr>
      <vt:lpstr>Objeto de la ley: </vt:lpstr>
      <vt:lpstr>Interés del Estado: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DDI</dc:creator>
  <cp:lastModifiedBy>RODAS Renán</cp:lastModifiedBy>
  <cp:revision>60</cp:revision>
  <cp:lastPrinted>2014-06-26T16:14:46Z</cp:lastPrinted>
  <dcterms:modified xsi:type="dcterms:W3CDTF">2014-06-27T07:23:35Z</dcterms:modified>
</cp:coreProperties>
</file>