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1" r:id="rId2"/>
    <p:sldMasterId id="2147483649" r:id="rId3"/>
  </p:sldMasterIdLst>
  <p:notesMasterIdLst>
    <p:notesMasterId r:id="rId16"/>
  </p:notesMasterIdLst>
  <p:handoutMasterIdLst>
    <p:handoutMasterId r:id="rId17"/>
  </p:handoutMasterIdLst>
  <p:sldIdLst>
    <p:sldId id="558" r:id="rId4"/>
    <p:sldId id="575" r:id="rId5"/>
    <p:sldId id="567" r:id="rId6"/>
    <p:sldId id="577" r:id="rId7"/>
    <p:sldId id="576" r:id="rId8"/>
    <p:sldId id="579" r:id="rId9"/>
    <p:sldId id="580" r:id="rId10"/>
    <p:sldId id="556" r:id="rId11"/>
    <p:sldId id="561" r:id="rId12"/>
    <p:sldId id="564" r:id="rId13"/>
    <p:sldId id="573" r:id="rId14"/>
    <p:sldId id="572" r:id="rId15"/>
  </p:sldIdLst>
  <p:sldSz cx="9144000" cy="6858000" type="screen4x3"/>
  <p:notesSz cx="6797675" cy="987425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3200" kern="1200">
        <a:solidFill>
          <a:srgbClr val="003366"/>
        </a:solidFill>
        <a:latin typeface="Tahoma" pitchFamily="34" charset="0"/>
        <a:ea typeface="MS PGothic" pitchFamily="34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3200" kern="1200">
        <a:solidFill>
          <a:srgbClr val="003366"/>
        </a:solidFill>
        <a:latin typeface="Tahoma" pitchFamily="34" charset="0"/>
        <a:ea typeface="MS PGothic" pitchFamily="34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3200" kern="1200">
        <a:solidFill>
          <a:srgbClr val="003366"/>
        </a:solidFill>
        <a:latin typeface="Tahoma" pitchFamily="34" charset="0"/>
        <a:ea typeface="MS PGothic" pitchFamily="34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3200" kern="1200">
        <a:solidFill>
          <a:srgbClr val="003366"/>
        </a:solidFill>
        <a:latin typeface="Tahoma" pitchFamily="34" charset="0"/>
        <a:ea typeface="MS PGothic" pitchFamily="34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3200" kern="1200">
        <a:solidFill>
          <a:srgbClr val="003366"/>
        </a:solidFill>
        <a:latin typeface="Tahoma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3200" kern="1200">
        <a:solidFill>
          <a:srgbClr val="003366"/>
        </a:solidFill>
        <a:latin typeface="Tahoma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3200" kern="1200">
        <a:solidFill>
          <a:srgbClr val="003366"/>
        </a:solidFill>
        <a:latin typeface="Tahoma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3200" kern="1200">
        <a:solidFill>
          <a:srgbClr val="003366"/>
        </a:solidFill>
        <a:latin typeface="Tahoma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3200" kern="1200">
        <a:solidFill>
          <a:srgbClr val="003366"/>
        </a:solidFill>
        <a:latin typeface="Tahoma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FFCC99"/>
    <a:srgbClr val="FF9900"/>
    <a:srgbClr val="009999"/>
    <a:srgbClr val="CCFF99"/>
    <a:srgbClr val="EAEAEA"/>
    <a:srgbClr val="FF3300"/>
    <a:srgbClr val="D7E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6" y="2310"/>
      </p:cViewPr>
      <p:guideLst>
        <p:guide orient="horz" pos="3109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8" tIns="45789" rIns="91578" bIns="45789" numCol="1" anchor="t" anchorCtr="0" compatLnSpc="1">
            <a:prstTxWarp prst="textNoShape">
              <a:avLst/>
            </a:prstTxWarp>
          </a:bodyPr>
          <a:lstStyle>
            <a:lvl1pPr defTabSz="915988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s-ES" altLang="es-CR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863" y="0"/>
            <a:ext cx="29448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8" tIns="45789" rIns="91578" bIns="45789" numCol="1" anchor="t" anchorCtr="0" compatLnSpc="1">
            <a:prstTxWarp prst="textNoShape">
              <a:avLst/>
            </a:prstTxWarp>
          </a:bodyPr>
          <a:lstStyle>
            <a:lvl1pPr algn="r" defTabSz="915988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s-ES" altLang="es-CR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538"/>
            <a:ext cx="29448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8" tIns="45789" rIns="91578" bIns="45789" numCol="1" anchor="b" anchorCtr="0" compatLnSpc="1">
            <a:prstTxWarp prst="textNoShape">
              <a:avLst/>
            </a:prstTxWarp>
          </a:bodyPr>
          <a:lstStyle>
            <a:lvl1pPr defTabSz="915988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s-ES" altLang="es-CR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863" y="9380538"/>
            <a:ext cx="29448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8" tIns="45789" rIns="91578" bIns="45789" numCol="1" anchor="b" anchorCtr="0" compatLnSpc="1">
            <a:prstTxWarp prst="textNoShape">
              <a:avLst/>
            </a:prstTxWarp>
          </a:bodyPr>
          <a:lstStyle>
            <a:lvl1pPr algn="r" defTabSz="915988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F3386F32-41CD-4F40-9D1A-A5F2C8CE8D21}" type="slidenum">
              <a:rPr lang="en-US" altLang="es-CR"/>
              <a:pPr/>
              <a:t>‹#›</a:t>
            </a:fld>
            <a:endParaRPr lang="en-US" altLang="es-CR"/>
          </a:p>
        </p:txBody>
      </p:sp>
    </p:spTree>
    <p:extLst>
      <p:ext uri="{BB962C8B-B14F-4D97-AF65-F5344CB8AC3E}">
        <p14:creationId xmlns:p14="http://schemas.microsoft.com/office/powerpoint/2010/main" val="2107786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0" tIns="45636" rIns="91270" bIns="45636" numCol="1" anchor="t" anchorCtr="0" compatLnSpc="1">
            <a:prstTxWarp prst="textNoShape">
              <a:avLst/>
            </a:prstTxWarp>
          </a:bodyPr>
          <a:lstStyle>
            <a:lvl1pPr defTabSz="912813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s-ES" altLang="es-CR"/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0" tIns="45636" rIns="91270" bIns="45636" numCol="1" anchor="t" anchorCtr="0" compatLnSpc="1">
            <a:prstTxWarp prst="textNoShape">
              <a:avLst/>
            </a:prstTxWarp>
          </a:bodyPr>
          <a:lstStyle>
            <a:lvl1pPr algn="r" defTabSz="912813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s-ES" altLang="es-CR"/>
          </a:p>
        </p:txBody>
      </p:sp>
      <p:sp>
        <p:nvSpPr>
          <p:cNvPr id="389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30275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1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0" tIns="45636" rIns="91270" bIns="4563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41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736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0" tIns="45636" rIns="91270" bIns="45636" numCol="1" anchor="b" anchorCtr="0" compatLnSpc="1">
            <a:prstTxWarp prst="textNoShape">
              <a:avLst/>
            </a:prstTxWarp>
          </a:bodyPr>
          <a:lstStyle>
            <a:lvl1pPr defTabSz="912813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s-ES" altLang="es-CR"/>
          </a:p>
        </p:txBody>
      </p:sp>
      <p:sp>
        <p:nvSpPr>
          <p:cNvPr id="241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7736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70" tIns="45636" rIns="91270" bIns="45636" numCol="1" anchor="b" anchorCtr="0" compatLnSpc="1">
            <a:prstTxWarp prst="textNoShape">
              <a:avLst/>
            </a:prstTxWarp>
          </a:bodyPr>
          <a:lstStyle>
            <a:lvl1pPr algn="r" defTabSz="912813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941C8EFC-BAC4-45BE-888F-786C4811569B}" type="slidenum">
              <a:rPr lang="en-US" altLang="es-CR"/>
              <a:pPr/>
              <a:t>‹#›</a:t>
            </a:fld>
            <a:endParaRPr lang="en-US" altLang="es-CR"/>
          </a:p>
        </p:txBody>
      </p:sp>
    </p:spTree>
    <p:extLst>
      <p:ext uri="{BB962C8B-B14F-4D97-AF65-F5344CB8AC3E}">
        <p14:creationId xmlns:p14="http://schemas.microsoft.com/office/powerpoint/2010/main" val="21201674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defTabSz="912813" eaLnBrk="0" hangingPunct="0"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defTabSz="912813" eaLnBrk="0" hangingPunct="0"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defTabSz="912813" eaLnBrk="0" hangingPunct="0"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defTabSz="912813" eaLnBrk="0" hangingPunct="0"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8E15C238-37B1-4DF0-AEDD-2DD7AAA97E28}" type="slidenum">
              <a:rPr lang="en-US" altLang="es-CR" sz="120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8</a:t>
            </a:fld>
            <a:endParaRPr lang="en-US" altLang="es-CR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MX" altLang="es-C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NI" altLang="es-CR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defTabSz="912813" eaLnBrk="0" hangingPunct="0"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defTabSz="912813" eaLnBrk="0" hangingPunct="0"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defTabSz="912813" eaLnBrk="0" hangingPunct="0"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defTabSz="912813" eaLnBrk="0" hangingPunct="0"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535950BF-DAF2-47F0-AF95-E9C6FA6157CF}" type="slidenum">
              <a:rPr lang="en-US" altLang="es-CR" sz="120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9</a:t>
            </a:fld>
            <a:endParaRPr lang="en-US" altLang="es-CR" sz="12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NI" altLang="es-CR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defTabSz="912813" eaLnBrk="0" hangingPunct="0"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defTabSz="912813" eaLnBrk="0" hangingPunct="0"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defTabSz="912813" eaLnBrk="0" hangingPunct="0"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defTabSz="912813" eaLnBrk="0" hangingPunct="0"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fld id="{5B5C24C8-6621-4891-A387-C1A5455A0DEC}" type="slidenum">
              <a:rPr lang="en-US" altLang="es-CR" sz="1200">
                <a:solidFill>
                  <a:schemeClr val="tx1"/>
                </a:solidFill>
                <a:latin typeface="Times New Roman" pitchFamily="18" charset="0"/>
              </a:rPr>
              <a:pPr eaLnBrk="1" hangingPunct="1"/>
              <a:t>10</a:t>
            </a:fld>
            <a:endParaRPr lang="en-US" altLang="es-CR" sz="12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N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s-N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568C50-B34E-4B0C-BAC3-9A272BD26FB7}" type="slidenum">
              <a:rPr lang="es-ES" altLang="es-CR"/>
              <a:pPr/>
              <a:t>‹#›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2308848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N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N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FD2E5-C0F0-4E5C-9DC3-349F87102AB1}" type="slidenum">
              <a:rPr lang="es-ES" altLang="es-CR"/>
              <a:pPr/>
              <a:t>‹#›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2173727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N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N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6203C2-53BA-4AAA-A266-09541B77A5AB}" type="slidenum">
              <a:rPr lang="es-ES" altLang="es-CR"/>
              <a:pPr/>
              <a:t>‹#›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38929572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N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s-N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0C8242-2F1B-4C20-9760-D9DC0CB7D99F}" type="slidenum">
              <a:rPr lang="es-ES" altLang="es-CR"/>
              <a:pPr/>
              <a:t>‹#›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3339483760"/>
      </p:ext>
    </p:extLst>
  </p:cSld>
  <p:clrMapOvr>
    <a:masterClrMapping/>
  </p:clrMapOvr>
  <p:transition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N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N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CED485-271E-4F3E-8E67-3302C48355A8}" type="slidenum">
              <a:rPr lang="es-ES" altLang="es-CR"/>
              <a:pPr/>
              <a:t>‹#›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3128506965"/>
      </p:ext>
    </p:extLst>
  </p:cSld>
  <p:clrMapOvr>
    <a:masterClrMapping/>
  </p:clrMapOvr>
  <p:transition>
    <p:zo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N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989B60-4821-4B28-80B1-AEFBDA9274E2}" type="slidenum">
              <a:rPr lang="es-ES" altLang="es-CR"/>
              <a:pPr/>
              <a:t>‹#›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1386056607"/>
      </p:ext>
    </p:extLst>
  </p:cSld>
  <p:clrMapOvr>
    <a:masterClrMapping/>
  </p:clrMapOvr>
  <p:transition>
    <p:zo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N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N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N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5551BF-D6D9-4338-B211-115E3C471C13}" type="slidenum">
              <a:rPr lang="es-ES" altLang="es-CR"/>
              <a:pPr/>
              <a:t>‹#›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4035791290"/>
      </p:ext>
    </p:extLst>
  </p:cSld>
  <p:clrMapOvr>
    <a:masterClrMapping/>
  </p:clrMapOvr>
  <p:transition>
    <p:zo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N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N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N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4EAD38-345C-441A-8E0A-E6A37BA80ACD}" type="slidenum">
              <a:rPr lang="es-ES" altLang="es-CR"/>
              <a:pPr/>
              <a:t>‹#›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2793379253"/>
      </p:ext>
    </p:extLst>
  </p:cSld>
  <p:clrMapOvr>
    <a:masterClrMapping/>
  </p:clrMapOvr>
  <p:transition>
    <p:zo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N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2534B2-1A96-48C2-A133-F072B9B9E368}" type="slidenum">
              <a:rPr lang="es-ES" altLang="es-CR"/>
              <a:pPr/>
              <a:t>‹#›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3932566267"/>
      </p:ext>
    </p:extLst>
  </p:cSld>
  <p:clrMapOvr>
    <a:masterClrMapping/>
  </p:clrMapOvr>
  <p:transition>
    <p:zo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6542BB-C705-42B2-B3D9-ACCE6A547942}" type="slidenum">
              <a:rPr lang="es-ES" altLang="es-CR"/>
              <a:pPr/>
              <a:t>‹#›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4005366556"/>
      </p:ext>
    </p:extLst>
  </p:cSld>
  <p:clrMapOvr>
    <a:masterClrMapping/>
  </p:clrMapOvr>
  <p:transition>
    <p:zo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N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N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B73160-2150-46CA-85D5-77C8AE242EA0}" type="slidenum">
              <a:rPr lang="es-ES" altLang="es-CR"/>
              <a:pPr/>
              <a:t>‹#›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1100959790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N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N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21FA7-0750-4C91-BA1C-B5FADCE6AE87}" type="slidenum">
              <a:rPr lang="es-ES" altLang="es-CR"/>
              <a:pPr/>
              <a:t>‹#›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35419967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N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N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2B6C0E-801F-4726-A55F-A2429284A8C2}" type="slidenum">
              <a:rPr lang="es-ES" altLang="es-CR"/>
              <a:pPr/>
              <a:t>‹#›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2108818885"/>
      </p:ext>
    </p:extLst>
  </p:cSld>
  <p:clrMapOvr>
    <a:masterClrMapping/>
  </p:clrMapOvr>
  <p:transition>
    <p:zo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N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N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62339C-E0FF-4DE6-A896-7243F0C3255D}" type="slidenum">
              <a:rPr lang="es-ES" altLang="es-CR"/>
              <a:pPr/>
              <a:t>‹#›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662802926"/>
      </p:ext>
    </p:extLst>
  </p:cSld>
  <p:clrMapOvr>
    <a:masterClrMapping/>
  </p:clrMapOvr>
  <p:transition>
    <p:zo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5888"/>
            <a:ext cx="2057400" cy="6010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N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5888"/>
            <a:ext cx="6019800" cy="6010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N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5E7E62-D36A-4CB4-ADFE-41608454C104}" type="slidenum">
              <a:rPr lang="es-ES" altLang="es-CR"/>
              <a:pPr/>
              <a:t>‹#›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4018165549"/>
      </p:ext>
    </p:extLst>
  </p:cSld>
  <p:clrMapOvr>
    <a:masterClrMapping/>
  </p:clrMapOvr>
  <p:transition>
    <p:zoom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N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s-N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82D36D-0ED8-471A-9A7B-C2151AF4BC4B}" type="slidenum">
              <a:rPr lang="es-ES" altLang="es-CR"/>
              <a:pPr/>
              <a:t>‹#›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770124944"/>
      </p:ext>
    </p:extLst>
  </p:cSld>
  <p:clrMapOvr>
    <a:masterClrMapping/>
  </p:clrMapOvr>
  <p:transition>
    <p:zo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N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N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080FC8-239C-4270-90F8-6732876E1976}" type="slidenum">
              <a:rPr lang="es-ES" altLang="es-CR"/>
              <a:pPr/>
              <a:t>‹#›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1162159561"/>
      </p:ext>
    </p:extLst>
  </p:cSld>
  <p:clrMapOvr>
    <a:masterClrMapping/>
  </p:clrMapOvr>
  <p:transition>
    <p:zo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N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9BA754-AE7B-4AF0-92C2-5AB725231342}" type="slidenum">
              <a:rPr lang="es-ES" altLang="es-CR"/>
              <a:pPr/>
              <a:t>‹#›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2283699040"/>
      </p:ext>
    </p:extLst>
  </p:cSld>
  <p:clrMapOvr>
    <a:masterClrMapping/>
  </p:clrMapOvr>
  <p:transition>
    <p:zo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N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N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N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FA6C67-3A99-4350-A23A-6EA61DA117D6}" type="slidenum">
              <a:rPr lang="es-ES" altLang="es-CR"/>
              <a:pPr/>
              <a:t>‹#›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3945217957"/>
      </p:ext>
    </p:extLst>
  </p:cSld>
  <p:clrMapOvr>
    <a:masterClrMapping/>
  </p:clrMapOvr>
  <p:transition>
    <p:zoom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N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N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N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247E0E-A109-4B2F-919C-E4824D284FC2}" type="slidenum">
              <a:rPr lang="es-ES" altLang="es-CR"/>
              <a:pPr/>
              <a:t>‹#›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2889103341"/>
      </p:ext>
    </p:extLst>
  </p:cSld>
  <p:clrMapOvr>
    <a:masterClrMapping/>
  </p:clrMapOvr>
  <p:transition>
    <p:zoom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N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2677D-8282-467B-9E86-821DF5A34C26}" type="slidenum">
              <a:rPr lang="es-ES" altLang="es-CR"/>
              <a:pPr/>
              <a:t>‹#›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2638073765"/>
      </p:ext>
    </p:extLst>
  </p:cSld>
  <p:clrMapOvr>
    <a:masterClrMapping/>
  </p:clrMapOvr>
  <p:transition>
    <p:zoom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66F710-7C57-4816-98B0-52F4DD9FE985}" type="slidenum">
              <a:rPr lang="es-ES" altLang="es-CR"/>
              <a:pPr/>
              <a:t>‹#›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3547261980"/>
      </p:ext>
    </p:extLst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N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52EADF-F898-4ADD-95E5-EFB2426E71CA}" type="slidenum">
              <a:rPr lang="es-ES" altLang="es-CR"/>
              <a:pPr/>
              <a:t>‹#›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23307160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N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N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8E68B4-0220-4544-BDE8-3FF1DDAE1F18}" type="slidenum">
              <a:rPr lang="es-ES" altLang="es-CR"/>
              <a:pPr/>
              <a:t>‹#›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743407681"/>
      </p:ext>
    </p:extLst>
  </p:cSld>
  <p:clrMapOvr>
    <a:masterClrMapping/>
  </p:clrMapOvr>
  <p:transition>
    <p:zoom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N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N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773ED8-ECA8-4B7D-B3BA-9898BC23ABA7}" type="slidenum">
              <a:rPr lang="es-ES" altLang="es-CR"/>
              <a:pPr/>
              <a:t>‹#›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2316258627"/>
      </p:ext>
    </p:extLst>
  </p:cSld>
  <p:clrMapOvr>
    <a:masterClrMapping/>
  </p:clrMapOvr>
  <p:transition>
    <p:zoom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N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N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F3134A-5BF2-46DB-98CE-F9BE90CCDE1F}" type="slidenum">
              <a:rPr lang="es-ES" altLang="es-CR"/>
              <a:pPr/>
              <a:t>‹#›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2889728610"/>
      </p:ext>
    </p:extLst>
  </p:cSld>
  <p:clrMapOvr>
    <a:masterClrMapping/>
  </p:clrMapOvr>
  <p:transition>
    <p:zoom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N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N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3B2AFA-1022-4216-98AB-8D376785133F}" type="slidenum">
              <a:rPr lang="es-ES" altLang="es-CR"/>
              <a:pPr/>
              <a:t>‹#›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3717792758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N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N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N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AE8785-6F0B-4B5C-A492-8EF77E67B202}" type="slidenum">
              <a:rPr lang="es-ES" altLang="es-CR"/>
              <a:pPr/>
              <a:t>‹#›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3312466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N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N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N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05FA36-5B33-41CD-95C6-79ECFAF91567}" type="slidenum">
              <a:rPr lang="es-ES" altLang="es-CR"/>
              <a:pPr/>
              <a:t>‹#›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1188676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N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F11D49-FFF6-489B-AEA3-F34E609AE839}" type="slidenum">
              <a:rPr lang="es-ES" altLang="es-CR"/>
              <a:pPr/>
              <a:t>‹#›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3797718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8B13A9-59E6-4847-8F27-65DBFC6D3550}" type="slidenum">
              <a:rPr lang="es-ES" altLang="es-CR"/>
              <a:pPr/>
              <a:t>‹#›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3475503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N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N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B7A78E-3432-423A-908B-5675DC73C607}" type="slidenum">
              <a:rPr lang="es-ES" altLang="es-CR"/>
              <a:pPr/>
              <a:t>‹#›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3871016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N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N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s-ES" altLang="es-C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15E2C7-B007-4397-9CCB-17CBB6B2D5CE}" type="slidenum">
              <a:rPr lang="es-ES" altLang="es-CR"/>
              <a:pPr/>
              <a:t>‹#›</a:t>
            </a:fld>
            <a:endParaRPr lang="es-ES" altLang="es-CR"/>
          </a:p>
        </p:txBody>
      </p:sp>
    </p:spTree>
    <p:extLst>
      <p:ext uri="{BB962C8B-B14F-4D97-AF65-F5344CB8AC3E}">
        <p14:creationId xmlns:p14="http://schemas.microsoft.com/office/powerpoint/2010/main" val="238070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R" smtClean="0"/>
              <a:t>Click to edit Master text styles</a:t>
            </a:r>
          </a:p>
          <a:p>
            <a:pPr lvl="1"/>
            <a:r>
              <a:rPr lang="es-ES" altLang="es-CR" smtClean="0"/>
              <a:t>Second level</a:t>
            </a:r>
          </a:p>
          <a:p>
            <a:pPr lvl="2"/>
            <a:r>
              <a:rPr lang="es-ES" altLang="es-CR" smtClean="0"/>
              <a:t>Third level</a:t>
            </a:r>
          </a:p>
          <a:p>
            <a:pPr lvl="3"/>
            <a:r>
              <a:rPr lang="es-ES" altLang="es-CR" smtClean="0"/>
              <a:t>Fourth level</a:t>
            </a:r>
          </a:p>
          <a:p>
            <a:pPr lvl="4"/>
            <a:r>
              <a:rPr lang="es-ES" altLang="es-CR" smtClean="0"/>
              <a:t>Fifth level</a:t>
            </a:r>
          </a:p>
        </p:txBody>
      </p:sp>
      <p:sp>
        <p:nvSpPr>
          <p:cNvPr id="415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s-ES" altLang="es-CR"/>
          </a:p>
        </p:txBody>
      </p:sp>
      <p:sp>
        <p:nvSpPr>
          <p:cNvPr id="415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s-ES" altLang="es-CR"/>
          </a:p>
        </p:txBody>
      </p:sp>
      <p:sp>
        <p:nvSpPr>
          <p:cNvPr id="415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112D8911-CF69-4FFB-9E11-42039EA196BF}" type="slidenum">
              <a:rPr lang="es-ES" altLang="es-CR"/>
              <a:pPr/>
              <a:t>‹#›</a:t>
            </a:fld>
            <a:endParaRPr lang="es-ES" alt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N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5888"/>
            <a:ext cx="8229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R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R" smtClean="0"/>
              <a:t>Click to edit Master text styles</a:t>
            </a:r>
          </a:p>
          <a:p>
            <a:pPr lvl="1"/>
            <a:r>
              <a:rPr lang="es-ES" altLang="es-CR" smtClean="0"/>
              <a:t>Second level</a:t>
            </a:r>
          </a:p>
          <a:p>
            <a:pPr lvl="2"/>
            <a:r>
              <a:rPr lang="es-ES" altLang="es-CR" smtClean="0"/>
              <a:t>Third level</a:t>
            </a:r>
          </a:p>
          <a:p>
            <a:pPr lvl="3"/>
            <a:r>
              <a:rPr lang="es-ES" altLang="es-CR" smtClean="0"/>
              <a:t>Fourth level</a:t>
            </a:r>
          </a:p>
          <a:p>
            <a:pPr lvl="4"/>
            <a:r>
              <a:rPr lang="es-ES" altLang="es-CR" smtClean="0"/>
              <a:t>Fifth level</a:t>
            </a:r>
          </a:p>
        </p:txBody>
      </p:sp>
      <p:sp>
        <p:nvSpPr>
          <p:cNvPr id="416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s-ES" altLang="es-CR"/>
          </a:p>
        </p:txBody>
      </p:sp>
      <p:sp>
        <p:nvSpPr>
          <p:cNvPr id="416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s-ES" altLang="es-CR"/>
          </a:p>
        </p:txBody>
      </p:sp>
      <p:sp>
        <p:nvSpPr>
          <p:cNvPr id="416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AFA1E1EC-A559-4AD3-B792-C1FE3FF09A18}" type="slidenum">
              <a:rPr lang="es-ES" altLang="es-CR"/>
              <a:pPr/>
              <a:t>‹#›</a:t>
            </a:fld>
            <a:endParaRPr lang="es-ES" altLang="es-CR"/>
          </a:p>
        </p:txBody>
      </p:sp>
      <p:sp>
        <p:nvSpPr>
          <p:cNvPr id="2055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F9BA07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3200">
                <a:solidFill>
                  <a:srgbClr val="003366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rgbClr val="003366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rgbClr val="003366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rgbClr val="003366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rgbClr val="003366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66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66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66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66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endParaRPr lang="es-NI" altLang="es-NI" smtClean="0">
              <a:ea typeface="+mn-ea"/>
            </a:endParaRPr>
          </a:p>
        </p:txBody>
      </p:sp>
      <p:pic>
        <p:nvPicPr>
          <p:cNvPr id="13320" name="Picture 8"/>
          <p:cNvPicPr>
            <a:picLocks noChangeAspect="1" noChangeArrowheads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80300" y="190500"/>
            <a:ext cx="14478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Text Box 9"/>
          <p:cNvSpPr txBox="1">
            <a:spLocks noChangeArrowheads="1"/>
          </p:cNvSpPr>
          <p:nvPr userDrawn="1"/>
        </p:nvSpPr>
        <p:spPr bwMode="auto">
          <a:xfrm>
            <a:off x="381000" y="228600"/>
            <a:ext cx="5943600" cy="519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s-ES" altLang="es-CR" sz="280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N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R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R" smtClean="0"/>
              <a:t>Click to edit Master text styles</a:t>
            </a:r>
          </a:p>
          <a:p>
            <a:pPr lvl="1"/>
            <a:r>
              <a:rPr lang="es-ES" altLang="es-CR" smtClean="0"/>
              <a:t>Second level</a:t>
            </a:r>
          </a:p>
          <a:p>
            <a:pPr lvl="2"/>
            <a:r>
              <a:rPr lang="es-ES" altLang="es-CR" smtClean="0"/>
              <a:t>Third level</a:t>
            </a:r>
          </a:p>
          <a:p>
            <a:pPr lvl="3"/>
            <a:r>
              <a:rPr lang="es-ES" altLang="es-CR" smtClean="0"/>
              <a:t>Fourth level</a:t>
            </a:r>
          </a:p>
          <a:p>
            <a:pPr lvl="4"/>
            <a:r>
              <a:rPr lang="es-ES" altLang="es-CR" smtClean="0"/>
              <a:t>Fifth level</a:t>
            </a:r>
          </a:p>
        </p:txBody>
      </p:sp>
      <p:sp>
        <p:nvSpPr>
          <p:cNvPr id="414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s-ES" altLang="es-CR"/>
          </a:p>
        </p:txBody>
      </p:sp>
      <p:sp>
        <p:nvSpPr>
          <p:cNvPr id="414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s-ES" altLang="es-CR"/>
          </a:p>
        </p:txBody>
      </p:sp>
      <p:sp>
        <p:nvSpPr>
          <p:cNvPr id="414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4377ECE3-8921-4A10-884B-06825CF693E8}" type="slidenum">
              <a:rPr lang="es-ES" altLang="es-CR"/>
              <a:pPr/>
              <a:t>‹#›</a:t>
            </a:fld>
            <a:endParaRPr lang="es-ES" altLang="es-CR"/>
          </a:p>
        </p:txBody>
      </p:sp>
      <p:sp>
        <p:nvSpPr>
          <p:cNvPr id="3079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F9BA07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3200">
                <a:solidFill>
                  <a:srgbClr val="003366"/>
                </a:solidFill>
                <a:latin typeface="Tahoma" pitchFamily="34" charset="0"/>
              </a:defRPr>
            </a:lvl1pPr>
            <a:lvl2pPr marL="742950" indent="-285750" eaLnBrk="0" hangingPunct="0">
              <a:defRPr sz="3200">
                <a:solidFill>
                  <a:srgbClr val="003366"/>
                </a:solidFill>
                <a:latin typeface="Tahoma" pitchFamily="34" charset="0"/>
              </a:defRPr>
            </a:lvl2pPr>
            <a:lvl3pPr marL="1143000" indent="-228600" eaLnBrk="0" hangingPunct="0">
              <a:defRPr sz="3200">
                <a:solidFill>
                  <a:srgbClr val="003366"/>
                </a:solidFill>
                <a:latin typeface="Tahoma" pitchFamily="34" charset="0"/>
              </a:defRPr>
            </a:lvl3pPr>
            <a:lvl4pPr marL="1600200" indent="-228600" eaLnBrk="0" hangingPunct="0">
              <a:defRPr sz="3200">
                <a:solidFill>
                  <a:srgbClr val="003366"/>
                </a:solidFill>
                <a:latin typeface="Tahoma" pitchFamily="34" charset="0"/>
              </a:defRPr>
            </a:lvl4pPr>
            <a:lvl5pPr marL="2057400" indent="-228600" eaLnBrk="0" hangingPunct="0">
              <a:defRPr sz="3200">
                <a:solidFill>
                  <a:srgbClr val="003366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66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66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66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66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endParaRPr lang="es-NI" altLang="es-NI" smtClean="0">
              <a:ea typeface="+mn-ea"/>
            </a:endParaRPr>
          </a:p>
        </p:txBody>
      </p:sp>
      <p:pic>
        <p:nvPicPr>
          <p:cNvPr id="25608" name="Picture 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0300" y="190500"/>
            <a:ext cx="14478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Text Box 9"/>
          <p:cNvSpPr txBox="1">
            <a:spLocks noChangeArrowheads="1"/>
          </p:cNvSpPr>
          <p:nvPr userDrawn="1"/>
        </p:nvSpPr>
        <p:spPr bwMode="auto">
          <a:xfrm>
            <a:off x="381000" y="228600"/>
            <a:ext cx="5943600" cy="5191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s-ES" altLang="es-CR" sz="280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N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Content Placeholder 2"/>
          <p:cNvSpPr>
            <a:spLocks noGrp="1"/>
          </p:cNvSpPr>
          <p:nvPr>
            <p:ph idx="1"/>
          </p:nvPr>
        </p:nvSpPr>
        <p:spPr>
          <a:xfrm>
            <a:off x="457200" y="2143125"/>
            <a:ext cx="8229600" cy="4525963"/>
          </a:xfrm>
        </p:spPr>
        <p:txBody>
          <a:bodyPr/>
          <a:lstStyle/>
          <a:p>
            <a:pPr algn="just"/>
            <a:r>
              <a:rPr lang="en-GB" altLang="es-CR" smtClean="0">
                <a:solidFill>
                  <a:srgbClr val="0070C0"/>
                </a:solidFill>
                <a:latin typeface="Calibri" pitchFamily="34" charset="0"/>
              </a:rPr>
              <a:t>International migration is a positive driver of development in countries of origin and destination – provided that appropriate migration policy is in place – and should be discussed.</a:t>
            </a:r>
          </a:p>
          <a:p>
            <a:pPr algn="just">
              <a:buFontTx/>
              <a:buNone/>
            </a:pPr>
            <a:endParaRPr lang="en-GB" altLang="es-CR" smtClean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241425"/>
            <a:ext cx="9144000" cy="747713"/>
          </a:xfrm>
          <a:solidFill>
            <a:srgbClr val="FF6600"/>
          </a:solidFill>
        </p:spPr>
        <p:txBody>
          <a:bodyPr/>
          <a:lstStyle/>
          <a:p>
            <a:r>
              <a:rPr lang="en-GB" altLang="es-CR" sz="3200" b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MIGRATION AND DEVELOPMENT</a:t>
            </a:r>
          </a:p>
        </p:txBody>
      </p:sp>
      <p:grpSp>
        <p:nvGrpSpPr>
          <p:cNvPr id="39939" name="2 Grupo"/>
          <p:cNvGrpSpPr>
            <a:grpSpLocks/>
          </p:cNvGrpSpPr>
          <p:nvPr/>
        </p:nvGrpSpPr>
        <p:grpSpPr bwMode="auto">
          <a:xfrm>
            <a:off x="-36513" y="-26988"/>
            <a:ext cx="9180513" cy="1136651"/>
            <a:chOff x="-36511" y="-27384"/>
            <a:chExt cx="9180511" cy="1137275"/>
          </a:xfrm>
        </p:grpSpPr>
        <p:pic>
          <p:nvPicPr>
            <p:cNvPr id="4101" name="Picture 3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6511" y="-27384"/>
              <a:ext cx="6913561" cy="1137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4102" name="Picture 4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7050" y="-27384"/>
              <a:ext cx="2266950" cy="1110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196975"/>
            <a:ext cx="9144000" cy="936625"/>
          </a:xfrm>
          <a:solidFill>
            <a:srgbClr val="FF6600"/>
          </a:solidFill>
        </p:spPr>
        <p:txBody>
          <a:bodyPr/>
          <a:lstStyle/>
          <a:p>
            <a:r>
              <a:rPr lang="en-GB" altLang="es-CR" sz="2800" b="1" smtClean="0">
                <a:solidFill>
                  <a:schemeClr val="bg1"/>
                </a:solidFill>
                <a:cs typeface="Tahoma" pitchFamily="34" charset="0"/>
              </a:rPr>
              <a:t>Migration and Development</a:t>
            </a:r>
            <a:br>
              <a:rPr lang="en-GB" altLang="es-CR" sz="2800" b="1" smtClean="0">
                <a:solidFill>
                  <a:schemeClr val="bg1"/>
                </a:solidFill>
                <a:cs typeface="Tahoma" pitchFamily="34" charset="0"/>
              </a:rPr>
            </a:br>
            <a:r>
              <a:rPr lang="en-GB" altLang="es-CR" sz="2800" b="1" smtClean="0">
                <a:solidFill>
                  <a:schemeClr val="bg1"/>
                </a:solidFill>
                <a:cs typeface="Tahoma" pitchFamily="34" charset="0"/>
              </a:rPr>
              <a:t>Disadvantages</a:t>
            </a:r>
            <a:endParaRPr lang="en-GB" altLang="es-CR" sz="2800" b="1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1202" name="Content Placeholder 4"/>
          <p:cNvSpPr>
            <a:spLocks noGrp="1"/>
          </p:cNvSpPr>
          <p:nvPr>
            <p:ph idx="1"/>
          </p:nvPr>
        </p:nvSpPr>
        <p:spPr>
          <a:xfrm>
            <a:off x="457200" y="2790825"/>
            <a:ext cx="8229600" cy="4525963"/>
          </a:xfrm>
        </p:spPr>
        <p:txBody>
          <a:bodyPr/>
          <a:lstStyle/>
          <a:p>
            <a:pPr>
              <a:buFontTx/>
              <a:buChar char="-"/>
            </a:pPr>
            <a:r>
              <a:rPr lang="en-GB" altLang="es-CR" smtClean="0">
                <a:solidFill>
                  <a:srgbClr val="0070C0"/>
                </a:solidFill>
                <a:latin typeface="Calibri" pitchFamily="34" charset="0"/>
              </a:rPr>
              <a:t>The dependence of the national economy on remittances; </a:t>
            </a:r>
          </a:p>
          <a:p>
            <a:pPr>
              <a:buFontTx/>
              <a:buNone/>
            </a:pPr>
            <a:r>
              <a:rPr lang="en-GB" altLang="es-CR" smtClean="0">
                <a:solidFill>
                  <a:srgbClr val="0070C0"/>
                </a:solidFill>
                <a:latin typeface="Calibri" pitchFamily="34" charset="0"/>
              </a:rPr>
              <a:t>-  The loss of younger populations of productive age, which is a part of the demographic bonus that should be capitalized on to expand the opportunities for development.</a:t>
            </a:r>
          </a:p>
          <a:p>
            <a:endParaRPr lang="en-GB" altLang="es-CR" smtClean="0"/>
          </a:p>
        </p:txBody>
      </p:sp>
      <p:grpSp>
        <p:nvGrpSpPr>
          <p:cNvPr id="51203" name="1 Grupo"/>
          <p:cNvGrpSpPr>
            <a:grpSpLocks/>
          </p:cNvGrpSpPr>
          <p:nvPr/>
        </p:nvGrpSpPr>
        <p:grpSpPr bwMode="auto">
          <a:xfrm>
            <a:off x="0" y="-26988"/>
            <a:ext cx="9144000" cy="1109663"/>
            <a:chOff x="0" y="-27384"/>
            <a:chExt cx="9144000" cy="1109891"/>
          </a:xfrm>
        </p:grpSpPr>
        <p:pic>
          <p:nvPicPr>
            <p:cNvPr id="13317" name="Picture 3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27384"/>
              <a:ext cx="6884988" cy="11098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13318" name="Picture 4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4988" y="-27384"/>
              <a:ext cx="2259012" cy="11098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Content Placeholder 2"/>
          <p:cNvSpPr>
            <a:spLocks noGrp="1"/>
          </p:cNvSpPr>
          <p:nvPr>
            <p:ph idx="1"/>
          </p:nvPr>
        </p:nvSpPr>
        <p:spPr>
          <a:xfrm>
            <a:off x="457200" y="1782763"/>
            <a:ext cx="8229600" cy="4525962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en-GB" altLang="es-CR" smtClean="0">
                <a:solidFill>
                  <a:srgbClr val="0070C0"/>
                </a:solidFill>
                <a:latin typeface="Calibri" pitchFamily="34" charset="0"/>
              </a:rPr>
              <a:t>Nicaragua potentiates the link between migration and development by:</a:t>
            </a:r>
          </a:p>
          <a:p>
            <a:pPr marL="0" indent="0" algn="just">
              <a:buFontTx/>
              <a:buChar char="-"/>
            </a:pPr>
            <a:r>
              <a:rPr lang="en-GB" altLang="es-CR" smtClean="0">
                <a:solidFill>
                  <a:srgbClr val="0070C0"/>
                </a:solidFill>
                <a:latin typeface="Calibri" pitchFamily="34" charset="0"/>
              </a:rPr>
              <a:t>Promoting the return of qualified labour to the country; </a:t>
            </a:r>
          </a:p>
          <a:p>
            <a:pPr marL="0" indent="0" algn="just">
              <a:buFontTx/>
              <a:buChar char="-"/>
            </a:pPr>
            <a:r>
              <a:rPr lang="en-GB" altLang="es-CR" smtClean="0">
                <a:solidFill>
                  <a:srgbClr val="0070C0"/>
                </a:solidFill>
                <a:latin typeface="Calibri" pitchFamily="34" charset="0"/>
              </a:rPr>
              <a:t>Information campaigns for communities that are prone to migration of their members;</a:t>
            </a:r>
          </a:p>
          <a:p>
            <a:pPr marL="0" indent="0" algn="just">
              <a:buFontTx/>
              <a:buChar char="-"/>
            </a:pPr>
            <a:r>
              <a:rPr lang="en-GB" altLang="es-CR" smtClean="0">
                <a:solidFill>
                  <a:srgbClr val="0070C0"/>
                </a:solidFill>
                <a:latin typeface="Calibri" pitchFamily="34" charset="0"/>
              </a:rPr>
              <a:t>Promoting external investment in the country in order to generate employment.</a:t>
            </a:r>
          </a:p>
          <a:p>
            <a:pPr marL="0" indent="0" algn="just">
              <a:buFontTx/>
              <a:buNone/>
            </a:pPr>
            <a:endParaRPr lang="en-GB" altLang="es-CR" smtClean="0">
              <a:solidFill>
                <a:srgbClr val="0070C0"/>
              </a:solidFill>
              <a:latin typeface="Calibri" pitchFamily="34" charset="0"/>
            </a:endParaRPr>
          </a:p>
          <a:p>
            <a:pPr marL="0" indent="0" algn="just">
              <a:buFontTx/>
              <a:buNone/>
            </a:pPr>
            <a:endParaRPr lang="en-GB" altLang="es-CR" smtClean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981075"/>
            <a:ext cx="9144000" cy="647700"/>
          </a:xfrm>
          <a:solidFill>
            <a:srgbClr val="FF6600"/>
          </a:solidFill>
        </p:spPr>
        <p:txBody>
          <a:bodyPr/>
          <a:lstStyle/>
          <a:p>
            <a:r>
              <a:rPr lang="en-GB" altLang="es-CR" sz="2800" b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Nicaragua: Migration and Development</a:t>
            </a:r>
          </a:p>
        </p:txBody>
      </p:sp>
      <p:grpSp>
        <p:nvGrpSpPr>
          <p:cNvPr id="53251" name="1 Grupo"/>
          <p:cNvGrpSpPr>
            <a:grpSpLocks/>
          </p:cNvGrpSpPr>
          <p:nvPr/>
        </p:nvGrpSpPr>
        <p:grpSpPr bwMode="auto">
          <a:xfrm>
            <a:off x="0" y="-26988"/>
            <a:ext cx="9144000" cy="1109663"/>
            <a:chOff x="0" y="-27384"/>
            <a:chExt cx="9144000" cy="1109891"/>
          </a:xfrm>
        </p:grpSpPr>
        <p:pic>
          <p:nvPicPr>
            <p:cNvPr id="14341" name="Picture 3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27384"/>
              <a:ext cx="6884988" cy="11098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14342" name="Picture 4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4988" y="-27384"/>
              <a:ext cx="2259012" cy="11098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Content Placeholder 2"/>
          <p:cNvSpPr>
            <a:spLocks noGrp="1"/>
          </p:cNvSpPr>
          <p:nvPr>
            <p:ph idx="1"/>
          </p:nvPr>
        </p:nvSpPr>
        <p:spPr>
          <a:xfrm>
            <a:off x="457200" y="1998663"/>
            <a:ext cx="8229600" cy="4525962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en-GB" altLang="es-CR" smtClean="0">
                <a:solidFill>
                  <a:srgbClr val="0070C0"/>
                </a:solidFill>
                <a:latin typeface="Calibri" pitchFamily="34" charset="0"/>
              </a:rPr>
              <a:t>The channel project as a strategy for economic development will generate demand for labour to implement different infrastructure and service projects, particularly in the construction sector. In addition, this will lead to a series of changes in the social, economic an and cultural environment of communities…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125538"/>
            <a:ext cx="9144000" cy="647700"/>
          </a:xfrm>
          <a:solidFill>
            <a:srgbClr val="FF6600"/>
          </a:solidFill>
        </p:spPr>
        <p:txBody>
          <a:bodyPr/>
          <a:lstStyle/>
          <a:p>
            <a:r>
              <a:rPr lang="en-GB" altLang="es-CR" sz="2800" b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Nicaragua: Migration and Development</a:t>
            </a:r>
          </a:p>
        </p:txBody>
      </p:sp>
      <p:grpSp>
        <p:nvGrpSpPr>
          <p:cNvPr id="54275" name="1 Grupo"/>
          <p:cNvGrpSpPr>
            <a:grpSpLocks/>
          </p:cNvGrpSpPr>
          <p:nvPr/>
        </p:nvGrpSpPr>
        <p:grpSpPr bwMode="auto">
          <a:xfrm>
            <a:off x="0" y="-26988"/>
            <a:ext cx="9144000" cy="1109663"/>
            <a:chOff x="0" y="-27384"/>
            <a:chExt cx="9144000" cy="1109891"/>
          </a:xfrm>
        </p:grpSpPr>
        <p:pic>
          <p:nvPicPr>
            <p:cNvPr id="15365" name="Picture 3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27384"/>
              <a:ext cx="6884988" cy="11098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15366" name="Picture 4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4988" y="-27384"/>
              <a:ext cx="2259012" cy="11098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Content Placeholder 2"/>
          <p:cNvSpPr>
            <a:spLocks noGrp="1"/>
          </p:cNvSpPr>
          <p:nvPr>
            <p:ph idx="1"/>
          </p:nvPr>
        </p:nvSpPr>
        <p:spPr>
          <a:xfrm>
            <a:off x="468313" y="1989138"/>
            <a:ext cx="8229600" cy="4525962"/>
          </a:xfrm>
        </p:spPr>
        <p:txBody>
          <a:bodyPr/>
          <a:lstStyle/>
          <a:p>
            <a:pPr algn="just"/>
            <a:r>
              <a:rPr lang="en-GB" altLang="es-CR" smtClean="0">
                <a:solidFill>
                  <a:srgbClr val="0070C0"/>
                </a:solidFill>
                <a:latin typeface="Calibri" pitchFamily="34" charset="0"/>
              </a:rPr>
              <a:t>Establishing a link between migration and development is not easy, since a two-way connection exists between both:</a:t>
            </a:r>
          </a:p>
          <a:p>
            <a:pPr algn="just"/>
            <a:endParaRPr lang="en-GB" altLang="es-CR" smtClean="0">
              <a:solidFill>
                <a:srgbClr val="0070C0"/>
              </a:solidFill>
              <a:latin typeface="Calibri" pitchFamily="34" charset="0"/>
            </a:endParaRPr>
          </a:p>
          <a:p>
            <a:pPr algn="just"/>
            <a:r>
              <a:rPr lang="en-GB" altLang="es-CR" smtClean="0">
                <a:solidFill>
                  <a:srgbClr val="0070C0"/>
                </a:solidFill>
                <a:latin typeface="Calibri" pitchFamily="34" charset="0"/>
              </a:rPr>
              <a:t>Positive </a:t>
            </a:r>
          </a:p>
          <a:p>
            <a:pPr algn="just">
              <a:buFontTx/>
              <a:buNone/>
            </a:pPr>
            <a:r>
              <a:rPr lang="en-GB" altLang="es-CR" smtClean="0">
                <a:solidFill>
                  <a:srgbClr val="0070C0"/>
                </a:solidFill>
                <a:latin typeface="Calibri" pitchFamily="34" charset="0"/>
              </a:rPr>
              <a:t>    </a:t>
            </a:r>
          </a:p>
          <a:p>
            <a:pPr algn="just"/>
            <a:r>
              <a:rPr lang="en-GB" altLang="es-CR" smtClean="0">
                <a:solidFill>
                  <a:srgbClr val="0070C0"/>
                </a:solidFill>
                <a:latin typeface="Calibri" pitchFamily="34" charset="0"/>
              </a:rPr>
              <a:t>Negative</a:t>
            </a:r>
          </a:p>
          <a:p>
            <a:pPr algn="just">
              <a:buFontTx/>
              <a:buNone/>
            </a:pPr>
            <a:endParaRPr lang="en-GB" altLang="es-CR" smtClean="0">
              <a:solidFill>
                <a:srgbClr val="0070C0"/>
              </a:solidFill>
              <a:latin typeface="Calibri" pitchFamily="34" charset="0"/>
            </a:endParaRP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125538"/>
            <a:ext cx="9144000" cy="746125"/>
          </a:xfrm>
          <a:solidFill>
            <a:srgbClr val="FF6600"/>
          </a:solidFill>
        </p:spPr>
        <p:txBody>
          <a:bodyPr/>
          <a:lstStyle/>
          <a:p>
            <a:r>
              <a:rPr lang="en-GB" altLang="es-CR" sz="3200" b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MIGRATION AND DEVELOPMENT</a:t>
            </a:r>
          </a:p>
        </p:txBody>
      </p:sp>
      <p:grpSp>
        <p:nvGrpSpPr>
          <p:cNvPr id="40963" name="1 Grupo"/>
          <p:cNvGrpSpPr>
            <a:grpSpLocks/>
          </p:cNvGrpSpPr>
          <p:nvPr/>
        </p:nvGrpSpPr>
        <p:grpSpPr bwMode="auto">
          <a:xfrm>
            <a:off x="-36513" y="-26988"/>
            <a:ext cx="9180513" cy="1136651"/>
            <a:chOff x="-36511" y="-27384"/>
            <a:chExt cx="9180511" cy="1137275"/>
          </a:xfrm>
        </p:grpSpPr>
        <p:pic>
          <p:nvPicPr>
            <p:cNvPr id="5125" name="Picture 3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6511" y="-27384"/>
              <a:ext cx="6913561" cy="1137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5126" name="Picture 4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7050" y="-27384"/>
              <a:ext cx="2266950" cy="1110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Content Placeholder 2"/>
          <p:cNvSpPr>
            <a:spLocks noGrp="1"/>
          </p:cNvSpPr>
          <p:nvPr>
            <p:ph idx="1"/>
          </p:nvPr>
        </p:nvSpPr>
        <p:spPr>
          <a:xfrm>
            <a:off x="395288" y="1844675"/>
            <a:ext cx="8191500" cy="4714875"/>
          </a:xfrm>
        </p:spPr>
        <p:txBody>
          <a:bodyPr/>
          <a:lstStyle/>
          <a:p>
            <a:pPr lvl="1" algn="just">
              <a:lnSpc>
                <a:spcPct val="90000"/>
              </a:lnSpc>
            </a:pPr>
            <a:r>
              <a:rPr lang="en-GB" altLang="es-CR" b="1" smtClean="0">
                <a:solidFill>
                  <a:srgbClr val="0070C0"/>
                </a:solidFill>
                <a:latin typeface="Calibri" pitchFamily="34" charset="0"/>
              </a:rPr>
              <a:t>In order to interrelate both variables, the following should be considered:</a:t>
            </a:r>
          </a:p>
          <a:p>
            <a:pPr lvl="1" algn="just">
              <a:lnSpc>
                <a:spcPct val="90000"/>
              </a:lnSpc>
              <a:buFontTx/>
              <a:buChar char="-"/>
            </a:pPr>
            <a:r>
              <a:rPr lang="en-GB" altLang="es-CR" smtClean="0">
                <a:solidFill>
                  <a:srgbClr val="0070C0"/>
                </a:solidFill>
                <a:latin typeface="Calibri" pitchFamily="34" charset="0"/>
              </a:rPr>
              <a:t>The specific characteristics of the local economy;</a:t>
            </a:r>
          </a:p>
          <a:p>
            <a:pPr lvl="1" algn="just">
              <a:lnSpc>
                <a:spcPct val="90000"/>
              </a:lnSpc>
              <a:buFontTx/>
              <a:buChar char="-"/>
            </a:pPr>
            <a:r>
              <a:rPr lang="en-GB" altLang="es-CR" smtClean="0">
                <a:solidFill>
                  <a:srgbClr val="0070C0"/>
                </a:solidFill>
                <a:latin typeface="Calibri" pitchFamily="34" charset="0"/>
              </a:rPr>
              <a:t>The origin and occupation of migrants and their families before departure (rural area, low education level and subsistence rootedness);</a:t>
            </a:r>
          </a:p>
          <a:p>
            <a:pPr lvl="1" algn="just">
              <a:lnSpc>
                <a:spcPct val="90000"/>
              </a:lnSpc>
              <a:buFontTx/>
              <a:buChar char="-"/>
            </a:pPr>
            <a:r>
              <a:rPr lang="en-GB" altLang="es-CR" smtClean="0">
                <a:solidFill>
                  <a:srgbClr val="0070C0"/>
                </a:solidFill>
                <a:latin typeface="Calibri" pitchFamily="34" charset="0"/>
              </a:rPr>
              <a:t>The types of government guidelines or programmes (economic and social);</a:t>
            </a:r>
          </a:p>
          <a:p>
            <a:pPr lvl="1" algn="just"/>
            <a:r>
              <a:rPr lang="en-GB" altLang="es-CR" smtClean="0">
                <a:solidFill>
                  <a:srgbClr val="0070C0"/>
                </a:solidFill>
                <a:latin typeface="Calibri" pitchFamily="34" charset="0"/>
              </a:rPr>
              <a:t>Migration should not be an obstacle to development or a strategy for development. </a:t>
            </a:r>
          </a:p>
          <a:p>
            <a:pPr algn="just"/>
            <a:endParaRPr lang="en-GB" altLang="es-CR" smtClean="0">
              <a:solidFill>
                <a:srgbClr val="0070C0"/>
              </a:solidFill>
              <a:latin typeface="Calibri" pitchFamily="34" charset="0"/>
            </a:endParaRPr>
          </a:p>
          <a:p>
            <a:endParaRPr lang="en-GB" altLang="es-CR" smtClean="0"/>
          </a:p>
        </p:txBody>
      </p:sp>
      <p:grpSp>
        <p:nvGrpSpPr>
          <p:cNvPr id="41986" name="3 Grupo"/>
          <p:cNvGrpSpPr>
            <a:grpSpLocks/>
          </p:cNvGrpSpPr>
          <p:nvPr/>
        </p:nvGrpSpPr>
        <p:grpSpPr bwMode="auto">
          <a:xfrm>
            <a:off x="-36513" y="-26988"/>
            <a:ext cx="9180513" cy="1136651"/>
            <a:chOff x="-36511" y="-27384"/>
            <a:chExt cx="9180511" cy="1137275"/>
          </a:xfrm>
        </p:grpSpPr>
        <p:pic>
          <p:nvPicPr>
            <p:cNvPr id="6154" name="Picture 3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6511" y="-27384"/>
              <a:ext cx="6913561" cy="1137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6155" name="Picture 4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7050" y="-27384"/>
              <a:ext cx="2266950" cy="1110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  <p:grpSp>
        <p:nvGrpSpPr>
          <p:cNvPr id="41987" name="1 Grupo"/>
          <p:cNvGrpSpPr>
            <a:grpSpLocks/>
          </p:cNvGrpSpPr>
          <p:nvPr/>
        </p:nvGrpSpPr>
        <p:grpSpPr bwMode="auto">
          <a:xfrm>
            <a:off x="-61913" y="-26988"/>
            <a:ext cx="9205913" cy="1655763"/>
            <a:chOff x="-62407" y="-27385"/>
            <a:chExt cx="9206407" cy="1656185"/>
          </a:xfrm>
        </p:grpSpPr>
        <p:sp>
          <p:nvSpPr>
            <p:cNvPr id="41989" name="Rectangle 3"/>
            <p:cNvSpPr txBox="1">
              <a:spLocks noChangeArrowheads="1"/>
            </p:cNvSpPr>
            <p:nvPr/>
          </p:nvSpPr>
          <p:spPr bwMode="auto">
            <a:xfrm>
              <a:off x="-37006" y="1125435"/>
              <a:ext cx="9181006" cy="503365"/>
            </a:xfrm>
            <a:prstGeom prst="rect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3200">
                  <a:solidFill>
                    <a:srgbClr val="003366"/>
                  </a:solidFill>
                  <a:latin typeface="Tahoma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3200">
                  <a:solidFill>
                    <a:srgbClr val="003366"/>
                  </a:solidFill>
                  <a:latin typeface="Tahoma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3200">
                  <a:solidFill>
                    <a:srgbClr val="003366"/>
                  </a:solidFill>
                  <a:latin typeface="Tahoma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3200">
                  <a:solidFill>
                    <a:srgbClr val="003366"/>
                  </a:solidFill>
                  <a:latin typeface="Tahoma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3200">
                  <a:solidFill>
                    <a:srgbClr val="003366"/>
                  </a:solidFill>
                  <a:latin typeface="Tahoma" pitchFamily="34" charset="0"/>
                  <a:ea typeface="MS PGothic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rgbClr val="003366"/>
                  </a:solidFill>
                  <a:latin typeface="Tahoma" pitchFamily="34" charset="0"/>
                  <a:ea typeface="MS PGothic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rgbClr val="003366"/>
                  </a:solidFill>
                  <a:latin typeface="Tahoma" pitchFamily="34" charset="0"/>
                  <a:ea typeface="MS PGothic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rgbClr val="003366"/>
                  </a:solidFill>
                  <a:latin typeface="Tahoma" pitchFamily="34" charset="0"/>
                  <a:ea typeface="MS PGothic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rgbClr val="003366"/>
                  </a:solidFill>
                  <a:latin typeface="Tahoma" pitchFamily="34" charset="0"/>
                  <a:ea typeface="MS PGothic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GB" altLang="es-CR" sz="2800" b="1">
                  <a:solidFill>
                    <a:schemeClr val="bg1"/>
                  </a:solidFill>
                  <a:latin typeface="Arial" pitchFamily="34" charset="0"/>
                  <a:cs typeface="Tahoma" pitchFamily="34" charset="0"/>
                </a:rPr>
                <a:t/>
              </a:r>
              <a:br>
                <a:rPr lang="en-GB" altLang="es-CR" sz="2800" b="1">
                  <a:solidFill>
                    <a:schemeClr val="bg1"/>
                  </a:solidFill>
                  <a:latin typeface="Arial" pitchFamily="34" charset="0"/>
                  <a:cs typeface="Tahoma" pitchFamily="34" charset="0"/>
                </a:rPr>
              </a:br>
              <a:r>
                <a:rPr lang="en-GB" altLang="es-CR" sz="2800" b="1">
                  <a:solidFill>
                    <a:schemeClr val="bg1"/>
                  </a:solidFill>
                  <a:latin typeface="Arial" pitchFamily="34" charset="0"/>
                  <a:cs typeface="Tahoma" pitchFamily="34" charset="0"/>
                </a:rPr>
                <a:t>Migration and Development</a:t>
              </a:r>
              <a:br>
                <a:rPr lang="en-GB" altLang="es-CR" sz="2800" b="1">
                  <a:solidFill>
                    <a:schemeClr val="bg1"/>
                  </a:solidFill>
                  <a:latin typeface="Arial" pitchFamily="34" charset="0"/>
                  <a:cs typeface="Tahoma" pitchFamily="34" charset="0"/>
                </a:rPr>
              </a:br>
              <a:endParaRPr lang="en-GB" altLang="es-CR" sz="2800" b="1">
                <a:solidFill>
                  <a:schemeClr val="bg1"/>
                </a:solidFill>
                <a:cs typeface="Tahoma" pitchFamily="34" charset="0"/>
              </a:endParaRPr>
            </a:p>
          </p:txBody>
        </p:sp>
        <p:grpSp>
          <p:nvGrpSpPr>
            <p:cNvPr id="41990" name="7 Grupo"/>
            <p:cNvGrpSpPr>
              <a:grpSpLocks/>
            </p:cNvGrpSpPr>
            <p:nvPr/>
          </p:nvGrpSpPr>
          <p:grpSpPr bwMode="auto">
            <a:xfrm>
              <a:off x="-62407" y="-27385"/>
              <a:ext cx="9180511" cy="1137275"/>
              <a:chOff x="-36511" y="-27384"/>
              <a:chExt cx="9180511" cy="1137275"/>
            </a:xfrm>
          </p:grpSpPr>
          <p:pic>
            <p:nvPicPr>
              <p:cNvPr id="6152" name="Picture 3"/>
              <p:cNvPicPr>
                <a:picLocks noChangeAspect="1" noChangeArrowheads="1"/>
              </p:cNvPicPr>
              <p:nvPr/>
            </p:nvPicPr>
            <p:blipFill>
              <a:blip r:embed="rId2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-36511" y="-27384"/>
                <a:ext cx="6913934" cy="113694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pic>
            <p:nvPicPr>
              <p:cNvPr id="6153" name="Picture 4"/>
              <p:cNvPicPr>
                <a:picLocks noChangeAspect="1" noChangeArrowheads="1"/>
              </p:cNvPicPr>
              <p:nvPr/>
            </p:nvPicPr>
            <p:blipFill>
              <a:blip r:embed="rId3" cstate="email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77423" y="-27384"/>
                <a:ext cx="2267072" cy="110994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4198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CR" smtClean="0"/>
              <a:t>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123950"/>
            <a:ext cx="9144000" cy="504825"/>
          </a:xfrm>
          <a:solidFill>
            <a:srgbClr val="FF6600"/>
          </a:solidFill>
        </p:spPr>
        <p:txBody>
          <a:bodyPr/>
          <a:lstStyle/>
          <a:p>
            <a:r>
              <a:rPr lang="en-GB" altLang="es-CR" sz="2800" b="1" smtClean="0">
                <a:solidFill>
                  <a:schemeClr val="bg1"/>
                </a:solidFill>
                <a:cs typeface="Tahoma" pitchFamily="34" charset="0"/>
              </a:rPr>
              <a:t>Migration and Development</a:t>
            </a:r>
            <a:endParaRPr lang="en-GB" altLang="es-CR" sz="2800" b="1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3010" name="1 Rectángulo"/>
          <p:cNvSpPr>
            <a:spLocks noChangeArrowheads="1"/>
          </p:cNvSpPr>
          <p:nvPr/>
        </p:nvSpPr>
        <p:spPr bwMode="auto">
          <a:xfrm>
            <a:off x="34925" y="1862138"/>
            <a:ext cx="9036050" cy="531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just" eaLnBrk="1" hangingPunct="1"/>
            <a:r>
              <a:rPr lang="en-GB" altLang="es-CR" b="1">
                <a:solidFill>
                  <a:srgbClr val="0070C0"/>
                </a:solidFill>
                <a:latin typeface="Calibri" pitchFamily="34" charset="0"/>
              </a:rPr>
              <a:t>Strategies to capitalize on migration:</a:t>
            </a:r>
          </a:p>
          <a:p>
            <a:pPr algn="just" eaLnBrk="1" hangingPunct="1">
              <a:buFontTx/>
              <a:buChar char="-"/>
            </a:pPr>
            <a:r>
              <a:rPr lang="en-GB" altLang="es-CR">
                <a:solidFill>
                  <a:srgbClr val="0070C0"/>
                </a:solidFill>
                <a:latin typeface="Calibri" pitchFamily="34" charset="0"/>
              </a:rPr>
              <a:t>To capitalize on income in order to advance from  subsidiarity to profitability through investing in small and medium enterprises;</a:t>
            </a:r>
          </a:p>
          <a:p>
            <a:pPr algn="just" eaLnBrk="1" hangingPunct="1">
              <a:buFontTx/>
              <a:buChar char="-"/>
            </a:pPr>
            <a:r>
              <a:rPr lang="en-GB" altLang="es-CR">
                <a:solidFill>
                  <a:srgbClr val="0070C0"/>
                </a:solidFill>
                <a:latin typeface="Calibri" pitchFamily="34" charset="0"/>
              </a:rPr>
              <a:t>Joint efforts between families receiving remittances and programmes that capitalize on or provide a structure to family economies (zero hunger, zero usury, backyard economy, </a:t>
            </a:r>
            <a:r>
              <a:rPr lang="en-GB" altLang="es-ES">
                <a:solidFill>
                  <a:srgbClr val="0070C0"/>
                </a:solidFill>
                <a:latin typeface="Calibri" pitchFamily="34" charset="0"/>
              </a:rPr>
              <a:t>“</a:t>
            </a:r>
            <a:r>
              <a:rPr lang="en-GB" altLang="es-CR">
                <a:solidFill>
                  <a:srgbClr val="0070C0"/>
                </a:solidFill>
                <a:latin typeface="Calibri" pitchFamily="34" charset="0"/>
              </a:rPr>
              <a:t>Plan Techo</a:t>
            </a:r>
            <a:r>
              <a:rPr lang="en-GB" altLang="es-ES">
                <a:solidFill>
                  <a:srgbClr val="0070C0"/>
                </a:solidFill>
                <a:latin typeface="Calibri" pitchFamily="34" charset="0"/>
              </a:rPr>
              <a:t>”</a:t>
            </a:r>
            <a:r>
              <a:rPr lang="en-GB" altLang="es-CR">
                <a:solidFill>
                  <a:srgbClr val="0070C0"/>
                </a:solidFill>
                <a:latin typeface="Calibri" pitchFamily="34" charset="0"/>
              </a:rPr>
              <a:t> (roof plan), dignified housing, etc.).</a:t>
            </a:r>
          </a:p>
          <a:p>
            <a:pPr algn="just" eaLnBrk="1" hangingPunct="1">
              <a:buFontTx/>
              <a:buNone/>
            </a:pPr>
            <a:endParaRPr lang="en-GB" altLang="es-CR">
              <a:solidFill>
                <a:srgbClr val="0070C0"/>
              </a:solidFill>
              <a:latin typeface="Calibri" pitchFamily="34" charset="0"/>
            </a:endParaRPr>
          </a:p>
        </p:txBody>
      </p:sp>
      <p:grpSp>
        <p:nvGrpSpPr>
          <p:cNvPr id="43011" name="2 Grupo"/>
          <p:cNvGrpSpPr>
            <a:grpSpLocks/>
          </p:cNvGrpSpPr>
          <p:nvPr/>
        </p:nvGrpSpPr>
        <p:grpSpPr bwMode="auto">
          <a:xfrm>
            <a:off x="0" y="-26988"/>
            <a:ext cx="9144000" cy="1136651"/>
            <a:chOff x="0" y="-27384"/>
            <a:chExt cx="9144000" cy="1137275"/>
          </a:xfrm>
        </p:grpSpPr>
        <p:pic>
          <p:nvPicPr>
            <p:cNvPr id="7173" name="Picture 3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27384"/>
              <a:ext cx="6884988" cy="11372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7174" name="Picture 4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4988" y="-27384"/>
              <a:ext cx="2259012" cy="1110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979488"/>
            <a:ext cx="9144000" cy="577850"/>
          </a:xfrm>
          <a:solidFill>
            <a:srgbClr val="FF6600"/>
          </a:solidFill>
        </p:spPr>
        <p:txBody>
          <a:bodyPr/>
          <a:lstStyle/>
          <a:p>
            <a:r>
              <a:rPr lang="en-GB" altLang="es-CR" sz="2800" b="1" smtClean="0">
                <a:solidFill>
                  <a:schemeClr val="bg1"/>
                </a:solidFill>
                <a:cs typeface="Tahoma" pitchFamily="34" charset="0"/>
              </a:rPr>
              <a:t/>
            </a:r>
            <a:br>
              <a:rPr lang="en-GB" altLang="es-CR" sz="2800" b="1" smtClean="0">
                <a:solidFill>
                  <a:schemeClr val="bg1"/>
                </a:solidFill>
                <a:cs typeface="Tahoma" pitchFamily="34" charset="0"/>
              </a:rPr>
            </a:br>
            <a:r>
              <a:rPr lang="en-GB" altLang="es-CR" sz="2800" b="1" smtClean="0">
                <a:solidFill>
                  <a:schemeClr val="bg1"/>
                </a:solidFill>
                <a:cs typeface="Tahoma" pitchFamily="34" charset="0"/>
              </a:rPr>
              <a:t/>
            </a:r>
            <a:br>
              <a:rPr lang="en-GB" altLang="es-CR" sz="2800" b="1" smtClean="0">
                <a:solidFill>
                  <a:schemeClr val="bg1"/>
                </a:solidFill>
                <a:cs typeface="Tahoma" pitchFamily="34" charset="0"/>
              </a:rPr>
            </a:br>
            <a:r>
              <a:rPr lang="en-GB" altLang="es-CR" sz="2800" b="1" smtClean="0">
                <a:solidFill>
                  <a:schemeClr val="bg1"/>
                </a:solidFill>
                <a:cs typeface="Tahoma" pitchFamily="34" charset="0"/>
              </a:rPr>
              <a:t>Migration and Development</a:t>
            </a:r>
            <a:br>
              <a:rPr lang="en-GB" altLang="es-CR" sz="2800" b="1" smtClean="0">
                <a:solidFill>
                  <a:schemeClr val="bg1"/>
                </a:solidFill>
                <a:cs typeface="Tahoma" pitchFamily="34" charset="0"/>
              </a:rPr>
            </a:br>
            <a:r>
              <a:rPr lang="en-GB" altLang="es-CR" sz="2800" b="1" smtClean="0">
                <a:solidFill>
                  <a:schemeClr val="bg1"/>
                </a:solidFill>
                <a:cs typeface="Tahoma" pitchFamily="34" charset="0"/>
              </a:rPr>
              <a:t/>
            </a:r>
            <a:br>
              <a:rPr lang="en-GB" altLang="es-CR" sz="2800" b="1" smtClean="0">
                <a:solidFill>
                  <a:schemeClr val="bg1"/>
                </a:solidFill>
                <a:cs typeface="Tahoma" pitchFamily="34" charset="0"/>
              </a:rPr>
            </a:br>
            <a:endParaRPr lang="en-GB" altLang="es-CR" sz="2800" b="1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4034" name="2 Rectángulo"/>
          <p:cNvSpPr>
            <a:spLocks noChangeArrowheads="1"/>
          </p:cNvSpPr>
          <p:nvPr/>
        </p:nvSpPr>
        <p:spPr bwMode="auto">
          <a:xfrm>
            <a:off x="323850" y="1573213"/>
            <a:ext cx="8496300" cy="531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just" eaLnBrk="1" hangingPunct="1">
              <a:buFontTx/>
              <a:buChar char="-"/>
            </a:pPr>
            <a:r>
              <a:rPr lang="en-GB" altLang="es-CR">
                <a:solidFill>
                  <a:srgbClr val="0070C0"/>
                </a:solidFill>
                <a:latin typeface="Calibri" pitchFamily="34" charset="0"/>
              </a:rPr>
              <a:t>Subsidiary nature of family economies (food, housing, etc.);</a:t>
            </a:r>
          </a:p>
          <a:p>
            <a:pPr algn="just" eaLnBrk="1" hangingPunct="1">
              <a:buFontTx/>
              <a:buChar char="-"/>
            </a:pPr>
            <a:r>
              <a:rPr lang="en-GB" altLang="es-CR">
                <a:solidFill>
                  <a:srgbClr val="0070C0"/>
                </a:solidFill>
                <a:latin typeface="Calibri" pitchFamily="34" charset="0"/>
              </a:rPr>
              <a:t>The human component (family) is not disaggregated into different categories of population groups to render them subject to benefits;</a:t>
            </a:r>
          </a:p>
          <a:p>
            <a:pPr algn="just" eaLnBrk="1" hangingPunct="1">
              <a:buFontTx/>
              <a:buChar char="-"/>
            </a:pPr>
            <a:r>
              <a:rPr lang="en-GB" altLang="es-CR">
                <a:solidFill>
                  <a:srgbClr val="0070C0"/>
                </a:solidFill>
                <a:latin typeface="Calibri" pitchFamily="34" charset="0"/>
              </a:rPr>
              <a:t>Efforts in terms of the family economy tend to be pooled, with very low percentages; </a:t>
            </a:r>
          </a:p>
          <a:p>
            <a:pPr algn="just" eaLnBrk="1" hangingPunct="1">
              <a:buFontTx/>
              <a:buChar char="-"/>
            </a:pPr>
            <a:r>
              <a:rPr lang="en-GB" altLang="es-CR">
                <a:solidFill>
                  <a:srgbClr val="0070C0"/>
                </a:solidFill>
                <a:latin typeface="Calibri" pitchFamily="34" charset="0"/>
              </a:rPr>
              <a:t>The contribution in global terms has a significant impact on the macroeconomy.</a:t>
            </a:r>
          </a:p>
        </p:txBody>
      </p:sp>
      <p:grpSp>
        <p:nvGrpSpPr>
          <p:cNvPr id="44035" name="2 Grupo"/>
          <p:cNvGrpSpPr>
            <a:grpSpLocks/>
          </p:cNvGrpSpPr>
          <p:nvPr/>
        </p:nvGrpSpPr>
        <p:grpSpPr bwMode="auto">
          <a:xfrm>
            <a:off x="0" y="-26988"/>
            <a:ext cx="9144000" cy="1109663"/>
            <a:chOff x="0" y="-27384"/>
            <a:chExt cx="9144000" cy="1109891"/>
          </a:xfrm>
        </p:grpSpPr>
        <p:pic>
          <p:nvPicPr>
            <p:cNvPr id="8197" name="Picture 3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27384"/>
              <a:ext cx="6884988" cy="11098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8198" name="Picture 4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4988" y="-27384"/>
              <a:ext cx="2259012" cy="11098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123950"/>
            <a:ext cx="9144000" cy="504825"/>
          </a:xfrm>
          <a:solidFill>
            <a:srgbClr val="FF6600"/>
          </a:solidFill>
        </p:spPr>
        <p:txBody>
          <a:bodyPr/>
          <a:lstStyle/>
          <a:p>
            <a:r>
              <a:rPr lang="en-GB" altLang="es-CR" sz="2800" b="1" smtClean="0">
                <a:solidFill>
                  <a:schemeClr val="bg1"/>
                </a:solidFill>
                <a:cs typeface="Tahoma" pitchFamily="34" charset="0"/>
              </a:rPr>
              <a:t/>
            </a:r>
            <a:br>
              <a:rPr lang="en-GB" altLang="es-CR" sz="2800" b="1" smtClean="0">
                <a:solidFill>
                  <a:schemeClr val="bg1"/>
                </a:solidFill>
                <a:cs typeface="Tahoma" pitchFamily="34" charset="0"/>
              </a:rPr>
            </a:br>
            <a:r>
              <a:rPr lang="en-GB" altLang="es-CR" sz="2800" b="1" smtClean="0">
                <a:solidFill>
                  <a:schemeClr val="bg1"/>
                </a:solidFill>
                <a:cs typeface="Tahoma" pitchFamily="34" charset="0"/>
              </a:rPr>
              <a:t>Migration and Development</a:t>
            </a:r>
            <a:br>
              <a:rPr lang="en-GB" altLang="es-CR" sz="2800" b="1" smtClean="0">
                <a:solidFill>
                  <a:schemeClr val="bg1"/>
                </a:solidFill>
                <a:cs typeface="Tahoma" pitchFamily="34" charset="0"/>
              </a:rPr>
            </a:br>
            <a:endParaRPr lang="en-GB" altLang="es-CR" sz="2800" b="1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5058" name="1 Rectángulo"/>
          <p:cNvSpPr>
            <a:spLocks noChangeArrowheads="1"/>
          </p:cNvSpPr>
          <p:nvPr/>
        </p:nvSpPr>
        <p:spPr bwMode="auto">
          <a:xfrm>
            <a:off x="107950" y="1914525"/>
            <a:ext cx="8928100" cy="511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GB" altLang="es-CR">
                <a:solidFill>
                  <a:srgbClr val="0070C0"/>
                </a:solidFill>
                <a:latin typeface="Calibri" pitchFamily="34" charset="0"/>
              </a:rPr>
              <a:t>Migrants have become a source of profit for organized crime (merchandise, raw material for multiple purposes);</a:t>
            </a:r>
          </a:p>
          <a:p>
            <a:pPr eaLnBrk="1" hangingPunct="1">
              <a:buFontTx/>
              <a:buNone/>
            </a:pPr>
            <a:endParaRPr lang="en-GB" altLang="es-CR">
              <a:solidFill>
                <a:srgbClr val="0070C0"/>
              </a:solidFill>
              <a:latin typeface="Calibri" pitchFamily="34" charset="0"/>
            </a:endParaRPr>
          </a:p>
          <a:p>
            <a:pPr eaLnBrk="1" hangingPunct="1">
              <a:buFontTx/>
              <a:buChar char="-"/>
            </a:pPr>
            <a:r>
              <a:rPr lang="en-GB" altLang="es-CR">
                <a:solidFill>
                  <a:srgbClr val="0070C0"/>
                </a:solidFill>
                <a:latin typeface="Calibri" pitchFamily="34" charset="0"/>
              </a:rPr>
              <a:t>Trafficking in persons</a:t>
            </a:r>
          </a:p>
          <a:p>
            <a:pPr eaLnBrk="1" hangingPunct="1">
              <a:buFontTx/>
              <a:buChar char="-"/>
            </a:pPr>
            <a:r>
              <a:rPr lang="en-GB" altLang="es-CR">
                <a:solidFill>
                  <a:srgbClr val="0070C0"/>
                </a:solidFill>
                <a:latin typeface="Calibri" pitchFamily="34" charset="0"/>
              </a:rPr>
              <a:t>Migrant smuggling and smuggling of organs</a:t>
            </a:r>
          </a:p>
          <a:p>
            <a:pPr eaLnBrk="1" hangingPunct="1">
              <a:buFontTx/>
              <a:buChar char="-"/>
            </a:pPr>
            <a:r>
              <a:rPr lang="en-GB" altLang="es-CR">
                <a:solidFill>
                  <a:srgbClr val="0070C0"/>
                </a:solidFill>
                <a:latin typeface="Calibri" pitchFamily="34" charset="0"/>
              </a:rPr>
              <a:t>Trafficking for the purpose of labour exploitation</a:t>
            </a:r>
          </a:p>
          <a:p>
            <a:pPr eaLnBrk="1" hangingPunct="1">
              <a:buFontTx/>
              <a:buNone/>
            </a:pPr>
            <a:endParaRPr lang="en-GB" altLang="es-CR"/>
          </a:p>
          <a:p>
            <a:pPr eaLnBrk="1" hangingPunct="1">
              <a:buFontTx/>
              <a:buNone/>
            </a:pPr>
            <a:endParaRPr lang="en-GB" altLang="es-CR"/>
          </a:p>
        </p:txBody>
      </p:sp>
      <p:grpSp>
        <p:nvGrpSpPr>
          <p:cNvPr id="45059" name="2 Grupo"/>
          <p:cNvGrpSpPr>
            <a:grpSpLocks/>
          </p:cNvGrpSpPr>
          <p:nvPr/>
        </p:nvGrpSpPr>
        <p:grpSpPr bwMode="auto">
          <a:xfrm>
            <a:off x="0" y="-26988"/>
            <a:ext cx="9144000" cy="1109663"/>
            <a:chOff x="0" y="-27384"/>
            <a:chExt cx="9144000" cy="1109891"/>
          </a:xfrm>
        </p:grpSpPr>
        <p:pic>
          <p:nvPicPr>
            <p:cNvPr id="9221" name="Picture 3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27384"/>
              <a:ext cx="6884988" cy="11098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9222" name="Picture 4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4988" y="-27384"/>
              <a:ext cx="2259012" cy="11098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125538"/>
            <a:ext cx="9144000" cy="574675"/>
          </a:xfrm>
          <a:solidFill>
            <a:srgbClr val="FF6600"/>
          </a:solidFill>
        </p:spPr>
        <p:txBody>
          <a:bodyPr/>
          <a:lstStyle/>
          <a:p>
            <a:r>
              <a:rPr lang="en-GB" altLang="es-CR" sz="2800" b="1" smtClean="0">
                <a:solidFill>
                  <a:schemeClr val="bg1"/>
                </a:solidFill>
                <a:cs typeface="Tahoma" pitchFamily="34" charset="0"/>
              </a:rPr>
              <a:t/>
            </a:r>
            <a:br>
              <a:rPr lang="en-GB" altLang="es-CR" sz="2800" b="1" smtClean="0">
                <a:solidFill>
                  <a:schemeClr val="bg1"/>
                </a:solidFill>
                <a:cs typeface="Tahoma" pitchFamily="34" charset="0"/>
              </a:rPr>
            </a:br>
            <a:r>
              <a:rPr lang="en-GB" altLang="es-CR" sz="2800" b="1" smtClean="0">
                <a:solidFill>
                  <a:schemeClr val="bg1"/>
                </a:solidFill>
                <a:cs typeface="Tahoma" pitchFamily="34" charset="0"/>
              </a:rPr>
              <a:t>Migration and Development</a:t>
            </a:r>
            <a:br>
              <a:rPr lang="en-GB" altLang="es-CR" sz="2800" b="1" smtClean="0">
                <a:solidFill>
                  <a:schemeClr val="bg1"/>
                </a:solidFill>
                <a:cs typeface="Tahoma" pitchFamily="34" charset="0"/>
              </a:rPr>
            </a:br>
            <a:endParaRPr lang="en-GB" altLang="es-CR" sz="2800" b="1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6082" name="1 Rectángulo"/>
          <p:cNvSpPr>
            <a:spLocks noChangeArrowheads="1"/>
          </p:cNvSpPr>
          <p:nvPr/>
        </p:nvSpPr>
        <p:spPr bwMode="auto">
          <a:xfrm>
            <a:off x="107950" y="2214563"/>
            <a:ext cx="8928100" cy="560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GB" altLang="es-CR">
                <a:solidFill>
                  <a:srgbClr val="0070C0"/>
                </a:solidFill>
                <a:latin typeface="Calibri" pitchFamily="34" charset="0"/>
              </a:rPr>
              <a:t>The strategy of providing government assistance has had a positive impact:</a:t>
            </a:r>
          </a:p>
          <a:p>
            <a:pPr eaLnBrk="1" hangingPunct="1">
              <a:buFontTx/>
              <a:buChar char="-"/>
            </a:pPr>
            <a:r>
              <a:rPr lang="en-GB" altLang="es-CR">
                <a:solidFill>
                  <a:srgbClr val="0070C0"/>
                </a:solidFill>
                <a:latin typeface="Calibri" pitchFamily="34" charset="0"/>
              </a:rPr>
              <a:t>Reduction in migration;</a:t>
            </a:r>
          </a:p>
          <a:p>
            <a:pPr eaLnBrk="1" hangingPunct="1">
              <a:buFontTx/>
              <a:buChar char="-"/>
            </a:pPr>
            <a:r>
              <a:rPr lang="en-GB" altLang="es-CR">
                <a:solidFill>
                  <a:srgbClr val="0070C0"/>
                </a:solidFill>
                <a:latin typeface="Calibri" pitchFamily="34" charset="0"/>
              </a:rPr>
              <a:t>Sustainable contributions to the economy;</a:t>
            </a:r>
          </a:p>
          <a:p>
            <a:pPr eaLnBrk="1" hangingPunct="1">
              <a:buFontTx/>
              <a:buChar char="-"/>
            </a:pPr>
            <a:r>
              <a:rPr lang="en-GB" altLang="es-CR">
                <a:solidFill>
                  <a:srgbClr val="0070C0"/>
                </a:solidFill>
                <a:latin typeface="Calibri" pitchFamily="34" charset="0"/>
              </a:rPr>
              <a:t>A positive impact on families in terms of reduction of the number of cases of migrant smuggling and trafficking.</a:t>
            </a:r>
          </a:p>
          <a:p>
            <a:pPr eaLnBrk="1" hangingPunct="1">
              <a:buFontTx/>
              <a:buChar char="-"/>
            </a:pPr>
            <a:endParaRPr lang="en-GB" altLang="es-CR">
              <a:solidFill>
                <a:srgbClr val="0070C0"/>
              </a:solidFill>
              <a:latin typeface="Calibri" pitchFamily="34" charset="0"/>
            </a:endParaRPr>
          </a:p>
          <a:p>
            <a:pPr eaLnBrk="1" hangingPunct="1">
              <a:buFontTx/>
              <a:buNone/>
            </a:pPr>
            <a:endParaRPr lang="en-GB" altLang="es-CR"/>
          </a:p>
          <a:p>
            <a:pPr eaLnBrk="1" hangingPunct="1">
              <a:buFontTx/>
              <a:buNone/>
            </a:pPr>
            <a:endParaRPr lang="en-GB" altLang="es-CR"/>
          </a:p>
        </p:txBody>
      </p:sp>
      <p:grpSp>
        <p:nvGrpSpPr>
          <p:cNvPr id="46083" name="6 Grupo"/>
          <p:cNvGrpSpPr>
            <a:grpSpLocks/>
          </p:cNvGrpSpPr>
          <p:nvPr/>
        </p:nvGrpSpPr>
        <p:grpSpPr bwMode="auto">
          <a:xfrm>
            <a:off x="0" y="-26988"/>
            <a:ext cx="9144000" cy="1109663"/>
            <a:chOff x="0" y="-27384"/>
            <a:chExt cx="9144000" cy="1109891"/>
          </a:xfrm>
        </p:grpSpPr>
        <p:pic>
          <p:nvPicPr>
            <p:cNvPr id="10245" name="Picture 3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27384"/>
              <a:ext cx="6884988" cy="11098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10246" name="Picture 4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4988" y="-27384"/>
              <a:ext cx="2259012" cy="11098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AutoShape 2"/>
          <p:cNvSpPr>
            <a:spLocks noChangeArrowheads="1"/>
          </p:cNvSpPr>
          <p:nvPr/>
        </p:nvSpPr>
        <p:spPr bwMode="auto">
          <a:xfrm>
            <a:off x="611188" y="6237288"/>
            <a:ext cx="2232025" cy="1106487"/>
          </a:xfrm>
          <a:prstGeom prst="leftRightArrow">
            <a:avLst>
              <a:gd name="adj1" fmla="val 50000"/>
              <a:gd name="adj2" fmla="val 40344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eaLnBrk="1" hangingPunct="1"/>
            <a:endParaRPr lang="en-GB" altLang="es-CR"/>
          </a:p>
        </p:txBody>
      </p:sp>
      <p:sp>
        <p:nvSpPr>
          <p:cNvPr id="47106" name="Rectangle 3"/>
          <p:cNvSpPr txBox="1">
            <a:spLocks noChangeArrowheads="1"/>
          </p:cNvSpPr>
          <p:nvPr/>
        </p:nvSpPr>
        <p:spPr bwMode="auto">
          <a:xfrm>
            <a:off x="571500" y="115888"/>
            <a:ext cx="6643688" cy="936625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s-CR" sz="2800" b="1">
              <a:solidFill>
                <a:schemeClr val="bg1"/>
              </a:solidFill>
              <a:cs typeface="Tahoma" pitchFamily="34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160463"/>
            <a:ext cx="9144000" cy="973137"/>
          </a:xfrm>
          <a:solidFill>
            <a:srgbClr val="FF6600"/>
          </a:solidFill>
        </p:spPr>
        <p:txBody>
          <a:bodyPr/>
          <a:lstStyle/>
          <a:p>
            <a:r>
              <a:rPr lang="en-GB" altLang="es-CR" sz="2800" b="1" smtClean="0">
                <a:solidFill>
                  <a:schemeClr val="bg1"/>
                </a:solidFill>
                <a:cs typeface="Tahoma" pitchFamily="34" charset="0"/>
              </a:rPr>
              <a:t>Migration and Development:</a:t>
            </a:r>
            <a:br>
              <a:rPr lang="en-GB" altLang="es-CR" sz="2800" b="1" smtClean="0">
                <a:solidFill>
                  <a:schemeClr val="bg1"/>
                </a:solidFill>
                <a:cs typeface="Tahoma" pitchFamily="34" charset="0"/>
              </a:rPr>
            </a:br>
            <a:r>
              <a:rPr lang="en-GB" altLang="es-CR" sz="2800" b="1" smtClean="0">
                <a:solidFill>
                  <a:schemeClr val="bg1"/>
                </a:solidFill>
                <a:cs typeface="Tahoma" pitchFamily="34" charset="0"/>
              </a:rPr>
              <a:t>Advantages</a:t>
            </a:r>
            <a:endParaRPr lang="en-GB" altLang="es-CR" sz="2800" b="1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47108" name="Rectangle 10"/>
          <p:cNvSpPr>
            <a:spLocks noChangeArrowheads="1"/>
          </p:cNvSpPr>
          <p:nvPr/>
        </p:nvSpPr>
        <p:spPr bwMode="auto">
          <a:xfrm>
            <a:off x="323850" y="2420938"/>
            <a:ext cx="8496300" cy="339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44000" rIns="306000" bIns="144000" anchor="ctr">
            <a:spAutoFit/>
          </a:bodyPr>
          <a:lstStyle>
            <a:lvl1pPr eaLnBrk="0" hangingPunct="0"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 eaLnBrk="0" hangingPunct="0"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 eaLnBrk="0" hangingPunct="0"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 eaLnBrk="0" hangingPunct="0"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 eaLnBrk="0" hangingPunct="0"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3366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just"/>
            <a:r>
              <a:rPr lang="en-GB" altLang="es-CR" sz="2800">
                <a:cs typeface="Times New Roman" pitchFamily="18" charset="0"/>
              </a:rPr>
              <a:t> </a:t>
            </a:r>
            <a:r>
              <a:rPr lang="en-GB" altLang="es-CR" sz="2800">
                <a:solidFill>
                  <a:srgbClr val="0070C0"/>
                </a:solidFill>
                <a:cs typeface="Times New Roman" pitchFamily="18" charset="0"/>
              </a:rPr>
              <a:t>The positive impact of remittances on the balance of payments; knowledge transfer and competencies of migrants returning to their country of origin in a temporary or permanent manner; and mitigation of unemployment. </a:t>
            </a:r>
          </a:p>
          <a:p>
            <a:pPr algn="just"/>
            <a:r>
              <a:rPr lang="en-GB" altLang="es-CR" sz="2800">
                <a:solidFill>
                  <a:srgbClr val="0070C0"/>
                </a:solidFill>
                <a:cs typeface="Times New Roman" pitchFamily="18" charset="0"/>
              </a:rPr>
              <a:t>  It can be stated that remittances can reduce poverty but cannot replace public policy. </a:t>
            </a:r>
            <a:endParaRPr lang="en-GB" altLang="es-CR" sz="2800">
              <a:solidFill>
                <a:srgbClr val="0070C0"/>
              </a:solidFill>
            </a:endParaRPr>
          </a:p>
        </p:txBody>
      </p:sp>
      <p:grpSp>
        <p:nvGrpSpPr>
          <p:cNvPr id="47109" name="1 Grupo"/>
          <p:cNvGrpSpPr>
            <a:grpSpLocks/>
          </p:cNvGrpSpPr>
          <p:nvPr/>
        </p:nvGrpSpPr>
        <p:grpSpPr bwMode="auto">
          <a:xfrm>
            <a:off x="0" y="-26988"/>
            <a:ext cx="9144000" cy="1109663"/>
            <a:chOff x="0" y="-27384"/>
            <a:chExt cx="9144000" cy="1109891"/>
          </a:xfrm>
        </p:grpSpPr>
        <p:pic>
          <p:nvPicPr>
            <p:cNvPr id="11271" name="Picture 3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27384"/>
              <a:ext cx="6884988" cy="11098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11272" name="Picture 4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4988" y="-27384"/>
              <a:ext cx="2259012" cy="11098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Content Placeholder 3"/>
          <p:cNvSpPr>
            <a:spLocks noGrp="1"/>
          </p:cNvSpPr>
          <p:nvPr>
            <p:ph idx="1"/>
          </p:nvPr>
        </p:nvSpPr>
        <p:spPr>
          <a:xfrm>
            <a:off x="457200" y="1998663"/>
            <a:ext cx="8229600" cy="4525962"/>
          </a:xfrm>
        </p:spPr>
        <p:txBody>
          <a:bodyPr/>
          <a:lstStyle/>
          <a:p>
            <a:pPr algn="just"/>
            <a:r>
              <a:rPr lang="en-GB" altLang="es-CR" smtClean="0">
                <a:solidFill>
                  <a:srgbClr val="0070C0"/>
                </a:solidFill>
                <a:latin typeface="Calibri" pitchFamily="34" charset="0"/>
              </a:rPr>
              <a:t>Migration generates new forms of solidarity that promote the social, cultural and economic development of communities of origin.</a:t>
            </a:r>
          </a:p>
          <a:p>
            <a:pPr algn="just">
              <a:buFontTx/>
              <a:buNone/>
            </a:pPr>
            <a:endParaRPr lang="en-GB" altLang="es-CR" smtClean="0">
              <a:solidFill>
                <a:srgbClr val="0070C0"/>
              </a:solidFill>
              <a:latin typeface="Calibri" pitchFamily="34" charset="0"/>
            </a:endParaRPr>
          </a:p>
          <a:p>
            <a:pPr algn="just"/>
            <a:r>
              <a:rPr lang="en-GB" altLang="es-CR" smtClean="0">
                <a:solidFill>
                  <a:srgbClr val="0070C0"/>
                </a:solidFill>
                <a:latin typeface="Calibri" pitchFamily="34" charset="0"/>
              </a:rPr>
              <a:t>Migration stimulates technology transfer. </a:t>
            </a:r>
            <a:endParaRPr lang="en-GB" altLang="es-CR" smtClean="0"/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1106488"/>
            <a:ext cx="9180513" cy="522287"/>
          </a:xfrm>
          <a:solidFill>
            <a:srgbClr val="FF6600"/>
          </a:solidFill>
        </p:spPr>
        <p:txBody>
          <a:bodyPr/>
          <a:lstStyle/>
          <a:p>
            <a:r>
              <a:rPr lang="en-GB" altLang="es-CR" sz="2800" b="1" smtClean="0">
                <a:solidFill>
                  <a:schemeClr val="bg1"/>
                </a:solidFill>
                <a:cs typeface="Tahoma" pitchFamily="34" charset="0"/>
              </a:rPr>
              <a:t/>
            </a:r>
            <a:br>
              <a:rPr lang="en-GB" altLang="es-CR" sz="2800" b="1" smtClean="0">
                <a:solidFill>
                  <a:schemeClr val="bg1"/>
                </a:solidFill>
                <a:cs typeface="Tahoma" pitchFamily="34" charset="0"/>
              </a:rPr>
            </a:br>
            <a:r>
              <a:rPr lang="en-GB" altLang="es-CR" sz="2800" b="1" smtClean="0">
                <a:solidFill>
                  <a:schemeClr val="bg1"/>
                </a:solidFill>
                <a:cs typeface="Tahoma" pitchFamily="34" charset="0"/>
              </a:rPr>
              <a:t>The Advantages of Migration</a:t>
            </a:r>
            <a:br>
              <a:rPr lang="en-GB" altLang="es-CR" sz="2800" b="1" smtClean="0">
                <a:solidFill>
                  <a:schemeClr val="bg1"/>
                </a:solidFill>
                <a:cs typeface="Tahoma" pitchFamily="34" charset="0"/>
              </a:rPr>
            </a:br>
            <a:endParaRPr lang="en-GB" altLang="es-CR" sz="2800" b="1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49155" name="1 Grupo"/>
          <p:cNvGrpSpPr>
            <a:grpSpLocks/>
          </p:cNvGrpSpPr>
          <p:nvPr/>
        </p:nvGrpSpPr>
        <p:grpSpPr bwMode="auto">
          <a:xfrm>
            <a:off x="0" y="-26988"/>
            <a:ext cx="9144000" cy="1109663"/>
            <a:chOff x="0" y="-27384"/>
            <a:chExt cx="9144000" cy="1109891"/>
          </a:xfrm>
        </p:grpSpPr>
        <p:pic>
          <p:nvPicPr>
            <p:cNvPr id="12293" name="Picture 3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27384"/>
              <a:ext cx="6884988" cy="11098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pic>
          <p:nvPicPr>
            <p:cNvPr id="12294" name="Picture 4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84988" y="-27384"/>
              <a:ext cx="2259012" cy="11098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CC"/>
        </a:solidFill>
        <a:ln w="9525" cap="flat" cmpd="sng" algn="ctr">
          <a:solidFill>
            <a:srgbClr val="FFCC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144000" rIns="306000" bIns="144000" numCol="1" anchor="ctr" anchorCtr="1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AutoNum type="arabicPeriod"/>
          <a:tabLst>
            <a:tab pos="2057400" algn="l"/>
          </a:tabLst>
          <a:defRPr kumimoji="0" lang="en-US" sz="3200" b="0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CC"/>
        </a:solidFill>
        <a:ln w="9525" cap="flat" cmpd="sng" algn="ctr">
          <a:solidFill>
            <a:srgbClr val="FFCC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144000" rIns="306000" bIns="144000" numCol="1" anchor="ctr" anchorCtr="1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AutoNum type="arabicPeriod"/>
          <a:tabLst>
            <a:tab pos="2057400" algn="l"/>
          </a:tabLst>
          <a:defRPr kumimoji="0" lang="en-US" sz="3200" b="0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CC"/>
        </a:solidFill>
        <a:ln w="9525" cap="flat" cmpd="sng" algn="ctr">
          <a:solidFill>
            <a:srgbClr val="FFCC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144000" rIns="306000" bIns="144000" numCol="1" anchor="ctr" anchorCtr="1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AutoNum type="arabicPeriod"/>
          <a:tabLst>
            <a:tab pos="2057400" algn="l"/>
          </a:tabLst>
          <a:defRPr kumimoji="0" lang="en-US" sz="3200" b="0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CC"/>
        </a:solidFill>
        <a:ln w="9525" cap="flat" cmpd="sng" algn="ctr">
          <a:solidFill>
            <a:srgbClr val="FFCC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144000" rIns="306000" bIns="144000" numCol="1" anchor="ctr" anchorCtr="1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AutoNum type="arabicPeriod"/>
          <a:tabLst>
            <a:tab pos="2057400" algn="l"/>
          </a:tabLst>
          <a:defRPr kumimoji="0" lang="en-US" sz="3200" b="0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CC"/>
        </a:solidFill>
        <a:ln w="9525" cap="flat" cmpd="sng" algn="ctr">
          <a:solidFill>
            <a:srgbClr val="FFCC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144000" rIns="306000" bIns="144000" numCol="1" anchor="ctr" anchorCtr="1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AutoNum type="arabicPeriod"/>
          <a:tabLst>
            <a:tab pos="2057400" algn="l"/>
          </a:tabLst>
          <a:defRPr kumimoji="0" lang="en-US" sz="3200" b="0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CC"/>
        </a:solidFill>
        <a:ln w="9525" cap="flat" cmpd="sng" algn="ctr">
          <a:solidFill>
            <a:srgbClr val="FFCC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144000" rIns="306000" bIns="144000" numCol="1" anchor="ctr" anchorCtr="1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AutoNum type="arabicPeriod"/>
          <a:tabLst>
            <a:tab pos="2057400" algn="l"/>
          </a:tabLst>
          <a:defRPr kumimoji="0" lang="en-US" sz="3200" b="0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17634</TotalTime>
  <Words>570</Words>
  <Application>Microsoft Office PowerPoint</Application>
  <PresentationFormat>On-screen Show (4:3)</PresentationFormat>
  <Paragraphs>56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Tahoma</vt:lpstr>
      <vt:lpstr>MS PGothic</vt:lpstr>
      <vt:lpstr>Arial</vt:lpstr>
      <vt:lpstr>Times New Roman</vt:lpstr>
      <vt:lpstr>Arial Narrow</vt:lpstr>
      <vt:lpstr>Calibri</vt:lpstr>
      <vt:lpstr>Custom Design</vt:lpstr>
      <vt:lpstr>2_Default Design</vt:lpstr>
      <vt:lpstr>1_Default Design</vt:lpstr>
      <vt:lpstr>MIGRATION AND DEVELOPMENT</vt:lpstr>
      <vt:lpstr>MIGRATION AND DEVELOPMENT</vt:lpstr>
      <vt:lpstr> </vt:lpstr>
      <vt:lpstr>Migration and Development</vt:lpstr>
      <vt:lpstr>  Migration and Development  </vt:lpstr>
      <vt:lpstr> Migration and Development </vt:lpstr>
      <vt:lpstr> Migration and Development </vt:lpstr>
      <vt:lpstr>Migration and Development: Advantages</vt:lpstr>
      <vt:lpstr> The Advantages of Migration </vt:lpstr>
      <vt:lpstr>Migration and Development Disadvantages</vt:lpstr>
      <vt:lpstr>Nicaragua: Migration and Development</vt:lpstr>
      <vt:lpstr>Nicaragua: Migration and Development</vt:lpstr>
    </vt:vector>
  </TitlesOfParts>
  <Company>UNITED NATIONS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MIGRACION Y DESARROLLO</dc:title>
  <dc:creator>Isabel.Ortiz</dc:creator>
  <cp:lastModifiedBy>RODAS Renán</cp:lastModifiedBy>
  <cp:revision>3718</cp:revision>
  <dcterms:created xsi:type="dcterms:W3CDTF">2005-08-05T19:07:39Z</dcterms:created>
  <dcterms:modified xsi:type="dcterms:W3CDTF">2014-06-27T07:18:29Z</dcterms:modified>
</cp:coreProperties>
</file>