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12" autoAdjust="0"/>
    <p:restoredTop sz="94618" autoAdjust="0"/>
  </p:normalViewPr>
  <p:slideViewPr>
    <p:cSldViewPr>
      <p:cViewPr>
        <p:scale>
          <a:sx n="100" d="100"/>
          <a:sy n="100" d="100"/>
        </p:scale>
        <p:origin x="-168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7966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55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55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5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55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6D18CAB-35DD-4924-8FD0-2CB08AAEE4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41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50EF4B-D9D8-4392-8AAE-C7320E3405DE}" type="slidenum">
              <a:rPr lang="en-US"/>
              <a:pPr/>
              <a:t>1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03B8FA-8821-4E89-92BD-A99E0AA0F575}" type="slidenum">
              <a:rPr lang="en-US"/>
              <a:pPr/>
              <a:t>2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1050" y="4941888"/>
            <a:ext cx="5327650" cy="750887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es-ES" smtClean="0"/>
              <a:t>Haga clic para modificar el estilo de título del patrón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1050" y="5662613"/>
            <a:ext cx="5327650" cy="503237"/>
          </a:xfrm>
        </p:spPr>
        <p:txBody>
          <a:bodyPr/>
          <a:lstStyle>
            <a:lvl1pPr marL="0" indent="0">
              <a:buFontTx/>
              <a:buNone/>
              <a:defRPr sz="2400" b="1"/>
            </a:lvl1pPr>
          </a:lstStyle>
          <a:p>
            <a:r>
              <a:rPr lang="es-ES" smtClean="0"/>
              <a:t>Haga clic para modificar el estilo de subtítulo del patrón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34150" y="188913"/>
            <a:ext cx="1636713" cy="54721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619250" y="188913"/>
            <a:ext cx="4762500" cy="54721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619250" y="765175"/>
            <a:ext cx="3198813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70463" y="765175"/>
            <a:ext cx="320040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188913"/>
            <a:ext cx="60483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0" y="765175"/>
            <a:ext cx="6551613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2348880"/>
            <a:ext cx="8424935" cy="937469"/>
          </a:xfrm>
          <a:noFill/>
        </p:spPr>
        <p:txBody>
          <a:bodyPr/>
          <a:lstStyle/>
          <a:p>
            <a:r>
              <a:rPr lang="en-US" i="1" dirty="0" smtClean="0">
                <a:solidFill>
                  <a:schemeClr val="bg2"/>
                </a:solidFill>
              </a:rPr>
              <a:t>         Ministry of Foreign Affairs, Nicaragua</a:t>
            </a:r>
            <a:r>
              <a:rPr lang="es-ES" i="1" dirty="0" smtClean="0">
                <a:solidFill>
                  <a:schemeClr val="bg2"/>
                </a:solidFill>
              </a:rPr>
              <a:t>.</a:t>
            </a:r>
            <a:endParaRPr lang="uk-UA" dirty="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576" y="3357340"/>
            <a:ext cx="7560840" cy="647724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i="1" smtClean="0">
                <a:solidFill>
                  <a:schemeClr val="bg2"/>
                </a:solidFill>
                <a:ea typeface="Verdana" pitchFamily="34" charset="0"/>
                <a:cs typeface="Verdana" pitchFamily="34" charset="0"/>
              </a:rPr>
              <a:t>CONSULAR DEPARTMENT</a:t>
            </a:r>
            <a:endParaRPr lang="en-US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 descr="nicaragua-map"/>
          <p:cNvPicPr/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835696" y="0"/>
            <a:ext cx="6674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bg2"/>
                </a:solidFill>
              </a:rPr>
              <a:t>     LESSONS LEARNED</a:t>
            </a:r>
            <a:endParaRPr lang="en-US" b="1" dirty="0">
              <a:solidFill>
                <a:schemeClr val="bg2"/>
              </a:solidFill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755576" y="2132856"/>
            <a:ext cx="8555443" cy="4293660"/>
            <a:chOff x="359" y="1134"/>
            <a:chExt cx="5661" cy="2418"/>
          </a:xfr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grpSpPr>
        <p:sp>
          <p:nvSpPr>
            <p:cNvPr id="79876" name="AutoShape 4"/>
            <p:cNvSpPr>
              <a:spLocks noChangeArrowheads="1"/>
            </p:cNvSpPr>
            <p:nvPr/>
          </p:nvSpPr>
          <p:spPr bwMode="gray">
            <a:xfrm>
              <a:off x="4244" y="1656"/>
              <a:ext cx="1776" cy="1824"/>
            </a:xfrm>
            <a:prstGeom prst="chevron">
              <a:avLst>
                <a:gd name="adj" fmla="val 16468"/>
              </a:avLst>
            </a:prstGeom>
            <a:grpFill/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endParaRPr lang="es-NI"/>
            </a:p>
          </p:txBody>
        </p:sp>
        <p:sp>
          <p:nvSpPr>
            <p:cNvPr id="79877" name="AutoShape 5"/>
            <p:cNvSpPr>
              <a:spLocks noChangeArrowheads="1"/>
            </p:cNvSpPr>
            <p:nvPr/>
          </p:nvSpPr>
          <p:spPr bwMode="gray">
            <a:xfrm>
              <a:off x="2016" y="1728"/>
              <a:ext cx="1872" cy="1824"/>
            </a:xfrm>
            <a:prstGeom prst="chevron">
              <a:avLst>
                <a:gd name="adj" fmla="val 17842"/>
              </a:avLst>
            </a:prstGeom>
            <a:grpFill/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endParaRPr lang="es-NI"/>
            </a:p>
          </p:txBody>
        </p:sp>
        <p:sp>
          <p:nvSpPr>
            <p:cNvPr id="79878" name="AutoShape 6"/>
            <p:cNvSpPr>
              <a:spLocks noChangeArrowheads="1"/>
            </p:cNvSpPr>
            <p:nvPr/>
          </p:nvSpPr>
          <p:spPr bwMode="gray">
            <a:xfrm>
              <a:off x="359" y="1715"/>
              <a:ext cx="1657" cy="1824"/>
            </a:xfrm>
            <a:prstGeom prst="chevron">
              <a:avLst>
                <a:gd name="adj" fmla="val 17842"/>
              </a:avLst>
            </a:prstGeom>
            <a:grpFill/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wrap="square" anchor="ctr">
              <a:spAutoFit/>
            </a:bodyPr>
            <a:lstStyle/>
            <a:p>
              <a:endParaRPr lang="es-NI"/>
            </a:p>
          </p:txBody>
        </p:sp>
        <p:sp>
          <p:nvSpPr>
            <p:cNvPr id="79879" name="AutoShape 7"/>
            <p:cNvSpPr>
              <a:spLocks noChangeArrowheads="1"/>
            </p:cNvSpPr>
            <p:nvPr/>
          </p:nvSpPr>
          <p:spPr bwMode="gray">
            <a:xfrm>
              <a:off x="672" y="1134"/>
              <a:ext cx="1296" cy="362"/>
            </a:xfrm>
            <a:prstGeom prst="roundRect">
              <a:avLst>
                <a:gd name="adj" fmla="val 50000"/>
              </a:avLst>
            </a:prstGeom>
            <a:grpFill/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 smtClean="0">
                  <a:solidFill>
                    <a:schemeClr val="bg1"/>
                  </a:solidFill>
                </a:rPr>
                <a:t>1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79880" name="AutoShape 8"/>
            <p:cNvSpPr>
              <a:spLocks noChangeArrowheads="1"/>
            </p:cNvSpPr>
            <p:nvPr/>
          </p:nvSpPr>
          <p:spPr bwMode="gray">
            <a:xfrm>
              <a:off x="2304" y="1200"/>
              <a:ext cx="1296" cy="362"/>
            </a:xfrm>
            <a:prstGeom prst="roundRect">
              <a:avLst>
                <a:gd name="adj" fmla="val 50000"/>
              </a:avLst>
            </a:prstGeom>
            <a:grpFill/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2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79881" name="AutoShape 9"/>
            <p:cNvSpPr>
              <a:spLocks noChangeArrowheads="1"/>
            </p:cNvSpPr>
            <p:nvPr/>
          </p:nvSpPr>
          <p:spPr bwMode="gray">
            <a:xfrm>
              <a:off x="4248" y="1200"/>
              <a:ext cx="1296" cy="362"/>
            </a:xfrm>
            <a:prstGeom prst="roundRect">
              <a:avLst>
                <a:gd name="adj" fmla="val 50000"/>
              </a:avLst>
            </a:prstGeom>
            <a:grpFill/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3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1 Rectángulo"/>
          <p:cNvSpPr/>
          <p:nvPr/>
        </p:nvSpPr>
        <p:spPr>
          <a:xfrm>
            <a:off x="786086" y="3277729"/>
            <a:ext cx="222540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 algn="just"/>
            <a:r>
              <a:rPr lang="en-US" sz="2000" b="1" dirty="0" smtClean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Commitment of the </a:t>
            </a:r>
            <a:r>
              <a:rPr lang="en-US" sz="2000" b="1" dirty="0" smtClean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main leaders  </a:t>
            </a:r>
            <a:r>
              <a:rPr lang="en-US" sz="2000" b="1" dirty="0" smtClean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at the </a:t>
            </a:r>
            <a:r>
              <a:rPr lang="en-US" sz="2000" b="1" dirty="0" smtClean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protagonists institutions </a:t>
            </a:r>
            <a:r>
              <a:rPr lang="es-ES" sz="2000" b="1" dirty="0" smtClean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(DGME, MITRAB</a:t>
            </a:r>
            <a:r>
              <a:rPr lang="es-ES" sz="2000" b="1" dirty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, </a:t>
            </a:r>
            <a:r>
              <a:rPr lang="es-ES" sz="2000" b="1" dirty="0" smtClean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GC</a:t>
            </a:r>
            <a:r>
              <a:rPr lang="es-ES" sz="2000" b="1" dirty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).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347864" y="3259820"/>
            <a:ext cx="2448272" cy="291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 algn="just"/>
            <a:endParaRPr lang="es-ES" dirty="0" smtClean="0">
              <a:ea typeface="Calibri" pitchFamily="34" charset="0"/>
              <a:cs typeface="Calibri" pitchFamily="34" charset="0"/>
            </a:endParaRPr>
          </a:p>
          <a:p>
            <a:pPr marL="400050" lvl="1" indent="0" algn="just"/>
            <a:r>
              <a:rPr lang="en-US" b="1" dirty="0" smtClean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Political will of decision makers (reflected in the signing of an interagency agreement that provides legal base to the project).</a:t>
            </a:r>
            <a:endParaRPr lang="es-ES" b="1" dirty="0">
              <a:solidFill>
                <a:schemeClr val="bg1"/>
              </a:solidFill>
              <a:ea typeface="Calibri" pitchFamily="34" charset="0"/>
              <a:cs typeface="Calibri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516216" y="3030638"/>
            <a:ext cx="24482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algn="just"/>
            <a:r>
              <a:rPr lang="es-ES" b="1" dirty="0" smtClean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  - </a:t>
            </a:r>
            <a:r>
              <a:rPr lang="es-ES" b="1" dirty="0" err="1" smtClean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Integration</a:t>
            </a:r>
            <a:r>
              <a:rPr lang="es-ES" b="1" dirty="0" smtClean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 of </a:t>
            </a:r>
            <a:r>
              <a:rPr lang="es-ES" b="1" dirty="0" err="1" smtClean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multi-agency</a:t>
            </a:r>
            <a:r>
              <a:rPr lang="es-ES" b="1" dirty="0" smtClean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es-ES" b="1" dirty="0" err="1" smtClean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teams</a:t>
            </a:r>
            <a:endParaRPr lang="es-ES" b="1" dirty="0" smtClean="0">
              <a:solidFill>
                <a:schemeClr val="bg1"/>
              </a:solidFill>
              <a:ea typeface="Calibri" pitchFamily="34" charset="0"/>
              <a:cs typeface="Calibri" pitchFamily="34" charset="0"/>
            </a:endParaRPr>
          </a:p>
          <a:p>
            <a:pPr marL="400050" lvl="1" algn="just"/>
            <a:r>
              <a:rPr lang="es-ES" b="1" dirty="0" smtClean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     -Management </a:t>
            </a:r>
            <a:r>
              <a:rPr lang="es-ES" b="1" dirty="0" err="1" smtClean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for</a:t>
            </a:r>
            <a:r>
              <a:rPr lang="es-ES" b="1" dirty="0" smtClean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    </a:t>
            </a:r>
            <a:r>
              <a:rPr lang="es-ES" b="1" dirty="0" err="1" smtClean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institutional</a:t>
            </a:r>
            <a:r>
              <a:rPr lang="es-ES" b="1" dirty="0" smtClean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es-ES" b="1" dirty="0" err="1" smtClean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change</a:t>
            </a:r>
            <a:endParaRPr lang="es-ES" b="1" dirty="0" smtClean="0">
              <a:solidFill>
                <a:schemeClr val="bg1"/>
              </a:solidFill>
              <a:ea typeface="Calibri" pitchFamily="34" charset="0"/>
              <a:cs typeface="Calibri" pitchFamily="34" charset="0"/>
            </a:endParaRPr>
          </a:p>
          <a:p>
            <a:pPr marL="400050" lvl="1" algn="just"/>
            <a:r>
              <a:rPr lang="es-ES" b="1" dirty="0" smtClean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       -</a:t>
            </a:r>
            <a:r>
              <a:rPr lang="en-US" b="1" dirty="0" smtClean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 The use of modern technological tools</a:t>
            </a:r>
            <a:r>
              <a:rPr lang="es-ES" sz="1400" b="1" dirty="0" smtClean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.</a:t>
            </a:r>
            <a:endParaRPr lang="es-ES" sz="1400" b="1" dirty="0">
              <a:solidFill>
                <a:schemeClr val="bg1"/>
              </a:solidFill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68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nicaragua-map"/>
          <p:cNvPicPr/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835696" y="0"/>
            <a:ext cx="6674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78" name="AutoShape 22"/>
          <p:cNvSpPr>
            <a:spLocks noChangeArrowheads="1"/>
          </p:cNvSpPr>
          <p:nvPr/>
        </p:nvSpPr>
        <p:spPr bwMode="gray">
          <a:xfrm>
            <a:off x="107504" y="1719083"/>
            <a:ext cx="3833813" cy="3833813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shade val="66667"/>
                  <a:invGamma/>
                  <a:alpha val="12000"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66667"/>
                  <a:invGamma/>
                  <a:alpha val="12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indent="0" algn="just">
              <a:buNone/>
            </a:pPr>
            <a:r>
              <a:rPr lang="es-MX" dirty="0" smtClean="0">
                <a:solidFill>
                  <a:schemeClr val="bg2"/>
                </a:solidFill>
                <a:latin typeface="Calibri" pitchFamily="34" charset="0"/>
              </a:rPr>
              <a:t>las instituciones y de los </a:t>
            </a:r>
            <a:r>
              <a:rPr lang="es-MX" dirty="0" err="1" smtClean="0">
                <a:solidFill>
                  <a:schemeClr val="bg2"/>
                </a:solidFill>
                <a:latin typeface="Calibri" pitchFamily="34" charset="0"/>
              </a:rPr>
              <a:t>tra</a:t>
            </a:r>
            <a:endParaRPr lang="es-NI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70679" name="Oval 23"/>
          <p:cNvSpPr>
            <a:spLocks noChangeArrowheads="1"/>
          </p:cNvSpPr>
          <p:nvPr/>
        </p:nvSpPr>
        <p:spPr bwMode="gray">
          <a:xfrm>
            <a:off x="514420" y="2006115"/>
            <a:ext cx="3200400" cy="3200400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3529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8575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NI">
              <a:solidFill>
                <a:schemeClr val="bg2"/>
              </a:solidFill>
            </a:endParaRPr>
          </a:p>
        </p:txBody>
      </p:sp>
      <p:sp>
        <p:nvSpPr>
          <p:cNvPr id="70680" name="AutoShape 24"/>
          <p:cNvSpPr>
            <a:spLocks noChangeArrowheads="1"/>
          </p:cNvSpPr>
          <p:nvPr/>
        </p:nvSpPr>
        <p:spPr bwMode="gray">
          <a:xfrm>
            <a:off x="3131840" y="1459634"/>
            <a:ext cx="5710238" cy="110527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tint val="5882"/>
                  <a:invGamma/>
                </a:srgbClr>
              </a:gs>
            </a:gsLst>
            <a:lin ang="0" scaled="1"/>
          </a:gradFill>
          <a:ln w="381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>
              <a:buFont typeface="Wingdings" pitchFamily="2" charset="2"/>
              <a:buChar char="ü"/>
            </a:pPr>
            <a:r>
              <a:rPr lang="es-MX" dirty="0" smtClean="0">
                <a:solidFill>
                  <a:schemeClr val="bg2"/>
                </a:solidFill>
              </a:rPr>
              <a:t>ISLM, </a:t>
            </a:r>
            <a:r>
              <a:rPr lang="en-US" dirty="0" smtClean="0">
                <a:solidFill>
                  <a:schemeClr val="bg2"/>
                </a:solidFill>
              </a:rPr>
              <a:t>to the extent </a:t>
            </a:r>
            <a:r>
              <a:rPr lang="en-US" dirty="0" smtClean="0">
                <a:solidFill>
                  <a:schemeClr val="bg2"/>
                </a:solidFill>
              </a:rPr>
              <a:t>that it </a:t>
            </a:r>
            <a:r>
              <a:rPr lang="en-US" dirty="0" smtClean="0">
                <a:solidFill>
                  <a:schemeClr val="bg2"/>
                </a:solidFill>
              </a:rPr>
              <a:t>integrates information</a:t>
            </a:r>
          </a:p>
          <a:p>
            <a:pPr algn="just"/>
            <a:r>
              <a:rPr lang="en-US" dirty="0" smtClean="0">
                <a:solidFill>
                  <a:schemeClr val="bg2"/>
                </a:solidFill>
              </a:rPr>
              <a:t>   on migration flows, is an essential tool to have </a:t>
            </a:r>
            <a:r>
              <a:rPr lang="en-US" dirty="0" smtClean="0">
                <a:solidFill>
                  <a:schemeClr val="bg2"/>
                </a:solidFill>
              </a:rPr>
              <a:t>an </a:t>
            </a:r>
          </a:p>
          <a:p>
            <a:pPr algn="just"/>
            <a:r>
              <a:rPr lang="en-US" dirty="0" smtClean="0">
                <a:solidFill>
                  <a:schemeClr val="bg2"/>
                </a:solidFill>
              </a:rPr>
              <a:t>effective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smtClean="0">
                <a:solidFill>
                  <a:schemeClr val="bg2"/>
                </a:solidFill>
              </a:rPr>
              <a:t>employment </a:t>
            </a:r>
            <a:r>
              <a:rPr lang="en-US" dirty="0" smtClean="0">
                <a:solidFill>
                  <a:schemeClr val="bg2"/>
                </a:solidFill>
              </a:rPr>
              <a:t>policy and </a:t>
            </a:r>
            <a:r>
              <a:rPr lang="en-US" dirty="0" smtClean="0">
                <a:solidFill>
                  <a:schemeClr val="bg2"/>
                </a:solidFill>
              </a:rPr>
              <a:t>migration </a:t>
            </a:r>
            <a:r>
              <a:rPr lang="en-US" dirty="0" smtClean="0">
                <a:solidFill>
                  <a:schemeClr val="bg2"/>
                </a:solidFill>
              </a:rPr>
              <a:t>policy</a:t>
            </a:r>
            <a:r>
              <a:rPr lang="es-MX" dirty="0" smtClean="0">
                <a:solidFill>
                  <a:schemeClr val="bg2"/>
                </a:solidFill>
              </a:rPr>
              <a:t>.</a:t>
            </a:r>
            <a:endParaRPr lang="es-MX" dirty="0">
              <a:solidFill>
                <a:schemeClr val="bg2"/>
              </a:solidFill>
            </a:endParaRPr>
          </a:p>
        </p:txBody>
      </p:sp>
      <p:sp>
        <p:nvSpPr>
          <p:cNvPr id="70681" name="AutoShape 25"/>
          <p:cNvSpPr>
            <a:spLocks noChangeArrowheads="1"/>
          </p:cNvSpPr>
          <p:nvPr/>
        </p:nvSpPr>
        <p:spPr bwMode="gray">
          <a:xfrm>
            <a:off x="3682996" y="2703418"/>
            <a:ext cx="4849444" cy="115763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BFEAE"/>
              </a:gs>
              <a:gs pos="100000">
                <a:srgbClr val="CBFEAE">
                  <a:gamma/>
                  <a:tint val="5882"/>
                  <a:invGamma/>
                </a:srgbClr>
              </a:gs>
            </a:gsLst>
            <a:lin ang="0" scaled="1"/>
          </a:gradFill>
          <a:ln w="381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>
              <a:buFont typeface="Wingdings" pitchFamily="2" charset="2"/>
              <a:buChar char="ü"/>
            </a:pPr>
            <a:r>
              <a:rPr lang="es-MX" dirty="0" smtClean="0">
                <a:solidFill>
                  <a:schemeClr val="bg2"/>
                </a:solidFill>
              </a:rPr>
              <a:t>ISLM </a:t>
            </a:r>
            <a:r>
              <a:rPr lang="en-US" dirty="0" smtClean="0">
                <a:solidFill>
                  <a:schemeClr val="bg2"/>
                </a:solidFill>
              </a:rPr>
              <a:t>overcomes the dichotomy</a:t>
            </a:r>
          </a:p>
          <a:p>
            <a:pPr algn="just"/>
            <a:r>
              <a:rPr lang="en-US" dirty="0" smtClean="0">
                <a:solidFill>
                  <a:schemeClr val="bg2"/>
                </a:solidFill>
              </a:rPr>
              <a:t>   between employment and migration,</a:t>
            </a:r>
          </a:p>
          <a:p>
            <a:pPr algn="just"/>
            <a:r>
              <a:rPr lang="en-US" dirty="0" smtClean="0">
                <a:solidFill>
                  <a:schemeClr val="bg2"/>
                </a:solidFill>
              </a:rPr>
              <a:t>   and reflects an existing reality between</a:t>
            </a:r>
          </a:p>
          <a:p>
            <a:pPr algn="just"/>
            <a:r>
              <a:rPr lang="en-US" dirty="0" smtClean="0">
                <a:solidFill>
                  <a:schemeClr val="bg2"/>
                </a:solidFill>
              </a:rPr>
              <a:t>   </a:t>
            </a:r>
            <a:r>
              <a:rPr lang="en-US" dirty="0" smtClean="0">
                <a:solidFill>
                  <a:schemeClr val="bg2"/>
                </a:solidFill>
              </a:rPr>
              <a:t>both countries</a:t>
            </a:r>
            <a:r>
              <a:rPr lang="es-MX" dirty="0" smtClean="0">
                <a:solidFill>
                  <a:schemeClr val="bg2"/>
                </a:solidFill>
              </a:rPr>
              <a:t> </a:t>
            </a:r>
            <a:endParaRPr lang="es-MX" dirty="0">
              <a:solidFill>
                <a:schemeClr val="bg2"/>
              </a:solidFill>
            </a:endParaRPr>
          </a:p>
        </p:txBody>
      </p:sp>
      <p:sp>
        <p:nvSpPr>
          <p:cNvPr id="70685" name="Text Box 29"/>
          <p:cNvSpPr txBox="1">
            <a:spLocks noChangeArrowheads="1"/>
          </p:cNvSpPr>
          <p:nvPr/>
        </p:nvSpPr>
        <p:spPr bwMode="gray">
          <a:xfrm>
            <a:off x="2175500" y="2817675"/>
            <a:ext cx="184731" cy="5847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>
              <a:buFontTx/>
              <a:buNone/>
              <a:defRPr/>
            </a:pPr>
            <a:endParaRPr lang="es-ES" sz="3200" b="1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AutoShape 28"/>
          <p:cNvSpPr>
            <a:spLocks noChangeArrowheads="1"/>
          </p:cNvSpPr>
          <p:nvPr/>
        </p:nvSpPr>
        <p:spPr bwMode="gray">
          <a:xfrm>
            <a:off x="3491880" y="4005064"/>
            <a:ext cx="5652120" cy="165618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tint val="5882"/>
                  <a:invGamma/>
                </a:srgbClr>
              </a:gs>
            </a:gsLst>
            <a:lin ang="0" scaled="1"/>
          </a:gradFill>
          <a:ln w="381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85750" indent="-285750" algn="just" eaLnBrk="0" hangingPunct="0">
              <a:buFont typeface="Wingdings" pitchFamily="2" charset="2"/>
              <a:buChar char="v"/>
            </a:pPr>
            <a:endParaRPr lang="es-ES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bg2"/>
                </a:solidFill>
              </a:rPr>
              <a:t>Increased knowledge on the management of labor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   migration flows, their importance and care needs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   are evidence for the adoption of new consular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   protection strategies</a:t>
            </a:r>
            <a:r>
              <a:rPr lang="es-ES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547664" y="423562"/>
            <a:ext cx="61272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s-ES" sz="36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    Conclusiones</a:t>
            </a:r>
            <a:r>
              <a:rPr lang="es-ES" sz="3600" b="1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:</a:t>
            </a:r>
          </a:p>
        </p:txBody>
      </p:sp>
      <p:sp>
        <p:nvSpPr>
          <p:cNvPr id="14" name="Oval 23"/>
          <p:cNvSpPr>
            <a:spLocks noChangeArrowheads="1"/>
          </p:cNvSpPr>
          <p:nvPr/>
        </p:nvSpPr>
        <p:spPr bwMode="gray">
          <a:xfrm>
            <a:off x="296590" y="1899320"/>
            <a:ext cx="3200400" cy="3200400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3529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8575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>
              <a:buNone/>
            </a:pPr>
            <a:r>
              <a:rPr lang="en-US" b="1" dirty="0" smtClean="0">
                <a:solidFill>
                  <a:schemeClr val="bg1"/>
                </a:solidFill>
              </a:rPr>
              <a:t>MIGRATION HAS</a:t>
            </a:r>
          </a:p>
          <a:p>
            <a:pPr algn="just">
              <a:buNone/>
            </a:pPr>
            <a:r>
              <a:rPr lang="en-US" b="1" dirty="0" smtClean="0">
                <a:solidFill>
                  <a:schemeClr val="bg1"/>
                </a:solidFill>
              </a:rPr>
              <a:t>BECOME A </a:t>
            </a:r>
            <a:r>
              <a:rPr lang="en-US" b="1" dirty="0" smtClean="0">
                <a:solidFill>
                  <a:schemeClr val="bg1"/>
                </a:solidFill>
              </a:rPr>
              <a:t>STRUCTURAL</a:t>
            </a:r>
            <a:endParaRPr lang="en-US" b="1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n-US" b="1" dirty="0" smtClean="0">
                <a:solidFill>
                  <a:schemeClr val="bg1"/>
                </a:solidFill>
              </a:rPr>
              <a:t>ELEMENT OF THE</a:t>
            </a:r>
          </a:p>
          <a:p>
            <a:pPr algn="just">
              <a:buNone/>
            </a:pPr>
            <a:r>
              <a:rPr lang="en-US" b="1" dirty="0" smtClean="0">
                <a:solidFill>
                  <a:schemeClr val="bg1"/>
                </a:solidFill>
              </a:rPr>
              <a:t>DYNAMICS</a:t>
            </a:r>
            <a:endParaRPr lang="en-US" b="1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n-US" b="1" dirty="0" smtClean="0">
                <a:solidFill>
                  <a:schemeClr val="bg1"/>
                </a:solidFill>
              </a:rPr>
              <a:t>OF LABOR</a:t>
            </a:r>
          </a:p>
        </p:txBody>
      </p:sp>
    </p:spTree>
    <p:extLst>
      <p:ext uri="{BB962C8B-B14F-4D97-AF65-F5344CB8AC3E}">
        <p14:creationId xmlns:p14="http://schemas.microsoft.com/office/powerpoint/2010/main" val="301280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20 Imagen" descr="nicaragua-map"/>
          <p:cNvPicPr/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835696" y="0"/>
            <a:ext cx="6674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51452" y="260648"/>
            <a:ext cx="6048375" cy="508000"/>
          </a:xfrm>
        </p:spPr>
        <p:txBody>
          <a:bodyPr/>
          <a:lstStyle/>
          <a:p>
            <a:r>
              <a:rPr lang="es-MX" b="1" dirty="0" smtClean="0">
                <a:solidFill>
                  <a:schemeClr val="bg2"/>
                </a:solidFill>
              </a:rPr>
              <a:t>    </a:t>
            </a:r>
            <a:br>
              <a:rPr lang="es-MX" b="1" dirty="0" smtClean="0">
                <a:solidFill>
                  <a:schemeClr val="bg2"/>
                </a:solidFill>
              </a:rPr>
            </a:br>
            <a:r>
              <a:rPr lang="es-MX" b="1" dirty="0" err="1" smtClean="0">
                <a:solidFill>
                  <a:schemeClr val="bg2"/>
                </a:solidFill>
              </a:rPr>
              <a:t>Challenges</a:t>
            </a:r>
            <a:r>
              <a:rPr lang="es-MX" b="1" dirty="0" smtClean="0">
                <a:solidFill>
                  <a:schemeClr val="bg2"/>
                </a:solidFill>
              </a:rPr>
              <a:t> </a:t>
            </a:r>
            <a:r>
              <a:rPr lang="es-MX" b="1" dirty="0" err="1" smtClean="0">
                <a:solidFill>
                  <a:schemeClr val="bg2"/>
                </a:solidFill>
              </a:rPr>
              <a:t>posed</a:t>
            </a:r>
            <a:r>
              <a:rPr lang="es-MX" b="1" dirty="0" smtClean="0">
                <a:solidFill>
                  <a:schemeClr val="bg2"/>
                </a:solidFill>
              </a:rPr>
              <a:t> </a:t>
            </a:r>
            <a:r>
              <a:rPr lang="es-MX" b="1" dirty="0" err="1" smtClean="0">
                <a:solidFill>
                  <a:schemeClr val="bg2"/>
                </a:solidFill>
              </a:rPr>
              <a:t>by</a:t>
            </a:r>
            <a:r>
              <a:rPr lang="es-MX" b="1" dirty="0" smtClean="0">
                <a:solidFill>
                  <a:schemeClr val="bg2"/>
                </a:solidFill>
              </a:rPr>
              <a:t> </a:t>
            </a:r>
            <a:r>
              <a:rPr lang="es-MX" b="1" dirty="0" err="1" smtClean="0">
                <a:solidFill>
                  <a:schemeClr val="bg2"/>
                </a:solidFill>
              </a:rPr>
              <a:t>the</a:t>
            </a:r>
            <a:r>
              <a:rPr lang="es-MX" b="1" dirty="0" smtClean="0">
                <a:solidFill>
                  <a:schemeClr val="bg2"/>
                </a:solidFill>
              </a:rPr>
              <a:t> ISLM</a:t>
            </a:r>
            <a:endParaRPr lang="en-US" sz="1800" dirty="0">
              <a:solidFill>
                <a:schemeClr val="bg2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1998" y="1836310"/>
            <a:ext cx="8424677" cy="4607970"/>
            <a:chOff x="108" y="1214"/>
            <a:chExt cx="5419" cy="2791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824" y="1248"/>
              <a:ext cx="2014" cy="1821"/>
              <a:chOff x="1872" y="1824"/>
              <a:chExt cx="2014" cy="1821"/>
            </a:xfrm>
          </p:grpSpPr>
          <p:sp>
            <p:nvSpPr>
              <p:cNvPr id="71685" name="AutoShape 5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NI"/>
              </a:p>
            </p:txBody>
          </p:sp>
          <p:sp>
            <p:nvSpPr>
              <p:cNvPr id="71686" name="AutoShape 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NI"/>
              </a:p>
            </p:txBody>
          </p:sp>
          <p:sp>
            <p:nvSpPr>
              <p:cNvPr id="71687" name="AutoShape 7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NI"/>
              </a:p>
            </p:txBody>
          </p:sp>
          <p:sp>
            <p:nvSpPr>
              <p:cNvPr id="71688" name="Oval 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NI"/>
              </a:p>
            </p:txBody>
          </p:sp>
          <p:sp>
            <p:nvSpPr>
              <p:cNvPr id="71689" name="Oval 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NI"/>
              </a:p>
            </p:txBody>
          </p:sp>
          <p:sp>
            <p:nvSpPr>
              <p:cNvPr id="71690" name="Oval 10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s-NI"/>
              </a:p>
            </p:txBody>
          </p:sp>
          <p:sp>
            <p:nvSpPr>
              <p:cNvPr id="71691" name="Oval 11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s-NI"/>
              </a:p>
            </p:txBody>
          </p:sp>
          <p:sp>
            <p:nvSpPr>
              <p:cNvPr id="71692" name="Oval 12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s-NI"/>
              </a:p>
            </p:txBody>
          </p:sp>
          <p:sp>
            <p:nvSpPr>
              <p:cNvPr id="71693" name="Oval 13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s-NI"/>
              </a:p>
            </p:txBody>
          </p:sp>
        </p:grpSp>
        <p:sp>
          <p:nvSpPr>
            <p:cNvPr id="71696" name="AutoShape 16"/>
            <p:cNvSpPr>
              <a:spLocks noChangeArrowheads="1"/>
            </p:cNvSpPr>
            <p:nvPr/>
          </p:nvSpPr>
          <p:spPr bwMode="gray">
            <a:xfrm>
              <a:off x="156" y="1214"/>
              <a:ext cx="1667" cy="2519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NI"/>
            </a:p>
          </p:txBody>
        </p:sp>
        <p:sp>
          <p:nvSpPr>
            <p:cNvPr id="71699" name="AutoShape 19"/>
            <p:cNvSpPr>
              <a:spLocks noChangeArrowheads="1"/>
            </p:cNvSpPr>
            <p:nvPr/>
          </p:nvSpPr>
          <p:spPr bwMode="gray">
            <a:xfrm>
              <a:off x="3910" y="1274"/>
              <a:ext cx="1617" cy="2731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NI"/>
            </a:p>
          </p:txBody>
        </p:sp>
        <p:sp>
          <p:nvSpPr>
            <p:cNvPr id="71700" name="Text Box 20"/>
            <p:cNvSpPr txBox="1">
              <a:spLocks noChangeArrowheads="1"/>
            </p:cNvSpPr>
            <p:nvPr/>
          </p:nvSpPr>
          <p:spPr bwMode="gray">
            <a:xfrm>
              <a:off x="2146" y="1873"/>
              <a:ext cx="1343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s-ES" sz="2000" b="1" dirty="0" smtClean="0">
                  <a:solidFill>
                    <a:schemeClr val="bg1"/>
                  </a:solidFill>
                </a:rPr>
                <a:t>CHALLENGES</a:t>
              </a:r>
              <a:endParaRPr lang="es-E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71702" name="Text Box 22"/>
            <p:cNvSpPr txBox="1">
              <a:spLocks noChangeArrowheads="1"/>
            </p:cNvSpPr>
            <p:nvPr/>
          </p:nvSpPr>
          <p:spPr bwMode="gray">
            <a:xfrm>
              <a:off x="594" y="1683"/>
              <a:ext cx="1017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indent="0" algn="just">
                <a:buFontTx/>
                <a:buNone/>
              </a:pPr>
              <a:endParaRPr lang="es-NI" b="1" u="sng" dirty="0">
                <a:solidFill>
                  <a:srgbClr val="FF7B21"/>
                </a:solidFill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71703" name="Text Box 23"/>
            <p:cNvSpPr txBox="1">
              <a:spLocks noChangeArrowheads="1"/>
            </p:cNvSpPr>
            <p:nvPr/>
          </p:nvSpPr>
          <p:spPr bwMode="gray">
            <a:xfrm>
              <a:off x="108" y="1612"/>
              <a:ext cx="1667" cy="1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1600" dirty="0" smtClean="0">
                  <a:solidFill>
                    <a:schemeClr val="bg1"/>
                  </a:solidFill>
                </a:rPr>
                <a:t>How to access the </a:t>
              </a:r>
              <a:r>
                <a:rPr lang="en-US" sz="1600" dirty="0" smtClean="0">
                  <a:solidFill>
                    <a:schemeClr val="bg1"/>
                  </a:solidFill>
                </a:rPr>
                <a:t>information on </a:t>
              </a:r>
              <a:r>
                <a:rPr lang="en-US" sz="1600" dirty="0" smtClean="0">
                  <a:solidFill>
                    <a:schemeClr val="bg1"/>
                  </a:solidFill>
                </a:rPr>
                <a:t>temporary migration </a:t>
              </a:r>
              <a:r>
                <a:rPr lang="en-US" sz="1600" dirty="0" smtClean="0">
                  <a:solidFill>
                    <a:schemeClr val="bg1"/>
                  </a:solidFill>
                </a:rPr>
                <a:t>for employment </a:t>
              </a:r>
              <a:r>
                <a:rPr lang="en-US" sz="1600" dirty="0" smtClean="0">
                  <a:solidFill>
                    <a:schemeClr val="bg1"/>
                  </a:solidFill>
                </a:rPr>
                <a:t>purposes that is performed outside </a:t>
              </a:r>
              <a:r>
                <a:rPr lang="en-US" sz="1600" dirty="0" smtClean="0">
                  <a:solidFill>
                    <a:schemeClr val="bg1"/>
                  </a:solidFill>
                </a:rPr>
                <a:t>the </a:t>
              </a:r>
              <a:r>
                <a:rPr lang="en-US" sz="1600" dirty="0" smtClean="0">
                  <a:solidFill>
                    <a:schemeClr val="bg1"/>
                  </a:solidFill>
                </a:rPr>
                <a:t>binational agreement</a:t>
              </a:r>
              <a:r>
                <a:rPr lang="es-MX" sz="1600" dirty="0" smtClean="0">
                  <a:solidFill>
                    <a:schemeClr val="bg1"/>
                  </a:solidFill>
                </a:rPr>
                <a:t> </a:t>
              </a:r>
            </a:p>
            <a:p>
              <a:pPr algn="just"/>
              <a:r>
                <a:rPr lang="en-US" sz="1600" b="1" dirty="0" smtClean="0">
                  <a:solidFill>
                    <a:srgbClr val="00B0F0"/>
                  </a:solidFill>
                </a:rPr>
                <a:t>Designing surveys in </a:t>
              </a:r>
              <a:r>
                <a:rPr lang="en-US" sz="1600" b="1" dirty="0" smtClean="0">
                  <a:solidFill>
                    <a:srgbClr val="00B0F0"/>
                  </a:solidFill>
                </a:rPr>
                <a:t>the border </a:t>
              </a:r>
              <a:r>
                <a:rPr lang="en-US" sz="1600" b="1" dirty="0" smtClean="0">
                  <a:solidFill>
                    <a:srgbClr val="00B0F0"/>
                  </a:solidFill>
                </a:rPr>
                <a:t>and at the production units in CR</a:t>
              </a:r>
              <a:endParaRPr lang="es-MX" sz="1600" b="1" dirty="0">
                <a:solidFill>
                  <a:srgbClr val="00B0F0"/>
                </a:solidFill>
              </a:endParaRPr>
            </a:p>
          </p:txBody>
        </p:sp>
        <p:sp>
          <p:nvSpPr>
            <p:cNvPr id="71704" name="Text Box 24"/>
            <p:cNvSpPr txBox="1">
              <a:spLocks noChangeArrowheads="1"/>
            </p:cNvSpPr>
            <p:nvPr/>
          </p:nvSpPr>
          <p:spPr bwMode="gray">
            <a:xfrm>
              <a:off x="1001" y="2355"/>
              <a:ext cx="123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71705" name="Text Box 25"/>
            <p:cNvSpPr txBox="1">
              <a:spLocks noChangeArrowheads="1"/>
            </p:cNvSpPr>
            <p:nvPr/>
          </p:nvSpPr>
          <p:spPr bwMode="gray">
            <a:xfrm>
              <a:off x="4047" y="1662"/>
              <a:ext cx="1434" cy="1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1600" dirty="0" smtClean="0">
                  <a:solidFill>
                    <a:schemeClr val="bg1"/>
                  </a:solidFill>
                </a:rPr>
                <a:t>Incorporate </a:t>
              </a:r>
              <a:r>
                <a:rPr lang="en-US" sz="1600" dirty="0" smtClean="0">
                  <a:solidFill>
                    <a:schemeClr val="bg1"/>
                  </a:solidFill>
                </a:rPr>
                <a:t>into </a:t>
              </a:r>
              <a:r>
                <a:rPr lang="en-US" sz="1600" dirty="0" smtClean="0">
                  <a:solidFill>
                    <a:schemeClr val="bg1"/>
                  </a:solidFill>
                </a:rPr>
                <a:t>the ISLM the information generated by the Consular Register, specifically  that concerning the employment of permanent migrants in CR</a:t>
              </a:r>
            </a:p>
            <a:p>
              <a:pPr algn="just"/>
              <a:r>
                <a:rPr lang="en-US" sz="1600" b="1" dirty="0" smtClean="0">
                  <a:solidFill>
                    <a:srgbClr val="00B0F0"/>
                  </a:solidFill>
                </a:rPr>
                <a:t>A computer application that allows this crossing of information</a:t>
              </a:r>
              <a:endParaRPr lang="es-MX" sz="1600" b="1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666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6 Imagen" descr="nicaragua-map"/>
          <p:cNvPicPr/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835696" y="0"/>
            <a:ext cx="6674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chemeClr val="bg2"/>
                </a:solidFill>
              </a:rPr>
              <a:t>  </a:t>
            </a:r>
            <a:r>
              <a:rPr lang="es-MX" sz="2800" b="1" dirty="0" err="1" smtClean="0">
                <a:solidFill>
                  <a:schemeClr val="bg2"/>
                </a:solidFill>
              </a:rPr>
              <a:t>Challenges</a:t>
            </a:r>
            <a:r>
              <a:rPr lang="es-MX" sz="2800" b="1" dirty="0" smtClean="0">
                <a:solidFill>
                  <a:schemeClr val="bg2"/>
                </a:solidFill>
              </a:rPr>
              <a:t> </a:t>
            </a:r>
            <a:r>
              <a:rPr lang="es-MX" sz="2800" b="1" dirty="0" err="1" smtClean="0">
                <a:solidFill>
                  <a:schemeClr val="bg2"/>
                </a:solidFill>
              </a:rPr>
              <a:t>posed</a:t>
            </a:r>
            <a:r>
              <a:rPr lang="es-MX" sz="2800" b="1" dirty="0" smtClean="0">
                <a:solidFill>
                  <a:schemeClr val="bg2"/>
                </a:solidFill>
              </a:rPr>
              <a:t> </a:t>
            </a:r>
            <a:r>
              <a:rPr lang="es-MX" sz="2800" b="1" dirty="0" err="1" smtClean="0">
                <a:solidFill>
                  <a:schemeClr val="bg2"/>
                </a:solidFill>
              </a:rPr>
              <a:t>by</a:t>
            </a:r>
            <a:r>
              <a:rPr lang="es-MX" sz="2800" b="1" dirty="0" smtClean="0">
                <a:solidFill>
                  <a:schemeClr val="bg2"/>
                </a:solidFill>
              </a:rPr>
              <a:t> </a:t>
            </a:r>
            <a:r>
              <a:rPr lang="es-MX" sz="2800" b="1" dirty="0" err="1" smtClean="0">
                <a:solidFill>
                  <a:schemeClr val="bg2"/>
                </a:solidFill>
              </a:rPr>
              <a:t>the</a:t>
            </a:r>
            <a:r>
              <a:rPr lang="es-MX" sz="2800" b="1" dirty="0" smtClean="0">
                <a:solidFill>
                  <a:schemeClr val="bg2"/>
                </a:solidFill>
              </a:rPr>
              <a:t>   ISLM</a:t>
            </a:r>
            <a:endParaRPr lang="en-US" sz="2800" dirty="0">
              <a:solidFill>
                <a:schemeClr val="bg2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8006" y="1052736"/>
            <a:ext cx="8404950" cy="5517677"/>
            <a:chOff x="-181" y="878"/>
            <a:chExt cx="4151" cy="334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149" y="1227"/>
              <a:ext cx="1821" cy="1615"/>
              <a:chOff x="2197" y="1803"/>
              <a:chExt cx="1821" cy="1615"/>
            </a:xfrm>
          </p:grpSpPr>
          <p:sp>
            <p:nvSpPr>
              <p:cNvPr id="71685" name="AutoShape 5"/>
              <p:cNvSpPr>
                <a:spLocks noChangeArrowheads="1"/>
              </p:cNvSpPr>
              <p:nvPr/>
            </p:nvSpPr>
            <p:spPr bwMode="gray">
              <a:xfrm rot="16200000" flipH="1">
                <a:off x="2145" y="2596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NI"/>
              </a:p>
            </p:txBody>
          </p:sp>
          <p:sp>
            <p:nvSpPr>
              <p:cNvPr id="71686" name="AutoShape 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NI"/>
              </a:p>
            </p:txBody>
          </p:sp>
          <p:sp>
            <p:nvSpPr>
              <p:cNvPr id="71688" name="Oval 8"/>
              <p:cNvSpPr>
                <a:spLocks noChangeArrowheads="1"/>
              </p:cNvSpPr>
              <p:nvPr/>
            </p:nvSpPr>
            <p:spPr bwMode="gray">
              <a:xfrm>
                <a:off x="2403" y="1803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NI"/>
              </a:p>
            </p:txBody>
          </p:sp>
          <p:sp>
            <p:nvSpPr>
              <p:cNvPr id="71689" name="Oval 9"/>
              <p:cNvSpPr>
                <a:spLocks noChangeArrowheads="1"/>
              </p:cNvSpPr>
              <p:nvPr/>
            </p:nvSpPr>
            <p:spPr bwMode="gray">
              <a:xfrm>
                <a:off x="2456" y="186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NI"/>
              </a:p>
            </p:txBody>
          </p:sp>
          <p:sp>
            <p:nvSpPr>
              <p:cNvPr id="71690" name="Oval 10"/>
              <p:cNvSpPr>
                <a:spLocks noChangeArrowheads="1"/>
              </p:cNvSpPr>
              <p:nvPr/>
            </p:nvSpPr>
            <p:spPr bwMode="gray">
              <a:xfrm>
                <a:off x="2564" y="1944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s-NI"/>
              </a:p>
            </p:txBody>
          </p:sp>
          <p:sp>
            <p:nvSpPr>
              <p:cNvPr id="71691" name="Oval 11"/>
              <p:cNvSpPr>
                <a:spLocks noChangeArrowheads="1"/>
              </p:cNvSpPr>
              <p:nvPr/>
            </p:nvSpPr>
            <p:spPr bwMode="gray">
              <a:xfrm>
                <a:off x="2579" y="1944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s-NI"/>
              </a:p>
            </p:txBody>
          </p:sp>
          <p:sp>
            <p:nvSpPr>
              <p:cNvPr id="71692" name="Oval 12"/>
              <p:cNvSpPr>
                <a:spLocks noChangeArrowheads="1"/>
              </p:cNvSpPr>
              <p:nvPr/>
            </p:nvSpPr>
            <p:spPr bwMode="gray">
              <a:xfrm>
                <a:off x="2662" y="2027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s-NI"/>
              </a:p>
            </p:txBody>
          </p:sp>
          <p:sp>
            <p:nvSpPr>
              <p:cNvPr id="71693" name="Oval 13"/>
              <p:cNvSpPr>
                <a:spLocks noChangeArrowheads="1"/>
              </p:cNvSpPr>
              <p:nvPr/>
            </p:nvSpPr>
            <p:spPr bwMode="gray">
              <a:xfrm>
                <a:off x="2662" y="2027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s-NI"/>
              </a:p>
            </p:txBody>
          </p:sp>
        </p:grpSp>
        <p:sp>
          <p:nvSpPr>
            <p:cNvPr id="71696" name="AutoShape 16"/>
            <p:cNvSpPr>
              <a:spLocks noChangeArrowheads="1"/>
            </p:cNvSpPr>
            <p:nvPr/>
          </p:nvSpPr>
          <p:spPr bwMode="gray">
            <a:xfrm>
              <a:off x="-181" y="878"/>
              <a:ext cx="2260" cy="3342"/>
            </a:xfrm>
            <a:prstGeom prst="can">
              <a:avLst>
                <a:gd name="adj" fmla="val 25000"/>
              </a:avLst>
            </a:prstGeom>
            <a:gradFill flip="none" rotWithShape="1">
              <a:gsLst>
                <a:gs pos="0">
                  <a:srgbClr val="CC3300">
                    <a:shade val="30000"/>
                    <a:satMod val="115000"/>
                  </a:srgbClr>
                </a:gs>
                <a:gs pos="50000">
                  <a:srgbClr val="CC3300">
                    <a:shade val="67500"/>
                    <a:satMod val="115000"/>
                  </a:srgbClr>
                </a:gs>
                <a:gs pos="100000">
                  <a:srgbClr val="CC33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NI">
                <a:solidFill>
                  <a:srgbClr val="FF0000"/>
                </a:solidFill>
              </a:endParaRPr>
            </a:p>
          </p:txBody>
        </p:sp>
        <p:sp>
          <p:nvSpPr>
            <p:cNvPr id="71700" name="Text Box 20"/>
            <p:cNvSpPr txBox="1">
              <a:spLocks noChangeArrowheads="1"/>
            </p:cNvSpPr>
            <p:nvPr/>
          </p:nvSpPr>
          <p:spPr bwMode="gray">
            <a:xfrm>
              <a:off x="2435" y="1838"/>
              <a:ext cx="1423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s-MX" sz="2800" b="1" dirty="0" smtClean="0">
                  <a:solidFill>
                    <a:srgbClr val="002060"/>
                  </a:solidFill>
                </a:rPr>
                <a:t>CHALLENGES</a:t>
              </a:r>
              <a:endParaRPr lang="es-ES" sz="2800" b="1" dirty="0">
                <a:solidFill>
                  <a:srgbClr val="002060"/>
                </a:solidFill>
              </a:endParaRPr>
            </a:p>
          </p:txBody>
        </p:sp>
        <p:sp>
          <p:nvSpPr>
            <p:cNvPr id="71702" name="Text Box 22"/>
            <p:cNvSpPr txBox="1">
              <a:spLocks noChangeArrowheads="1"/>
            </p:cNvSpPr>
            <p:nvPr/>
          </p:nvSpPr>
          <p:spPr bwMode="gray">
            <a:xfrm>
              <a:off x="594" y="1683"/>
              <a:ext cx="1017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indent="0" algn="just">
                <a:buFontTx/>
                <a:buNone/>
              </a:pPr>
              <a:endParaRPr lang="es-NI" b="1" u="sng" dirty="0">
                <a:solidFill>
                  <a:srgbClr val="FF7B21"/>
                </a:solidFill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71703" name="Text Box 23"/>
            <p:cNvSpPr txBox="1">
              <a:spLocks noChangeArrowheads="1"/>
            </p:cNvSpPr>
            <p:nvPr/>
          </p:nvSpPr>
          <p:spPr bwMode="gray">
            <a:xfrm>
              <a:off x="-74" y="1597"/>
              <a:ext cx="2153" cy="20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dirty="0" smtClean="0">
                  <a:solidFill>
                    <a:schemeClr val="bg1"/>
                  </a:solidFill>
                </a:rPr>
                <a:t>Achieve the tracking and monitoring of temporary and permanent workers</a:t>
              </a:r>
              <a:r>
                <a:rPr lang="es-MX" dirty="0" smtClean="0">
                  <a:solidFill>
                    <a:schemeClr val="bg1"/>
                  </a:solidFill>
                </a:rPr>
                <a:t>, </a:t>
              </a:r>
              <a:r>
                <a:rPr lang="en-US" dirty="0" smtClean="0">
                  <a:solidFill>
                    <a:schemeClr val="bg1"/>
                  </a:solidFill>
                </a:rPr>
                <a:t>by the consulates and authorities at </a:t>
              </a:r>
              <a:r>
                <a:rPr lang="en-US" dirty="0" smtClean="0">
                  <a:solidFill>
                    <a:schemeClr val="bg1"/>
                  </a:solidFill>
                </a:rPr>
                <a:t>destination, </a:t>
              </a:r>
              <a:r>
                <a:rPr lang="en-US" dirty="0" smtClean="0">
                  <a:solidFill>
                    <a:schemeClr val="bg1"/>
                  </a:solidFill>
                </a:rPr>
                <a:t>that </a:t>
              </a:r>
              <a:r>
                <a:rPr lang="en-US" dirty="0" smtClean="0">
                  <a:solidFill>
                    <a:schemeClr val="bg1"/>
                  </a:solidFill>
                </a:rPr>
                <a:t>allows to </a:t>
              </a:r>
              <a:r>
                <a:rPr lang="en-US" dirty="0" smtClean="0">
                  <a:solidFill>
                    <a:schemeClr val="bg1"/>
                  </a:solidFill>
                </a:rPr>
                <a:t>generate information that feeds the system, taking into account the entire migration cycle</a:t>
              </a:r>
              <a:r>
                <a:rPr lang="es-MX" dirty="0" smtClean="0">
                  <a:solidFill>
                    <a:schemeClr val="bg1"/>
                  </a:solidFill>
                </a:rPr>
                <a:t>. </a:t>
              </a:r>
              <a:endParaRPr lang="es-MX" dirty="0">
                <a:solidFill>
                  <a:schemeClr val="bg1"/>
                </a:solidFill>
              </a:endParaRPr>
            </a:p>
            <a:p>
              <a:pPr>
                <a:buFont typeface="Wingdings" pitchFamily="2" charset="2"/>
                <a:buChar char="ü"/>
              </a:pPr>
              <a:r>
                <a:rPr lang="es-MX" dirty="0" smtClean="0">
                  <a:solidFill>
                    <a:schemeClr val="tx2"/>
                  </a:solidFill>
                </a:rPr>
                <a:t> </a:t>
              </a:r>
              <a:r>
                <a:rPr lang="en-US" dirty="0" smtClean="0">
                  <a:solidFill>
                    <a:srgbClr val="00B0F0"/>
                  </a:solidFill>
                </a:rPr>
                <a:t>Strengthen the capacity of the Consulates of Nicaragua in Costa Rica, for the protection of migrant workers, providing them with tools to monitor the working conditions and compliance </a:t>
              </a:r>
              <a:r>
                <a:rPr lang="en-US" dirty="0" smtClean="0">
                  <a:solidFill>
                    <a:srgbClr val="00B0F0"/>
                  </a:solidFill>
                </a:rPr>
                <a:t>of their </a:t>
              </a:r>
              <a:r>
                <a:rPr lang="en-US" dirty="0" smtClean="0">
                  <a:solidFill>
                    <a:srgbClr val="00B0F0"/>
                  </a:solidFill>
                </a:rPr>
                <a:t>rights</a:t>
              </a:r>
              <a:r>
                <a:rPr lang="es-MX" b="1" dirty="0" smtClean="0">
                  <a:solidFill>
                    <a:srgbClr val="00B0F0"/>
                  </a:solidFill>
                </a:rPr>
                <a:t>.</a:t>
              </a:r>
              <a:endParaRPr lang="es-MX" b="1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174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nicaragua-map"/>
          <p:cNvPicPr/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835696" y="0"/>
            <a:ext cx="6674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7" name="WordArt 5"/>
          <p:cNvSpPr>
            <a:spLocks noChangeArrowheads="1" noChangeShapeType="1" noTextEdit="1"/>
          </p:cNvSpPr>
          <p:nvPr/>
        </p:nvSpPr>
        <p:spPr bwMode="gray">
          <a:xfrm>
            <a:off x="0" y="2636912"/>
            <a:ext cx="8892480" cy="194421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s-NI" sz="36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2"/>
                </a:solidFill>
                <a:effectLst>
                  <a:outerShdw dist="89803" dir="2700000" algn="ctr" rotWithShape="0">
                    <a:schemeClr val="tx2">
                      <a:alpha val="50000"/>
                    </a:schemeClr>
                  </a:outerShdw>
                </a:effectLst>
                <a:latin typeface="Arial"/>
                <a:cs typeface="Arial"/>
              </a:rPr>
              <a:t>THANK YOU VERY MUCH!</a:t>
            </a:r>
            <a:endParaRPr lang="es-NI" sz="36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chemeClr val="bg2"/>
              </a:solidFill>
              <a:effectLst>
                <a:outerShdw dist="89803" dir="2700000" algn="ctr" rotWithShape="0">
                  <a:schemeClr val="tx2">
                    <a:alpha val="50000"/>
                  </a:scheme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001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nicaragua-map"/>
          <p:cNvPicPr/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835696" y="0"/>
            <a:ext cx="6674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0" y="115888"/>
            <a:ext cx="6985000" cy="2593032"/>
          </a:xfrm>
        </p:spPr>
        <p:txBody>
          <a:bodyPr/>
          <a:lstStyle/>
          <a:p>
            <a:pPr lvl="0" algn="ctr"/>
            <a:r>
              <a:rPr lang="en-US" sz="3600" i="1" dirty="0" smtClean="0">
                <a:solidFill>
                  <a:srgbClr val="000000"/>
                </a:solidFill>
                <a:latin typeface="Bookman Old Style" pitchFamily="18" charset="0"/>
                <a:ea typeface="Lucida Grande" charset="0"/>
                <a:cs typeface="Lucida Grande" charset="0"/>
                <a:sym typeface="Lucida Grande" charset="0"/>
              </a:rPr>
              <a:t/>
            </a:r>
            <a:br>
              <a:rPr lang="en-US" sz="3600" i="1" dirty="0" smtClean="0">
                <a:solidFill>
                  <a:srgbClr val="000000"/>
                </a:solidFill>
                <a:latin typeface="Bookman Old Style" pitchFamily="18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3600" i="1" dirty="0">
                <a:solidFill>
                  <a:srgbClr val="000000"/>
                </a:solidFill>
                <a:latin typeface="Bookman Old Style" pitchFamily="18" charset="0"/>
                <a:ea typeface="Lucida Grande" charset="0"/>
                <a:cs typeface="Lucida Grande" charset="0"/>
                <a:sym typeface="Lucida Grande" charset="0"/>
              </a:rPr>
              <a:t/>
            </a:r>
            <a:br>
              <a:rPr lang="en-US" sz="3600" i="1" dirty="0">
                <a:solidFill>
                  <a:srgbClr val="000000"/>
                </a:solidFill>
                <a:latin typeface="Bookman Old Style" pitchFamily="18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3600" i="1" dirty="0" smtClean="0">
                <a:solidFill>
                  <a:srgbClr val="000000"/>
                </a:solidFill>
                <a:latin typeface="Bookman Old Style" pitchFamily="18" charset="0"/>
                <a:ea typeface="Lucida Grande" charset="0"/>
                <a:cs typeface="Lucida Grande" charset="0"/>
                <a:sym typeface="Lucida Grande" charset="0"/>
              </a:rPr>
              <a:t/>
            </a:r>
            <a:br>
              <a:rPr lang="en-US" sz="3600" i="1" dirty="0" smtClean="0">
                <a:solidFill>
                  <a:srgbClr val="000000"/>
                </a:solidFill>
                <a:latin typeface="Bookman Old Style" pitchFamily="18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3600" b="1" i="1" dirty="0" smtClean="0">
                <a:solidFill>
                  <a:srgbClr val="000000"/>
                </a:solidFill>
                <a:latin typeface="Bookman Old Style" pitchFamily="18" charset="0"/>
                <a:ea typeface="Lucida Grande" charset="0"/>
                <a:cs typeface="Lucida Grande" charset="0"/>
                <a:sym typeface="Lucida Grande" charset="0"/>
              </a:rPr>
              <a:t/>
            </a:r>
            <a:br>
              <a:rPr lang="en-US" sz="3600" b="1" i="1" dirty="0" smtClean="0">
                <a:solidFill>
                  <a:srgbClr val="000000"/>
                </a:solidFill>
                <a:latin typeface="Bookman Old Style" pitchFamily="18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sz="4000" b="1" i="1" dirty="0" smtClean="0">
                <a:solidFill>
                  <a:srgbClr val="000000"/>
                </a:solidFill>
                <a:latin typeface="Bookman Old Style" pitchFamily="18" charset="0"/>
                <a:ea typeface="Lucida Grande" charset="0"/>
                <a:cs typeface="Lucida Grande" charset="0"/>
                <a:sym typeface="Lucida Grande" charset="0"/>
              </a:rPr>
              <a:t> INFORMATION SYSTEM </a:t>
            </a:r>
            <a:r>
              <a:rPr lang="en-US" sz="4000" b="1" i="1" dirty="0" smtClean="0">
                <a:solidFill>
                  <a:srgbClr val="000000"/>
                </a:solidFill>
                <a:latin typeface="Bookman Old Style" pitchFamily="18" charset="0"/>
                <a:ea typeface="Lucida Grande" charset="0"/>
                <a:cs typeface="Lucida Grande" charset="0"/>
                <a:sym typeface="Lucida Grande" charset="0"/>
              </a:rPr>
              <a:t>ON LABOR </a:t>
            </a:r>
            <a:r>
              <a:rPr lang="en-US" sz="4000" b="1" i="1" dirty="0" smtClean="0">
                <a:solidFill>
                  <a:srgbClr val="000000"/>
                </a:solidFill>
                <a:latin typeface="Bookman Old Style" pitchFamily="18" charset="0"/>
                <a:ea typeface="Lucida Grande" charset="0"/>
                <a:cs typeface="Lucida Grande" charset="0"/>
                <a:sym typeface="Lucida Grande" charset="0"/>
              </a:rPr>
              <a:t>MIGRATION (ISLM) </a:t>
            </a:r>
            <a:br>
              <a:rPr lang="en-US" sz="4000" b="1" i="1" dirty="0" smtClean="0">
                <a:solidFill>
                  <a:srgbClr val="000000"/>
                </a:solidFill>
                <a:latin typeface="Bookman Old Style" pitchFamily="18" charset="0"/>
                <a:ea typeface="Lucida Grande" charset="0"/>
                <a:cs typeface="Lucida Grande" charset="0"/>
                <a:sym typeface="Lucida Grande" charset="0"/>
              </a:rPr>
            </a:br>
            <a:endParaRPr lang="uk-UA" sz="4000" b="1" dirty="0">
              <a:latin typeface="Tahoma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2708920"/>
            <a:ext cx="6769100" cy="446405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ko-KR" sz="2000" dirty="0">
              <a:latin typeface="Verdana" pitchFamily="34" charset="0"/>
              <a:ea typeface="굴림" charset="-127"/>
            </a:endParaRPr>
          </a:p>
          <a:p>
            <a:pPr marL="0" lvl="0" indent="0" algn="ctr">
              <a:lnSpc>
                <a:spcPct val="80000"/>
              </a:lnSpc>
              <a:buNone/>
            </a:pPr>
            <a:endParaRPr lang="en-US" sz="3200" b="1" i="1" dirty="0" smtClean="0">
              <a:solidFill>
                <a:srgbClr val="000000"/>
              </a:solidFill>
              <a:latin typeface="Bookman Old Style" pitchFamily="18" charset="0"/>
              <a:ea typeface="Lucida Grande" charset="0"/>
              <a:cs typeface="Lucida Grande" charset="0"/>
              <a:sym typeface="Lucida Grande" charset="0"/>
            </a:endParaRPr>
          </a:p>
          <a:p>
            <a:pPr marL="0" lvl="0" indent="0" algn="ctr">
              <a:lnSpc>
                <a:spcPct val="80000"/>
              </a:lnSpc>
              <a:buNone/>
            </a:pPr>
            <a:r>
              <a:rPr lang="en-US" sz="3200" b="1" i="1" dirty="0" smtClean="0">
                <a:solidFill>
                  <a:srgbClr val="000000"/>
                </a:solidFill>
                <a:latin typeface="Bookman Old Style" pitchFamily="18" charset="0"/>
                <a:ea typeface="Lucida Grande" charset="0"/>
                <a:cs typeface="Lucida Grande" charset="0"/>
                <a:sym typeface="Lucida Grande" charset="0"/>
              </a:rPr>
              <a:t>		 PILOT INITIATIVE</a:t>
            </a:r>
            <a:endParaRPr lang="en-US" sz="3200" b="1" i="1" dirty="0" smtClean="0">
              <a:solidFill>
                <a:srgbClr val="0A0C73"/>
              </a:solidFill>
              <a:latin typeface="Bookman Old Style" pitchFamily="18" charset="0"/>
              <a:ea typeface="Lucida Grande" charset="0"/>
              <a:cs typeface="Lucida Grande" charset="0"/>
              <a:sym typeface="Lucida Grande" charset="0"/>
            </a:endParaRPr>
          </a:p>
          <a:p>
            <a:pPr>
              <a:lnSpc>
                <a:spcPct val="80000"/>
              </a:lnSpc>
            </a:pPr>
            <a:endParaRPr lang="en-US" altLang="ko-KR" sz="2000" dirty="0">
              <a:latin typeface="Verdana" pitchFamily="34" charset="0"/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nicaragua-map"/>
          <p:cNvPicPr/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835696" y="0"/>
            <a:ext cx="6674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44824"/>
            <a:ext cx="7686675" cy="4274989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n-US" sz="3200" dirty="0" smtClean="0">
                <a:solidFill>
                  <a:srgbClr val="002060"/>
                </a:solidFill>
              </a:rPr>
              <a:t>Migration is </a:t>
            </a:r>
            <a:r>
              <a:rPr lang="en-US" sz="3200" dirty="0" smtClean="0">
                <a:solidFill>
                  <a:srgbClr val="002060"/>
                </a:solidFill>
              </a:rPr>
              <a:t>a dimension </a:t>
            </a:r>
            <a:r>
              <a:rPr lang="en-US" sz="3200" dirty="0" smtClean="0">
                <a:solidFill>
                  <a:srgbClr val="002060"/>
                </a:solidFill>
              </a:rPr>
              <a:t>included </a:t>
            </a:r>
            <a:r>
              <a:rPr lang="en-US" sz="3200" dirty="0" smtClean="0">
                <a:solidFill>
                  <a:srgbClr val="002060"/>
                </a:solidFill>
              </a:rPr>
              <a:t>in </a:t>
            </a:r>
            <a:r>
              <a:rPr lang="en-US" sz="3200" dirty="0" smtClean="0">
                <a:solidFill>
                  <a:srgbClr val="002060"/>
                </a:solidFill>
              </a:rPr>
              <a:t>the reality of labor markets</a:t>
            </a:r>
            <a:r>
              <a:rPr lang="es-MX" sz="3200" dirty="0" smtClean="0">
                <a:solidFill>
                  <a:srgbClr val="002060"/>
                </a:solidFill>
              </a:rPr>
              <a:t>. </a:t>
            </a:r>
          </a:p>
          <a:p>
            <a:pPr marL="0" indent="0" algn="just">
              <a:lnSpc>
                <a:spcPct val="80000"/>
              </a:lnSpc>
              <a:buNone/>
            </a:pPr>
            <a:endParaRPr lang="es-MX" sz="3200" dirty="0">
              <a:solidFill>
                <a:srgbClr val="002060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en-US" sz="3200" dirty="0" smtClean="0">
                <a:solidFill>
                  <a:srgbClr val="002060"/>
                </a:solidFill>
              </a:rPr>
              <a:t>Migration is not a solution to unemployment but it is a reality closely linked to the labor market, which can be </a:t>
            </a:r>
            <a:r>
              <a:rPr lang="en-US" sz="3200" dirty="0" smtClean="0">
                <a:solidFill>
                  <a:srgbClr val="002060"/>
                </a:solidFill>
              </a:rPr>
              <a:t>managed.</a:t>
            </a:r>
            <a:r>
              <a:rPr lang="en-US" sz="2900" dirty="0">
                <a:solidFill>
                  <a:srgbClr val="002060"/>
                </a:solidFill>
              </a:rPr>
              <a:t/>
            </a:r>
            <a:br>
              <a:rPr lang="en-US" sz="2900" dirty="0">
                <a:solidFill>
                  <a:srgbClr val="002060"/>
                </a:solidFill>
              </a:rPr>
            </a:br>
            <a:endParaRPr lang="en-US" sz="2900" dirty="0">
              <a:solidFill>
                <a:srgbClr val="002060"/>
              </a:solidFill>
            </a:endParaRPr>
          </a:p>
          <a:p>
            <a:pPr lvl="1">
              <a:lnSpc>
                <a:spcPct val="80000"/>
              </a:lnSpc>
            </a:pPr>
            <a:endParaRPr lang="en-US" sz="2900" dirty="0">
              <a:solidFill>
                <a:schemeClr val="bg2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24936" cy="1512168"/>
          </a:xfrm>
        </p:spPr>
        <p:txBody>
          <a:bodyPr/>
          <a:lstStyle/>
          <a:p>
            <a:pPr algn="ctr"/>
            <a:r>
              <a:rPr lang="es-MX" sz="2800" b="1" dirty="0" smtClean="0">
                <a:solidFill>
                  <a:schemeClr val="bg2"/>
                </a:solidFill>
              </a:rPr>
              <a:t>    </a:t>
            </a:r>
            <a:br>
              <a:rPr lang="es-MX" sz="2800" b="1" dirty="0" smtClean="0">
                <a:solidFill>
                  <a:schemeClr val="bg2"/>
                </a:solidFill>
              </a:rPr>
            </a:br>
            <a:r>
              <a:rPr lang="es-MX" sz="2800" b="1" dirty="0" smtClean="0">
                <a:solidFill>
                  <a:schemeClr val="bg2"/>
                </a:solidFill>
              </a:rPr>
              <a:t>        </a:t>
            </a:r>
            <a:r>
              <a:rPr lang="es-MX" sz="2800" b="1" dirty="0" smtClean="0">
                <a:solidFill>
                  <a:schemeClr val="bg2"/>
                </a:solidFill>
              </a:rPr>
              <a:t>SOME </a:t>
            </a:r>
            <a:r>
              <a:rPr lang="es-MX" sz="2800" b="1" dirty="0" smtClean="0">
                <a:solidFill>
                  <a:schemeClr val="bg2"/>
                </a:solidFill>
              </a:rPr>
              <a:t>BASIC CONSIDERATIONS</a:t>
            </a:r>
            <a:br>
              <a:rPr lang="es-MX" sz="2800" b="1" dirty="0" smtClean="0">
                <a:solidFill>
                  <a:schemeClr val="bg2"/>
                </a:solidFill>
              </a:rPr>
            </a:br>
            <a:endParaRPr lang="es-NI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61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nicaragua-map"/>
          <p:cNvPicPr/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835696" y="0"/>
            <a:ext cx="6674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340768"/>
            <a:ext cx="8640960" cy="5589240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es-ES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The complex and changing realities of migration in the region require comprehensive planning strategies between the authorities involved in the management of labor migration</a:t>
            </a:r>
            <a:endParaRPr lang="es-ES" sz="2800" b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es-ES" sz="2800" b="1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002060"/>
                </a:solidFill>
              </a:rPr>
              <a:t>To strengthen the link between migration and development, States must create or strengthen institutional mechanisms to </a:t>
            </a:r>
            <a:r>
              <a:rPr lang="en-US" b="1" dirty="0" smtClean="0">
                <a:solidFill>
                  <a:srgbClr val="002060"/>
                </a:solidFill>
              </a:rPr>
              <a:t>facilitate orderly and safe labor mobility, and in consequence the protection </a:t>
            </a:r>
            <a:r>
              <a:rPr lang="en-US" b="1" dirty="0" smtClean="0">
                <a:solidFill>
                  <a:srgbClr val="002060"/>
                </a:solidFill>
              </a:rPr>
              <a:t>of the rights of migrant workers</a:t>
            </a:r>
            <a:r>
              <a:rPr lang="es-MX" sz="2800" b="1" dirty="0" smtClean="0">
                <a:solidFill>
                  <a:srgbClr val="002060"/>
                </a:solidFill>
              </a:rPr>
              <a:t>.</a:t>
            </a:r>
            <a:endParaRPr lang="es-NI" sz="2800" b="1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9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2900" dirty="0">
                <a:solidFill>
                  <a:schemeClr val="accent6">
                    <a:lumMod val="50000"/>
                  </a:schemeClr>
                </a:solidFill>
              </a:rPr>
            </a:br>
            <a:endParaRPr lang="en-US" sz="2900" dirty="0">
              <a:solidFill>
                <a:schemeClr val="accent6">
                  <a:lumMod val="50000"/>
                </a:schemeClr>
              </a:solidFill>
            </a:endParaRPr>
          </a:p>
          <a:p>
            <a:pPr lvl="1">
              <a:lnSpc>
                <a:spcPct val="80000"/>
              </a:lnSpc>
            </a:pPr>
            <a:endParaRPr lang="en-US" sz="2900" dirty="0">
              <a:solidFill>
                <a:schemeClr val="tx2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8424936" cy="1080120"/>
          </a:xfrm>
        </p:spPr>
        <p:txBody>
          <a:bodyPr/>
          <a:lstStyle/>
          <a:p>
            <a:r>
              <a:rPr lang="es-MX" sz="2800" b="1" dirty="0" smtClean="0"/>
              <a:t>    </a:t>
            </a:r>
            <a:br>
              <a:rPr lang="es-MX" sz="2800" b="1" dirty="0" smtClean="0"/>
            </a:br>
            <a:r>
              <a:rPr lang="es-MX" sz="2800" b="1" dirty="0" smtClean="0">
                <a:solidFill>
                  <a:schemeClr val="bg2"/>
                </a:solidFill>
              </a:rPr>
              <a:t>                 </a:t>
            </a:r>
            <a:r>
              <a:rPr lang="es-MX" sz="2800" b="1" dirty="0" smtClean="0">
                <a:solidFill>
                  <a:schemeClr val="bg2"/>
                </a:solidFill>
              </a:rPr>
              <a:t> SOME </a:t>
            </a:r>
            <a:r>
              <a:rPr lang="es-MX" sz="2800" b="1" dirty="0" smtClean="0">
                <a:solidFill>
                  <a:schemeClr val="bg2"/>
                </a:solidFill>
              </a:rPr>
              <a:t>BASIC CONSIDERATIONS </a:t>
            </a:r>
            <a:r>
              <a:rPr lang="es-MX" sz="2800" b="1" dirty="0" smtClean="0"/>
              <a:t/>
            </a:r>
            <a:br>
              <a:rPr lang="es-MX" sz="2800" b="1" dirty="0" smtClean="0"/>
            </a:br>
            <a:endParaRPr lang="es-NI" sz="2800" dirty="0"/>
          </a:p>
        </p:txBody>
      </p:sp>
    </p:spTree>
    <p:extLst>
      <p:ext uri="{BB962C8B-B14F-4D97-AF65-F5344CB8AC3E}">
        <p14:creationId xmlns:p14="http://schemas.microsoft.com/office/powerpoint/2010/main" val="373378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nicaragua-map"/>
          <p:cNvPicPr/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835696" y="0"/>
            <a:ext cx="6674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872" y="620688"/>
            <a:ext cx="7848600" cy="563562"/>
          </a:xfrm>
        </p:spPr>
        <p:txBody>
          <a:bodyPr/>
          <a:lstStyle/>
          <a:p>
            <a:r>
              <a:rPr lang="en-US" b="1" dirty="0" smtClean="0"/>
              <a:t>        INICIATIVA PILOTO-NICARAGUA</a:t>
            </a:r>
            <a:endParaRPr lang="en-US" sz="1800" b="1" dirty="0"/>
          </a:p>
        </p:txBody>
      </p:sp>
      <p:sp>
        <p:nvSpPr>
          <p:cNvPr id="70678" name="AutoShape 22"/>
          <p:cNvSpPr>
            <a:spLocks noChangeArrowheads="1"/>
          </p:cNvSpPr>
          <p:nvPr/>
        </p:nvSpPr>
        <p:spPr bwMode="gray">
          <a:xfrm>
            <a:off x="251520" y="1719084"/>
            <a:ext cx="3833813" cy="3833813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shade val="66667"/>
                  <a:invGamma/>
                  <a:alpha val="12000"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66667"/>
                  <a:invGamma/>
                  <a:alpha val="12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indent="0" algn="just">
              <a:buNone/>
            </a:pPr>
            <a:r>
              <a:rPr lang="es-MX" dirty="0" smtClean="0">
                <a:latin typeface="Calibri" pitchFamily="34" charset="0"/>
              </a:rPr>
              <a:t>las instituciones y de los </a:t>
            </a:r>
            <a:r>
              <a:rPr lang="es-MX" dirty="0" err="1" smtClean="0">
                <a:latin typeface="Calibri" pitchFamily="34" charset="0"/>
              </a:rPr>
              <a:t>tra</a:t>
            </a:r>
            <a:endParaRPr lang="es-NI" dirty="0">
              <a:latin typeface="Calibri" pitchFamily="34" charset="0"/>
            </a:endParaRPr>
          </a:p>
        </p:txBody>
      </p:sp>
      <p:sp>
        <p:nvSpPr>
          <p:cNvPr id="70679" name="Oval 23"/>
          <p:cNvSpPr>
            <a:spLocks noChangeArrowheads="1"/>
          </p:cNvSpPr>
          <p:nvPr/>
        </p:nvSpPr>
        <p:spPr bwMode="gray">
          <a:xfrm>
            <a:off x="523541" y="2006115"/>
            <a:ext cx="3200400" cy="3200400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3529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8575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NI"/>
          </a:p>
        </p:txBody>
      </p:sp>
      <p:sp>
        <p:nvSpPr>
          <p:cNvPr id="70680" name="AutoShape 24"/>
          <p:cNvSpPr>
            <a:spLocks noChangeArrowheads="1"/>
          </p:cNvSpPr>
          <p:nvPr/>
        </p:nvSpPr>
        <p:spPr bwMode="gray">
          <a:xfrm>
            <a:off x="3151336" y="1340768"/>
            <a:ext cx="5093071" cy="10081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tint val="5882"/>
                  <a:invGamma/>
                </a:srgbClr>
              </a:gs>
            </a:gsLst>
            <a:lin ang="0" scaled="1"/>
          </a:gradFill>
          <a:ln w="381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85750" indent="-285750" algn="just"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Protecting the rights of migrants, and identifying</a:t>
            </a:r>
          </a:p>
          <a:p>
            <a:pPr marL="285750" indent="-285750" algn="just">
              <a:defRPr/>
            </a:pPr>
            <a:r>
              <a:rPr lang="en-US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      the municipalities that expel them.</a:t>
            </a:r>
            <a:endParaRPr lang="es-ES" dirty="0" smtClean="0">
              <a:solidFill>
                <a:srgbClr val="0033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0681" name="AutoShape 25"/>
          <p:cNvSpPr>
            <a:spLocks noChangeArrowheads="1"/>
          </p:cNvSpPr>
          <p:nvPr/>
        </p:nvSpPr>
        <p:spPr bwMode="gray">
          <a:xfrm>
            <a:off x="3503966" y="2420888"/>
            <a:ext cx="5454817" cy="576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BFEAE"/>
              </a:gs>
              <a:gs pos="100000">
                <a:srgbClr val="CBFEAE">
                  <a:gamma/>
                  <a:tint val="5882"/>
                  <a:invGamma/>
                </a:srgbClr>
              </a:gs>
            </a:gsLst>
            <a:lin ang="0" scaled="1"/>
          </a:gradFill>
          <a:ln w="381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85750" indent="-285750" algn="just">
              <a:buFont typeface="Wingdings" pitchFamily="2" charset="2"/>
              <a:buChar char="ü"/>
              <a:defRPr/>
            </a:pPr>
            <a:endParaRPr lang="es-ES" dirty="0" smtClean="0">
              <a:solidFill>
                <a:srgbClr val="003366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  <a:defRPr/>
            </a:pPr>
            <a:r>
              <a:rPr lang="es-ES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Irregular </a:t>
            </a:r>
            <a:r>
              <a:rPr lang="es-ES" dirty="0" err="1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migration</a:t>
            </a:r>
            <a:r>
              <a:rPr lang="es-ES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:  temporal, circular and</a:t>
            </a:r>
          </a:p>
          <a:p>
            <a:pPr algn="just">
              <a:defRPr/>
            </a:pPr>
            <a:r>
              <a:rPr lang="es-ES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es-ES" dirty="0" err="1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Trans-border</a:t>
            </a:r>
            <a:r>
              <a:rPr lang="es-ES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defRPr/>
            </a:pPr>
            <a:endParaRPr lang="es-ES" dirty="0">
              <a:solidFill>
                <a:srgbClr val="0033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0682" name="AutoShape 26"/>
          <p:cNvSpPr>
            <a:spLocks noChangeArrowheads="1"/>
          </p:cNvSpPr>
          <p:nvPr/>
        </p:nvSpPr>
        <p:spPr bwMode="gray">
          <a:xfrm>
            <a:off x="3696600" y="3066912"/>
            <a:ext cx="5267888" cy="81654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tint val="5882"/>
                  <a:invGamma/>
                </a:srgbClr>
              </a:gs>
            </a:gsLst>
            <a:lin ang="0" scaled="1"/>
          </a:gradFill>
          <a:ln w="381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85750" indent="-285750" algn="just">
              <a:buFont typeface="Wingdings" pitchFamily="2" charset="2"/>
              <a:buChar char="ü"/>
              <a:defRPr/>
            </a:pPr>
            <a:endParaRPr lang="es-ES" dirty="0" smtClean="0">
              <a:solidFill>
                <a:srgbClr val="003366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Plenty </a:t>
            </a:r>
            <a:r>
              <a:rPr lang="en-US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of information on migration,</a:t>
            </a:r>
          </a:p>
          <a:p>
            <a:pPr marL="285750" indent="-285750" algn="just">
              <a:defRPr/>
            </a:pPr>
            <a:r>
              <a:rPr lang="en-US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     but little </a:t>
            </a:r>
            <a:r>
              <a:rPr lang="en-US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integration </a:t>
            </a:r>
            <a:r>
              <a:rPr lang="en-US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between the different sources </a:t>
            </a:r>
          </a:p>
          <a:p>
            <a:pPr marL="285750" indent="-285750" algn="just">
              <a:defRPr/>
            </a:pPr>
            <a:r>
              <a:rPr lang="en-US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     that  </a:t>
            </a:r>
            <a:r>
              <a:rPr lang="en-US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generate</a:t>
            </a:r>
            <a:r>
              <a:rPr lang="es-ES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dirty="0" err="1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it</a:t>
            </a:r>
            <a:r>
              <a:rPr lang="es-ES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s-ES" dirty="0" smtClean="0">
              <a:solidFill>
                <a:srgbClr val="003366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defRPr/>
            </a:pPr>
            <a:endParaRPr lang="es-ES" dirty="0">
              <a:solidFill>
                <a:srgbClr val="0033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0683" name="AutoShape 27"/>
          <p:cNvSpPr>
            <a:spLocks noChangeArrowheads="1"/>
          </p:cNvSpPr>
          <p:nvPr/>
        </p:nvSpPr>
        <p:spPr bwMode="gray">
          <a:xfrm>
            <a:off x="3676844" y="3942156"/>
            <a:ext cx="5174978" cy="50006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BFEAE"/>
              </a:gs>
              <a:gs pos="100000">
                <a:srgbClr val="CBFEAE">
                  <a:gamma/>
                  <a:tint val="5882"/>
                  <a:invGamma/>
                </a:srgbClr>
              </a:gs>
            </a:gsLst>
            <a:lin ang="0" scaled="1"/>
          </a:gradFill>
          <a:ln w="381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85750" indent="-285750" algn="just"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Good practice to enhance: </a:t>
            </a:r>
            <a:r>
              <a:rPr lang="en-US" dirty="0" err="1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Binational</a:t>
            </a:r>
            <a:r>
              <a:rPr lang="en-US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 Agreement</a:t>
            </a:r>
          </a:p>
          <a:p>
            <a:pPr marL="285750" indent="-285750" algn="just">
              <a:defRPr/>
            </a:pPr>
            <a:r>
              <a:rPr lang="es-ES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     </a:t>
            </a:r>
            <a:r>
              <a:rPr lang="es-ES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Costa Rica – Nicaragua </a:t>
            </a:r>
            <a:r>
              <a:rPr lang="es-ES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 2007.</a:t>
            </a:r>
            <a:endParaRPr lang="es-ES" dirty="0">
              <a:solidFill>
                <a:srgbClr val="0033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0684" name="AutoShape 28"/>
          <p:cNvSpPr>
            <a:spLocks noChangeArrowheads="1"/>
          </p:cNvSpPr>
          <p:nvPr/>
        </p:nvSpPr>
        <p:spPr bwMode="gray">
          <a:xfrm>
            <a:off x="3275856" y="4521344"/>
            <a:ext cx="5581128" cy="98073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tint val="5882"/>
                  <a:invGamma/>
                </a:srgbClr>
              </a:gs>
            </a:gsLst>
            <a:lin ang="0" scaled="1"/>
          </a:gradFill>
          <a:ln w="381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85750" indent="-285750" algn="just" eaLnBrk="0" hangingPunct="0">
              <a:buFont typeface="Wingdings" pitchFamily="2" charset="2"/>
              <a:buChar char="ü"/>
            </a:pPr>
            <a:r>
              <a:rPr lang="en-US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The information on labor migration is generated </a:t>
            </a:r>
          </a:p>
          <a:p>
            <a:pPr marL="285750" indent="-285750" algn="just" eaLnBrk="0" hangingPunct="0"/>
            <a:r>
              <a:rPr lang="en-US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  and processed by specific entities according to their</a:t>
            </a:r>
          </a:p>
          <a:p>
            <a:pPr marL="285750" indent="-285750" algn="just" eaLnBrk="0" hangingPunct="0"/>
            <a:r>
              <a:rPr lang="en-US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  own objectives. It lacks feedback</a:t>
            </a:r>
            <a:r>
              <a:rPr lang="es-ES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0685" name="Text Box 29"/>
          <p:cNvSpPr txBox="1">
            <a:spLocks noChangeArrowheads="1"/>
          </p:cNvSpPr>
          <p:nvPr/>
        </p:nvSpPr>
        <p:spPr bwMode="gray">
          <a:xfrm>
            <a:off x="684543" y="2817675"/>
            <a:ext cx="3166636" cy="107721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>
              <a:buFontTx/>
              <a:buNone/>
              <a:defRPr/>
            </a:pPr>
            <a:r>
              <a:rPr lang="es-ES" sz="3200" b="1" u="sng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Background</a:t>
            </a:r>
            <a:endParaRPr lang="es-ES" sz="3200" b="1" u="sng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FontTx/>
              <a:buNone/>
              <a:defRPr/>
            </a:pPr>
            <a:r>
              <a:rPr lang="es-ES" sz="3200" b="1" u="sng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and </a:t>
            </a:r>
            <a:r>
              <a:rPr lang="es-ES" sz="3200" b="1" u="sng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Justification</a:t>
            </a:r>
            <a:r>
              <a:rPr lang="es-ES" sz="3200" b="1" u="sng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3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es-ES" sz="3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AutoShape 28"/>
          <p:cNvSpPr>
            <a:spLocks noChangeArrowheads="1"/>
          </p:cNvSpPr>
          <p:nvPr/>
        </p:nvSpPr>
        <p:spPr bwMode="gray">
          <a:xfrm>
            <a:off x="2168426" y="5536385"/>
            <a:ext cx="6790358" cy="98073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tint val="5882"/>
                  <a:invGamma/>
                </a:srgbClr>
              </a:gs>
            </a:gsLst>
            <a:lin ang="0" scaled="1"/>
          </a:gradFill>
          <a:ln w="381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85750" indent="-285750" algn="just" eaLnBrk="0" hangingPunct="0">
              <a:buFont typeface="Wingdings" pitchFamily="2" charset="2"/>
              <a:buChar char="v"/>
            </a:pPr>
            <a:endParaRPr lang="es-ES" dirty="0" smtClean="0">
              <a:solidFill>
                <a:srgbClr val="003366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algn="just" eaLnBrk="0" hangingPunct="0">
              <a:buFont typeface="Wingdings" pitchFamily="2" charset="2"/>
              <a:buChar char="ü"/>
            </a:pPr>
            <a:r>
              <a:rPr lang="en-US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US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need of </a:t>
            </a:r>
            <a:r>
              <a:rPr lang="en-US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a good electronic </a:t>
            </a:r>
            <a:r>
              <a:rPr lang="en-US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system of information </a:t>
            </a:r>
            <a:r>
              <a:rPr lang="en-US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management </a:t>
            </a:r>
            <a:endParaRPr lang="en-US" dirty="0" smtClean="0">
              <a:solidFill>
                <a:srgbClr val="003366"/>
              </a:solidFill>
              <a:latin typeface="Calibri" pitchFamily="34" charset="0"/>
              <a:cs typeface="Calibri" pitchFamily="34" charset="0"/>
            </a:endParaRPr>
          </a:p>
          <a:p>
            <a:pPr algn="just" eaLnBrk="0" hangingPunct="0"/>
            <a:r>
              <a:rPr lang="en-US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that </a:t>
            </a:r>
            <a:r>
              <a:rPr lang="en-US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includes </a:t>
            </a:r>
            <a:r>
              <a:rPr lang="en-US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the appliance of </a:t>
            </a:r>
            <a:r>
              <a:rPr lang="en-US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production of relevant statistical reports, </a:t>
            </a:r>
          </a:p>
          <a:p>
            <a:pPr marL="285750" indent="-285750" algn="just" eaLnBrk="0" hangingPunct="0"/>
            <a:r>
              <a:rPr lang="en-US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      and operate on a refined database</a:t>
            </a:r>
            <a:r>
              <a:rPr lang="es-ES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pPr algn="just" eaLnBrk="0" hangingPunct="0"/>
            <a:r>
              <a:rPr lang="es-ES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259931" y="188640"/>
            <a:ext cx="5715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NI" sz="2800" b="1" dirty="0" smtClean="0"/>
              <a:t>ISLM-  </a:t>
            </a:r>
            <a:r>
              <a:rPr lang="es-NI" sz="2800" b="1" dirty="0" err="1" smtClean="0"/>
              <a:t>Pilot</a:t>
            </a:r>
            <a:r>
              <a:rPr lang="es-NI" sz="2800" b="1" dirty="0" smtClean="0"/>
              <a:t> </a:t>
            </a:r>
            <a:r>
              <a:rPr lang="es-NI" sz="2800" b="1" dirty="0" err="1" smtClean="0"/>
              <a:t>Initiative</a:t>
            </a:r>
            <a:endParaRPr lang="es-NI" sz="2800" b="1" dirty="0"/>
          </a:p>
        </p:txBody>
      </p:sp>
    </p:spTree>
    <p:extLst>
      <p:ext uri="{BB962C8B-B14F-4D97-AF65-F5344CB8AC3E}">
        <p14:creationId xmlns:p14="http://schemas.microsoft.com/office/powerpoint/2010/main" val="369497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 descr="nicaragua-map"/>
          <p:cNvPicPr/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835696" y="0"/>
            <a:ext cx="6674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79438"/>
            <a:ext cx="8282880" cy="563562"/>
          </a:xfrm>
        </p:spPr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</a:rPr>
              <a:t>           PILOT INITIATIVE-NICARAGUA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68613" name="AutoShape 5"/>
          <p:cNvSpPr>
            <a:spLocks noChangeArrowheads="1"/>
          </p:cNvSpPr>
          <p:nvPr/>
        </p:nvSpPr>
        <p:spPr bwMode="auto">
          <a:xfrm>
            <a:off x="2339752" y="4005064"/>
            <a:ext cx="4932784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s-NI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2645904" y="4215179"/>
            <a:ext cx="432048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Promote the exchange of information within and between institutions on migrant labor , with emphasis on temporary Nicaraguan migrant workers in Costa Rica, under the bilateral agreement Nicaragua - Costa Rica</a:t>
            </a:r>
            <a:r>
              <a:rPr lang="es-ES" sz="2000" b="1" dirty="0" smtClean="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 </a:t>
            </a:r>
          </a:p>
        </p:txBody>
      </p:sp>
      <p:sp>
        <p:nvSpPr>
          <p:cNvPr id="68615" name="Freeform 7"/>
          <p:cNvSpPr>
            <a:spLocks/>
          </p:cNvSpPr>
          <p:nvPr/>
        </p:nvSpPr>
        <p:spPr bwMode="gray">
          <a:xfrm>
            <a:off x="4082256" y="3068960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xtLst/>
        </p:spPr>
        <p:txBody>
          <a:bodyPr/>
          <a:lstStyle/>
          <a:p>
            <a:endParaRPr lang="es-NI">
              <a:solidFill>
                <a:schemeClr val="bg2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048000" y="1628775"/>
            <a:ext cx="2998788" cy="1601788"/>
            <a:chOff x="1997" y="1314"/>
            <a:chExt cx="1889" cy="1009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8620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NI">
                  <a:solidFill>
                    <a:schemeClr val="bg2"/>
                  </a:solidFill>
                </a:endParaRPr>
              </a:p>
            </p:txBody>
          </p:sp>
          <p:sp>
            <p:nvSpPr>
              <p:cNvPr id="68621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NI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68622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s-NI">
                <a:solidFill>
                  <a:schemeClr val="bg2"/>
                </a:solidFill>
              </a:endParaRPr>
            </a:p>
          </p:txBody>
        </p:sp>
        <p:sp>
          <p:nvSpPr>
            <p:cNvPr id="68623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s-NI">
                <a:solidFill>
                  <a:schemeClr val="bg2"/>
                </a:solidFill>
              </a:endParaRPr>
            </a:p>
          </p:txBody>
        </p:sp>
        <p:sp>
          <p:nvSpPr>
            <p:cNvPr id="68624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s-NI">
                <a:solidFill>
                  <a:schemeClr val="bg2"/>
                </a:solidFill>
              </a:endParaRPr>
            </a:p>
          </p:txBody>
        </p:sp>
        <p:sp>
          <p:nvSpPr>
            <p:cNvPr id="68625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s-NI">
                <a:solidFill>
                  <a:schemeClr val="bg2"/>
                </a:solidFill>
              </a:endParaRPr>
            </a:p>
          </p:txBody>
        </p:sp>
      </p:grpSp>
      <p:sp>
        <p:nvSpPr>
          <p:cNvPr id="68626" name="Text Box 18"/>
          <p:cNvSpPr txBox="1">
            <a:spLocks noChangeArrowheads="1"/>
          </p:cNvSpPr>
          <p:nvPr/>
        </p:nvSpPr>
        <p:spPr bwMode="auto">
          <a:xfrm>
            <a:off x="3499327" y="1828800"/>
            <a:ext cx="20024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 algn="just">
              <a:spcBef>
                <a:spcPts val="800"/>
              </a:spcBef>
              <a:buClr>
                <a:srgbClr val="333399"/>
              </a:buClr>
              <a:buSzPct val="100000"/>
            </a:pPr>
            <a:r>
              <a:rPr lang="es-NI" sz="3200" b="1" kern="0" dirty="0" smtClean="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Arial" charset="0"/>
              </a:rPr>
              <a:t>OBJECTIVE</a:t>
            </a:r>
            <a:endParaRPr kumimoji="0" lang="es-NI" sz="3200" b="1" i="0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74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Imagen" descr="nicaragua-map"/>
          <p:cNvPicPr/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835696" y="0"/>
            <a:ext cx="6674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800"/>
              </a:spcBef>
            </a:pP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smtClean="0">
                <a:solidFill>
                  <a:schemeClr val="bg2"/>
                </a:solidFill>
              </a:rPr>
              <a:t/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en-US" dirty="0" smtClean="0">
                <a:solidFill>
                  <a:schemeClr val="bg2"/>
                </a:solidFill>
              </a:rPr>
              <a:t>      SPECIFIC OBJECTIVES </a:t>
            </a:r>
            <a:r>
              <a:rPr lang="es-NI" sz="3600" b="1" dirty="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Arial" charset="0"/>
              </a:rPr>
              <a:t/>
            </a:r>
            <a:br>
              <a:rPr lang="es-NI" sz="3600" b="1" dirty="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Arial" charset="0"/>
              </a:rPr>
            </a:br>
            <a:endParaRPr lang="en-US" sz="3600" dirty="0">
              <a:solidFill>
                <a:schemeClr val="bg2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1624" y="1524855"/>
            <a:ext cx="8963243" cy="4353174"/>
            <a:chOff x="613" y="1318"/>
            <a:chExt cx="4555" cy="2390"/>
          </a:xfrm>
        </p:grpSpPr>
        <p:sp>
          <p:nvSpPr>
            <p:cNvPr id="102404" name="Freeform 4"/>
            <p:cNvSpPr>
              <a:spLocks noEditPoints="1"/>
            </p:cNvSpPr>
            <p:nvPr/>
          </p:nvSpPr>
          <p:spPr bwMode="gray">
            <a:xfrm rot="-1358056">
              <a:off x="877" y="1765"/>
              <a:ext cx="3839" cy="1527"/>
            </a:xfrm>
            <a:custGeom>
              <a:avLst/>
              <a:gdLst>
                <a:gd name="T0" fmla="*/ 1692 w 4040"/>
                <a:gd name="T1" fmla="*/ 12 h 1888"/>
                <a:gd name="T2" fmla="*/ 1234 w 4040"/>
                <a:gd name="T3" fmla="*/ 74 h 1888"/>
                <a:gd name="T4" fmla="*/ 828 w 4040"/>
                <a:gd name="T5" fmla="*/ 182 h 1888"/>
                <a:gd name="T6" fmla="*/ 486 w 4040"/>
                <a:gd name="T7" fmla="*/ 330 h 1888"/>
                <a:gd name="T8" fmla="*/ 226 w 4040"/>
                <a:gd name="T9" fmla="*/ 510 h 1888"/>
                <a:gd name="T10" fmla="*/ 58 w 4040"/>
                <a:gd name="T11" fmla="*/ 718 h 1888"/>
                <a:gd name="T12" fmla="*/ 0 w 4040"/>
                <a:gd name="T13" fmla="*/ 944 h 1888"/>
                <a:gd name="T14" fmla="*/ 58 w 4040"/>
                <a:gd name="T15" fmla="*/ 1170 h 1888"/>
                <a:gd name="T16" fmla="*/ 226 w 4040"/>
                <a:gd name="T17" fmla="*/ 1378 h 1888"/>
                <a:gd name="T18" fmla="*/ 486 w 4040"/>
                <a:gd name="T19" fmla="*/ 1558 h 1888"/>
                <a:gd name="T20" fmla="*/ 828 w 4040"/>
                <a:gd name="T21" fmla="*/ 1706 h 1888"/>
                <a:gd name="T22" fmla="*/ 1234 w 4040"/>
                <a:gd name="T23" fmla="*/ 1814 h 1888"/>
                <a:gd name="T24" fmla="*/ 1692 w 4040"/>
                <a:gd name="T25" fmla="*/ 1876 h 1888"/>
                <a:gd name="T26" fmla="*/ 2186 w 4040"/>
                <a:gd name="T27" fmla="*/ 1884 h 1888"/>
                <a:gd name="T28" fmla="*/ 2658 w 4040"/>
                <a:gd name="T29" fmla="*/ 1840 h 1888"/>
                <a:gd name="T30" fmla="*/ 3084 w 4040"/>
                <a:gd name="T31" fmla="*/ 1746 h 1888"/>
                <a:gd name="T32" fmla="*/ 3448 w 4040"/>
                <a:gd name="T33" fmla="*/ 1612 h 1888"/>
                <a:gd name="T34" fmla="*/ 3738 w 4040"/>
                <a:gd name="T35" fmla="*/ 1442 h 1888"/>
                <a:gd name="T36" fmla="*/ 3938 w 4040"/>
                <a:gd name="T37" fmla="*/ 1242 h 1888"/>
                <a:gd name="T38" fmla="*/ 4034 w 4040"/>
                <a:gd name="T39" fmla="*/ 1022 h 1888"/>
                <a:gd name="T40" fmla="*/ 4014 w 4040"/>
                <a:gd name="T41" fmla="*/ 790 h 1888"/>
                <a:gd name="T42" fmla="*/ 3882 w 4040"/>
                <a:gd name="T43" fmla="*/ 576 h 1888"/>
                <a:gd name="T44" fmla="*/ 3650 w 4040"/>
                <a:gd name="T45" fmla="*/ 386 h 1888"/>
                <a:gd name="T46" fmla="*/ 3334 w 4040"/>
                <a:gd name="T47" fmla="*/ 228 h 1888"/>
                <a:gd name="T48" fmla="*/ 2948 w 4040"/>
                <a:gd name="T49" fmla="*/ 106 h 1888"/>
                <a:gd name="T50" fmla="*/ 2506 w 4040"/>
                <a:gd name="T51" fmla="*/ 28 h 1888"/>
                <a:gd name="T52" fmla="*/ 2020 w 4040"/>
                <a:gd name="T53" fmla="*/ 0 h 1888"/>
                <a:gd name="T54" fmla="*/ 1606 w 4040"/>
                <a:gd name="T55" fmla="*/ 1736 h 1888"/>
                <a:gd name="T56" fmla="*/ 1164 w 4040"/>
                <a:gd name="T57" fmla="*/ 1678 h 1888"/>
                <a:gd name="T58" fmla="*/ 776 w 4040"/>
                <a:gd name="T59" fmla="*/ 1576 h 1888"/>
                <a:gd name="T60" fmla="*/ 458 w 4040"/>
                <a:gd name="T61" fmla="*/ 1436 h 1888"/>
                <a:gd name="T62" fmla="*/ 224 w 4040"/>
                <a:gd name="T63" fmla="*/ 1266 h 1888"/>
                <a:gd name="T64" fmla="*/ 88 w 4040"/>
                <a:gd name="T65" fmla="*/ 1074 h 1888"/>
                <a:gd name="T66" fmla="*/ 68 w 4040"/>
                <a:gd name="T67" fmla="*/ 864 h 1888"/>
                <a:gd name="T68" fmla="*/ 166 w 4040"/>
                <a:gd name="T69" fmla="*/ 664 h 1888"/>
                <a:gd name="T70" fmla="*/ 370 w 4040"/>
                <a:gd name="T71" fmla="*/ 486 h 1888"/>
                <a:gd name="T72" fmla="*/ 662 w 4040"/>
                <a:gd name="T73" fmla="*/ 336 h 1888"/>
                <a:gd name="T74" fmla="*/ 1028 w 4040"/>
                <a:gd name="T75" fmla="*/ 222 h 1888"/>
                <a:gd name="T76" fmla="*/ 1454 w 4040"/>
                <a:gd name="T77" fmla="*/ 148 h 1888"/>
                <a:gd name="T78" fmla="*/ 1922 w 4040"/>
                <a:gd name="T79" fmla="*/ 120 h 1888"/>
                <a:gd name="T80" fmla="*/ 2392 w 4040"/>
                <a:gd name="T81" fmla="*/ 148 h 1888"/>
                <a:gd name="T82" fmla="*/ 2818 w 4040"/>
                <a:gd name="T83" fmla="*/ 222 h 1888"/>
                <a:gd name="T84" fmla="*/ 3184 w 4040"/>
                <a:gd name="T85" fmla="*/ 336 h 1888"/>
                <a:gd name="T86" fmla="*/ 3476 w 4040"/>
                <a:gd name="T87" fmla="*/ 486 h 1888"/>
                <a:gd name="T88" fmla="*/ 3680 w 4040"/>
                <a:gd name="T89" fmla="*/ 664 h 1888"/>
                <a:gd name="T90" fmla="*/ 3778 w 4040"/>
                <a:gd name="T91" fmla="*/ 864 h 1888"/>
                <a:gd name="T92" fmla="*/ 3758 w 4040"/>
                <a:gd name="T93" fmla="*/ 1074 h 1888"/>
                <a:gd name="T94" fmla="*/ 3622 w 4040"/>
                <a:gd name="T95" fmla="*/ 1266 h 1888"/>
                <a:gd name="T96" fmla="*/ 3388 w 4040"/>
                <a:gd name="T97" fmla="*/ 1436 h 1888"/>
                <a:gd name="T98" fmla="*/ 3070 w 4040"/>
                <a:gd name="T99" fmla="*/ 1576 h 1888"/>
                <a:gd name="T100" fmla="*/ 2682 w 4040"/>
                <a:gd name="T101" fmla="*/ 1678 h 1888"/>
                <a:gd name="T102" fmla="*/ 2240 w 4040"/>
                <a:gd name="T103" fmla="*/ 1736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78824"/>
                    <a:invGamma/>
                    <a:alpha val="36000"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7C16B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NI">
                <a:solidFill>
                  <a:schemeClr val="bg2"/>
                </a:solidFill>
              </a:endParaRPr>
            </a:p>
          </p:txBody>
        </p:sp>
        <p:sp>
          <p:nvSpPr>
            <p:cNvPr id="102405" name="Oval 5"/>
            <p:cNvSpPr>
              <a:spLocks noChangeArrowheads="1"/>
            </p:cNvSpPr>
            <p:nvPr/>
          </p:nvSpPr>
          <p:spPr bwMode="gray">
            <a:xfrm rot="-1543677">
              <a:off x="2736" y="1728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NI">
                <a:solidFill>
                  <a:schemeClr val="bg2"/>
                </a:solidFill>
              </a:endParaRPr>
            </a:p>
          </p:txBody>
        </p:sp>
        <p:sp>
          <p:nvSpPr>
            <p:cNvPr id="102406" name="Oval 6"/>
            <p:cNvSpPr>
              <a:spLocks noChangeArrowheads="1"/>
            </p:cNvSpPr>
            <p:nvPr/>
          </p:nvSpPr>
          <p:spPr bwMode="gray">
            <a:xfrm rot="-1543677">
              <a:off x="4416" y="182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NI">
                <a:solidFill>
                  <a:schemeClr val="bg2"/>
                </a:solidFill>
              </a:endParaRPr>
            </a:p>
          </p:txBody>
        </p:sp>
        <p:sp>
          <p:nvSpPr>
            <p:cNvPr id="102407" name="Oval 7"/>
            <p:cNvSpPr>
              <a:spLocks noChangeArrowheads="1"/>
            </p:cNvSpPr>
            <p:nvPr/>
          </p:nvSpPr>
          <p:spPr bwMode="gray">
            <a:xfrm rot="-1543677">
              <a:off x="1824" y="350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NI">
                <a:solidFill>
                  <a:schemeClr val="bg2"/>
                </a:solidFill>
              </a:endParaRPr>
            </a:p>
          </p:txBody>
        </p:sp>
        <p:sp>
          <p:nvSpPr>
            <p:cNvPr id="102408" name="Oval 8"/>
            <p:cNvSpPr>
              <a:spLocks noChangeArrowheads="1"/>
            </p:cNvSpPr>
            <p:nvPr/>
          </p:nvSpPr>
          <p:spPr bwMode="gray">
            <a:xfrm rot="-1543677">
              <a:off x="3456" y="3120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NI">
                <a:solidFill>
                  <a:schemeClr val="bg2"/>
                </a:solidFill>
              </a:endParaRPr>
            </a:p>
          </p:txBody>
        </p:sp>
        <p:sp>
          <p:nvSpPr>
            <p:cNvPr id="102409" name="Oval 9"/>
            <p:cNvSpPr>
              <a:spLocks noChangeArrowheads="1"/>
            </p:cNvSpPr>
            <p:nvPr/>
          </p:nvSpPr>
          <p:spPr bwMode="gray">
            <a:xfrm rot="-1543677">
              <a:off x="1296" y="2592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NI">
                <a:solidFill>
                  <a:schemeClr val="bg2"/>
                </a:solidFill>
              </a:endParaRPr>
            </a:p>
          </p:txBody>
        </p:sp>
        <p:sp>
          <p:nvSpPr>
            <p:cNvPr id="102410" name="Oval 10"/>
            <p:cNvSpPr>
              <a:spLocks noChangeArrowheads="1"/>
            </p:cNvSpPr>
            <p:nvPr/>
          </p:nvSpPr>
          <p:spPr bwMode="gray">
            <a:xfrm>
              <a:off x="1455" y="1318"/>
              <a:ext cx="2715" cy="76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s-NI">
                <a:solidFill>
                  <a:schemeClr val="bg2"/>
                </a:solidFill>
              </a:endParaRPr>
            </a:p>
          </p:txBody>
        </p:sp>
        <p:sp>
          <p:nvSpPr>
            <p:cNvPr id="102411" name="Oval 11"/>
            <p:cNvSpPr>
              <a:spLocks noChangeArrowheads="1"/>
            </p:cNvSpPr>
            <p:nvPr/>
          </p:nvSpPr>
          <p:spPr bwMode="gray">
            <a:xfrm>
              <a:off x="613" y="2047"/>
              <a:ext cx="2196" cy="1067"/>
            </a:xfrm>
            <a:prstGeom prst="ellipse">
              <a:avLst/>
            </a:prstGeom>
            <a:gradFill flip="none" rotWithShape="1">
              <a:gsLst>
                <a:gs pos="0">
                  <a:srgbClr val="CC0000">
                    <a:shade val="30000"/>
                    <a:satMod val="115000"/>
                  </a:srgbClr>
                </a:gs>
                <a:gs pos="50000">
                  <a:srgbClr val="CC0000">
                    <a:shade val="67500"/>
                    <a:satMod val="115000"/>
                  </a:srgbClr>
                </a:gs>
                <a:gs pos="100000">
                  <a:srgbClr val="CC00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s-NI">
                <a:solidFill>
                  <a:schemeClr val="bg2"/>
                </a:solidFill>
              </a:endParaRPr>
            </a:p>
          </p:txBody>
        </p:sp>
        <p:sp>
          <p:nvSpPr>
            <p:cNvPr id="102413" name="Oval 13"/>
            <p:cNvSpPr>
              <a:spLocks noChangeArrowheads="1"/>
            </p:cNvSpPr>
            <p:nvPr/>
          </p:nvSpPr>
          <p:spPr bwMode="gray">
            <a:xfrm>
              <a:off x="2509" y="2796"/>
              <a:ext cx="2659" cy="912"/>
            </a:xfrm>
            <a:prstGeom prst="ellipse">
              <a:avLst/>
            </a:prstGeom>
            <a:gradFill flip="none" rotWithShape="1">
              <a:gsLst>
                <a:gs pos="0">
                  <a:srgbClr val="CC0000">
                    <a:shade val="30000"/>
                    <a:satMod val="115000"/>
                  </a:srgbClr>
                </a:gs>
                <a:gs pos="50000">
                  <a:srgbClr val="CC0000">
                    <a:shade val="67500"/>
                    <a:satMod val="115000"/>
                  </a:srgbClr>
                </a:gs>
                <a:gs pos="100000">
                  <a:srgbClr val="CC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s-NI">
                <a:solidFill>
                  <a:schemeClr val="bg2"/>
                </a:solidFill>
              </a:endParaRPr>
            </a:p>
          </p:txBody>
        </p:sp>
        <p:sp>
          <p:nvSpPr>
            <p:cNvPr id="102415" name="Text Box 15"/>
            <p:cNvSpPr txBox="1">
              <a:spLocks noChangeArrowheads="1"/>
            </p:cNvSpPr>
            <p:nvPr/>
          </p:nvSpPr>
          <p:spPr bwMode="gray">
            <a:xfrm>
              <a:off x="942" y="2205"/>
              <a:ext cx="1647" cy="8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s-ES" b="1" dirty="0" smtClean="0">
                  <a:solidFill>
                    <a:schemeClr val="bg2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 </a:t>
              </a:r>
              <a:r>
                <a:rPr lang="en-US" b="1" dirty="0" smtClean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Generate useful </a:t>
              </a:r>
              <a:r>
                <a:rPr lang="en-US" b="1" dirty="0" smtClean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information; </a:t>
              </a:r>
              <a:r>
                <a:rPr lang="en-US" b="1" dirty="0" smtClean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updated and reliable for the formulation and implementation of policies and bilateral agreements.</a:t>
              </a:r>
              <a:endParaRPr lang="es-ES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102416" name="Text Box 16"/>
            <p:cNvSpPr txBox="1">
              <a:spLocks noChangeArrowheads="1"/>
            </p:cNvSpPr>
            <p:nvPr/>
          </p:nvSpPr>
          <p:spPr bwMode="gray">
            <a:xfrm>
              <a:off x="1930" y="1336"/>
              <a:ext cx="1976" cy="6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 eaLnBrk="0" hangingPunct="0"/>
              <a:endParaRPr lang="es-ES" b="1" dirty="0" smtClean="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  <a:p>
              <a:pPr algn="just" eaLnBrk="0" hangingPunct="0"/>
              <a:r>
                <a:rPr lang="es-ES" b="1" dirty="0" smtClean="0">
                  <a:solidFill>
                    <a:schemeClr val="bg2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Streamline</a:t>
              </a:r>
              <a:r>
                <a:rPr lang="es-ES" b="1" dirty="0" smtClean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collection</a:t>
              </a:r>
              <a:r>
                <a:rPr lang="es-ES" b="1" dirty="0" smtClean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 a</a:t>
              </a:r>
              <a:r>
                <a:rPr lang="en-US" b="1" dirty="0" err="1" smtClean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nd</a:t>
              </a:r>
              <a:r>
                <a:rPr lang="en-US" b="1" dirty="0" smtClean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 systematization of information on labor migration</a:t>
              </a:r>
              <a:r>
                <a:rPr lang="es-ES" b="1" dirty="0" smtClean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  </a:t>
              </a:r>
            </a:p>
          </p:txBody>
        </p:sp>
        <p:sp>
          <p:nvSpPr>
            <p:cNvPr id="102418" name="Text Box 18"/>
            <p:cNvSpPr txBox="1">
              <a:spLocks noChangeArrowheads="1"/>
            </p:cNvSpPr>
            <p:nvPr/>
          </p:nvSpPr>
          <p:spPr bwMode="gray">
            <a:xfrm>
              <a:off x="2723" y="2803"/>
              <a:ext cx="2169" cy="6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 eaLnBrk="0" hangingPunct="0"/>
              <a:endParaRPr lang="es-ES" b="1" dirty="0" smtClean="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  <a:p>
              <a:pPr algn="just" eaLnBrk="0" hangingPunct="0"/>
              <a:r>
                <a:rPr lang="en-US" b="1" dirty="0" smtClean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Ensure the exchange of information between the institutions involved in the management of labor migration.</a:t>
              </a:r>
              <a:endParaRPr lang="es-ES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615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6 Imagen" descr="nicaragua-map"/>
          <p:cNvPicPr/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835696" y="0"/>
            <a:ext cx="6674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88640"/>
            <a:ext cx="7956376" cy="1008112"/>
          </a:xfrm>
        </p:spPr>
        <p:txBody>
          <a:bodyPr/>
          <a:lstStyle/>
          <a:p>
            <a:r>
              <a:rPr lang="en-US" sz="2400" dirty="0" smtClean="0">
                <a:solidFill>
                  <a:schemeClr val="bg2"/>
                </a:solidFill>
              </a:rPr>
              <a:t>       </a:t>
            </a:r>
            <a:r>
              <a:rPr lang="en-US" sz="2800" dirty="0" smtClean="0">
                <a:solidFill>
                  <a:schemeClr val="bg2"/>
                </a:solidFill>
              </a:rPr>
              <a:t>DEVELOPMENT OF THE PILOT INITIATIVE</a:t>
            </a: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88067" name="Freeform 3"/>
          <p:cNvSpPr>
            <a:spLocks/>
          </p:cNvSpPr>
          <p:nvPr/>
        </p:nvSpPr>
        <p:spPr bwMode="gray">
          <a:xfrm>
            <a:off x="5073650" y="1219200"/>
            <a:ext cx="1466850" cy="1155700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hlink">
                  <a:gamma/>
                  <a:tint val="90980"/>
                  <a:invGamma/>
                  <a:alpha val="32001"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NI">
              <a:solidFill>
                <a:schemeClr val="bg2"/>
              </a:solidFill>
            </a:endParaRPr>
          </a:p>
        </p:txBody>
      </p:sp>
      <p:sp>
        <p:nvSpPr>
          <p:cNvPr id="88068" name="AutoShape 4"/>
          <p:cNvSpPr>
            <a:spLocks noChangeArrowheads="1"/>
          </p:cNvSpPr>
          <p:nvPr/>
        </p:nvSpPr>
        <p:spPr bwMode="auto">
          <a:xfrm>
            <a:off x="3124202" y="2673464"/>
            <a:ext cx="2682874" cy="3566999"/>
          </a:xfrm>
          <a:prstGeom prst="roundRect">
            <a:avLst>
              <a:gd name="adj" fmla="val 4690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1D08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NI">
              <a:solidFill>
                <a:schemeClr val="bg2"/>
              </a:solidFill>
            </a:endParaRPr>
          </a:p>
        </p:txBody>
      </p:sp>
      <p:sp>
        <p:nvSpPr>
          <p:cNvPr id="88069" name="AutoShape 5"/>
          <p:cNvSpPr>
            <a:spLocks noChangeArrowheads="1"/>
          </p:cNvSpPr>
          <p:nvPr/>
        </p:nvSpPr>
        <p:spPr bwMode="gray">
          <a:xfrm>
            <a:off x="3225800" y="2374900"/>
            <a:ext cx="2498328" cy="4270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eaLnBrk="0" hangingPunct="0"/>
            <a:r>
              <a:rPr lang="es-NI" b="1" dirty="0" smtClean="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s-NI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Scope</a:t>
            </a:r>
            <a:r>
              <a:rPr lang="es-NI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s-NI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Definition</a:t>
            </a:r>
            <a:endParaRPr lang="es-NI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8072" name="AutoShape 8"/>
          <p:cNvSpPr>
            <a:spLocks noChangeArrowheads="1"/>
          </p:cNvSpPr>
          <p:nvPr/>
        </p:nvSpPr>
        <p:spPr bwMode="auto">
          <a:xfrm>
            <a:off x="5934075" y="2151062"/>
            <a:ext cx="2295525" cy="4054478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FC5E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NI">
              <a:solidFill>
                <a:schemeClr val="bg2"/>
              </a:solidFill>
            </a:endParaRPr>
          </a:p>
        </p:txBody>
      </p:sp>
      <p:sp>
        <p:nvSpPr>
          <p:cNvPr id="88073" name="AutoShape 9"/>
          <p:cNvSpPr>
            <a:spLocks noChangeArrowheads="1"/>
          </p:cNvSpPr>
          <p:nvPr/>
        </p:nvSpPr>
        <p:spPr bwMode="gray">
          <a:xfrm>
            <a:off x="6019801" y="1916831"/>
            <a:ext cx="2133600" cy="6715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NI">
              <a:solidFill>
                <a:schemeClr val="bg2"/>
              </a:solidFill>
            </a:endParaRPr>
          </a:p>
        </p:txBody>
      </p:sp>
      <p:sp>
        <p:nvSpPr>
          <p:cNvPr id="88076" name="Freeform 12"/>
          <p:cNvSpPr>
            <a:spLocks/>
          </p:cNvSpPr>
          <p:nvPr/>
        </p:nvSpPr>
        <p:spPr bwMode="gray">
          <a:xfrm>
            <a:off x="2492375" y="1720850"/>
            <a:ext cx="1466850" cy="1157288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solidFill>
            <a:srgbClr val="CC0000"/>
          </a:solidFill>
          <a:ln>
            <a:noFill/>
          </a:ln>
          <a:extLst/>
        </p:spPr>
        <p:txBody>
          <a:bodyPr/>
          <a:lstStyle/>
          <a:p>
            <a:endParaRPr lang="es-NI">
              <a:solidFill>
                <a:schemeClr val="bg2"/>
              </a:solidFill>
            </a:endParaRPr>
          </a:p>
        </p:txBody>
      </p:sp>
      <p:sp>
        <p:nvSpPr>
          <p:cNvPr id="88078" name="Text Box 14"/>
          <p:cNvSpPr txBox="1">
            <a:spLocks noChangeArrowheads="1"/>
          </p:cNvSpPr>
          <p:nvPr/>
        </p:nvSpPr>
        <p:spPr bwMode="gray">
          <a:xfrm>
            <a:off x="6019802" y="1916831"/>
            <a:ext cx="21335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s-NI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Design</a:t>
            </a:r>
            <a:r>
              <a:rPr lang="es-NI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s-NI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Coding</a:t>
            </a:r>
            <a:endParaRPr lang="es-NI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 eaLnBrk="0" hangingPunct="0"/>
            <a:r>
              <a:rPr lang="es-NI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s-NI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Programming</a:t>
            </a:r>
            <a:endParaRPr lang="es-NI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665163" y="2801939"/>
            <a:ext cx="2295525" cy="3438527"/>
            <a:chOff x="419" y="1765"/>
            <a:chExt cx="1446" cy="2166"/>
          </a:xfrm>
        </p:grpSpPr>
        <p:sp>
          <p:nvSpPr>
            <p:cNvPr id="88080" name="AutoShape 16"/>
            <p:cNvSpPr>
              <a:spLocks noChangeArrowheads="1"/>
            </p:cNvSpPr>
            <p:nvPr/>
          </p:nvSpPr>
          <p:spPr bwMode="auto">
            <a:xfrm>
              <a:off x="419" y="1943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2D8A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NI">
                <a:solidFill>
                  <a:schemeClr val="bg2"/>
                </a:solidFill>
              </a:endParaRPr>
            </a:p>
          </p:txBody>
        </p:sp>
        <p:sp>
          <p:nvSpPr>
            <p:cNvPr id="88081" name="AutoShape 17"/>
            <p:cNvSpPr>
              <a:spLocks noChangeArrowheads="1"/>
            </p:cNvSpPr>
            <p:nvPr/>
          </p:nvSpPr>
          <p:spPr bwMode="gray">
            <a:xfrm>
              <a:off x="460" y="1765"/>
              <a:ext cx="1401" cy="34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CC0000">
                    <a:shade val="30000"/>
                    <a:satMod val="115000"/>
                  </a:srgbClr>
                </a:gs>
                <a:gs pos="50000">
                  <a:srgbClr val="CC0000">
                    <a:shade val="67500"/>
                    <a:satMod val="115000"/>
                  </a:srgbClr>
                </a:gs>
                <a:gs pos="100000">
                  <a:srgbClr val="CC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NI">
                <a:solidFill>
                  <a:schemeClr val="bg2"/>
                </a:solidFill>
              </a:endParaRPr>
            </a:p>
          </p:txBody>
        </p:sp>
        <p:sp>
          <p:nvSpPr>
            <p:cNvPr id="88085" name="Text Box 21"/>
            <p:cNvSpPr txBox="1">
              <a:spLocks noChangeArrowheads="1"/>
            </p:cNvSpPr>
            <p:nvPr/>
          </p:nvSpPr>
          <p:spPr bwMode="auto">
            <a:xfrm>
              <a:off x="499" y="2106"/>
              <a:ext cx="1286" cy="153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900" b="1" dirty="0" smtClean="0">
                  <a:solidFill>
                    <a:schemeClr val="bg2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Information system evaluation CODENIC - CR:</a:t>
              </a:r>
              <a:br>
                <a:rPr lang="en-US" sz="1900" b="1" dirty="0" smtClean="0">
                  <a:solidFill>
                    <a:schemeClr val="bg2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</a:br>
              <a:r>
                <a:rPr lang="en-US" sz="1900" b="1" dirty="0" smtClean="0">
                  <a:solidFill>
                    <a:schemeClr val="bg2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identification of the causes that </a:t>
              </a:r>
              <a:r>
                <a:rPr lang="en-US" sz="1900" b="1" dirty="0" smtClean="0">
                  <a:solidFill>
                    <a:schemeClr val="bg2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didn´t allow the optimal execution </a:t>
              </a:r>
              <a:r>
                <a:rPr lang="en-US" sz="1900" b="1" dirty="0" smtClean="0">
                  <a:solidFill>
                    <a:schemeClr val="bg2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of the project</a:t>
              </a:r>
              <a:endParaRPr lang="en-US" sz="1900" b="1" dirty="0">
                <a:solidFill>
                  <a:schemeClr val="bg2"/>
                </a:solidFill>
              </a:endParaRPr>
            </a:p>
          </p:txBody>
        </p:sp>
      </p:grpSp>
      <p:sp>
        <p:nvSpPr>
          <p:cNvPr id="88086" name="Text Box 22"/>
          <p:cNvSpPr txBox="1">
            <a:spLocks noChangeArrowheads="1"/>
          </p:cNvSpPr>
          <p:nvPr/>
        </p:nvSpPr>
        <p:spPr bwMode="auto">
          <a:xfrm>
            <a:off x="3124201" y="2886075"/>
            <a:ext cx="2599927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indent="0" algn="just">
              <a:buFontTx/>
              <a:buNone/>
            </a:pPr>
            <a:r>
              <a:rPr lang="en-US" b="1" dirty="0" smtClean="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Rising System Requirements and Specifications, project scope definition in line with expectations</a:t>
            </a:r>
            <a:r>
              <a:rPr lang="es-ES" b="1" dirty="0" smtClean="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b="1" dirty="0" smtClean="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needs and resources of the institutions involved:</a:t>
            </a:r>
            <a:r>
              <a:rPr lang="es-ES" b="1" dirty="0" smtClean="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MITRAB, DGME, MINISTRY OF FOREIGN AFFAIRS</a:t>
            </a:r>
            <a:endParaRPr lang="es-NI" dirty="0">
              <a:solidFill>
                <a:schemeClr val="bg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8087" name="Text Box 23"/>
          <p:cNvSpPr txBox="1">
            <a:spLocks noChangeArrowheads="1"/>
          </p:cNvSpPr>
          <p:nvPr/>
        </p:nvSpPr>
        <p:spPr bwMode="auto">
          <a:xfrm>
            <a:off x="6015037" y="2715835"/>
            <a:ext cx="21336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indent="0" algn="just">
              <a:buFontTx/>
              <a:buNone/>
            </a:pPr>
            <a:r>
              <a:rPr lang="en-US" sz="1600" b="1" dirty="0" smtClean="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Development (programming</a:t>
            </a:r>
            <a:r>
              <a:rPr lang="en-US" sz="1600" b="1" dirty="0" smtClean="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of  </a:t>
            </a:r>
            <a:r>
              <a:rPr lang="en-US" sz="1600" b="1" dirty="0" smtClean="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labor migration system based on the analysis (identification of success factors), requirements gathering and validation of scope (mission and vision).</a:t>
            </a:r>
            <a:endParaRPr lang="es-NI" sz="1600" b="1" dirty="0">
              <a:solidFill>
                <a:schemeClr val="bg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899966" y="2878138"/>
            <a:ext cx="1885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s-NI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State</a:t>
            </a:r>
            <a:r>
              <a:rPr lang="es-NI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of </a:t>
            </a:r>
            <a:r>
              <a:rPr lang="es-NI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the</a:t>
            </a:r>
            <a:r>
              <a:rPr lang="es-NI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s-NI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Affair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48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nicaragua-map"/>
          <p:cNvPicPr/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835696" y="0"/>
            <a:ext cx="6674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31033" y="332656"/>
            <a:ext cx="8712967" cy="936104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            </a:t>
            </a:r>
            <a:r>
              <a:rPr lang="en-US" sz="2800" dirty="0" smtClean="0">
                <a:solidFill>
                  <a:schemeClr val="bg2"/>
                </a:solidFill>
              </a:rPr>
              <a:t>DEVELOPMENT OF THE PILOT INITIATIVE</a:t>
            </a: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88068" name="AutoShape 4"/>
          <p:cNvSpPr>
            <a:spLocks noChangeArrowheads="1"/>
          </p:cNvSpPr>
          <p:nvPr/>
        </p:nvSpPr>
        <p:spPr bwMode="auto">
          <a:xfrm>
            <a:off x="2987824" y="2673464"/>
            <a:ext cx="3024336" cy="3566999"/>
          </a:xfrm>
          <a:prstGeom prst="roundRect">
            <a:avLst>
              <a:gd name="adj" fmla="val 4690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1D08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NI">
              <a:solidFill>
                <a:schemeClr val="bg2"/>
              </a:solidFill>
            </a:endParaRPr>
          </a:p>
        </p:txBody>
      </p:sp>
      <p:sp>
        <p:nvSpPr>
          <p:cNvPr id="88069" name="AutoShape 5"/>
          <p:cNvSpPr>
            <a:spLocks noChangeArrowheads="1"/>
          </p:cNvSpPr>
          <p:nvPr/>
        </p:nvSpPr>
        <p:spPr bwMode="gray">
          <a:xfrm>
            <a:off x="2915816" y="2135755"/>
            <a:ext cx="3168352" cy="91595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eaLnBrk="0" hangingPunct="0"/>
            <a:r>
              <a:rPr lang="es-NI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Training </a:t>
            </a:r>
            <a:r>
              <a:rPr lang="es-NI" sz="24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Process</a:t>
            </a:r>
            <a:r>
              <a:rPr lang="es-NI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pPr algn="ctr" eaLnBrk="0" hangingPunct="0"/>
            <a:r>
              <a:rPr lang="es-NI" sz="24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Testing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8076" name="Freeform 12"/>
          <p:cNvSpPr>
            <a:spLocks/>
          </p:cNvSpPr>
          <p:nvPr/>
        </p:nvSpPr>
        <p:spPr bwMode="gray">
          <a:xfrm>
            <a:off x="2492375" y="1436444"/>
            <a:ext cx="1466850" cy="1157288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/>
          <a:lstStyle/>
          <a:p>
            <a:endParaRPr lang="es-NI">
              <a:solidFill>
                <a:schemeClr val="bg2"/>
              </a:solidFill>
            </a:endParaRPr>
          </a:p>
        </p:txBody>
      </p:sp>
      <p:sp>
        <p:nvSpPr>
          <p:cNvPr id="88086" name="Text Box 22"/>
          <p:cNvSpPr txBox="1">
            <a:spLocks noChangeArrowheads="1"/>
          </p:cNvSpPr>
          <p:nvPr/>
        </p:nvSpPr>
        <p:spPr bwMode="auto">
          <a:xfrm>
            <a:off x="3251200" y="3051710"/>
            <a:ext cx="276096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s-NI" sz="2400" b="1" dirty="0" smtClean="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Training </a:t>
            </a:r>
            <a:r>
              <a:rPr lang="es-NI" sz="2400" b="1" dirty="0" err="1" smtClean="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for</a:t>
            </a:r>
            <a:r>
              <a:rPr lang="es-NI" sz="2400" b="1" dirty="0" smtClean="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s-NI" sz="2400" b="1" dirty="0" err="1" smtClean="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the</a:t>
            </a:r>
            <a:r>
              <a:rPr lang="es-NI" sz="2400" b="1" dirty="0" smtClean="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s-NI" sz="2400" b="1" dirty="0" err="1" smtClean="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national</a:t>
            </a:r>
            <a:r>
              <a:rPr lang="es-NI" sz="2400" b="1" dirty="0" smtClean="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s-NI" sz="2400" b="1" dirty="0" err="1" smtClean="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users</a:t>
            </a:r>
            <a:r>
              <a:rPr lang="es-NI" sz="2400" b="1" dirty="0" smtClean="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and </a:t>
            </a:r>
            <a:r>
              <a:rPr lang="es-NI" sz="2400" b="1" dirty="0" err="1" smtClean="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for</a:t>
            </a:r>
            <a:r>
              <a:rPr lang="es-NI" sz="2400" b="1" dirty="0" smtClean="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s-NI" sz="2400" b="1" dirty="0" err="1" smtClean="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the</a:t>
            </a:r>
            <a:r>
              <a:rPr lang="en-US" sz="2400" b="1" dirty="0" smtClean="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Nicaraguan consulates in Costa Rica,</a:t>
            </a:r>
            <a:r>
              <a:rPr lang="es-NI" sz="2400" b="1" dirty="0" smtClean="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b="1" dirty="0" smtClean="0">
                <a:solidFill>
                  <a:schemeClr val="bg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to incorporate information on the Virtual Platform</a:t>
            </a:r>
            <a:endParaRPr lang="es-NI" sz="2400" b="1" dirty="0">
              <a:solidFill>
                <a:schemeClr val="bg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04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[1]">
  <a:themeElements>
    <a:clrScheme name="template 15">
      <a:dk1>
        <a:srgbClr val="4D4D4D"/>
      </a:dk1>
      <a:lt1>
        <a:srgbClr val="FFFFFF"/>
      </a:lt1>
      <a:dk2>
        <a:srgbClr val="4D4D4D"/>
      </a:dk2>
      <a:lt2>
        <a:srgbClr val="1F1111"/>
      </a:lt2>
      <a:accent1>
        <a:srgbClr val="393939"/>
      </a:accent1>
      <a:accent2>
        <a:srgbClr val="727272"/>
      </a:accent2>
      <a:accent3>
        <a:srgbClr val="FFFFFF"/>
      </a:accent3>
      <a:accent4>
        <a:srgbClr val="404040"/>
      </a:accent4>
      <a:accent5>
        <a:srgbClr val="AEAEAE"/>
      </a:accent5>
      <a:accent6>
        <a:srgbClr val="676767"/>
      </a:accent6>
      <a:hlink>
        <a:srgbClr val="D42424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11163C"/>
        </a:lt2>
        <a:accent1>
          <a:srgbClr val="212B53"/>
        </a:accent1>
        <a:accent2>
          <a:srgbClr val="364481"/>
        </a:accent2>
        <a:accent3>
          <a:srgbClr val="FFFFFF"/>
        </a:accent3>
        <a:accent4>
          <a:srgbClr val="404040"/>
        </a:accent4>
        <a:accent5>
          <a:srgbClr val="ABACB3"/>
        </a:accent5>
        <a:accent6>
          <a:srgbClr val="303D74"/>
        </a:accent6>
        <a:hlink>
          <a:srgbClr val="3E498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D254C"/>
        </a:lt2>
        <a:accent1>
          <a:srgbClr val="254B83"/>
        </a:accent1>
        <a:accent2>
          <a:srgbClr val="406DAA"/>
        </a:accent2>
        <a:accent3>
          <a:srgbClr val="FFFFFF"/>
        </a:accent3>
        <a:accent4>
          <a:srgbClr val="404040"/>
        </a:accent4>
        <a:accent5>
          <a:srgbClr val="ACB1C1"/>
        </a:accent5>
        <a:accent6>
          <a:srgbClr val="39629A"/>
        </a:accent6>
        <a:hlink>
          <a:srgbClr val="3267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363B45"/>
        </a:lt2>
        <a:accent1>
          <a:srgbClr val="A99D9B"/>
        </a:accent1>
        <a:accent2>
          <a:srgbClr val="565A66"/>
        </a:accent2>
        <a:accent3>
          <a:srgbClr val="FFFFFF"/>
        </a:accent3>
        <a:accent4>
          <a:srgbClr val="404040"/>
        </a:accent4>
        <a:accent5>
          <a:srgbClr val="D1CCCB"/>
        </a:accent5>
        <a:accent6>
          <a:srgbClr val="4D515C"/>
        </a:accent6>
        <a:hlink>
          <a:srgbClr val="92715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2E3236"/>
        </a:lt2>
        <a:accent1>
          <a:srgbClr val="B26920"/>
        </a:accent1>
        <a:accent2>
          <a:srgbClr val="6F7F8D"/>
        </a:accent2>
        <a:accent3>
          <a:srgbClr val="FFFFFF"/>
        </a:accent3>
        <a:accent4>
          <a:srgbClr val="404040"/>
        </a:accent4>
        <a:accent5>
          <a:srgbClr val="D5B9AB"/>
        </a:accent5>
        <a:accent6>
          <a:srgbClr val="64727F"/>
        </a:accent6>
        <a:hlink>
          <a:srgbClr val="EEC72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2E3236"/>
        </a:lt2>
        <a:accent1>
          <a:srgbClr val="9BB6EE"/>
        </a:accent1>
        <a:accent2>
          <a:srgbClr val="6F7F8D"/>
        </a:accent2>
        <a:accent3>
          <a:srgbClr val="FFFFFF"/>
        </a:accent3>
        <a:accent4>
          <a:srgbClr val="404040"/>
        </a:accent4>
        <a:accent5>
          <a:srgbClr val="CBD7F5"/>
        </a:accent5>
        <a:accent6>
          <a:srgbClr val="64727F"/>
        </a:accent6>
        <a:hlink>
          <a:srgbClr val="84AAF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40494F"/>
        </a:lt2>
        <a:accent1>
          <a:srgbClr val="6D7D8A"/>
        </a:accent1>
        <a:accent2>
          <a:srgbClr val="A7A7A7"/>
        </a:accent2>
        <a:accent3>
          <a:srgbClr val="FFFFFF"/>
        </a:accent3>
        <a:accent4>
          <a:srgbClr val="404040"/>
        </a:accent4>
        <a:accent5>
          <a:srgbClr val="BABFC4"/>
        </a:accent5>
        <a:accent6>
          <a:srgbClr val="979797"/>
        </a:accent6>
        <a:hlink>
          <a:srgbClr val="7F7F7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4D4D4D"/>
        </a:dk2>
        <a:lt2>
          <a:srgbClr val="454D52"/>
        </a:lt2>
        <a:accent1>
          <a:srgbClr val="7D8B97"/>
        </a:accent1>
        <a:accent2>
          <a:srgbClr val="CBCBCB"/>
        </a:accent2>
        <a:accent3>
          <a:srgbClr val="FFFFFF"/>
        </a:accent3>
        <a:accent4>
          <a:srgbClr val="404040"/>
        </a:accent4>
        <a:accent5>
          <a:srgbClr val="BFC4C9"/>
        </a:accent5>
        <a:accent6>
          <a:srgbClr val="B8B8B8"/>
        </a:accent6>
        <a:hlink>
          <a:srgbClr val="5158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4D4D4D"/>
        </a:dk2>
        <a:lt2>
          <a:srgbClr val="393939"/>
        </a:lt2>
        <a:accent1>
          <a:srgbClr val="858585"/>
        </a:accent1>
        <a:accent2>
          <a:srgbClr val="939393"/>
        </a:accent2>
        <a:accent3>
          <a:srgbClr val="FFFFFF"/>
        </a:accent3>
        <a:accent4>
          <a:srgbClr val="404040"/>
        </a:accent4>
        <a:accent5>
          <a:srgbClr val="C2C2C2"/>
        </a:accent5>
        <a:accent6>
          <a:srgbClr val="858585"/>
        </a:accent6>
        <a:hlink>
          <a:srgbClr val="6969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4D4D4D"/>
        </a:dk2>
        <a:lt2>
          <a:srgbClr val="4F5056"/>
        </a:lt2>
        <a:accent1>
          <a:srgbClr val="7E7F8E"/>
        </a:accent1>
        <a:accent2>
          <a:srgbClr val="C0C1C5"/>
        </a:accent2>
        <a:accent3>
          <a:srgbClr val="FFFFFF"/>
        </a:accent3>
        <a:accent4>
          <a:srgbClr val="404040"/>
        </a:accent4>
        <a:accent5>
          <a:srgbClr val="C0C0C6"/>
        </a:accent5>
        <a:accent6>
          <a:srgbClr val="AEAFB2"/>
        </a:accent6>
        <a:hlink>
          <a:srgbClr val="ACAFB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4D4D4D"/>
        </a:dk2>
        <a:lt2>
          <a:srgbClr val="85978F"/>
        </a:lt2>
        <a:accent1>
          <a:srgbClr val="9DA499"/>
        </a:accent1>
        <a:accent2>
          <a:srgbClr val="A5B9BA"/>
        </a:accent2>
        <a:accent3>
          <a:srgbClr val="FFFFFF"/>
        </a:accent3>
        <a:accent4>
          <a:srgbClr val="404040"/>
        </a:accent4>
        <a:accent5>
          <a:srgbClr val="CCCFCA"/>
        </a:accent5>
        <a:accent6>
          <a:srgbClr val="95A7A8"/>
        </a:accent6>
        <a:hlink>
          <a:srgbClr val="ABB4A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4D4D4D"/>
        </a:dk2>
        <a:lt2>
          <a:srgbClr val="484847"/>
        </a:lt2>
        <a:accent1>
          <a:srgbClr val="7C7C74"/>
        </a:accent1>
        <a:accent2>
          <a:srgbClr val="AFB2AA"/>
        </a:accent2>
        <a:accent3>
          <a:srgbClr val="FFFFFF"/>
        </a:accent3>
        <a:accent4>
          <a:srgbClr val="404040"/>
        </a:accent4>
        <a:accent5>
          <a:srgbClr val="BFBFBC"/>
        </a:accent5>
        <a:accent6>
          <a:srgbClr val="9EA19A"/>
        </a:accent6>
        <a:hlink>
          <a:srgbClr val="D4D2C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4D4D4D"/>
        </a:dk2>
        <a:lt2>
          <a:srgbClr val="18191C"/>
        </a:lt2>
        <a:accent1>
          <a:srgbClr val="1F2229"/>
        </a:accent1>
        <a:accent2>
          <a:srgbClr val="3B4A61"/>
        </a:accent2>
        <a:accent3>
          <a:srgbClr val="FFFFFF"/>
        </a:accent3>
        <a:accent4>
          <a:srgbClr val="404040"/>
        </a:accent4>
        <a:accent5>
          <a:srgbClr val="ABABAC"/>
        </a:accent5>
        <a:accent6>
          <a:srgbClr val="354257"/>
        </a:accent6>
        <a:hlink>
          <a:srgbClr val="718CA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4D4D4D"/>
        </a:dk2>
        <a:lt2>
          <a:srgbClr val="3E3B55"/>
        </a:lt2>
        <a:accent1>
          <a:srgbClr val="8D8DC2"/>
        </a:accent1>
        <a:accent2>
          <a:srgbClr val="777777"/>
        </a:accent2>
        <a:accent3>
          <a:srgbClr val="FFFFFF"/>
        </a:accent3>
        <a:accent4>
          <a:srgbClr val="404040"/>
        </a:accent4>
        <a:accent5>
          <a:srgbClr val="C5C5DD"/>
        </a:accent5>
        <a:accent6>
          <a:srgbClr val="6B6B6B"/>
        </a:accent6>
        <a:hlink>
          <a:srgbClr val="C0C0C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4">
        <a:dk1>
          <a:srgbClr val="4D4D4D"/>
        </a:dk1>
        <a:lt1>
          <a:srgbClr val="FFFFFF"/>
        </a:lt1>
        <a:dk2>
          <a:srgbClr val="4D4D4D"/>
        </a:dk2>
        <a:lt2>
          <a:srgbClr val="26231E"/>
        </a:lt2>
        <a:accent1>
          <a:srgbClr val="D69F8C"/>
        </a:accent1>
        <a:accent2>
          <a:srgbClr val="AD8D82"/>
        </a:accent2>
        <a:accent3>
          <a:srgbClr val="FFFFFF"/>
        </a:accent3>
        <a:accent4>
          <a:srgbClr val="404040"/>
        </a:accent4>
        <a:accent5>
          <a:srgbClr val="E8CDC5"/>
        </a:accent5>
        <a:accent6>
          <a:srgbClr val="9C7F75"/>
        </a:accent6>
        <a:hlink>
          <a:srgbClr val="67606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5">
        <a:dk1>
          <a:srgbClr val="4D4D4D"/>
        </a:dk1>
        <a:lt1>
          <a:srgbClr val="FFFFFF"/>
        </a:lt1>
        <a:dk2>
          <a:srgbClr val="4D4D4D"/>
        </a:dk2>
        <a:lt2>
          <a:srgbClr val="1F1111"/>
        </a:lt2>
        <a:accent1>
          <a:srgbClr val="393939"/>
        </a:accent1>
        <a:accent2>
          <a:srgbClr val="727272"/>
        </a:accent2>
        <a:accent3>
          <a:srgbClr val="FFFFFF"/>
        </a:accent3>
        <a:accent4>
          <a:srgbClr val="404040"/>
        </a:accent4>
        <a:accent5>
          <a:srgbClr val="AEAEAE"/>
        </a:accent5>
        <a:accent6>
          <a:srgbClr val="676767"/>
        </a:accent6>
        <a:hlink>
          <a:srgbClr val="D4242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template[1]</Template>
  <TotalTime>559</TotalTime>
  <Words>747</Words>
  <Application>Microsoft Office PowerPoint</Application>
  <PresentationFormat>On-screen Show (4:3)</PresentationFormat>
  <Paragraphs>102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template[1]</vt:lpstr>
      <vt:lpstr>         Ministry of Foreign Affairs, Nicaragua.</vt:lpstr>
      <vt:lpstr>     INFORMATION SYSTEM ON LABOR MIGRATION (ISLM)  </vt:lpstr>
      <vt:lpstr>             SOME BASIC CONSIDERATIONS </vt:lpstr>
      <vt:lpstr>                       SOME BASIC CONSIDERATIONS  </vt:lpstr>
      <vt:lpstr>        INICIATIVA PILOTO-NICARAGUA</vt:lpstr>
      <vt:lpstr>           PILOT INITIATIVE-NICARAGUA</vt:lpstr>
      <vt:lpstr>        SPECIFIC OBJECTIVES  </vt:lpstr>
      <vt:lpstr>       DEVELOPMENT OF THE PILOT INITIATIVE</vt:lpstr>
      <vt:lpstr>            DEVELOPMENT OF THE PILOT INITIATIVE</vt:lpstr>
      <vt:lpstr>     LESSONS LEARNED</vt:lpstr>
      <vt:lpstr>PowerPoint Presentation</vt:lpstr>
      <vt:lpstr>     Challenges posed by the ISLM</vt:lpstr>
      <vt:lpstr>  Challenges posed by the   ISLM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c_center1</dc:creator>
  <cp:lastModifiedBy>BUSH Oliver</cp:lastModifiedBy>
  <cp:revision>55</cp:revision>
  <dcterms:created xsi:type="dcterms:W3CDTF">2013-06-19T17:14:52Z</dcterms:created>
  <dcterms:modified xsi:type="dcterms:W3CDTF">2013-06-20T20:35:08Z</dcterms:modified>
</cp:coreProperties>
</file>