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4" r:id="rId6"/>
    <p:sldId id="276" r:id="rId7"/>
    <p:sldId id="275" r:id="rId8"/>
    <p:sldId id="267" r:id="rId9"/>
    <p:sldId id="268" r:id="rId10"/>
    <p:sldId id="269" r:id="rId11"/>
    <p:sldId id="270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767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757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909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72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0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313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95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494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79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482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184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60A6-CD90-43B6-92C0-79F958FA158E}" type="datetimeFigureOut">
              <a:rPr lang="es-SV" smtClean="0"/>
              <a:t>7/13/16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7F86-5F1B-4DEE-B549-1B6A1A4946A5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926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en-GB" sz="3300" b="1" dirty="0" smtClean="0">
                <a:latin typeface="Arial"/>
                <a:ea typeface="Times New Roman"/>
                <a:cs typeface="Times New Roman"/>
              </a:rPr>
              <a:t>A CRITICAL MAPPING OF </a:t>
            </a:r>
            <a:br>
              <a:rPr lang="en-GB" sz="3300" b="1" dirty="0" smtClean="0">
                <a:latin typeface="Arial"/>
                <a:ea typeface="Times New Roman"/>
                <a:cs typeface="Times New Roman"/>
              </a:rPr>
            </a:br>
            <a:r>
              <a:rPr lang="en-GB" sz="3300" b="1" dirty="0" smtClean="0">
                <a:latin typeface="Arial"/>
                <a:ea typeface="Times New Roman"/>
                <a:cs typeface="Times New Roman"/>
              </a:rPr>
              <a:t>RESPONSE MECHANISMS FOR </a:t>
            </a:r>
            <a:br>
              <a:rPr lang="en-GB" sz="3300" b="1" dirty="0" smtClean="0">
                <a:latin typeface="Arial"/>
                <a:ea typeface="Times New Roman"/>
                <a:cs typeface="Times New Roman"/>
              </a:rPr>
            </a:br>
            <a:r>
              <a:rPr lang="en-GB" sz="3300" b="1" dirty="0" smtClean="0">
                <a:latin typeface="Arial"/>
                <a:ea typeface="Times New Roman"/>
                <a:cs typeface="Times New Roman"/>
              </a:rPr>
              <a:t>EXTRAREGOINAL MIGRATION FLOWS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7016824" cy="28803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BASELINE FOR ANALYSIS</a:t>
            </a:r>
            <a:endParaRPr lang="en-GB" b="1" i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First Development</a:t>
            </a:r>
            <a:endParaRPr lang="en-GB" sz="28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GB" b="1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GB" b="1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b="1" dirty="0" smtClean="0">
                <a:ea typeface="Calibri"/>
                <a:cs typeface="Times New Roman"/>
              </a:rPr>
              <a:t>IOM/Regional Office</a:t>
            </a:r>
            <a:endParaRPr lang="en-GB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b="1" dirty="0" smtClean="0">
                <a:ea typeface="Calibri"/>
                <a:cs typeface="Times New Roman"/>
              </a:rPr>
              <a:t>San José, Costa Rica</a:t>
            </a:r>
            <a:endParaRPr lang="en-GB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GB" b="1" dirty="0" smtClean="0">
                <a:ea typeface="Calibri"/>
                <a:cs typeface="Times New Roman"/>
              </a:rPr>
              <a:t>July 13, 2016</a:t>
            </a:r>
            <a:endParaRPr lang="en-GB" dirty="0" smtClean="0">
              <a:ea typeface="Calibri"/>
              <a:cs typeface="Times New Roman"/>
            </a:endParaRPr>
          </a:p>
          <a:p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335" y="5013177"/>
            <a:ext cx="21492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3408"/>
            <a:ext cx="9087653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REJECTION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81317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418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1623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3941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5468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71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5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DEPORTATION/REMOVAL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88883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ea typeface="Calibri"/>
                          <a:cs typeface="Times New Roman"/>
                        </a:rPr>
                        <a:t>Absence</a:t>
                      </a:r>
                      <a:r>
                        <a:rPr lang="en-GB" sz="1800" baseline="0" noProof="0" dirty="0" smtClean="0">
                          <a:ea typeface="Calibri"/>
                          <a:cs typeface="Times New Roman"/>
                        </a:rPr>
                        <a:t> of an established term to complete the removal or deportation process 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426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3631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5949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7476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879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1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OTHER IMMIGRATION CONTROL ACTIONS</a:t>
            </a:r>
            <a:endParaRPr lang="en-GB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81339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434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5639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7957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9484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887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1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INTERNATIONAL PROTECTION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52934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Inter-national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Inter-national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Secondary legislation on refuge and asylum</a:t>
                      </a:r>
                      <a:endParaRPr lang="es-SV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Inter-national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Inter-national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Inter-national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International</a:t>
                      </a:r>
                      <a:r>
                        <a:rPr lang="es-SV" sz="1800" baseline="0" dirty="0" smtClean="0"/>
                        <a:t> standards on the matter</a:t>
                      </a:r>
                      <a:endParaRPr lang="es-SV" sz="1800" dirty="0" smtClean="0"/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58" y="3514474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7868" y="3486975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9029" y="3486975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38174" y="3486975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566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0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VULNERABLE POPULATIONS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36706"/>
              </p:ext>
            </p:extLst>
          </p:nvPr>
        </p:nvGraphicFramePr>
        <p:xfrm>
          <a:off x="123165" y="724195"/>
          <a:ext cx="8964488" cy="56003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260634"/>
                <a:gridCol w="1584176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Persons under 18 years of age should be placed under the</a:t>
                      </a:r>
                      <a:r>
                        <a:rPr lang="es-SV" sz="1800" baseline="0" dirty="0" smtClean="0"/>
                        <a:t> </a:t>
                      </a:r>
                      <a:r>
                        <a:rPr lang="es-SV" sz="1800" dirty="0" smtClean="0"/>
                        <a:t>protection of the</a:t>
                      </a:r>
                      <a:r>
                        <a:rPr lang="es-SV" sz="1800" baseline="0" dirty="0" smtClean="0"/>
                        <a:t> </a:t>
                      </a:r>
                      <a:r>
                        <a:rPr lang="es-SV" sz="1800" dirty="0" smtClean="0"/>
                        <a:t>Ministry of Social Development</a:t>
                      </a:r>
                      <a:endParaRPr lang="es-SV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373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3578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5896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0072" y="3517890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826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5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en-GB" dirty="0" smtClean="0">
                <a:solidFill>
                  <a:prstClr val="black"/>
                </a:solidFill>
              </a:rPr>
              <a:t>Consultation with countries through questionnaires aimed at Ministries of Foreign Affairs and Immigration Institutions to identify PROCEDURES, MANAGEMENT, FIGURES, COORDINATION, HUMANITARIAN AID, etc. in each country. </a:t>
            </a:r>
            <a:r>
              <a:rPr lang="en-GB" dirty="0" smtClean="0">
                <a:solidFill>
                  <a:prstClr val="black"/>
                </a:solidFill>
              </a:rPr>
              <a:t>Answers have been received from the following</a:t>
            </a:r>
            <a:r>
              <a:rPr lang="en-GB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lnSpc>
                <a:spcPct val="110000"/>
              </a:lnSpc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black"/>
                </a:solidFill>
              </a:rPr>
              <a:t>General Office of Migration and Immigration of Costa Rica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black"/>
                </a:solidFill>
              </a:rPr>
              <a:t>National Institute of Migration of Honduras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black"/>
                </a:solidFill>
              </a:rPr>
              <a:t>Secretariat of Foreign Affairs of Honduras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black"/>
                </a:solidFill>
              </a:rPr>
              <a:t>General Office of Migration and Immigration of El Salvador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i="1" dirty="0" smtClean="0">
                <a:solidFill>
                  <a:prstClr val="black"/>
                </a:solidFill>
              </a:rPr>
              <a:t>Department of </a:t>
            </a:r>
            <a:r>
              <a:rPr lang="en-GB" i="1" dirty="0" smtClean="0">
                <a:solidFill>
                  <a:prstClr val="black"/>
                </a:solidFill>
              </a:rPr>
              <a:t>Homeland Security of the United States</a:t>
            </a:r>
          </a:p>
          <a:p>
            <a:pPr marL="0" lvl="0" indent="0">
              <a:lnSpc>
                <a:spcPct val="110000"/>
              </a:lnSpc>
              <a:buNone/>
            </a:pPr>
            <a:endParaRPr lang="en-GB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Reviewing the national regulations governing the entry, exit and transit of foreign nationals.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29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en-GB" b="1" dirty="0" smtClean="0"/>
              <a:t>NATIONAL REGULATIONS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mtClean="0"/>
          </a:p>
          <a:p>
            <a:pPr marL="457200" lvl="1" indent="0">
              <a:buNone/>
            </a:pPr>
            <a:endParaRPr lang="en-GB" smtClean="0"/>
          </a:p>
          <a:p>
            <a:endParaRPr lang="en-GB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71277"/>
              </p:ext>
            </p:extLst>
          </p:nvPr>
        </p:nvGraphicFramePr>
        <p:xfrm>
          <a:off x="61662" y="836712"/>
          <a:ext cx="9041364" cy="540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224"/>
                <a:gridCol w="1084378"/>
                <a:gridCol w="1084378"/>
                <a:gridCol w="1012085"/>
                <a:gridCol w="867502"/>
                <a:gridCol w="1445836"/>
                <a:gridCol w="1228961"/>
              </a:tblGrid>
              <a:tr h="623041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REGULATION/COUNTRY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CANADA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UNITED STATES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MEXICO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BELIZE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GUATEMALA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EL</a:t>
                      </a:r>
                      <a:r>
                        <a:rPr lang="en-GB" baseline="0" noProof="0" smtClean="0"/>
                        <a:t> SALVADOR</a:t>
                      </a:r>
                      <a:endParaRPr lang="en-GB" noProof="0"/>
                    </a:p>
                  </a:txBody>
                  <a:tcPr/>
                </a:tc>
              </a:tr>
              <a:tr h="353349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Constitution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347629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Migration/Immigration</a:t>
                      </a:r>
                      <a:r>
                        <a:rPr lang="en-GB" baseline="0" noProof="0" dirty="0" smtClean="0"/>
                        <a:t> Policy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62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Migration/immigration Law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 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37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Aliens Act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Bylaws</a:t>
                      </a:r>
                      <a:r>
                        <a:rPr lang="en-GB" baseline="0" noProof="0" dirty="0" smtClean="0"/>
                        <a:t> to the Migration</a:t>
                      </a:r>
                      <a:r>
                        <a:rPr lang="en-GB" noProof="0" dirty="0" smtClean="0"/>
                        <a:t>/immigration Law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Special Law on International Protection for Refugees and Asylum Seekers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20912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Other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dirty="0" smtClean="0"/>
                        <a:t>X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79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692" y="-99392"/>
            <a:ext cx="8229600" cy="1143000"/>
          </a:xfrm>
        </p:spPr>
        <p:txBody>
          <a:bodyPr/>
          <a:lstStyle/>
          <a:p>
            <a:r>
              <a:rPr lang="en-GB" b="1" dirty="0"/>
              <a:t>NATIONAL REGULATIONS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mtClean="0"/>
          </a:p>
          <a:p>
            <a:pPr marL="457200" lvl="1" indent="0">
              <a:buNone/>
            </a:pPr>
            <a:endParaRPr lang="en-GB" smtClean="0"/>
          </a:p>
          <a:p>
            <a:endParaRPr lang="en-GB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47623"/>
              </p:ext>
            </p:extLst>
          </p:nvPr>
        </p:nvGraphicFramePr>
        <p:xfrm>
          <a:off x="100100" y="873505"/>
          <a:ext cx="8964488" cy="5680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60"/>
                <a:gridCol w="1368152"/>
                <a:gridCol w="1368152"/>
                <a:gridCol w="1296144"/>
                <a:gridCol w="1080120"/>
                <a:gridCol w="1540260"/>
              </a:tblGrid>
              <a:tr h="623041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REGULATION/COUNTRY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HONDURAS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NICARAGUA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COSTA RICA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PANAMA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DOMINICAN REPUBLIC</a:t>
                      </a:r>
                    </a:p>
                    <a:p>
                      <a:endParaRPr lang="en-GB" noProof="0" dirty="0"/>
                    </a:p>
                  </a:txBody>
                  <a:tcPr/>
                </a:tc>
              </a:tr>
              <a:tr h="353349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Constitution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347629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Migration/Immigration</a:t>
                      </a:r>
                      <a:r>
                        <a:rPr lang="en-GB" baseline="0" noProof="0" dirty="0" smtClean="0"/>
                        <a:t> Policy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</a:tr>
              <a:tr h="599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Migration/immigration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37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Aliens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Bylaws</a:t>
                      </a:r>
                      <a:r>
                        <a:rPr lang="en-GB" baseline="0" noProof="0" dirty="0" smtClean="0"/>
                        <a:t> to the Migration</a:t>
                      </a:r>
                      <a:r>
                        <a:rPr lang="en-GB" noProof="0" dirty="0" smtClean="0"/>
                        <a:t>/immigration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Special Law on International Protection for </a:t>
                      </a:r>
                      <a:r>
                        <a:rPr lang="en-GB" noProof="0" dirty="0" smtClean="0"/>
                        <a:t>Refugees </a:t>
                      </a:r>
                      <a:r>
                        <a:rPr lang="en-GB" noProof="0" dirty="0" smtClean="0"/>
                        <a:t>and Asylum Seekers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noProof="0"/>
                    </a:p>
                  </a:txBody>
                  <a:tcPr/>
                </a:tc>
              </a:tr>
              <a:tr h="209128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Other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smtClean="0"/>
                        <a:t>X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noProof="0" dirty="0" smtClean="0"/>
                        <a:t>X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6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INSTITUTIONS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73824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404650"/>
                <a:gridCol w="1440160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noProof="0" dirty="0" smtClean="0"/>
                        <a:t>Secretariat</a:t>
                      </a:r>
                      <a:r>
                        <a:rPr lang="en-GB" baseline="0" noProof="0" dirty="0" smtClean="0"/>
                        <a:t>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Department of Security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Ministry of Justice and Public Security</a:t>
                      </a:r>
                      <a:endParaRPr lang="en-GB" sz="1800" noProof="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</a:t>
                      </a:r>
                      <a:r>
                        <a:rPr lang="en-GB" baseline="0" noProof="0" dirty="0" smtClean="0"/>
                        <a:t> of Justice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 of Public Security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Ministry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18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5683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1579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585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8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0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746896"/>
              </p:ext>
            </p:extLst>
          </p:nvPr>
        </p:nvGraphicFramePr>
        <p:xfrm>
          <a:off x="117848" y="677730"/>
          <a:ext cx="8928991" cy="62039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9936"/>
                <a:gridCol w="1584176"/>
                <a:gridCol w="2016224"/>
                <a:gridCol w="1440160"/>
                <a:gridCol w="1378495"/>
              </a:tblGrid>
              <a:tr h="851961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Institution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Control</a:t>
                      </a:r>
                      <a:r>
                        <a:rPr lang="en-GB" baseline="0" noProof="0" dirty="0" smtClean="0"/>
                        <a:t> Actions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Verifying</a:t>
                      </a:r>
                      <a:r>
                        <a:rPr lang="en-GB" baseline="0" noProof="0" dirty="0" smtClean="0"/>
                        <a:t> the Migration Status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Detention/Deprivation of Liberty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Rejection</a:t>
                      </a:r>
                      <a:endParaRPr lang="en-GB" noProof="0" dirty="0"/>
                    </a:p>
                  </a:txBody>
                  <a:tcPr/>
                </a:tc>
              </a:tr>
              <a:tr h="1514656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Secretariat of the Interior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National</a:t>
                      </a:r>
                      <a:r>
                        <a:rPr lang="en-GB" baseline="0" noProof="0" dirty="0" smtClean="0"/>
                        <a:t> Institute of Migration</a:t>
                      </a:r>
                      <a:r>
                        <a:rPr lang="en-GB" noProof="0" dirty="0" smtClean="0"/>
                        <a:t>, the Federal Police Force</a:t>
                      </a:r>
                      <a:r>
                        <a:rPr lang="en-GB" baseline="0" noProof="0" dirty="0" smtClean="0"/>
                        <a:t>, federal, municipal and local public forces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noProof="0" dirty="0" smtClean="0"/>
                        <a:t>Previously established checkpoints</a:t>
                      </a:r>
                      <a:r>
                        <a:rPr lang="en-GB" baseline="0" noProof="0" dirty="0" smtClean="0"/>
                        <a:t> requiring to show documents in national territory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noProof="0" dirty="0" smtClean="0"/>
                        <a:t>Called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i="1" baseline="0" noProof="0" dirty="0" err="1" smtClean="0"/>
                        <a:t>asegura-miento</a:t>
                      </a:r>
                      <a:r>
                        <a:rPr lang="en-GB" i="1" baseline="0" noProof="0" dirty="0" smtClean="0"/>
                        <a:t>;</a:t>
                      </a:r>
                    </a:p>
                    <a:p>
                      <a:pPr algn="l"/>
                      <a:r>
                        <a:rPr lang="en-GB" baseline="0" noProof="0" dirty="0" smtClean="0"/>
                        <a:t>a maximum term of 90 days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/>
                        <a:t>Deportation/Removal</a:t>
                      </a:r>
                      <a:endParaRPr lang="en-GB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 err="1" smtClean="0"/>
                        <a:t>Refoulement</a:t>
                      </a:r>
                      <a:r>
                        <a:rPr lang="en-GB" b="1" noProof="0" dirty="0" smtClean="0"/>
                        <a:t>/Repatriation</a:t>
                      </a:r>
                      <a:endParaRPr lang="en-GB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/>
                        <a:t>Other Immigration Control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/>
                        <a:t>International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/>
                        <a:t>Vulnerable Populations</a:t>
                      </a:r>
                    </a:p>
                  </a:txBody>
                  <a:tcPr/>
                </a:tc>
              </a:tr>
              <a:tr h="236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Incompliance with terms to determine and implement the deportation of individuals.</a:t>
                      </a:r>
                      <a:endParaRPr lang="en-GB" noProof="0" dirty="0" smtClean="0"/>
                    </a:p>
                    <a:p>
                      <a:r>
                        <a:rPr lang="en-GB" sz="1800" noProof="0" dirty="0" smtClean="0"/>
                        <a:t>Deportation is a serious punishment. A</a:t>
                      </a:r>
                      <a:r>
                        <a:rPr lang="en-GB" sz="1800" baseline="0" noProof="0" dirty="0" smtClean="0"/>
                        <a:t> d</a:t>
                      </a:r>
                      <a:r>
                        <a:rPr lang="en-GB" sz="1800" noProof="0" dirty="0" smtClean="0"/>
                        <a:t>ifference of terms.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12482"/>
            <a:ext cx="795910" cy="565248"/>
          </a:xfrm>
          <a:prstGeom prst="rect">
            <a:avLst/>
          </a:prstGeom>
        </p:spPr>
      </p:pic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2386100" y="-41488"/>
            <a:ext cx="4392488" cy="878200"/>
          </a:xfrm>
        </p:spPr>
        <p:txBody>
          <a:bodyPr>
            <a:normAutofit/>
          </a:bodyPr>
          <a:lstStyle/>
          <a:p>
            <a:r>
              <a:rPr lang="en-GB" b="1" dirty="0" smtClean="0"/>
              <a:t>MEXICO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9951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CONTROL ACTIONS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47720"/>
              </p:ext>
            </p:extLst>
          </p:nvPr>
        </p:nvGraphicFramePr>
        <p:xfrm>
          <a:off x="123165" y="724195"/>
          <a:ext cx="8964488" cy="60777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53935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1951137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Police</a:t>
                      </a:r>
                      <a:r>
                        <a:rPr lang="en-GB" sz="1800" baseline="0" noProof="0" dirty="0" smtClean="0"/>
                        <a:t> Force and National Defence Force - </a:t>
                      </a:r>
                      <a:r>
                        <a:rPr lang="en-GB" sz="1800" noProof="0" dirty="0" smtClean="0"/>
                        <a:t> surveillance, operations</a:t>
                      </a:r>
                      <a:endParaRPr lang="en-GB" sz="1800" noProof="0" dirty="0" smtClean="0"/>
                    </a:p>
                  </a:txBody>
                  <a:tcPr/>
                </a:tc>
              </a:tr>
              <a:tr h="482098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</a:tr>
              <a:tr h="3044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Defence forces in immigration</a:t>
                      </a:r>
                      <a:r>
                        <a:rPr lang="en-GB" sz="1800" baseline="0" noProof="0" dirty="0" smtClean="0"/>
                        <a:t> control actions, surveillance in detention centres, joint operations at blind spots</a:t>
                      </a:r>
                      <a:endParaRPr lang="en-GB" sz="1800" noProof="0" dirty="0" smtClean="0"/>
                    </a:p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18" y="3214003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214003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0784" y="3191764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8335" y="3214003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01" y="3191764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9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VERIFYING THE MIGRATION STATUS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56154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800" dirty="0" smtClean="0"/>
                        <a:t>Allows</a:t>
                      </a:r>
                      <a:r>
                        <a:rPr lang="es-SV" sz="1800" baseline="0" dirty="0" smtClean="0"/>
                        <a:t> verification in national territory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pPr algn="l"/>
                      <a:r>
                        <a:rPr lang="es-SV" sz="1800" dirty="0" smtClean="0"/>
                        <a:t>Allows</a:t>
                      </a:r>
                      <a:r>
                        <a:rPr lang="es-SV" sz="1800" baseline="0" dirty="0" smtClean="0"/>
                        <a:t> verification in national territory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800" dirty="0" smtClean="0"/>
                        <a:t>Allows</a:t>
                      </a:r>
                      <a:r>
                        <a:rPr lang="es-SV" sz="1800" baseline="0" dirty="0" smtClean="0"/>
                        <a:t> verification in national territory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990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4447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0784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3622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459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3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3408"/>
            <a:ext cx="9087653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DETENTION AND DEPRIVATION OF LIBERTY </a:t>
            </a:r>
            <a:endParaRPr lang="en-GB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90565"/>
              </p:ext>
            </p:extLst>
          </p:nvPr>
        </p:nvGraphicFramePr>
        <p:xfrm>
          <a:off x="123165" y="724195"/>
          <a:ext cx="8964488" cy="53107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 smtClean="0"/>
                        <a:t>Temporary custody, allows liberty under certain regulatory</a:t>
                      </a:r>
                      <a:r>
                        <a:rPr lang="en-GB" sz="1800" baseline="0" noProof="0" dirty="0" smtClean="0"/>
                        <a:t> assumptions and requirements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426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3631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5949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7476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879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544</Words>
  <Application>Microsoft Macintosh PowerPoint</Application>
  <PresentationFormat>Presentación en pantalla (4:3)</PresentationFormat>
  <Paragraphs>210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A CRITICAL MAPPING OF  RESPONSE MECHANISMS FOR  EXTRAREGOINAL MIGRATION FLOWS</vt:lpstr>
      <vt:lpstr>METHODOLOGY</vt:lpstr>
      <vt:lpstr>NATIONAL REGULATIONS</vt:lpstr>
      <vt:lpstr>NATIONAL REGULATIONS</vt:lpstr>
      <vt:lpstr>INSTITUTIONS</vt:lpstr>
      <vt:lpstr>MEXICO</vt:lpstr>
      <vt:lpstr>CONTROL ACTIONS</vt:lpstr>
      <vt:lpstr>VERIFYING THE MIGRATION STATUS</vt:lpstr>
      <vt:lpstr>DETENTION AND DEPRIVATION OF LIBERTY </vt:lpstr>
      <vt:lpstr>REJECTION</vt:lpstr>
      <vt:lpstr>DEPORTATION/REMOVAL</vt:lpstr>
      <vt:lpstr>OTHER IMMIGRATION CONTROL ACTIONS</vt:lpstr>
      <vt:lpstr>INTERNATIONAL PROTECTION</vt:lpstr>
      <vt:lpstr>VULNERABLE POPULATIONS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MAPEO CRÍTICO SOBRE LOS MECANISMOS DE RESPUESTA  ANTE EL FLUJO DE MIGRANTES EXTRA REGIONALES</dc:title>
  <dc:creator>10M-mini</dc:creator>
  <cp:lastModifiedBy>Christiane Lehnhoff</cp:lastModifiedBy>
  <cp:revision>55</cp:revision>
  <dcterms:created xsi:type="dcterms:W3CDTF">2016-07-08T15:41:45Z</dcterms:created>
  <dcterms:modified xsi:type="dcterms:W3CDTF">2016-07-13T19:25:21Z</dcterms:modified>
</cp:coreProperties>
</file>