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8" r:id="rId3"/>
    <p:sldId id="262" r:id="rId4"/>
    <p:sldId id="310" r:id="rId5"/>
    <p:sldId id="267" r:id="rId6"/>
    <p:sldId id="279" r:id="rId7"/>
    <p:sldId id="266" r:id="rId8"/>
    <p:sldId id="271" r:id="rId9"/>
    <p:sldId id="272" r:id="rId10"/>
    <p:sldId id="284" r:id="rId11"/>
    <p:sldId id="309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7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486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USB\ESTADISTICA%202011\MOVIMIENTO%20MIGRATORIO\MOVIMIENTO%20MIGRATORIO.xls" TargetMode="External"/><Relationship Id="rId1" Type="http://schemas.openxmlformats.org/officeDocument/2006/relationships/image" Target="../media/image4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9BBB59">
            <a:lumMod val="60000"/>
            <a:lumOff val="40000"/>
            <a:alpha val="65000"/>
          </a:srgb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'INFORME (ACTUALIZAR)'!$D$6:$E$6</c:f>
              <c:strCache>
                <c:ptCount val="2"/>
                <c:pt idx="0">
                  <c:v>ENTRADAS</c:v>
                </c:pt>
                <c:pt idx="1">
                  <c:v>SALIDAS</c:v>
                </c:pt>
              </c:strCache>
            </c:strRef>
          </c:cat>
          <c:val>
            <c:numRef>
              <c:f>'INFORME (ACTUALIZAR)'!$D$7:$E$7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6666666666666691E-2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863E-2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'INFORME (ACTUALIZAR)'!$D$6:$E$6</c:f>
              <c:strCache>
                <c:ptCount val="2"/>
                <c:pt idx="0">
                  <c:v>ENTRADAS</c:v>
                </c:pt>
                <c:pt idx="1">
                  <c:v>SALIDAS</c:v>
                </c:pt>
              </c:strCache>
            </c:strRef>
          </c:cat>
          <c:val>
            <c:numRef>
              <c:f>'INFORME (ACTUALIZAR)'!$D$8:$E$8</c:f>
              <c:numCache>
                <c:formatCode>_-* #,##0_-;\-* #,##0_-;_-* "-"_-;_-@_-</c:formatCode>
                <c:ptCount val="2"/>
                <c:pt idx="0">
                  <c:v>1994349</c:v>
                </c:pt>
                <c:pt idx="1">
                  <c:v>1876439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425536"/>
        <c:axId val="83243008"/>
        <c:axId val="0"/>
      </c:bar3DChart>
      <c:catAx>
        <c:axId val="834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3243008"/>
        <c:crosses val="autoZero"/>
        <c:auto val="1"/>
        <c:lblAlgn val="ctr"/>
        <c:lblOffset val="100"/>
        <c:noMultiLvlLbl val="0"/>
      </c:catAx>
      <c:valAx>
        <c:axId val="83243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425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15000"/>
      </a:blip>
      <a:srcRect/>
      <a:stretch>
        <a:fillRect/>
      </a:stretch>
    </a:blip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721313016502717E-2"/>
          <c:y val="0.19656994633446592"/>
          <c:w val="0.8224283840257065"/>
          <c:h val="0.80343005366553599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8.6970203590824205E-2"/>
                  <c:y val="7.20272224181212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934399679214023"/>
                  <c:y val="-0.259591325601502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9209336217544599E-2"/>
                  <c:y val="3.52722483331160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0600911289968715"/>
                  <c:y val="-9.257224237564618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8.7939108539760752E-2"/>
                  <c:y val="-0.16992375243330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4.5634051865385723E-2"/>
                  <c:y val="8.86093171612175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Hoja1!$A$8:$A$20</c:f>
              <c:strCache>
                <c:ptCount val="13"/>
                <c:pt idx="0">
                  <c:v>Afganistán</c:v>
                </c:pt>
                <c:pt idx="1">
                  <c:v>Bangladesh</c:v>
                </c:pt>
                <c:pt idx="2">
                  <c:v>China</c:v>
                </c:pt>
                <c:pt idx="3">
                  <c:v>Eritrea</c:v>
                </c:pt>
                <c:pt idx="4">
                  <c:v>Somalia</c:v>
                </c:pt>
                <c:pt idx="5">
                  <c:v>Nepal</c:v>
                </c:pt>
                <c:pt idx="6">
                  <c:v>India</c:v>
                </c:pt>
                <c:pt idx="7">
                  <c:v>Pakistán</c:v>
                </c:pt>
                <c:pt idx="8">
                  <c:v>Zimbawe </c:v>
                </c:pt>
                <c:pt idx="9">
                  <c:v>Burkina Faso</c:v>
                </c:pt>
                <c:pt idx="10">
                  <c:v>Nigeria</c:v>
                </c:pt>
                <c:pt idx="11">
                  <c:v>Etiopia</c:v>
                </c:pt>
                <c:pt idx="12">
                  <c:v>Otros</c:v>
                </c:pt>
              </c:strCache>
            </c:strRef>
          </c:cat>
          <c:val>
            <c:numRef>
              <c:f>Hoja1!$B$8:$B$20</c:f>
              <c:numCache>
                <c:formatCode>#,##0_);\(#,##0\)</c:formatCode>
                <c:ptCount val="13"/>
                <c:pt idx="0">
                  <c:v>21</c:v>
                </c:pt>
                <c:pt idx="1">
                  <c:v>142</c:v>
                </c:pt>
                <c:pt idx="2">
                  <c:v>492</c:v>
                </c:pt>
                <c:pt idx="3">
                  <c:v>85</c:v>
                </c:pt>
                <c:pt idx="4">
                  <c:v>73</c:v>
                </c:pt>
                <c:pt idx="5">
                  <c:v>41</c:v>
                </c:pt>
                <c:pt idx="6">
                  <c:v>23</c:v>
                </c:pt>
                <c:pt idx="7">
                  <c:v>12</c:v>
                </c:pt>
                <c:pt idx="8">
                  <c:v>2</c:v>
                </c:pt>
                <c:pt idx="9">
                  <c:v>1</c:v>
                </c:pt>
                <c:pt idx="10">
                  <c:v>8</c:v>
                </c:pt>
                <c:pt idx="11">
                  <c:v>11</c:v>
                </c:pt>
                <c:pt idx="12">
                  <c:v>105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PORCENTAJE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0739096675415572"/>
                  <c:y val="4.10290901137357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093766404199523"/>
                  <c:y val="-0.119118183143773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Hoja1!$A$27:$A$28</c:f>
              <c:strCache>
                <c:ptCount val="2"/>
                <c:pt idx="0">
                  <c:v>Zona Fronteriza</c:v>
                </c:pt>
                <c:pt idx="1">
                  <c:v>Ciudad</c:v>
                </c:pt>
              </c:strCache>
            </c:strRef>
          </c:cat>
          <c:val>
            <c:numRef>
              <c:f>Hoja1!$B$27:$B$28</c:f>
              <c:numCache>
                <c:formatCode>#,##0</c:formatCode>
                <c:ptCount val="2"/>
                <c:pt idx="0">
                  <c:v>407</c:v>
                </c:pt>
                <c:pt idx="1">
                  <c:v>609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1623F-D19B-4549-A4F7-B8B2F75E4A93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D1E90-DEF5-4BB4-A773-814DEF1FD02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13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D1E90-DEF5-4BB4-A773-814DEF1FD02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761CD1-B61F-44EF-BCDE-30C78E53CFD6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F235-9FFA-4C6B-AF8C-E2E0D73A8D4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AF01-6731-49C2-939C-F610153CCE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F235-9FFA-4C6B-AF8C-E2E0D73A8D4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AF01-6731-49C2-939C-F610153CCE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F235-9FFA-4C6B-AF8C-E2E0D73A8D4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AF01-6731-49C2-939C-F610153CCE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F235-9FFA-4C6B-AF8C-E2E0D73A8D4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AF01-6731-49C2-939C-F610153CCE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F235-9FFA-4C6B-AF8C-E2E0D73A8D4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AF01-6731-49C2-939C-F610153CCE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F235-9FFA-4C6B-AF8C-E2E0D73A8D4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AF01-6731-49C2-939C-F610153CCE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F235-9FFA-4C6B-AF8C-E2E0D73A8D4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AF01-6731-49C2-939C-F610153CCE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F235-9FFA-4C6B-AF8C-E2E0D73A8D4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AF01-6731-49C2-939C-F610153CCE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F235-9FFA-4C6B-AF8C-E2E0D73A8D4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AF01-6731-49C2-939C-F610153CCE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F235-9FFA-4C6B-AF8C-E2E0D73A8D4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AF01-6731-49C2-939C-F610153CCE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F235-9FFA-4C6B-AF8C-E2E0D73A8D4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AF01-6731-49C2-939C-F610153CCED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F235-9FFA-4C6B-AF8C-E2E0D73A8D44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6AF01-6731-49C2-939C-F610153CCED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s.wikipedia.org/wiki/Archivo:Coat_of_Arms_of_Panama.sv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Costa_Rica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es.wikipedia.org/wiki/Colombia" TargetMode="External"/><Relationship Id="rId2" Type="http://schemas.openxmlformats.org/officeDocument/2006/relationships/hyperlink" Target="http://es.wikipedia.org/wiki/Archivo:Coat_of_Arms_of_Panama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Km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s.wikipedia.org/wiki/Kil%C3%B3metro_cuadrado" TargetMode="External"/><Relationship Id="rId10" Type="http://schemas.openxmlformats.org/officeDocument/2006/relationships/hyperlink" Target="http://es.wikipedia.org/wiki/Oc%C3%A9ano_Pac%C3%ADfico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es.wikipedia.org/wiki/Mar_Carib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s.wikipedia.org/wiki/Archivo:Coat_of_Arms_of_Panama.sv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>
            <a:noAutofit/>
          </a:bodyPr>
          <a:lstStyle/>
          <a:p>
            <a:r>
              <a:rPr lang="es-ES" sz="2800" i="1" dirty="0" smtClean="0">
                <a:latin typeface="Georgia" pitchFamily="18" charset="0"/>
              </a:rPr>
              <a:t>República de Panamá</a:t>
            </a:r>
            <a:br>
              <a:rPr lang="es-ES" sz="2800" i="1" dirty="0" smtClean="0">
                <a:latin typeface="Georgia" pitchFamily="18" charset="0"/>
              </a:rPr>
            </a:br>
            <a:r>
              <a:rPr lang="es-ES" sz="2800" i="1" dirty="0" smtClean="0">
                <a:latin typeface="Georgia" pitchFamily="18" charset="0"/>
              </a:rPr>
              <a:t>Ministerio de Relaciones Exteriores</a:t>
            </a:r>
            <a:r>
              <a:rPr lang="es-ES" sz="2800" i="1" dirty="0">
                <a:latin typeface="Georgia" pitchFamily="18" charset="0"/>
              </a:rPr>
              <a:t/>
            </a:r>
            <a:br>
              <a:rPr lang="es-ES" sz="2800" i="1" dirty="0">
                <a:latin typeface="Georgia" pitchFamily="18" charset="0"/>
              </a:rPr>
            </a:br>
            <a:r>
              <a:rPr lang="es-ES" sz="2800" i="1" dirty="0" smtClean="0">
                <a:latin typeface="Georgia" pitchFamily="18" charset="0"/>
              </a:rPr>
              <a:t>Ministerio de Seguridad Publica</a:t>
            </a:r>
            <a:br>
              <a:rPr lang="es-ES" sz="2800" i="1" dirty="0" smtClean="0">
                <a:latin typeface="Georgia" pitchFamily="18" charset="0"/>
              </a:rPr>
            </a:br>
            <a:r>
              <a:rPr lang="es-ES" sz="2800" i="1" dirty="0" smtClean="0">
                <a:latin typeface="Georgia" pitchFamily="18" charset="0"/>
              </a:rPr>
              <a:t>Servicio Nacional de Migración </a:t>
            </a:r>
            <a:endParaRPr lang="es-ES" sz="2800" i="1" dirty="0">
              <a:latin typeface="Georgia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4143380"/>
            <a:ext cx="6400800" cy="757246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Flujo Migratorios  Extra </a:t>
            </a:r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C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ontinentales </a:t>
            </a:r>
          </a:p>
          <a:p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T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ransito por las Américas</a:t>
            </a:r>
            <a:endParaRPr lang="es-ES" sz="2000" b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11266" name="Picture 2" descr="Coat of Arms of Panam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551210"/>
            <a:ext cx="738176" cy="80608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946343" y="5301208"/>
            <a:ext cx="481093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i="1" dirty="0" smtClean="0">
                <a:latin typeface="Georgia" pitchFamily="18" charset="0"/>
              </a:rPr>
              <a:t>Comisionado Rolando López Pérez</a:t>
            </a:r>
          </a:p>
          <a:p>
            <a:pPr algn="ctr"/>
            <a:r>
              <a:rPr lang="es-ES" sz="1200" i="1" dirty="0" smtClean="0">
                <a:latin typeface="Georgia" pitchFamily="18" charset="0"/>
              </a:rPr>
              <a:t>Sub  Director General de Migración</a:t>
            </a:r>
          </a:p>
          <a:p>
            <a:pPr algn="ctr"/>
            <a:endParaRPr lang="es-ES" sz="1200" i="1" dirty="0" smtClean="0">
              <a:latin typeface="Georgia" pitchFamily="18" charset="0"/>
            </a:endParaRPr>
          </a:p>
          <a:p>
            <a:pPr algn="ctr"/>
            <a:endParaRPr lang="es-ES" sz="1200" i="1" dirty="0" smtClean="0">
              <a:latin typeface="Georgia" pitchFamily="18" charset="0"/>
            </a:endParaRPr>
          </a:p>
          <a:p>
            <a:pPr algn="ctr"/>
            <a:r>
              <a:rPr lang="es-ES" sz="1200" i="1" dirty="0" smtClean="0">
                <a:latin typeface="Georgia" pitchFamily="18" charset="0"/>
              </a:rPr>
              <a:t>			</a:t>
            </a:r>
            <a:endParaRPr lang="es-ES" sz="12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314222" y="404664"/>
            <a:ext cx="6886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dirty="0" smtClean="0">
                <a:latin typeface="Georgia" pitchFamily="18" charset="0"/>
              </a:rPr>
              <a:t>Detalle de Deportados por País Extra Continental</a:t>
            </a:r>
          </a:p>
          <a:p>
            <a:pPr algn="ctr"/>
            <a:r>
              <a:rPr lang="es-PA" sz="2400" dirty="0" smtClean="0">
                <a:latin typeface="Georgia" pitchFamily="18" charset="0"/>
              </a:rPr>
              <a:t>Entre el 2009 y el 2012</a:t>
            </a:r>
            <a:endParaRPr lang="es-ES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83568" y="1412772"/>
          <a:ext cx="7920882" cy="4824540"/>
        </p:xfrm>
        <a:graphic>
          <a:graphicData uri="http://schemas.openxmlformats.org/drawingml/2006/table">
            <a:tbl>
              <a:tblPr/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2936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Georgia"/>
                        </a:rPr>
                        <a:t>Deportación de Extra Continentales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Países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2012*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Afganistán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Bangladesh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33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47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Eritrea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Somalia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Nepal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Pakistán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Zimbawe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Burkina Faso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Nigeria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Etiopia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Otros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7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Totales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128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43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48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48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  Actualizado al 12 de marzo de 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331913" y="765175"/>
          <a:ext cx="6192687" cy="4536504"/>
        </p:xfrm>
        <a:graphic>
          <a:graphicData uri="http://schemas.openxmlformats.org/drawingml/2006/table">
            <a:tbl>
              <a:tblPr/>
              <a:tblGrid>
                <a:gridCol w="1860837"/>
                <a:gridCol w="1443950"/>
                <a:gridCol w="1443950"/>
                <a:gridCol w="1443950"/>
              </a:tblGrid>
              <a:tr h="5426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CUBANOS REMITIDOS A ALBERGUES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4116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44"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HOMBRES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MUJERES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44"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44"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644"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 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 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2 CuadroTexto"/>
          <p:cNvSpPr txBox="1">
            <a:spLocks noChangeArrowheads="1"/>
          </p:cNvSpPr>
          <p:nvPr/>
        </p:nvSpPr>
        <p:spPr bwMode="auto">
          <a:xfrm>
            <a:off x="0" y="14128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Algerian" pitchFamily="82" charset="0"/>
              </a:rPr>
              <a:t>Bloque   africano </a:t>
            </a:r>
          </a:p>
        </p:txBody>
      </p:sp>
      <p:sp>
        <p:nvSpPr>
          <p:cNvPr id="2052" name="6 CuadroTexto"/>
          <p:cNvSpPr txBox="1">
            <a:spLocks noChangeArrowheads="1"/>
          </p:cNvSpPr>
          <p:nvPr/>
        </p:nvSpPr>
        <p:spPr bwMode="auto">
          <a:xfrm>
            <a:off x="0" y="20605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Algerian" pitchFamily="82" charset="0"/>
              </a:rPr>
              <a:t>Bloque    euroasiático </a:t>
            </a:r>
          </a:p>
        </p:txBody>
      </p:sp>
      <p:sp>
        <p:nvSpPr>
          <p:cNvPr id="2053" name="2 CuadroTexto"/>
          <p:cNvSpPr txBox="1">
            <a:spLocks noChangeArrowheads="1"/>
          </p:cNvSpPr>
          <p:nvPr/>
        </p:nvSpPr>
        <p:spPr bwMode="auto">
          <a:xfrm>
            <a:off x="250825" y="25654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Algerian" pitchFamily="82" charset="0"/>
              </a:rPr>
              <a:t>ciudades de arribo de los ciudadanos</a:t>
            </a:r>
          </a:p>
          <a:p>
            <a:pPr algn="ctr"/>
            <a:r>
              <a:rPr lang="es-ES" sz="2800">
                <a:latin typeface="Algerian" pitchFamily="82" charset="0"/>
              </a:rPr>
              <a:t>De los bloques Euroasiático y africano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>
            <a:grpSpLocks/>
          </p:cNvGrpSpPr>
          <p:nvPr/>
        </p:nvGrpSpPr>
        <p:grpSpPr bwMode="auto">
          <a:xfrm>
            <a:off x="214313" y="642938"/>
            <a:ext cx="8715375" cy="6034087"/>
            <a:chOff x="214282" y="642918"/>
            <a:chExt cx="8715436" cy="603410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282" y="642918"/>
              <a:ext cx="8715436" cy="603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" name="5 CuadroTexto"/>
            <p:cNvSpPr txBox="1">
              <a:spLocks noChangeArrowheads="1"/>
            </p:cNvSpPr>
            <p:nvPr/>
          </p:nvSpPr>
          <p:spPr bwMode="auto">
            <a:xfrm>
              <a:off x="214282" y="4786322"/>
              <a:ext cx="471490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s-ES">
                  <a:solidFill>
                    <a:schemeClr val="bg1"/>
                  </a:solidFill>
                  <a:latin typeface="Calibri" pitchFamily="34" charset="0"/>
                </a:rPr>
                <a:t>Se ha establecido que estos ciudadanos convergen vía aérea,  marítima o terrestre (dependiendo de su proximidad), en la ciudad de Dubai (Emitaros Árabes Unidos), desde donde parten vía aérea al Continente Americano (Brasil, Perú o Ecuador).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>
            <a:grpSpLocks/>
          </p:cNvGrpSpPr>
          <p:nvPr/>
        </p:nvGrpSpPr>
        <p:grpSpPr bwMode="auto">
          <a:xfrm>
            <a:off x="214313" y="714375"/>
            <a:ext cx="8715375" cy="5962650"/>
            <a:chOff x="214282" y="714356"/>
            <a:chExt cx="8715436" cy="5962669"/>
          </a:xfrm>
        </p:grpSpPr>
        <p:pic>
          <p:nvPicPr>
            <p:cNvPr id="4099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282" y="714356"/>
              <a:ext cx="8715436" cy="596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0" name="3 CuadroTexto"/>
            <p:cNvSpPr txBox="1">
              <a:spLocks noChangeArrowheads="1"/>
            </p:cNvSpPr>
            <p:nvPr/>
          </p:nvSpPr>
          <p:spPr bwMode="auto">
            <a:xfrm>
              <a:off x="4214810" y="4594878"/>
              <a:ext cx="4714908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s-ES">
                  <a:solidFill>
                    <a:schemeClr val="bg1"/>
                  </a:solidFill>
                  <a:latin typeface="Calibri" pitchFamily="34" charset="0"/>
                </a:rPr>
                <a:t>Se ha establecido que estos ciudadanos convergen vía marítima o terrestre en la ciudad de Dubai (Emitaros Árabes Unidos), desde donde parten vía aérea al Continente Americano (Brasil, Perú o Ecuador).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>
            <a:grpSpLocks/>
          </p:cNvGrpSpPr>
          <p:nvPr/>
        </p:nvGrpSpPr>
        <p:grpSpPr bwMode="auto">
          <a:xfrm>
            <a:off x="142875" y="857250"/>
            <a:ext cx="9215438" cy="5929313"/>
            <a:chOff x="214282" y="785794"/>
            <a:chExt cx="8715436" cy="5857916"/>
          </a:xfrm>
        </p:grpSpPr>
        <p:pic>
          <p:nvPicPr>
            <p:cNvPr id="512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282" y="785794"/>
              <a:ext cx="8715436" cy="585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" name="3 CuadroTexto"/>
            <p:cNvSpPr txBox="1">
              <a:spLocks noChangeArrowheads="1"/>
            </p:cNvSpPr>
            <p:nvPr/>
          </p:nvSpPr>
          <p:spPr bwMode="auto">
            <a:xfrm>
              <a:off x="214282" y="5094944"/>
              <a:ext cx="6000792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s-ES" sz="1500">
                  <a:solidFill>
                    <a:schemeClr val="bg1"/>
                  </a:solidFill>
                  <a:latin typeface="Verdana" pitchFamily="34" charset="0"/>
                </a:rPr>
                <a:t>Se ha establecido que estos ciudadanos arriban a las ciudades de Sao Paulo (Brasil), Lima (Perú) y Quito (Ecuador), ciudades que cuentan con viajes internacionales desde y hacia Dubay. Posterior a su arribo inician su travesía vía terrestre por sur y centro América con destino a Estados Unidos y Canadá.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0" y="-254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Algerian" pitchFamily="82" charset="0"/>
              </a:rPr>
              <a:t>Migración de ciudadanos cubanos</a:t>
            </a:r>
          </a:p>
          <a:p>
            <a:pPr algn="ctr"/>
            <a:r>
              <a:rPr lang="es-ES" sz="2800">
                <a:latin typeface="Algerian" pitchFamily="82" charset="0"/>
              </a:rPr>
              <a:t>Cuba – ecuador - norteamérica   </a:t>
            </a:r>
          </a:p>
        </p:txBody>
      </p:sp>
      <p:grpSp>
        <p:nvGrpSpPr>
          <p:cNvPr id="2" name="7 Grupo"/>
          <p:cNvGrpSpPr>
            <a:grpSpLocks/>
          </p:cNvGrpSpPr>
          <p:nvPr/>
        </p:nvGrpSpPr>
        <p:grpSpPr bwMode="auto">
          <a:xfrm>
            <a:off x="142875" y="857250"/>
            <a:ext cx="8858250" cy="5884863"/>
            <a:chOff x="142844" y="857232"/>
            <a:chExt cx="8858312" cy="5884601"/>
          </a:xfrm>
        </p:grpSpPr>
        <p:pic>
          <p:nvPicPr>
            <p:cNvPr id="614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2844" y="857232"/>
              <a:ext cx="8858312" cy="585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Arco"/>
            <p:cNvSpPr/>
            <p:nvPr/>
          </p:nvSpPr>
          <p:spPr>
            <a:xfrm>
              <a:off x="6500827" y="3428868"/>
              <a:ext cx="2286016" cy="3214545"/>
            </a:xfrm>
            <a:prstGeom prst="arc">
              <a:avLst>
                <a:gd name="adj1" fmla="val 16200000"/>
                <a:gd name="adj2" fmla="val 6766376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928663" y="1093759"/>
              <a:ext cx="6748509" cy="5292489"/>
            </a:xfrm>
            <a:custGeom>
              <a:avLst/>
              <a:gdLst>
                <a:gd name="connsiteX0" fmla="*/ 6192981 w 6748776"/>
                <a:gd name="connsiteY0" fmla="*/ 5292436 h 5292436"/>
                <a:gd name="connsiteX1" fmla="*/ 6317672 w 6748776"/>
                <a:gd name="connsiteY1" fmla="*/ 5278582 h 5292436"/>
                <a:gd name="connsiteX2" fmla="*/ 6359236 w 6748776"/>
                <a:gd name="connsiteY2" fmla="*/ 5264727 h 5292436"/>
                <a:gd name="connsiteX3" fmla="*/ 6386945 w 6748776"/>
                <a:gd name="connsiteY3" fmla="*/ 5223164 h 5292436"/>
                <a:gd name="connsiteX4" fmla="*/ 6428509 w 6748776"/>
                <a:gd name="connsiteY4" fmla="*/ 5195455 h 5292436"/>
                <a:gd name="connsiteX5" fmla="*/ 6483927 w 6748776"/>
                <a:gd name="connsiteY5" fmla="*/ 5112327 h 5292436"/>
                <a:gd name="connsiteX6" fmla="*/ 6511636 w 6748776"/>
                <a:gd name="connsiteY6" fmla="*/ 5029200 h 5292436"/>
                <a:gd name="connsiteX7" fmla="*/ 6525490 w 6748776"/>
                <a:gd name="connsiteY7" fmla="*/ 4959927 h 5292436"/>
                <a:gd name="connsiteX8" fmla="*/ 6553200 w 6748776"/>
                <a:gd name="connsiteY8" fmla="*/ 4932218 h 5292436"/>
                <a:gd name="connsiteX9" fmla="*/ 6567054 w 6748776"/>
                <a:gd name="connsiteY9" fmla="*/ 4890655 h 5292436"/>
                <a:gd name="connsiteX10" fmla="*/ 6608618 w 6748776"/>
                <a:gd name="connsiteY10" fmla="*/ 4876800 h 5292436"/>
                <a:gd name="connsiteX11" fmla="*/ 6733309 w 6748776"/>
                <a:gd name="connsiteY11" fmla="*/ 4862946 h 5292436"/>
                <a:gd name="connsiteX12" fmla="*/ 6747163 w 6748776"/>
                <a:gd name="connsiteY12" fmla="*/ 4821382 h 5292436"/>
                <a:gd name="connsiteX13" fmla="*/ 6691745 w 6748776"/>
                <a:gd name="connsiteY13" fmla="*/ 4696691 h 5292436"/>
                <a:gd name="connsiteX14" fmla="*/ 6650181 w 6748776"/>
                <a:gd name="connsiteY14" fmla="*/ 4682836 h 5292436"/>
                <a:gd name="connsiteX15" fmla="*/ 6567054 w 6748776"/>
                <a:gd name="connsiteY15" fmla="*/ 4627418 h 5292436"/>
                <a:gd name="connsiteX16" fmla="*/ 6553200 w 6748776"/>
                <a:gd name="connsiteY16" fmla="*/ 4585855 h 5292436"/>
                <a:gd name="connsiteX17" fmla="*/ 6525490 w 6748776"/>
                <a:gd name="connsiteY17" fmla="*/ 4558146 h 5292436"/>
                <a:gd name="connsiteX18" fmla="*/ 6497781 w 6748776"/>
                <a:gd name="connsiteY18" fmla="*/ 4475018 h 5292436"/>
                <a:gd name="connsiteX19" fmla="*/ 6553200 w 6748776"/>
                <a:gd name="connsiteY19" fmla="*/ 4322618 h 5292436"/>
                <a:gd name="connsiteX20" fmla="*/ 6594763 w 6748776"/>
                <a:gd name="connsiteY20" fmla="*/ 4308764 h 5292436"/>
                <a:gd name="connsiteX21" fmla="*/ 6580909 w 6748776"/>
                <a:gd name="connsiteY21" fmla="*/ 4239491 h 5292436"/>
                <a:gd name="connsiteX22" fmla="*/ 6539345 w 6748776"/>
                <a:gd name="connsiteY22" fmla="*/ 4211782 h 5292436"/>
                <a:gd name="connsiteX23" fmla="*/ 6359236 w 6748776"/>
                <a:gd name="connsiteY23" fmla="*/ 4184073 h 5292436"/>
                <a:gd name="connsiteX24" fmla="*/ 6276109 w 6748776"/>
                <a:gd name="connsiteY24" fmla="*/ 4156364 h 5292436"/>
                <a:gd name="connsiteX25" fmla="*/ 6234545 w 6748776"/>
                <a:gd name="connsiteY25" fmla="*/ 4128655 h 5292436"/>
                <a:gd name="connsiteX26" fmla="*/ 6151418 w 6748776"/>
                <a:gd name="connsiteY26" fmla="*/ 4100946 h 5292436"/>
                <a:gd name="connsiteX27" fmla="*/ 6123709 w 6748776"/>
                <a:gd name="connsiteY27" fmla="*/ 4073236 h 5292436"/>
                <a:gd name="connsiteX28" fmla="*/ 6068290 w 6748776"/>
                <a:gd name="connsiteY28" fmla="*/ 4003964 h 5292436"/>
                <a:gd name="connsiteX29" fmla="*/ 6026727 w 6748776"/>
                <a:gd name="connsiteY29" fmla="*/ 3990109 h 5292436"/>
                <a:gd name="connsiteX30" fmla="*/ 5985163 w 6748776"/>
                <a:gd name="connsiteY30" fmla="*/ 4017818 h 5292436"/>
                <a:gd name="connsiteX31" fmla="*/ 5874327 w 6748776"/>
                <a:gd name="connsiteY31" fmla="*/ 4031673 h 5292436"/>
                <a:gd name="connsiteX32" fmla="*/ 5860472 w 6748776"/>
                <a:gd name="connsiteY32" fmla="*/ 4100946 h 5292436"/>
                <a:gd name="connsiteX33" fmla="*/ 5791200 w 6748776"/>
                <a:gd name="connsiteY33" fmla="*/ 4114800 h 5292436"/>
                <a:gd name="connsiteX34" fmla="*/ 5708072 w 6748776"/>
                <a:gd name="connsiteY34" fmla="*/ 4156364 h 5292436"/>
                <a:gd name="connsiteX35" fmla="*/ 5624945 w 6748776"/>
                <a:gd name="connsiteY35" fmla="*/ 4170218 h 5292436"/>
                <a:gd name="connsiteX36" fmla="*/ 5583381 w 6748776"/>
                <a:gd name="connsiteY36" fmla="*/ 4197927 h 5292436"/>
                <a:gd name="connsiteX37" fmla="*/ 5334000 w 6748776"/>
                <a:gd name="connsiteY37" fmla="*/ 4197927 h 5292436"/>
                <a:gd name="connsiteX38" fmla="*/ 5250872 w 6748776"/>
                <a:gd name="connsiteY38" fmla="*/ 4170218 h 5292436"/>
                <a:gd name="connsiteX39" fmla="*/ 5209309 w 6748776"/>
                <a:gd name="connsiteY39" fmla="*/ 4142509 h 5292436"/>
                <a:gd name="connsiteX40" fmla="*/ 5126181 w 6748776"/>
                <a:gd name="connsiteY40" fmla="*/ 4114800 h 5292436"/>
                <a:gd name="connsiteX41" fmla="*/ 5043054 w 6748776"/>
                <a:gd name="connsiteY41" fmla="*/ 4073236 h 5292436"/>
                <a:gd name="connsiteX42" fmla="*/ 4973781 w 6748776"/>
                <a:gd name="connsiteY42" fmla="*/ 4017818 h 5292436"/>
                <a:gd name="connsiteX43" fmla="*/ 4946072 w 6748776"/>
                <a:gd name="connsiteY43" fmla="*/ 3976255 h 5292436"/>
                <a:gd name="connsiteX44" fmla="*/ 4904509 w 6748776"/>
                <a:gd name="connsiteY44" fmla="*/ 3948546 h 5292436"/>
                <a:gd name="connsiteX45" fmla="*/ 4890654 w 6748776"/>
                <a:gd name="connsiteY45" fmla="*/ 3906982 h 5292436"/>
                <a:gd name="connsiteX46" fmla="*/ 4876800 w 6748776"/>
                <a:gd name="connsiteY46" fmla="*/ 3837709 h 5292436"/>
                <a:gd name="connsiteX47" fmla="*/ 4807527 w 6748776"/>
                <a:gd name="connsiteY47" fmla="*/ 3782291 h 5292436"/>
                <a:gd name="connsiteX48" fmla="*/ 4793672 w 6748776"/>
                <a:gd name="connsiteY48" fmla="*/ 3574473 h 5292436"/>
                <a:gd name="connsiteX49" fmla="*/ 4821381 w 6748776"/>
                <a:gd name="connsiteY49" fmla="*/ 3394364 h 5292436"/>
                <a:gd name="connsiteX50" fmla="*/ 4849090 w 6748776"/>
                <a:gd name="connsiteY50" fmla="*/ 3352800 h 5292436"/>
                <a:gd name="connsiteX51" fmla="*/ 4807527 w 6748776"/>
                <a:gd name="connsiteY51" fmla="*/ 3269673 h 5292436"/>
                <a:gd name="connsiteX52" fmla="*/ 4765963 w 6748776"/>
                <a:gd name="connsiteY52" fmla="*/ 3255818 h 5292436"/>
                <a:gd name="connsiteX53" fmla="*/ 4170218 w 6748776"/>
                <a:gd name="connsiteY53" fmla="*/ 3269673 h 5292436"/>
                <a:gd name="connsiteX54" fmla="*/ 4059381 w 6748776"/>
                <a:gd name="connsiteY54" fmla="*/ 3269673 h 5292436"/>
                <a:gd name="connsiteX55" fmla="*/ 3976254 w 6748776"/>
                <a:gd name="connsiteY55" fmla="*/ 3228109 h 5292436"/>
                <a:gd name="connsiteX56" fmla="*/ 3934690 w 6748776"/>
                <a:gd name="connsiteY56" fmla="*/ 3214255 h 5292436"/>
                <a:gd name="connsiteX57" fmla="*/ 3851563 w 6748776"/>
                <a:gd name="connsiteY57" fmla="*/ 3172691 h 5292436"/>
                <a:gd name="connsiteX58" fmla="*/ 3810000 w 6748776"/>
                <a:gd name="connsiteY58" fmla="*/ 3144982 h 5292436"/>
                <a:gd name="connsiteX59" fmla="*/ 3726872 w 6748776"/>
                <a:gd name="connsiteY59" fmla="*/ 3117273 h 5292436"/>
                <a:gd name="connsiteX60" fmla="*/ 3685309 w 6748776"/>
                <a:gd name="connsiteY60" fmla="*/ 3103418 h 5292436"/>
                <a:gd name="connsiteX61" fmla="*/ 3588327 w 6748776"/>
                <a:gd name="connsiteY61" fmla="*/ 3075709 h 5292436"/>
                <a:gd name="connsiteX62" fmla="*/ 3560618 w 6748776"/>
                <a:gd name="connsiteY62" fmla="*/ 2992582 h 5292436"/>
                <a:gd name="connsiteX63" fmla="*/ 3228109 w 6748776"/>
                <a:gd name="connsiteY63" fmla="*/ 2937164 h 5292436"/>
                <a:gd name="connsiteX64" fmla="*/ 3144981 w 6748776"/>
                <a:gd name="connsiteY64" fmla="*/ 2909455 h 5292436"/>
                <a:gd name="connsiteX65" fmla="*/ 3103418 w 6748776"/>
                <a:gd name="connsiteY65" fmla="*/ 2895600 h 5292436"/>
                <a:gd name="connsiteX66" fmla="*/ 3020290 w 6748776"/>
                <a:gd name="connsiteY66" fmla="*/ 2881746 h 5292436"/>
                <a:gd name="connsiteX67" fmla="*/ 2978727 w 6748776"/>
                <a:gd name="connsiteY67" fmla="*/ 2867891 h 5292436"/>
                <a:gd name="connsiteX68" fmla="*/ 2937163 w 6748776"/>
                <a:gd name="connsiteY68" fmla="*/ 2840182 h 5292436"/>
                <a:gd name="connsiteX69" fmla="*/ 2854036 w 6748776"/>
                <a:gd name="connsiteY69" fmla="*/ 2812473 h 5292436"/>
                <a:gd name="connsiteX70" fmla="*/ 2812472 w 6748776"/>
                <a:gd name="connsiteY70" fmla="*/ 2798618 h 5292436"/>
                <a:gd name="connsiteX71" fmla="*/ 2770909 w 6748776"/>
                <a:gd name="connsiteY71" fmla="*/ 2757055 h 5292436"/>
                <a:gd name="connsiteX72" fmla="*/ 2355272 w 6748776"/>
                <a:gd name="connsiteY72" fmla="*/ 2715491 h 5292436"/>
                <a:gd name="connsiteX73" fmla="*/ 2272145 w 6748776"/>
                <a:gd name="connsiteY73" fmla="*/ 2687782 h 5292436"/>
                <a:gd name="connsiteX74" fmla="*/ 2230581 w 6748776"/>
                <a:gd name="connsiteY74" fmla="*/ 2673927 h 5292436"/>
                <a:gd name="connsiteX75" fmla="*/ 2119745 w 6748776"/>
                <a:gd name="connsiteY75" fmla="*/ 2660073 h 5292436"/>
                <a:gd name="connsiteX76" fmla="*/ 2050472 w 6748776"/>
                <a:gd name="connsiteY76" fmla="*/ 2604655 h 5292436"/>
                <a:gd name="connsiteX77" fmla="*/ 1967345 w 6748776"/>
                <a:gd name="connsiteY77" fmla="*/ 2576946 h 5292436"/>
                <a:gd name="connsiteX78" fmla="*/ 1814945 w 6748776"/>
                <a:gd name="connsiteY78" fmla="*/ 2549236 h 5292436"/>
                <a:gd name="connsiteX79" fmla="*/ 1773381 w 6748776"/>
                <a:gd name="connsiteY79" fmla="*/ 2521527 h 5292436"/>
                <a:gd name="connsiteX80" fmla="*/ 1745672 w 6748776"/>
                <a:gd name="connsiteY80" fmla="*/ 2479964 h 5292436"/>
                <a:gd name="connsiteX81" fmla="*/ 1662545 w 6748776"/>
                <a:gd name="connsiteY81" fmla="*/ 2452255 h 5292436"/>
                <a:gd name="connsiteX82" fmla="*/ 1454727 w 6748776"/>
                <a:gd name="connsiteY82" fmla="*/ 2424546 h 5292436"/>
                <a:gd name="connsiteX83" fmla="*/ 1385454 w 6748776"/>
                <a:gd name="connsiteY83" fmla="*/ 2369127 h 5292436"/>
                <a:gd name="connsiteX84" fmla="*/ 1371600 w 6748776"/>
                <a:gd name="connsiteY84" fmla="*/ 2327564 h 5292436"/>
                <a:gd name="connsiteX85" fmla="*/ 1330036 w 6748776"/>
                <a:gd name="connsiteY85" fmla="*/ 2313709 h 5292436"/>
                <a:gd name="connsiteX86" fmla="*/ 1260763 w 6748776"/>
                <a:gd name="connsiteY86" fmla="*/ 2244436 h 5292436"/>
                <a:gd name="connsiteX87" fmla="*/ 1219200 w 6748776"/>
                <a:gd name="connsiteY87" fmla="*/ 2202873 h 5292436"/>
                <a:gd name="connsiteX88" fmla="*/ 1136072 w 6748776"/>
                <a:gd name="connsiteY88" fmla="*/ 2175164 h 5292436"/>
                <a:gd name="connsiteX89" fmla="*/ 1094509 w 6748776"/>
                <a:gd name="connsiteY89" fmla="*/ 2161309 h 5292436"/>
                <a:gd name="connsiteX90" fmla="*/ 1052945 w 6748776"/>
                <a:gd name="connsiteY90" fmla="*/ 2133600 h 5292436"/>
                <a:gd name="connsiteX91" fmla="*/ 1011381 w 6748776"/>
                <a:gd name="connsiteY91" fmla="*/ 2050473 h 5292436"/>
                <a:gd name="connsiteX92" fmla="*/ 983672 w 6748776"/>
                <a:gd name="connsiteY92" fmla="*/ 2008909 h 5292436"/>
                <a:gd name="connsiteX93" fmla="*/ 955963 w 6748776"/>
                <a:gd name="connsiteY93" fmla="*/ 1884218 h 5292436"/>
                <a:gd name="connsiteX94" fmla="*/ 942109 w 6748776"/>
                <a:gd name="connsiteY94" fmla="*/ 1842655 h 5292436"/>
                <a:gd name="connsiteX95" fmla="*/ 900545 w 6748776"/>
                <a:gd name="connsiteY95" fmla="*/ 1814946 h 5292436"/>
                <a:gd name="connsiteX96" fmla="*/ 872836 w 6748776"/>
                <a:gd name="connsiteY96" fmla="*/ 1787236 h 5292436"/>
                <a:gd name="connsiteX97" fmla="*/ 817418 w 6748776"/>
                <a:gd name="connsiteY97" fmla="*/ 1759527 h 5292436"/>
                <a:gd name="connsiteX98" fmla="*/ 775854 w 6748776"/>
                <a:gd name="connsiteY98" fmla="*/ 1717964 h 5292436"/>
                <a:gd name="connsiteX99" fmla="*/ 692727 w 6748776"/>
                <a:gd name="connsiteY99" fmla="*/ 1662546 h 5292436"/>
                <a:gd name="connsiteX100" fmla="*/ 623454 w 6748776"/>
                <a:gd name="connsiteY100" fmla="*/ 1607127 h 5292436"/>
                <a:gd name="connsiteX101" fmla="*/ 609600 w 6748776"/>
                <a:gd name="connsiteY101" fmla="*/ 1551709 h 5292436"/>
                <a:gd name="connsiteX102" fmla="*/ 595745 w 6748776"/>
                <a:gd name="connsiteY102" fmla="*/ 1039091 h 5292436"/>
                <a:gd name="connsiteX103" fmla="*/ 512618 w 6748776"/>
                <a:gd name="connsiteY103" fmla="*/ 955964 h 5292436"/>
                <a:gd name="connsiteX104" fmla="*/ 401781 w 6748776"/>
                <a:gd name="connsiteY104" fmla="*/ 872836 h 5292436"/>
                <a:gd name="connsiteX105" fmla="*/ 374072 w 6748776"/>
                <a:gd name="connsiteY105" fmla="*/ 831273 h 5292436"/>
                <a:gd name="connsiteX106" fmla="*/ 332509 w 6748776"/>
                <a:gd name="connsiteY106" fmla="*/ 775855 h 5292436"/>
                <a:gd name="connsiteX107" fmla="*/ 304800 w 6748776"/>
                <a:gd name="connsiteY107" fmla="*/ 734291 h 5292436"/>
                <a:gd name="connsiteX108" fmla="*/ 277090 w 6748776"/>
                <a:gd name="connsiteY108" fmla="*/ 706582 h 5292436"/>
                <a:gd name="connsiteX109" fmla="*/ 263236 w 6748776"/>
                <a:gd name="connsiteY109" fmla="*/ 651164 h 5292436"/>
                <a:gd name="connsiteX110" fmla="*/ 207818 w 6748776"/>
                <a:gd name="connsiteY110" fmla="*/ 568036 h 5292436"/>
                <a:gd name="connsiteX111" fmla="*/ 180109 w 6748776"/>
                <a:gd name="connsiteY111" fmla="*/ 484909 h 5292436"/>
                <a:gd name="connsiteX112" fmla="*/ 166254 w 6748776"/>
                <a:gd name="connsiteY112" fmla="*/ 277091 h 5292436"/>
                <a:gd name="connsiteX113" fmla="*/ 124690 w 6748776"/>
                <a:gd name="connsiteY113" fmla="*/ 263236 h 5292436"/>
                <a:gd name="connsiteX114" fmla="*/ 96981 w 6748776"/>
                <a:gd name="connsiteY114" fmla="*/ 180109 h 5292436"/>
                <a:gd name="connsiteX115" fmla="*/ 69272 w 6748776"/>
                <a:gd name="connsiteY115" fmla="*/ 138546 h 5292436"/>
                <a:gd name="connsiteX116" fmla="*/ 41563 w 6748776"/>
                <a:gd name="connsiteY116" fmla="*/ 55418 h 5292436"/>
                <a:gd name="connsiteX117" fmla="*/ 27709 w 6748776"/>
                <a:gd name="connsiteY117" fmla="*/ 13855 h 5292436"/>
                <a:gd name="connsiteX118" fmla="*/ 0 w 6748776"/>
                <a:gd name="connsiteY118" fmla="*/ 0 h 529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6748776" h="5292436">
                  <a:moveTo>
                    <a:pt x="6192981" y="5292436"/>
                  </a:moveTo>
                  <a:cubicBezTo>
                    <a:pt x="6234545" y="5287818"/>
                    <a:pt x="6276422" y="5285457"/>
                    <a:pt x="6317672" y="5278582"/>
                  </a:cubicBezTo>
                  <a:cubicBezTo>
                    <a:pt x="6332077" y="5276181"/>
                    <a:pt x="6347832" y="5273850"/>
                    <a:pt x="6359236" y="5264727"/>
                  </a:cubicBezTo>
                  <a:cubicBezTo>
                    <a:pt x="6372238" y="5254325"/>
                    <a:pt x="6375171" y="5234938"/>
                    <a:pt x="6386945" y="5223164"/>
                  </a:cubicBezTo>
                  <a:cubicBezTo>
                    <a:pt x="6398719" y="5211390"/>
                    <a:pt x="6414654" y="5204691"/>
                    <a:pt x="6428509" y="5195455"/>
                  </a:cubicBezTo>
                  <a:cubicBezTo>
                    <a:pt x="6446982" y="5167746"/>
                    <a:pt x="6473396" y="5143920"/>
                    <a:pt x="6483927" y="5112327"/>
                  </a:cubicBezTo>
                  <a:cubicBezTo>
                    <a:pt x="6493163" y="5084618"/>
                    <a:pt x="6505908" y="5057841"/>
                    <a:pt x="6511636" y="5029200"/>
                  </a:cubicBezTo>
                  <a:cubicBezTo>
                    <a:pt x="6516254" y="5006109"/>
                    <a:pt x="6516214" y="4981571"/>
                    <a:pt x="6525490" y="4959927"/>
                  </a:cubicBezTo>
                  <a:cubicBezTo>
                    <a:pt x="6530636" y="4947921"/>
                    <a:pt x="6543963" y="4941454"/>
                    <a:pt x="6553200" y="4932218"/>
                  </a:cubicBezTo>
                  <a:cubicBezTo>
                    <a:pt x="6557818" y="4918364"/>
                    <a:pt x="6556728" y="4900981"/>
                    <a:pt x="6567054" y="4890655"/>
                  </a:cubicBezTo>
                  <a:cubicBezTo>
                    <a:pt x="6577381" y="4880328"/>
                    <a:pt x="6594213" y="4879201"/>
                    <a:pt x="6608618" y="4876800"/>
                  </a:cubicBezTo>
                  <a:cubicBezTo>
                    <a:pt x="6649868" y="4869925"/>
                    <a:pt x="6691745" y="4867564"/>
                    <a:pt x="6733309" y="4862946"/>
                  </a:cubicBezTo>
                  <a:cubicBezTo>
                    <a:pt x="6737927" y="4849091"/>
                    <a:pt x="6748776" y="4835897"/>
                    <a:pt x="6747163" y="4821382"/>
                  </a:cubicBezTo>
                  <a:cubicBezTo>
                    <a:pt x="6744891" y="4800938"/>
                    <a:pt x="6718152" y="4717817"/>
                    <a:pt x="6691745" y="4696691"/>
                  </a:cubicBezTo>
                  <a:cubicBezTo>
                    <a:pt x="6680341" y="4687568"/>
                    <a:pt x="6662947" y="4689928"/>
                    <a:pt x="6650181" y="4682836"/>
                  </a:cubicBezTo>
                  <a:cubicBezTo>
                    <a:pt x="6621070" y="4666663"/>
                    <a:pt x="6567054" y="4627418"/>
                    <a:pt x="6567054" y="4627418"/>
                  </a:cubicBezTo>
                  <a:cubicBezTo>
                    <a:pt x="6562436" y="4613564"/>
                    <a:pt x="6560714" y="4598378"/>
                    <a:pt x="6553200" y="4585855"/>
                  </a:cubicBezTo>
                  <a:cubicBezTo>
                    <a:pt x="6546479" y="4574654"/>
                    <a:pt x="6531332" y="4569829"/>
                    <a:pt x="6525490" y="4558146"/>
                  </a:cubicBezTo>
                  <a:cubicBezTo>
                    <a:pt x="6512428" y="4532021"/>
                    <a:pt x="6497781" y="4475018"/>
                    <a:pt x="6497781" y="4475018"/>
                  </a:cubicBezTo>
                  <a:cubicBezTo>
                    <a:pt x="6509714" y="4367621"/>
                    <a:pt x="6478337" y="4360049"/>
                    <a:pt x="6553200" y="4322618"/>
                  </a:cubicBezTo>
                  <a:cubicBezTo>
                    <a:pt x="6566262" y="4316087"/>
                    <a:pt x="6580909" y="4313382"/>
                    <a:pt x="6594763" y="4308764"/>
                  </a:cubicBezTo>
                  <a:cubicBezTo>
                    <a:pt x="6590145" y="4285673"/>
                    <a:pt x="6592592" y="4259937"/>
                    <a:pt x="6580909" y="4239491"/>
                  </a:cubicBezTo>
                  <a:cubicBezTo>
                    <a:pt x="6572648" y="4225034"/>
                    <a:pt x="6554238" y="4219229"/>
                    <a:pt x="6539345" y="4211782"/>
                  </a:cubicBezTo>
                  <a:cubicBezTo>
                    <a:pt x="6489413" y="4186816"/>
                    <a:pt x="6398978" y="4188047"/>
                    <a:pt x="6359236" y="4184073"/>
                  </a:cubicBezTo>
                  <a:cubicBezTo>
                    <a:pt x="6331527" y="4174837"/>
                    <a:pt x="6300411" y="4172565"/>
                    <a:pt x="6276109" y="4156364"/>
                  </a:cubicBezTo>
                  <a:cubicBezTo>
                    <a:pt x="6262254" y="4147128"/>
                    <a:pt x="6249761" y="4135418"/>
                    <a:pt x="6234545" y="4128655"/>
                  </a:cubicBezTo>
                  <a:cubicBezTo>
                    <a:pt x="6207855" y="4116793"/>
                    <a:pt x="6151418" y="4100946"/>
                    <a:pt x="6151418" y="4100946"/>
                  </a:cubicBezTo>
                  <a:cubicBezTo>
                    <a:pt x="6142182" y="4091709"/>
                    <a:pt x="6131869" y="4083436"/>
                    <a:pt x="6123709" y="4073236"/>
                  </a:cubicBezTo>
                  <a:cubicBezTo>
                    <a:pt x="6106281" y="4051451"/>
                    <a:pt x="6094024" y="4019405"/>
                    <a:pt x="6068290" y="4003964"/>
                  </a:cubicBezTo>
                  <a:cubicBezTo>
                    <a:pt x="6055767" y="3996450"/>
                    <a:pt x="6040581" y="3994727"/>
                    <a:pt x="6026727" y="3990109"/>
                  </a:cubicBezTo>
                  <a:cubicBezTo>
                    <a:pt x="6012872" y="3999345"/>
                    <a:pt x="6001227" y="4013437"/>
                    <a:pt x="5985163" y="4017818"/>
                  </a:cubicBezTo>
                  <a:cubicBezTo>
                    <a:pt x="5949242" y="4027615"/>
                    <a:pt x="5905307" y="4011020"/>
                    <a:pt x="5874327" y="4031673"/>
                  </a:cubicBezTo>
                  <a:cubicBezTo>
                    <a:pt x="5854734" y="4044735"/>
                    <a:pt x="5877123" y="4084295"/>
                    <a:pt x="5860472" y="4100946"/>
                  </a:cubicBezTo>
                  <a:cubicBezTo>
                    <a:pt x="5843821" y="4117597"/>
                    <a:pt x="5814045" y="4109089"/>
                    <a:pt x="5791200" y="4114800"/>
                  </a:cubicBezTo>
                  <a:cubicBezTo>
                    <a:pt x="5602751" y="4161912"/>
                    <a:pt x="5911250" y="4088639"/>
                    <a:pt x="5708072" y="4156364"/>
                  </a:cubicBezTo>
                  <a:cubicBezTo>
                    <a:pt x="5681422" y="4165247"/>
                    <a:pt x="5652654" y="4165600"/>
                    <a:pt x="5624945" y="4170218"/>
                  </a:cubicBezTo>
                  <a:cubicBezTo>
                    <a:pt x="5611090" y="4179454"/>
                    <a:pt x="5598274" y="4190480"/>
                    <a:pt x="5583381" y="4197927"/>
                  </a:cubicBezTo>
                  <a:cubicBezTo>
                    <a:pt x="5507548" y="4235844"/>
                    <a:pt x="5406194" y="4202740"/>
                    <a:pt x="5334000" y="4197927"/>
                  </a:cubicBezTo>
                  <a:cubicBezTo>
                    <a:pt x="5306291" y="4188691"/>
                    <a:pt x="5275175" y="4186420"/>
                    <a:pt x="5250872" y="4170218"/>
                  </a:cubicBezTo>
                  <a:cubicBezTo>
                    <a:pt x="5237018" y="4160982"/>
                    <a:pt x="5224525" y="4149272"/>
                    <a:pt x="5209309" y="4142509"/>
                  </a:cubicBezTo>
                  <a:cubicBezTo>
                    <a:pt x="5182618" y="4130646"/>
                    <a:pt x="5150484" y="4131002"/>
                    <a:pt x="5126181" y="4114800"/>
                  </a:cubicBezTo>
                  <a:cubicBezTo>
                    <a:pt x="5072467" y="4078990"/>
                    <a:pt x="5100414" y="4092357"/>
                    <a:pt x="5043054" y="4073236"/>
                  </a:cubicBezTo>
                  <a:cubicBezTo>
                    <a:pt x="4963645" y="3954124"/>
                    <a:pt x="5069381" y="4094298"/>
                    <a:pt x="4973781" y="4017818"/>
                  </a:cubicBezTo>
                  <a:cubicBezTo>
                    <a:pt x="4960779" y="4007416"/>
                    <a:pt x="4957846" y="3988029"/>
                    <a:pt x="4946072" y="3976255"/>
                  </a:cubicBezTo>
                  <a:cubicBezTo>
                    <a:pt x="4934298" y="3964481"/>
                    <a:pt x="4918363" y="3957782"/>
                    <a:pt x="4904509" y="3948546"/>
                  </a:cubicBezTo>
                  <a:cubicBezTo>
                    <a:pt x="4899891" y="3934691"/>
                    <a:pt x="4894196" y="3921150"/>
                    <a:pt x="4890654" y="3906982"/>
                  </a:cubicBezTo>
                  <a:cubicBezTo>
                    <a:pt x="4884943" y="3884137"/>
                    <a:pt x="4886076" y="3859353"/>
                    <a:pt x="4876800" y="3837709"/>
                  </a:cubicBezTo>
                  <a:cubicBezTo>
                    <a:pt x="4868904" y="3819285"/>
                    <a:pt x="4819692" y="3790401"/>
                    <a:pt x="4807527" y="3782291"/>
                  </a:cubicBezTo>
                  <a:cubicBezTo>
                    <a:pt x="4749336" y="3695004"/>
                    <a:pt x="4777216" y="3755492"/>
                    <a:pt x="4793672" y="3574473"/>
                  </a:cubicBezTo>
                  <a:cubicBezTo>
                    <a:pt x="4797203" y="3535627"/>
                    <a:pt x="4796556" y="3444015"/>
                    <a:pt x="4821381" y="3394364"/>
                  </a:cubicBezTo>
                  <a:cubicBezTo>
                    <a:pt x="4828828" y="3379471"/>
                    <a:pt x="4839854" y="3366655"/>
                    <a:pt x="4849090" y="3352800"/>
                  </a:cubicBezTo>
                  <a:cubicBezTo>
                    <a:pt x="4839963" y="3325419"/>
                    <a:pt x="4831944" y="3289206"/>
                    <a:pt x="4807527" y="3269673"/>
                  </a:cubicBezTo>
                  <a:cubicBezTo>
                    <a:pt x="4796123" y="3260550"/>
                    <a:pt x="4779818" y="3260436"/>
                    <a:pt x="4765963" y="3255818"/>
                  </a:cubicBezTo>
                  <a:cubicBezTo>
                    <a:pt x="4567381" y="3260436"/>
                    <a:pt x="4368666" y="3261045"/>
                    <a:pt x="4170218" y="3269673"/>
                  </a:cubicBezTo>
                  <a:cubicBezTo>
                    <a:pt x="4052036" y="3274811"/>
                    <a:pt x="4230494" y="3312451"/>
                    <a:pt x="4059381" y="3269673"/>
                  </a:cubicBezTo>
                  <a:cubicBezTo>
                    <a:pt x="3989737" y="3252262"/>
                    <a:pt x="4043976" y="3261969"/>
                    <a:pt x="3976254" y="3228109"/>
                  </a:cubicBezTo>
                  <a:cubicBezTo>
                    <a:pt x="3963192" y="3221578"/>
                    <a:pt x="3948545" y="3218873"/>
                    <a:pt x="3934690" y="3214255"/>
                  </a:cubicBezTo>
                  <a:cubicBezTo>
                    <a:pt x="3815578" y="3134846"/>
                    <a:pt x="3966282" y="3230051"/>
                    <a:pt x="3851563" y="3172691"/>
                  </a:cubicBezTo>
                  <a:cubicBezTo>
                    <a:pt x="3836670" y="3165244"/>
                    <a:pt x="3825216" y="3151745"/>
                    <a:pt x="3810000" y="3144982"/>
                  </a:cubicBezTo>
                  <a:cubicBezTo>
                    <a:pt x="3783309" y="3133119"/>
                    <a:pt x="3754581" y="3126510"/>
                    <a:pt x="3726872" y="3117273"/>
                  </a:cubicBezTo>
                  <a:cubicBezTo>
                    <a:pt x="3713018" y="3112655"/>
                    <a:pt x="3699477" y="3106960"/>
                    <a:pt x="3685309" y="3103418"/>
                  </a:cubicBezTo>
                  <a:cubicBezTo>
                    <a:pt x="3615722" y="3086022"/>
                    <a:pt x="3647954" y="3095586"/>
                    <a:pt x="3588327" y="3075709"/>
                  </a:cubicBezTo>
                  <a:lnTo>
                    <a:pt x="3560618" y="2992582"/>
                  </a:lnTo>
                  <a:cubicBezTo>
                    <a:pt x="3513142" y="2850156"/>
                    <a:pt x="3561348" y="2951652"/>
                    <a:pt x="3228109" y="2937164"/>
                  </a:cubicBezTo>
                  <a:lnTo>
                    <a:pt x="3144981" y="2909455"/>
                  </a:lnTo>
                  <a:cubicBezTo>
                    <a:pt x="3131127" y="2904837"/>
                    <a:pt x="3117823" y="2898001"/>
                    <a:pt x="3103418" y="2895600"/>
                  </a:cubicBezTo>
                  <a:lnTo>
                    <a:pt x="3020290" y="2881746"/>
                  </a:lnTo>
                  <a:cubicBezTo>
                    <a:pt x="3006436" y="2877128"/>
                    <a:pt x="2991789" y="2874422"/>
                    <a:pt x="2978727" y="2867891"/>
                  </a:cubicBezTo>
                  <a:cubicBezTo>
                    <a:pt x="2963834" y="2860444"/>
                    <a:pt x="2952379" y="2846945"/>
                    <a:pt x="2937163" y="2840182"/>
                  </a:cubicBezTo>
                  <a:cubicBezTo>
                    <a:pt x="2910473" y="2828320"/>
                    <a:pt x="2881745" y="2821709"/>
                    <a:pt x="2854036" y="2812473"/>
                  </a:cubicBezTo>
                  <a:lnTo>
                    <a:pt x="2812472" y="2798618"/>
                  </a:lnTo>
                  <a:cubicBezTo>
                    <a:pt x="2798618" y="2784764"/>
                    <a:pt x="2788036" y="2766570"/>
                    <a:pt x="2770909" y="2757055"/>
                  </a:cubicBezTo>
                  <a:cubicBezTo>
                    <a:pt x="2663998" y="2697661"/>
                    <a:pt x="2407591" y="2717671"/>
                    <a:pt x="2355272" y="2715491"/>
                  </a:cubicBezTo>
                  <a:lnTo>
                    <a:pt x="2272145" y="2687782"/>
                  </a:lnTo>
                  <a:cubicBezTo>
                    <a:pt x="2258290" y="2683164"/>
                    <a:pt x="2245072" y="2675738"/>
                    <a:pt x="2230581" y="2673927"/>
                  </a:cubicBezTo>
                  <a:lnTo>
                    <a:pt x="2119745" y="2660073"/>
                  </a:lnTo>
                  <a:cubicBezTo>
                    <a:pt x="1968158" y="2609543"/>
                    <a:pt x="2193715" y="2694181"/>
                    <a:pt x="2050472" y="2604655"/>
                  </a:cubicBezTo>
                  <a:cubicBezTo>
                    <a:pt x="2025704" y="2589175"/>
                    <a:pt x="1996155" y="2581748"/>
                    <a:pt x="1967345" y="2576946"/>
                  </a:cubicBezTo>
                  <a:cubicBezTo>
                    <a:pt x="1860990" y="2559220"/>
                    <a:pt x="1911764" y="2568600"/>
                    <a:pt x="1814945" y="2549236"/>
                  </a:cubicBezTo>
                  <a:cubicBezTo>
                    <a:pt x="1801090" y="2540000"/>
                    <a:pt x="1785155" y="2533301"/>
                    <a:pt x="1773381" y="2521527"/>
                  </a:cubicBezTo>
                  <a:cubicBezTo>
                    <a:pt x="1761607" y="2509753"/>
                    <a:pt x="1759792" y="2488789"/>
                    <a:pt x="1745672" y="2479964"/>
                  </a:cubicBezTo>
                  <a:cubicBezTo>
                    <a:pt x="1720904" y="2464484"/>
                    <a:pt x="1690254" y="2461491"/>
                    <a:pt x="1662545" y="2452255"/>
                  </a:cubicBezTo>
                  <a:cubicBezTo>
                    <a:pt x="1568223" y="2420814"/>
                    <a:pt x="1635542" y="2439613"/>
                    <a:pt x="1454727" y="2424546"/>
                  </a:cubicBezTo>
                  <a:cubicBezTo>
                    <a:pt x="1406789" y="2408566"/>
                    <a:pt x="1410521" y="2419261"/>
                    <a:pt x="1385454" y="2369127"/>
                  </a:cubicBezTo>
                  <a:cubicBezTo>
                    <a:pt x="1378923" y="2356065"/>
                    <a:pt x="1381926" y="2337890"/>
                    <a:pt x="1371600" y="2327564"/>
                  </a:cubicBezTo>
                  <a:cubicBezTo>
                    <a:pt x="1361273" y="2317237"/>
                    <a:pt x="1343891" y="2318327"/>
                    <a:pt x="1330036" y="2313709"/>
                  </a:cubicBezTo>
                  <a:lnTo>
                    <a:pt x="1260763" y="2244436"/>
                  </a:lnTo>
                  <a:cubicBezTo>
                    <a:pt x="1246909" y="2230582"/>
                    <a:pt x="1237788" y="2209069"/>
                    <a:pt x="1219200" y="2202873"/>
                  </a:cubicBezTo>
                  <a:lnTo>
                    <a:pt x="1136072" y="2175164"/>
                  </a:lnTo>
                  <a:cubicBezTo>
                    <a:pt x="1122218" y="2170546"/>
                    <a:pt x="1106660" y="2169410"/>
                    <a:pt x="1094509" y="2161309"/>
                  </a:cubicBezTo>
                  <a:lnTo>
                    <a:pt x="1052945" y="2133600"/>
                  </a:lnTo>
                  <a:cubicBezTo>
                    <a:pt x="973534" y="2014482"/>
                    <a:pt x="1068742" y="2165194"/>
                    <a:pt x="1011381" y="2050473"/>
                  </a:cubicBezTo>
                  <a:cubicBezTo>
                    <a:pt x="1003934" y="2035580"/>
                    <a:pt x="992908" y="2022764"/>
                    <a:pt x="983672" y="2008909"/>
                  </a:cubicBezTo>
                  <a:cubicBezTo>
                    <a:pt x="974147" y="1961279"/>
                    <a:pt x="969010" y="1929882"/>
                    <a:pt x="955963" y="1884218"/>
                  </a:cubicBezTo>
                  <a:cubicBezTo>
                    <a:pt x="951951" y="1870176"/>
                    <a:pt x="951232" y="1854059"/>
                    <a:pt x="942109" y="1842655"/>
                  </a:cubicBezTo>
                  <a:cubicBezTo>
                    <a:pt x="931707" y="1829653"/>
                    <a:pt x="913547" y="1825348"/>
                    <a:pt x="900545" y="1814946"/>
                  </a:cubicBezTo>
                  <a:cubicBezTo>
                    <a:pt x="890345" y="1806786"/>
                    <a:pt x="883704" y="1794482"/>
                    <a:pt x="872836" y="1787236"/>
                  </a:cubicBezTo>
                  <a:cubicBezTo>
                    <a:pt x="855652" y="1775780"/>
                    <a:pt x="834224" y="1771531"/>
                    <a:pt x="817418" y="1759527"/>
                  </a:cubicBezTo>
                  <a:cubicBezTo>
                    <a:pt x="801474" y="1748139"/>
                    <a:pt x="791320" y="1729993"/>
                    <a:pt x="775854" y="1717964"/>
                  </a:cubicBezTo>
                  <a:cubicBezTo>
                    <a:pt x="749567" y="1697519"/>
                    <a:pt x="716275" y="1686095"/>
                    <a:pt x="692727" y="1662546"/>
                  </a:cubicBezTo>
                  <a:cubicBezTo>
                    <a:pt x="653244" y="1623062"/>
                    <a:pt x="675887" y="1642082"/>
                    <a:pt x="623454" y="1607127"/>
                  </a:cubicBezTo>
                  <a:cubicBezTo>
                    <a:pt x="618836" y="1588654"/>
                    <a:pt x="610528" y="1570728"/>
                    <a:pt x="609600" y="1551709"/>
                  </a:cubicBezTo>
                  <a:cubicBezTo>
                    <a:pt x="601272" y="1380977"/>
                    <a:pt x="623210" y="1207805"/>
                    <a:pt x="595745" y="1039091"/>
                  </a:cubicBezTo>
                  <a:cubicBezTo>
                    <a:pt x="589449" y="1000414"/>
                    <a:pt x="545223" y="977701"/>
                    <a:pt x="512618" y="955964"/>
                  </a:cubicBezTo>
                  <a:cubicBezTo>
                    <a:pt x="474619" y="930632"/>
                    <a:pt x="431074" y="909452"/>
                    <a:pt x="401781" y="872836"/>
                  </a:cubicBezTo>
                  <a:cubicBezTo>
                    <a:pt x="391379" y="859834"/>
                    <a:pt x="383750" y="844822"/>
                    <a:pt x="374072" y="831273"/>
                  </a:cubicBezTo>
                  <a:cubicBezTo>
                    <a:pt x="360651" y="812483"/>
                    <a:pt x="345930" y="794645"/>
                    <a:pt x="332509" y="775855"/>
                  </a:cubicBezTo>
                  <a:cubicBezTo>
                    <a:pt x="322831" y="762305"/>
                    <a:pt x="315202" y="747293"/>
                    <a:pt x="304800" y="734291"/>
                  </a:cubicBezTo>
                  <a:cubicBezTo>
                    <a:pt x="296640" y="724091"/>
                    <a:pt x="286327" y="715818"/>
                    <a:pt x="277090" y="706582"/>
                  </a:cubicBezTo>
                  <a:cubicBezTo>
                    <a:pt x="272472" y="688109"/>
                    <a:pt x="271751" y="668195"/>
                    <a:pt x="263236" y="651164"/>
                  </a:cubicBezTo>
                  <a:cubicBezTo>
                    <a:pt x="248343" y="621377"/>
                    <a:pt x="218349" y="599629"/>
                    <a:pt x="207818" y="568036"/>
                  </a:cubicBezTo>
                  <a:lnTo>
                    <a:pt x="180109" y="484909"/>
                  </a:lnTo>
                  <a:cubicBezTo>
                    <a:pt x="175491" y="415636"/>
                    <a:pt x="183093" y="344444"/>
                    <a:pt x="166254" y="277091"/>
                  </a:cubicBezTo>
                  <a:cubicBezTo>
                    <a:pt x="162712" y="262923"/>
                    <a:pt x="133178" y="275120"/>
                    <a:pt x="124690" y="263236"/>
                  </a:cubicBezTo>
                  <a:cubicBezTo>
                    <a:pt x="107713" y="239469"/>
                    <a:pt x="113183" y="204411"/>
                    <a:pt x="96981" y="180109"/>
                  </a:cubicBezTo>
                  <a:lnTo>
                    <a:pt x="69272" y="138546"/>
                  </a:lnTo>
                  <a:lnTo>
                    <a:pt x="41563" y="55418"/>
                  </a:lnTo>
                  <a:cubicBezTo>
                    <a:pt x="36945" y="41564"/>
                    <a:pt x="40771" y="20386"/>
                    <a:pt x="27709" y="13855"/>
                  </a:cubicBezTo>
                  <a:lnTo>
                    <a:pt x="0" y="0"/>
                  </a:lnTo>
                </a:path>
              </a:pathLst>
            </a:cu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51" name="6 CuadroTexto"/>
            <p:cNvSpPr txBox="1">
              <a:spLocks noChangeArrowheads="1"/>
            </p:cNvSpPr>
            <p:nvPr/>
          </p:nvSpPr>
          <p:spPr bwMode="auto">
            <a:xfrm>
              <a:off x="142844" y="4572008"/>
              <a:ext cx="6541847" cy="216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s-ES" sz="1500">
                  <a:solidFill>
                    <a:schemeClr val="bg1"/>
                  </a:solidFill>
                  <a:latin typeface="Verdana" pitchFamily="34" charset="0"/>
                </a:rPr>
                <a:t>Desde la Isla de Cuba se ha establecido una nueva ruta, que es considerada menos peligrosa, para tratar de llegar a Norteamérica (USA); Esta ruta está coincidiendo con la de los migrantes Euroasiático y los Africanos. </a:t>
              </a:r>
            </a:p>
            <a:p>
              <a:pPr algn="just"/>
              <a:r>
                <a:rPr lang="es-ES" sz="1500">
                  <a:solidFill>
                    <a:schemeClr val="bg1"/>
                  </a:solidFill>
                  <a:latin typeface="Verdana" pitchFamily="34" charset="0"/>
                </a:rPr>
                <a:t>Según se ha establecido, estos ciudadanos logran salir de la Isla, gracias a una Carta de Solicitud que se está constituyendo en un negociado entre los denominados COYOTES y grupos de abogados que se han sumado a las asociaciones dedicadas al tráfico humano en el hermano país de Ecuador.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0 Grupo"/>
          <p:cNvGrpSpPr>
            <a:grpSpLocks/>
          </p:cNvGrpSpPr>
          <p:nvPr/>
        </p:nvGrpSpPr>
        <p:grpSpPr bwMode="auto">
          <a:xfrm>
            <a:off x="71438" y="908050"/>
            <a:ext cx="9001125" cy="5878513"/>
            <a:chOff x="71406" y="857232"/>
            <a:chExt cx="9001156" cy="5929330"/>
          </a:xfrm>
        </p:grpSpPr>
        <p:grpSp>
          <p:nvGrpSpPr>
            <p:cNvPr id="3" name="28 Grupo"/>
            <p:cNvGrpSpPr>
              <a:grpSpLocks/>
            </p:cNvGrpSpPr>
            <p:nvPr/>
          </p:nvGrpSpPr>
          <p:grpSpPr bwMode="auto">
            <a:xfrm>
              <a:off x="71406" y="857232"/>
              <a:ext cx="4572032" cy="5929330"/>
              <a:chOff x="-214346" y="928670"/>
              <a:chExt cx="4857816" cy="6072230"/>
            </a:xfrm>
          </p:grpSpPr>
          <p:pic>
            <p:nvPicPr>
              <p:cNvPr id="7179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-214346" y="928670"/>
                <a:ext cx="4857816" cy="6072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10 Conector recto de flecha"/>
              <p:cNvCxnSpPr/>
              <p:nvPr/>
            </p:nvCxnSpPr>
            <p:spPr>
              <a:xfrm rot="5400000" flipH="1" flipV="1">
                <a:off x="428628" y="5643514"/>
                <a:ext cx="1142951" cy="856862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curvado"/>
              <p:cNvCxnSpPr/>
              <p:nvPr/>
            </p:nvCxnSpPr>
            <p:spPr>
              <a:xfrm rot="5400000" flipH="1" flipV="1">
                <a:off x="1714904" y="2716443"/>
                <a:ext cx="2213748" cy="2212997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FF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12 Conector curvado"/>
              <p:cNvCxnSpPr/>
              <p:nvPr/>
            </p:nvCxnSpPr>
            <p:spPr>
              <a:xfrm rot="16200000" flipV="1">
                <a:off x="3107654" y="1393283"/>
                <a:ext cx="1000286" cy="786019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FF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29 Grupo"/>
            <p:cNvGrpSpPr>
              <a:grpSpLocks/>
            </p:cNvGrpSpPr>
            <p:nvPr/>
          </p:nvGrpSpPr>
          <p:grpSpPr bwMode="auto">
            <a:xfrm>
              <a:off x="4643438" y="857232"/>
              <a:ext cx="4429124" cy="5929330"/>
              <a:chOff x="4714876" y="928670"/>
              <a:chExt cx="4643470" cy="6072230"/>
            </a:xfrm>
          </p:grpSpPr>
          <p:pic>
            <p:nvPicPr>
              <p:cNvPr id="7175" name="Picture 3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714876" y="928670"/>
                <a:ext cx="4643470" cy="6072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" name="6 Conector curvado"/>
              <p:cNvCxnSpPr/>
              <p:nvPr/>
            </p:nvCxnSpPr>
            <p:spPr>
              <a:xfrm rot="5400000" flipH="1" flipV="1">
                <a:off x="6715000" y="4999753"/>
                <a:ext cx="2285900" cy="857132"/>
              </a:xfrm>
              <a:prstGeom prst="curvedConnector3">
                <a:avLst>
                  <a:gd name="adj1" fmla="val 50000"/>
                </a:avLst>
              </a:prstGeom>
              <a:ln w="22225" cmpd="sng">
                <a:solidFill>
                  <a:srgbClr val="FFFF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7 Conector curvado"/>
              <p:cNvCxnSpPr/>
              <p:nvPr/>
            </p:nvCxnSpPr>
            <p:spPr>
              <a:xfrm rot="16200000" flipV="1">
                <a:off x="7072245" y="2786825"/>
                <a:ext cx="1428277" cy="857131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FF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curvado"/>
              <p:cNvCxnSpPr/>
              <p:nvPr/>
            </p:nvCxnSpPr>
            <p:spPr>
              <a:xfrm rot="10800000">
                <a:off x="4929558" y="1358301"/>
                <a:ext cx="2141996" cy="1080638"/>
              </a:xfrm>
              <a:prstGeom prst="curvedConnector3">
                <a:avLst>
                  <a:gd name="adj1" fmla="val 50000"/>
                </a:avLst>
              </a:prstGeom>
              <a:ln w="22225" cmpd="sng">
                <a:solidFill>
                  <a:srgbClr val="FFFF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3 CuadroTexto"/>
            <p:cNvSpPr txBox="1"/>
            <p:nvPr/>
          </p:nvSpPr>
          <p:spPr>
            <a:xfrm>
              <a:off x="2143100" y="5001198"/>
              <a:ext cx="6000771" cy="12457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500" dirty="0">
                  <a:latin typeface="Verdana" pitchFamily="34" charset="0"/>
                </a:rPr>
                <a:t>Una vez en Quito (Ecuador), inician con la travesía vía terrestre (Tulcán, Ipiales, Pedregal, Cali, Medellín, Turbo). Al momento en que se da el arribo a Turbo, se contacta con ciudadanos colombianos que les indican la trocha rural para el cruce entre Colombia y Panamá. </a:t>
              </a:r>
            </a:p>
          </p:txBody>
        </p:sp>
      </p:grpSp>
      <p:sp>
        <p:nvSpPr>
          <p:cNvPr id="7171" name="4 CuadroTexto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Algerian" pitchFamily="82" charset="0"/>
              </a:rPr>
              <a:t>Recorrido desde quito (ecuador) </a:t>
            </a:r>
          </a:p>
          <a:p>
            <a:pPr algn="ctr"/>
            <a:r>
              <a:rPr lang="es-ES" sz="2800">
                <a:latin typeface="Algerian" pitchFamily="82" charset="0"/>
              </a:rPr>
              <a:t>Hasta panamá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071563"/>
            <a:ext cx="87153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3 CuadroTexto"/>
          <p:cNvSpPr txBox="1">
            <a:spLocks noChangeArrowheads="1"/>
          </p:cNvSpPr>
          <p:nvPr/>
        </p:nvSpPr>
        <p:spPr bwMode="auto">
          <a:xfrm>
            <a:off x="214313" y="5857875"/>
            <a:ext cx="871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500">
                <a:latin typeface="Verdana" pitchFamily="34" charset="0"/>
              </a:rPr>
              <a:t>Desde Turbo (Colombia) hasta su alojamiento en Panamá (Hotel Ideal), estos ciudadanos realizan diferentes tipos de recorridos ya sea a pie, en bote, transporte público, etc. También se enfrentan a las dificultades del terreno y a las inclemencias que les presenta el tiempo, dependiendo de la época en que realicen esta travesía.</a:t>
            </a:r>
          </a:p>
        </p:txBody>
      </p:sp>
      <p:sp>
        <p:nvSpPr>
          <p:cNvPr id="8196" name="1 CuadroTexto"/>
          <p:cNvSpPr txBox="1">
            <a:spLocks noChangeArrowheads="1"/>
          </p:cNvSpPr>
          <p:nvPr/>
        </p:nvSpPr>
        <p:spPr bwMode="auto">
          <a:xfrm>
            <a:off x="0" y="-254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Algerian" pitchFamily="82" charset="0"/>
              </a:rPr>
              <a:t>Recorrido desde turbo (colombia)</a:t>
            </a:r>
          </a:p>
          <a:p>
            <a:pPr algn="ctr"/>
            <a:r>
              <a:rPr lang="es-ES" sz="2800">
                <a:latin typeface="Algerian" pitchFamily="82" charset="0"/>
              </a:rPr>
              <a:t>Hasta la ciudad de panamá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>
            <a:grpSpLocks/>
          </p:cNvGrpSpPr>
          <p:nvPr/>
        </p:nvGrpSpPr>
        <p:grpSpPr bwMode="auto">
          <a:xfrm>
            <a:off x="214313" y="928688"/>
            <a:ext cx="8715375" cy="5715000"/>
            <a:chOff x="214282" y="928670"/>
            <a:chExt cx="8715436" cy="5715040"/>
          </a:xfrm>
        </p:grpSpPr>
        <p:pic>
          <p:nvPicPr>
            <p:cNvPr id="9220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282" y="928670"/>
              <a:ext cx="8715436" cy="571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1" name="6 CuadroTexto"/>
            <p:cNvSpPr txBox="1">
              <a:spLocks noChangeArrowheads="1"/>
            </p:cNvSpPr>
            <p:nvPr/>
          </p:nvSpPr>
          <p:spPr bwMode="auto">
            <a:xfrm>
              <a:off x="214282" y="4572007"/>
              <a:ext cx="6000792" cy="101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s-ES" sz="1500">
                  <a:solidFill>
                    <a:schemeClr val="bg1"/>
                  </a:solidFill>
                  <a:latin typeface="Verdana" pitchFamily="34" charset="0"/>
                </a:rPr>
                <a:t>Un apoyo extra nos indica que los países de Centroamericanos son considerados como países de mero transito y que su condición final es buscar llegar a los EEUU o Canadá. </a:t>
              </a:r>
            </a:p>
          </p:txBody>
        </p:sp>
      </p:grpSp>
      <p:sp>
        <p:nvSpPr>
          <p:cNvPr id="9219" name="4 CuadroTexto"/>
          <p:cNvSpPr txBox="1">
            <a:spLocks noChangeArrowheads="1"/>
          </p:cNvSpPr>
          <p:nvPr/>
        </p:nvSpPr>
        <p:spPr bwMode="auto">
          <a:xfrm>
            <a:off x="0" y="-254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Algerian" pitchFamily="82" charset="0"/>
              </a:rPr>
              <a:t>Países de transito desde ecuador </a:t>
            </a:r>
          </a:p>
          <a:p>
            <a:pPr algn="ctr"/>
            <a:r>
              <a:rPr lang="es-ES" sz="2800">
                <a:latin typeface="Algerian" pitchFamily="82" charset="0"/>
              </a:rPr>
              <a:t>Hasta norteamérica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Picture 2" descr="Coat of Arms of Panam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62056" y="214290"/>
            <a:ext cx="738176" cy="806088"/>
          </a:xfrm>
          <a:prstGeom prst="rect">
            <a:avLst/>
          </a:prstGeom>
          <a:noFill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57308" y="357166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Georgia" pitchFamily="18" charset="0"/>
              </a:rPr>
              <a:t>República de Panamá</a:t>
            </a:r>
            <a:br>
              <a:rPr lang="es-ES" dirty="0" smtClean="0">
                <a:latin typeface="Georgia" pitchFamily="18" charset="0"/>
              </a:rPr>
            </a:br>
            <a:r>
              <a:rPr lang="es-ES" sz="1600" dirty="0" smtClean="0">
                <a:latin typeface="Georgia" pitchFamily="18" charset="0"/>
              </a:rPr>
              <a:t>Flujo  Migratorio Extra Continentales en transito por las Américas</a:t>
            </a:r>
            <a:r>
              <a:rPr lang="es-ES" dirty="0" smtClean="0">
                <a:latin typeface="Georgia" pitchFamily="18" charset="0"/>
              </a:rPr>
              <a:t/>
            </a:r>
            <a:br>
              <a:rPr lang="es-ES" dirty="0" smtClean="0">
                <a:latin typeface="Georgia" pitchFamily="18" charset="0"/>
              </a:rPr>
            </a:b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358082" y="6429396"/>
            <a:ext cx="130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Georgia" pitchFamily="18" charset="0"/>
              </a:rPr>
              <a:t>División Político</a:t>
            </a:r>
            <a:endParaRPr lang="es-ES" sz="1200" dirty="0">
              <a:latin typeface="Georg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214422"/>
            <a:ext cx="8786874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" name="15 Grupo"/>
          <p:cNvGrpSpPr/>
          <p:nvPr/>
        </p:nvGrpSpPr>
        <p:grpSpPr>
          <a:xfrm>
            <a:off x="2071670" y="1500174"/>
            <a:ext cx="2357454" cy="1292662"/>
            <a:chOff x="2357422" y="1714488"/>
            <a:chExt cx="2214579" cy="1292662"/>
          </a:xfrm>
        </p:grpSpPr>
        <p:sp>
          <p:nvSpPr>
            <p:cNvPr id="11" name="10 Llamada rectangular"/>
            <p:cNvSpPr/>
            <p:nvPr/>
          </p:nvSpPr>
          <p:spPr>
            <a:xfrm>
              <a:off x="2357422" y="1714488"/>
              <a:ext cx="1985484" cy="1041276"/>
            </a:xfrm>
            <a:prstGeom prst="wedgeRectCallout">
              <a:avLst>
                <a:gd name="adj1" fmla="val 30884"/>
                <a:gd name="adj2" fmla="val 6870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00299" y="1714488"/>
              <a:ext cx="207170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>
                  <a:latin typeface="Georgia" pitchFamily="18" charset="0"/>
                </a:rPr>
                <a:t>La República de Panamá</a:t>
              </a:r>
            </a:p>
            <a:p>
              <a:r>
                <a:rPr lang="es-ES" sz="1000" dirty="0" smtClean="0">
                  <a:latin typeface="Georgia" pitchFamily="18" charset="0"/>
                </a:rPr>
                <a:t> es una franja ístmica</a:t>
              </a:r>
            </a:p>
            <a:p>
              <a:r>
                <a:rPr lang="es-ES" sz="1000" dirty="0" smtClean="0">
                  <a:latin typeface="Georgia" pitchFamily="18" charset="0"/>
                </a:rPr>
                <a:t> con una superficie total de</a:t>
              </a:r>
            </a:p>
            <a:p>
              <a:r>
                <a:rPr lang="es-ES" sz="1000" dirty="0" smtClean="0">
                  <a:latin typeface="Georgia" pitchFamily="18" charset="0"/>
                </a:rPr>
                <a:t> 75.517 </a:t>
              </a:r>
              <a:r>
                <a:rPr lang="es-ES" sz="1000" dirty="0" smtClean="0">
                  <a:latin typeface="Georgia" pitchFamily="18" charset="0"/>
                  <a:hlinkClick r:id="rId5" tooltip="Kilómetro cuadrado"/>
                </a:rPr>
                <a:t>km²</a:t>
              </a:r>
              <a:r>
                <a:rPr lang="es-ES" sz="1000" dirty="0" smtClean="0">
                  <a:latin typeface="Georgia" pitchFamily="18" charset="0"/>
                </a:rPr>
                <a:t>, superficie de</a:t>
              </a:r>
            </a:p>
            <a:p>
              <a:r>
                <a:rPr lang="es-ES" sz="1000" dirty="0" smtClean="0">
                  <a:latin typeface="Georgia" pitchFamily="18" charset="0"/>
                </a:rPr>
                <a:t> aguas territoriales: 2.210 km². </a:t>
              </a:r>
            </a:p>
            <a:p>
              <a:r>
                <a:rPr lang="es-ES" sz="1000" dirty="0" smtClean="0">
                  <a:latin typeface="Georgia" pitchFamily="18" charset="0"/>
                </a:rPr>
                <a:t>Total: 78.200 km²</a:t>
              </a:r>
              <a:r>
                <a:rPr lang="es-ES" dirty="0" smtClean="0"/>
                <a:t/>
              </a:r>
              <a:br>
                <a:rPr lang="es-ES" dirty="0" smtClean="0"/>
              </a:br>
              <a:endParaRPr lang="es-ES" dirty="0"/>
            </a:p>
          </p:txBody>
        </p:sp>
      </p:grpSp>
      <p:grpSp>
        <p:nvGrpSpPr>
          <p:cNvPr id="4" name="21 Grupo"/>
          <p:cNvGrpSpPr/>
          <p:nvPr/>
        </p:nvGrpSpPr>
        <p:grpSpPr>
          <a:xfrm>
            <a:off x="500034" y="4714884"/>
            <a:ext cx="2500330" cy="1500198"/>
            <a:chOff x="500034" y="5000636"/>
            <a:chExt cx="2500330" cy="1500198"/>
          </a:xfrm>
        </p:grpSpPr>
        <p:sp>
          <p:nvSpPr>
            <p:cNvPr id="19" name="18 Llamada rectangular"/>
            <p:cNvSpPr/>
            <p:nvPr/>
          </p:nvSpPr>
          <p:spPr>
            <a:xfrm>
              <a:off x="500034" y="5000636"/>
              <a:ext cx="2500330" cy="1500198"/>
            </a:xfrm>
            <a:prstGeom prst="wedgeRectCallout">
              <a:avLst>
                <a:gd name="adj1" fmla="val -17739"/>
                <a:gd name="adj2" fmla="val -50458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4 Marcador de contenido"/>
            <p:cNvSpPr txBox="1">
              <a:spLocks/>
            </p:cNvSpPr>
            <p:nvPr/>
          </p:nvSpPr>
          <p:spPr>
            <a:xfrm>
              <a:off x="571472" y="5000636"/>
              <a:ext cx="2428892" cy="14716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25000" lnSpcReduction="2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Límites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Fronteras: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 555 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  <a:hlinkClick r:id="rId6" tooltip="Km"/>
                </a:rPr>
                <a:t>km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 total;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 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  <a:hlinkClick r:id="rId7" tooltip="Colombia"/>
                </a:rPr>
                <a:t>Colombia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 225 km,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 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  <a:hlinkClick r:id="rId8" tooltip="Costa Rica"/>
                </a:rPr>
                <a:t>Costa Rica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 330 km.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Costas: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 2.490 km.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 al Norte con el 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  <a:hlinkClick r:id="rId9" tooltip="Mar Caribe"/>
                </a:rPr>
                <a:t>Mar Caribe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, al Sur con el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  <a:hlinkClick r:id="rId10" tooltip="Océano Pacífico"/>
                </a:rPr>
                <a:t>Océano Pacífico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, al Este con la República de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  <a:hlinkClick r:id="rId7" tooltip="Colombia"/>
                </a:rPr>
                <a:t>Colombia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 y al Oeste con la República de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  <a:hlinkClick r:id="rId8" tooltip="Costa Rica"/>
                </a:rPr>
                <a:t>Costa Rica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eorgia" pitchFamily="18" charset="0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4" name="23 Llamada rectangular"/>
          <p:cNvSpPr/>
          <p:nvPr/>
        </p:nvSpPr>
        <p:spPr>
          <a:xfrm>
            <a:off x="4929190" y="4714884"/>
            <a:ext cx="2000264" cy="1000132"/>
          </a:xfrm>
          <a:prstGeom prst="wedgeRectCallout">
            <a:avLst>
              <a:gd name="adj1" fmla="val -32166"/>
              <a:gd name="adj2" fmla="val -713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Georgia" pitchFamily="18" charset="0"/>
              </a:rPr>
              <a:t>Población  Total</a:t>
            </a:r>
          </a:p>
          <a:p>
            <a:pPr algn="ctr"/>
            <a:r>
              <a:rPr lang="es-ES" dirty="0" smtClean="0">
                <a:latin typeface="Georgia" pitchFamily="18" charset="0"/>
              </a:rPr>
              <a:t>3,460,462 </a:t>
            </a:r>
            <a:r>
              <a:rPr lang="es-ES" dirty="0" err="1" smtClean="0">
                <a:latin typeface="Georgia" pitchFamily="18" charset="0"/>
              </a:rPr>
              <a:t>hab</a:t>
            </a:r>
            <a:r>
              <a:rPr lang="es-ES" dirty="0" smtClean="0">
                <a:latin typeface="Georgia" pitchFamily="18" charset="0"/>
              </a:rPr>
              <a:t>. </a:t>
            </a:r>
            <a:endParaRPr lang="es-ES" dirty="0">
              <a:latin typeface="Georgia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79450" y="1310940"/>
            <a:ext cx="8513030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 b="11769"/>
          <a:stretch>
            <a:fillRect/>
          </a:stretch>
        </p:blipFill>
        <p:spPr bwMode="auto">
          <a:xfrm>
            <a:off x="142875" y="571500"/>
            <a:ext cx="885825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2 CuadroTexto"/>
          <p:cNvSpPr txBox="1">
            <a:spLocks noChangeArrowheads="1"/>
          </p:cNvSpPr>
          <p:nvPr/>
        </p:nvSpPr>
        <p:spPr bwMode="auto">
          <a:xfrm>
            <a:off x="0" y="-254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Algerian" pitchFamily="82" charset="0"/>
              </a:rPr>
              <a:t>PAISES DE DESTINO (NORTEAMÉRICA)  </a:t>
            </a:r>
          </a:p>
        </p:txBody>
      </p:sp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214313" y="6183313"/>
            <a:ext cx="8715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500">
                <a:latin typeface="Verdana" pitchFamily="34" charset="0"/>
              </a:rPr>
              <a:t>Estados Unidos y Canadá, por su economía y las supuestas posibilidades laborales son rotundamente los países receptores de este tipo de migrantes.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700088" y="214313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4400" dirty="0">
                <a:latin typeface="Algerian" pitchFamily="82" charset="0"/>
                <a:ea typeface="+mj-ea"/>
                <a:cs typeface="+mj-cs"/>
              </a:rPr>
              <a:t>RUTA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219700" y="1052513"/>
            <a:ext cx="3709988" cy="547211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País de origen (Eritrea, Somalia, Bangladesh, Nepal, y otros países de África y Asia), Dubái, Brasil (vía Aérea o marítima), Ecuador (vía Aérea), Perú, Colombia, Panamá, Costa Rica, Nicaragua, Honduras, Guatemala, El Salvador, México, y finalmente Estados Unidos o Canadá.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( este recorrido es marítimo o terrestre)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000125" y="214313"/>
            <a:ext cx="8015288" cy="1000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800" dirty="0">
                <a:latin typeface="Algerian" pitchFamily="82" charset="0"/>
                <a:ea typeface="+mj-ea"/>
                <a:cs typeface="+mj-cs"/>
              </a:rPr>
              <a:t>MODUS OPERANDIS DE LAS ORGANIZACIONES DEDICADAS A ESTA ACTIVIDAD ILÍCITA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168900" y="1323975"/>
            <a:ext cx="3940175" cy="41925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Reclutan a   las personas en los países de origen (Eritrea, Somalia, Bangladesh, etc.).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Del país de origen los trasladan hasta Dubái.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 Dubái, son transportado vía aérea hasta  Brasil o Ecuador,  o marítima hasta Brasil.</a:t>
            </a: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116013" y="5373688"/>
            <a:ext cx="7993062" cy="1168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 represéntate de  la organización los recibe y les facilita toda la tramitación en cada uno de los países que ellos utilizan como ruta hasta llegar al país de destino</a:t>
            </a: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100138" y="115888"/>
            <a:ext cx="7972425" cy="1000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800" dirty="0">
                <a:latin typeface="Algerian" pitchFamily="82" charset="0"/>
                <a:ea typeface="+mj-ea"/>
                <a:cs typeface="+mj-cs"/>
              </a:rPr>
              <a:t>MODUS OPERANDIS DE LAS ORGANIZACIONES DEDICADAS A ESTA ACTIVIDAD ILÍCITA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84888" y="1052513"/>
            <a:ext cx="2859087" cy="38893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Instruyen a los migrantes transnacionales para que una vez lleguen  a Brasil o Ecuador, se deshagan  de sus documentos de identidad personal (pasaporte).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763713" y="4797425"/>
            <a:ext cx="7129462" cy="16160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Instruyen a los migrantes para que den  nombres diferentes o falsos a las autoridades respectivas,  cada vez que cruzan una frontera.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 aprovechan de la supresión de visas de Ecuador y Perú para ingresar a estos ciudadanos.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143000" y="274638"/>
            <a:ext cx="7858125" cy="10112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800" dirty="0">
                <a:latin typeface="Algerian" pitchFamily="82" charset="0"/>
                <a:ea typeface="+mj-ea"/>
                <a:cs typeface="+mj-cs"/>
              </a:rPr>
              <a:t>MODUS OPERANDIS DE LAS ORGANIZACIONES DEDICADAS A ESTA ACTIVIDAD ILÍCITA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84888" y="1600200"/>
            <a:ext cx="28448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Cuentan con coyotes,  abogados, hoteles y demás logística  en cada uno de los países de América  que son utilizados como tránsito, por estas personas, hasta llegar al o los países   de destino.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s-ES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3 Rectángulo"/>
          <p:cNvSpPr>
            <a:spLocks noChangeArrowheads="1"/>
          </p:cNvSpPr>
          <p:nvPr/>
        </p:nvSpPr>
        <p:spPr bwMode="auto">
          <a:xfrm>
            <a:off x="1428750" y="2259013"/>
            <a:ext cx="7215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Algerian" pitchFamily="82" charset="0"/>
              </a:rPr>
              <a:t>VISTAS FOTOGRÁFICAS DE CIUDADANOS DE BANGLADESH QUE CORROBORAN  LO ANTES EXPUESTO</a:t>
            </a: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771525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3500" dirty="0">
                <a:latin typeface="Algerian" pitchFamily="82" charset="0"/>
                <a:ea typeface="+mj-ea"/>
                <a:cs typeface="+mj-cs"/>
              </a:rPr>
              <a:t>VISTA DE EMIGRANTE </a:t>
            </a:r>
          </a:p>
          <a:p>
            <a:pPr algn="ctr">
              <a:defRPr/>
            </a:pPr>
            <a:r>
              <a:rPr lang="es-ES" sz="3500" dirty="0">
                <a:latin typeface="Algerian" pitchFamily="82" charset="0"/>
                <a:ea typeface="+mj-ea"/>
                <a:cs typeface="+mj-cs"/>
              </a:rPr>
              <a:t>DUBÁI</a:t>
            </a:r>
          </a:p>
        </p:txBody>
      </p:sp>
      <p:pic>
        <p:nvPicPr>
          <p:cNvPr id="16388" name="Picture 2" descr="C:\Documents and Settings\Sala de Guardia\Mis documentos\Año 2010\Helal Kham\IMAGE\DUBAI\110320102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54175" y="1600200"/>
            <a:ext cx="6035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3500" dirty="0">
                <a:latin typeface="Algerian" pitchFamily="82" charset="0"/>
                <a:ea typeface="+mj-ea"/>
                <a:cs typeface="+mj-cs"/>
              </a:rPr>
              <a:t>VISTA DE EMIGRANTE </a:t>
            </a:r>
          </a:p>
          <a:p>
            <a:pPr algn="ctr">
              <a:defRPr/>
            </a:pPr>
            <a:r>
              <a:rPr lang="es-ES" sz="3500" dirty="0">
                <a:latin typeface="Algerian" pitchFamily="82" charset="0"/>
                <a:ea typeface="+mj-ea"/>
                <a:cs typeface="+mj-cs"/>
              </a:rPr>
              <a:t>SAO PAOLO (BRASIL)</a:t>
            </a:r>
          </a:p>
        </p:txBody>
      </p:sp>
      <p:pic>
        <p:nvPicPr>
          <p:cNvPr id="17412" name="Picture 2" descr="C:\Documents and Settings\Sala de Guardia\Mis documentos\Año 2010\Helal Kham\IMAGE\SAO PAOLU\120320102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0" y="1600200"/>
            <a:ext cx="6032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85775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4000" dirty="0">
                <a:latin typeface="Algerian" pitchFamily="82" charset="0"/>
                <a:ea typeface="+mj-ea"/>
                <a:cs typeface="+mj-cs"/>
              </a:rPr>
              <a:t>VISTA DE EMIGRANTES EN EL AEROPUERTO DE LIMA (PERU)</a:t>
            </a:r>
          </a:p>
        </p:txBody>
      </p:sp>
      <p:pic>
        <p:nvPicPr>
          <p:cNvPr id="18436" name="Picture 2" descr="C:\Documents and Settings\Sala de Guardia\Mis documentos\Año 2010\Helal Kham\IMAGE\LIMA\160320103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928688" y="274638"/>
            <a:ext cx="7758112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3200" dirty="0">
                <a:latin typeface="Algerian" pitchFamily="82" charset="0"/>
                <a:ea typeface="+mj-ea"/>
                <a:cs typeface="+mj-cs"/>
              </a:rPr>
              <a:t>VISTA DE EMIGRANTES EN</a:t>
            </a:r>
          </a:p>
          <a:p>
            <a:pPr algn="ctr">
              <a:defRPr/>
            </a:pPr>
            <a:r>
              <a:rPr lang="es-ES" sz="3200" dirty="0">
                <a:latin typeface="Algerian" pitchFamily="82" charset="0"/>
                <a:ea typeface="+mj-ea"/>
                <a:cs typeface="+mj-cs"/>
              </a:rPr>
              <a:t>ECUADOR, ACOMPAÑADOS DE UNA CIUDADANA DE ESE PAIS </a:t>
            </a:r>
          </a:p>
        </p:txBody>
      </p:sp>
      <p:pic>
        <p:nvPicPr>
          <p:cNvPr id="19460" name="Picture 2" descr="C:\Documents and Settings\Sala de Guardia\Mis documentos\Año 2010\Helal Kham\New Folder\P40803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1013" y="1903413"/>
            <a:ext cx="6035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Agenda</a:t>
            </a:r>
          </a:p>
          <a:p>
            <a:pPr algn="ctr"/>
            <a:r>
              <a:rPr lang="es-ES" dirty="0" smtClean="0"/>
              <a:t>Estadísticas de los últimos 4 años</a:t>
            </a:r>
          </a:p>
          <a:p>
            <a:pPr algn="ctr">
              <a:buNone/>
            </a:pPr>
            <a:r>
              <a:rPr lang="es-ES" sz="1900" i="1" dirty="0" smtClean="0">
                <a:latin typeface="Georgia" pitchFamily="18" charset="0"/>
              </a:rPr>
              <a:t>(Países y Cantidades ) </a:t>
            </a:r>
          </a:p>
          <a:p>
            <a:pPr algn="ctr">
              <a:buNone/>
            </a:pPr>
            <a:endParaRPr lang="es-ES" sz="1900" i="1" dirty="0" smtClean="0">
              <a:latin typeface="Georgia" pitchFamily="18" charset="0"/>
            </a:endParaRPr>
          </a:p>
          <a:p>
            <a:pPr indent="-108000" algn="ctr">
              <a:lnSpc>
                <a:spcPct val="110000"/>
              </a:lnSpc>
            </a:pPr>
            <a:r>
              <a:rPr lang="es-ES" dirty="0" smtClean="0"/>
              <a:t>Lugar de aprensión  de los mismos, Sexos y Edad </a:t>
            </a:r>
            <a:endParaRPr lang="es-ES" dirty="0"/>
          </a:p>
          <a:p>
            <a:pPr algn="ctr">
              <a:buNone/>
            </a:pPr>
            <a:r>
              <a:rPr lang="es-ES" sz="1900" i="1" dirty="0">
                <a:latin typeface="Georgia" pitchFamily="18" charset="0"/>
              </a:rPr>
              <a:t>(Áreas </a:t>
            </a:r>
            <a:r>
              <a:rPr lang="es-ES" sz="1900" i="1" dirty="0" smtClean="0">
                <a:latin typeface="Georgia" pitchFamily="18" charset="0"/>
              </a:rPr>
              <a:t>Fronterizas- Hombres y Mujeres)</a:t>
            </a:r>
            <a:r>
              <a:rPr lang="es-ES" sz="2000" dirty="0" smtClean="0"/>
              <a:t> </a:t>
            </a:r>
            <a:endParaRPr lang="es-ES" sz="1800" dirty="0" smtClean="0">
              <a:latin typeface="Georgia" pitchFamily="18" charset="0"/>
            </a:endParaRPr>
          </a:p>
          <a:p>
            <a:pPr algn="ctr">
              <a:buNone/>
            </a:pPr>
            <a:endParaRPr lang="es-ES" sz="2000" dirty="0" smtClean="0"/>
          </a:p>
          <a:p>
            <a:pPr algn="ctr">
              <a:buNone/>
            </a:pPr>
            <a:endParaRPr lang="es-ES" sz="1800" dirty="0" smtClean="0">
              <a:latin typeface="Georgia" pitchFamily="18" charset="0"/>
            </a:endParaRPr>
          </a:p>
          <a:p>
            <a:pPr algn="ctr"/>
            <a:r>
              <a:rPr lang="es-ES" dirty="0" smtClean="0"/>
              <a:t>Estadías en los Albergues </a:t>
            </a:r>
          </a:p>
          <a:p>
            <a:pPr algn="ctr">
              <a:buNone/>
            </a:pPr>
            <a:r>
              <a:rPr lang="es-ES" sz="1900" i="1" dirty="0">
                <a:latin typeface="Georgia" pitchFamily="18" charset="0"/>
              </a:rPr>
              <a:t>( Periodo de Tiempos, </a:t>
            </a:r>
            <a:r>
              <a:rPr lang="es-ES" sz="1900" i="1" dirty="0" smtClean="0">
                <a:latin typeface="Georgia" pitchFamily="18" charset="0"/>
              </a:rPr>
              <a:t>Legislación </a:t>
            </a:r>
            <a:r>
              <a:rPr lang="es-ES" sz="1900" i="1" dirty="0">
                <a:latin typeface="Georgia" pitchFamily="18" charset="0"/>
              </a:rPr>
              <a:t>) </a:t>
            </a:r>
          </a:p>
          <a:p>
            <a:pPr algn="ctr">
              <a:buNone/>
            </a:pPr>
            <a:endParaRPr lang="es-ES" sz="1800" dirty="0" smtClean="0"/>
          </a:p>
          <a:p>
            <a:pPr algn="ctr"/>
            <a:endParaRPr lang="es-ES" dirty="0"/>
          </a:p>
        </p:txBody>
      </p:sp>
      <p:pic>
        <p:nvPicPr>
          <p:cNvPr id="4" name="Picture 2" descr="Coat of Arms of Panam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90618" y="428604"/>
            <a:ext cx="738176" cy="806088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200184" y="274638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Georgia" pitchFamily="18" charset="0"/>
              </a:rPr>
              <a:t>República de Panamá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Documents and Settings\Sala de Guardia\Mis documentos\Año 2010\Helal Kham\New Folder\P4080343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1500188" y="2032000"/>
            <a:ext cx="26035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Sohel Ahmed, 36 años, nac"/>
          <p:cNvPicPr>
            <a:picLocks noChangeAspect="1" noChangeArrowheads="1"/>
          </p:cNvPicPr>
          <p:nvPr/>
        </p:nvPicPr>
        <p:blipFill>
          <a:blip r:embed="rId4" cstate="email">
            <a:lum bright="40000" contrast="30000"/>
          </a:blip>
          <a:srcRect/>
          <a:stretch>
            <a:fillRect/>
          </a:stretch>
        </p:blipFill>
        <p:spPr bwMode="auto">
          <a:xfrm>
            <a:off x="4781550" y="2214563"/>
            <a:ext cx="37195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6 CuadroTexto"/>
          <p:cNvSpPr txBox="1">
            <a:spLocks noChangeArrowheads="1"/>
          </p:cNvSpPr>
          <p:nvPr/>
        </p:nvSpPr>
        <p:spPr bwMode="auto">
          <a:xfrm>
            <a:off x="1214438" y="0"/>
            <a:ext cx="7429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Algerian" pitchFamily="82" charset="0"/>
              </a:rPr>
              <a:t>DESGASTE FÍSICO DE UN MIGRANTE </a:t>
            </a:r>
          </a:p>
          <a:p>
            <a:pPr algn="ctr"/>
            <a:r>
              <a:rPr lang="es-ES" sz="2800">
                <a:latin typeface="Algerian" pitchFamily="82" charset="0"/>
              </a:rPr>
              <a:t>ECUADOR - PANAMÁ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071688" y="1428750"/>
            <a:ext cx="1433512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200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ECUADOR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95988" y="1428750"/>
            <a:ext cx="136842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200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PANAMÁ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4400" dirty="0">
                <a:latin typeface="Algerian" pitchFamily="82" charset="0"/>
                <a:ea typeface="+mj-ea"/>
                <a:cs typeface="+mj-cs"/>
              </a:rPr>
              <a:t>SUPOSICIONES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071563" y="1617663"/>
            <a:ext cx="7786687" cy="452596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estén huyendo de sus países de origen por los constantes conflictos armados y otros problemas sociales.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familiares que ya residen en nuestro continente les estén financiando el viaje.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se hayan percatado de la condición o trato especial que les da las Naciones   Unidas.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4400" dirty="0">
                <a:latin typeface="Algerian" pitchFamily="82" charset="0"/>
                <a:ea typeface="+mj-ea"/>
                <a:cs typeface="+mj-cs"/>
              </a:rPr>
              <a:t>SUPOSICIONES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071563" y="1000125"/>
            <a:ext cx="7786687" cy="512603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sean de otras nacionalidades y se estén aprovechando de la condición especial de los países en mención.     	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hayan terroristas infiltrados con fines específicos en nuestro país o en otras naciones.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estén buscando  mejores oportunidades de vida.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tengan como puente o plataforma  nuestro país.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es-E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E:\DOC. VARIOS\IMAGENES PARA DIAPOSITIVAS\DIP-P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428750" y="2259013"/>
            <a:ext cx="721518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Muchas gracias</a:t>
            </a:r>
          </a:p>
          <a:p>
            <a:pPr algn="ctr">
              <a:defRPr/>
            </a:pPr>
            <a:endParaRPr lang="es-E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2800" dirty="0" smtClean="0"/>
              <a:t>Flujo Migratorio Legal por la República de Panamá: </a:t>
            </a:r>
            <a:br>
              <a:rPr lang="es-MX" sz="2800" dirty="0" smtClean="0"/>
            </a:br>
            <a:r>
              <a:rPr lang="es-MX" sz="2800" dirty="0" smtClean="0"/>
              <a:t>año 2011</a:t>
            </a:r>
            <a:br>
              <a:rPr lang="es-MX" sz="2800" dirty="0" smtClean="0"/>
            </a:br>
            <a:r>
              <a:rPr lang="es-MX" sz="2800" b="1" dirty="0" smtClean="0"/>
              <a:t>3 millones 870 mil 788</a:t>
            </a:r>
            <a:endParaRPr lang="es-MX" sz="2800" b="1" dirty="0"/>
          </a:p>
        </p:txBody>
      </p:sp>
      <p:graphicFrame>
        <p:nvGraphicFramePr>
          <p:cNvPr id="4" name="2 Gráfico"/>
          <p:cNvGraphicFramePr>
            <a:graphicFrameLocks/>
          </p:cNvGraphicFramePr>
          <p:nvPr/>
        </p:nvGraphicFramePr>
        <p:xfrm>
          <a:off x="1763688" y="2348880"/>
          <a:ext cx="5616624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Georgia" pitchFamily="18" charset="0"/>
              </a:rPr>
              <a:t>Estadísticas,  Retenidos de los últimos 4 años</a:t>
            </a:r>
            <a:br>
              <a:rPr lang="es-ES" sz="2000" dirty="0" smtClean="0">
                <a:latin typeface="Georgia" pitchFamily="18" charset="0"/>
              </a:rPr>
            </a:br>
            <a:r>
              <a:rPr lang="es-ES" sz="2000" i="1" dirty="0" smtClean="0">
                <a:latin typeface="Georgia" pitchFamily="18" charset="0"/>
              </a:rPr>
              <a:t>(Países y Cantidades ) </a:t>
            </a:r>
            <a:br>
              <a:rPr lang="es-ES" sz="2000" i="1" dirty="0" smtClean="0">
                <a:latin typeface="Georgia" pitchFamily="18" charset="0"/>
              </a:rPr>
            </a:br>
            <a:endParaRPr lang="es-MX" sz="2000" dirty="0"/>
          </a:p>
        </p:txBody>
      </p:sp>
      <p:sp>
        <p:nvSpPr>
          <p:cNvPr id="6" name="5 Flecha abajo"/>
          <p:cNvSpPr/>
          <p:nvPr/>
        </p:nvSpPr>
        <p:spPr>
          <a:xfrm rot="10800000">
            <a:off x="8407848" y="6453336"/>
            <a:ext cx="700656" cy="258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39550" y="1124742"/>
          <a:ext cx="8064900" cy="5184577"/>
        </p:xfrm>
        <a:graphic>
          <a:graphicData uri="http://schemas.openxmlformats.org/drawingml/2006/table">
            <a:tbl>
              <a:tblPr/>
              <a:tblGrid>
                <a:gridCol w="1344150"/>
                <a:gridCol w="1344150"/>
                <a:gridCol w="1344150"/>
                <a:gridCol w="1344150"/>
                <a:gridCol w="1344150"/>
                <a:gridCol w="1344150"/>
              </a:tblGrid>
              <a:tr h="31149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ES" sz="1000" b="0" i="1" u="none" strike="noStrike" dirty="0">
                          <a:solidFill>
                            <a:srgbClr val="FFFFFF"/>
                          </a:solidFill>
                          <a:latin typeface="Georgia"/>
                        </a:rPr>
                        <a:t>Extra Continentales   (Asia, África)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ES" sz="1000" b="0" i="1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Países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Total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2009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2011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2012*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Afganistán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21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4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17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Bangladesh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142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32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53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45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12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China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492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215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268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9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Eritrea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85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5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60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15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5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Somalia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73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33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4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16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Nepal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41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3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29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9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India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22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12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6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1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Pakistán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12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9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Zimbawe 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Burkina Faso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Nigeria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8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6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Etiopia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11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5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5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Otros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105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20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44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27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14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1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Totales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1,015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317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503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147</a:t>
                      </a: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48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5292" marR="5292" marT="52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07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  Actualizado al 12 de marzo de 2012</a:t>
                      </a: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s-MX" sz="2800" dirty="0" smtClean="0">
                <a:latin typeface="Georgia" pitchFamily="18" charset="0"/>
              </a:rPr>
              <a:t>Porcentajes de los Principales Países Extra Continentales </a:t>
            </a:r>
            <a:br>
              <a:rPr lang="es-MX" sz="2800" dirty="0" smtClean="0">
                <a:latin typeface="Georgia" pitchFamily="18" charset="0"/>
              </a:rPr>
            </a:br>
            <a:r>
              <a:rPr lang="es-MX" sz="1600" dirty="0" smtClean="0">
                <a:latin typeface="Georgia" pitchFamily="18" charset="0"/>
              </a:rPr>
              <a:t>(Continentes:  África y Asia)</a:t>
            </a:r>
            <a:endParaRPr lang="es-MX" sz="1600" dirty="0">
              <a:latin typeface="Georgia" pitchFamily="18" charset="0"/>
            </a:endParaRPr>
          </a:p>
        </p:txBody>
      </p:sp>
      <p:graphicFrame>
        <p:nvGraphicFramePr>
          <p:cNvPr id="8" name="1 Gráfico"/>
          <p:cNvGraphicFramePr/>
          <p:nvPr/>
        </p:nvGraphicFramePr>
        <p:xfrm>
          <a:off x="323528" y="1340768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43000"/>
          </a:xfrm>
        </p:spPr>
        <p:txBody>
          <a:bodyPr>
            <a:noAutofit/>
          </a:bodyPr>
          <a:lstStyle/>
          <a:p>
            <a:pPr indent="-108000">
              <a:lnSpc>
                <a:spcPct val="110000"/>
              </a:lnSpc>
            </a:pPr>
            <a:r>
              <a:rPr lang="es-ES" sz="4000" dirty="0" smtClean="0">
                <a:latin typeface="Georgia" pitchFamily="18" charset="0"/>
              </a:rPr>
              <a:t>Aprensión de Irregulares</a:t>
            </a:r>
            <a:br>
              <a:rPr lang="es-ES" sz="4000" dirty="0" smtClean="0">
                <a:latin typeface="Georgia" pitchFamily="18" charset="0"/>
              </a:rPr>
            </a:br>
            <a:r>
              <a:rPr lang="es-ES" sz="1800" i="1" dirty="0" smtClean="0">
                <a:latin typeface="Georgia" pitchFamily="18" charset="0"/>
              </a:rPr>
              <a:t>(Lugares) </a:t>
            </a:r>
            <a:br>
              <a:rPr lang="es-ES" sz="1800" i="1" dirty="0" smtClean="0">
                <a:latin typeface="Georgia" pitchFamily="18" charset="0"/>
              </a:rPr>
            </a:br>
            <a:endParaRPr lang="es-MX" sz="1800" dirty="0"/>
          </a:p>
        </p:txBody>
      </p:sp>
      <p:sp>
        <p:nvSpPr>
          <p:cNvPr id="6" name="5 Flecha abajo"/>
          <p:cNvSpPr/>
          <p:nvPr/>
        </p:nvSpPr>
        <p:spPr>
          <a:xfrm rot="10800000">
            <a:off x="8532440" y="6627055"/>
            <a:ext cx="484632" cy="186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827586" y="1124745"/>
          <a:ext cx="7416822" cy="3119172"/>
        </p:xfrm>
        <a:graphic>
          <a:graphicData uri="http://schemas.openxmlformats.org/drawingml/2006/table">
            <a:tbl>
              <a:tblPr/>
              <a:tblGrid>
                <a:gridCol w="1236137"/>
                <a:gridCol w="1236137"/>
                <a:gridCol w="1236137"/>
                <a:gridCol w="1236137"/>
                <a:gridCol w="1236137"/>
                <a:gridCol w="1236137"/>
              </a:tblGrid>
              <a:tr h="567122">
                <a:tc gridSpan="6"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 dirty="0">
                          <a:solidFill>
                            <a:srgbClr val="FFFFFF"/>
                          </a:solidFill>
                          <a:latin typeface="Georgia"/>
                        </a:rPr>
                        <a:t>Cantidad  de Extra Continentales </a:t>
                      </a:r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ES" sz="1200" b="1" i="1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7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Lugar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2012*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67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Zona Fronteriza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407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47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67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Ciudad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608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322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200" b="0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1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67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Totales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1,015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317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503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48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35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 Actualizado al 12 de marzo de 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2 Gráfico"/>
          <p:cNvGraphicFramePr/>
          <p:nvPr/>
        </p:nvGraphicFramePr>
        <p:xfrm>
          <a:off x="2339752" y="4221088"/>
          <a:ext cx="4392488" cy="248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latin typeface="Georgia" pitchFamily="18" charset="0"/>
              </a:rPr>
              <a:t>Albergados x Sexos</a:t>
            </a:r>
            <a:br>
              <a:rPr lang="es-ES" sz="4000" dirty="0" smtClean="0">
                <a:latin typeface="Georgia" pitchFamily="18" charset="0"/>
              </a:rPr>
            </a:br>
            <a:r>
              <a:rPr lang="es-ES" sz="3600" i="1" dirty="0" smtClean="0">
                <a:latin typeface="Georgia" pitchFamily="18" charset="0"/>
              </a:rPr>
              <a:t> </a:t>
            </a:r>
            <a:r>
              <a:rPr lang="es-ES" sz="2200" i="1" dirty="0" smtClean="0">
                <a:latin typeface="Georgia" pitchFamily="18" charset="0"/>
              </a:rPr>
              <a:t>(Hombres, Mujeres ) </a:t>
            </a:r>
            <a:br>
              <a:rPr lang="es-ES" sz="2200" i="1" dirty="0" smtClean="0">
                <a:latin typeface="Georgia" pitchFamily="18" charset="0"/>
              </a:rPr>
            </a:br>
            <a:r>
              <a:rPr lang="es-ES" sz="3200" i="1" dirty="0" smtClean="0">
                <a:latin typeface="Georgia" pitchFamily="18" charset="0"/>
              </a:rPr>
              <a:t/>
            </a:r>
            <a:br>
              <a:rPr lang="es-ES" sz="3200" i="1" dirty="0" smtClean="0">
                <a:latin typeface="Georgia" pitchFamily="18" charset="0"/>
              </a:rPr>
            </a:br>
            <a:endParaRPr lang="es-ES" sz="3200" i="1" dirty="0" smtClean="0">
              <a:latin typeface="Georgia" pitchFamily="18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83568" y="1340768"/>
          <a:ext cx="7848870" cy="4827554"/>
        </p:xfrm>
        <a:graphic>
          <a:graphicData uri="http://schemas.openxmlformats.org/drawingml/2006/table">
            <a:tbl>
              <a:tblPr/>
              <a:tblGrid>
                <a:gridCol w="1308145"/>
                <a:gridCol w="1308145"/>
                <a:gridCol w="1308145"/>
                <a:gridCol w="1308145"/>
                <a:gridCol w="1308145"/>
                <a:gridCol w="1308145"/>
              </a:tblGrid>
              <a:tr h="435297">
                <a:tc gridSpan="6"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 dirty="0">
                          <a:solidFill>
                            <a:srgbClr val="FFFFFF"/>
                          </a:solidFill>
                          <a:latin typeface="Georgia"/>
                        </a:rPr>
                        <a:t>Datos Generales de todo los Países</a:t>
                      </a:r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ES" sz="1200" b="1" i="1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5297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Sexos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2012*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35297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Hombres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5,471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1,804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1,784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1,426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457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35297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Mujeres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2,526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857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987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532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35297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Totales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7,997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2,661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2,771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1,958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607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81373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373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197">
                <a:tc gridSpan="6"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 dirty="0">
                          <a:solidFill>
                            <a:srgbClr val="FFFFFF"/>
                          </a:solidFill>
                          <a:latin typeface="Georgia"/>
                        </a:rPr>
                        <a:t>Datos Solamente de Países Extra Continentales</a:t>
                      </a:r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ES" sz="1200" b="1" i="1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5297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Sexos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2012*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35297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Hombres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829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47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35297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Mujeres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35297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Totales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1,015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503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48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39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  Actualizado al 12 de marzo de 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latin typeface="Georgia" pitchFamily="18" charset="0"/>
              </a:rPr>
              <a:t>Rango de Edades  Destacadas</a:t>
            </a:r>
            <a:br>
              <a:rPr lang="es-ES" sz="4000" dirty="0" smtClean="0">
                <a:latin typeface="Georgia" pitchFamily="18" charset="0"/>
              </a:rPr>
            </a:br>
            <a:r>
              <a:rPr lang="es-ES" sz="3600" i="1" dirty="0" smtClean="0">
                <a:latin typeface="Georgia" pitchFamily="18" charset="0"/>
              </a:rPr>
              <a:t> </a:t>
            </a:r>
            <a:r>
              <a:rPr lang="es-ES" sz="2200" i="1" dirty="0" smtClean="0">
                <a:latin typeface="Georgia" pitchFamily="18" charset="0"/>
              </a:rPr>
              <a:t>( Extra Continentales)</a:t>
            </a:r>
            <a:br>
              <a:rPr lang="es-ES" sz="2200" i="1" dirty="0" smtClean="0">
                <a:latin typeface="Georgia" pitchFamily="18" charset="0"/>
              </a:rPr>
            </a:br>
            <a:r>
              <a:rPr lang="es-ES" sz="3200" i="1" dirty="0" smtClean="0">
                <a:latin typeface="Georgia" pitchFamily="18" charset="0"/>
              </a:rPr>
              <a:t/>
            </a:r>
            <a:br>
              <a:rPr lang="es-ES" sz="3200" i="1" dirty="0" smtClean="0">
                <a:latin typeface="Georgia" pitchFamily="18" charset="0"/>
              </a:rPr>
            </a:br>
            <a:endParaRPr lang="es-ES" sz="3200" i="1" dirty="0" smtClean="0">
              <a:latin typeface="Georgia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562" y="1196754"/>
          <a:ext cx="7848870" cy="5040555"/>
        </p:xfrm>
        <a:graphic>
          <a:graphicData uri="http://schemas.openxmlformats.org/drawingml/2006/table">
            <a:tbl>
              <a:tblPr/>
              <a:tblGrid>
                <a:gridCol w="1308145"/>
                <a:gridCol w="1308145"/>
                <a:gridCol w="1308145"/>
                <a:gridCol w="1308145"/>
                <a:gridCol w="1308145"/>
                <a:gridCol w="1308145"/>
              </a:tblGrid>
              <a:tr h="465558">
                <a:tc gridSpan="6">
                  <a:txBody>
                    <a:bodyPr/>
                    <a:lstStyle/>
                    <a:p>
                      <a:pPr algn="ctr" rtl="0" fontAlgn="t"/>
                      <a:r>
                        <a:rPr lang="es-ES" sz="1200" b="1" i="1" u="none" strike="noStrike" dirty="0">
                          <a:solidFill>
                            <a:srgbClr val="FFFFFF"/>
                          </a:solidFill>
                          <a:latin typeface="Georgia"/>
                        </a:rPr>
                        <a:t>Edades de Extra Continentales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72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Rango de Edades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2012*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8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0-17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58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18-29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670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314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8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30-44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256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58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45-59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8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60  ó mas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9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200" b="0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58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Totales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1,015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503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48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65558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Desglose   según Condiciones de Edad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8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Menores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8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Mayores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997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493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48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58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Totales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1,015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503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48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133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  Actualizado al 12 de marzo de 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</TotalTime>
  <Words>1501</Words>
  <Application>Microsoft Office PowerPoint</Application>
  <PresentationFormat>On-screen Show (4:3)</PresentationFormat>
  <Paragraphs>454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Tema de Office</vt:lpstr>
      <vt:lpstr>República de Panamá Ministerio de Relaciones Exteriores Ministerio de Seguridad Publica Servicio Nacional de Migración </vt:lpstr>
      <vt:lpstr>República de Panamá Flujo  Migratorio Extra Continentales en transito por las Américas </vt:lpstr>
      <vt:lpstr>República de Panamá</vt:lpstr>
      <vt:lpstr>Flujo Migratorio Legal por la República de Panamá:  año 2011 3 millones 870 mil 788</vt:lpstr>
      <vt:lpstr>Estadísticas,  Retenidos de los últimos 4 años (Países y Cantidades )  </vt:lpstr>
      <vt:lpstr>Porcentajes de los Principales Países Extra Continentales  (Continentes:  África y Asia)</vt:lpstr>
      <vt:lpstr>Aprensión de Irregulares (Lugares)  </vt:lpstr>
      <vt:lpstr>Albergados x Sexos  (Hombres, Mujeres )   </vt:lpstr>
      <vt:lpstr>Rango de Edades  Destacadas  ( Extra Continentales)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República de Panamá Ministerio de Relaciones Exteriores Ministerio de Seguridad Publica Servicio Nacional de Migración</dc:title>
  <dc:creator>jaguirre</dc:creator>
  <cp:lastModifiedBy>CON Ana Paola</cp:lastModifiedBy>
  <cp:revision>151</cp:revision>
  <dcterms:created xsi:type="dcterms:W3CDTF">2011-08-17T15:14:20Z</dcterms:created>
  <dcterms:modified xsi:type="dcterms:W3CDTF">2017-03-03T20:07:10Z</dcterms:modified>
</cp:coreProperties>
</file>