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99" r:id="rId3"/>
    <p:sldId id="278" r:id="rId4"/>
    <p:sldId id="280" r:id="rId5"/>
    <p:sldId id="279" r:id="rId6"/>
    <p:sldId id="283" r:id="rId7"/>
    <p:sldId id="282" r:id="rId8"/>
    <p:sldId id="285" r:id="rId9"/>
    <p:sldId id="286" r:id="rId10"/>
    <p:sldId id="300" r:id="rId11"/>
    <p:sldId id="305" r:id="rId12"/>
    <p:sldId id="303" r:id="rId13"/>
    <p:sldId id="307" r:id="rId14"/>
    <p:sldId id="302" r:id="rId15"/>
    <p:sldId id="308" r:id="rId16"/>
    <p:sldId id="301" r:id="rId17"/>
    <p:sldId id="306" r:id="rId18"/>
    <p:sldId id="309" r:id="rId19"/>
    <p:sldId id="291" r:id="rId20"/>
    <p:sldId id="293" r:id="rId21"/>
    <p:sldId id="294" r:id="rId22"/>
    <p:sldId id="296" r:id="rId23"/>
    <p:sldId id="281" r:id="rId24"/>
    <p:sldId id="270" r:id="rId25"/>
    <p:sldId id="271" r:id="rId26"/>
  </p:sldIdLst>
  <p:sldSz cx="9144000" cy="6858000" type="screen4x3"/>
  <p:notesSz cx="7023100" cy="93091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50" d="100"/>
          <a:sy n="150" d="100"/>
        </p:scale>
        <p:origin x="-104" y="-5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770D18-F124-4261-899A-90FEBE65D36E}" type="datetimeFigureOut">
              <a:rPr lang="es-PA" smtClean="0"/>
              <a:t>11/16/16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327824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3770D18-F124-4261-899A-90FEBE65D36E}" type="datetimeFigureOut">
              <a:rPr lang="es-PA" smtClean="0"/>
              <a:t>11/16/16</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307352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3770D18-F124-4261-899A-90FEBE65D36E}" type="datetimeFigureOut">
              <a:rPr lang="es-PA" smtClean="0"/>
              <a:t>11/16/16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312051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3770D18-F124-4261-899A-90FEBE65D36E}" type="datetimeFigureOut">
              <a:rPr lang="es-PA" smtClean="0"/>
              <a:t>11/16/16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‹Nr.›</a:t>
            </a:fld>
            <a:endParaRPr lang="es-PA"/>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006467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3770D18-F124-4261-899A-90FEBE65D36E}" type="datetimeFigureOut">
              <a:rPr lang="es-PA" smtClean="0"/>
              <a:t>11/16/16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157646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770D18-F124-4261-899A-90FEBE65D36E}" type="datetimeFigureOut">
              <a:rPr lang="es-PA" smtClean="0"/>
              <a:t>11/16/16</a:t>
            </a:fld>
            <a:endParaRPr lang="es-PA"/>
          </a:p>
        </p:txBody>
      </p:sp>
      <p:sp>
        <p:nvSpPr>
          <p:cNvPr id="4"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424775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770D18-F124-4261-899A-90FEBE65D36E}" type="datetimeFigureOut">
              <a:rPr lang="es-PA" smtClean="0"/>
              <a:t>11/16/16</a:t>
            </a:fld>
            <a:endParaRPr lang="es-PA"/>
          </a:p>
        </p:txBody>
      </p:sp>
      <p:sp>
        <p:nvSpPr>
          <p:cNvPr id="4"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836747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770D18-F124-4261-899A-90FEBE65D36E}" type="datetimeFigureOut">
              <a:rPr lang="es-PA" smtClean="0"/>
              <a:t>11/16/16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416758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3770D18-F124-4261-899A-90FEBE65D36E}" type="datetimeFigureOut">
              <a:rPr lang="es-PA" smtClean="0"/>
              <a:t>11/16/16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70460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93770D18-F124-4261-899A-90FEBE65D36E}" type="datetimeFigureOut">
              <a:rPr lang="es-PA" smtClean="0"/>
              <a:t>11/16/16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91444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3770D18-F124-4261-899A-90FEBE65D36E}" type="datetimeFigureOut">
              <a:rPr lang="es-PA" smtClean="0"/>
              <a:t>11/16/16</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382992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770D18-F124-4261-899A-90FEBE65D36E}" type="datetimeFigureOut">
              <a:rPr lang="es-PA" smtClean="0"/>
              <a:t>11/16/16</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288098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3770D18-F124-4261-899A-90FEBE65D36E}" type="datetimeFigureOut">
              <a:rPr lang="es-PA" smtClean="0"/>
              <a:t>11/16/16</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341917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93770D18-F124-4261-899A-90FEBE65D36E}" type="datetimeFigureOut">
              <a:rPr lang="es-PA" smtClean="0"/>
              <a:t>11/16/16</a:t>
            </a:fld>
            <a:endParaRPr lang="es-PA"/>
          </a:p>
        </p:txBody>
      </p:sp>
      <p:sp>
        <p:nvSpPr>
          <p:cNvPr id="5" name="Footer Placeholder 3"/>
          <p:cNvSpPr>
            <a:spLocks noGrp="1"/>
          </p:cNvSpPr>
          <p:nvPr>
            <p:ph type="ftr" sz="quarter" idx="11"/>
          </p:nvPr>
        </p:nvSpPr>
        <p:spPr/>
        <p:txBody>
          <a:bodyPr/>
          <a:lstStyle/>
          <a:p>
            <a:endParaRPr lang="es-PA"/>
          </a:p>
        </p:txBody>
      </p:sp>
      <p:sp>
        <p:nvSpPr>
          <p:cNvPr id="6" name="Slide Number Placeholder 4"/>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177520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3770D18-F124-4261-899A-90FEBE65D36E}" type="datetimeFigureOut">
              <a:rPr lang="es-PA" smtClean="0"/>
              <a:t>11/16/16</a:t>
            </a:fld>
            <a:endParaRPr lang="es-PA"/>
          </a:p>
        </p:txBody>
      </p:sp>
      <p:sp>
        <p:nvSpPr>
          <p:cNvPr id="5" name="Footer Placeholder 2"/>
          <p:cNvSpPr>
            <a:spLocks noGrp="1"/>
          </p:cNvSpPr>
          <p:nvPr>
            <p:ph type="ftr" sz="quarter" idx="11"/>
          </p:nvPr>
        </p:nvSpPr>
        <p:spPr/>
        <p:txBody>
          <a:bodyPr/>
          <a:lstStyle/>
          <a:p>
            <a:endParaRPr lang="es-PA"/>
          </a:p>
        </p:txBody>
      </p:sp>
      <p:sp>
        <p:nvSpPr>
          <p:cNvPr id="6" name="Slide Number Placeholder 3"/>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257198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93770D18-F124-4261-899A-90FEBE65D36E}" type="datetimeFigureOut">
              <a:rPr lang="es-PA" smtClean="0"/>
              <a:t>11/16/16</a:t>
            </a:fld>
            <a:endParaRPr lang="es-PA"/>
          </a:p>
        </p:txBody>
      </p:sp>
      <p:sp>
        <p:nvSpPr>
          <p:cNvPr id="5" name="Footer Placeholder 5"/>
          <p:cNvSpPr>
            <a:spLocks noGrp="1"/>
          </p:cNvSpPr>
          <p:nvPr>
            <p:ph type="ftr" sz="quarter" idx="11"/>
          </p:nvPr>
        </p:nvSpPr>
        <p:spPr/>
        <p:txBody>
          <a:bodyPr/>
          <a:lstStyle/>
          <a:p>
            <a:endParaRPr lang="es-PA"/>
          </a:p>
        </p:txBody>
      </p:sp>
      <p:sp>
        <p:nvSpPr>
          <p:cNvPr id="6" name="Slide Number Placeholder 6"/>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303314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3770D18-F124-4261-899A-90FEBE65D36E}" type="datetimeFigureOut">
              <a:rPr lang="es-PA" smtClean="0"/>
              <a:t>11/16/16</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DA60CB8A-6EF4-4C40-AEE5-3429A8D77CFC}" type="slidenum">
              <a:rPr lang="es-PA" smtClean="0"/>
              <a:t>‹Nr.›</a:t>
            </a:fld>
            <a:endParaRPr lang="es-PA"/>
          </a:p>
        </p:txBody>
      </p:sp>
    </p:spTree>
    <p:extLst>
      <p:ext uri="{BB962C8B-B14F-4D97-AF65-F5344CB8AC3E}">
        <p14:creationId xmlns:p14="http://schemas.microsoft.com/office/powerpoint/2010/main" val="16905851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3770D18-F124-4261-899A-90FEBE65D36E}" type="datetimeFigureOut">
              <a:rPr lang="es-PA" smtClean="0"/>
              <a:t>11/16/16</a:t>
            </a:fld>
            <a:endParaRPr lang="es-PA"/>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PA"/>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A60CB8A-6EF4-4C40-AEE5-3429A8D77CFC}" type="slidenum">
              <a:rPr lang="es-PA" smtClean="0"/>
              <a:t>‹Nr.›</a:t>
            </a:fld>
            <a:endParaRPr lang="es-PA"/>
          </a:p>
        </p:txBody>
      </p:sp>
    </p:spTree>
    <p:extLst>
      <p:ext uri="{BB962C8B-B14F-4D97-AF65-F5344CB8AC3E}">
        <p14:creationId xmlns:p14="http://schemas.microsoft.com/office/powerpoint/2010/main" val="3691935888"/>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cid:49781F27-18E5-4244-9D8E-D78493A0095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3.png"/><Relationship Id="rId6" Type="http://schemas.openxmlformats.org/officeDocument/2006/relationships/image" Target="cid:2E563266-36C4-4044-9CB1-F956D4A9811E" TargetMode="External"/><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3.png"/><Relationship Id="rId5" Type="http://schemas.openxmlformats.org/officeDocument/2006/relationships/image" Target="cid:2E563266-36C4-4044-9CB1-F956D4A9811E" TargetMode="External"/><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3.png"/><Relationship Id="rId6" Type="http://schemas.openxmlformats.org/officeDocument/2006/relationships/image" Target="cid:2E563266-36C4-4044-9CB1-F956D4A9811E" TargetMode="External"/><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cid:2E563266-36C4-4044-9CB1-F956D4A9811E" TargetMode="External"/><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cid:2E563266-36C4-4044-9CB1-F956D4A9811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cid:2E563266-36C4-4044-9CB1-F956D4A9811E" TargetMode="External"/><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3.png"/><Relationship Id="rId6" Type="http://schemas.openxmlformats.org/officeDocument/2006/relationships/image" Target="cid:2E563266-36C4-4044-9CB1-F956D4A9811E" TargetMode="External"/><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3.png"/><Relationship Id="rId5" Type="http://schemas.openxmlformats.org/officeDocument/2006/relationships/image" Target="cid:2E563266-36C4-4044-9CB1-F956D4A9811E" TargetMode="External"/><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cid:2E563266-36C4-4044-9CB1-F956D4A9811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cid:2E563266-36C4-4044-9CB1-F956D4A9811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cid:2E563266-36C4-4044-9CB1-F956D4A9811E" TargetMode="External"/><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cid:2E563266-36C4-4044-9CB1-F956D4A9811E" TargetMode="External"/><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hyperlink" Target="mailto:sgcntp@minseg.gob.p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cid:2E563266-36C4-4044-9CB1-F956D4A9811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cid:2E563266-36C4-4044-9CB1-F956D4A9811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cid:2E563266-36C4-4044-9CB1-F956D4A9811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cid:2E563266-36C4-4044-9CB1-F956D4A9811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cid:2E563266-36C4-4044-9CB1-F956D4A9811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cid:2E563266-36C4-4044-9CB1-F956D4A9811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id:49781F27-18E5-4244-9D8E-D78493A00959"/>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115616" y="1052736"/>
            <a:ext cx="6984776" cy="4680520"/>
          </a:xfrm>
          <a:prstGeom prst="rect">
            <a:avLst/>
          </a:prstGeom>
          <a:noFill/>
          <a:ln>
            <a:noFill/>
          </a:ln>
        </p:spPr>
      </p:pic>
      <p:sp>
        <p:nvSpPr>
          <p:cNvPr id="3" name="Título 1"/>
          <p:cNvSpPr txBox="1">
            <a:spLocks/>
          </p:cNvSpPr>
          <p:nvPr/>
        </p:nvSpPr>
        <p:spPr>
          <a:xfrm>
            <a:off x="611560" y="3717032"/>
            <a:ext cx="3672408" cy="1440160"/>
          </a:xfrm>
          <a:prstGeom prst="rect">
            <a:avLst/>
          </a:prstGeom>
          <a:solidFill>
            <a:schemeClr val="accent5">
              <a:lumMod val="50000"/>
            </a:schemeClr>
          </a:solidFill>
        </p:spPr>
        <p:txBody>
          <a:bodyPr vert="horz" lIns="91440" tIns="45720" rIns="91440" bIns="45720" rtlCol="0" anchor="b">
            <a:noAutofit/>
          </a:bodyPr>
          <a:lstStyle>
            <a:lvl1pPr algn="l" defTabSz="457207"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6000" b="1" dirty="0" smtClean="0">
                <a:solidFill>
                  <a:schemeClr val="bg1"/>
                </a:solidFill>
                <a:latin typeface="Lucida Calligraphy"/>
                <a:cs typeface="Lucida Calligraphy"/>
              </a:rPr>
              <a:t>Panama </a:t>
            </a:r>
          </a:p>
          <a:p>
            <a:endParaRPr lang="en-GB" sz="2800" b="1" dirty="0" smtClean="0">
              <a:solidFill>
                <a:schemeClr val="bg1"/>
              </a:solidFill>
              <a:latin typeface="Lucida Calligraphy"/>
              <a:cs typeface="Lucida Calligraphy"/>
            </a:endParaRPr>
          </a:p>
        </p:txBody>
      </p:sp>
      <p:sp>
        <p:nvSpPr>
          <p:cNvPr id="5" name="Título 1"/>
          <p:cNvSpPr txBox="1">
            <a:spLocks/>
          </p:cNvSpPr>
          <p:nvPr/>
        </p:nvSpPr>
        <p:spPr>
          <a:xfrm>
            <a:off x="611560" y="4653136"/>
            <a:ext cx="7704856" cy="1096928"/>
          </a:xfrm>
          <a:prstGeom prst="rect">
            <a:avLst/>
          </a:prstGeom>
          <a:solidFill>
            <a:schemeClr val="accent5">
              <a:lumMod val="50000"/>
            </a:schemeClr>
          </a:solidFill>
        </p:spPr>
        <p:txBody>
          <a:bodyPr vert="horz" lIns="91440" tIns="45720" rIns="91440" bIns="45720" rtlCol="0" anchor="b">
            <a:noAutofit/>
          </a:bodyPr>
          <a:lstStyle>
            <a:lvl1pPr algn="l" defTabSz="457207"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800" b="1" dirty="0" smtClean="0">
              <a:solidFill>
                <a:schemeClr val="bg1"/>
              </a:solidFill>
              <a:latin typeface="Lucida Calligraphy"/>
              <a:cs typeface="Lucida Calligraphy"/>
            </a:endParaRPr>
          </a:p>
          <a:p>
            <a:r>
              <a:rPr lang="en-GB" sz="2800" b="1" dirty="0" smtClean="0">
                <a:solidFill>
                  <a:schemeClr val="bg1"/>
                </a:solidFill>
                <a:latin typeface="Lucida Calligraphy"/>
                <a:cs typeface="Lucida Calligraphy"/>
              </a:rPr>
              <a:t>United in One Heart </a:t>
            </a:r>
          </a:p>
          <a:p>
            <a:r>
              <a:rPr lang="en-GB" sz="2800" b="1" dirty="0" smtClean="0">
                <a:solidFill>
                  <a:schemeClr val="bg1"/>
                </a:solidFill>
                <a:latin typeface="Lucida Calligraphy"/>
                <a:cs typeface="Lucida Calligraphy"/>
              </a:rPr>
              <a:t>    Against Trafficking in Persons</a:t>
            </a:r>
            <a:endParaRPr lang="en-GB" sz="2800" b="1" dirty="0">
              <a:solidFill>
                <a:schemeClr val="bg1"/>
              </a:solidFill>
              <a:latin typeface="Lucida Calligraphy"/>
              <a:cs typeface="Lucida Calligraphy"/>
            </a:endParaRPr>
          </a:p>
        </p:txBody>
      </p:sp>
    </p:spTree>
    <p:extLst>
      <p:ext uri="{BB962C8B-B14F-4D97-AF65-F5344CB8AC3E}">
        <p14:creationId xmlns:p14="http://schemas.microsoft.com/office/powerpoint/2010/main" val="7664096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514350" lvl="0" indent="-514350"/>
            <a:r>
              <a:rPr lang="en-GB" sz="3600" dirty="0" smtClean="0"/>
              <a:t>Strategic Theme1. Prevention and Awareness-Raising</a:t>
            </a:r>
            <a:endParaRPr lang="en-GB" dirty="0"/>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355976" y="4149080"/>
            <a:ext cx="4248472" cy="2389765"/>
          </a:xfrm>
        </p:spPr>
      </p:pic>
      <p:pic>
        <p:nvPicPr>
          <p:cNvPr id="5" name="Imagen 4" descr="C:\Users\rgarcia\Downloads\IMG-20161013-WA000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4362020" y="1964780"/>
            <a:ext cx="4242428" cy="2032698"/>
          </a:xfrm>
          <a:prstGeom prst="rect">
            <a:avLst/>
          </a:prstGeom>
          <a:noFill/>
          <a:ln>
            <a:noFill/>
          </a:ln>
        </p:spPr>
      </p:pic>
      <p:pic>
        <p:nvPicPr>
          <p:cNvPr id="6" name="Marcador de contenido 3" descr="C:\Users\rgarcia\Downloads\IMG-20161013-WA0001.jpg"/>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2276872"/>
            <a:ext cx="3381710" cy="4069907"/>
          </a:xfrm>
          <a:prstGeom prst="rect">
            <a:avLst/>
          </a:prstGeom>
          <a:noFill/>
          <a:ln>
            <a:noFill/>
          </a:ln>
        </p:spPr>
      </p:pic>
      <p:pic>
        <p:nvPicPr>
          <p:cNvPr id="7" name="3 Imagen" descr="cid:2E563266-36C4-4044-9CB1-F956D4A9811E"/>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6588224" y="982157"/>
            <a:ext cx="1450505" cy="871091"/>
          </a:xfrm>
          <a:prstGeom prst="rect">
            <a:avLst/>
          </a:prstGeom>
          <a:noFill/>
          <a:ln>
            <a:noFill/>
          </a:ln>
        </p:spPr>
      </p:pic>
    </p:spTree>
    <p:extLst>
      <p:ext uri="{BB962C8B-B14F-4D97-AF65-F5344CB8AC3E}">
        <p14:creationId xmlns:p14="http://schemas.microsoft.com/office/powerpoint/2010/main" val="11712313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628964"/>
            <a:ext cx="8229600" cy="857250"/>
          </a:xfrm>
        </p:spPr>
        <p:txBody>
          <a:bodyPr>
            <a:normAutofit fontScale="90000"/>
          </a:bodyPr>
          <a:lstStyle/>
          <a:p>
            <a:r>
              <a:rPr lang="en-GB" dirty="0" smtClean="0"/>
              <a:t>Binational</a:t>
            </a:r>
            <a:r>
              <a:rPr lang="en-GB" dirty="0" smtClean="0"/>
              <a:t> Walk</a:t>
            </a:r>
            <a:br>
              <a:rPr lang="en-GB" dirty="0" smtClean="0"/>
            </a:br>
            <a:r>
              <a:rPr lang="en-GB" dirty="0" smtClean="0"/>
              <a:t>Costa Rica-Panama</a:t>
            </a:r>
            <a:endParaRPr lang="en-GB" dirty="0"/>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55576" y="3025723"/>
            <a:ext cx="3347663" cy="1883060"/>
          </a:xfr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3759180"/>
            <a:ext cx="3364597" cy="2241663"/>
          </a:xfrm>
          <a:prstGeom prst="rect">
            <a:avLst/>
          </a:prstGeom>
        </p:spPr>
      </p:pic>
      <p:pic>
        <p:nvPicPr>
          <p:cNvPr id="7" name="3 Imagen" descr="cid:2E563266-36C4-4044-9CB1-F956D4A9811E"/>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6228184" y="1615253"/>
            <a:ext cx="1450505" cy="871091"/>
          </a:xfrm>
          <a:prstGeom prst="rect">
            <a:avLst/>
          </a:prstGeom>
          <a:noFill/>
          <a:ln>
            <a:noFill/>
          </a:ln>
        </p:spPr>
      </p:pic>
    </p:spTree>
    <p:extLst>
      <p:ext uri="{BB962C8B-B14F-4D97-AF65-F5344CB8AC3E}">
        <p14:creationId xmlns:p14="http://schemas.microsoft.com/office/powerpoint/2010/main" val="35203113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710" y="116632"/>
            <a:ext cx="7055380" cy="1400530"/>
          </a:xfrm>
        </p:spPr>
        <p:txBody>
          <a:bodyPr/>
          <a:lstStyle/>
          <a:p>
            <a:pPr marL="514350" lvl="0" indent="-514350"/>
            <a:r>
              <a:rPr lang="en-GB" dirty="0" smtClean="0"/>
              <a:t>2. Assistance and Protection for Victims</a:t>
            </a:r>
            <a:endParaRPr lang="en-GB" dirty="0"/>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718" y="1772816"/>
            <a:ext cx="3877297" cy="2096442"/>
          </a:xfrm>
        </p:spPr>
      </p:pic>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720" y="4005064"/>
            <a:ext cx="3877296" cy="1959455"/>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04452" y="2782441"/>
            <a:ext cx="4843045" cy="2173633"/>
          </a:xfrm>
          <a:prstGeom prst="rect">
            <a:avLst/>
          </a:prstGeom>
        </p:spPr>
      </p:pic>
      <p:pic>
        <p:nvPicPr>
          <p:cNvPr id="9" name="3 Imagen" descr="cid:2E563266-36C4-4044-9CB1-F956D4A9811E"/>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7380312" y="1552006"/>
            <a:ext cx="1450505" cy="871091"/>
          </a:xfrm>
          <a:prstGeom prst="rect">
            <a:avLst/>
          </a:prstGeom>
          <a:noFill/>
          <a:ln>
            <a:noFill/>
          </a:ln>
        </p:spPr>
      </p:pic>
    </p:spTree>
    <p:extLst>
      <p:ext uri="{BB962C8B-B14F-4D97-AF65-F5344CB8AC3E}">
        <p14:creationId xmlns:p14="http://schemas.microsoft.com/office/powerpoint/2010/main" val="6799115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14350" lvl="0" indent="-514350"/>
            <a:r>
              <a:rPr lang="en-GB" dirty="0" smtClean="0"/>
              <a:t>2. Assistance and Protection for Victims</a:t>
            </a:r>
            <a:endParaRPr lang="en-GB" dirty="0"/>
          </a:p>
        </p:txBody>
      </p:sp>
      <p:sp>
        <p:nvSpPr>
          <p:cNvPr id="3" name="Marcador de contenido 2"/>
          <p:cNvSpPr>
            <a:spLocks noGrp="1"/>
          </p:cNvSpPr>
          <p:nvPr>
            <p:ph idx="1"/>
          </p:nvPr>
        </p:nvSpPr>
        <p:spPr/>
        <p:txBody>
          <a:bodyPr/>
          <a:lstStyle/>
          <a:p>
            <a:pPr marL="0" indent="0">
              <a:buNone/>
            </a:pPr>
            <a:r>
              <a:rPr lang="en-GB" dirty="0" smtClean="0"/>
              <a:t> </a:t>
            </a:r>
          </a:p>
        </p:txBody>
      </p:sp>
    </p:spTree>
    <p:extLst>
      <p:ext uri="{BB962C8B-B14F-4D97-AF65-F5344CB8AC3E}">
        <p14:creationId xmlns:p14="http://schemas.microsoft.com/office/powerpoint/2010/main" val="42637668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14350" lvl="0" indent="-514350"/>
            <a:r>
              <a:rPr lang="en-GB" dirty="0" smtClean="0"/>
              <a:t>Prosecution of the Crime</a:t>
            </a:r>
            <a:endParaRPr lang="en-GB"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12224" y="2348880"/>
            <a:ext cx="6568489" cy="4195762"/>
          </a:xfrm>
        </p:spPr>
      </p:pic>
      <p:pic>
        <p:nvPicPr>
          <p:cNvPr id="5" name="3 Imagen" descr="cid:2E563266-36C4-4044-9CB1-F956D4A9811E"/>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6355460" y="1132070"/>
            <a:ext cx="1450505" cy="871091"/>
          </a:xfrm>
          <a:prstGeom prst="rect">
            <a:avLst/>
          </a:prstGeom>
          <a:noFill/>
          <a:ln>
            <a:noFill/>
          </a:ln>
        </p:spPr>
      </p:pic>
    </p:spTree>
    <p:extLst>
      <p:ext uri="{BB962C8B-B14F-4D97-AF65-F5344CB8AC3E}">
        <p14:creationId xmlns:p14="http://schemas.microsoft.com/office/powerpoint/2010/main" val="40231594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 </a:t>
            </a:r>
            <a:r>
              <a:rPr lang="en-GB" sz="3200" dirty="0" smtClean="0"/>
              <a:t>Prosecution of the Crime</a:t>
            </a:r>
            <a:endParaRPr lang="en-GB" sz="3200" dirty="0"/>
          </a:p>
        </p:txBody>
      </p:sp>
      <p:sp>
        <p:nvSpPr>
          <p:cNvPr id="3" name="Marcador de contenido 2"/>
          <p:cNvSpPr>
            <a:spLocks noGrp="1"/>
          </p:cNvSpPr>
          <p:nvPr>
            <p:ph idx="1"/>
          </p:nvPr>
        </p:nvSpPr>
        <p:spPr/>
        <p:txBody>
          <a:bodyPr>
            <a:normAutofit/>
          </a:bodyPr>
          <a:lstStyle/>
          <a:p>
            <a:r>
              <a:rPr lang="en-GB" dirty="0" smtClean="0"/>
              <a:t>Results from operations;</a:t>
            </a:r>
          </a:p>
          <a:p>
            <a:r>
              <a:rPr lang="en-GB" dirty="0" smtClean="0"/>
              <a:t>In 26 months of operation;</a:t>
            </a:r>
          </a:p>
          <a:p>
            <a:r>
              <a:rPr lang="en-GB" dirty="0" smtClean="0"/>
              <a:t>More than 120 </a:t>
            </a:r>
            <a:r>
              <a:rPr lang="en-GB" dirty="0" smtClean="0"/>
              <a:t>victims rescued</a:t>
            </a:r>
            <a:r>
              <a:rPr lang="en-GB" dirty="0"/>
              <a:t>;</a:t>
            </a:r>
            <a:endParaRPr lang="en-GB" dirty="0" smtClean="0"/>
          </a:p>
          <a:p>
            <a:r>
              <a:rPr lang="en-GB" dirty="0" smtClean="0"/>
              <a:t>More than a dozen trafficking </a:t>
            </a:r>
            <a:r>
              <a:rPr lang="en-GB" dirty="0" smtClean="0"/>
              <a:t>networks dismantled; </a:t>
            </a:r>
          </a:p>
          <a:p>
            <a:r>
              <a:rPr lang="en-GB" dirty="0" smtClean="0"/>
              <a:t>Traffickers prosecuted.</a:t>
            </a:r>
          </a:p>
          <a:p>
            <a:pPr marL="0" indent="0">
              <a:buNone/>
            </a:pPr>
            <a:endParaRPr lang="en-GB" dirty="0" smtClean="0"/>
          </a:p>
          <a:p>
            <a:pPr marL="0" indent="0">
              <a:buNone/>
            </a:pPr>
            <a:r>
              <a:rPr lang="en-GB" dirty="0" smtClean="0"/>
              <a:t>The Division Against Trafficking in Persons of the Department of Judicial Investigation (DIJ), in coordination with the Public Prosecutor’s Office. </a:t>
            </a:r>
            <a:endParaRPr lang="en-GB" dirty="0"/>
          </a:p>
        </p:txBody>
      </p:sp>
      <p:pic>
        <p:nvPicPr>
          <p:cNvPr id="7" name="3 Imagen" descr="cid:2E563266-36C4-4044-9CB1-F956D4A9811E"/>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5652120" y="1290336"/>
            <a:ext cx="1438945" cy="1125824"/>
          </a:xfrm>
          <a:prstGeom prst="rect">
            <a:avLst/>
          </a:prstGeom>
          <a:noFill/>
          <a:ln>
            <a:noFill/>
          </a:ln>
        </p:spPr>
      </p:pic>
    </p:spTree>
    <p:extLst>
      <p:ext uri="{BB962C8B-B14F-4D97-AF65-F5344CB8AC3E}">
        <p14:creationId xmlns:p14="http://schemas.microsoft.com/office/powerpoint/2010/main" val="12719327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514350" lvl="0" indent="-514350"/>
            <a:r>
              <a:rPr lang="en-GB" dirty="0" smtClean="0"/>
              <a:t>International </a:t>
            </a:r>
            <a:br>
              <a:rPr lang="en-GB" dirty="0" smtClean="0"/>
            </a:br>
            <a:r>
              <a:rPr lang="en-GB" dirty="0" smtClean="0"/>
              <a:t>Cooperation</a:t>
            </a:r>
            <a:endParaRPr lang="en-GB" dirty="0"/>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3568" y="1965635"/>
            <a:ext cx="2664296" cy="4195762"/>
          </a:xfrm>
        </p:spPr>
      </p:pic>
      <p:pic>
        <p:nvPicPr>
          <p:cNvPr id="5" name="Imagen 4"/>
          <p:cNvPicPr>
            <a:picLocks noChangeAspect="1"/>
          </p:cNvPicPr>
          <p:nvPr/>
        </p:nvPicPr>
        <p:blipFill>
          <a:blip r:embed="rId3"/>
          <a:stretch>
            <a:fillRect/>
          </a:stretch>
        </p:blipFill>
        <p:spPr>
          <a:xfrm>
            <a:off x="3491880" y="1942431"/>
            <a:ext cx="3793199" cy="4218966"/>
          </a:xfrm>
          <a:prstGeom prst="rect">
            <a:avLst/>
          </a:prstGeom>
        </p:spPr>
      </p:pic>
      <p:pic>
        <p:nvPicPr>
          <p:cNvPr id="6" name="3 Imagen" descr="cid:2E563266-36C4-4044-9CB1-F956D4A9811E"/>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5580112" y="717437"/>
            <a:ext cx="1450505" cy="871091"/>
          </a:xfrm>
          <a:prstGeom prst="rect">
            <a:avLst/>
          </a:prstGeom>
          <a:noFill/>
          <a:ln>
            <a:noFill/>
          </a:ln>
        </p:spPr>
      </p:pic>
    </p:spTree>
    <p:extLst>
      <p:ext uri="{BB962C8B-B14F-4D97-AF65-F5344CB8AC3E}">
        <p14:creationId xmlns:p14="http://schemas.microsoft.com/office/powerpoint/2010/main" val="30571550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5588" y="778644"/>
            <a:ext cx="7391350" cy="994172"/>
          </a:xfrm>
        </p:spPr>
        <p:txBody>
          <a:bodyPr>
            <a:normAutofit fontScale="90000"/>
          </a:bodyPr>
          <a:lstStyle/>
          <a:p>
            <a:r>
              <a:rPr lang="en-GB" dirty="0" smtClean="0"/>
              <a:t>17</a:t>
            </a:r>
            <a:r>
              <a:rPr lang="en-GB" baseline="30000" dirty="0" smtClean="0"/>
              <a:t>th</a:t>
            </a:r>
            <a:r>
              <a:rPr lang="en-GB" dirty="0" smtClean="0"/>
              <a:t> Meeting of </a:t>
            </a:r>
            <a:br>
              <a:rPr lang="en-GB" dirty="0" smtClean="0"/>
            </a:br>
            <a:r>
              <a:rPr lang="en-GB" dirty="0" smtClean="0"/>
              <a:t>the Regional Coalition</a:t>
            </a:r>
            <a:endParaRPr lang="en-GB" dirty="0"/>
          </a:p>
        </p:txBody>
      </p:sp>
      <p:pic>
        <p:nvPicPr>
          <p:cNvPr id="4" name="Marcador de contenid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7544" y="2441418"/>
            <a:ext cx="2618114" cy="1472690"/>
          </a:xfr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9952" y="2413706"/>
            <a:ext cx="4176183" cy="3758780"/>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4293096"/>
            <a:ext cx="2449388" cy="1916979"/>
          </a:xfrm>
          <a:prstGeom prst="rect">
            <a:avLst/>
          </a:prstGeom>
        </p:spPr>
      </p:pic>
      <p:pic>
        <p:nvPicPr>
          <p:cNvPr id="8" name="3 Imagen" descr="cid:2E563266-36C4-4044-9CB1-F956D4A9811E"/>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4773382" y="257757"/>
            <a:ext cx="1450505" cy="871091"/>
          </a:xfrm>
          <a:prstGeom prst="rect">
            <a:avLst/>
          </a:prstGeom>
          <a:noFill/>
          <a:ln>
            <a:noFill/>
          </a:ln>
        </p:spPr>
      </p:pic>
    </p:spTree>
    <p:extLst>
      <p:ext uri="{BB962C8B-B14F-4D97-AF65-F5344CB8AC3E}">
        <p14:creationId xmlns:p14="http://schemas.microsoft.com/office/powerpoint/2010/main" val="20453861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International </a:t>
            </a:r>
            <a:br>
              <a:rPr lang="en-GB" dirty="0" smtClean="0"/>
            </a:br>
            <a:r>
              <a:rPr lang="en-GB" dirty="0" smtClean="0"/>
              <a:t>Cooperation</a:t>
            </a:r>
            <a:endParaRPr lang="en-GB" dirty="0"/>
          </a:p>
        </p:txBody>
      </p:sp>
      <p:pic>
        <p:nvPicPr>
          <p:cNvPr id="5" name="Marcador de contenido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07971" y="2420888"/>
            <a:ext cx="3187965" cy="3480270"/>
          </a:xfrm>
        </p:spPr>
      </p:pic>
      <p:pic>
        <p:nvPicPr>
          <p:cNvPr id="6" name="Marcador de contenido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2420888"/>
            <a:ext cx="3347663" cy="3528392"/>
          </a:xfrm>
          <a:prstGeom prst="rect">
            <a:avLst/>
          </a:prstGeom>
        </p:spPr>
      </p:pic>
      <p:pic>
        <p:nvPicPr>
          <p:cNvPr id="7" name="3 Imagen" descr="cid:2E563266-36C4-4044-9CB1-F956D4A9811E"/>
          <p:cNvPicPr/>
          <p:nvPr/>
        </p:nvPicPr>
        <p:blipFill>
          <a:blip r:embed="rId4" r:link="rId5" cstate="email">
            <a:extLst>
              <a:ext uri="{28A0092B-C50C-407E-A947-70E740481C1C}">
                <a14:useLocalDpi xmlns:a14="http://schemas.microsoft.com/office/drawing/2010/main"/>
              </a:ext>
            </a:extLst>
          </a:blip>
          <a:srcRect/>
          <a:stretch>
            <a:fillRect/>
          </a:stretch>
        </p:blipFill>
        <p:spPr bwMode="auto">
          <a:xfrm>
            <a:off x="5292080" y="830432"/>
            <a:ext cx="1450505" cy="871091"/>
          </a:xfrm>
          <a:prstGeom prst="rect">
            <a:avLst/>
          </a:prstGeom>
          <a:noFill/>
          <a:ln>
            <a:noFill/>
          </a:ln>
        </p:spPr>
      </p:pic>
    </p:spTree>
    <p:extLst>
      <p:ext uri="{BB962C8B-B14F-4D97-AF65-F5344CB8AC3E}">
        <p14:creationId xmlns:p14="http://schemas.microsoft.com/office/powerpoint/2010/main" val="22298418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sz="2700" dirty="0" smtClean="0"/>
              <a:t>Implementation, Follow-up and Monitoring</a:t>
            </a:r>
            <a:r>
              <a:rPr lang="en-GB" sz="2700" b="1" dirty="0" smtClean="0"/>
              <a:t/>
            </a:r>
            <a:br>
              <a:rPr lang="en-GB" sz="2700" b="1" dirty="0" smtClean="0"/>
            </a:br>
            <a:r>
              <a:rPr lang="en-GB" sz="2700" b="1" dirty="0" smtClean="0"/>
              <a:t/>
            </a:r>
            <a:br>
              <a:rPr lang="en-GB" sz="2700" b="1" dirty="0" smtClean="0"/>
            </a:br>
            <a:r>
              <a:rPr lang="en-GB" sz="2400" dirty="0" smtClean="0"/>
              <a:t>Executive Decree </a:t>
            </a:r>
            <a:r>
              <a:rPr lang="en-GB" sz="2400" dirty="0" smtClean="0"/>
              <a:t>Regulat</a:t>
            </a:r>
            <a:r>
              <a:rPr lang="en-GB" sz="2400" dirty="0" smtClean="0"/>
              <a:t>ing Act 79 of 2011</a:t>
            </a:r>
            <a:endParaRPr lang="en-GB" sz="2400" dirty="0"/>
          </a:p>
        </p:txBody>
      </p:sp>
      <p:sp>
        <p:nvSpPr>
          <p:cNvPr id="5" name="Rectangle 1"/>
          <p:cNvSpPr>
            <a:spLocks noGrp="1" noChangeArrowheads="1"/>
          </p:cNvSpPr>
          <p:nvPr>
            <p:ph idx="1"/>
          </p:nvPr>
        </p:nvSpPr>
        <p:spPr bwMode="auto">
          <a:xfrm>
            <a:off x="755576" y="468641"/>
            <a:ext cx="7056784" cy="547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lgn="ctr" eaLnBrk="0" fontAlgn="base" hangingPunct="0">
              <a:spcBef>
                <a:spcPct val="0"/>
              </a:spcBef>
              <a:spcAft>
                <a:spcPct val="0"/>
              </a:spcAft>
              <a:buNone/>
            </a:pPr>
            <a:endParaRPr lang="en-GB" sz="1800" b="1" u="sng"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lgn="ctr" eaLnBrk="0" fontAlgn="base" hangingPunct="0">
              <a:spcBef>
                <a:spcPct val="0"/>
              </a:spcBef>
              <a:spcAft>
                <a:spcPct val="0"/>
              </a:spcAft>
              <a:buNone/>
            </a:pPr>
            <a:endParaRPr lang="en-GB" sz="1800" b="1" u="sng"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lgn="ctr" eaLnBrk="0" fontAlgn="base" hangingPunct="0">
              <a:spcBef>
                <a:spcPct val="0"/>
              </a:spcBef>
              <a:spcAft>
                <a:spcPct val="0"/>
              </a:spcAft>
              <a:buNone/>
            </a:pPr>
            <a:r>
              <a:rPr lang="en-GB" sz="1800" b="1" u="sng" dirty="0" smtClean="0">
                <a:latin typeface="Calibri" panose="020F0502020204030204" pitchFamily="34" charset="0"/>
                <a:ea typeface="Calibri" panose="020F0502020204030204" pitchFamily="34" charset="0"/>
                <a:cs typeface="Times New Roman" panose="02020603050405020304" pitchFamily="18" charset="0"/>
              </a:rPr>
              <a:t>National Policy Against Trafficking in Persons</a:t>
            </a:r>
            <a:endParaRPr kumimoji="0" lang="en-GB" sz="18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National Policy should define a set of values, principles and objectives of the State of Panama.</a:t>
            </a:r>
            <a:endParaRPr kumimoji="0" lang="en-GB" sz="1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kumimoji="0" lang="en-GB" sz="18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Commission in charge</a:t>
            </a:r>
            <a:r>
              <a:rPr kumimoji="0" lang="en-GB" sz="1800" b="1" i="0" u="sng"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developing a draft National Policy;</a:t>
            </a:r>
          </a:p>
          <a:p>
            <a:pPr marL="0" indent="0" eaLnBrk="0" fontAlgn="base" hangingPunct="0">
              <a:spcBef>
                <a:spcPct val="0"/>
              </a:spcBef>
              <a:spcAft>
                <a:spcPct val="0"/>
              </a:spcAft>
              <a:buNone/>
            </a:pPr>
            <a:endParaRPr kumimoji="0" lang="en-GB" sz="18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kumimoji="0" lang="en-GB" sz="18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Notification period</a:t>
            </a:r>
            <a:r>
              <a:rPr lang="en-GB" sz="1800" b="1" dirty="0">
                <a:latin typeface="Calibri" panose="020F0502020204030204" pitchFamily="34" charset="0"/>
                <a:ea typeface="Calibri" panose="020F0502020204030204" pitchFamily="34" charset="0"/>
                <a:cs typeface="Times New Roman" panose="02020603050405020304" pitchFamily="18" charset="0"/>
              </a:rPr>
              <a:t> </a:t>
            </a:r>
            <a:r>
              <a:rPr lang="en-GB" sz="1800" b="1" dirty="0" smtClean="0">
                <a:latin typeface="Calibri" panose="020F0502020204030204" pitchFamily="34" charset="0"/>
                <a:ea typeface="Calibri" panose="020F0502020204030204" pitchFamily="34" charset="0"/>
                <a:cs typeface="Times New Roman" panose="02020603050405020304" pitchFamily="18" charset="0"/>
              </a:rPr>
              <a:t>–</a:t>
            </a:r>
            <a:r>
              <a:rPr kumimoji="0" lang="en-GB"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Within six months prior to the expiration of the current </a:t>
            </a:r>
            <a:r>
              <a:rPr lang="en-GB" sz="1800" dirty="0">
                <a:latin typeface="Calibri" panose="020F0502020204030204" pitchFamily="34" charset="0"/>
                <a:ea typeface="Calibri" panose="020F0502020204030204" pitchFamily="34" charset="0"/>
                <a:cs typeface="Times New Roman" panose="02020603050405020304" pitchFamily="18" charset="0"/>
              </a:rPr>
              <a:t>P</a:t>
            </a:r>
            <a:r>
              <a:rPr kumimoji="0" lang="en-GB"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olicy;</a:t>
            </a:r>
            <a:endParaRPr kumimoji="0" lang="en-GB" sz="1800" b="0" i="0" u="none" strike="noStrike" cap="none" normalizeH="0" baseline="0" dirty="0" smtClean="0">
              <a:ln>
                <a:noFill/>
              </a:ln>
              <a:solidFill>
                <a:schemeClr val="tx1"/>
              </a:solidFill>
              <a:effectLst/>
            </a:endParaRPr>
          </a:p>
          <a:p>
            <a:pPr eaLnBrk="0" fontAlgn="base" hangingPunct="0">
              <a:spcBef>
                <a:spcPct val="0"/>
              </a:spcBef>
              <a:spcAft>
                <a:spcPct val="0"/>
              </a:spcAft>
            </a:pPr>
            <a:r>
              <a:rPr kumimoji="0" lang="en-GB"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Draft submitted to the Directive Council for consideration and approval;</a:t>
            </a:r>
            <a:endParaRPr kumimoji="0" lang="en-GB" sz="1800" b="0" i="0" u="none" strike="noStrike" cap="none" normalizeH="0" baseline="0" dirty="0" smtClean="0">
              <a:ln>
                <a:noFill/>
              </a:ln>
              <a:solidFill>
                <a:schemeClr val="tx1"/>
              </a:solidFill>
              <a:effectLst/>
            </a:endParaRPr>
          </a:p>
          <a:p>
            <a:pPr eaLnBrk="0" fontAlgn="base" hangingPunct="0">
              <a:spcBef>
                <a:spcPct val="0"/>
              </a:spcBef>
              <a:spcAft>
                <a:spcPct val="0"/>
              </a:spcAft>
            </a:pPr>
            <a:r>
              <a:rPr kumimoji="0" lang="en-GB"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MINSEG will issue an</a:t>
            </a:r>
            <a:r>
              <a:rPr kumimoji="0" lang="en-GB" sz="18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Executive Decree;</a:t>
            </a:r>
            <a:endParaRPr kumimoji="0" lang="en-GB"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sz="1800" dirty="0" smtClean="0">
                <a:latin typeface="Calibri" panose="020F0502020204030204" pitchFamily="34" charset="0"/>
                <a:ea typeface="Calibri" panose="020F0502020204030204" pitchFamily="34" charset="0"/>
                <a:cs typeface="Times New Roman" panose="02020603050405020304" pitchFamily="18" charset="0"/>
              </a:rPr>
              <a:t>The term of validity of the National Policy is</a:t>
            </a:r>
            <a:r>
              <a:rPr kumimoji="0" lang="en-GB" sz="1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10 years.</a:t>
            </a: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431334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710" y="452718"/>
            <a:ext cx="7055380" cy="1680138"/>
          </a:xfrm>
        </p:spPr>
        <p:txBody>
          <a:bodyPr>
            <a:noAutofit/>
          </a:bodyPr>
          <a:lstStyle/>
          <a:p>
            <a:r>
              <a:rPr lang="en-GB" sz="3200" dirty="0" smtClean="0"/>
              <a:t>Meeting </a:t>
            </a:r>
            <a:r>
              <a:rPr lang="en-GB" sz="3200" dirty="0" smtClean="0"/>
              <a:t>of the Liaison Officer Network to Combat Migrant Smuggling and Trafficking</a:t>
            </a:r>
            <a:endParaRPr lang="en-GB" sz="3200" dirty="0"/>
          </a:p>
        </p:txBody>
      </p:sp>
      <p:sp>
        <p:nvSpPr>
          <p:cNvPr id="3" name="Marcador de contenido 2"/>
          <p:cNvSpPr>
            <a:spLocks noGrp="1"/>
          </p:cNvSpPr>
          <p:nvPr>
            <p:ph idx="1"/>
          </p:nvPr>
        </p:nvSpPr>
        <p:spPr/>
        <p:txBody>
          <a:bodyPr>
            <a:normAutofit/>
          </a:bodyPr>
          <a:lstStyle/>
          <a:p>
            <a:endParaRPr lang="en-GB" dirty="0" smtClean="0"/>
          </a:p>
          <a:p>
            <a:endParaRPr lang="en-GB" dirty="0" smtClean="0"/>
          </a:p>
          <a:p>
            <a:r>
              <a:rPr lang="en-GB" dirty="0" smtClean="0"/>
              <a:t>Panama – Report on new efforts and best practices in combating migrant smuggling </a:t>
            </a:r>
            <a:r>
              <a:rPr lang="en-GB" dirty="0"/>
              <a:t>and </a:t>
            </a:r>
            <a:r>
              <a:rPr lang="en-GB" dirty="0" smtClean="0"/>
              <a:t>trafficking, </a:t>
            </a:r>
            <a:r>
              <a:rPr lang="en-GB" dirty="0"/>
              <a:t>with an approach of shared </a:t>
            </a:r>
            <a:r>
              <a:rPr lang="en-GB" dirty="0" smtClean="0"/>
              <a:t>responsibility</a:t>
            </a:r>
            <a:endParaRPr lang="en-GB" dirty="0" smtClean="0"/>
          </a:p>
          <a:p>
            <a:pPr marL="0" indent="0">
              <a:buNone/>
            </a:pPr>
            <a:endParaRPr lang="en-GB" dirty="0" smtClean="0"/>
          </a:p>
          <a:p>
            <a:r>
              <a:rPr lang="en-GB" dirty="0" smtClean="0"/>
              <a:t>San Pedro Sula, Honduras, November 15, 2016</a:t>
            </a:r>
            <a:endParaRPr lang="en-GB" dirty="0"/>
          </a:p>
        </p:txBody>
      </p:sp>
    </p:spTree>
    <p:extLst>
      <p:ext uri="{BB962C8B-B14F-4D97-AF65-F5344CB8AC3E}">
        <p14:creationId xmlns:p14="http://schemas.microsoft.com/office/powerpoint/2010/main" val="42108811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sz="4400" dirty="0" smtClean="0"/>
              <a:t>Executive Decree Regulating Act 79 of 2011</a:t>
            </a:r>
            <a:endParaRPr lang="en-GB" dirty="0"/>
          </a:p>
        </p:txBody>
      </p:sp>
      <p:sp>
        <p:nvSpPr>
          <p:cNvPr id="3" name="Marcador de contenido 2"/>
          <p:cNvSpPr>
            <a:spLocks noGrp="1"/>
          </p:cNvSpPr>
          <p:nvPr>
            <p:ph idx="1"/>
          </p:nvPr>
        </p:nvSpPr>
        <p:spPr>
          <a:xfrm>
            <a:off x="457200" y="1600200"/>
            <a:ext cx="8075240" cy="3845023"/>
          </a:xfrm>
        </p:spPr>
        <p:txBody>
          <a:bodyPr>
            <a:noAutofit/>
          </a:bodyPr>
          <a:lstStyle/>
          <a:p>
            <a:pPr marL="0" indent="0" algn="ctr">
              <a:buNone/>
            </a:pPr>
            <a:endParaRPr lang="en-GB" sz="1600" b="1" dirty="0" smtClean="0"/>
          </a:p>
          <a:p>
            <a:pPr marL="0" indent="0" algn="ctr">
              <a:buNone/>
            </a:pPr>
            <a:endParaRPr lang="en-GB" sz="1600" b="1" dirty="0" smtClean="0"/>
          </a:p>
          <a:p>
            <a:pPr marL="0" indent="0" algn="ctr">
              <a:buNone/>
            </a:pPr>
            <a:endParaRPr lang="en-GB" sz="1600" b="1" dirty="0" smtClean="0"/>
          </a:p>
          <a:p>
            <a:pPr marL="0" indent="0" algn="ctr">
              <a:buNone/>
            </a:pPr>
            <a:r>
              <a:rPr lang="en-GB" sz="1600" b="1" dirty="0" smtClean="0"/>
              <a:t>National Plan Against Trafficking in Persons</a:t>
            </a:r>
          </a:p>
          <a:p>
            <a:pPr marL="0" indent="0" algn="ctr">
              <a:buNone/>
            </a:pPr>
            <a:endParaRPr lang="en-GB" sz="1600" b="1" dirty="0" smtClean="0"/>
          </a:p>
          <a:p>
            <a:r>
              <a:rPr lang="en-GB" sz="1600" dirty="0" smtClean="0"/>
              <a:t>A </a:t>
            </a:r>
            <a:r>
              <a:rPr lang="en-GB" sz="1600" dirty="0" smtClean="0"/>
              <a:t>National Plan with a term of validity of 5 years: develops the required actions and strategies  for: </a:t>
            </a:r>
          </a:p>
          <a:p>
            <a:pPr marL="0" indent="0">
              <a:buNone/>
            </a:pPr>
            <a:r>
              <a:rPr lang="en-GB" sz="1600" dirty="0" smtClean="0"/>
              <a:t>	Prevention;</a:t>
            </a:r>
          </a:p>
          <a:p>
            <a:pPr marL="0" indent="0">
              <a:buNone/>
            </a:pPr>
            <a:r>
              <a:rPr lang="en-GB" sz="1600" dirty="0" smtClean="0"/>
              <a:t>	Investigation;</a:t>
            </a:r>
          </a:p>
          <a:p>
            <a:pPr marL="0" indent="0">
              <a:buNone/>
            </a:pPr>
            <a:r>
              <a:rPr lang="en-GB" sz="1600" dirty="0" smtClean="0"/>
              <a:t>	Punishment.</a:t>
            </a:r>
          </a:p>
          <a:p>
            <a:r>
              <a:rPr lang="en-GB" sz="1600" dirty="0" smtClean="0"/>
              <a:t>And ensuring assistance and protection </a:t>
            </a:r>
            <a:r>
              <a:rPr lang="en-GB" sz="1600" dirty="0" smtClean="0"/>
              <a:t>for victims and their families;</a:t>
            </a:r>
            <a:endParaRPr lang="en-GB" sz="1600" dirty="0" smtClean="0"/>
          </a:p>
          <a:p>
            <a:r>
              <a:rPr lang="en-GB" sz="1600" dirty="0" smtClean="0"/>
              <a:t>Includes institutions in charge of actions, terms and specific indicators to evaluate compliance.</a:t>
            </a:r>
            <a:endParaRPr lang="en-GB" sz="1600" dirty="0"/>
          </a:p>
        </p:txBody>
      </p:sp>
      <p:pic>
        <p:nvPicPr>
          <p:cNvPr id="5" name="3 Imagen" descr="cid:2E563266-36C4-4044-9CB1-F956D4A9811E"/>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732240" y="1600200"/>
            <a:ext cx="1450505" cy="871091"/>
          </a:xfrm>
          <a:prstGeom prst="rect">
            <a:avLst/>
          </a:prstGeom>
          <a:noFill/>
          <a:ln>
            <a:noFill/>
          </a:ln>
        </p:spPr>
      </p:pic>
    </p:spTree>
    <p:extLst>
      <p:ext uri="{BB962C8B-B14F-4D97-AF65-F5344CB8AC3E}">
        <p14:creationId xmlns:p14="http://schemas.microsoft.com/office/powerpoint/2010/main" val="24984198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4000" dirty="0" smtClean="0"/>
              <a:t>Executive Decree Regulating Act 79 of 2011</a:t>
            </a:r>
            <a:endParaRPr lang="en-GB" dirty="0"/>
          </a:p>
        </p:txBody>
      </p:sp>
      <p:sp>
        <p:nvSpPr>
          <p:cNvPr id="3" name="Marcador de contenido 2"/>
          <p:cNvSpPr>
            <a:spLocks noGrp="1"/>
          </p:cNvSpPr>
          <p:nvPr>
            <p:ph idx="1"/>
          </p:nvPr>
        </p:nvSpPr>
        <p:spPr>
          <a:xfrm>
            <a:off x="827700" y="2052925"/>
            <a:ext cx="6711654" cy="3824347"/>
          </a:xfrm>
        </p:spPr>
        <p:txBody>
          <a:bodyPr>
            <a:noAutofit/>
          </a:bodyPr>
          <a:lstStyle/>
          <a:p>
            <a:r>
              <a:rPr lang="en-GB" sz="1800" b="1" dirty="0" smtClean="0"/>
              <a:t>Permanent Commissions, their establishment, duties of the members, functions, sessions and reporting:</a:t>
            </a:r>
            <a:endParaRPr lang="en-GB" sz="1800" dirty="0" smtClean="0"/>
          </a:p>
          <a:p>
            <a:endParaRPr lang="en-GB" sz="1800" dirty="0" smtClean="0"/>
          </a:p>
          <a:p>
            <a:pPr lvl="0">
              <a:buAutoNum type="arabicPeriod"/>
            </a:pPr>
            <a:r>
              <a:rPr lang="en-GB" sz="1800" dirty="0" smtClean="0"/>
              <a:t>Prevention, Dissemination and Awareness-Raising;</a:t>
            </a:r>
          </a:p>
          <a:p>
            <a:pPr lvl="0">
              <a:buAutoNum type="arabicPeriod"/>
            </a:pPr>
            <a:r>
              <a:rPr lang="en-GB" sz="1800" dirty="0" smtClean="0"/>
              <a:t>Assistance and Protection for Victims;</a:t>
            </a:r>
          </a:p>
          <a:p>
            <a:pPr lvl="0">
              <a:buAutoNum type="arabicPeriod"/>
            </a:pPr>
            <a:r>
              <a:rPr lang="en-GB" sz="1800" dirty="0" smtClean="0"/>
              <a:t>Prosecution of the Crime;</a:t>
            </a:r>
          </a:p>
          <a:p>
            <a:pPr lvl="0">
              <a:buAutoNum type="arabicPeriod"/>
            </a:pPr>
            <a:r>
              <a:rPr lang="en-GB" sz="1800" dirty="0" smtClean="0"/>
              <a:t>Information, Analysis and Investigation;</a:t>
            </a:r>
          </a:p>
          <a:p>
            <a:pPr lvl="0">
              <a:buAutoNum type="arabicPeriod"/>
            </a:pPr>
            <a:r>
              <a:rPr lang="en-GB" sz="1800" dirty="0" smtClean="0"/>
              <a:t>Cooperation in Terms of International Technical Assistance and Project Management.</a:t>
            </a:r>
          </a:p>
          <a:p>
            <a:pPr marL="0" indent="0">
              <a:buNone/>
            </a:pPr>
            <a:endParaRPr lang="en-GB" sz="1600" dirty="0" smtClean="0"/>
          </a:p>
          <a:p>
            <a:r>
              <a:rPr lang="en-GB" sz="1800" b="1" dirty="0" smtClean="0"/>
              <a:t>Establishment of new special technical committees.</a:t>
            </a:r>
            <a:endParaRPr lang="en-GB" sz="1800" dirty="0"/>
          </a:p>
        </p:txBody>
      </p:sp>
      <p:pic>
        <p:nvPicPr>
          <p:cNvPr id="5" name="3 Imagen" descr="cid:2E563266-36C4-4044-9CB1-F956D4A9811E"/>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7387825" y="1335579"/>
            <a:ext cx="1450505" cy="871091"/>
          </a:xfrm>
          <a:prstGeom prst="rect">
            <a:avLst/>
          </a:prstGeom>
          <a:noFill/>
          <a:ln>
            <a:noFill/>
          </a:ln>
        </p:spPr>
      </p:pic>
    </p:spTree>
    <p:extLst>
      <p:ext uri="{BB962C8B-B14F-4D97-AF65-F5344CB8AC3E}">
        <p14:creationId xmlns:p14="http://schemas.microsoft.com/office/powerpoint/2010/main" val="8694771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GB" sz="4400" dirty="0" smtClean="0"/>
              <a:t>Executive Decree Regulating Act 79 of 2011</a:t>
            </a:r>
            <a:endParaRPr lang="en-GB" dirty="0"/>
          </a:p>
        </p:txBody>
      </p:sp>
      <p:sp>
        <p:nvSpPr>
          <p:cNvPr id="3" name="Marcador de contenido 2"/>
          <p:cNvSpPr>
            <a:spLocks noGrp="1"/>
          </p:cNvSpPr>
          <p:nvPr>
            <p:ph idx="1"/>
          </p:nvPr>
        </p:nvSpPr>
        <p:spPr/>
        <p:txBody>
          <a:bodyPr>
            <a:noAutofit/>
          </a:bodyPr>
          <a:lstStyle/>
          <a:p>
            <a:pPr marL="0" indent="0" algn="ctr">
              <a:buNone/>
            </a:pPr>
            <a:r>
              <a:rPr lang="en-GB" sz="2800" b="1" dirty="0" smtClean="0"/>
              <a:t>Special Units</a:t>
            </a:r>
            <a:endParaRPr lang="en-GB" sz="2800" dirty="0" smtClean="0"/>
          </a:p>
          <a:p>
            <a:pPr marL="0" indent="0" algn="ctr">
              <a:buNone/>
            </a:pPr>
            <a:endParaRPr lang="en-GB" sz="2800" dirty="0" smtClean="0"/>
          </a:p>
          <a:p>
            <a:pPr marL="0" indent="0">
              <a:buNone/>
            </a:pPr>
            <a:endParaRPr lang="en-GB" sz="1600" dirty="0" smtClean="0"/>
          </a:p>
          <a:p>
            <a:r>
              <a:rPr lang="en-GB" sz="2400" dirty="0" smtClean="0"/>
              <a:t>Unit for Identification of and Assistance to Victims of Trafficking in Persons; and </a:t>
            </a:r>
          </a:p>
          <a:p>
            <a:endParaRPr lang="en-GB" sz="2400" dirty="0" smtClean="0"/>
          </a:p>
          <a:p>
            <a:r>
              <a:rPr lang="en-GB" sz="2400" dirty="0" smtClean="0"/>
              <a:t>Unit for Administration of Funds for </a:t>
            </a:r>
          </a:p>
          <a:p>
            <a:pPr marL="0" indent="0">
              <a:buNone/>
            </a:pPr>
            <a:r>
              <a:rPr lang="en-GB" sz="2400" dirty="0"/>
              <a:t> </a:t>
            </a:r>
            <a:r>
              <a:rPr lang="en-GB" sz="2400" dirty="0" smtClean="0"/>
              <a:t>   </a:t>
            </a:r>
            <a:r>
              <a:rPr lang="en-GB" sz="2400" dirty="0" smtClean="0"/>
              <a:t>Victims of Trafficking. </a:t>
            </a:r>
          </a:p>
          <a:p>
            <a:endParaRPr lang="en-GB" sz="1600" dirty="0"/>
          </a:p>
        </p:txBody>
      </p:sp>
      <p:pic>
        <p:nvPicPr>
          <p:cNvPr id="4" name="Imagen 3" descr="Resultado de imagen de ministerio de seguridad publica de panama"/>
          <p:cNvPicPr/>
          <p:nvPr/>
        </p:nvPicPr>
        <p:blipFill>
          <a:blip r:embed="rId2" cstate="email">
            <a:extLst>
              <a:ext uri="{28A0092B-C50C-407E-A947-70E740481C1C}">
                <a14:useLocalDpi xmlns:a14="http://schemas.microsoft.com/office/drawing/2010/main"/>
              </a:ext>
            </a:extLst>
          </a:blip>
          <a:srcRect/>
          <a:stretch>
            <a:fillRect/>
          </a:stretch>
        </p:blipFill>
        <p:spPr bwMode="auto">
          <a:xfrm>
            <a:off x="6804248" y="5138444"/>
            <a:ext cx="1656184" cy="1012974"/>
          </a:xfrm>
          <a:prstGeom prst="rect">
            <a:avLst/>
          </a:prstGeom>
          <a:noFill/>
          <a:ln>
            <a:noFill/>
          </a:ln>
        </p:spPr>
      </p:pic>
      <p:pic>
        <p:nvPicPr>
          <p:cNvPr id="5" name="3 Imagen" descr="cid:2E563266-36C4-4044-9CB1-F956D4A9811E"/>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6814101" y="2047576"/>
            <a:ext cx="1450505" cy="871091"/>
          </a:xfrm>
          <a:prstGeom prst="rect">
            <a:avLst/>
          </a:prstGeom>
          <a:noFill/>
          <a:ln>
            <a:noFill/>
          </a:ln>
        </p:spPr>
      </p:pic>
    </p:spTree>
    <p:extLst>
      <p:ext uri="{BB962C8B-B14F-4D97-AF65-F5344CB8AC3E}">
        <p14:creationId xmlns:p14="http://schemas.microsoft.com/office/powerpoint/2010/main" val="21151975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1570186"/>
          </a:xfrm>
        </p:spPr>
        <p:txBody>
          <a:bodyPr/>
          <a:lstStyle/>
          <a:p>
            <a:r>
              <a:rPr lang="en-GB" dirty="0" smtClean="0"/>
              <a:t>National Commission </a:t>
            </a:r>
            <a:br>
              <a:rPr lang="en-GB" dirty="0" smtClean="0"/>
            </a:br>
            <a:r>
              <a:rPr lang="en-GB" dirty="0" smtClean="0"/>
              <a:t>Against Trafficking in Persons</a:t>
            </a:r>
            <a:endParaRPr lang="en-GB" dirty="0"/>
          </a:p>
        </p:txBody>
      </p:sp>
      <p:sp>
        <p:nvSpPr>
          <p:cNvPr id="3" name="2 Marcador de contenido"/>
          <p:cNvSpPr>
            <a:spLocks noGrp="1"/>
          </p:cNvSpPr>
          <p:nvPr>
            <p:ph idx="1"/>
          </p:nvPr>
        </p:nvSpPr>
        <p:spPr>
          <a:xfrm>
            <a:off x="457200" y="2132856"/>
            <a:ext cx="8229600" cy="3993307"/>
          </a:xfrm>
        </p:spPr>
        <p:txBody>
          <a:bodyPr/>
          <a:lstStyle/>
          <a:p>
            <a:pPr marL="0" indent="0">
              <a:buNone/>
            </a:pPr>
            <a:r>
              <a:rPr lang="en-GB" b="1" dirty="0" smtClean="0">
                <a:hlinkClick r:id="rId2"/>
              </a:rPr>
              <a:t>General Secretariat</a:t>
            </a:r>
          </a:p>
          <a:p>
            <a:pPr marL="0" indent="0">
              <a:buNone/>
            </a:pPr>
            <a:r>
              <a:rPr lang="en-GB" b="1" dirty="0" smtClean="0">
                <a:hlinkClick r:id="rId2"/>
              </a:rPr>
              <a:t>Email:</a:t>
            </a:r>
          </a:p>
          <a:p>
            <a:pPr marL="0" indent="0">
              <a:buNone/>
            </a:pPr>
            <a:r>
              <a:rPr lang="en-GB" b="1" dirty="0" smtClean="0">
                <a:hlinkClick r:id="rId2"/>
              </a:rPr>
              <a:t>sgcntp@minseg.gob.pa</a:t>
            </a:r>
            <a:endParaRPr lang="en-GB" b="1" dirty="0" smtClean="0"/>
          </a:p>
          <a:p>
            <a:pPr marL="0" indent="0">
              <a:buNone/>
            </a:pPr>
            <a:r>
              <a:rPr lang="en-GB" dirty="0" smtClean="0"/>
              <a:t>507-6983-3510</a:t>
            </a:r>
          </a:p>
          <a:p>
            <a:endParaRPr lang="en-GB" dirty="0" smtClean="0"/>
          </a:p>
          <a:p>
            <a:pPr marL="0" indent="0">
              <a:buNone/>
            </a:pPr>
            <a:r>
              <a:rPr lang="en-GB" dirty="0" smtClean="0"/>
              <a:t>Hotline for reporting</a:t>
            </a:r>
          </a:p>
          <a:p>
            <a:pPr marL="0" indent="0">
              <a:buNone/>
            </a:pPr>
            <a:r>
              <a:rPr lang="en-GB" dirty="0" smtClean="0"/>
              <a:t>trafficking in persons: 512-2220</a:t>
            </a:r>
            <a:endParaRPr lang="en-GB" dirty="0"/>
          </a:p>
        </p:txBody>
      </p:sp>
      <p:pic>
        <p:nvPicPr>
          <p:cNvPr id="4" name="3 Imagen" descr="cid:2E563266-36C4-4044-9CB1-F956D4A9811E"/>
          <p:cNvPicPr/>
          <p:nvPr/>
        </p:nvPicPr>
        <p:blipFill>
          <a:blip r:embed="rId3" r:link="rId4" cstate="email">
            <a:extLst>
              <a:ext uri="{28A0092B-C50C-407E-A947-70E740481C1C}">
                <a14:useLocalDpi xmlns:a14="http://schemas.microsoft.com/office/drawing/2010/main"/>
              </a:ext>
            </a:extLst>
          </a:blip>
          <a:srcRect/>
          <a:stretch>
            <a:fillRect/>
          </a:stretch>
        </p:blipFill>
        <p:spPr bwMode="auto">
          <a:xfrm>
            <a:off x="5451159" y="2196102"/>
            <a:ext cx="2050415" cy="1285875"/>
          </a:xfrm>
          <a:prstGeom prst="rect">
            <a:avLst/>
          </a:prstGeom>
          <a:noFill/>
          <a:ln>
            <a:noFill/>
          </a:ln>
        </p:spPr>
      </p:pic>
      <p:pic>
        <p:nvPicPr>
          <p:cNvPr id="5" name="Imagen 4" descr="Resultado de imagen de ministerio de seguridad publica de panama"/>
          <p:cNvPicPr/>
          <p:nvPr/>
        </p:nvPicPr>
        <p:blipFill>
          <a:blip r:embed="rId5" cstate="email">
            <a:extLst>
              <a:ext uri="{28A0092B-C50C-407E-A947-70E740481C1C}">
                <a14:useLocalDpi xmlns:a14="http://schemas.microsoft.com/office/drawing/2010/main"/>
              </a:ext>
            </a:extLst>
          </a:blip>
          <a:srcRect/>
          <a:stretch>
            <a:fillRect/>
          </a:stretch>
        </p:blipFill>
        <p:spPr bwMode="auto">
          <a:xfrm>
            <a:off x="5648275" y="4239921"/>
            <a:ext cx="1656184" cy="1012974"/>
          </a:xfrm>
          <a:prstGeom prst="rect">
            <a:avLst/>
          </a:prstGeom>
          <a:noFill/>
          <a:ln>
            <a:noFill/>
          </a:ln>
        </p:spPr>
      </p:pic>
    </p:spTree>
    <p:extLst>
      <p:ext uri="{BB962C8B-B14F-4D97-AF65-F5344CB8AC3E}">
        <p14:creationId xmlns:p14="http://schemas.microsoft.com/office/powerpoint/2010/main" val="79046094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74042"/>
          </a:xfrm>
        </p:spPr>
        <p:txBody>
          <a:bodyPr>
            <a:normAutofit fontScale="90000"/>
          </a:bodyPr>
          <a:lstStyle/>
          <a:p>
            <a:endParaRPr lang="es-PA" dirty="0"/>
          </a:p>
        </p:txBody>
      </p:sp>
      <p:pic>
        <p:nvPicPr>
          <p:cNvPr id="4" name="3 Marcador de contenido" descr="C:\Users\Public\Pictures\Sample Pictures\trata 1.jpg"/>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67544" y="260648"/>
            <a:ext cx="8208912" cy="5865515"/>
          </a:xfrm>
          <a:prstGeom prst="rect">
            <a:avLst/>
          </a:prstGeom>
          <a:noFill/>
          <a:ln>
            <a:noFill/>
          </a:ln>
        </p:spPr>
      </p:pic>
    </p:spTree>
    <p:extLst>
      <p:ext uri="{BB962C8B-B14F-4D97-AF65-F5344CB8AC3E}">
        <p14:creationId xmlns:p14="http://schemas.microsoft.com/office/powerpoint/2010/main" val="23160767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30026"/>
          </a:xfrm>
        </p:spPr>
        <p:txBody>
          <a:bodyPr>
            <a:normAutofit fontScale="90000"/>
          </a:bodyPr>
          <a:lstStyle/>
          <a:p>
            <a:endParaRPr lang="es-PA" dirty="0"/>
          </a:p>
        </p:txBody>
      </p:sp>
      <p:pic>
        <p:nvPicPr>
          <p:cNvPr id="4" name="3 Marcador de contenido" descr="C:\Users\rgarcia\Pictures\Trata 3.jpg"/>
          <p:cNvPicPr>
            <a:picLocks noGrp="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539552" y="548680"/>
            <a:ext cx="8229600" cy="5904656"/>
          </a:xfrm>
          <a:prstGeom prst="rect">
            <a:avLst/>
          </a:prstGeom>
          <a:noFill/>
          <a:ln>
            <a:noFill/>
          </a:ln>
        </p:spPr>
      </p:pic>
    </p:spTree>
    <p:extLst>
      <p:ext uri="{BB962C8B-B14F-4D97-AF65-F5344CB8AC3E}">
        <p14:creationId xmlns:p14="http://schemas.microsoft.com/office/powerpoint/2010/main" val="25743547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332656"/>
            <a:ext cx="5616624" cy="1872208"/>
          </a:xfrm>
        </p:spPr>
        <p:txBody>
          <a:bodyPr>
            <a:normAutofit fontScale="90000"/>
          </a:bodyPr>
          <a:lstStyle/>
          <a:p>
            <a:r>
              <a:rPr lang="en-GB" smtClean="0"/>
              <a:t>National Commission Against Trafficking in Persons</a:t>
            </a:r>
            <a:endParaRPr lang="en-GB"/>
          </a:p>
        </p:txBody>
      </p:sp>
      <p:sp>
        <p:nvSpPr>
          <p:cNvPr id="3" name="2 Marcador de contenido"/>
          <p:cNvSpPr>
            <a:spLocks noGrp="1"/>
          </p:cNvSpPr>
          <p:nvPr>
            <p:ph idx="1"/>
          </p:nvPr>
        </p:nvSpPr>
        <p:spPr>
          <a:xfrm>
            <a:off x="457200" y="2532037"/>
            <a:ext cx="8229600" cy="3993307"/>
          </a:xfrm>
        </p:spPr>
        <p:txBody>
          <a:bodyPr>
            <a:normAutofit/>
          </a:bodyPr>
          <a:lstStyle/>
          <a:p>
            <a:r>
              <a:rPr lang="en-GB" dirty="0" smtClean="0"/>
              <a:t>To carry out the commitments established in international instruments, Article 12 of Act 79 of November 9, 2011 stipulates the establishment of the National Commission Against Trafficking in Persons as a </a:t>
            </a:r>
            <a:r>
              <a:rPr lang="en-GB" u="sng" dirty="0" smtClean="0"/>
              <a:t>technical administrative body</a:t>
            </a:r>
            <a:r>
              <a:rPr lang="en-GB" dirty="0" smtClean="0"/>
              <a:t>, with legal status, </a:t>
            </a:r>
            <a:r>
              <a:rPr lang="en-GB" u="sng" dirty="0" smtClean="0"/>
              <a:t>attached to the Ministry of Public Security</a:t>
            </a:r>
            <a:r>
              <a:rPr lang="en-GB" dirty="0" smtClean="0"/>
              <a:t>, with the Directive Council as its highest decision-making body.</a:t>
            </a:r>
          </a:p>
          <a:p>
            <a:pPr marL="0" indent="0">
              <a:buNone/>
            </a:pPr>
            <a:endParaRPr lang="en-GB" dirty="0"/>
          </a:p>
        </p:txBody>
      </p:sp>
      <p:pic>
        <p:nvPicPr>
          <p:cNvPr id="4" name="3 Imagen" descr="cid:2E563266-36C4-4044-9CB1-F956D4A9811E"/>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372200" y="836712"/>
            <a:ext cx="1450505" cy="871091"/>
          </a:xfrm>
          <a:prstGeom prst="rect">
            <a:avLst/>
          </a:prstGeom>
          <a:noFill/>
          <a:ln>
            <a:noFill/>
          </a:ln>
        </p:spPr>
      </p:pic>
    </p:spTree>
    <p:extLst>
      <p:ext uri="{BB962C8B-B14F-4D97-AF65-F5344CB8AC3E}">
        <p14:creationId xmlns:p14="http://schemas.microsoft.com/office/powerpoint/2010/main" val="12624935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332656"/>
            <a:ext cx="5616624" cy="1944216"/>
          </a:xfrm>
        </p:spPr>
        <p:txBody>
          <a:bodyPr>
            <a:normAutofit fontScale="90000"/>
          </a:bodyPr>
          <a:lstStyle/>
          <a:p>
            <a:r>
              <a:rPr lang="es-PA" dirty="0"/>
              <a:t>National Commission Against Trafficking in Persons</a:t>
            </a:r>
            <a:endParaRPr lang="es-PA" dirty="0"/>
          </a:p>
        </p:txBody>
      </p:sp>
      <p:sp>
        <p:nvSpPr>
          <p:cNvPr id="3" name="2 Marcador de contenido"/>
          <p:cNvSpPr>
            <a:spLocks noGrp="1"/>
          </p:cNvSpPr>
          <p:nvPr>
            <p:ph idx="1"/>
          </p:nvPr>
        </p:nvSpPr>
        <p:spPr>
          <a:xfrm>
            <a:off x="457200" y="2132856"/>
            <a:ext cx="8229600" cy="3993307"/>
          </a:xfrm>
        </p:spPr>
        <p:txBody>
          <a:bodyPr/>
          <a:lstStyle/>
          <a:p>
            <a:endParaRPr lang="es-PA" dirty="0" smtClean="0"/>
          </a:p>
          <a:p>
            <a:pPr marL="0" indent="0">
              <a:buNone/>
            </a:pPr>
            <a:endParaRPr lang="es-PA" dirty="0"/>
          </a:p>
        </p:txBody>
      </p:sp>
      <p:pic>
        <p:nvPicPr>
          <p:cNvPr id="4" name="3 Imagen" descr="cid:2E563266-36C4-4044-9CB1-F956D4A9811E"/>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156176" y="1261765"/>
            <a:ext cx="1450505" cy="871091"/>
          </a:xfrm>
          <a:prstGeom prst="rect">
            <a:avLst/>
          </a:prstGeom>
          <a:noFill/>
          <a:ln>
            <a:noFill/>
          </a:ln>
        </p:spPr>
      </p:pic>
      <p:sp>
        <p:nvSpPr>
          <p:cNvPr id="7" name="Rectángulo 6"/>
          <p:cNvSpPr/>
          <p:nvPr/>
        </p:nvSpPr>
        <p:spPr>
          <a:xfrm>
            <a:off x="395536" y="2924944"/>
            <a:ext cx="8136904" cy="3693319"/>
          </a:xfrm>
          <a:prstGeom prst="rect">
            <a:avLst/>
          </a:prstGeom>
        </p:spPr>
        <p:txBody>
          <a:bodyPr wrap="square">
            <a:spAutoFit/>
          </a:bodyPr>
          <a:lstStyle/>
          <a:p>
            <a:r>
              <a:rPr lang="es-PA" dirty="0" smtClean="0"/>
              <a:t>Article 11 of Act 79 of November 9, 2011 establishes that the National Commission Against Trafficking in Persons is in charge of the </a:t>
            </a:r>
            <a:r>
              <a:rPr lang="es-PA" u="sng" dirty="0" smtClean="0"/>
              <a:t>design, execution and follow-up on the National Plan and Policy Against Trafficking in Persons</a:t>
            </a:r>
            <a:r>
              <a:rPr lang="es-PA" dirty="0" smtClean="0"/>
              <a:t>;</a:t>
            </a:r>
            <a:endParaRPr lang="es-PA" dirty="0"/>
          </a:p>
          <a:p>
            <a:endParaRPr lang="es-PA" dirty="0"/>
          </a:p>
          <a:p>
            <a:r>
              <a:rPr lang="es-PA" dirty="0" smtClean="0"/>
              <a:t>The </a:t>
            </a:r>
            <a:r>
              <a:rPr lang="es-PA" u="sng" dirty="0" smtClean="0"/>
              <a:t>Directive Council</a:t>
            </a:r>
            <a:r>
              <a:rPr lang="es-PA" dirty="0" smtClean="0"/>
              <a:t> of the National Commission Against Trafficking in Persons is in charge of promoting </a:t>
            </a:r>
            <a:r>
              <a:rPr lang="es-PA" u="sng" dirty="0" smtClean="0"/>
              <a:t>the establishment of committees and technical units as operating bodies of the National Commission</a:t>
            </a:r>
            <a:r>
              <a:rPr lang="es-PA" dirty="0" smtClean="0"/>
              <a:t>;</a:t>
            </a:r>
            <a:endParaRPr lang="es-PA" dirty="0"/>
          </a:p>
          <a:p>
            <a:endParaRPr lang="es-PA" dirty="0"/>
          </a:p>
          <a:p>
            <a:r>
              <a:rPr lang="es-PA" dirty="0" smtClean="0"/>
              <a:t>Furthermore, Act </a:t>
            </a:r>
            <a:r>
              <a:rPr lang="es-PA" dirty="0"/>
              <a:t>79 of November 9, 2011 </a:t>
            </a:r>
            <a:r>
              <a:rPr lang="es-PA" dirty="0" smtClean="0"/>
              <a:t>establishes the creation of the </a:t>
            </a:r>
            <a:r>
              <a:rPr lang="es-PA" u="sng" dirty="0" smtClean="0"/>
              <a:t>Technical Unit for Identification of and Assistance to Victims</a:t>
            </a:r>
            <a:r>
              <a:rPr lang="es-PA" dirty="0" smtClean="0"/>
              <a:t> to carry out relevant tasks. The Technical Unit is in charge of identifying and providing primary assistance to potential victims of trafficking in persons.</a:t>
            </a:r>
            <a:endParaRPr lang="es-PA" dirty="0"/>
          </a:p>
        </p:txBody>
      </p:sp>
    </p:spTree>
    <p:extLst>
      <p:ext uri="{BB962C8B-B14F-4D97-AF65-F5344CB8AC3E}">
        <p14:creationId xmlns:p14="http://schemas.microsoft.com/office/powerpoint/2010/main" val="24095946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332656"/>
            <a:ext cx="5616624" cy="1728192"/>
          </a:xfrm>
        </p:spPr>
        <p:txBody>
          <a:bodyPr>
            <a:normAutofit fontScale="90000"/>
          </a:bodyPr>
          <a:lstStyle/>
          <a:p>
            <a:r>
              <a:rPr lang="en-GB" dirty="0" smtClean="0"/>
              <a:t>National Commission Against Trafficking in Persons</a:t>
            </a:r>
            <a:endParaRPr lang="en-GB" dirty="0"/>
          </a:p>
        </p:txBody>
      </p:sp>
      <p:pic>
        <p:nvPicPr>
          <p:cNvPr id="4" name="3 Imagen" descr="cid:2E563266-36C4-4044-9CB1-F956D4A9811E"/>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228184" y="804159"/>
            <a:ext cx="1450505" cy="871091"/>
          </a:xfrm>
          <a:prstGeom prst="rect">
            <a:avLst/>
          </a:prstGeom>
          <a:noFill/>
          <a:ln>
            <a:noFill/>
          </a:ln>
        </p:spPr>
      </p:pic>
      <p:sp>
        <p:nvSpPr>
          <p:cNvPr id="6" name="Rectángulo 5"/>
          <p:cNvSpPr/>
          <p:nvPr/>
        </p:nvSpPr>
        <p:spPr>
          <a:xfrm>
            <a:off x="611560" y="2252237"/>
            <a:ext cx="7776864" cy="3693319"/>
          </a:xfrm>
          <a:prstGeom prst="rect">
            <a:avLst/>
          </a:prstGeom>
        </p:spPr>
        <p:txBody>
          <a:bodyPr wrap="square">
            <a:spAutoFit/>
          </a:bodyPr>
          <a:lstStyle/>
          <a:p>
            <a:r>
              <a:rPr lang="en-GB" dirty="0" smtClean="0"/>
              <a:t>The </a:t>
            </a:r>
            <a:r>
              <a:rPr lang="en-GB" dirty="0" smtClean="0"/>
              <a:t>National Commission will have the following duties</a:t>
            </a:r>
            <a:r>
              <a:rPr lang="en-GB" dirty="0" smtClean="0"/>
              <a:t>:</a:t>
            </a:r>
          </a:p>
          <a:p>
            <a:endParaRPr lang="en-GB" dirty="0" smtClean="0"/>
          </a:p>
          <a:p>
            <a:pPr marL="342900" indent="-342900">
              <a:buAutoNum type="arabicPeriod"/>
            </a:pPr>
            <a:r>
              <a:rPr lang="en-GB" u="sng" dirty="0" smtClean="0"/>
              <a:t>Designing the National Policy Against Trafficking in Persons</a:t>
            </a:r>
            <a:r>
              <a:rPr lang="en-GB" dirty="0" smtClean="0"/>
              <a:t>, promoting its approval and adopting the necessary actions for the comprehensive management of the public institutions involved in prevention, assistance and suppression of the crime of trafficking in persons;</a:t>
            </a:r>
          </a:p>
          <a:p>
            <a:pPr marL="342900" indent="-342900">
              <a:buAutoNum type="arabicPeriod"/>
            </a:pPr>
            <a:endParaRPr lang="en-GB" dirty="0" smtClean="0"/>
          </a:p>
          <a:p>
            <a:pPr marL="342900" indent="-342900">
              <a:buAutoNum type="arabicPeriod"/>
            </a:pPr>
            <a:r>
              <a:rPr lang="en-GB" dirty="0" smtClean="0"/>
              <a:t>Proposing, leading, promoting, disseminating and supervising the development, follow-up, execution and updating of the </a:t>
            </a:r>
            <a:r>
              <a:rPr lang="en-GB" u="sng" dirty="0" smtClean="0"/>
              <a:t>National Plan Against Trafficking in Persons</a:t>
            </a:r>
            <a:r>
              <a:rPr lang="en-GB" u="sng" dirty="0" smtClean="0"/>
              <a:t>.</a:t>
            </a:r>
          </a:p>
          <a:p>
            <a:pPr marL="342900" indent="-342900">
              <a:buAutoNum type="arabicPeriod"/>
            </a:pPr>
            <a:endParaRPr lang="en-GB" dirty="0" smtClean="0"/>
          </a:p>
          <a:p>
            <a:r>
              <a:rPr lang="en-GB" dirty="0" smtClean="0"/>
              <a:t>Article 14, Act 79 of November 9, 2011</a:t>
            </a:r>
            <a:endParaRPr lang="en-GB" dirty="0"/>
          </a:p>
        </p:txBody>
      </p:sp>
    </p:spTree>
    <p:extLst>
      <p:ext uri="{BB962C8B-B14F-4D97-AF65-F5344CB8AC3E}">
        <p14:creationId xmlns:p14="http://schemas.microsoft.com/office/powerpoint/2010/main" val="17803766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332656"/>
            <a:ext cx="5616624" cy="1728192"/>
          </a:xfrm>
        </p:spPr>
        <p:txBody>
          <a:bodyPr>
            <a:normAutofit fontScale="90000"/>
          </a:bodyPr>
          <a:lstStyle/>
          <a:p>
            <a:r>
              <a:rPr lang="en-GB" dirty="0" smtClean="0"/>
              <a:t>National Commission Against Trafficking in Persons</a:t>
            </a:r>
            <a:endParaRPr lang="en-GB" dirty="0"/>
          </a:p>
        </p:txBody>
      </p:sp>
      <p:sp>
        <p:nvSpPr>
          <p:cNvPr id="3" name="2 Marcador de contenido"/>
          <p:cNvSpPr>
            <a:spLocks noGrp="1"/>
          </p:cNvSpPr>
          <p:nvPr>
            <p:ph idx="1"/>
          </p:nvPr>
        </p:nvSpPr>
        <p:spPr>
          <a:xfrm>
            <a:off x="457200" y="2460029"/>
            <a:ext cx="8229600" cy="3993307"/>
          </a:xfrm>
        </p:spPr>
        <p:txBody>
          <a:bodyPr/>
          <a:lstStyle/>
          <a:p>
            <a:pPr marL="0" indent="0">
              <a:buNone/>
            </a:pPr>
            <a:r>
              <a:rPr lang="en-GB" dirty="0" smtClean="0"/>
              <a:t>The structure of the National Commission will be as follows:</a:t>
            </a:r>
          </a:p>
          <a:p>
            <a:r>
              <a:rPr lang="en-GB" dirty="0" smtClean="0"/>
              <a:t>1. Directive Council;</a:t>
            </a:r>
          </a:p>
          <a:p>
            <a:r>
              <a:rPr lang="en-GB" dirty="0" smtClean="0"/>
              <a:t>2. General Secretariat;</a:t>
            </a:r>
          </a:p>
          <a:p>
            <a:r>
              <a:rPr lang="en-GB" dirty="0" smtClean="0"/>
              <a:t>3. Technical Committees;</a:t>
            </a:r>
          </a:p>
          <a:p>
            <a:r>
              <a:rPr lang="en-GB" dirty="0" smtClean="0"/>
              <a:t>4. Technical Units.</a:t>
            </a:r>
          </a:p>
          <a:p>
            <a:pPr marL="0" indent="0">
              <a:buNone/>
            </a:pPr>
            <a:endParaRPr lang="en-GB" sz="2400" dirty="0" smtClean="0"/>
          </a:p>
          <a:p>
            <a:pPr marL="0" indent="0">
              <a:buNone/>
            </a:pPr>
            <a:r>
              <a:rPr lang="en-GB" sz="2400" dirty="0" smtClean="0"/>
              <a:t>Article 15, Act 79 of November 9, 2011</a:t>
            </a:r>
          </a:p>
          <a:p>
            <a:pPr marL="0" indent="0">
              <a:buNone/>
            </a:pPr>
            <a:endParaRPr lang="en-GB" dirty="0" smtClean="0"/>
          </a:p>
          <a:p>
            <a:pPr marL="0" indent="0">
              <a:buNone/>
            </a:pPr>
            <a:endParaRPr lang="en-GB" dirty="0"/>
          </a:p>
        </p:txBody>
      </p:sp>
      <p:pic>
        <p:nvPicPr>
          <p:cNvPr id="4" name="3 Imagen" descr="cid:2E563266-36C4-4044-9CB1-F956D4A9811E"/>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300192" y="908720"/>
            <a:ext cx="1450505" cy="871091"/>
          </a:xfrm>
          <a:prstGeom prst="rect">
            <a:avLst/>
          </a:prstGeom>
          <a:noFill/>
          <a:ln>
            <a:noFill/>
          </a:ln>
        </p:spPr>
      </p:pic>
    </p:spTree>
    <p:extLst>
      <p:ext uri="{BB962C8B-B14F-4D97-AF65-F5344CB8AC3E}">
        <p14:creationId xmlns:p14="http://schemas.microsoft.com/office/powerpoint/2010/main" val="29786510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332656"/>
            <a:ext cx="5616624" cy="1570186"/>
          </a:xfrm>
        </p:spPr>
        <p:txBody>
          <a:bodyPr>
            <a:normAutofit/>
          </a:bodyPr>
          <a:lstStyle/>
          <a:p>
            <a:r>
              <a:rPr lang="en-GB" sz="3200" dirty="0" smtClean="0"/>
              <a:t>National Commission Against Trafficking in Persons</a:t>
            </a:r>
            <a:endParaRPr lang="en-GB" sz="3200" dirty="0"/>
          </a:p>
        </p:txBody>
      </p:sp>
      <p:sp>
        <p:nvSpPr>
          <p:cNvPr id="3" name="2 Marcador de contenido"/>
          <p:cNvSpPr>
            <a:spLocks noGrp="1"/>
          </p:cNvSpPr>
          <p:nvPr>
            <p:ph idx="1"/>
          </p:nvPr>
        </p:nvSpPr>
        <p:spPr>
          <a:xfrm>
            <a:off x="457200" y="2132856"/>
            <a:ext cx="8229600" cy="3993307"/>
          </a:xfrm>
        </p:spPr>
        <p:txBody>
          <a:bodyPr/>
          <a:lstStyle/>
          <a:p>
            <a:endParaRPr lang="en-GB" dirty="0" smtClean="0"/>
          </a:p>
          <a:p>
            <a:pPr marL="0" indent="0">
              <a:buNone/>
            </a:pPr>
            <a:endParaRPr lang="en-GB" dirty="0"/>
          </a:p>
        </p:txBody>
      </p:sp>
      <p:pic>
        <p:nvPicPr>
          <p:cNvPr id="4" name="3 Imagen" descr="cid:2E563266-36C4-4044-9CB1-F956D4A9811E"/>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439035" y="836712"/>
            <a:ext cx="1450505" cy="871091"/>
          </a:xfrm>
          <a:prstGeom prst="rect">
            <a:avLst/>
          </a:prstGeom>
          <a:noFill/>
          <a:ln>
            <a:noFill/>
          </a:ln>
        </p:spPr>
      </p:pic>
      <p:sp>
        <p:nvSpPr>
          <p:cNvPr id="6" name="Rectángulo 5"/>
          <p:cNvSpPr/>
          <p:nvPr/>
        </p:nvSpPr>
        <p:spPr>
          <a:xfrm>
            <a:off x="450666" y="2134011"/>
            <a:ext cx="8009765" cy="4185761"/>
          </a:xfrm>
          <a:prstGeom prst="rect">
            <a:avLst/>
          </a:prstGeom>
        </p:spPr>
        <p:txBody>
          <a:bodyPr wrap="square">
            <a:spAutoFit/>
          </a:bodyPr>
          <a:lstStyle/>
          <a:p>
            <a:r>
              <a:rPr lang="en-GB" sz="1400" dirty="0" smtClean="0"/>
              <a:t>The Directive Council will be the highest decision-making body of the National Commission and will be comprised of the following members, who will exercise their functions ad </a:t>
            </a:r>
            <a:r>
              <a:rPr lang="en-GB" sz="1400" dirty="0" smtClean="0"/>
              <a:t>honorem</a:t>
            </a:r>
            <a:r>
              <a:rPr lang="en-GB" sz="1400" dirty="0" smtClean="0"/>
              <a:t>: </a:t>
            </a:r>
          </a:p>
          <a:p>
            <a:r>
              <a:rPr lang="en-GB" sz="1400" dirty="0" smtClean="0"/>
              <a:t>1. The Minister of Public Security as chair; </a:t>
            </a:r>
          </a:p>
          <a:p>
            <a:r>
              <a:rPr lang="en-GB" sz="1400" dirty="0" smtClean="0"/>
              <a:t>2. The Minister of Government;</a:t>
            </a:r>
          </a:p>
          <a:p>
            <a:r>
              <a:rPr lang="en-GB" sz="1400" dirty="0" smtClean="0"/>
              <a:t>3. The Minister of Foreign Affairs;</a:t>
            </a:r>
          </a:p>
          <a:p>
            <a:r>
              <a:rPr lang="en-GB" sz="1400" dirty="0" smtClean="0"/>
              <a:t>4. The Minister of Labour and Labour Development;</a:t>
            </a:r>
          </a:p>
          <a:p>
            <a:r>
              <a:rPr lang="en-GB" sz="1400" dirty="0" smtClean="0"/>
              <a:t>5. The Minister of Social Development;</a:t>
            </a:r>
          </a:p>
          <a:p>
            <a:r>
              <a:rPr lang="en-GB" sz="1400" dirty="0" smtClean="0"/>
              <a:t>6. The Minister of Education;</a:t>
            </a:r>
          </a:p>
          <a:p>
            <a:r>
              <a:rPr lang="en-GB" sz="1400" dirty="0" smtClean="0"/>
              <a:t>7. The </a:t>
            </a:r>
            <a:r>
              <a:rPr lang="en-GB" sz="1400" dirty="0" smtClean="0"/>
              <a:t>Minister of Health;</a:t>
            </a:r>
          </a:p>
          <a:p>
            <a:r>
              <a:rPr lang="en-GB" sz="1400" dirty="0" smtClean="0"/>
              <a:t>8. The President of the Supreme Court of Justice; </a:t>
            </a:r>
          </a:p>
          <a:p>
            <a:r>
              <a:rPr lang="en-GB" sz="1400" dirty="0" smtClean="0"/>
              <a:t>9. The President of the National Assembly;</a:t>
            </a:r>
          </a:p>
          <a:p>
            <a:r>
              <a:rPr lang="en-GB" sz="1400" dirty="0" smtClean="0"/>
              <a:t>10. The Public Prosecutor of the Nation;</a:t>
            </a:r>
          </a:p>
          <a:p>
            <a:r>
              <a:rPr lang="en-GB" sz="1400" dirty="0" smtClean="0"/>
              <a:t>11. The Manager of the Tourism Department of Panama;</a:t>
            </a:r>
          </a:p>
          <a:p>
            <a:r>
              <a:rPr lang="en-GB" sz="1400" dirty="0" smtClean="0"/>
              <a:t>12. The Director of the National Women’s Institute;</a:t>
            </a:r>
          </a:p>
          <a:p>
            <a:r>
              <a:rPr lang="en-GB" sz="1400" dirty="0" smtClean="0"/>
              <a:t>13. The Director-General of the National Secretariat for Children, Adolescents and Family;</a:t>
            </a:r>
          </a:p>
          <a:p>
            <a:r>
              <a:rPr lang="en-GB" sz="1400" dirty="0" smtClean="0"/>
              <a:t>14. The Human Rights Ombudsman;</a:t>
            </a:r>
          </a:p>
          <a:p>
            <a:r>
              <a:rPr lang="en-GB" sz="1400" dirty="0" smtClean="0"/>
              <a:t>15. The President of the Chamber of Commerce, Industries and Agriculture;</a:t>
            </a:r>
          </a:p>
          <a:p>
            <a:r>
              <a:rPr lang="en-GB" sz="1400" dirty="0" smtClean="0"/>
              <a:t>16. The President of the National Council of Private Enterprise.</a:t>
            </a:r>
            <a:endParaRPr lang="en-GB" sz="1400" dirty="0"/>
          </a:p>
        </p:txBody>
      </p:sp>
    </p:spTree>
    <p:extLst>
      <p:ext uri="{BB962C8B-B14F-4D97-AF65-F5344CB8AC3E}">
        <p14:creationId xmlns:p14="http://schemas.microsoft.com/office/powerpoint/2010/main" val="17358137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4710" y="84254"/>
            <a:ext cx="7055380" cy="1400530"/>
          </a:xfrm>
        </p:spPr>
        <p:txBody>
          <a:bodyPr>
            <a:normAutofit fontScale="90000"/>
          </a:bodyPr>
          <a:lstStyle/>
          <a:p>
            <a:r>
              <a:rPr lang="es-PA" dirty="0"/>
              <a:t>National Commission Against Trafficking in Persons</a:t>
            </a:r>
            <a:endParaRPr lang="es-PA" dirty="0"/>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4264354289"/>
              </p:ext>
            </p:extLst>
          </p:nvPr>
        </p:nvGraphicFramePr>
        <p:xfrm>
          <a:off x="611560" y="1417639"/>
          <a:ext cx="7632848" cy="211161"/>
        </p:xfrm>
        <a:graphic>
          <a:graphicData uri="http://schemas.openxmlformats.org/drawingml/2006/table">
            <a:tbl>
              <a:tblPr firstRow="1" firstCol="1" bandRow="1">
                <a:tableStyleId>{5C22544A-7EE6-4342-B048-85BDC9FD1C3A}</a:tableStyleId>
              </a:tblPr>
              <a:tblGrid>
                <a:gridCol w="7632848"/>
              </a:tblGrid>
              <a:tr h="211161">
                <a:tc>
                  <a:txBody>
                    <a:bodyPr/>
                    <a:lstStyle/>
                    <a:p>
                      <a:pPr>
                        <a:lnSpc>
                          <a:spcPct val="107000"/>
                        </a:lnSpc>
                        <a:spcAft>
                          <a:spcPts val="0"/>
                        </a:spcAft>
                      </a:pPr>
                      <a:r>
                        <a:rPr lang="es-PA" sz="1100" dirty="0">
                          <a:effectLst/>
                        </a:rPr>
                        <a:t>2016</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1214130918"/>
              </p:ext>
            </p:extLst>
          </p:nvPr>
        </p:nvGraphicFramePr>
        <p:xfrm>
          <a:off x="611561" y="1772814"/>
          <a:ext cx="7560839" cy="2820701"/>
        </p:xfrm>
        <a:graphic>
          <a:graphicData uri="http://schemas.openxmlformats.org/drawingml/2006/table">
            <a:tbl>
              <a:tblPr firstRow="1" firstCol="1" bandRow="1">
                <a:tableStyleId>{5C22544A-7EE6-4342-B048-85BDC9FD1C3A}</a:tableStyleId>
              </a:tblPr>
              <a:tblGrid>
                <a:gridCol w="330123"/>
                <a:gridCol w="5968330"/>
                <a:gridCol w="1262386"/>
              </a:tblGrid>
              <a:tr h="234371">
                <a:tc>
                  <a:txBody>
                    <a:bodyPr/>
                    <a:lstStyle/>
                    <a:p>
                      <a:pPr>
                        <a:lnSpc>
                          <a:spcPct val="107000"/>
                        </a:lnSpc>
                        <a:spcAft>
                          <a:spcPts val="0"/>
                        </a:spcAft>
                      </a:pPr>
                      <a:r>
                        <a:rPr lang="en-GB" sz="1100" noProof="0" dirty="0" smtClean="0">
                          <a:effectLst/>
                        </a:rPr>
                        <a:t>1.</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noProof="0" dirty="0" smtClean="0">
                          <a:effectLst/>
                        </a:rPr>
                        <a:t>Reactivating the Account</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4371">
                <a:tc>
                  <a:txBody>
                    <a:bodyPr/>
                    <a:lstStyle/>
                    <a:p>
                      <a:pPr>
                        <a:lnSpc>
                          <a:spcPct val="107000"/>
                        </a:lnSpc>
                        <a:spcAft>
                          <a:spcPts val="0"/>
                        </a:spcAft>
                      </a:pPr>
                      <a:r>
                        <a:rPr lang="en-GB" sz="1100" noProof="0" dirty="0" smtClean="0">
                          <a:effectLst/>
                        </a:rPr>
                        <a:t>2.</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noProof="0" dirty="0" smtClean="0">
                          <a:effectLst/>
                        </a:rPr>
                        <a:t>Meeting of the Directive Council of the National Commission Against Trafficking</a:t>
                      </a:r>
                      <a:r>
                        <a:rPr lang="en-GB" sz="1400" baseline="0" noProof="0" dirty="0" smtClean="0">
                          <a:effectLst/>
                        </a:rPr>
                        <a:t> in Persons</a:t>
                      </a:r>
                      <a:r>
                        <a:rPr lang="en-GB" sz="1400" noProof="0" dirty="0" smtClean="0">
                          <a:effectLst/>
                        </a:rPr>
                        <a:t>  </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a:effectLst/>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4371">
                <a:tc>
                  <a:txBody>
                    <a:bodyPr/>
                    <a:lstStyle/>
                    <a:p>
                      <a:pPr>
                        <a:lnSpc>
                          <a:spcPct val="107000"/>
                        </a:lnSpc>
                        <a:spcAft>
                          <a:spcPts val="0"/>
                        </a:spcAft>
                      </a:pPr>
                      <a:r>
                        <a:rPr lang="en-GB" sz="1100" noProof="0" dirty="0" smtClean="0">
                          <a:effectLst/>
                        </a:rPr>
                        <a:t>3.</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noProof="0" dirty="0" smtClean="0">
                          <a:effectLst/>
                        </a:rPr>
                        <a:t>Electing the Secretary-General</a:t>
                      </a:r>
                      <a:r>
                        <a:rPr lang="en-GB" sz="1400" baseline="0" noProof="0" dirty="0" smtClean="0">
                          <a:effectLst/>
                        </a:rPr>
                        <a:t> of the National Commission Against Trafficking in Persons</a:t>
                      </a:r>
                      <a:r>
                        <a:rPr lang="en-GB" sz="1400" noProof="0" dirty="0" smtClean="0">
                          <a:effectLst/>
                        </a:rPr>
                        <a:t> </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a:effectLst/>
                        </a:rPr>
                        <a:t> </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4371">
                <a:tc>
                  <a:txBody>
                    <a:bodyPr/>
                    <a:lstStyle/>
                    <a:p>
                      <a:pPr>
                        <a:lnSpc>
                          <a:spcPct val="107000"/>
                        </a:lnSpc>
                        <a:spcAft>
                          <a:spcPts val="0"/>
                        </a:spcAft>
                      </a:pPr>
                      <a:r>
                        <a:rPr lang="en-GB" sz="1100" noProof="0" dirty="0" smtClean="0">
                          <a:effectLst/>
                        </a:rPr>
                        <a:t>4..</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noProof="0" dirty="0" smtClean="0">
                          <a:effectLst/>
                        </a:rPr>
                        <a:t>Executive Decree – Bylaws to Act 79 of</a:t>
                      </a:r>
                      <a:r>
                        <a:rPr lang="en-GB" sz="1400" baseline="0" noProof="0" dirty="0" smtClean="0">
                          <a:effectLst/>
                        </a:rPr>
                        <a:t> November</a:t>
                      </a:r>
                      <a:r>
                        <a:rPr lang="en-GB" sz="1400" noProof="0" dirty="0" smtClean="0">
                          <a:effectLst/>
                        </a:rPr>
                        <a:t> 9, 2011</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4371">
                <a:tc>
                  <a:txBody>
                    <a:bodyPr/>
                    <a:lstStyle/>
                    <a:p>
                      <a:pPr>
                        <a:lnSpc>
                          <a:spcPct val="107000"/>
                        </a:lnSpc>
                        <a:spcAft>
                          <a:spcPts val="0"/>
                        </a:spcAft>
                      </a:pPr>
                      <a:r>
                        <a:rPr lang="en-GB" sz="1100" noProof="0" dirty="0" smtClean="0">
                          <a:effectLst/>
                        </a:rPr>
                        <a:t>5.</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noProof="0" dirty="0" smtClean="0">
                          <a:effectLst/>
                        </a:rPr>
                        <a:t>Press conference</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4371">
                <a:tc>
                  <a:txBody>
                    <a:bodyPr/>
                    <a:lstStyle/>
                    <a:p>
                      <a:pPr>
                        <a:lnSpc>
                          <a:spcPct val="107000"/>
                        </a:lnSpc>
                        <a:spcAft>
                          <a:spcPts val="0"/>
                        </a:spcAft>
                      </a:pPr>
                      <a:r>
                        <a:rPr lang="en-GB" sz="1100" noProof="0" dirty="0" smtClean="0">
                          <a:effectLst/>
                        </a:rPr>
                        <a:t>5.</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noProof="0" dirty="0" smtClean="0">
                          <a:effectLst/>
                        </a:rPr>
                        <a:t>Campaign against trafficking in persons</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0037">
                <a:tc>
                  <a:txBody>
                    <a:bodyPr/>
                    <a:lstStyle/>
                    <a:p>
                      <a:pPr>
                        <a:lnSpc>
                          <a:spcPct val="107000"/>
                        </a:lnSpc>
                        <a:spcAft>
                          <a:spcPts val="0"/>
                        </a:spcAft>
                      </a:pPr>
                      <a:r>
                        <a:rPr lang="en-GB" sz="1100" noProof="0" dirty="0" smtClean="0">
                          <a:effectLst/>
                        </a:rPr>
                        <a:t>6.</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noProof="0" dirty="0" smtClean="0">
                          <a:effectLst/>
                        </a:rPr>
                        <a:t>Walk against trafficking in persons</a:t>
                      </a:r>
                    </a:p>
                    <a:p>
                      <a:pPr>
                        <a:lnSpc>
                          <a:spcPct val="107000"/>
                        </a:lnSpc>
                        <a:spcAft>
                          <a:spcPts val="0"/>
                        </a:spcAft>
                      </a:pPr>
                      <a:r>
                        <a:rPr lang="en-GB" sz="1400" noProof="0" dirty="0" smtClean="0">
                          <a:effectLst/>
                        </a:rPr>
                        <a:t>Sunday, September 18 at 7:00 am</a:t>
                      </a:r>
                    </a:p>
                    <a:p>
                      <a:pPr>
                        <a:lnSpc>
                          <a:spcPct val="107000"/>
                        </a:lnSpc>
                        <a:spcAft>
                          <a:spcPts val="0"/>
                        </a:spcAft>
                      </a:pPr>
                      <a:r>
                        <a:rPr lang="en-GB" sz="1400" noProof="0" dirty="0" smtClean="0">
                          <a:effectLst/>
                        </a:rPr>
                        <a:t>Parking</a:t>
                      </a:r>
                      <a:r>
                        <a:rPr lang="en-GB" sz="1400" baseline="0" noProof="0" dirty="0" smtClean="0">
                          <a:effectLst/>
                        </a:rPr>
                        <a:t> available at </a:t>
                      </a:r>
                      <a:r>
                        <a:rPr lang="en-GB" sz="1400" noProof="0" dirty="0" smtClean="0">
                          <a:effectLst/>
                        </a:rPr>
                        <a:t>Hotel Miramar in the Costal Beltway.</a:t>
                      </a:r>
                    </a:p>
                    <a:p>
                      <a:pPr>
                        <a:lnSpc>
                          <a:spcPct val="107000"/>
                        </a:lnSpc>
                        <a:spcAft>
                          <a:spcPts val="0"/>
                        </a:spcAft>
                      </a:pPr>
                      <a:r>
                        <a:rPr lang="en-GB" sz="1400" noProof="0" dirty="0" smtClean="0">
                          <a:effectLst/>
                        </a:rPr>
                        <a:t> </a:t>
                      </a:r>
                      <a:endParaRPr lang="en-GB" sz="14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242052405"/>
              </p:ext>
            </p:extLst>
          </p:nvPr>
        </p:nvGraphicFramePr>
        <p:xfrm>
          <a:off x="611560" y="4509120"/>
          <a:ext cx="7560840" cy="360040"/>
        </p:xfrm>
        <a:graphic>
          <a:graphicData uri="http://schemas.openxmlformats.org/drawingml/2006/table">
            <a:tbl>
              <a:tblPr firstRow="1" firstCol="1" bandRow="1">
                <a:tableStyleId>{5C22544A-7EE6-4342-B048-85BDC9FD1C3A}</a:tableStyleId>
              </a:tblPr>
              <a:tblGrid>
                <a:gridCol w="7560840"/>
              </a:tblGrid>
              <a:tr h="360040">
                <a:tc>
                  <a:txBody>
                    <a:bodyPr/>
                    <a:lstStyle/>
                    <a:p>
                      <a:pPr>
                        <a:lnSpc>
                          <a:spcPct val="107000"/>
                        </a:lnSpc>
                        <a:spcAft>
                          <a:spcPts val="0"/>
                        </a:spcAft>
                      </a:pPr>
                      <a:r>
                        <a:rPr lang="es-PA" sz="1100" dirty="0">
                          <a:effectLst/>
                        </a:rPr>
                        <a:t>2017</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2" name="Tabla 11"/>
          <p:cNvGraphicFramePr>
            <a:graphicFrameLocks noGrp="1"/>
          </p:cNvGraphicFramePr>
          <p:nvPr>
            <p:extLst>
              <p:ext uri="{D42A27DB-BD31-4B8C-83A1-F6EECF244321}">
                <p14:modId xmlns:p14="http://schemas.microsoft.com/office/powerpoint/2010/main" val="715283465"/>
              </p:ext>
            </p:extLst>
          </p:nvPr>
        </p:nvGraphicFramePr>
        <p:xfrm>
          <a:off x="611560" y="5013176"/>
          <a:ext cx="7488832" cy="1080120"/>
        </p:xfrm>
        <a:graphic>
          <a:graphicData uri="http://schemas.openxmlformats.org/drawingml/2006/table">
            <a:tbl>
              <a:tblPr firstRow="1" firstCol="1" bandRow="1">
                <a:tableStyleId>{5C22544A-7EE6-4342-B048-85BDC9FD1C3A}</a:tableStyleId>
              </a:tblPr>
              <a:tblGrid>
                <a:gridCol w="326980"/>
                <a:gridCol w="5911489"/>
                <a:gridCol w="1250363"/>
              </a:tblGrid>
              <a:tr h="540060">
                <a:tc>
                  <a:txBody>
                    <a:bodyPr/>
                    <a:lstStyle/>
                    <a:p>
                      <a:pPr>
                        <a:lnSpc>
                          <a:spcPct val="107000"/>
                        </a:lnSpc>
                        <a:spcAft>
                          <a:spcPts val="0"/>
                        </a:spcAft>
                      </a:pPr>
                      <a:r>
                        <a:rPr lang="es-PA" sz="1100" dirty="0">
                          <a:effectLst/>
                        </a:rPr>
                        <a:t>7.</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noProof="0" dirty="0" smtClean="0">
                          <a:effectLst/>
                        </a:rPr>
                        <a:t>National Policy Against Trafficking in Persons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0060">
                <a:tc>
                  <a:txBody>
                    <a:bodyPr/>
                    <a:lstStyle/>
                    <a:p>
                      <a:pPr>
                        <a:lnSpc>
                          <a:spcPct val="107000"/>
                        </a:lnSpc>
                        <a:spcAft>
                          <a:spcPts val="0"/>
                        </a:spcAft>
                      </a:pPr>
                      <a:r>
                        <a:rPr lang="es-PA" sz="1100">
                          <a:effectLst/>
                        </a:rPr>
                        <a:t>8.</a:t>
                      </a:r>
                      <a:endParaRPr lang="es-P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600" noProof="0" dirty="0" smtClean="0">
                          <a:effectLst/>
                        </a:rPr>
                        <a:t>National Plan Against Trafficking in Persons</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PA" sz="1100" dirty="0">
                          <a:effectLst/>
                        </a:rPr>
                        <a:t> </a:t>
                      </a:r>
                      <a:endParaRPr lang="es-P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PA"/>
          </a:p>
        </p:txBody>
      </p:sp>
      <p:pic>
        <p:nvPicPr>
          <p:cNvPr id="14" name="vlb1lightboxImage" descr="https://thumbs.dreamstime.com/z/green-hook-illustration-shadow-isolated-white-background-3878904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6296" y="1988840"/>
            <a:ext cx="576064" cy="255081"/>
          </a:xfrm>
          <a:prstGeom prst="rect">
            <a:avLst/>
          </a:prstGeom>
          <a:noFill/>
          <a:ln>
            <a:noFill/>
          </a:ln>
        </p:spPr>
      </p:pic>
      <p:pic>
        <p:nvPicPr>
          <p:cNvPr id="15" name="vlb1lightboxImage" descr="https://thumbs.dreamstime.com/z/green-hook-illustration-shadow-isolated-white-background-3878904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151265" y="2243921"/>
            <a:ext cx="746125" cy="220517"/>
          </a:xfrm>
          <a:prstGeom prst="rect">
            <a:avLst/>
          </a:prstGeom>
          <a:noFill/>
          <a:ln>
            <a:noFill/>
          </a:ln>
        </p:spPr>
      </p:pic>
      <p:pic>
        <p:nvPicPr>
          <p:cNvPr id="16" name="vlb1lightboxImage" descr="https://thumbs.dreamstime.com/z/green-hook-illustration-shadow-isolated-white-background-38789040.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5015" y="2601416"/>
            <a:ext cx="746125" cy="220518"/>
          </a:xfrm>
          <a:prstGeom prst="rect">
            <a:avLst/>
          </a:prstGeom>
          <a:noFill/>
          <a:ln>
            <a:noFill/>
          </a:ln>
        </p:spPr>
      </p:pic>
      <p:pic>
        <p:nvPicPr>
          <p:cNvPr id="17" name="vlb1lightboxImage" descr="https://thumbs.dreamstime.com/z/green-hook-illustration-shadow-isolated-white-background-3878904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5903" y="2986759"/>
            <a:ext cx="576064" cy="255081"/>
          </a:xfrm>
          <a:prstGeom prst="rect">
            <a:avLst/>
          </a:prstGeom>
          <a:noFill/>
          <a:ln>
            <a:noFill/>
          </a:ln>
        </p:spPr>
      </p:pic>
      <p:pic>
        <p:nvPicPr>
          <p:cNvPr id="18" name="vlb1lightboxImage" descr="https://thumbs.dreamstime.com/z/green-hook-illustration-shadow-isolated-white-background-38789040.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7151265" y="3257347"/>
            <a:ext cx="576064" cy="255081"/>
          </a:xfrm>
          <a:prstGeom prst="rect">
            <a:avLst/>
          </a:prstGeom>
          <a:noFill/>
          <a:ln>
            <a:noFill/>
          </a:ln>
        </p:spPr>
      </p:pic>
    </p:spTree>
    <p:extLst>
      <p:ext uri="{BB962C8B-B14F-4D97-AF65-F5344CB8AC3E}">
        <p14:creationId xmlns:p14="http://schemas.microsoft.com/office/powerpoint/2010/main" val="13883435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dirty="0" smtClean="0"/>
              <a:t>Executive Decree Regulating Act 79 of 2011</a:t>
            </a:r>
            <a:endParaRPr lang="en-GB" dirty="0"/>
          </a:p>
        </p:txBody>
      </p:sp>
      <p:sp>
        <p:nvSpPr>
          <p:cNvPr id="3" name="Marcador de contenido 2"/>
          <p:cNvSpPr>
            <a:spLocks noGrp="1"/>
          </p:cNvSpPr>
          <p:nvPr>
            <p:ph idx="1"/>
          </p:nvPr>
        </p:nvSpPr>
        <p:spPr/>
        <p:txBody>
          <a:bodyPr>
            <a:noAutofit/>
          </a:bodyPr>
          <a:lstStyle/>
          <a:p>
            <a:endParaRPr lang="en-GB" sz="1400" dirty="0" smtClean="0"/>
          </a:p>
          <a:p>
            <a:r>
              <a:rPr lang="en-GB" sz="1400" dirty="0" smtClean="0"/>
              <a:t>The structure of the draft bylaws is as follows:</a:t>
            </a:r>
          </a:p>
          <a:p>
            <a:pPr marL="0" indent="0">
              <a:buNone/>
            </a:pPr>
            <a:r>
              <a:rPr lang="en-GB" sz="1400" dirty="0" smtClean="0"/>
              <a:t>The bylaws s</a:t>
            </a:r>
            <a:r>
              <a:rPr lang="en-GB" sz="1400" dirty="0" smtClean="0"/>
              <a:t>tate the objective and describe the scope of Act 79, which they regulate. In addition, they establish the sphere of application and the guiding principles for interpretation on the matter regulated, develop a set of definitions</a:t>
            </a:r>
            <a:r>
              <a:rPr lang="en-GB" sz="1400" dirty="0"/>
              <a:t> </a:t>
            </a:r>
            <a:r>
              <a:rPr lang="en-GB" sz="1400" dirty="0" smtClean="0"/>
              <a:t>and</a:t>
            </a:r>
            <a:r>
              <a:rPr lang="en-GB" sz="1400" dirty="0" smtClean="0"/>
              <a:t> define more accurately the development of the National Policy Against Trafficking in Persons and the National Plan Against Trafficking in Persons, under </a:t>
            </a:r>
            <a:r>
              <a:rPr lang="en-GB" sz="1400" u="sng" dirty="0" smtClean="0"/>
              <a:t>5 strategic themes</a:t>
            </a:r>
            <a:r>
              <a:rPr lang="en-GB" sz="1400" dirty="0" smtClean="0"/>
              <a:t>:</a:t>
            </a:r>
          </a:p>
          <a:p>
            <a:pPr marL="514350" lvl="0" indent="-514350">
              <a:buAutoNum type="arabicPeriod"/>
            </a:pPr>
            <a:r>
              <a:rPr lang="en-GB" sz="1400" dirty="0" smtClean="0"/>
              <a:t>Prevention and Awareness-Raising;</a:t>
            </a:r>
          </a:p>
          <a:p>
            <a:pPr marL="514350" lvl="0" indent="-514350">
              <a:buAutoNum type="arabicPeriod"/>
            </a:pPr>
            <a:r>
              <a:rPr lang="en-GB" sz="1400" dirty="0" smtClean="0"/>
              <a:t>Assistance and Protection for Victims;</a:t>
            </a:r>
          </a:p>
          <a:p>
            <a:pPr marL="514350" lvl="0" indent="-514350">
              <a:buAutoNum type="arabicPeriod"/>
            </a:pPr>
            <a:r>
              <a:rPr lang="en-GB" sz="1400" dirty="0" smtClean="0"/>
              <a:t>Prosecution of the Crime;</a:t>
            </a:r>
          </a:p>
          <a:p>
            <a:pPr marL="514350" lvl="0" indent="-514350">
              <a:buAutoNum type="arabicPeriod"/>
            </a:pPr>
            <a:r>
              <a:rPr lang="en-GB" sz="1400" dirty="0" smtClean="0"/>
              <a:t>International Cooperation;</a:t>
            </a:r>
          </a:p>
          <a:p>
            <a:pPr marL="514350" lvl="0" indent="-514350">
              <a:buAutoNum type="arabicPeriod"/>
            </a:pPr>
            <a:r>
              <a:rPr lang="en-GB" sz="1400" dirty="0" smtClean="0"/>
              <a:t>Implementation, Follow-up and Monitoring.</a:t>
            </a:r>
          </a:p>
          <a:p>
            <a:pPr marL="0" indent="0">
              <a:buNone/>
            </a:pPr>
            <a:r>
              <a:rPr lang="en-GB" sz="1400" dirty="0" smtClean="0"/>
              <a:t> </a:t>
            </a:r>
          </a:p>
          <a:p>
            <a:pPr marL="0" indent="0">
              <a:buNone/>
            </a:pPr>
            <a:endParaRPr lang="en-GB" sz="1600" dirty="0"/>
          </a:p>
        </p:txBody>
      </p:sp>
      <p:pic>
        <p:nvPicPr>
          <p:cNvPr id="5" name="3 Imagen" descr="cid:2E563266-36C4-4044-9CB1-F956D4A9811E"/>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660232" y="1190513"/>
            <a:ext cx="1450505" cy="871091"/>
          </a:xfrm>
          <a:prstGeom prst="rect">
            <a:avLst/>
          </a:prstGeom>
          <a:noFill/>
          <a:ln>
            <a:noFill/>
          </a:ln>
        </p:spPr>
      </p:pic>
    </p:spTree>
    <p:extLst>
      <p:ext uri="{BB962C8B-B14F-4D97-AF65-F5344CB8AC3E}">
        <p14:creationId xmlns:p14="http://schemas.microsoft.com/office/powerpoint/2010/main" val="110082163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Retrospect</Template>
  <TotalTime>13442</TotalTime>
  <Words>1145</Words>
  <Application>Microsoft Macintosh PowerPoint</Application>
  <PresentationFormat>Presentación en pantalla (4:3)</PresentationFormat>
  <Paragraphs>167</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Ion</vt:lpstr>
      <vt:lpstr>Presentación de PowerPoint</vt:lpstr>
      <vt:lpstr>Meeting of the Liaison Officer Network to Combat Migrant Smuggling and Trafficking</vt:lpstr>
      <vt:lpstr>National Commission Against Trafficking in Persons</vt:lpstr>
      <vt:lpstr>National Commission Against Trafficking in Persons</vt:lpstr>
      <vt:lpstr>National Commission Against Trafficking in Persons</vt:lpstr>
      <vt:lpstr>National Commission Against Trafficking in Persons</vt:lpstr>
      <vt:lpstr>National Commission Against Trafficking in Persons</vt:lpstr>
      <vt:lpstr>National Commission Against Trafficking in Persons</vt:lpstr>
      <vt:lpstr>Executive Decree Regulating Act 79 of 2011</vt:lpstr>
      <vt:lpstr>Strategic Theme1. Prevention and Awareness-Raising</vt:lpstr>
      <vt:lpstr>Binational Walk Costa Rica-Panama</vt:lpstr>
      <vt:lpstr>2. Assistance and Protection for Victims</vt:lpstr>
      <vt:lpstr>2. Assistance and Protection for Victims</vt:lpstr>
      <vt:lpstr>Prosecution of the Crime</vt:lpstr>
      <vt:lpstr> Prosecution of the Crime</vt:lpstr>
      <vt:lpstr>International  Cooperation</vt:lpstr>
      <vt:lpstr>17th Meeting of  the Regional Coalition</vt:lpstr>
      <vt:lpstr>International  Cooperation</vt:lpstr>
      <vt:lpstr>Implementation, Follow-up and Monitoring  Executive Decree Regulating Act 79 of 2011</vt:lpstr>
      <vt:lpstr>Executive Decree Regulating Act 79 of 2011</vt:lpstr>
      <vt:lpstr>Executive Decree Regulating Act 79 of 2011</vt:lpstr>
      <vt:lpstr>Executive Decree Regulating Act 79 of 2011</vt:lpstr>
      <vt:lpstr>National Commission  Against Trafficking in Persons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Rodrigo  Garcia</dc:creator>
  <cp:lastModifiedBy>Christiane Lehnhoff</cp:lastModifiedBy>
  <cp:revision>91</cp:revision>
  <cp:lastPrinted>2016-09-14T17:05:42Z</cp:lastPrinted>
  <dcterms:created xsi:type="dcterms:W3CDTF">2016-09-05T19:27:00Z</dcterms:created>
  <dcterms:modified xsi:type="dcterms:W3CDTF">2016-11-16T22:58:55Z</dcterms:modified>
</cp:coreProperties>
</file>