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62" r:id="rId3"/>
    <p:sldId id="263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  <p:sldId id="257" r:id="rId13"/>
    <p:sldId id="258" r:id="rId14"/>
    <p:sldId id="260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8C3FF-74E7-4883-86D1-B4203764A1CA}" type="datetimeFigureOut">
              <a:rPr lang="es-PA" smtClean="0"/>
              <a:t>06/19/2012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75104-B4E1-4875-98C4-3FED4046C19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0568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5104-B4E1-4875-98C4-3FED4046C194}" type="slidenum">
              <a:rPr lang="es-PA" smtClean="0"/>
              <a:t>12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8510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3528392"/>
          </a:xfrm>
        </p:spPr>
        <p:txBody>
          <a:bodyPr/>
          <a:lstStyle/>
          <a:p>
            <a:pPr algn="ctr"/>
            <a:r>
              <a:rPr lang="es-P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“Derechos humanos y trata de mujeres”.</a:t>
            </a:r>
            <a:br>
              <a:rPr lang="es-P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P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5661248"/>
            <a:ext cx="8568952" cy="108012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s-PA" dirty="0" smtClean="0">
                <a:solidFill>
                  <a:schemeClr val="tx1"/>
                </a:solidFill>
              </a:rPr>
              <a:t>                                                                                                       </a:t>
            </a:r>
            <a:r>
              <a:rPr lang="es-PA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Presentado por:</a:t>
            </a:r>
          </a:p>
          <a:p>
            <a:pPr algn="l"/>
            <a:r>
              <a:rPr lang="es-PA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</a:t>
            </a:r>
            <a:r>
              <a:rPr lang="es-PA" sz="2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Toribia</a:t>
            </a:r>
            <a:r>
              <a:rPr lang="es-PA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Venado V.</a:t>
            </a:r>
          </a:p>
          <a:p>
            <a:pPr algn="l"/>
            <a:endParaRPr lang="es-PA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PA" sz="2300" dirty="0" smtClean="0">
                <a:solidFill>
                  <a:schemeClr val="tx1"/>
                </a:solidFill>
              </a:rPr>
              <a:t>20 de junio de 2012</a:t>
            </a: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184482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75252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2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5" y="116632"/>
            <a:ext cx="8856984" cy="1296144"/>
          </a:xfrm>
        </p:spPr>
        <p:txBody>
          <a:bodyPr/>
          <a:lstStyle/>
          <a:p>
            <a:pPr algn="ctr"/>
            <a:r>
              <a:rPr lang="es-P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de país contra la trata de personas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0" y="1556792"/>
            <a:ext cx="5796136" cy="518457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PA" sz="3200" i="0" dirty="0" smtClean="0">
                <a:solidFill>
                  <a:schemeClr val="tx1"/>
                </a:solidFill>
              </a:rPr>
              <a:t>Comisión Nacional para la Prevención de los Delitos de Explotación Sexual (Ley No.16 de 2004).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PA" sz="3200" i="0" dirty="0" smtClean="0">
                <a:solidFill>
                  <a:schemeClr val="tx1"/>
                </a:solidFill>
              </a:rPr>
              <a:t>Construcción de la PPIOM desde el INAMU.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PA" sz="3200" i="0" dirty="0" smtClean="0">
                <a:solidFill>
                  <a:schemeClr val="tx1"/>
                </a:solidFill>
              </a:rPr>
              <a:t>Ley No.79 de 2011Contra la Trata de Personas y Actividades Conexas (MINSEG).</a:t>
            </a:r>
            <a:endParaRPr lang="es-PA" sz="3200" i="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30243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3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/>
            <a:r>
              <a:rPr lang="es-P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INAMU:  políticas públicas,  eje de trata</a:t>
            </a:r>
            <a:endParaRPr lang="es-P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964488" cy="540060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/>
              <a:buChar char="Ø"/>
            </a:pPr>
            <a:r>
              <a:rPr lang="es-PA" sz="3200" dirty="0" smtClean="0">
                <a:solidFill>
                  <a:schemeClr val="tx1"/>
                </a:solidFill>
              </a:rPr>
              <a:t>Promover controles jurídicos tendientes al control de la trata de mujeres.</a:t>
            </a:r>
          </a:p>
          <a:p>
            <a:pPr marL="342900" indent="-342900" algn="just">
              <a:buFont typeface="Wingdings"/>
              <a:buChar char="Ø"/>
            </a:pPr>
            <a:r>
              <a:rPr lang="es-PA" sz="3200" dirty="0" smtClean="0">
                <a:solidFill>
                  <a:schemeClr val="tx1"/>
                </a:solidFill>
              </a:rPr>
              <a:t>Establecer mecanismos de intercambio y colaboración interinstitucional para asegurar una prestación de asistencia a las víctimas de trata.</a:t>
            </a:r>
          </a:p>
          <a:p>
            <a:pPr marL="342900" indent="-342900" algn="just">
              <a:buFont typeface="Wingdings"/>
              <a:buChar char="Ø"/>
            </a:pPr>
            <a:r>
              <a:rPr lang="es-PA" sz="3200" dirty="0" smtClean="0">
                <a:solidFill>
                  <a:schemeClr val="tx1"/>
                </a:solidFill>
              </a:rPr>
              <a:t>Impulsar acciones de sensibilización y cambio de actitudes de los funcionarios técnicos involucrados en el tema.</a:t>
            </a:r>
          </a:p>
          <a:p>
            <a:pPr algn="just"/>
            <a:endParaRPr lang="es-P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8856984" cy="720079"/>
          </a:xfrm>
        </p:spPr>
        <p:txBody>
          <a:bodyPr/>
          <a:lstStyle/>
          <a:p>
            <a:r>
              <a:rPr lang="es-PA" sz="4000" b="1" dirty="0" smtClean="0">
                <a:latin typeface="Arial" pitchFamily="34" charset="0"/>
                <a:cs typeface="Arial" pitchFamily="34" charset="0"/>
              </a:rPr>
              <a:t>Observaciones Finales de CEDAW</a:t>
            </a:r>
            <a:endParaRPr lang="es-PA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036496" cy="5760640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PA" sz="3200" dirty="0" smtClean="0">
                <a:solidFill>
                  <a:schemeClr val="tx1"/>
                </a:solidFill>
              </a:rPr>
              <a:t>Sesión No.45 del Comité de CEDAW, de 18 de enero de 2010.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P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Preocupaciones de CEDAW: </a:t>
            </a:r>
            <a:r>
              <a:rPr lang="es-PA" sz="3200" dirty="0" smtClean="0">
                <a:solidFill>
                  <a:schemeClr val="tx1"/>
                </a:solidFill>
              </a:rPr>
              <a:t>esperan resultados en informe de 2014 respecto a medidas adoptadas sobre preocupaciones y recomendaciones formuladas.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PA" sz="3200" dirty="0" smtClean="0">
                <a:solidFill>
                  <a:schemeClr val="tx1"/>
                </a:solidFill>
              </a:rPr>
              <a:t>Por la alta prevalencia de casos de VID contra las mujeres, falta de protección para las víctimas, de los mecanismos de denuncia y campañas para educar a las mujeres acerca de sus derechos.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P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864095"/>
          </a:xfrm>
        </p:spPr>
        <p:txBody>
          <a:bodyPr/>
          <a:lstStyle/>
          <a:p>
            <a:r>
              <a:rPr lang="es-PA" sz="4000" b="1" dirty="0" smtClean="0">
                <a:latin typeface="Arial" pitchFamily="34" charset="0"/>
                <a:cs typeface="Arial" pitchFamily="34" charset="0"/>
              </a:rPr>
              <a:t>Observaciones finales de CEDAW</a:t>
            </a:r>
            <a:endParaRPr lang="es-PA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616624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PA" sz="3200" dirty="0" smtClean="0">
                <a:solidFill>
                  <a:schemeClr val="tx1"/>
                </a:solidFill>
              </a:rPr>
              <a:t>Preocupación por el No. de mujeres y niñas que han sido víctimas de trata y el reducido No. de responsables que han sido enjuiciados y sancionados.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PA" sz="3200" dirty="0" smtClean="0">
                <a:solidFill>
                  <a:schemeClr val="tx1"/>
                </a:solidFill>
              </a:rPr>
              <a:t>Falta de datos sobre la trata y la explotación sexual de mujeres y niñas.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PA" sz="3200" dirty="0" smtClean="0">
                <a:solidFill>
                  <a:schemeClr val="tx1"/>
                </a:solidFill>
              </a:rPr>
              <a:t>Comité recomienda intensificar esfuerzos para combatir la trata de mujeres y niñas en todas sus formas, de sancionar y enjuiciar a los tratantes, que garantice la protección de los DDHH de las mujeres y niñas víctimas de trata. </a:t>
            </a:r>
            <a:endParaRPr lang="es-P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1008111"/>
          </a:xfrm>
        </p:spPr>
        <p:txBody>
          <a:bodyPr/>
          <a:lstStyle/>
          <a:p>
            <a:r>
              <a:rPr lang="es-PA" sz="4000" b="1" dirty="0" smtClean="0">
                <a:latin typeface="Arial" pitchFamily="34" charset="0"/>
                <a:cs typeface="Arial" pitchFamily="34" charset="0"/>
              </a:rPr>
              <a:t>Observaciones finales de CEDAW</a:t>
            </a:r>
            <a:endParaRPr lang="es-PA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784976" cy="540060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PA" sz="3200" dirty="0" smtClean="0">
                <a:solidFill>
                  <a:schemeClr val="tx1"/>
                </a:solidFill>
              </a:rPr>
              <a:t>Comité pide que se vele porque las mujeres y niñas víctimas de trata reciban apoyo para que puedan declarar sin temor contra los tratantes.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PA" sz="3200" dirty="0" smtClean="0">
                <a:solidFill>
                  <a:schemeClr val="tx1"/>
                </a:solidFill>
              </a:rPr>
              <a:t>En el próximo examen periódico debemos proporcionar información sobre las múltiples formas de discriminación y violencia contra la mujer, en sus diversos ámbitos tanto público como privado.</a:t>
            </a:r>
          </a:p>
        </p:txBody>
      </p:sp>
    </p:spTree>
    <p:extLst>
      <p:ext uri="{BB962C8B-B14F-4D97-AF65-F5344CB8AC3E}">
        <p14:creationId xmlns:p14="http://schemas.microsoft.com/office/powerpoint/2010/main" val="20256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Imagen" descr="http://psicologiajuridicaforense.files.wordpress.com/2011/02/trata-de-persona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920880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 flipH="1">
            <a:off x="3275856" y="5373216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P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INFORMATE</a:t>
            </a:r>
            <a:endParaRPr lang="es-P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7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1152128"/>
          </a:xfrm>
        </p:spPr>
        <p:txBody>
          <a:bodyPr/>
          <a:lstStyle/>
          <a:p>
            <a:r>
              <a:rPr lang="es-PA" sz="4000" b="1" dirty="0" smtClean="0">
                <a:latin typeface="Arial" pitchFamily="34" charset="0"/>
                <a:cs typeface="Arial" pitchFamily="34" charset="0"/>
              </a:rPr>
              <a:t>Derechos humanos de las mujeres víctimas de trata de personas</a:t>
            </a:r>
            <a:endParaRPr lang="es-PA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036496" cy="5373216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P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Reconocemos los esfuerzos realizado por la comunidad internacional y nacional para poner fin a este delito.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P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creación del INAMU en Panamá, representa la medida directa para orientar, garantizar y representar las demandas de las mujeres en este tema.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P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Esfuerzos que se proyecta en acciones regionales del Consejo de Ministras de la Mujer de CA y República Dominicana (COMMCA), adscrita al SICA.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PA" sz="32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s-P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8928992" cy="1296143"/>
          </a:xfrm>
        </p:spPr>
        <p:txBody>
          <a:bodyPr/>
          <a:lstStyle/>
          <a:p>
            <a:r>
              <a:rPr lang="es-PA" sz="4000" b="1" dirty="0" smtClean="0"/>
              <a:t>Derechos humanos de las mujeres </a:t>
            </a:r>
            <a:br>
              <a:rPr lang="es-PA" sz="4000" b="1" dirty="0" smtClean="0"/>
            </a:br>
            <a:r>
              <a:rPr lang="es-PA" sz="4000" b="1" dirty="0" smtClean="0"/>
              <a:t>víctimas de trata de personas</a:t>
            </a:r>
            <a:endParaRPr lang="es-PA" sz="4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8964488" cy="4968552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P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Desde COMMCA se busca consolidar el enfoque de género en la institucionalidad del SICA, así como incorporar la igualdad y equidad de género.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P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Plan Estratégico 2009-2013 busca incidir de forma transversal en todas las formas de violencia que afectan a las mujeres e integrarlo en las políticas de seguridad de la región para llegar a resolverlo y que sea asumido por la institucionalidad del SICA.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PA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476673"/>
            <a:ext cx="8712968" cy="864095"/>
          </a:xfrm>
        </p:spPr>
        <p:txBody>
          <a:bodyPr/>
          <a:lstStyle/>
          <a:p>
            <a:r>
              <a:rPr lang="es-PA" sz="4000" b="1" dirty="0" smtClean="0">
                <a:latin typeface="Arial" pitchFamily="34" charset="0"/>
                <a:cs typeface="Arial" pitchFamily="34" charset="0"/>
              </a:rPr>
              <a:t>Consideraciones en torno al tema</a:t>
            </a:r>
            <a:endParaRPr lang="es-PA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856984" cy="5256584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s-P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 violaciones a DDHH de las víctimas de trata son graves: la mayoría mujeres jóvenes (18 - 25 años) y niñas en peligro, lo que ha motivado el estudio y combate relevante en la región.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s-P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atenta contra derechos fundamentales de las mujeres, delitos que a pesar de los esfuerzos se incrementan, muchas veces determinadas por las situaciones de pobreza en que se encuentran las mujeres en sus países de origen.</a:t>
            </a:r>
            <a:endParaRPr lang="es-PA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80920" cy="597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26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4976" cy="6624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3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0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505723"/>
              </p:ext>
            </p:extLst>
          </p:nvPr>
        </p:nvGraphicFramePr>
        <p:xfrm>
          <a:off x="0" y="260641"/>
          <a:ext cx="8964488" cy="6336702"/>
        </p:xfrm>
        <a:graphic>
          <a:graphicData uri="http://schemas.openxmlformats.org/drawingml/2006/table">
            <a:tbl>
              <a:tblPr/>
              <a:tblGrid>
                <a:gridCol w="1895503"/>
                <a:gridCol w="699319"/>
                <a:gridCol w="699319"/>
                <a:gridCol w="471203"/>
                <a:gridCol w="452668"/>
                <a:gridCol w="547480"/>
                <a:gridCol w="547480"/>
                <a:gridCol w="541065"/>
                <a:gridCol w="598092"/>
                <a:gridCol w="598092"/>
                <a:gridCol w="610212"/>
                <a:gridCol w="610212"/>
                <a:gridCol w="693843"/>
              </a:tblGrid>
              <a:tr h="251991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Cuadro 015.  DELITOS CONTRA EL PUDOR Y LA LIBERTAD SEXUAL REGISTRADOS EN LA REPÚLICA DE PANAMÁ, 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251991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POR PROVINCIA, SEGÚN CLASE: AÑO 2009.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251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Contra el Pudor y La Libertad Sexual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Provincias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170963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Total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Bocas del Toro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Coclé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Colón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Chiriquí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Darién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Herrera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Los Santos 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Panamá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Veraguas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Kuna Yala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25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Número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Porcentaje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169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indent="203835" algn="r"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TOTAL……...….....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1,801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100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57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38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232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138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17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1,295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indent="203200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indent="355600"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Violación Carnal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809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44.9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18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103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80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542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indent="355600"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Intento de Violación Carnal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175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9.7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27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116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indent="355600"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Acoso Sexual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82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4.6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indent="355600"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Actos Libidinosos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268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14.9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35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210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indent="355600"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Rapto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indent="355600"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Estupro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286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15.9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29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234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indent="355600"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Pornografia con Menores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1.2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18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indent="355600"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Rufianismo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184">
                <a:tc>
                  <a:txBody>
                    <a:bodyPr/>
                    <a:lstStyle/>
                    <a:p>
                      <a:pPr indent="355600"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Relaciones Sexuales    Remuneradas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42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2.3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indent="355600"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Turismo Sexual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indent="355600"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Proxenetismo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0.4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indent="355600"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Trata Sexual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0.6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indent="355600"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Corrupción de Menores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98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5.4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17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75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indent="406400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/>
                          <a:ea typeface="Times New Roman"/>
                        </a:rPr>
                        <a:t>(-)  Cantidad nula o cero.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5142"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Fuente:</a:t>
                      </a:r>
                      <a:r>
                        <a:rPr lang="es-MX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Elaborado por el SIEC, en base a información suministrada por la Policía Nacional y la Dirección de Investigación Judicial.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465" marR="60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0072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9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334</TotalTime>
  <Words>864</Words>
  <Application>Microsoft Office PowerPoint</Application>
  <PresentationFormat>Presentación en pantalla (4:3)</PresentationFormat>
  <Paragraphs>304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Ejecutivo</vt:lpstr>
      <vt:lpstr>“Derechos humanos y trata de mujeres”. </vt:lpstr>
      <vt:lpstr>Derechos humanos de las mujeres víctimas de trata de personas</vt:lpstr>
      <vt:lpstr>Derechos humanos de las mujeres  víctimas de trata de personas</vt:lpstr>
      <vt:lpstr>Consideraciones en torno al tema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Estrategias de país contra la trata de personas</vt:lpstr>
      <vt:lpstr>INAMU:  políticas públicas,  eje de trata</vt:lpstr>
      <vt:lpstr>Observaciones Finales de CEDAW</vt:lpstr>
      <vt:lpstr>Observaciones finales de CEDAW</vt:lpstr>
      <vt:lpstr>Observaciones finales de CEDAW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Derechos humanos y trata de mujeres.</dc:title>
  <dc:creator>inamu</dc:creator>
  <cp:lastModifiedBy>inamu</cp:lastModifiedBy>
  <cp:revision>32</cp:revision>
  <dcterms:created xsi:type="dcterms:W3CDTF">2012-06-17T19:48:33Z</dcterms:created>
  <dcterms:modified xsi:type="dcterms:W3CDTF">2012-06-19T14:17:04Z</dcterms:modified>
</cp:coreProperties>
</file>