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56" r:id="rId2"/>
    <p:sldId id="345" r:id="rId3"/>
    <p:sldId id="342" r:id="rId4"/>
    <p:sldId id="338" r:id="rId5"/>
    <p:sldId id="339" r:id="rId6"/>
    <p:sldId id="346" r:id="rId7"/>
    <p:sldId id="347" r:id="rId8"/>
    <p:sldId id="327" r:id="rId9"/>
    <p:sldId id="344" r:id="rId10"/>
    <p:sldId id="348" r:id="rId11"/>
    <p:sldId id="313" r:id="rId12"/>
    <p:sldId id="325" r:id="rId13"/>
    <p:sldId id="349" r:id="rId14"/>
  </p:sldIdLst>
  <p:sldSz cx="9144000" cy="6858000" type="screen4x3"/>
  <p:notesSz cx="6797675" cy="98567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6600CC"/>
    <a:srgbClr val="333399"/>
    <a:srgbClr val="00CCFF"/>
    <a:srgbClr val="CCECFF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69" d="100"/>
          <a:sy n="69" d="100"/>
        </p:scale>
        <p:origin x="-5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6C5061-CF28-4FF4-9DA6-16AB0B43D6BD}" type="datetimeFigureOut">
              <a:rPr lang="es-CR"/>
              <a:pPr>
                <a:defRPr/>
              </a:pPr>
              <a:t>02/05/2012</a:t>
            </a:fld>
            <a:endParaRPr lang="es-C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8188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683125"/>
            <a:ext cx="5435600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C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BC3D06-500A-448C-8EDC-24C585805A61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28930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5038" y="739775"/>
            <a:ext cx="4927600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681538"/>
            <a:ext cx="5438775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1275" y="9363075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2992241-61B0-4EAF-863B-9470F3C33315}" type="slidenum">
              <a:rPr lang="en-GB" sz="1200" b="1">
                <a:latin typeface="Georgia" pitchFamily="18" charset="0"/>
              </a:rPr>
              <a:pPr algn="r"/>
              <a:t>4</a:t>
            </a:fld>
            <a:endParaRPr lang="en-GB" sz="1200" b="1" dirty="0">
              <a:latin typeface="Georgia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1275" y="9363075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CA444B1-AAED-4A3B-BBCF-545B4B0F31C6}" type="slidenum">
              <a:rPr lang="en-GB" sz="1200" b="1">
                <a:latin typeface="Georgia" pitchFamily="18" charset="0"/>
              </a:rPr>
              <a:pPr algn="r"/>
              <a:t>5</a:t>
            </a:fld>
            <a:endParaRPr lang="en-GB" sz="1200" b="1" dirty="0">
              <a:latin typeface="Georgia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78A6DC-EF02-4F8D-B92B-533CC54CF95B}" type="slidenum">
              <a:rPr lang="es-CR" sz="1200" smtClean="0"/>
              <a:pPr eaLnBrk="1" hangingPunct="1"/>
              <a:t>9</a:t>
            </a:fld>
            <a:endParaRPr lang="es-CR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6013AA-55B2-4358-9D84-FA611D825422}" type="slidenum">
              <a:rPr lang="es-CR" sz="1200" smtClean="0"/>
              <a:pPr eaLnBrk="1" hangingPunct="1"/>
              <a:t>11</a:t>
            </a:fld>
            <a:endParaRPr lang="es-CR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1275" y="936148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34B183A-91F0-4788-958C-2CA195FDF256}" type="slidenum">
              <a:rPr lang="en-GB" sz="1200" b="1">
                <a:latin typeface="Georgia" pitchFamily="18" charset="0"/>
              </a:rPr>
              <a:pPr algn="r" eaLnBrk="1" hangingPunct="1"/>
              <a:t>12</a:t>
            </a:fld>
            <a:endParaRPr lang="en-GB" sz="1200" b="1" dirty="0">
              <a:latin typeface="Georgia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CAF2-4FD6-42E3-AA4B-9798460C11D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937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38BD-5260-429C-8115-FEE9BFDCFA4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8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6DB3-A3FE-415D-82C8-EE80E1F6382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26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6881-6A3B-4C3C-9DAA-399F8CE3CC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51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FB16-5103-4792-9217-40270D40AF5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50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D486-F722-4E99-A96B-8636B7F741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58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A6EE-C3B1-4F85-A21E-D756FDE890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39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C814-F49F-46FF-BFCE-07337CD60B6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8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40F4-16A7-4072-BE95-A2E03E1FE1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22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59981-46A1-46C8-A1A1-C4CB8C4DF1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82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F560F-F23E-4B20-9EE2-7897B794A6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4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A3FBDB5-60CB-4D17-98CE-B15AEEEC1D7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cordero@iom.int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3875" y="2054365"/>
            <a:ext cx="8053388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‘Capacity Building of Consular Authorities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on Protection 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of the Labour Rights of Migrant Workers’</a:t>
            </a:r>
          </a:p>
          <a:p>
            <a:pPr algn="ctr">
              <a:lnSpc>
                <a:spcPct val="90000"/>
              </a:lnSpc>
              <a:defRPr/>
            </a:pPr>
            <a:endParaRPr lang="en-GB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“Best Practices in Protecting Migrant Workers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Consular Sphere:  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Policy Options for Countries of Origin”</a:t>
            </a:r>
          </a:p>
          <a:p>
            <a:pPr algn="ctr">
              <a:lnSpc>
                <a:spcPct val="90000"/>
              </a:lnSpc>
              <a:defRPr/>
            </a:pPr>
            <a:endParaRPr lang="en-GB" sz="1600" b="1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chemeClr val="accent2"/>
                </a:solidFill>
                <a:latin typeface="Arial" charset="0"/>
              </a:rPr>
              <a:t>Managua, Nicaragua  - May 4, 2012 </a:t>
            </a:r>
          </a:p>
          <a:p>
            <a:pPr>
              <a:lnSpc>
                <a:spcPct val="90000"/>
              </a:lnSpc>
              <a:defRPr/>
            </a:pPr>
            <a:endParaRPr lang="en-GB" sz="1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en-GB" sz="18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1800" b="1" dirty="0" smtClean="0">
                <a:latin typeface="Comic Sans MS" pitchFamily="66" charset="0"/>
              </a:rPr>
              <a:t>Ricardo Cordero</a:t>
            </a:r>
          </a:p>
          <a:p>
            <a:pPr>
              <a:lnSpc>
                <a:spcPct val="90000"/>
              </a:lnSpc>
              <a:defRPr/>
            </a:pPr>
            <a:r>
              <a:rPr lang="en-GB" sz="1800" b="1" dirty="0" smtClean="0">
                <a:latin typeface="Comic Sans MS" pitchFamily="66" charset="0"/>
              </a:rPr>
              <a:t>Regional Specialist on Labour Migration/Migration and Development </a:t>
            </a:r>
          </a:p>
          <a:p>
            <a:pPr>
              <a:lnSpc>
                <a:spcPct val="90000"/>
              </a:lnSpc>
              <a:defRPr/>
            </a:pPr>
            <a:r>
              <a:rPr lang="en-GB" sz="1600" b="1" dirty="0" smtClean="0">
                <a:solidFill>
                  <a:schemeClr val="accent2"/>
                </a:solidFill>
                <a:latin typeface="Comic Sans MS" pitchFamily="66" charset="0"/>
              </a:rPr>
              <a:t>IOM Regional Office for Central America, North America, and the Caribbean </a:t>
            </a:r>
          </a:p>
          <a:p>
            <a:pPr>
              <a:lnSpc>
                <a:spcPct val="90000"/>
              </a:lnSpc>
              <a:defRPr/>
            </a:pPr>
            <a:r>
              <a:rPr lang="en-GB" sz="1800" b="1" dirty="0" smtClean="0">
                <a:solidFill>
                  <a:schemeClr val="accent2"/>
                </a:solidFill>
                <a:latin typeface="Comic Sans MS" pitchFamily="66" charset="0"/>
              </a:rPr>
              <a:t>San José, Costa Rica</a:t>
            </a:r>
            <a:endParaRPr lang="en-GB" sz="1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051" name="Group 19"/>
          <p:cNvGrpSpPr>
            <a:grpSpLocks/>
          </p:cNvGrpSpPr>
          <p:nvPr/>
        </p:nvGrpSpPr>
        <p:grpSpPr bwMode="auto">
          <a:xfrm>
            <a:off x="4127500" y="246063"/>
            <a:ext cx="846138" cy="636587"/>
            <a:chOff x="2371" y="119"/>
            <a:chExt cx="1003" cy="829"/>
          </a:xfrm>
        </p:grpSpPr>
        <p:pic>
          <p:nvPicPr>
            <p:cNvPr id="2" name="Picture 13" descr="logo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119"/>
              <a:ext cx="10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4" descr="logo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" y="523"/>
              <a:ext cx="100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2424113" y="1125538"/>
            <a:ext cx="460851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1300" b="1" dirty="0" smtClean="0">
                <a:solidFill>
                  <a:srgbClr val="333399"/>
                </a:solidFill>
              </a:rPr>
              <a:t>IOM International Organization for Migration</a:t>
            </a:r>
          </a:p>
          <a:p>
            <a:pPr algn="ctr"/>
            <a:r>
              <a:rPr lang="en-GB" sz="1300" b="1" dirty="0" smtClean="0">
                <a:solidFill>
                  <a:srgbClr val="333399"/>
                </a:solidFill>
              </a:rPr>
              <a:t>OIM </a:t>
            </a:r>
            <a:r>
              <a:rPr lang="en-GB" sz="1300" b="1" dirty="0" smtClean="0">
                <a:solidFill>
                  <a:srgbClr val="333399"/>
                </a:solidFill>
              </a:rPr>
              <a:t>Organización</a:t>
            </a:r>
            <a:r>
              <a:rPr lang="en-GB" sz="1300" b="1" dirty="0" smtClean="0">
                <a:solidFill>
                  <a:srgbClr val="333399"/>
                </a:solidFill>
              </a:rPr>
              <a:t> </a:t>
            </a:r>
            <a:r>
              <a:rPr lang="en-GB" sz="1300" b="1" dirty="0" smtClean="0">
                <a:solidFill>
                  <a:srgbClr val="333399"/>
                </a:solidFill>
              </a:rPr>
              <a:t>Internacional</a:t>
            </a:r>
            <a:r>
              <a:rPr lang="en-GB" sz="1300" b="1" dirty="0" smtClean="0">
                <a:solidFill>
                  <a:srgbClr val="333399"/>
                </a:solidFill>
              </a:rPr>
              <a:t> </a:t>
            </a:r>
            <a:r>
              <a:rPr lang="en-GB" sz="1300" b="1" dirty="0" smtClean="0">
                <a:solidFill>
                  <a:srgbClr val="333399"/>
                </a:solidFill>
              </a:rPr>
              <a:t>para</a:t>
            </a:r>
            <a:r>
              <a:rPr lang="en-GB" sz="1300" b="1" dirty="0" smtClean="0">
                <a:solidFill>
                  <a:srgbClr val="333399"/>
                </a:solidFill>
              </a:rPr>
              <a:t> </a:t>
            </a:r>
            <a:r>
              <a:rPr lang="en-GB" sz="1300" b="1" dirty="0" smtClean="0">
                <a:solidFill>
                  <a:srgbClr val="333399"/>
                </a:solidFill>
              </a:rPr>
              <a:t>las</a:t>
            </a:r>
            <a:r>
              <a:rPr lang="en-GB" sz="1300" b="1" dirty="0" smtClean="0">
                <a:solidFill>
                  <a:srgbClr val="333399"/>
                </a:solidFill>
              </a:rPr>
              <a:t> </a:t>
            </a:r>
            <a:r>
              <a:rPr lang="en-GB" sz="1300" b="1" dirty="0" smtClean="0">
                <a:solidFill>
                  <a:srgbClr val="333399"/>
                </a:solidFill>
              </a:rPr>
              <a:t>Migraciones</a:t>
            </a:r>
            <a:endParaRPr lang="en-GB" sz="1300" b="1" dirty="0">
              <a:solidFill>
                <a:srgbClr val="333399"/>
              </a:solidFill>
            </a:endParaRPr>
          </a:p>
        </p:txBody>
      </p:sp>
      <p:sp>
        <p:nvSpPr>
          <p:cNvPr id="2053" name="Line 20"/>
          <p:cNvSpPr>
            <a:spLocks noChangeShapeType="1"/>
          </p:cNvSpPr>
          <p:nvPr/>
        </p:nvSpPr>
        <p:spPr bwMode="auto">
          <a:xfrm>
            <a:off x="2571750" y="950913"/>
            <a:ext cx="43211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81888" cy="114300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Provided Through </a:t>
            </a:r>
            <a:b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Welfare Officers and Labour Attachés at Philippine Embassies and Consulates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  </a:t>
            </a:r>
            <a:endParaRPr lang="en-GB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68642"/>
            <a:ext cx="8229600" cy="4881539"/>
          </a:xfrm>
          <a:extLst/>
        </p:spPr>
        <p:txBody>
          <a:bodyPr numCol="2"/>
          <a:lstStyle/>
          <a:p>
            <a:pPr>
              <a:defRPr/>
            </a:pPr>
            <a:r>
              <a:rPr lang="en-GB" sz="2000" dirty="0" smtClean="0"/>
              <a:t>Labour/legal aid, conciliation with employers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Representation before authorities in the country of destination</a:t>
            </a:r>
          </a:p>
          <a:p>
            <a:pPr>
              <a:defRPr/>
            </a:pPr>
            <a:r>
              <a:rPr lang="en-GB" sz="2000" dirty="0" smtClean="0"/>
              <a:t>Information on options to send remittances</a:t>
            </a:r>
          </a:p>
          <a:p>
            <a:pPr>
              <a:defRPr/>
            </a:pPr>
            <a:r>
              <a:rPr lang="en-GB" sz="2000" dirty="0" smtClean="0"/>
              <a:t>Information on investment, credit, and savings options in the country of origin </a:t>
            </a:r>
          </a:p>
          <a:p>
            <a:pPr>
              <a:defRPr/>
            </a:pPr>
            <a:r>
              <a:rPr lang="en-GB" sz="2000" dirty="0" smtClean="0"/>
              <a:t>Replacing identity cards </a:t>
            </a:r>
          </a:p>
          <a:p>
            <a:pPr>
              <a:defRPr/>
            </a:pPr>
            <a:r>
              <a:rPr lang="en-GB" sz="2000" dirty="0" smtClean="0"/>
              <a:t>Information about relatives in  the country of origin</a:t>
            </a:r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  <a:p>
            <a:pPr marL="0" indent="0">
              <a:buFontTx/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/>
              <a:t>Repatriation in </a:t>
            </a:r>
            <a:r>
              <a:rPr lang="en-GB" sz="2000" dirty="0" smtClean="0"/>
              <a:t>case </a:t>
            </a:r>
            <a:r>
              <a:rPr lang="en-GB" sz="2000" dirty="0"/>
              <a:t>of natural emergency </a:t>
            </a:r>
            <a:r>
              <a:rPr lang="en-GB" sz="2000" dirty="0" smtClean="0"/>
              <a:t>situations or wars </a:t>
            </a:r>
          </a:p>
          <a:p>
            <a:pPr>
              <a:defRPr/>
            </a:pPr>
            <a:r>
              <a:rPr lang="en-GB" sz="2000" dirty="0" smtClean="0"/>
              <a:t>Repatriation of bodies of deceased persons, financial assistance for funerals</a:t>
            </a:r>
          </a:p>
          <a:p>
            <a:pPr>
              <a:defRPr/>
            </a:pPr>
            <a:r>
              <a:rPr lang="en-GB" sz="2000" dirty="0" smtClean="0"/>
              <a:t>Cultural events and integration activities in the country of destination</a:t>
            </a: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A scholarship programme for children of migrant workers </a:t>
            </a:r>
          </a:p>
          <a:p>
            <a:pPr>
              <a:defRPr/>
            </a:pPr>
            <a:r>
              <a:rPr lang="en-GB" sz="2000" dirty="0" smtClean="0"/>
              <a:t>Visits to prisoners</a:t>
            </a:r>
          </a:p>
          <a:p>
            <a:pPr>
              <a:defRPr/>
            </a:pPr>
            <a:r>
              <a:rPr lang="en-GB" sz="2000" dirty="0" smtClean="0"/>
              <a:t>A credit programme to initiate micro-enterprises in the Philippines</a:t>
            </a:r>
            <a:r>
              <a:rPr lang="en-GB" sz="2000" dirty="0" smtClean="0"/>
              <a:t> 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graphicFrame>
        <p:nvGraphicFramePr>
          <p:cNvPr id="1126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13564"/>
              </p:ext>
            </p:extLst>
          </p:nvPr>
        </p:nvGraphicFramePr>
        <p:xfrm>
          <a:off x="7991475" y="14446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4446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524028"/>
            <a:ext cx="7254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Options for Countries of Origin</a:t>
            </a:r>
            <a:endParaRPr lang="en-GB" sz="2800" b="1" i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128000" cy="46878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GB" sz="2000" dirty="0" smtClean="0"/>
              <a:t>To incorporate</a:t>
            </a:r>
            <a:r>
              <a:rPr lang="en-GB" sz="2000" dirty="0" smtClean="0"/>
              <a:t> </a:t>
            </a:r>
            <a:r>
              <a:rPr lang="en-GB" sz="2000" b="1" u="sng" dirty="0" smtClean="0"/>
              <a:t>protection</a:t>
            </a:r>
            <a:r>
              <a:rPr lang="en-GB" sz="2000" dirty="0" smtClean="0"/>
              <a:t> of migrant workers and a </a:t>
            </a:r>
            <a:r>
              <a:rPr lang="en-GB" sz="2000" b="1" u="sng" dirty="0" smtClean="0"/>
              <a:t>gender approach</a:t>
            </a:r>
            <a:r>
              <a:rPr lang="en-GB" sz="2000" b="1" dirty="0" smtClean="0"/>
              <a:t> </a:t>
            </a:r>
            <a:r>
              <a:rPr lang="en-GB" sz="2000" dirty="0" smtClean="0"/>
              <a:t>as fundamental components of </a:t>
            </a:r>
            <a:r>
              <a:rPr lang="en-GB" sz="2000" b="1" u="sng" dirty="0" smtClean="0"/>
              <a:t>national migration policy;</a:t>
            </a:r>
            <a:endParaRPr lang="en-GB" sz="2000" b="1" u="sng" dirty="0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establish</a:t>
            </a:r>
            <a:r>
              <a:rPr lang="en-GB" sz="2000" dirty="0" smtClean="0"/>
              <a:t> an </a:t>
            </a:r>
            <a:r>
              <a:rPr lang="en-GB" sz="2000" b="1" u="sng" dirty="0" smtClean="0"/>
              <a:t>inter-disciplinary team</a:t>
            </a:r>
            <a:r>
              <a:rPr lang="en-GB" sz="2000" b="1" u="sng" dirty="0" smtClean="0"/>
              <a:t> </a:t>
            </a:r>
            <a:r>
              <a:rPr lang="en-GB" sz="2000" dirty="0"/>
              <a:t> </a:t>
            </a:r>
            <a:r>
              <a:rPr lang="en-GB" sz="2000" dirty="0" smtClean="0"/>
              <a:t>to develop public policy on labour migration;</a:t>
            </a:r>
            <a:endParaRPr lang="en-GB" sz="2000" dirty="0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improve</a:t>
            </a:r>
            <a:r>
              <a:rPr lang="en-GB" sz="2000" dirty="0"/>
              <a:t> </a:t>
            </a:r>
            <a:r>
              <a:rPr lang="en-GB" sz="2000" b="1" u="sng" dirty="0" smtClean="0"/>
              <a:t>internal cooperation</a:t>
            </a:r>
            <a:r>
              <a:rPr lang="en-GB" sz="2000" dirty="0"/>
              <a:t> </a:t>
            </a:r>
            <a:r>
              <a:rPr lang="en-GB" sz="2000" dirty="0" smtClean="0"/>
              <a:t>a</a:t>
            </a:r>
            <a:r>
              <a:rPr lang="en-GB" sz="2000" dirty="0" smtClean="0"/>
              <a:t>nd bilateral and multilateral</a:t>
            </a:r>
            <a:r>
              <a:rPr lang="en-GB" sz="2000" dirty="0" smtClean="0"/>
              <a:t> </a:t>
            </a:r>
            <a:r>
              <a:rPr lang="en-GB" sz="2000" b="1" u="sng" dirty="0" smtClean="0"/>
              <a:t>cooperation</a:t>
            </a:r>
            <a:r>
              <a:rPr lang="en-GB" sz="2000" dirty="0" smtClean="0"/>
              <a:t> between countries of origin and destination;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incorporate</a:t>
            </a:r>
            <a:r>
              <a:rPr lang="en-GB" sz="2000" dirty="0" smtClean="0"/>
              <a:t> strong mechanisms and </a:t>
            </a:r>
            <a:r>
              <a:rPr lang="en-GB" sz="2000" b="1" u="sng" dirty="0" smtClean="0"/>
              <a:t>capacity building</a:t>
            </a:r>
            <a:r>
              <a:rPr lang="en-GB" sz="2000" dirty="0" smtClean="0"/>
              <a:t> of foreign services to implement </a:t>
            </a:r>
            <a:r>
              <a:rPr lang="en-GB" sz="2000" b="1" u="sng" dirty="0" smtClean="0"/>
              <a:t>protection actions</a:t>
            </a:r>
            <a:r>
              <a:rPr lang="en-GB" sz="2000" dirty="0" smtClean="0"/>
              <a:t> established in labour migration policies;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ensure the existence of an adequate </a:t>
            </a:r>
            <a:r>
              <a:rPr lang="en-GB" sz="2000" b="1" u="sng" dirty="0" smtClean="0"/>
              <a:t>data collection and analysis</a:t>
            </a:r>
            <a:r>
              <a:rPr lang="en-GB" sz="2000" dirty="0" smtClean="0"/>
              <a:t> and information dissemination system;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conduct studies on the</a:t>
            </a:r>
            <a:r>
              <a:rPr lang="en-GB" sz="2000" dirty="0" smtClean="0"/>
              <a:t> </a:t>
            </a:r>
            <a:r>
              <a:rPr lang="en-GB" sz="2000" b="1" u="sng" dirty="0" smtClean="0"/>
              <a:t>labour market</a:t>
            </a:r>
            <a:r>
              <a:rPr lang="en-GB" sz="2000" dirty="0" smtClean="0"/>
              <a:t> </a:t>
            </a:r>
            <a:r>
              <a:rPr lang="en-GB" sz="2000" dirty="0" smtClean="0"/>
              <a:t>in countries of origin and destination;</a:t>
            </a:r>
            <a:endParaRPr lang="en-GB" sz="2000" dirty="0" smtClean="0"/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develop</a:t>
            </a:r>
            <a:r>
              <a:rPr lang="en-GB" sz="2000" dirty="0" smtClean="0"/>
              <a:t> programmes to stimulate the </a:t>
            </a:r>
            <a:r>
              <a:rPr lang="en-GB" sz="2000" b="1" u="sng" dirty="0" smtClean="0"/>
              <a:t>return and reintegration</a:t>
            </a:r>
            <a:r>
              <a:rPr lang="en-GB" sz="2000" dirty="0" smtClean="0"/>
              <a:t> of temporary migrant workers;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GB" sz="2000" dirty="0" smtClean="0"/>
              <a:t>To maximize</a:t>
            </a:r>
            <a:r>
              <a:rPr lang="en-GB" sz="2000" dirty="0" smtClean="0"/>
              <a:t> the impact of </a:t>
            </a:r>
            <a:r>
              <a:rPr lang="en-GB" sz="2000" b="1" u="sng" dirty="0" smtClean="0"/>
              <a:t>remittances</a:t>
            </a:r>
            <a:r>
              <a:rPr lang="en-GB" sz="2000" dirty="0" smtClean="0"/>
              <a:t> on local and national development.</a:t>
            </a:r>
            <a:endParaRPr lang="en-GB" sz="2000" dirty="0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0"/>
            <a:ext cx="1143000" cy="1295400"/>
            <a:chOff x="4992" y="48"/>
            <a:chExt cx="720" cy="816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4992" y="48"/>
              <a:ext cx="720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aphicFrame>
          <p:nvGraphicFramePr>
            <p:cNvPr id="12295" name="Object 6"/>
            <p:cNvGraphicFramePr>
              <a:graphicFrameLocks/>
            </p:cNvGraphicFramePr>
            <p:nvPr/>
          </p:nvGraphicFramePr>
          <p:xfrm>
            <a:off x="5040" y="144"/>
            <a:ext cx="62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5" name="Picture" r:id="rId4" imgW="831242" imgH="732253" progId="Word.Picture.8">
                    <p:embed/>
                  </p:oleObj>
                </mc:Choice>
                <mc:Fallback>
                  <p:oleObj name="Picture" r:id="rId4" imgW="831242" imgH="732253" progId="Word.Picture.8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144"/>
                          <a:ext cx="624" cy="5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6" name="Text Box 7"/>
            <p:cNvSpPr txBox="1">
              <a:spLocks noChangeArrowheads="1"/>
            </p:cNvSpPr>
            <p:nvPr/>
          </p:nvSpPr>
          <p:spPr bwMode="auto">
            <a:xfrm>
              <a:off x="5014" y="672"/>
              <a:ext cx="6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1400" b="1" dirty="0" smtClean="0"/>
                <a:t>IOM • OIM</a:t>
              </a:r>
              <a:endParaRPr lang="en-GB" sz="1400" b="1" dirty="0"/>
            </a:p>
          </p:txBody>
        </p:sp>
      </p:grpSp>
      <p:graphicFrame>
        <p:nvGraphicFramePr>
          <p:cNvPr id="1229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07905"/>
              </p:ext>
            </p:extLst>
          </p:nvPr>
        </p:nvGraphicFramePr>
        <p:xfrm>
          <a:off x="7991475" y="14446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Picture" r:id="rId6" imgW="831242" imgH="732253" progId="Word.Picture.8">
                  <p:embed/>
                </p:oleObj>
              </mc:Choice>
              <mc:Fallback>
                <p:oleObj name="Picture" r:id="rId6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4446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620713"/>
            <a:ext cx="810101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GB" sz="28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150" y="1557338"/>
            <a:ext cx="8642350" cy="49164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GB" sz="2600" dirty="0" smtClean="0">
                <a:solidFill>
                  <a:schemeClr val="accent2"/>
                </a:solidFill>
              </a:rPr>
              <a:t>Developing countries may face </a:t>
            </a:r>
            <a:r>
              <a:rPr lang="en-GB" sz="2600" b="1" u="sng" dirty="0" smtClean="0">
                <a:solidFill>
                  <a:schemeClr val="accent2"/>
                </a:solidFill>
              </a:rPr>
              <a:t>difficulties to allocate sufficient funds</a:t>
            </a:r>
            <a:r>
              <a:rPr lang="en-GB" sz="2600" dirty="0" smtClean="0">
                <a:solidFill>
                  <a:schemeClr val="accent2"/>
                </a:solidFill>
              </a:rPr>
              <a:t> from the national budget to the protection of their migrant workers overseas.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600" dirty="0" smtClean="0">
                <a:solidFill>
                  <a:schemeClr val="accent2"/>
                </a:solidFill>
              </a:rPr>
              <a:t>Thus the need to consider</a:t>
            </a:r>
            <a:r>
              <a:rPr lang="en-GB" sz="2600" dirty="0" smtClean="0">
                <a:solidFill>
                  <a:schemeClr val="accent2"/>
                </a:solidFill>
              </a:rPr>
              <a:t> </a:t>
            </a:r>
            <a:r>
              <a:rPr lang="en-GB" sz="2600" b="1" u="sng" dirty="0" smtClean="0">
                <a:solidFill>
                  <a:schemeClr val="accent2"/>
                </a:solidFill>
              </a:rPr>
              <a:t>co-financing m</a:t>
            </a:r>
            <a:r>
              <a:rPr lang="en-GB" sz="2600" b="1" u="sng" dirty="0" smtClean="0">
                <a:solidFill>
                  <a:schemeClr val="accent2"/>
                </a:solidFill>
              </a:rPr>
              <a:t>echanisms </a:t>
            </a:r>
            <a:r>
              <a:rPr lang="en-GB" sz="2600" dirty="0" smtClean="0">
                <a:solidFill>
                  <a:schemeClr val="accent2"/>
                </a:solidFill>
              </a:rPr>
              <a:t>by migrants, employers, recruiting agencies, as well as strategic alliances with the private sector, NGOs, and international cooperation agencies. </a:t>
            </a:r>
            <a:endParaRPr lang="en-GB" sz="2600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sz="2600" dirty="0" smtClean="0">
                <a:solidFill>
                  <a:schemeClr val="accent2"/>
                </a:solidFill>
              </a:rPr>
              <a:t>Countries of origin should invest financial resources but, above all, </a:t>
            </a:r>
            <a:r>
              <a:rPr lang="en-GB" sz="2600" b="1" u="sng" dirty="0" smtClean="0">
                <a:solidFill>
                  <a:schemeClr val="accent2"/>
                </a:solidFill>
              </a:rPr>
              <a:t>political will</a:t>
            </a:r>
            <a:r>
              <a:rPr lang="en-GB" sz="2600" dirty="0">
                <a:solidFill>
                  <a:schemeClr val="accent2"/>
                </a:solidFill>
              </a:rPr>
              <a:t> </a:t>
            </a:r>
            <a:r>
              <a:rPr lang="en-GB" sz="2600" dirty="0" smtClean="0">
                <a:solidFill>
                  <a:schemeClr val="accent2"/>
                </a:solidFill>
              </a:rPr>
              <a:t>is needed to ensure an appropriate labour migration management benefiting all the involved parties</a:t>
            </a:r>
            <a:r>
              <a:rPr lang="en-GB" sz="2600" dirty="0" smtClean="0">
                <a:solidFill>
                  <a:schemeClr val="accent2"/>
                </a:solidFill>
              </a:rPr>
              <a:t>. </a:t>
            </a:r>
            <a:endParaRPr lang="en-GB" sz="2600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331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046630"/>
              </p:ext>
            </p:extLst>
          </p:nvPr>
        </p:nvGraphicFramePr>
        <p:xfrm>
          <a:off x="130175" y="111125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11125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ctrTitle"/>
          </p:nvPr>
        </p:nvSpPr>
        <p:spPr>
          <a:xfrm>
            <a:off x="757238" y="2382838"/>
            <a:ext cx="7772400" cy="1470025"/>
          </a:xfrm>
        </p:spPr>
        <p:txBody>
          <a:bodyPr/>
          <a:lstStyle/>
          <a:p>
            <a:r>
              <a:rPr lang="en-GB" dirty="0" smtClean="0"/>
              <a:t>Thank you</a:t>
            </a:r>
          </a:p>
        </p:txBody>
      </p:sp>
      <p:sp>
        <p:nvSpPr>
          <p:cNvPr id="14339" name="Subtitle 3"/>
          <p:cNvSpPr>
            <a:spLocks noGrp="1"/>
          </p:cNvSpPr>
          <p:nvPr>
            <p:ph type="subTitle" idx="1"/>
          </p:nvPr>
        </p:nvSpPr>
        <p:spPr>
          <a:xfrm>
            <a:off x="1395413" y="4391025"/>
            <a:ext cx="6400800" cy="795338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rcordero@iom.int</a:t>
            </a:r>
            <a:endParaRPr lang="en-GB" dirty="0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241135"/>
              </p:ext>
            </p:extLst>
          </p:nvPr>
        </p:nvGraphicFramePr>
        <p:xfrm>
          <a:off x="685800" y="685800"/>
          <a:ext cx="78486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Photo Editor Photo" r:id="rId4" imgW="7314286" imgH="1247619" progId="">
                  <p:embed/>
                </p:oleObj>
              </mc:Choice>
              <mc:Fallback>
                <p:oleObj name="Photo Editor Photo" r:id="rId4" imgW="7314286" imgH="124761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78486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Protecting Migrant Workers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9950"/>
          </a:xfrm>
        </p:spPr>
        <p:txBody>
          <a:bodyPr/>
          <a:lstStyle/>
          <a:p>
            <a:r>
              <a:rPr lang="en-GB" sz="2400" dirty="0" smtClean="0"/>
              <a:t>Should begin in the </a:t>
            </a:r>
            <a:r>
              <a:rPr lang="en-GB" sz="2400" b="1" u="sng" dirty="0" smtClean="0"/>
              <a:t>country of </a:t>
            </a:r>
            <a:r>
              <a:rPr lang="en-GB" sz="2400" b="1" u="sng" dirty="0" smtClean="0"/>
              <a:t>origin,</a:t>
            </a:r>
            <a:r>
              <a:rPr lang="en-GB" sz="2400" dirty="0" smtClean="0"/>
              <a:t> </a:t>
            </a:r>
            <a:r>
              <a:rPr lang="en-GB" sz="2400" dirty="0" smtClean="0"/>
              <a:t>with clear information on options to migrate and work in a regular and dignified </a:t>
            </a:r>
            <a:r>
              <a:rPr lang="en-GB" sz="2400" dirty="0" smtClean="0"/>
              <a:t>manner; </a:t>
            </a:r>
            <a:endParaRPr lang="en-GB" sz="2400" dirty="0" smtClean="0"/>
          </a:p>
          <a:p>
            <a:r>
              <a:rPr lang="en-GB" sz="2400" dirty="0" smtClean="0"/>
              <a:t>Should continue in </a:t>
            </a:r>
            <a:r>
              <a:rPr lang="en-GB" sz="2400" b="1" u="sng" dirty="0" smtClean="0"/>
              <a:t>countries of destination</a:t>
            </a:r>
            <a:r>
              <a:rPr lang="en-GB" sz="2400" dirty="0" smtClean="0"/>
              <a:t>: responsibility of preventing violations of the labour rights of migrant </a:t>
            </a:r>
            <a:r>
              <a:rPr lang="en-GB" sz="2400" dirty="0" smtClean="0"/>
              <a:t>workers;  </a:t>
            </a:r>
            <a:endParaRPr lang="en-GB" sz="2400" dirty="0" smtClean="0"/>
          </a:p>
          <a:p>
            <a:r>
              <a:rPr lang="en-GB" sz="2400" b="1" u="sng" dirty="0"/>
              <a:t>C</a:t>
            </a:r>
            <a:r>
              <a:rPr lang="en-GB" sz="2400" b="1" u="sng" dirty="0" smtClean="0"/>
              <a:t>ooperation</a:t>
            </a:r>
            <a:r>
              <a:rPr lang="en-GB" sz="2400" dirty="0" smtClean="0"/>
              <a:t> between countries of origin and destination is essential in protecting migrant </a:t>
            </a:r>
            <a:r>
              <a:rPr lang="en-GB" sz="2400" dirty="0" smtClean="0"/>
              <a:t>workers;</a:t>
            </a:r>
            <a:endParaRPr lang="en-GB" sz="2400" dirty="0" smtClean="0"/>
          </a:p>
          <a:p>
            <a:r>
              <a:rPr lang="en-GB" sz="2400" b="1" u="sng" dirty="0" smtClean="0"/>
              <a:t>Diplomatic and consular</a:t>
            </a:r>
            <a:r>
              <a:rPr lang="en-GB" sz="2400" b="1" dirty="0" smtClean="0"/>
              <a:t> </a:t>
            </a:r>
            <a:r>
              <a:rPr lang="en-GB" sz="2400" dirty="0" smtClean="0"/>
              <a:t>representatives have various means to protect migrant </a:t>
            </a:r>
            <a:r>
              <a:rPr lang="en-GB" sz="2400" dirty="0" smtClean="0"/>
              <a:t>workers.</a:t>
            </a:r>
            <a:endParaRPr lang="en-GB" sz="2400" dirty="0" smtClean="0"/>
          </a:p>
        </p:txBody>
      </p:sp>
      <p:graphicFrame>
        <p:nvGraphicFramePr>
          <p:cNvPr id="307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18198"/>
              </p:ext>
            </p:extLst>
          </p:nvPr>
        </p:nvGraphicFramePr>
        <p:xfrm>
          <a:off x="8153400" y="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1447800" y="-76200"/>
            <a:ext cx="6364288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b" anchorCtr="1"/>
          <a:lstStyle/>
          <a:p>
            <a:pPr eaLnBrk="0" hangingPunct="0"/>
            <a:endParaRPr lang="en-GB" sz="3200" b="1" dirty="0">
              <a:solidFill>
                <a:srgbClr val="000099"/>
              </a:solidFill>
            </a:endParaRP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304800" y="914400"/>
            <a:ext cx="8458200" cy="5334000"/>
            <a:chOff x="336" y="768"/>
            <a:chExt cx="5424" cy="3552"/>
          </a:xfrm>
        </p:grpSpPr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1872" y="960"/>
              <a:ext cx="1104" cy="717"/>
            </a:xfrm>
            <a:prstGeom prst="rect">
              <a:avLst/>
            </a:prstGeom>
            <a:solidFill>
              <a:srgbClr val="FFCC99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2 </a:t>
              </a:r>
            </a:p>
            <a:p>
              <a:pPr algn="ctr" eaLnBrk="0" hangingPunct="0"/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Labour Market</a:t>
              </a:r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 </a:t>
              </a:r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Strategy (labour market study)</a:t>
              </a:r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  <p:sp>
          <p:nvSpPr>
            <p:cNvPr id="4106" name="Oval 5"/>
            <p:cNvSpPr>
              <a:spLocks noChangeArrowheads="1"/>
            </p:cNvSpPr>
            <p:nvPr/>
          </p:nvSpPr>
          <p:spPr bwMode="auto">
            <a:xfrm>
              <a:off x="2112" y="2256"/>
              <a:ext cx="1971" cy="864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1200"/>
                </a:spcBef>
              </a:pPr>
              <a:r>
                <a:rPr lang="en-GB" sz="1600" dirty="0" smtClean="0">
                  <a:solidFill>
                    <a:srgbClr val="0033CC"/>
                  </a:solidFill>
                  <a:latin typeface="Arial Black" pitchFamily="34" charset="0"/>
                </a:rPr>
                <a:t>TEMPORARY LABOUR MIGRATION CYCLE</a:t>
              </a:r>
              <a:endParaRPr lang="en-GB" sz="1600" dirty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4107" name="Line 6"/>
            <p:cNvSpPr>
              <a:spLocks noChangeShapeType="1"/>
            </p:cNvSpPr>
            <p:nvPr/>
          </p:nvSpPr>
          <p:spPr bwMode="auto">
            <a:xfrm>
              <a:off x="4224" y="1536"/>
              <a:ext cx="38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08" name="Line 7"/>
            <p:cNvSpPr>
              <a:spLocks noChangeShapeType="1"/>
            </p:cNvSpPr>
            <p:nvPr/>
          </p:nvSpPr>
          <p:spPr bwMode="auto">
            <a:xfrm flipH="1">
              <a:off x="3024" y="3984"/>
              <a:ext cx="1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09" name="Line 8"/>
            <p:cNvSpPr>
              <a:spLocks noChangeShapeType="1"/>
            </p:cNvSpPr>
            <p:nvPr/>
          </p:nvSpPr>
          <p:spPr bwMode="auto">
            <a:xfrm flipH="1" flipV="1">
              <a:off x="1296" y="3456"/>
              <a:ext cx="586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10" name="Line 9"/>
            <p:cNvSpPr>
              <a:spLocks noChangeShapeType="1"/>
            </p:cNvSpPr>
            <p:nvPr/>
          </p:nvSpPr>
          <p:spPr bwMode="auto">
            <a:xfrm flipH="1">
              <a:off x="4320" y="3456"/>
              <a:ext cx="576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11" name="Line 10"/>
            <p:cNvSpPr>
              <a:spLocks noChangeShapeType="1"/>
            </p:cNvSpPr>
            <p:nvPr/>
          </p:nvSpPr>
          <p:spPr bwMode="auto">
            <a:xfrm>
              <a:off x="4896" y="2544"/>
              <a:ext cx="0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12" name="Line 11"/>
            <p:cNvSpPr>
              <a:spLocks noChangeShapeType="1"/>
            </p:cNvSpPr>
            <p:nvPr/>
          </p:nvSpPr>
          <p:spPr bwMode="auto">
            <a:xfrm flipV="1">
              <a:off x="1296" y="2496"/>
              <a:ext cx="0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13" name="Line 12"/>
            <p:cNvSpPr>
              <a:spLocks noChangeShapeType="1"/>
            </p:cNvSpPr>
            <p:nvPr/>
          </p:nvSpPr>
          <p:spPr bwMode="auto">
            <a:xfrm flipV="1">
              <a:off x="1411" y="1542"/>
              <a:ext cx="473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14" name="Rectangle 14"/>
            <p:cNvSpPr>
              <a:spLocks noChangeArrowheads="1"/>
            </p:cNvSpPr>
            <p:nvPr/>
          </p:nvSpPr>
          <p:spPr bwMode="auto">
            <a:xfrm>
              <a:off x="336" y="1008"/>
              <a:ext cx="336" cy="331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GB" b="1" dirty="0" smtClean="0">
                <a:latin typeface="Times New Roman" pitchFamily="18" charset="0"/>
              </a:endParaRPr>
            </a:p>
            <a:p>
              <a:pPr algn="ctr" eaLnBrk="0" hangingPunct="0"/>
              <a:endParaRPr lang="en-GB" b="1" dirty="0" smtClean="0">
                <a:latin typeface="Times New Roman" pitchFamily="18" charset="0"/>
              </a:endParaRP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MO</a:t>
              </a: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</a:p>
            <a:p>
              <a:pPr algn="ctr" eaLnBrk="0" hangingPunct="0"/>
              <a:r>
                <a:rPr lang="en-GB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endParaRPr lang="en-GB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115" name="Freeform 15"/>
            <p:cNvSpPr>
              <a:spLocks/>
            </p:cNvSpPr>
            <p:nvPr/>
          </p:nvSpPr>
          <p:spPr bwMode="auto">
            <a:xfrm>
              <a:off x="481" y="768"/>
              <a:ext cx="5279" cy="3334"/>
            </a:xfrm>
            <a:custGeom>
              <a:avLst/>
              <a:gdLst>
                <a:gd name="T0" fmla="*/ 7421 w 4848"/>
                <a:gd name="T1" fmla="*/ 0 h 3888"/>
                <a:gd name="T2" fmla="*/ 0 w 4848"/>
                <a:gd name="T3" fmla="*/ 0 h 3888"/>
                <a:gd name="T4" fmla="*/ 0 w 4848"/>
                <a:gd name="T5" fmla="*/ 1803 h 3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48" h="3888">
                  <a:moveTo>
                    <a:pt x="4848" y="0"/>
                  </a:moveTo>
                  <a:lnTo>
                    <a:pt x="0" y="0"/>
                  </a:lnTo>
                  <a:lnTo>
                    <a:pt x="0" y="3888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4116" name="Rectangle 16"/>
            <p:cNvSpPr>
              <a:spLocks noChangeArrowheads="1"/>
            </p:cNvSpPr>
            <p:nvPr/>
          </p:nvSpPr>
          <p:spPr bwMode="auto">
            <a:xfrm>
              <a:off x="3215" y="960"/>
              <a:ext cx="1104" cy="717"/>
            </a:xfrm>
            <a:prstGeom prst="rect">
              <a:avLst/>
            </a:prstGeom>
            <a:solidFill>
              <a:srgbClr val="FFCC99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</a:rPr>
                <a:t>3</a:t>
              </a:r>
            </a:p>
            <a:p>
              <a:pPr algn="ctr" eaLnBrk="0" hangingPunct="0"/>
              <a:r>
                <a:rPr lang="en-GB" sz="1600" b="1" dirty="0" smtClean="0">
                  <a:latin typeface="Times New Roman" pitchFamily="18" charset="0"/>
                </a:rPr>
                <a:t>International Cooperation</a:t>
              </a:r>
            </a:p>
            <a:p>
              <a:pPr algn="ctr"/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  <p:sp>
          <p:nvSpPr>
            <p:cNvPr id="4117" name="Rectangle 17"/>
            <p:cNvSpPr>
              <a:spLocks noChangeArrowheads="1"/>
            </p:cNvSpPr>
            <p:nvPr/>
          </p:nvSpPr>
          <p:spPr bwMode="auto">
            <a:xfrm>
              <a:off x="816" y="1776"/>
              <a:ext cx="1104" cy="717"/>
            </a:xfrm>
            <a:prstGeom prst="rect">
              <a:avLst/>
            </a:prstGeom>
            <a:solidFill>
              <a:srgbClr val="FFCC99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1</a:t>
              </a:r>
            </a:p>
            <a:p>
              <a:pPr algn="ctr" eaLnBrk="0" hangingPunct="0"/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Migration Policy-making</a:t>
              </a:r>
            </a:p>
            <a:p>
              <a:pPr algn="ctr" eaLnBrk="0" hangingPunct="0"/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  <p:sp>
          <p:nvSpPr>
            <p:cNvPr id="4118" name="Rectangle 18"/>
            <p:cNvSpPr>
              <a:spLocks noChangeArrowheads="1"/>
            </p:cNvSpPr>
            <p:nvPr/>
          </p:nvSpPr>
          <p:spPr bwMode="auto">
            <a:xfrm>
              <a:off x="4320" y="1824"/>
              <a:ext cx="1104" cy="717"/>
            </a:xfrm>
            <a:prstGeom prst="rect">
              <a:avLst/>
            </a:prstGeom>
            <a:solidFill>
              <a:srgbClr val="FFCC99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4</a:t>
              </a:r>
            </a:p>
            <a:p>
              <a:pPr algn="ctr" eaLnBrk="0" hangingPunct="0"/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Data Base and Records of Potential TMWs</a:t>
              </a:r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  <p:sp>
          <p:nvSpPr>
            <p:cNvPr id="4119" name="Rectangle 19"/>
            <p:cNvSpPr>
              <a:spLocks noChangeArrowheads="1"/>
            </p:cNvSpPr>
            <p:nvPr/>
          </p:nvSpPr>
          <p:spPr bwMode="auto">
            <a:xfrm>
              <a:off x="4320" y="2736"/>
              <a:ext cx="1104" cy="717"/>
            </a:xfrm>
            <a:prstGeom prst="rect">
              <a:avLst/>
            </a:prstGeom>
            <a:solidFill>
              <a:srgbClr val="FFCC00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5</a:t>
              </a:r>
            </a:p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Information Dissemination</a:t>
              </a:r>
              <a:endParaRPr lang="en-GB" sz="1600" b="1" dirty="0" smtClean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 eaLnBrk="0" hangingPunct="0"/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  <p:sp>
          <p:nvSpPr>
            <p:cNvPr id="4120" name="Rectangle 20"/>
            <p:cNvSpPr>
              <a:spLocks noChangeArrowheads="1"/>
            </p:cNvSpPr>
            <p:nvPr/>
          </p:nvSpPr>
          <p:spPr bwMode="auto">
            <a:xfrm>
              <a:off x="816" y="2688"/>
              <a:ext cx="1104" cy="717"/>
            </a:xfrm>
            <a:prstGeom prst="rect">
              <a:avLst/>
            </a:prstGeom>
            <a:solidFill>
              <a:srgbClr val="FFCC00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8</a:t>
              </a:r>
            </a:p>
            <a:p>
              <a:pPr algn="ctr" eaLnBrk="0" hangingPunct="0"/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Return and Reintegration</a:t>
              </a:r>
              <a:endParaRPr lang="en-GB" sz="1600" b="1" dirty="0">
                <a:solidFill>
                  <a:srgbClr val="969696"/>
                </a:solidFill>
                <a:latin typeface="Times New Roman" pitchFamily="18" charset="0"/>
              </a:endParaRPr>
            </a:p>
          </p:txBody>
        </p:sp>
        <p:sp>
          <p:nvSpPr>
            <p:cNvPr id="4121" name="Rectangle 21"/>
            <p:cNvSpPr>
              <a:spLocks noChangeArrowheads="1"/>
            </p:cNvSpPr>
            <p:nvPr/>
          </p:nvSpPr>
          <p:spPr bwMode="auto">
            <a:xfrm>
              <a:off x="3216" y="3603"/>
              <a:ext cx="1104" cy="717"/>
            </a:xfrm>
            <a:prstGeom prst="rect">
              <a:avLst/>
            </a:prstGeom>
            <a:solidFill>
              <a:srgbClr val="FF9900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chemeClr val="hlink"/>
                  </a:solidFill>
                  <a:latin typeface="Arial Narrow" pitchFamily="34" charset="0"/>
                </a:rPr>
                <a:t>6</a:t>
              </a:r>
            </a:p>
            <a:p>
              <a:pPr algn="ctr"/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Recruitment, Preparation, and Departure</a:t>
              </a:r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  <p:sp>
          <p:nvSpPr>
            <p:cNvPr id="4122" name="Rectangle 22"/>
            <p:cNvSpPr>
              <a:spLocks noChangeArrowheads="1"/>
            </p:cNvSpPr>
            <p:nvPr/>
          </p:nvSpPr>
          <p:spPr bwMode="auto">
            <a:xfrm>
              <a:off x="1920" y="3603"/>
              <a:ext cx="1104" cy="717"/>
            </a:xfrm>
            <a:prstGeom prst="rect">
              <a:avLst/>
            </a:prstGeom>
            <a:solidFill>
              <a:srgbClr val="FF9900"/>
            </a:solidFill>
            <a:ln w="28575" cap="rnd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r>
                <a:rPr lang="en-GB" sz="1600" b="1" dirty="0" smtClean="0">
                  <a:solidFill>
                    <a:schemeClr val="hlink"/>
                  </a:solidFill>
                  <a:latin typeface="Arial Narrow" pitchFamily="34" charset="0"/>
                </a:rPr>
                <a:t>7</a:t>
              </a:r>
            </a:p>
            <a:p>
              <a:pPr algn="ctr" eaLnBrk="0" hangingPunct="0"/>
              <a:r>
                <a:rPr lang="en-GB" sz="1600" b="1" dirty="0" smtClean="0">
                  <a:solidFill>
                    <a:srgbClr val="111111"/>
                  </a:solidFill>
                  <a:latin typeface="Times New Roman" pitchFamily="18" charset="0"/>
                </a:rPr>
                <a:t>Working in the Country of Destination</a:t>
              </a:r>
              <a:endParaRPr lang="en-GB" sz="1600" b="1" dirty="0">
                <a:solidFill>
                  <a:srgbClr val="111111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0" name="Rectangle 23"/>
          <p:cNvSpPr>
            <a:spLocks noChangeArrowheads="1"/>
          </p:cNvSpPr>
          <p:nvPr/>
        </p:nvSpPr>
        <p:spPr bwMode="auto">
          <a:xfrm>
            <a:off x="8382000" y="914400"/>
            <a:ext cx="5334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endParaRPr lang="en-GB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  <a:p>
            <a:pPr algn="ctr"/>
            <a:endParaRPr lang="en-GB" sz="2400" dirty="0">
              <a:latin typeface="Times New Roman" pitchFamily="18" charset="0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2046288" y="260350"/>
            <a:ext cx="472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" pitchFamily="18" charset="0"/>
              </a:rPr>
              <a:t>G E N D E R</a:t>
            </a:r>
            <a:endParaRPr lang="en-GB" sz="2400" b="1" dirty="0">
              <a:latin typeface="Times" pitchFamily="18" charset="0"/>
            </a:endParaRPr>
          </a:p>
        </p:txBody>
      </p:sp>
      <p:sp>
        <p:nvSpPr>
          <p:cNvPr id="4102" name="Rectangle 25"/>
          <p:cNvSpPr>
            <a:spLocks noChangeArrowheads="1"/>
          </p:cNvSpPr>
          <p:nvPr/>
        </p:nvSpPr>
        <p:spPr bwMode="auto">
          <a:xfrm>
            <a:off x="304800" y="990600"/>
            <a:ext cx="6096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T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endParaRPr lang="en-GB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GB" sz="2400" dirty="0">
              <a:latin typeface="Times New Roman" pitchFamily="18" charset="0"/>
            </a:endParaRPr>
          </a:p>
        </p:txBody>
      </p:sp>
      <p:graphicFrame>
        <p:nvGraphicFramePr>
          <p:cNvPr id="410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380127"/>
              </p:ext>
            </p:extLst>
          </p:nvPr>
        </p:nvGraphicFramePr>
        <p:xfrm>
          <a:off x="8153400" y="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4105" idx="3"/>
            <a:endCxn id="4116" idx="1"/>
          </p:cNvCxnSpPr>
          <p:nvPr/>
        </p:nvCxnSpPr>
        <p:spPr>
          <a:xfrm>
            <a:off x="4421188" y="1741488"/>
            <a:ext cx="373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28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188" y="785813"/>
            <a:ext cx="8099425" cy="1295400"/>
          </a:xfrm>
        </p:spPr>
        <p:txBody>
          <a:bodyPr/>
          <a:lstStyle/>
          <a:p>
            <a:pPr eaLnBrk="1" hangingPunct="1"/>
            <a:r>
              <a:rPr lang="en-GB" sz="2800" b="1" dirty="0" smtClean="0"/>
              <a:t>How can Consulates Improve Protection for Migrant Workers?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7988" y="2212975"/>
            <a:ext cx="8375650" cy="42005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sz="2400" dirty="0" smtClean="0"/>
              <a:t> Labour Attachés:</a:t>
            </a:r>
          </a:p>
          <a:p>
            <a:pPr marL="571500" lvl="1" algn="just"/>
            <a:r>
              <a:rPr lang="en-GB" sz="2200" dirty="0" smtClean="0"/>
              <a:t>An officer of the Ministry of Labour working at embassies or </a:t>
            </a:r>
            <a:r>
              <a:rPr lang="en-GB" sz="2200" dirty="0" smtClean="0"/>
              <a:t>consulates.</a:t>
            </a:r>
            <a:endParaRPr lang="en-GB" sz="2200" dirty="0" smtClean="0"/>
          </a:p>
          <a:p>
            <a:pPr marL="571500" lvl="1" algn="just"/>
            <a:r>
              <a:rPr lang="en-GB" sz="2200" dirty="0" smtClean="0"/>
              <a:t>Key responsibilities:</a:t>
            </a:r>
          </a:p>
          <a:p>
            <a:pPr lvl="2" algn="just"/>
            <a:r>
              <a:rPr lang="en-GB" sz="2200" dirty="0" smtClean="0"/>
              <a:t>Protecting migrant workers in his/her jurisdiction;</a:t>
            </a:r>
          </a:p>
          <a:p>
            <a:pPr lvl="2" algn="just"/>
            <a:r>
              <a:rPr lang="en-GB" sz="2200" dirty="0" smtClean="0"/>
              <a:t>Supporting processes to identify decent employment opportunities for </a:t>
            </a:r>
            <a:r>
              <a:rPr lang="en-GB" sz="2200" dirty="0" smtClean="0"/>
              <a:t>his/her</a:t>
            </a:r>
            <a:r>
              <a:rPr lang="en-GB" sz="2200" dirty="0" smtClean="0"/>
              <a:t> </a:t>
            </a:r>
            <a:r>
              <a:rPr lang="en-GB" sz="2200" dirty="0" smtClean="0"/>
              <a:t>compatriots;</a:t>
            </a:r>
          </a:p>
          <a:p>
            <a:pPr lvl="2" algn="just"/>
            <a:r>
              <a:rPr lang="en-GB" sz="2200" dirty="0" smtClean="0"/>
              <a:t>Supporting the development of labour migration policy;</a:t>
            </a:r>
          </a:p>
          <a:p>
            <a:pPr lvl="2" algn="just"/>
            <a:r>
              <a:rPr lang="en-GB" sz="2200" dirty="0" smtClean="0"/>
              <a:t>Promoting good relations with the host country in regard to labour matters.</a:t>
            </a:r>
          </a:p>
        </p:txBody>
      </p:sp>
      <p:graphicFrame>
        <p:nvGraphicFramePr>
          <p:cNvPr id="5124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83380"/>
              </p:ext>
            </p:extLst>
          </p:nvPr>
        </p:nvGraphicFramePr>
        <p:xfrm>
          <a:off x="8153400" y="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4175" y="1844675"/>
            <a:ext cx="8375650" cy="4652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200" dirty="0" smtClean="0"/>
              <a:t>Protection actions to be implemented by the Labour Attaché: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Assistance in matters relating to </a:t>
            </a:r>
            <a:r>
              <a:rPr lang="en-GB" sz="2000" dirty="0" smtClean="0"/>
              <a:t>employment;</a:t>
            </a:r>
            <a:endParaRPr lang="en-GB" sz="2000" dirty="0" smtClean="0"/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Protecting undocumented migrants and victims of trafficking;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Legal aid or representation at courts;</a:t>
            </a:r>
          </a:p>
          <a:p>
            <a:pPr algn="just">
              <a:lnSpc>
                <a:spcPct val="90000"/>
              </a:lnSpc>
            </a:pPr>
            <a:r>
              <a:rPr lang="en-GB" sz="2200" dirty="0" smtClean="0"/>
              <a:t>Knowledge and </a:t>
            </a:r>
            <a:r>
              <a:rPr lang="en-GB" sz="2200" dirty="0" smtClean="0"/>
              <a:t>skill</a:t>
            </a:r>
            <a:r>
              <a:rPr lang="en-GB" sz="2200" dirty="0" smtClean="0"/>
              <a:t>s </a:t>
            </a:r>
            <a:r>
              <a:rPr lang="en-GB" sz="2200" dirty="0" smtClean="0"/>
              <a:t>of the Labour Attaché: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International legislation;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Labour markets (origin and destination);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Labour policy and legislation (origin and destination);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Diplomatic skills, counselling; </a:t>
            </a:r>
          </a:p>
          <a:p>
            <a:pPr marL="571500" lvl="1" algn="just">
              <a:lnSpc>
                <a:spcPct val="90000"/>
              </a:lnSpc>
            </a:pPr>
            <a:r>
              <a:rPr lang="en-GB" sz="2000" dirty="0" smtClean="0"/>
              <a:t>Negotiation, conciliation, and </a:t>
            </a:r>
            <a:r>
              <a:rPr lang="en-GB" sz="2000" dirty="0" smtClean="0"/>
              <a:t>arbitrati</a:t>
            </a:r>
            <a:r>
              <a:rPr lang="en-GB" sz="2000" dirty="0" smtClean="0"/>
              <a:t>on</a:t>
            </a:r>
            <a:r>
              <a:rPr lang="en-GB" sz="2000" dirty="0"/>
              <a:t>.</a:t>
            </a:r>
            <a:endParaRPr lang="en-GB" sz="2000" dirty="0" smtClean="0"/>
          </a:p>
          <a:p>
            <a:pPr algn="just">
              <a:lnSpc>
                <a:spcPct val="90000"/>
              </a:lnSpc>
            </a:pPr>
            <a:r>
              <a:rPr lang="en-GB" sz="2200" dirty="0" smtClean="0"/>
              <a:t>The Labour Attaché coordinates his/her actions with the diplomatic mission and the Ministry of Labour in the country of origin.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0850" y="460375"/>
            <a:ext cx="81010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400" b="1" dirty="0" smtClean="0"/>
              <a:t>How Can the Protection for Migrant Workers be Improved in Countries of Destination?</a:t>
            </a:r>
            <a:endParaRPr lang="en-GB" sz="2400" b="1" dirty="0"/>
          </a:p>
        </p:txBody>
      </p:sp>
      <p:graphicFrame>
        <p:nvGraphicFramePr>
          <p:cNvPr id="6148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501661"/>
              </p:ext>
            </p:extLst>
          </p:nvPr>
        </p:nvGraphicFramePr>
        <p:xfrm>
          <a:off x="8153400" y="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Picture" r:id="rId4" imgW="831242" imgH="732253" progId="Word.Picture.8">
                  <p:embed/>
                </p:oleObj>
              </mc:Choice>
              <mc:Fallback>
                <p:oleObj name="Picture" r:id="rId4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822012"/>
              </p:ext>
            </p:extLst>
          </p:nvPr>
        </p:nvGraphicFramePr>
        <p:xfrm>
          <a:off x="8153400" y="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itle 2"/>
          <p:cNvSpPr>
            <a:spLocks noGrp="1"/>
          </p:cNvSpPr>
          <p:nvPr>
            <p:ph type="ctrTitle"/>
          </p:nvPr>
        </p:nvSpPr>
        <p:spPr>
          <a:xfrm>
            <a:off x="685800" y="1563688"/>
            <a:ext cx="7772400" cy="1470025"/>
          </a:xfrm>
        </p:spPr>
        <p:txBody>
          <a:bodyPr/>
          <a:lstStyle/>
          <a:p>
            <a:r>
              <a:rPr lang="en-GB" dirty="0" smtClean="0"/>
              <a:t>Best Practices in Consular Protection</a:t>
            </a:r>
          </a:p>
        </p:txBody>
      </p:sp>
      <p:sp>
        <p:nvSpPr>
          <p:cNvPr id="7172" name="Subtitle 3"/>
          <p:cNvSpPr>
            <a:spLocks noGrp="1"/>
          </p:cNvSpPr>
          <p:nvPr>
            <p:ph type="subTitle" idx="1"/>
          </p:nvPr>
        </p:nvSpPr>
        <p:spPr>
          <a:xfrm>
            <a:off x="1371600" y="3378200"/>
            <a:ext cx="6400800" cy="962025"/>
          </a:xfrm>
        </p:spPr>
        <p:txBody>
          <a:bodyPr/>
          <a:lstStyle/>
          <a:p>
            <a:r>
              <a:rPr lang="en-GB" dirty="0" smtClean="0"/>
              <a:t>The Case of the Philippines</a:t>
            </a:r>
          </a:p>
        </p:txBody>
      </p:sp>
      <p:grpSp>
        <p:nvGrpSpPr>
          <p:cNvPr id="7173" name="Group 27"/>
          <p:cNvGrpSpPr>
            <a:grpSpLocks/>
          </p:cNvGrpSpPr>
          <p:nvPr/>
        </p:nvGrpSpPr>
        <p:grpSpPr bwMode="auto">
          <a:xfrm>
            <a:off x="995363" y="4659313"/>
            <a:ext cx="7307262" cy="1658937"/>
            <a:chOff x="793" y="3067"/>
            <a:chExt cx="4697" cy="1066"/>
          </a:xfrm>
        </p:grpSpPr>
        <p:pic>
          <p:nvPicPr>
            <p:cNvPr id="7174" name="Picture 21" descr="27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158"/>
              <a:ext cx="1339" cy="8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24" descr="750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158"/>
              <a:ext cx="1340" cy="9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25" descr="8059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158"/>
              <a:ext cx="1326" cy="8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20" descr="168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067"/>
              <a:ext cx="710" cy="106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26" descr="809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067"/>
              <a:ext cx="859" cy="106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200" dirty="0" smtClean="0"/>
              <a:t>9 million Filipinos work overseas in approximately 190 countries </a:t>
            </a:r>
            <a:r>
              <a:rPr lang="en-GB" sz="2200" dirty="0" smtClean="0"/>
              <a:t>(25% </a:t>
            </a:r>
            <a:r>
              <a:rPr lang="en-GB" sz="2200" dirty="0" smtClean="0"/>
              <a:t>of the workforce</a:t>
            </a:r>
            <a:r>
              <a:rPr lang="en-GB" sz="2200" dirty="0" smtClean="0"/>
              <a:t>).</a:t>
            </a:r>
            <a:endParaRPr lang="en-GB" sz="2200" dirty="0" smtClean="0"/>
          </a:p>
          <a:p>
            <a:pPr>
              <a:defRPr/>
            </a:pPr>
            <a:r>
              <a:rPr lang="en-GB" sz="2200" dirty="0" smtClean="0"/>
              <a:t>An average of 75,000 Filipinos leave the country</a:t>
            </a:r>
            <a:r>
              <a:rPr lang="en-GB" sz="2200" dirty="0" smtClean="0"/>
              <a:t> to work overseas each month.</a:t>
            </a:r>
            <a:endParaRPr lang="en-GB" sz="2200" dirty="0" smtClean="0"/>
          </a:p>
          <a:p>
            <a:pPr>
              <a:defRPr/>
            </a:pPr>
            <a:r>
              <a:rPr lang="en-GB" sz="2200" dirty="0" smtClean="0"/>
              <a:t>30% </a:t>
            </a:r>
            <a:r>
              <a:rPr lang="en-GB" sz="2200" dirty="0" smtClean="0"/>
              <a:t>of the marine workers worldwide are Filipinos. </a:t>
            </a:r>
          </a:p>
          <a:p>
            <a:pPr>
              <a:defRPr/>
            </a:pPr>
            <a:r>
              <a:rPr lang="en-GB" sz="2200" dirty="0" smtClean="0"/>
              <a:t>The Philippines receives an average of U</a:t>
            </a:r>
            <a:r>
              <a:rPr lang="en-GB" sz="2200" dirty="0" smtClean="0"/>
              <a:t>S$ 1 billion each month in remittances (13% </a:t>
            </a:r>
            <a:r>
              <a:rPr lang="en-GB" sz="2200" dirty="0" smtClean="0"/>
              <a:t>GDP</a:t>
            </a:r>
            <a:r>
              <a:rPr lang="en-GB" sz="2200" dirty="0" smtClean="0"/>
              <a:t>).</a:t>
            </a:r>
          </a:p>
          <a:p>
            <a:pPr>
              <a:defRPr/>
            </a:pPr>
            <a:r>
              <a:rPr lang="en-GB" sz="2200" dirty="0"/>
              <a:t>T</a:t>
            </a:r>
            <a:r>
              <a:rPr lang="en-GB" sz="2200" dirty="0" smtClean="0"/>
              <a:t>he Overseas Employment Development Board </a:t>
            </a:r>
            <a:r>
              <a:rPr lang="en-GB" sz="2200" dirty="0" smtClean="0"/>
              <a:t>(OEDB) </a:t>
            </a:r>
            <a:r>
              <a:rPr lang="en-GB" sz="2200" dirty="0" smtClean="0"/>
              <a:t>is established in 1974 and transformed into the current Philippine Overseas Employment Administration (POEA) in 1982.</a:t>
            </a:r>
            <a:endParaRPr lang="en-GB" sz="2200" dirty="0" smtClean="0"/>
          </a:p>
          <a:p>
            <a:pPr>
              <a:defRPr/>
            </a:pPr>
            <a:r>
              <a:rPr lang="en-GB" sz="2200" dirty="0"/>
              <a:t>T</a:t>
            </a:r>
            <a:r>
              <a:rPr lang="en-GB" sz="2200" dirty="0" smtClean="0"/>
              <a:t>he Overseas Workers Welfare Administration (OWWA) is established in 1985.</a:t>
            </a:r>
            <a:endParaRPr lang="en-GB" sz="2200" dirty="0" smtClean="0"/>
          </a:p>
          <a:p>
            <a:pPr marL="0" indent="0">
              <a:buFontTx/>
              <a:buNone/>
              <a:defRPr/>
            </a:pPr>
            <a:endParaRPr lang="en-GB" sz="22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graphicFrame>
        <p:nvGraphicFramePr>
          <p:cNvPr id="819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518743"/>
              </p:ext>
            </p:extLst>
          </p:nvPr>
        </p:nvGraphicFramePr>
        <p:xfrm>
          <a:off x="8153400" y="0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0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2114550"/>
            <a:ext cx="8137525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b="1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Regulation:</a:t>
            </a:r>
            <a:r>
              <a:rPr lang="en-GB" i="1" dirty="0" smtClean="0">
                <a:solidFill>
                  <a:schemeClr val="accent6"/>
                </a:solidFill>
              </a:rPr>
              <a:t> </a:t>
            </a:r>
            <a:r>
              <a:rPr lang="en-GB" sz="1800" i="1" dirty="0" smtClean="0">
                <a:solidFill>
                  <a:schemeClr val="accent6"/>
                </a:solidFill>
              </a:rPr>
              <a:t>Controls APR, explores the external labour market, disseminates information, appoints Labour Attachés at embassies and consulates, enters data into the data base (POEA).</a:t>
            </a: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b="1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Departure Process Administration</a:t>
            </a:r>
            <a:r>
              <a:rPr lang="en-GB" b="1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sz="1800" dirty="0" smtClean="0">
                <a:solidFill>
                  <a:schemeClr val="accent6"/>
                </a:solidFill>
              </a:rPr>
              <a:t>Organizes, coordinates, monitors, and evaluates the entire selection and preparation process before departure, issues identity documents, and enters data into the data base (POEA).</a:t>
            </a:r>
            <a:endParaRPr lang="en-GB" sz="1800" dirty="0" smtClean="0">
              <a:solidFill>
                <a:srgbClr val="4D4D4D"/>
              </a:solidFill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and Representation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1800" dirty="0" smtClean="0">
                <a:solidFill>
                  <a:srgbClr val="FF0000"/>
                </a:solidFill>
              </a:rPr>
              <a:t> Conducts</a:t>
            </a:r>
            <a:r>
              <a:rPr lang="en-GB" sz="1800" dirty="0" smtClean="0">
                <a:solidFill>
                  <a:srgbClr val="FF0000"/>
                </a:solidFill>
              </a:rPr>
              <a:t> the mandatory orientation course prior to departure, provides guidance and services at embassies and consulates, enters data into the data base </a:t>
            </a:r>
            <a:r>
              <a:rPr lang="en-GB" sz="1800" dirty="0" smtClean="0">
                <a:solidFill>
                  <a:srgbClr val="FF0000"/>
                </a:solidFill>
              </a:rPr>
              <a:t>(OWWA-POEA).</a:t>
            </a:r>
            <a:endParaRPr lang="en-GB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GB" b="1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Information System (Data Base):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sz="1800" dirty="0" smtClean="0">
                <a:solidFill>
                  <a:schemeClr val="accent6"/>
                </a:solidFill>
              </a:rPr>
              <a:t>Centralizes and manages information on workers and employers, including remittances, to </a:t>
            </a:r>
            <a:r>
              <a:rPr lang="en-GB" sz="1800" dirty="0" smtClean="0">
                <a:solidFill>
                  <a:schemeClr val="accent6"/>
                </a:solidFill>
              </a:rPr>
              <a:t>inform </a:t>
            </a:r>
            <a:r>
              <a:rPr lang="en-GB" sz="1800" dirty="0" smtClean="0">
                <a:solidFill>
                  <a:schemeClr val="accent6"/>
                </a:solidFill>
              </a:rPr>
              <a:t>decision-making processes (POEA-OWWA-NEO).</a:t>
            </a:r>
            <a:endParaRPr lang="en-GB" b="1" u="sng" dirty="0" smtClean="0">
              <a:solidFill>
                <a:srgbClr val="4D4D4D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95288" y="808038"/>
            <a:ext cx="7575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Comprehensive Migration Management Approach of the Philippines</a:t>
            </a:r>
            <a:endParaRPr lang="en-GB" sz="2800" b="1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2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24170"/>
              </p:ext>
            </p:extLst>
          </p:nvPr>
        </p:nvGraphicFramePr>
        <p:xfrm>
          <a:off x="7991475" y="144463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Picture" r:id="rId3" imgW="831242" imgH="732253" progId="Word.Picture.8">
                  <p:embed/>
                </p:oleObj>
              </mc:Choice>
              <mc:Fallback>
                <p:oleObj name="Picture" r:id="rId3" imgW="831242" imgH="732253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5" y="144463"/>
                        <a:ext cx="9906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3"/>
          <p:cNvGrpSpPr>
            <a:grpSpLocks/>
          </p:cNvGrpSpPr>
          <p:nvPr/>
        </p:nvGrpSpPr>
        <p:grpSpPr bwMode="auto">
          <a:xfrm>
            <a:off x="371475" y="309563"/>
            <a:ext cx="8466138" cy="706437"/>
            <a:chOff x="1857415" y="3066316"/>
            <a:chExt cx="8149307" cy="1098413"/>
          </a:xfrm>
        </p:grpSpPr>
        <p:sp>
          <p:nvSpPr>
            <p:cNvPr id="15" name="Rectangle 14"/>
            <p:cNvSpPr/>
            <p:nvPr/>
          </p:nvSpPr>
          <p:spPr>
            <a:xfrm>
              <a:off x="1857415" y="3066316"/>
              <a:ext cx="8149307" cy="109841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b="1" dirty="0" smtClean="0"/>
                <a:t>Philippine Government Institutions Linked to </a:t>
              </a:r>
            </a:p>
            <a:p>
              <a:pPr algn="ctr">
                <a:defRPr/>
              </a:pPr>
              <a:r>
                <a:rPr lang="en-GB" b="1" dirty="0" smtClean="0"/>
                <a:t>Migration Management </a:t>
              </a:r>
              <a:endParaRPr lang="en-GB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52293" y="3066316"/>
              <a:ext cx="1566292" cy="782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400" dirty="0"/>
            </a:p>
          </p:txBody>
        </p:sp>
      </p:grp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5235575" y="1260475"/>
            <a:ext cx="3602038" cy="881063"/>
            <a:chOff x="4301760" y="2810715"/>
            <a:chExt cx="2759617" cy="1038343"/>
          </a:xfrm>
        </p:grpSpPr>
        <p:sp>
          <p:nvSpPr>
            <p:cNvPr id="19" name="Rectangle 18"/>
            <p:cNvSpPr/>
            <p:nvPr/>
          </p:nvSpPr>
          <p:spPr>
            <a:xfrm>
              <a:off x="4301760" y="2810715"/>
              <a:ext cx="2759617" cy="76145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 u="sng" dirty="0" smtClean="0"/>
                <a:t>Ministry of Foreign Affairs</a:t>
              </a:r>
            </a:p>
            <a:p>
              <a:pPr algn="ctr">
                <a:defRPr/>
              </a:pPr>
              <a:r>
                <a:rPr lang="en-GB" sz="1400" b="1" dirty="0" smtClean="0"/>
                <a:t>Directorate of Foreign Affairs</a:t>
              </a:r>
              <a:endParaRPr lang="en-GB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52033" y="3067027"/>
              <a:ext cx="1565283" cy="782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4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71475" y="1260475"/>
            <a:ext cx="3602038" cy="6461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u="sng" dirty="0" smtClean="0"/>
              <a:t>Ministry of Labour</a:t>
            </a:r>
          </a:p>
          <a:p>
            <a:pPr algn="ctr">
              <a:defRPr/>
            </a:pPr>
            <a:r>
              <a:rPr lang="en-GB" sz="1400" b="1" dirty="0" smtClean="0"/>
              <a:t>Directorate of Employment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71450" y="2409825"/>
            <a:ext cx="1958975" cy="10826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/>
              <a:t>Overseas Workers Welfare Administration </a:t>
            </a:r>
            <a:r>
              <a:rPr lang="en-GB" sz="1400" b="1" dirty="0" smtClean="0"/>
              <a:t>(OWWA)</a:t>
            </a:r>
            <a:endParaRPr lang="en-GB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2414588" y="4013200"/>
            <a:ext cx="1881187" cy="723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800" b="1" dirty="0" smtClean="0"/>
              <a:t>International Offices</a:t>
            </a:r>
            <a:endParaRPr lang="en-GB" sz="1800" b="1" dirty="0"/>
          </a:p>
        </p:txBody>
      </p:sp>
      <p:sp>
        <p:nvSpPr>
          <p:cNvPr id="27" name="Rectangle 26"/>
          <p:cNvSpPr/>
          <p:nvPr/>
        </p:nvSpPr>
        <p:spPr>
          <a:xfrm>
            <a:off x="171450" y="4013200"/>
            <a:ext cx="1958975" cy="723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800" b="1" dirty="0" smtClean="0"/>
              <a:t>International Offices</a:t>
            </a:r>
            <a:endParaRPr lang="en-GB" sz="1800" b="1" dirty="0"/>
          </a:p>
        </p:txBody>
      </p:sp>
      <p:sp>
        <p:nvSpPr>
          <p:cNvPr id="28" name="Rectangle 27"/>
          <p:cNvSpPr/>
          <p:nvPr/>
        </p:nvSpPr>
        <p:spPr>
          <a:xfrm>
            <a:off x="5588000" y="4013200"/>
            <a:ext cx="2525713" cy="723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800" b="1" dirty="0" smtClean="0"/>
              <a:t>Embassies and Consulates</a:t>
            </a:r>
            <a:endParaRPr lang="en-GB" sz="1800" b="1" dirty="0"/>
          </a:p>
        </p:txBody>
      </p:sp>
      <p:sp>
        <p:nvSpPr>
          <p:cNvPr id="29" name="Rectangle 28"/>
          <p:cNvSpPr/>
          <p:nvPr/>
        </p:nvSpPr>
        <p:spPr>
          <a:xfrm>
            <a:off x="6843713" y="4991100"/>
            <a:ext cx="1784350" cy="850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600" b="1" dirty="0" smtClean="0"/>
              <a:t>Foreign Service Staff</a:t>
            </a:r>
            <a:endParaRPr lang="en-GB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4344988" y="5648325"/>
            <a:ext cx="2325687" cy="10064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b="1" dirty="0" smtClean="0"/>
              <a:t>Filipino Workers Overseas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2659063" y="4991100"/>
            <a:ext cx="1393825" cy="850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600" b="1" dirty="0" smtClean="0"/>
              <a:t>Labour Attachés</a:t>
            </a:r>
            <a:endParaRPr lang="en-GB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449263" y="4991100"/>
            <a:ext cx="1403350" cy="8874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1600" b="1" dirty="0" smtClean="0"/>
              <a:t>Social Welfare Officers</a:t>
            </a:r>
            <a:endParaRPr lang="en-GB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2414588" y="2409825"/>
            <a:ext cx="1881187" cy="10826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/>
              <a:t>Philippine Overseas Employment Administration </a:t>
            </a:r>
            <a:r>
              <a:rPr lang="en-GB" sz="1400" b="1" dirty="0" smtClean="0"/>
              <a:t>(POEA)</a:t>
            </a:r>
            <a:endParaRPr lang="en-GB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4737100" y="2409825"/>
            <a:ext cx="1978025" cy="10826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/>
              <a:t>Special Commission on Filipinos Overseas</a:t>
            </a:r>
            <a:endParaRPr lang="en-GB" sz="1400" dirty="0"/>
          </a:p>
        </p:txBody>
      </p:sp>
      <p:sp>
        <p:nvSpPr>
          <p:cNvPr id="35" name="Rectangle 34"/>
          <p:cNvSpPr/>
          <p:nvPr/>
        </p:nvSpPr>
        <p:spPr>
          <a:xfrm>
            <a:off x="6975475" y="2409825"/>
            <a:ext cx="1862138" cy="10826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/>
              <a:t>Office of the Sub-Secretary for Filipinos Overseas</a:t>
            </a:r>
            <a:endParaRPr lang="en-GB" sz="1400" b="1" dirty="0"/>
          </a:p>
        </p:txBody>
      </p:sp>
      <p:cxnSp>
        <p:nvCxnSpPr>
          <p:cNvPr id="41" name="Straight Connector 40"/>
          <p:cNvCxnSpPr>
            <a:stCxn id="22" idx="0"/>
          </p:cNvCxnSpPr>
          <p:nvPr/>
        </p:nvCxnSpPr>
        <p:spPr>
          <a:xfrm flipH="1" flipV="1">
            <a:off x="1150938" y="2141538"/>
            <a:ext cx="0" cy="26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0"/>
          </p:cNvCxnSpPr>
          <p:nvPr/>
        </p:nvCxnSpPr>
        <p:spPr>
          <a:xfrm flipV="1">
            <a:off x="3355975" y="2141538"/>
            <a:ext cx="0" cy="26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50938" y="2141538"/>
            <a:ext cx="2205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2"/>
          </p:cNvCxnSpPr>
          <p:nvPr/>
        </p:nvCxnSpPr>
        <p:spPr>
          <a:xfrm>
            <a:off x="2171700" y="1906588"/>
            <a:ext cx="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2"/>
            <a:endCxn id="27" idx="0"/>
          </p:cNvCxnSpPr>
          <p:nvPr/>
        </p:nvCxnSpPr>
        <p:spPr>
          <a:xfrm>
            <a:off x="1150938" y="3492500"/>
            <a:ext cx="0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4" idx="0"/>
          </p:cNvCxnSpPr>
          <p:nvPr/>
        </p:nvCxnSpPr>
        <p:spPr>
          <a:xfrm flipV="1">
            <a:off x="5726113" y="2141538"/>
            <a:ext cx="0" cy="26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35" idx="0"/>
          </p:cNvCxnSpPr>
          <p:nvPr/>
        </p:nvCxnSpPr>
        <p:spPr>
          <a:xfrm flipV="1">
            <a:off x="7905750" y="2141538"/>
            <a:ext cx="0" cy="26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5692775" y="2141538"/>
            <a:ext cx="2212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843713" y="1906588"/>
            <a:ext cx="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6850063" y="2141538"/>
            <a:ext cx="7937" cy="187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561263" y="4737100"/>
            <a:ext cx="0" cy="222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850063" y="4991100"/>
            <a:ext cx="885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32" idx="2"/>
          </p:cNvCxnSpPr>
          <p:nvPr/>
        </p:nvCxnSpPr>
        <p:spPr>
          <a:xfrm flipH="1">
            <a:off x="1150938" y="5878513"/>
            <a:ext cx="0" cy="35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31" idx="2"/>
          </p:cNvCxnSpPr>
          <p:nvPr/>
        </p:nvCxnSpPr>
        <p:spPr>
          <a:xfrm>
            <a:off x="3355975" y="5842000"/>
            <a:ext cx="0" cy="11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561263" y="5842000"/>
            <a:ext cx="0" cy="390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6670675" y="6232525"/>
            <a:ext cx="890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26" idx="0"/>
            <a:endCxn id="33" idx="2"/>
          </p:cNvCxnSpPr>
          <p:nvPr/>
        </p:nvCxnSpPr>
        <p:spPr>
          <a:xfrm flipH="1" flipV="1">
            <a:off x="3355975" y="3492500"/>
            <a:ext cx="0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31" idx="0"/>
            <a:endCxn id="26" idx="2"/>
          </p:cNvCxnSpPr>
          <p:nvPr/>
        </p:nvCxnSpPr>
        <p:spPr>
          <a:xfrm flipV="1">
            <a:off x="3355975" y="4737100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32" idx="0"/>
            <a:endCxn id="27" idx="2"/>
          </p:cNvCxnSpPr>
          <p:nvPr/>
        </p:nvCxnSpPr>
        <p:spPr>
          <a:xfrm flipV="1">
            <a:off x="1150938" y="4737100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3355975" y="5961063"/>
            <a:ext cx="989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1150938" y="6232525"/>
            <a:ext cx="3194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1" idx="3"/>
          </p:cNvCxnSpPr>
          <p:nvPr/>
        </p:nvCxnSpPr>
        <p:spPr>
          <a:xfrm>
            <a:off x="4052888" y="5416550"/>
            <a:ext cx="2805112" cy="174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3"/>
            <a:endCxn id="31" idx="1"/>
          </p:cNvCxnSpPr>
          <p:nvPr/>
        </p:nvCxnSpPr>
        <p:spPr>
          <a:xfrm flipV="1">
            <a:off x="1852613" y="5416550"/>
            <a:ext cx="806450" cy="190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83313" y="4737100"/>
            <a:ext cx="14287" cy="68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3929</TotalTime>
  <Words>1035</Words>
  <Application>Microsoft Office PowerPoint</Application>
  <PresentationFormat>Presentación en pantalla (4:3)</PresentationFormat>
  <Paragraphs>161</Paragraphs>
  <Slides>13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Default Design</vt:lpstr>
      <vt:lpstr>Picture</vt:lpstr>
      <vt:lpstr>Photo Editor Photo</vt:lpstr>
      <vt:lpstr>Presentación de PowerPoint</vt:lpstr>
      <vt:lpstr>Protecting Migrant Workers</vt:lpstr>
      <vt:lpstr>Presentación de PowerPoint</vt:lpstr>
      <vt:lpstr>How can Consulates Improve Protection for Migrant Workers?</vt:lpstr>
      <vt:lpstr>Presentación de PowerPoint</vt:lpstr>
      <vt:lpstr>Best Practices in Consular Protection</vt:lpstr>
      <vt:lpstr>Background</vt:lpstr>
      <vt:lpstr>Presentación de PowerPoint</vt:lpstr>
      <vt:lpstr>Presentación de PowerPoint</vt:lpstr>
      <vt:lpstr>  Services Provided Through  Social Welfare Officers and Labour Attachés at Philippine Embassies and Consulates   </vt:lpstr>
      <vt:lpstr>Policy Options for Countries of Origin</vt:lpstr>
      <vt:lpstr>Conclusion </vt:lpstr>
      <vt:lpstr>Thank you</vt:lpstr>
    </vt:vector>
  </TitlesOfParts>
  <Company>OIM - Guatemala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Abel Ramírez</dc:creator>
  <cp:lastModifiedBy>Christiane</cp:lastModifiedBy>
  <cp:revision>291</cp:revision>
  <cp:lastPrinted>2012-04-26T22:09:57Z</cp:lastPrinted>
  <dcterms:created xsi:type="dcterms:W3CDTF">2004-10-07T20:57:33Z</dcterms:created>
  <dcterms:modified xsi:type="dcterms:W3CDTF">2012-05-02T17:37:55Z</dcterms:modified>
</cp:coreProperties>
</file>