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1" r:id="rId3"/>
    <p:sldId id="264" r:id="rId4"/>
    <p:sldId id="262" r:id="rId5"/>
    <p:sldId id="265" r:id="rId6"/>
    <p:sldId id="263" r:id="rId7"/>
  </p:sldIdLst>
  <p:sldSz cx="9144000" cy="5143500" type="screen16x9"/>
  <p:notesSz cx="6858000" cy="9144000"/>
  <p:embeddedFontLst>
    <p:embeddedFont>
      <p:font typeface="Oswald" charset="0"/>
      <p:regular r:id="rId9"/>
      <p:bold r:id="rId10"/>
    </p:embeddedFont>
  </p:embeddedFontLst>
  <p:custDataLst>
    <p:tags r:id="rId11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30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31573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7090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59765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Cancillerias</a:t>
            </a:r>
            <a:r>
              <a:rPr lang="en-US" dirty="0"/>
              <a:t>/</a:t>
            </a:r>
            <a:r>
              <a:rPr lang="en-US" dirty="0" err="1"/>
              <a:t>Consulados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41521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07552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55200" y="-82400"/>
            <a:ext cx="9434100" cy="522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686617" y="213093"/>
            <a:ext cx="6157500" cy="2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PROTECCIÓN</a:t>
            </a: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CONSULAR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DE LAS PERSONAS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TRABAJADORAS MIGRANTES</a:t>
            </a:r>
            <a:endParaRPr sz="40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55200" y="-82400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38325" y="1211650"/>
            <a:ext cx="19971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TALLER</a:t>
            </a:r>
            <a:endParaRPr sz="4800" b="1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3" y="3856008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117" y="3751293"/>
            <a:ext cx="1008775" cy="130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4276" y="397704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3324075"/>
            <a:ext cx="9434100" cy="16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7355838" y="36700"/>
            <a:ext cx="1288725" cy="346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="" xmlns:a16="http://schemas.microsoft.com/office/drawing/2014/main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1685446" y="2493093"/>
            <a:ext cx="4485658" cy="71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Ciudad de Panamá, Panamá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 y 26 de abril, 2018</a:t>
            </a:r>
            <a:endParaRPr lang="es-ES" sz="16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" name="Shape 63">
            <a:extLst>
              <a:ext uri="{FF2B5EF4-FFF2-40B4-BE49-F238E27FC236}">
                <a16:creationId xmlns=""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3467" y="3930770"/>
            <a:ext cx="1908601" cy="94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=""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=""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10212" y="223853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países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36672" y="975259"/>
          <a:ext cx="7930375" cy="28623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=""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=""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=""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=""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=""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Denominacion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Organos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Resutlados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Convenio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colocación</a:t>
                      </a:r>
                      <a:r>
                        <a:rPr lang="en-US" baseline="0" dirty="0" smtClean="0"/>
                        <a:t> de personas </a:t>
                      </a:r>
                      <a:r>
                        <a:rPr lang="en-US" baseline="0" dirty="0" err="1" smtClean="0"/>
                        <a:t>salvadoreños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como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marinos</a:t>
                      </a:r>
                      <a:r>
                        <a:rPr lang="en-US" baseline="0" dirty="0" smtClean="0"/>
                        <a:t> en </a:t>
                      </a:r>
                      <a:r>
                        <a:rPr lang="en-US" baseline="0" dirty="0" err="1" smtClean="0"/>
                        <a:t>buques</a:t>
                      </a:r>
                      <a:r>
                        <a:rPr lang="en-US" baseline="0" dirty="0" smtClean="0"/>
                        <a:t>  de </a:t>
                      </a:r>
                      <a:r>
                        <a:rPr lang="en-US" baseline="0" dirty="0" err="1" smtClean="0"/>
                        <a:t>bandera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española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MTPS, IBERNOR, PRESTON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Reclutamiento</a:t>
                      </a:r>
                      <a:r>
                        <a:rPr lang="es-SV" baseline="0" dirty="0" smtClean="0"/>
                        <a:t> y contratación 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2017 - 2019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300 personas</a:t>
                      </a:r>
                      <a:r>
                        <a:rPr lang="es-SV" baseline="0" dirty="0" smtClean="0"/>
                        <a:t> </a:t>
                      </a:r>
                      <a:r>
                        <a:rPr lang="es-SV" baseline="0" dirty="0" err="1" smtClean="0"/>
                        <a:t>colacadas</a:t>
                      </a:r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37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Table 9">
            <a:extLst>
              <a:ext uri="{FF2B5EF4-FFF2-40B4-BE49-F238E27FC236}">
                <a16:creationId xmlns=""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4296" y="1242548"/>
          <a:ext cx="7930376" cy="259260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89806">
                  <a:extLst>
                    <a:ext uri="{9D8B030D-6E8A-4147-A177-3AD203B41FA5}">
                      <a16:colId xmlns="" xmlns:a16="http://schemas.microsoft.com/office/drawing/2014/main" val="3113266789"/>
                    </a:ext>
                  </a:extLst>
                </a:gridCol>
                <a:gridCol w="3740570">
                  <a:extLst>
                    <a:ext uri="{9D8B030D-6E8A-4147-A177-3AD203B41FA5}">
                      <a16:colId xmlns="" xmlns:a16="http://schemas.microsoft.com/office/drawing/2014/main" val="2482820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Derechos </a:t>
                      </a:r>
                      <a:r>
                        <a:rPr lang="en-US" dirty="0" err="1"/>
                        <a:t>laborales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reconocidos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toda</a:t>
                      </a:r>
                      <a:r>
                        <a:rPr lang="en-US" dirty="0"/>
                        <a:t> persona </a:t>
                      </a:r>
                      <a:r>
                        <a:rPr lang="en-US" dirty="0" err="1"/>
                        <a:t>trabajadora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migrante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enlistarlos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Limitaciones</a:t>
                      </a:r>
                      <a:r>
                        <a:rPr lang="en-US" dirty="0"/>
                        <a:t> y </a:t>
                      </a:r>
                      <a:r>
                        <a:rPr lang="en-US" dirty="0" err="1"/>
                        <a:t>disposiciones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especiales</a:t>
                      </a:r>
                      <a:r>
                        <a:rPr lang="en-US" dirty="0"/>
                        <a:t> para personas </a:t>
                      </a:r>
                      <a:r>
                        <a:rPr lang="en-US" dirty="0" err="1"/>
                        <a:t>trabajadoras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migrantes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4402058"/>
                  </a:ext>
                </a:extLst>
              </a:tr>
              <a:tr h="897147">
                <a:tc>
                  <a:txBody>
                    <a:bodyPr/>
                    <a:lstStyle/>
                    <a:p>
                      <a:r>
                        <a:rPr lang="en-US" sz="1400" b="0" i="0" u="none" strike="noStrike" cap="none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Todos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los </a:t>
                      </a:r>
                      <a:r>
                        <a:rPr lang="en-US" sz="1400" b="0" i="0" u="none" strike="noStrike" cap="none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derechos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que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tiene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cualquier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persona </a:t>
                      </a:r>
                      <a:r>
                        <a:rPr lang="en-US" sz="1400" b="0" i="0" u="none" strike="noStrike" cap="none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trabajadora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nacional</a:t>
                      </a:r>
                      <a:r>
                        <a:rPr lang="en-US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  <a:endParaRPr lang="es-SV" sz="14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349018"/>
                  </a:ext>
                </a:extLst>
              </a:tr>
              <a:tr h="543450">
                <a:tc>
                  <a:txBody>
                    <a:bodyPr/>
                    <a:lstStyle/>
                    <a:p>
                      <a:endParaRPr lang="es-SV" sz="14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3666864"/>
                  </a:ext>
                </a:extLst>
              </a:tr>
              <a:tr h="633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hape 72">
            <a:extLst>
              <a:ext uri="{FF2B5EF4-FFF2-40B4-BE49-F238E27FC236}">
                <a16:creationId xmlns=""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901587" y="288683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nacionales para la protección de los trabajadores migrantes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=""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=""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00485" y="432374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Convenios entre instituciones o entre países sobre trabajadores migrantes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0890" y="1223315"/>
          <a:ext cx="7930375" cy="4114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28110">
                  <a:extLst>
                    <a:ext uri="{9D8B030D-6E8A-4147-A177-3AD203B41FA5}">
                      <a16:colId xmlns="" xmlns:a16="http://schemas.microsoft.com/office/drawing/2014/main" val="3113266789"/>
                    </a:ext>
                  </a:extLst>
                </a:gridCol>
                <a:gridCol w="1190625">
                  <a:extLst>
                    <a:ext uri="{9D8B030D-6E8A-4147-A177-3AD203B41FA5}">
                      <a16:colId xmlns="" xmlns:a16="http://schemas.microsoft.com/office/drawing/2014/main" val="2482820313"/>
                    </a:ext>
                  </a:extLst>
                </a:gridCol>
                <a:gridCol w="1428750">
                  <a:extLst>
                    <a:ext uri="{9D8B030D-6E8A-4147-A177-3AD203B41FA5}">
                      <a16:colId xmlns="" xmlns:a16="http://schemas.microsoft.com/office/drawing/2014/main" val="2693653128"/>
                    </a:ext>
                  </a:extLst>
                </a:gridCol>
                <a:gridCol w="1485900">
                  <a:extLst>
                    <a:ext uri="{9D8B030D-6E8A-4147-A177-3AD203B41FA5}">
                      <a16:colId xmlns="" xmlns:a16="http://schemas.microsoft.com/office/drawing/2014/main" val="773274602"/>
                    </a:ext>
                  </a:extLst>
                </a:gridCol>
                <a:gridCol w="1196990">
                  <a:extLst>
                    <a:ext uri="{9D8B030D-6E8A-4147-A177-3AD203B41FA5}">
                      <a16:colId xmlns=""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Denominacion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Paises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Resutlados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s-SV" sz="14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SV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Memorándum de entendimiento para el establecimiento de una Red de Protección Consular y Asistencia Humanitaria entre los países de Centroamérica, Panamá y República Dominicana en México</a:t>
                      </a:r>
                      <a:endParaRPr lang="en-US" dirty="0" smtClean="0"/>
                    </a:p>
                    <a:p>
                      <a:endParaRPr lang="es-SV" sz="14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Falta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seguimiento</a:t>
                      </a:r>
                      <a:r>
                        <a:rPr lang="en-US" smtClean="0"/>
                        <a:t> en la CRM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s-MX" sz="1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lineamientos generales para la protección consular a las personas trabajadoras migrantes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Falta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seguimiento</a:t>
                      </a:r>
                      <a:r>
                        <a:rPr lang="en-US" baseline="0" dirty="0" smtClean="0"/>
                        <a:t> en la CRM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635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Shape 72">
            <a:extLst>
              <a:ext uri="{FF2B5EF4-FFF2-40B4-BE49-F238E27FC236}">
                <a16:creationId xmlns=""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878306" y="162314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nacionales para la protección de los trabajadores migrantes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4" name="Table 1">
            <a:extLst>
              <a:ext uri="{FF2B5EF4-FFF2-40B4-BE49-F238E27FC236}">
                <a16:creationId xmlns="" xmlns:a16="http://schemas.microsoft.com/office/drawing/2014/main" id="{3A3FE627-A6CC-4C84-8532-55234960297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78306" y="1207990"/>
          <a:ext cx="7930374" cy="34028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30374">
                  <a:extLst>
                    <a:ext uri="{9D8B030D-6E8A-4147-A177-3AD203B41FA5}">
                      <a16:colId xmlns="" xmlns:a16="http://schemas.microsoft.com/office/drawing/2014/main" val="3113266789"/>
                    </a:ext>
                  </a:extLst>
                </a:gridCol>
              </a:tblGrid>
              <a:tr h="188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dirty="0"/>
                        <a:t>Regulaciones en materia consular para las personas trabajadoras migrantes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Ley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Migración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Extranjería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3666864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Ley</a:t>
                      </a:r>
                      <a:r>
                        <a:rPr lang="en-US" dirty="0" smtClean="0"/>
                        <a:t> Especial 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Protección</a:t>
                      </a:r>
                      <a:r>
                        <a:rPr lang="en-US" baseline="0" dirty="0" smtClean="0"/>
                        <a:t> y </a:t>
                      </a:r>
                      <a:r>
                        <a:rPr lang="en-US" baseline="0" dirty="0" err="1" smtClean="0"/>
                        <a:t>Desarrollo</a:t>
                      </a:r>
                      <a:r>
                        <a:rPr lang="en-US" baseline="0" dirty="0" smtClean="0"/>
                        <a:t> de la Persona </a:t>
                      </a:r>
                      <a:r>
                        <a:rPr lang="en-US" baseline="0" dirty="0" err="1" smtClean="0"/>
                        <a:t>Migrante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Salvadoreña</a:t>
                      </a:r>
                      <a:r>
                        <a:rPr lang="en-US" baseline="0" dirty="0" smtClean="0"/>
                        <a:t> y </a:t>
                      </a:r>
                      <a:r>
                        <a:rPr lang="en-US" baseline="0" dirty="0" err="1" smtClean="0"/>
                        <a:t>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Familia</a:t>
                      </a:r>
                      <a:endParaRPr lang="en-US" dirty="0"/>
                    </a:p>
                  </a:txBody>
                  <a:tcPr/>
                </a:tc>
              </a:tr>
              <a:tr h="332545">
                <a:tc>
                  <a:txBody>
                    <a:bodyPr/>
                    <a:lstStyle/>
                    <a:p>
                      <a:r>
                        <a:rPr lang="es-SV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Sección de Trabajadores Migrantes (STM) del Ministerio de Trabajo y Previsión Social, </a:t>
                      </a:r>
                      <a:endParaRPr lang="es-SV" sz="14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332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SV" sz="14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Convención Internacional sobre la Protección de los Derechos de Todos los Trabajadores Migratorios y de sus Familiares. Art 76 y 77</a:t>
                      </a:r>
                    </a:p>
                    <a:p>
                      <a:endParaRPr lang="es-SV" sz="14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332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Código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Trabajo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Del art. 8 a 12. </a:t>
                      </a:r>
                      <a:r>
                        <a:rPr lang="en-US" baseline="0" dirty="0" err="1" smtClean="0"/>
                        <a:t>Especificamente</a:t>
                      </a:r>
                      <a:r>
                        <a:rPr lang="en-US" baseline="0" dirty="0" smtClean="0"/>
                        <a:t> el 10</a:t>
                      </a:r>
                      <a:endParaRPr lang="en-US" dirty="0" smtClean="0"/>
                    </a:p>
                    <a:p>
                      <a:endParaRPr lang="es-SV" sz="14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332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Protocolo</a:t>
                      </a:r>
                      <a:r>
                        <a:rPr lang="en-US" dirty="0" smtClean="0"/>
                        <a:t> 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actuación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interinstitucional</a:t>
                      </a:r>
                      <a:r>
                        <a:rPr lang="en-US" baseline="0" dirty="0" smtClean="0"/>
                        <a:t> entre el MTPS y DGME</a:t>
                      </a:r>
                      <a:endParaRPr lang="en-US" dirty="0" smtClean="0"/>
                    </a:p>
                    <a:p>
                      <a:endParaRPr lang="es-SV" sz="14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=""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=""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878306" y="162314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nacionales para la protección de los trabajadores migrantes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3A3FE627-A6CC-4C84-8532-55234960297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78306" y="1207990"/>
          <a:ext cx="7930374" cy="151579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30374">
                  <a:extLst>
                    <a:ext uri="{9D8B030D-6E8A-4147-A177-3AD203B41FA5}">
                      <a16:colId xmlns="" xmlns:a16="http://schemas.microsoft.com/office/drawing/2014/main" val="3113266789"/>
                    </a:ext>
                  </a:extLst>
                </a:gridCol>
              </a:tblGrid>
              <a:tr h="188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dirty="0"/>
                        <a:t>Normativas migratorias para personas trabajadoras (señalar los requisitos para laborar) - Opcional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Constitución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Código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Trabajo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3666864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Ley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Organización</a:t>
                      </a:r>
                      <a:r>
                        <a:rPr lang="en-US" baseline="0" dirty="0" smtClean="0"/>
                        <a:t> y </a:t>
                      </a:r>
                      <a:r>
                        <a:rPr lang="en-US" baseline="0" dirty="0" err="1" smtClean="0"/>
                        <a:t>funciones</a:t>
                      </a:r>
                      <a:r>
                        <a:rPr lang="en-US" baseline="0" dirty="0" smtClean="0"/>
                        <a:t> del Sector </a:t>
                      </a:r>
                      <a:r>
                        <a:rPr lang="en-US" baseline="0" dirty="0" err="1" smtClean="0"/>
                        <a:t>Trabajo</a:t>
                      </a:r>
                      <a:r>
                        <a:rPr lang="en-US" baseline="0" dirty="0" smtClean="0"/>
                        <a:t> y </a:t>
                      </a:r>
                      <a:r>
                        <a:rPr lang="en-US" baseline="0" dirty="0" err="1" smtClean="0"/>
                        <a:t>Previsión</a:t>
                      </a:r>
                      <a:r>
                        <a:rPr lang="en-US" baseline="0" dirty="0" smtClean="0"/>
                        <a:t> Social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hape 72">
            <a:extLst>
              <a:ext uri="{FF2B5EF4-FFF2-40B4-BE49-F238E27FC236}">
                <a16:creationId xmlns=""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901587" y="2691589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Convenios interinstitucionales en materia de migración laboral</a:t>
            </a:r>
            <a:endParaRPr sz="6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78306" y="3523906"/>
          <a:ext cx="7930375" cy="139661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=""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=""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=""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=""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=""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Denominacion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Paises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Resutlados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11908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355</Words>
  <Application>Microsoft Office PowerPoint</Application>
  <PresentationFormat>Presentación en pantalla (16:9)</PresentationFormat>
  <Paragraphs>59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Oswald</vt:lpstr>
      <vt:lpstr>Simple Light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Alexandra</dc:creator>
  <cp:lastModifiedBy>admin</cp:lastModifiedBy>
  <cp:revision>16</cp:revision>
  <dcterms:modified xsi:type="dcterms:W3CDTF">2018-04-25T20:22:59Z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9865897C-953F-41A0-A378-309538799EE8</vt:lpwstr>
  </property>
  <property fmtid="{D5CDD505-2E9C-101B-9397-08002B2CF9AE}" pid="3" name="ArticulatePath">
    <vt:lpwstr>Machote ppt - PROTECCIÓN CONSULAR  DE LAS PERSONAS TRABAJADORAS MIGRANTES</vt:lpwstr>
  </property>
</Properties>
</file>