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9" r:id="rId3"/>
    <p:sldId id="300" r:id="rId4"/>
    <p:sldId id="290" r:id="rId5"/>
    <p:sldId id="265" r:id="rId6"/>
    <p:sldId id="260" r:id="rId7"/>
    <p:sldId id="257" r:id="rId8"/>
    <p:sldId id="291" r:id="rId9"/>
    <p:sldId id="292" r:id="rId10"/>
    <p:sldId id="301" r:id="rId11"/>
    <p:sldId id="258" r:id="rId12"/>
    <p:sldId id="261" r:id="rId13"/>
    <p:sldId id="262" r:id="rId14"/>
    <p:sldId id="283" r:id="rId15"/>
    <p:sldId id="286" r:id="rId16"/>
    <p:sldId id="293" r:id="rId17"/>
    <p:sldId id="294" r:id="rId18"/>
    <p:sldId id="302" r:id="rId19"/>
    <p:sldId id="295" r:id="rId20"/>
    <p:sldId id="297" r:id="rId21"/>
    <p:sldId id="298" r:id="rId22"/>
    <p:sldId id="299" r:id="rId23"/>
    <p:sldId id="296" r:id="rId24"/>
    <p:sldId id="266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CF9DC-A824-4C6F-B4DE-B220791057EE}" type="doc">
      <dgm:prSet loTypeId="urn:microsoft.com/office/officeart/2005/8/layout/StepDownProcess" loCatId="process" qsTypeId="urn:microsoft.com/office/officeart/2005/8/quickstyle/simple1#1" qsCatId="simple" csTypeId="urn:microsoft.com/office/officeart/2005/8/colors/accent1_2#2" csCatId="accent1" phldr="1"/>
      <dgm:spPr/>
      <dgm:t>
        <a:bodyPr/>
        <a:lstStyle/>
        <a:p>
          <a:endParaRPr lang="es-CR"/>
        </a:p>
      </dgm:t>
    </dgm:pt>
    <dgm:pt modelId="{4D5EC34D-83C8-4FD5-99A2-0E704C0EDE5A}">
      <dgm:prSet phldrT="[Text]"/>
      <dgm:spPr/>
      <dgm:t>
        <a:bodyPr/>
        <a:lstStyle/>
        <a:p>
          <a:r>
            <a:rPr lang="en-GB" noProof="0" dirty="0" smtClean="0"/>
            <a:t>Where we are now</a:t>
          </a:r>
          <a:endParaRPr lang="en-GB" noProof="0" dirty="0"/>
        </a:p>
      </dgm:t>
    </dgm:pt>
    <dgm:pt modelId="{4D65A410-ACA5-4F1A-8D0D-729C60E6EE8C}" type="parTrans" cxnId="{996304D1-DAB4-4407-A78C-6E846E4A1068}">
      <dgm:prSet/>
      <dgm:spPr/>
      <dgm:t>
        <a:bodyPr/>
        <a:lstStyle/>
        <a:p>
          <a:endParaRPr lang="es-CR"/>
        </a:p>
      </dgm:t>
    </dgm:pt>
    <dgm:pt modelId="{E01738FA-EDA2-4E1E-9339-4A600437EB58}" type="sibTrans" cxnId="{996304D1-DAB4-4407-A78C-6E846E4A1068}">
      <dgm:prSet/>
      <dgm:spPr/>
      <dgm:t>
        <a:bodyPr/>
        <a:lstStyle/>
        <a:p>
          <a:endParaRPr lang="es-CR"/>
        </a:p>
      </dgm:t>
    </dgm:pt>
    <dgm:pt modelId="{436E2801-57DF-4849-BABC-BA9BEABC665B}">
      <dgm:prSet phldrT="[Text]"/>
      <dgm:spPr/>
      <dgm:t>
        <a:bodyPr/>
        <a:lstStyle/>
        <a:p>
          <a:pPr algn="l"/>
          <a:r>
            <a:rPr lang="en-GB" b="1" noProof="0" dirty="0" smtClean="0"/>
            <a:t>Strategic review</a:t>
          </a:r>
          <a:endParaRPr lang="en-GB" b="1" noProof="0" dirty="0"/>
        </a:p>
      </dgm:t>
    </dgm:pt>
    <dgm:pt modelId="{69B70BDF-82A9-44ED-ABD7-90D260093D0E}" type="parTrans" cxnId="{29AB96D1-AAEF-4E00-B674-D03E1FA3DDFE}">
      <dgm:prSet/>
      <dgm:spPr/>
      <dgm:t>
        <a:bodyPr/>
        <a:lstStyle/>
        <a:p>
          <a:endParaRPr lang="es-CR"/>
        </a:p>
      </dgm:t>
    </dgm:pt>
    <dgm:pt modelId="{BC501335-1216-40A3-B3AF-FA07874325EB}" type="sibTrans" cxnId="{29AB96D1-AAEF-4E00-B674-D03E1FA3DDFE}">
      <dgm:prSet/>
      <dgm:spPr/>
      <dgm:t>
        <a:bodyPr/>
        <a:lstStyle/>
        <a:p>
          <a:endParaRPr lang="es-CR"/>
        </a:p>
      </dgm:t>
    </dgm:pt>
    <dgm:pt modelId="{FC07BE8B-AAED-4161-A884-EF684962B673}">
      <dgm:prSet phldrT="[Text]"/>
      <dgm:spPr/>
      <dgm:t>
        <a:bodyPr/>
        <a:lstStyle/>
        <a:p>
          <a:pPr algn="l"/>
          <a:r>
            <a:rPr lang="en-GB" b="1" noProof="0" dirty="0" smtClean="0"/>
            <a:t>Values</a:t>
          </a:r>
          <a:endParaRPr lang="en-GB" b="1" noProof="0" dirty="0"/>
        </a:p>
      </dgm:t>
    </dgm:pt>
    <dgm:pt modelId="{3C39A58A-1304-45CA-A2F1-A406CC20E01B}" type="parTrans" cxnId="{DE68C227-4633-431E-8486-006DE813AFAC}">
      <dgm:prSet/>
      <dgm:spPr/>
      <dgm:t>
        <a:bodyPr/>
        <a:lstStyle/>
        <a:p>
          <a:endParaRPr lang="es-CR"/>
        </a:p>
      </dgm:t>
    </dgm:pt>
    <dgm:pt modelId="{C2E52D1A-A182-439C-9037-745B517EA4E2}" type="sibTrans" cxnId="{DE68C227-4633-431E-8486-006DE813AFAC}">
      <dgm:prSet/>
      <dgm:spPr/>
      <dgm:t>
        <a:bodyPr/>
        <a:lstStyle/>
        <a:p>
          <a:endParaRPr lang="es-CR"/>
        </a:p>
      </dgm:t>
    </dgm:pt>
    <dgm:pt modelId="{C491C7C3-24C5-4631-B7F9-141BEC820231}">
      <dgm:prSet phldrT="[Text]"/>
      <dgm:spPr/>
      <dgm:t>
        <a:bodyPr/>
        <a:lstStyle/>
        <a:p>
          <a:r>
            <a:rPr lang="en-GB" noProof="0" dirty="0" smtClean="0"/>
            <a:t>Where we are going</a:t>
          </a:r>
          <a:endParaRPr lang="en-GB" noProof="0" dirty="0"/>
        </a:p>
      </dgm:t>
    </dgm:pt>
    <dgm:pt modelId="{8580F6C5-839E-4AAD-BBD9-4F13F0A3B1BA}" type="parTrans" cxnId="{377E6CF8-99DC-4397-8A2C-9B06CCF6EF88}">
      <dgm:prSet/>
      <dgm:spPr/>
      <dgm:t>
        <a:bodyPr/>
        <a:lstStyle/>
        <a:p>
          <a:endParaRPr lang="es-CR"/>
        </a:p>
      </dgm:t>
    </dgm:pt>
    <dgm:pt modelId="{CA8597CE-7CBC-4705-99B4-93D8BF3D71AB}" type="sibTrans" cxnId="{377E6CF8-99DC-4397-8A2C-9B06CCF6EF88}">
      <dgm:prSet/>
      <dgm:spPr/>
      <dgm:t>
        <a:bodyPr/>
        <a:lstStyle/>
        <a:p>
          <a:endParaRPr lang="es-CR"/>
        </a:p>
      </dgm:t>
    </dgm:pt>
    <dgm:pt modelId="{16D58826-AA5D-4898-A798-BC3F6A44A16C}">
      <dgm:prSet phldrT="[Text]" custT="1"/>
      <dgm:spPr/>
      <dgm:t>
        <a:bodyPr/>
        <a:lstStyle/>
        <a:p>
          <a:pPr algn="l"/>
          <a:r>
            <a:rPr lang="en-GB" sz="1400" b="1" noProof="0" dirty="0" smtClean="0"/>
            <a:t>Vision</a:t>
          </a:r>
          <a:endParaRPr lang="en-GB" sz="1400" b="1" noProof="0" dirty="0"/>
        </a:p>
      </dgm:t>
    </dgm:pt>
    <dgm:pt modelId="{28EDC3D6-5B02-41BC-9DEA-BCCD8B72DE6D}" type="parTrans" cxnId="{DEFF12EB-1CB9-4C0B-BC10-E28CB1D81B89}">
      <dgm:prSet/>
      <dgm:spPr/>
      <dgm:t>
        <a:bodyPr/>
        <a:lstStyle/>
        <a:p>
          <a:endParaRPr lang="es-CR"/>
        </a:p>
      </dgm:t>
    </dgm:pt>
    <dgm:pt modelId="{5A5BD05F-CE51-43D4-8999-0E9D558773D0}" type="sibTrans" cxnId="{DEFF12EB-1CB9-4C0B-BC10-E28CB1D81B89}">
      <dgm:prSet/>
      <dgm:spPr/>
      <dgm:t>
        <a:bodyPr/>
        <a:lstStyle/>
        <a:p>
          <a:endParaRPr lang="es-CR"/>
        </a:p>
      </dgm:t>
    </dgm:pt>
    <dgm:pt modelId="{90096273-AD61-4807-9F2B-51DFC30C96C4}">
      <dgm:prSet phldrT="[Text]"/>
      <dgm:spPr/>
      <dgm:t>
        <a:bodyPr/>
        <a:lstStyle/>
        <a:p>
          <a:r>
            <a:rPr lang="en-GB" noProof="0" dirty="0" smtClean="0"/>
            <a:t>How we will get there</a:t>
          </a:r>
          <a:endParaRPr lang="en-GB" noProof="0" dirty="0" smtClean="0"/>
        </a:p>
      </dgm:t>
    </dgm:pt>
    <dgm:pt modelId="{268DB5E5-5CB7-4BED-BA7E-6A9F3C6DFB60}" type="parTrans" cxnId="{A86E0A43-973C-4EB2-AD0E-2B6BFF832B2E}">
      <dgm:prSet/>
      <dgm:spPr/>
      <dgm:t>
        <a:bodyPr/>
        <a:lstStyle/>
        <a:p>
          <a:endParaRPr lang="es-CR"/>
        </a:p>
      </dgm:t>
    </dgm:pt>
    <dgm:pt modelId="{3F08AEEE-74B8-49B3-9B2E-ACDB3A346E1A}" type="sibTrans" cxnId="{A86E0A43-973C-4EB2-AD0E-2B6BFF832B2E}">
      <dgm:prSet/>
      <dgm:spPr/>
      <dgm:t>
        <a:bodyPr/>
        <a:lstStyle/>
        <a:p>
          <a:endParaRPr lang="es-CR"/>
        </a:p>
      </dgm:t>
    </dgm:pt>
    <dgm:pt modelId="{F1E6045E-13F9-4958-BEFE-2F015BA48F3A}">
      <dgm:prSet phldrT="[Text]" custT="1"/>
      <dgm:spPr/>
      <dgm:t>
        <a:bodyPr/>
        <a:lstStyle/>
        <a:p>
          <a:pPr algn="ctr"/>
          <a:r>
            <a:rPr lang="en-GB" sz="1400" b="1" noProof="0" dirty="0" smtClean="0"/>
            <a:t>Goals</a:t>
          </a:r>
          <a:endParaRPr lang="en-GB" sz="1400" b="1" noProof="0" dirty="0"/>
        </a:p>
      </dgm:t>
    </dgm:pt>
    <dgm:pt modelId="{EC2EF91D-3BB3-44D0-B6D3-54D191779B7D}" type="parTrans" cxnId="{1FF97719-C00D-48ED-9C5B-5198B120C13D}">
      <dgm:prSet/>
      <dgm:spPr/>
      <dgm:t>
        <a:bodyPr/>
        <a:lstStyle/>
        <a:p>
          <a:endParaRPr lang="es-CR"/>
        </a:p>
      </dgm:t>
    </dgm:pt>
    <dgm:pt modelId="{5DCD52C3-1CE7-45D9-AF52-34BF45E92A1B}" type="sibTrans" cxnId="{1FF97719-C00D-48ED-9C5B-5198B120C13D}">
      <dgm:prSet/>
      <dgm:spPr/>
      <dgm:t>
        <a:bodyPr/>
        <a:lstStyle/>
        <a:p>
          <a:endParaRPr lang="es-CR"/>
        </a:p>
      </dgm:t>
    </dgm:pt>
    <dgm:pt modelId="{0AB533CD-4280-4C5A-99C9-D0AE47FCC304}">
      <dgm:prSet phldrT="[Text]"/>
      <dgm:spPr/>
      <dgm:t>
        <a:bodyPr/>
        <a:lstStyle/>
        <a:p>
          <a:pPr algn="l"/>
          <a:r>
            <a:rPr lang="en-GB" b="1" noProof="0" dirty="0" smtClean="0"/>
            <a:t>Mission</a:t>
          </a:r>
          <a:endParaRPr lang="en-GB" b="1" noProof="0" dirty="0"/>
        </a:p>
      </dgm:t>
    </dgm:pt>
    <dgm:pt modelId="{F7AA81F2-0C5A-433B-9CA6-CBB8C1B9A733}" type="parTrans" cxnId="{FF25EE57-825E-4BB2-8B64-482A97529D8E}">
      <dgm:prSet/>
      <dgm:spPr/>
      <dgm:t>
        <a:bodyPr/>
        <a:lstStyle/>
        <a:p>
          <a:endParaRPr lang="es-CR"/>
        </a:p>
      </dgm:t>
    </dgm:pt>
    <dgm:pt modelId="{7A9D3BCA-C6ED-4850-90E2-D40E17D72A84}" type="sibTrans" cxnId="{FF25EE57-825E-4BB2-8B64-482A97529D8E}">
      <dgm:prSet/>
      <dgm:spPr/>
      <dgm:t>
        <a:bodyPr/>
        <a:lstStyle/>
        <a:p>
          <a:endParaRPr lang="es-CR"/>
        </a:p>
      </dgm:t>
    </dgm:pt>
    <dgm:pt modelId="{7D1B410A-84E2-413C-B21B-53D7A440D79D}">
      <dgm:prSet phldrT="[Text]"/>
      <dgm:spPr/>
      <dgm:t>
        <a:bodyPr/>
        <a:lstStyle/>
        <a:p>
          <a:pPr algn="l"/>
          <a:r>
            <a:rPr lang="en-GB" b="1" noProof="0" dirty="0" smtClean="0"/>
            <a:t>Added value</a:t>
          </a:r>
          <a:endParaRPr lang="en-GB" b="1" noProof="0" dirty="0"/>
        </a:p>
      </dgm:t>
    </dgm:pt>
    <dgm:pt modelId="{69908C76-16EB-4238-A179-C1E58F5FF3C9}" type="parTrans" cxnId="{5E66D4F6-1490-42EB-87BE-F6C9A21325D7}">
      <dgm:prSet/>
      <dgm:spPr/>
      <dgm:t>
        <a:bodyPr/>
        <a:lstStyle/>
        <a:p>
          <a:endParaRPr lang="es-CR"/>
        </a:p>
      </dgm:t>
    </dgm:pt>
    <dgm:pt modelId="{590C2DA5-21CF-47A5-A2EB-07ABD026E15F}" type="sibTrans" cxnId="{5E66D4F6-1490-42EB-87BE-F6C9A21325D7}">
      <dgm:prSet/>
      <dgm:spPr/>
      <dgm:t>
        <a:bodyPr/>
        <a:lstStyle/>
        <a:p>
          <a:endParaRPr lang="es-CR"/>
        </a:p>
      </dgm:t>
    </dgm:pt>
    <dgm:pt modelId="{EA2A422D-8AD3-43B6-9545-71762C46C967}">
      <dgm:prSet phldrT="[Text]"/>
      <dgm:spPr/>
      <dgm:t>
        <a:bodyPr/>
        <a:lstStyle/>
        <a:p>
          <a:pPr algn="l"/>
          <a:r>
            <a:rPr lang="en-GB" b="1" noProof="0" dirty="0" smtClean="0"/>
            <a:t>Previous institutional strategies</a:t>
          </a:r>
          <a:endParaRPr lang="en-GB" b="1" noProof="0" dirty="0"/>
        </a:p>
      </dgm:t>
    </dgm:pt>
    <dgm:pt modelId="{1010E78B-B2D3-4E94-9254-C646408230CB}" type="parTrans" cxnId="{65C95E0A-5AE1-4BD0-B421-76B6F128A5A7}">
      <dgm:prSet/>
      <dgm:spPr/>
      <dgm:t>
        <a:bodyPr/>
        <a:lstStyle/>
        <a:p>
          <a:endParaRPr lang="es-CR"/>
        </a:p>
      </dgm:t>
    </dgm:pt>
    <dgm:pt modelId="{90E3C438-0810-44BE-9B7D-9472E4C1AB0A}" type="sibTrans" cxnId="{65C95E0A-5AE1-4BD0-B421-76B6F128A5A7}">
      <dgm:prSet/>
      <dgm:spPr/>
      <dgm:t>
        <a:bodyPr/>
        <a:lstStyle/>
        <a:p>
          <a:endParaRPr lang="es-CR"/>
        </a:p>
      </dgm:t>
    </dgm:pt>
    <dgm:pt modelId="{7D82E251-C4CF-46F8-A58D-4F6BAA265BAF}">
      <dgm:prSet phldrT="[Text]" custT="1"/>
      <dgm:spPr/>
      <dgm:t>
        <a:bodyPr/>
        <a:lstStyle/>
        <a:p>
          <a:pPr algn="l"/>
          <a:r>
            <a:rPr lang="en-GB" sz="1400" b="1" noProof="0" dirty="0" smtClean="0"/>
            <a:t>Objectives and strategic priorities </a:t>
          </a:r>
          <a:endParaRPr lang="en-GB" sz="1400" b="1" noProof="0" dirty="0"/>
        </a:p>
      </dgm:t>
    </dgm:pt>
    <dgm:pt modelId="{09667C49-E9BE-41A3-8B56-04FAFE9971A5}" type="parTrans" cxnId="{EACF2BFC-1DAB-4A88-87FF-A45B765C49F1}">
      <dgm:prSet/>
      <dgm:spPr/>
      <dgm:t>
        <a:bodyPr/>
        <a:lstStyle/>
        <a:p>
          <a:endParaRPr lang="es-CR"/>
        </a:p>
      </dgm:t>
    </dgm:pt>
    <dgm:pt modelId="{1B390E0C-AFE8-4ECC-9D3A-EE7C91DE1F50}" type="sibTrans" cxnId="{EACF2BFC-1DAB-4A88-87FF-A45B765C49F1}">
      <dgm:prSet/>
      <dgm:spPr/>
      <dgm:t>
        <a:bodyPr/>
        <a:lstStyle/>
        <a:p>
          <a:endParaRPr lang="es-CR"/>
        </a:p>
      </dgm:t>
    </dgm:pt>
    <dgm:pt modelId="{343AF0F3-1B10-4C82-8298-170D715F5BCD}">
      <dgm:prSet phldrT="[Text]" custT="1"/>
      <dgm:spPr/>
      <dgm:t>
        <a:bodyPr/>
        <a:lstStyle/>
        <a:p>
          <a:pPr algn="ctr"/>
          <a:r>
            <a:rPr lang="en-GB" sz="1400" b="1" noProof="0" dirty="0" smtClean="0"/>
            <a:t>Actions</a:t>
          </a:r>
          <a:endParaRPr lang="en-GB" sz="1400" b="1" noProof="0" dirty="0"/>
        </a:p>
      </dgm:t>
    </dgm:pt>
    <dgm:pt modelId="{4C54ACF9-B561-4AE4-B455-11C66DAA8444}" type="parTrans" cxnId="{2A67E7F4-7B8D-4D03-BD23-E632A6F6610E}">
      <dgm:prSet/>
      <dgm:spPr/>
      <dgm:t>
        <a:bodyPr/>
        <a:lstStyle/>
        <a:p>
          <a:endParaRPr lang="es-CR"/>
        </a:p>
      </dgm:t>
    </dgm:pt>
    <dgm:pt modelId="{2FB82691-B66D-416C-8968-6CB8F683CD37}" type="sibTrans" cxnId="{2A67E7F4-7B8D-4D03-BD23-E632A6F6610E}">
      <dgm:prSet/>
      <dgm:spPr/>
      <dgm:t>
        <a:bodyPr/>
        <a:lstStyle/>
        <a:p>
          <a:endParaRPr lang="es-CR"/>
        </a:p>
      </dgm:t>
    </dgm:pt>
    <dgm:pt modelId="{B7AAAF6A-ED36-49B1-84EB-C6C63A321150}">
      <dgm:prSet phldrT="[Text]" custT="1"/>
      <dgm:spPr/>
      <dgm:t>
        <a:bodyPr/>
        <a:lstStyle/>
        <a:p>
          <a:pPr algn="ctr"/>
          <a:r>
            <a:rPr lang="en-GB" sz="1400" b="1" noProof="0" dirty="0" smtClean="0"/>
            <a:t>Indicators</a:t>
          </a:r>
          <a:endParaRPr lang="en-GB" sz="1400" b="1" noProof="0" dirty="0"/>
        </a:p>
      </dgm:t>
    </dgm:pt>
    <dgm:pt modelId="{5A92A9F6-B1FB-4775-9C4A-EA534DB89AF2}" type="parTrans" cxnId="{705A7CEE-DF45-40CF-99BC-9D10779D03E5}">
      <dgm:prSet/>
      <dgm:spPr/>
      <dgm:t>
        <a:bodyPr/>
        <a:lstStyle/>
        <a:p>
          <a:endParaRPr lang="es-CR"/>
        </a:p>
      </dgm:t>
    </dgm:pt>
    <dgm:pt modelId="{9F5D0A3B-FDC0-4218-927D-387F39969848}" type="sibTrans" cxnId="{705A7CEE-DF45-40CF-99BC-9D10779D03E5}">
      <dgm:prSet/>
      <dgm:spPr/>
      <dgm:t>
        <a:bodyPr/>
        <a:lstStyle/>
        <a:p>
          <a:endParaRPr lang="es-CR"/>
        </a:p>
      </dgm:t>
    </dgm:pt>
    <dgm:pt modelId="{85A534BC-CC5A-472A-9F22-04297E436968}" type="pres">
      <dgm:prSet presAssocID="{9D5CF9DC-A824-4C6F-B4DE-B220791057E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R"/>
        </a:p>
      </dgm:t>
    </dgm:pt>
    <dgm:pt modelId="{ED189873-3121-4065-8CA4-B27F856BB22B}" type="pres">
      <dgm:prSet presAssocID="{4D5EC34D-83C8-4FD5-99A2-0E704C0EDE5A}" presName="composite" presStyleCnt="0"/>
      <dgm:spPr/>
    </dgm:pt>
    <dgm:pt modelId="{1423A143-2D53-4589-8AEA-E2BAF3DB824A}" type="pres">
      <dgm:prSet presAssocID="{4D5EC34D-83C8-4FD5-99A2-0E704C0EDE5A}" presName="bentUpArrow1" presStyleLbl="alignImgPlace1" presStyleIdx="0" presStyleCnt="2"/>
      <dgm:spPr/>
    </dgm:pt>
    <dgm:pt modelId="{566AC890-19B9-4241-AFB5-7E9BA29E06FE}" type="pres">
      <dgm:prSet presAssocID="{4D5EC34D-83C8-4FD5-99A2-0E704C0EDE5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D686321-D225-4A87-B811-1A7A63AA24E0}" type="pres">
      <dgm:prSet presAssocID="{4D5EC34D-83C8-4FD5-99A2-0E704C0EDE5A}" presName="ChildText" presStyleLbl="revTx" presStyleIdx="0" presStyleCnt="3" custScaleX="252919" custScaleY="144177" custLinFactNeighborX="82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DF1FDC-207B-4425-BC34-02B3C3933198}" type="pres">
      <dgm:prSet presAssocID="{E01738FA-EDA2-4E1E-9339-4A600437EB58}" presName="sibTrans" presStyleCnt="0"/>
      <dgm:spPr/>
    </dgm:pt>
    <dgm:pt modelId="{DB00B9BE-1E58-4107-A974-34F67A59C025}" type="pres">
      <dgm:prSet presAssocID="{C491C7C3-24C5-4631-B7F9-141BEC820231}" presName="composite" presStyleCnt="0"/>
      <dgm:spPr/>
    </dgm:pt>
    <dgm:pt modelId="{4DFE971E-062F-49B6-A2B8-ABD66DA6C7A1}" type="pres">
      <dgm:prSet presAssocID="{C491C7C3-24C5-4631-B7F9-141BEC820231}" presName="bentUpArrow1" presStyleLbl="alignImgPlace1" presStyleIdx="1" presStyleCnt="2"/>
      <dgm:spPr/>
    </dgm:pt>
    <dgm:pt modelId="{C09ABEDB-9CDC-4C66-BB0F-BD6FD6DDFB8C}" type="pres">
      <dgm:prSet presAssocID="{C491C7C3-24C5-4631-B7F9-141BEC82023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A1034B5-2AA8-4948-BB87-AE5AD96A7D43}" type="pres">
      <dgm:prSet presAssocID="{C491C7C3-24C5-4631-B7F9-141BEC820231}" presName="ChildText" presStyleLbl="revTx" presStyleIdx="1" presStyleCnt="3" custScaleX="251142" custLinFactNeighborX="80501" custLinFactNeighborY="25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84314C3-DB93-4A8B-BB9D-33326F7CB4F8}" type="pres">
      <dgm:prSet presAssocID="{CA8597CE-7CBC-4705-99B4-93D8BF3D71AB}" presName="sibTrans" presStyleCnt="0"/>
      <dgm:spPr/>
    </dgm:pt>
    <dgm:pt modelId="{E2B9C2D8-57BF-40BD-AB2D-B42ECDD3415F}" type="pres">
      <dgm:prSet presAssocID="{90096273-AD61-4807-9F2B-51DFC30C96C4}" presName="composite" presStyleCnt="0"/>
      <dgm:spPr/>
    </dgm:pt>
    <dgm:pt modelId="{C1F4D8F8-9298-4FA0-8089-6483C10C9232}" type="pres">
      <dgm:prSet presAssocID="{90096273-AD61-4807-9F2B-51DFC30C96C4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8239185-38EC-47DA-B89E-034C71BD1F99}" type="pres">
      <dgm:prSet presAssocID="{90096273-AD61-4807-9F2B-51DFC30C96C4}" presName="FinalChildText" presStyleLbl="revTx" presStyleIdx="2" presStyleCnt="3" custScaleX="133822" custScaleY="925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DEFF12EB-1CB9-4C0B-BC10-E28CB1D81B89}" srcId="{C491C7C3-24C5-4631-B7F9-141BEC820231}" destId="{16D58826-AA5D-4898-A798-BC3F6A44A16C}" srcOrd="0" destOrd="0" parTransId="{28EDC3D6-5B02-41BC-9DEA-BCCD8B72DE6D}" sibTransId="{5A5BD05F-CE51-43D4-8999-0E9D558773D0}"/>
    <dgm:cxn modelId="{A11AFE68-1FA1-410C-BD5B-E90432598580}" type="presOf" srcId="{F1E6045E-13F9-4958-BEFE-2F015BA48F3A}" destId="{B8239185-38EC-47DA-B89E-034C71BD1F99}" srcOrd="0" destOrd="0" presId="urn:microsoft.com/office/officeart/2005/8/layout/StepDownProcess"/>
    <dgm:cxn modelId="{A86E0A43-973C-4EB2-AD0E-2B6BFF832B2E}" srcId="{9D5CF9DC-A824-4C6F-B4DE-B220791057EE}" destId="{90096273-AD61-4807-9F2B-51DFC30C96C4}" srcOrd="2" destOrd="0" parTransId="{268DB5E5-5CB7-4BED-BA7E-6A9F3C6DFB60}" sibTransId="{3F08AEEE-74B8-49B3-9B2E-ACDB3A346E1A}"/>
    <dgm:cxn modelId="{29AB96D1-AAEF-4E00-B674-D03E1FA3DDFE}" srcId="{4D5EC34D-83C8-4FD5-99A2-0E704C0EDE5A}" destId="{436E2801-57DF-4849-BABC-BA9BEABC665B}" srcOrd="0" destOrd="0" parTransId="{69B70BDF-82A9-44ED-ABD7-90D260093D0E}" sibTransId="{BC501335-1216-40A3-B3AF-FA07874325EB}"/>
    <dgm:cxn modelId="{4DC73469-BB93-4B2C-AF5F-17536EB4CFB2}" type="presOf" srcId="{4D5EC34D-83C8-4FD5-99A2-0E704C0EDE5A}" destId="{566AC890-19B9-4241-AFB5-7E9BA29E06FE}" srcOrd="0" destOrd="0" presId="urn:microsoft.com/office/officeart/2005/8/layout/StepDownProcess"/>
    <dgm:cxn modelId="{377E6CF8-99DC-4397-8A2C-9B06CCF6EF88}" srcId="{9D5CF9DC-A824-4C6F-B4DE-B220791057EE}" destId="{C491C7C3-24C5-4631-B7F9-141BEC820231}" srcOrd="1" destOrd="0" parTransId="{8580F6C5-839E-4AAD-BBD9-4F13F0A3B1BA}" sibTransId="{CA8597CE-7CBC-4705-99B4-93D8BF3D71AB}"/>
    <dgm:cxn modelId="{DE68C227-4633-431E-8486-006DE813AFAC}" srcId="{4D5EC34D-83C8-4FD5-99A2-0E704C0EDE5A}" destId="{FC07BE8B-AAED-4161-A884-EF684962B673}" srcOrd="2" destOrd="0" parTransId="{3C39A58A-1304-45CA-A2F1-A406CC20E01B}" sibTransId="{C2E52D1A-A182-439C-9037-745B517EA4E2}"/>
    <dgm:cxn modelId="{705A7CEE-DF45-40CF-99BC-9D10779D03E5}" srcId="{90096273-AD61-4807-9F2B-51DFC30C96C4}" destId="{B7AAAF6A-ED36-49B1-84EB-C6C63A321150}" srcOrd="2" destOrd="0" parTransId="{5A92A9F6-B1FB-4775-9C4A-EA534DB89AF2}" sibTransId="{9F5D0A3B-FDC0-4218-927D-387F39969848}"/>
    <dgm:cxn modelId="{FA1CC10B-7B2C-40A8-93D6-EE515E9CA178}" type="presOf" srcId="{C491C7C3-24C5-4631-B7F9-141BEC820231}" destId="{C09ABEDB-9CDC-4C66-BB0F-BD6FD6DDFB8C}" srcOrd="0" destOrd="0" presId="urn:microsoft.com/office/officeart/2005/8/layout/StepDownProcess"/>
    <dgm:cxn modelId="{996304D1-DAB4-4407-A78C-6E846E4A1068}" srcId="{9D5CF9DC-A824-4C6F-B4DE-B220791057EE}" destId="{4D5EC34D-83C8-4FD5-99A2-0E704C0EDE5A}" srcOrd="0" destOrd="0" parTransId="{4D65A410-ACA5-4F1A-8D0D-729C60E6EE8C}" sibTransId="{E01738FA-EDA2-4E1E-9339-4A600437EB58}"/>
    <dgm:cxn modelId="{1FF97719-C00D-48ED-9C5B-5198B120C13D}" srcId="{90096273-AD61-4807-9F2B-51DFC30C96C4}" destId="{F1E6045E-13F9-4958-BEFE-2F015BA48F3A}" srcOrd="0" destOrd="0" parTransId="{EC2EF91D-3BB3-44D0-B6D3-54D191779B7D}" sibTransId="{5DCD52C3-1CE7-45D9-AF52-34BF45E92A1B}"/>
    <dgm:cxn modelId="{9C7CEE58-A72B-4C98-A14B-4E3ACE94E2D3}" type="presOf" srcId="{343AF0F3-1B10-4C82-8298-170D715F5BCD}" destId="{B8239185-38EC-47DA-B89E-034C71BD1F99}" srcOrd="0" destOrd="1" presId="urn:microsoft.com/office/officeart/2005/8/layout/StepDownProcess"/>
    <dgm:cxn modelId="{42DDDE6D-CD90-43E0-B819-2F2C85304E57}" type="presOf" srcId="{7D1B410A-84E2-413C-B21B-53D7A440D79D}" destId="{8D686321-D225-4A87-B811-1A7A63AA24E0}" srcOrd="0" destOrd="3" presId="urn:microsoft.com/office/officeart/2005/8/layout/StepDownProcess"/>
    <dgm:cxn modelId="{13986F04-1BBB-4CA2-9D77-7B9342A38AE3}" type="presOf" srcId="{9D5CF9DC-A824-4C6F-B4DE-B220791057EE}" destId="{85A534BC-CC5A-472A-9F22-04297E436968}" srcOrd="0" destOrd="0" presId="urn:microsoft.com/office/officeart/2005/8/layout/StepDownProcess"/>
    <dgm:cxn modelId="{8762D514-8207-45C6-8906-2F27C93EC287}" type="presOf" srcId="{0AB533CD-4280-4C5A-99C9-D0AE47FCC304}" destId="{8D686321-D225-4A87-B811-1A7A63AA24E0}" srcOrd="0" destOrd="1" presId="urn:microsoft.com/office/officeart/2005/8/layout/StepDownProcess"/>
    <dgm:cxn modelId="{658B7856-D813-4F9D-919E-9D194CFD0C51}" type="presOf" srcId="{436E2801-57DF-4849-BABC-BA9BEABC665B}" destId="{8D686321-D225-4A87-B811-1A7A63AA24E0}" srcOrd="0" destOrd="0" presId="urn:microsoft.com/office/officeart/2005/8/layout/StepDownProcess"/>
    <dgm:cxn modelId="{511FB282-8D2A-4D8B-80D4-9F66C484BC20}" type="presOf" srcId="{EA2A422D-8AD3-43B6-9545-71762C46C967}" destId="{8D686321-D225-4A87-B811-1A7A63AA24E0}" srcOrd="0" destOrd="4" presId="urn:microsoft.com/office/officeart/2005/8/layout/StepDownProcess"/>
    <dgm:cxn modelId="{EACF2BFC-1DAB-4A88-87FF-A45B765C49F1}" srcId="{C491C7C3-24C5-4631-B7F9-141BEC820231}" destId="{7D82E251-C4CF-46F8-A58D-4F6BAA265BAF}" srcOrd="1" destOrd="0" parTransId="{09667C49-E9BE-41A3-8B56-04FAFE9971A5}" sibTransId="{1B390E0C-AFE8-4ECC-9D3A-EE7C91DE1F50}"/>
    <dgm:cxn modelId="{2A67E7F4-7B8D-4D03-BD23-E632A6F6610E}" srcId="{90096273-AD61-4807-9F2B-51DFC30C96C4}" destId="{343AF0F3-1B10-4C82-8298-170D715F5BCD}" srcOrd="1" destOrd="0" parTransId="{4C54ACF9-B561-4AE4-B455-11C66DAA8444}" sibTransId="{2FB82691-B66D-416C-8968-6CB8F683CD37}"/>
    <dgm:cxn modelId="{E8F671E3-C700-4A87-857C-7FC76576AAD6}" type="presOf" srcId="{B7AAAF6A-ED36-49B1-84EB-C6C63A321150}" destId="{B8239185-38EC-47DA-B89E-034C71BD1F99}" srcOrd="0" destOrd="2" presId="urn:microsoft.com/office/officeart/2005/8/layout/StepDownProcess"/>
    <dgm:cxn modelId="{65C95E0A-5AE1-4BD0-B421-76B6F128A5A7}" srcId="{4D5EC34D-83C8-4FD5-99A2-0E704C0EDE5A}" destId="{EA2A422D-8AD3-43B6-9545-71762C46C967}" srcOrd="4" destOrd="0" parTransId="{1010E78B-B2D3-4E94-9254-C646408230CB}" sibTransId="{90E3C438-0810-44BE-9B7D-9472E4C1AB0A}"/>
    <dgm:cxn modelId="{1CEE9B04-64CC-40D7-B57B-7D4A2097E25A}" type="presOf" srcId="{FC07BE8B-AAED-4161-A884-EF684962B673}" destId="{8D686321-D225-4A87-B811-1A7A63AA24E0}" srcOrd="0" destOrd="2" presId="urn:microsoft.com/office/officeart/2005/8/layout/StepDownProcess"/>
    <dgm:cxn modelId="{5E66D4F6-1490-42EB-87BE-F6C9A21325D7}" srcId="{4D5EC34D-83C8-4FD5-99A2-0E704C0EDE5A}" destId="{7D1B410A-84E2-413C-B21B-53D7A440D79D}" srcOrd="3" destOrd="0" parTransId="{69908C76-16EB-4238-A179-C1E58F5FF3C9}" sibTransId="{590C2DA5-21CF-47A5-A2EB-07ABD026E15F}"/>
    <dgm:cxn modelId="{F4C28B1F-F078-4FFD-8D26-3B8EC817E324}" type="presOf" srcId="{16D58826-AA5D-4898-A798-BC3F6A44A16C}" destId="{4A1034B5-2AA8-4948-BB87-AE5AD96A7D43}" srcOrd="0" destOrd="0" presId="urn:microsoft.com/office/officeart/2005/8/layout/StepDownProcess"/>
    <dgm:cxn modelId="{5059EABD-196B-40E2-8376-48289E4FBD18}" type="presOf" srcId="{90096273-AD61-4807-9F2B-51DFC30C96C4}" destId="{C1F4D8F8-9298-4FA0-8089-6483C10C9232}" srcOrd="0" destOrd="0" presId="urn:microsoft.com/office/officeart/2005/8/layout/StepDownProcess"/>
    <dgm:cxn modelId="{FF25EE57-825E-4BB2-8B64-482A97529D8E}" srcId="{4D5EC34D-83C8-4FD5-99A2-0E704C0EDE5A}" destId="{0AB533CD-4280-4C5A-99C9-D0AE47FCC304}" srcOrd="1" destOrd="0" parTransId="{F7AA81F2-0C5A-433B-9CA6-CBB8C1B9A733}" sibTransId="{7A9D3BCA-C6ED-4850-90E2-D40E17D72A84}"/>
    <dgm:cxn modelId="{06CF03AB-FD9F-4911-A368-057EF2B6ED8D}" type="presOf" srcId="{7D82E251-C4CF-46F8-A58D-4F6BAA265BAF}" destId="{4A1034B5-2AA8-4948-BB87-AE5AD96A7D43}" srcOrd="0" destOrd="1" presId="urn:microsoft.com/office/officeart/2005/8/layout/StepDownProcess"/>
    <dgm:cxn modelId="{4B9553C5-9FD5-4304-9387-190EEA49B9B7}" type="presParOf" srcId="{85A534BC-CC5A-472A-9F22-04297E436968}" destId="{ED189873-3121-4065-8CA4-B27F856BB22B}" srcOrd="0" destOrd="0" presId="urn:microsoft.com/office/officeart/2005/8/layout/StepDownProcess"/>
    <dgm:cxn modelId="{63849066-380E-44D8-93C9-3D72E5EED97E}" type="presParOf" srcId="{ED189873-3121-4065-8CA4-B27F856BB22B}" destId="{1423A143-2D53-4589-8AEA-E2BAF3DB824A}" srcOrd="0" destOrd="0" presId="urn:microsoft.com/office/officeart/2005/8/layout/StepDownProcess"/>
    <dgm:cxn modelId="{EAC9B378-A0B6-45FF-991B-030D79210BC1}" type="presParOf" srcId="{ED189873-3121-4065-8CA4-B27F856BB22B}" destId="{566AC890-19B9-4241-AFB5-7E9BA29E06FE}" srcOrd="1" destOrd="0" presId="urn:microsoft.com/office/officeart/2005/8/layout/StepDownProcess"/>
    <dgm:cxn modelId="{221A17CD-E42B-49E9-A1E0-8EA0C26115C0}" type="presParOf" srcId="{ED189873-3121-4065-8CA4-B27F856BB22B}" destId="{8D686321-D225-4A87-B811-1A7A63AA24E0}" srcOrd="2" destOrd="0" presId="urn:microsoft.com/office/officeart/2005/8/layout/StepDownProcess"/>
    <dgm:cxn modelId="{BB26DB29-7628-4922-AD32-AEDFA5DBD080}" type="presParOf" srcId="{85A534BC-CC5A-472A-9F22-04297E436968}" destId="{20DF1FDC-207B-4425-BC34-02B3C3933198}" srcOrd="1" destOrd="0" presId="urn:microsoft.com/office/officeart/2005/8/layout/StepDownProcess"/>
    <dgm:cxn modelId="{80727A94-B7DD-4203-85E0-2F9BE88B220D}" type="presParOf" srcId="{85A534BC-CC5A-472A-9F22-04297E436968}" destId="{DB00B9BE-1E58-4107-A974-34F67A59C025}" srcOrd="2" destOrd="0" presId="urn:microsoft.com/office/officeart/2005/8/layout/StepDownProcess"/>
    <dgm:cxn modelId="{99E27596-5B16-43DC-A781-89219D900AF2}" type="presParOf" srcId="{DB00B9BE-1E58-4107-A974-34F67A59C025}" destId="{4DFE971E-062F-49B6-A2B8-ABD66DA6C7A1}" srcOrd="0" destOrd="0" presId="urn:microsoft.com/office/officeart/2005/8/layout/StepDownProcess"/>
    <dgm:cxn modelId="{E952510E-708B-4A71-B47D-E0826C3CC148}" type="presParOf" srcId="{DB00B9BE-1E58-4107-A974-34F67A59C025}" destId="{C09ABEDB-9CDC-4C66-BB0F-BD6FD6DDFB8C}" srcOrd="1" destOrd="0" presId="urn:microsoft.com/office/officeart/2005/8/layout/StepDownProcess"/>
    <dgm:cxn modelId="{D2AEDA83-4B82-4DF8-B684-C3A63E4440AA}" type="presParOf" srcId="{DB00B9BE-1E58-4107-A974-34F67A59C025}" destId="{4A1034B5-2AA8-4948-BB87-AE5AD96A7D43}" srcOrd="2" destOrd="0" presId="urn:microsoft.com/office/officeart/2005/8/layout/StepDownProcess"/>
    <dgm:cxn modelId="{7A4F722D-D852-431C-9626-65AF4F3E0455}" type="presParOf" srcId="{85A534BC-CC5A-472A-9F22-04297E436968}" destId="{984314C3-DB93-4A8B-BB9D-33326F7CB4F8}" srcOrd="3" destOrd="0" presId="urn:microsoft.com/office/officeart/2005/8/layout/StepDownProcess"/>
    <dgm:cxn modelId="{1460B244-AAC0-46FC-A0BD-7C473C439828}" type="presParOf" srcId="{85A534BC-CC5A-472A-9F22-04297E436968}" destId="{E2B9C2D8-57BF-40BD-AB2D-B42ECDD3415F}" srcOrd="4" destOrd="0" presId="urn:microsoft.com/office/officeart/2005/8/layout/StepDownProcess"/>
    <dgm:cxn modelId="{2AC605C5-0A9C-4A21-B27E-AD56BC0BE524}" type="presParOf" srcId="{E2B9C2D8-57BF-40BD-AB2D-B42ECDD3415F}" destId="{C1F4D8F8-9298-4FA0-8089-6483C10C9232}" srcOrd="0" destOrd="0" presId="urn:microsoft.com/office/officeart/2005/8/layout/StepDownProcess"/>
    <dgm:cxn modelId="{3BB22F26-97A8-4A07-8C52-0F0CA7A3C30A}" type="presParOf" srcId="{E2B9C2D8-57BF-40BD-AB2D-B42ECDD3415F}" destId="{B8239185-38EC-47DA-B89E-034C71BD1F9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3A143-2D53-4589-8AEA-E2BAF3DB824A}">
      <dsp:nvSpPr>
        <dsp:cNvPr id="0" name=""/>
        <dsp:cNvSpPr/>
      </dsp:nvSpPr>
      <dsp:spPr>
        <a:xfrm rot="5400000">
          <a:off x="282453" y="1466432"/>
          <a:ext cx="1051443" cy="119703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6AC890-19B9-4241-AFB5-7E9BA29E06FE}">
      <dsp:nvSpPr>
        <dsp:cNvPr id="0" name=""/>
        <dsp:cNvSpPr/>
      </dsp:nvSpPr>
      <dsp:spPr>
        <a:xfrm>
          <a:off x="3884" y="300886"/>
          <a:ext cx="1770012" cy="123895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Where we are now</a:t>
          </a:r>
          <a:endParaRPr lang="en-GB" sz="2300" kern="1200" noProof="0" dirty="0"/>
        </a:p>
      </dsp:txBody>
      <dsp:txXfrm>
        <a:off x="64375" y="361377"/>
        <a:ext cx="1649030" cy="1117969"/>
      </dsp:txXfrm>
    </dsp:sp>
    <dsp:sp modelId="{8D686321-D225-4A87-B811-1A7A63AA24E0}">
      <dsp:nvSpPr>
        <dsp:cNvPr id="0" name=""/>
        <dsp:cNvSpPr/>
      </dsp:nvSpPr>
      <dsp:spPr>
        <a:xfrm>
          <a:off x="1849483" y="197859"/>
          <a:ext cx="3255923" cy="1443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noProof="0" dirty="0" smtClean="0"/>
            <a:t>Strategic review</a:t>
          </a:r>
          <a:endParaRPr lang="en-GB" sz="1500" b="1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noProof="0" dirty="0" smtClean="0"/>
            <a:t>Mission</a:t>
          </a:r>
          <a:endParaRPr lang="en-GB" sz="1500" b="1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noProof="0" dirty="0" smtClean="0"/>
            <a:t>Values</a:t>
          </a:r>
          <a:endParaRPr lang="en-GB" sz="1500" b="1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noProof="0" dirty="0" smtClean="0"/>
            <a:t>Added value</a:t>
          </a:r>
          <a:endParaRPr lang="en-GB" sz="1500" b="1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noProof="0" dirty="0" smtClean="0"/>
            <a:t>Previous institutional strategies</a:t>
          </a:r>
          <a:endParaRPr lang="en-GB" sz="1500" b="1" kern="1200" noProof="0" dirty="0"/>
        </a:p>
      </dsp:txBody>
      <dsp:txXfrm>
        <a:off x="1849483" y="197859"/>
        <a:ext cx="3255923" cy="1443752"/>
      </dsp:txXfrm>
    </dsp:sp>
    <dsp:sp modelId="{4DFE971E-062F-49B6-A2B8-ABD66DA6C7A1}">
      <dsp:nvSpPr>
        <dsp:cNvPr id="0" name=""/>
        <dsp:cNvSpPr/>
      </dsp:nvSpPr>
      <dsp:spPr>
        <a:xfrm rot="5400000">
          <a:off x="2222442" y="2858184"/>
          <a:ext cx="1051443" cy="119703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ABEDB-9CDC-4C66-BB0F-BD6FD6DDFB8C}">
      <dsp:nvSpPr>
        <dsp:cNvPr id="0" name=""/>
        <dsp:cNvSpPr/>
      </dsp:nvSpPr>
      <dsp:spPr>
        <a:xfrm>
          <a:off x="1943873" y="1692637"/>
          <a:ext cx="1770012" cy="123895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Where we are going</a:t>
          </a:r>
          <a:endParaRPr lang="en-GB" sz="2300" kern="1200" noProof="0" dirty="0"/>
        </a:p>
      </dsp:txBody>
      <dsp:txXfrm>
        <a:off x="2004364" y="1753128"/>
        <a:ext cx="1649030" cy="1117969"/>
      </dsp:txXfrm>
    </dsp:sp>
    <dsp:sp modelId="{4A1034B5-2AA8-4948-BB87-AE5AD96A7D43}">
      <dsp:nvSpPr>
        <dsp:cNvPr id="0" name=""/>
        <dsp:cNvSpPr/>
      </dsp:nvSpPr>
      <dsp:spPr>
        <a:xfrm>
          <a:off x="3777351" y="1836515"/>
          <a:ext cx="3233047" cy="100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noProof="0" dirty="0" smtClean="0"/>
            <a:t>Vision</a:t>
          </a:r>
          <a:endParaRPr lang="en-GB" sz="1400" b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noProof="0" dirty="0" smtClean="0"/>
            <a:t>Objectives and strategic priorities </a:t>
          </a:r>
          <a:endParaRPr lang="en-GB" sz="1400" b="1" kern="1200" noProof="0" dirty="0"/>
        </a:p>
      </dsp:txBody>
      <dsp:txXfrm>
        <a:off x="3777351" y="1836515"/>
        <a:ext cx="3233047" cy="1001375"/>
      </dsp:txXfrm>
    </dsp:sp>
    <dsp:sp modelId="{C1F4D8F8-9298-4FA0-8089-6483C10C9232}">
      <dsp:nvSpPr>
        <dsp:cNvPr id="0" name=""/>
        <dsp:cNvSpPr/>
      </dsp:nvSpPr>
      <dsp:spPr>
        <a:xfrm>
          <a:off x="3883862" y="3084388"/>
          <a:ext cx="1770012" cy="123895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How we will get there</a:t>
          </a:r>
          <a:endParaRPr lang="en-GB" sz="2300" kern="1200" noProof="0" dirty="0" smtClean="0"/>
        </a:p>
      </dsp:txBody>
      <dsp:txXfrm>
        <a:off x="3944353" y="3144879"/>
        <a:ext cx="1649030" cy="1117969"/>
      </dsp:txXfrm>
    </dsp:sp>
    <dsp:sp modelId="{B8239185-38EC-47DA-B89E-034C71BD1F99}">
      <dsp:nvSpPr>
        <dsp:cNvPr id="0" name=""/>
        <dsp:cNvSpPr/>
      </dsp:nvSpPr>
      <dsp:spPr>
        <a:xfrm>
          <a:off x="5436173" y="3239952"/>
          <a:ext cx="1722742" cy="926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noProof="0" dirty="0" smtClean="0"/>
            <a:t>Goals</a:t>
          </a:r>
          <a:endParaRPr lang="en-GB" sz="1400" b="1" kern="1200" noProof="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noProof="0" dirty="0" smtClean="0"/>
            <a:t>Actions</a:t>
          </a:r>
          <a:endParaRPr lang="en-GB" sz="1400" b="1" kern="1200" noProof="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noProof="0" dirty="0" smtClean="0"/>
            <a:t>Indicators</a:t>
          </a:r>
          <a:endParaRPr lang="en-GB" sz="1400" b="1" kern="1200" noProof="0" dirty="0"/>
        </a:p>
      </dsp:txBody>
      <dsp:txXfrm>
        <a:off x="5436173" y="3239952"/>
        <a:ext cx="1722742" cy="926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157541B6-4A72-4BEC-A737-8C1F69734732}" type="datetimeFigureOut">
              <a:rPr lang="en-US"/>
              <a:pPr>
                <a:defRPr/>
              </a:pPr>
              <a:t>5/3/2012</a:t>
            </a:fld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36DC832F-C0C1-4C98-8E93-097D2861977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63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C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8F694F5-E1CA-48FE-9BD3-B8B83E105FDF}" type="datetimeFigureOut">
              <a:rPr lang="es-CR"/>
              <a:pPr>
                <a:defRPr/>
              </a:pPr>
              <a:t>03/05/2012</a:t>
            </a:fld>
            <a:endParaRPr lang="es-C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R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C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C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2FB464D-9975-4189-B89E-2B0DE182BD30}" type="slidenum">
              <a:rPr lang="es-CR"/>
              <a:pPr>
                <a:defRPr/>
              </a:pPr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77329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R" dirty="0" smtClean="0"/>
              <a:t>ño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25620D-1708-4B4D-9B62-0EC1EB0AD814}" type="slidenum">
              <a:rPr lang="es-CR" smtClean="0"/>
              <a:pPr/>
              <a:t>1</a:t>
            </a:fld>
            <a:endParaRPr lang="es-C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 algn="ctr">
                <a:defRPr/>
              </a:pPr>
              <a:endParaRPr lang="es-ES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s-E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43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B8D6C-A3A4-41A3-8BBE-A91F2FB2D4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5C43F-1B18-4872-A9F8-B02BEC05C4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7E369-D968-4DE6-95C6-684E26159F7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C6CE-22D1-4E0F-A786-EF9A4E34B7D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77279-D8B0-4081-A375-789ADA1730E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50162-CECD-43E9-95BC-F4C90CFA95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71B2-5FB9-4A73-B12C-459E9DF7CBD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307C1-3A93-44DC-A171-FB1367C4BA0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0491B-2DEC-435C-896B-7BE4DDEA2E3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0D412-859E-430F-B5CF-A5DDBD3FAFA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176F4-51A7-4468-A602-92AE1DE6045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6E84865-18C4-4A5F-AAD3-7C12AC353B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 algn="ctr">
                <a:defRPr/>
              </a:pPr>
              <a:endParaRPr lang="es-ES" sz="2400" dirty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sz="2400" dirty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sz="2400" dirty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ES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sgutierrez@iom.i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>
                <a:latin typeface="Gill Sans MT" pitchFamily="34" charset="0"/>
              </a:rPr>
              <a:t>Toward Designing a Comprehensive Policy for the Protection of Migrant Workers</a:t>
            </a:r>
            <a:endParaRPr lang="en-GB" sz="3600" b="1" dirty="0" smtClean="0">
              <a:latin typeface="Gill Sans MT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267200"/>
            <a:ext cx="8686800" cy="2209800"/>
          </a:xfrm>
        </p:spPr>
        <p:txBody>
          <a:bodyPr/>
          <a:lstStyle/>
          <a:p>
            <a:pPr algn="ctr">
              <a:defRPr/>
            </a:pPr>
            <a:endParaRPr lang="en-GB" sz="2000" b="1" dirty="0" smtClean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  <a:p>
            <a:pPr algn="ctr">
              <a:defRPr/>
            </a:pPr>
            <a:r>
              <a:rPr lang="en-GB" sz="2000" b="1" dirty="0" smtClean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Seminar/Workshop on Capacity Building of Consular Authorities for the Protection of the Labour Rights of Migrant Workers</a:t>
            </a:r>
            <a:endParaRPr lang="en-GB" sz="1600" b="1" dirty="0" smtClean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Managua, Nicaragua, Thursday, May 3, 2012</a:t>
            </a:r>
            <a:endParaRPr lang="en-GB" sz="2000" dirty="0" smtClean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</p:txBody>
      </p:sp>
      <p:pic>
        <p:nvPicPr>
          <p:cNvPr id="15363" name="Picture 5" descr="60th anniversary IOM logo IOM blue no tex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352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	II. 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Minimum Considerations in Designing and Implementing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M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igration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P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olicy</a:t>
            </a:r>
            <a:endParaRPr lang="en-GB" sz="54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n-GB" sz="2800" b="1" dirty="0" smtClean="0">
                <a:solidFill>
                  <a:schemeClr val="bg1"/>
                </a:solidFill>
                <a:latin typeface="Gill Sans MT" pitchFamily="34" charset="0"/>
              </a:rPr>
              <a:t>Migration Policy</a:t>
            </a:r>
            <a:r>
              <a:rPr lang="en-GB" sz="2800" b="1" dirty="0" smtClean="0">
                <a:solidFill>
                  <a:schemeClr val="bg1"/>
                </a:solidFill>
                <a:latin typeface="Gill Sans MT" pitchFamily="34" charset="0"/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2800" b="1" dirty="0" smtClean="0">
                <a:solidFill>
                  <a:schemeClr val="bg1"/>
                </a:solidFill>
                <a:latin typeface="Gill Sans MT" pitchFamily="34" charset="0"/>
              </a:rPr>
              <a:t>Dimensions to Consider to Ensure Comprehensiveness</a:t>
            </a:r>
            <a:endParaRPr lang="en-GB" sz="28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662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 marL="0" indent="0" eaLnBrk="1" hangingPunct="1">
              <a:lnSpc>
                <a:spcPts val="2800"/>
              </a:lnSpc>
              <a:buFont typeface="Wingdings" pitchFamily="2" charset="2"/>
              <a:buNone/>
            </a:pPr>
            <a:r>
              <a:rPr lang="en-GB" sz="2600" dirty="0" smtClean="0">
                <a:solidFill>
                  <a:schemeClr val="bg2"/>
                </a:solidFill>
                <a:latin typeface="Gill Sans MT" pitchFamily="34" charset="0"/>
              </a:rPr>
              <a:t>With the aim of ensuring </a:t>
            </a:r>
            <a:r>
              <a:rPr lang="en-GB" sz="2600" b="1" dirty="0" smtClean="0">
                <a:solidFill>
                  <a:schemeClr val="bg2"/>
                </a:solidFill>
                <a:latin typeface="Gill Sans MT" pitchFamily="34" charset="0"/>
              </a:rPr>
              <a:t>comprehensiveness </a:t>
            </a:r>
            <a:r>
              <a:rPr lang="en-GB" sz="2600" dirty="0" smtClean="0">
                <a:solidFill>
                  <a:schemeClr val="bg2"/>
                </a:solidFill>
                <a:latin typeface="Gill Sans MT" pitchFamily="34" charset="0"/>
              </a:rPr>
              <a:t>of migration policy, the following </a:t>
            </a:r>
            <a:r>
              <a:rPr lang="en-GB" sz="2600" b="1" dirty="0" smtClean="0">
                <a:solidFill>
                  <a:schemeClr val="bg2"/>
                </a:solidFill>
                <a:latin typeface="Gill Sans MT" pitchFamily="34" charset="0"/>
              </a:rPr>
              <a:t>dimensions</a:t>
            </a:r>
            <a:r>
              <a:rPr lang="en-GB" sz="26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600" dirty="0" smtClean="0">
                <a:solidFill>
                  <a:schemeClr val="bg2"/>
                </a:solidFill>
                <a:latin typeface="Gill Sans MT" pitchFamily="34" charset="0"/>
              </a:rPr>
              <a:t>should </a:t>
            </a:r>
            <a:r>
              <a:rPr lang="en-GB" sz="2600" dirty="0" smtClean="0">
                <a:solidFill>
                  <a:schemeClr val="bg2"/>
                </a:solidFill>
                <a:latin typeface="Gill Sans MT" pitchFamily="34" charset="0"/>
              </a:rPr>
              <a:t>be considered:</a:t>
            </a: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Economic, social, and cultural rights and their progressiveness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Economic/social development of the nation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Offer and demand of labour</a:t>
            </a: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Social and economic structure of communities in countries of origin and destination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International relations and foreign policy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Humanitarian obligations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The environment</a:t>
            </a:r>
            <a:endParaRPr lang="en-GB" sz="2400" dirty="0">
              <a:solidFill>
                <a:schemeClr val="bg2"/>
              </a:solidFill>
              <a:latin typeface="Gill Sans MT" pitchFamily="34" charset="0"/>
            </a:endParaRPr>
          </a:p>
          <a:p>
            <a:pPr marL="85725" lvl="3" indent="-85725" eaLnBrk="1" hangingPunct="1">
              <a:lnSpc>
                <a:spcPts val="2800"/>
              </a:lnSpc>
              <a:buFontTx/>
              <a:buChar char="-"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Culture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Migration Policy </a:t>
            </a:r>
            <a:r>
              <a:rPr lang="en-GB" sz="3200" b="1" dirty="0" smtClean="0">
                <a:solidFill>
                  <a:schemeClr val="bg1"/>
                </a:solidFill>
              </a:rPr>
              <a:t/>
            </a:r>
            <a:br>
              <a:rPr lang="en-GB" sz="3200" b="1" dirty="0" smtClean="0">
                <a:solidFill>
                  <a:schemeClr val="bg1"/>
                </a:solidFill>
              </a:rPr>
            </a:br>
            <a:r>
              <a:rPr lang="en-GB" sz="3200" b="1" dirty="0" smtClean="0">
                <a:solidFill>
                  <a:schemeClr val="bg1"/>
                </a:solidFill>
              </a:rPr>
              <a:t>Principles/ Values to Follow to Ensure Comprehensiveness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57200" y="2057400"/>
            <a:ext cx="8229600" cy="4876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200" dirty="0" smtClean="0">
                <a:solidFill>
                  <a:schemeClr val="bg2"/>
                </a:solidFill>
              </a:rPr>
              <a:t>Some key </a:t>
            </a:r>
            <a:r>
              <a:rPr lang="en-GB" sz="2200" b="1" dirty="0" smtClean="0">
                <a:solidFill>
                  <a:schemeClr val="bg2"/>
                </a:solidFill>
              </a:rPr>
              <a:t>principles/values</a:t>
            </a:r>
            <a:r>
              <a:rPr lang="en-GB" sz="2200" dirty="0" smtClean="0">
                <a:solidFill>
                  <a:schemeClr val="bg2"/>
                </a:solidFill>
              </a:rPr>
              <a:t> that should be the basis for migration policy to ensure comprehensiveness:</a:t>
            </a:r>
            <a:endParaRPr lang="en-GB" sz="22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2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1.- Non-discrimination (religion,  gender,  ethnic group) and non-exclusion.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4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2.- </a:t>
            </a:r>
            <a:r>
              <a:rPr lang="en-GB" sz="2000" b="1" dirty="0" smtClean="0">
                <a:solidFill>
                  <a:schemeClr val="bg2"/>
                </a:solidFill>
              </a:rPr>
              <a:t>Recognizing</a:t>
            </a:r>
            <a:r>
              <a:rPr lang="en-GB" sz="2000" dirty="0">
                <a:solidFill>
                  <a:schemeClr val="bg2"/>
                </a:solidFill>
              </a:rPr>
              <a:t> </a:t>
            </a:r>
            <a:r>
              <a:rPr lang="en-GB" sz="2000" dirty="0" smtClean="0">
                <a:solidFill>
                  <a:schemeClr val="bg2"/>
                </a:solidFill>
              </a:rPr>
              <a:t>the </a:t>
            </a:r>
            <a:r>
              <a:rPr lang="en-GB" sz="2000" b="1" dirty="0" smtClean="0">
                <a:solidFill>
                  <a:schemeClr val="bg2"/>
                </a:solidFill>
              </a:rPr>
              <a:t>contribution </a:t>
            </a:r>
            <a:r>
              <a:rPr lang="en-GB" sz="2000" dirty="0" smtClean="0">
                <a:solidFill>
                  <a:schemeClr val="bg2"/>
                </a:solidFill>
              </a:rPr>
              <a:t>of migrants</a:t>
            </a:r>
            <a:r>
              <a:rPr lang="en-GB" sz="2000" dirty="0" smtClean="0">
                <a:solidFill>
                  <a:schemeClr val="bg2"/>
                </a:solidFill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4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3.- </a:t>
            </a:r>
            <a:r>
              <a:rPr lang="en-GB" sz="2000" b="1" dirty="0" smtClean="0">
                <a:solidFill>
                  <a:schemeClr val="bg2"/>
                </a:solidFill>
              </a:rPr>
              <a:t>Benefits</a:t>
            </a:r>
            <a:r>
              <a:rPr lang="en-GB" sz="2000" dirty="0">
                <a:solidFill>
                  <a:schemeClr val="bg2"/>
                </a:solidFill>
              </a:rPr>
              <a:t> </a:t>
            </a:r>
            <a:r>
              <a:rPr lang="en-GB" sz="2000" dirty="0" smtClean="0">
                <a:solidFill>
                  <a:schemeClr val="bg2"/>
                </a:solidFill>
              </a:rPr>
              <a:t>of regulating and regularizing migration flows. </a:t>
            </a:r>
            <a:endParaRPr lang="en-GB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4.- </a:t>
            </a:r>
            <a:r>
              <a:rPr lang="en-GB" sz="2000" dirty="0" smtClean="0">
                <a:solidFill>
                  <a:schemeClr val="bg2"/>
                </a:solidFill>
              </a:rPr>
              <a:t>Recognizing the benefits of </a:t>
            </a:r>
            <a:r>
              <a:rPr lang="en-GB" sz="2000" b="1" dirty="0" smtClean="0">
                <a:solidFill>
                  <a:schemeClr val="bg2"/>
                </a:solidFill>
              </a:rPr>
              <a:t>actively promoting integration.</a:t>
            </a:r>
            <a:endParaRPr lang="en-GB" sz="2000" b="1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4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5.- </a:t>
            </a:r>
            <a:r>
              <a:rPr lang="en-GB" sz="2000" dirty="0" smtClean="0">
                <a:solidFill>
                  <a:schemeClr val="bg2"/>
                </a:solidFill>
              </a:rPr>
              <a:t>The right to </a:t>
            </a:r>
            <a:r>
              <a:rPr lang="en-GB" sz="2000" b="1" dirty="0" smtClean="0">
                <a:solidFill>
                  <a:schemeClr val="bg2"/>
                </a:solidFill>
              </a:rPr>
              <a:t>family unity</a:t>
            </a:r>
            <a:r>
              <a:rPr lang="en-GB" sz="2000" dirty="0" smtClean="0">
                <a:solidFill>
                  <a:schemeClr val="bg2"/>
                </a:solidFill>
              </a:rPr>
              <a:t> and</a:t>
            </a:r>
            <a:r>
              <a:rPr lang="en-GB" sz="2000" b="1" dirty="0" smtClean="0">
                <a:solidFill>
                  <a:schemeClr val="bg2"/>
                </a:solidFill>
              </a:rPr>
              <a:t> family reunification.</a:t>
            </a:r>
            <a:endParaRPr lang="en-GB" sz="2000" b="1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4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6.- </a:t>
            </a:r>
            <a:r>
              <a:rPr lang="en-GB" sz="2000" b="1" dirty="0" smtClean="0">
                <a:solidFill>
                  <a:schemeClr val="bg2"/>
                </a:solidFill>
              </a:rPr>
              <a:t>Humanitarian </a:t>
            </a:r>
            <a:r>
              <a:rPr lang="en-GB" sz="2000" dirty="0" smtClean="0">
                <a:solidFill>
                  <a:schemeClr val="bg2"/>
                </a:solidFill>
              </a:rPr>
              <a:t>responsibilities of States.</a:t>
            </a:r>
            <a:endParaRPr lang="en-GB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8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7.- </a:t>
            </a:r>
            <a:r>
              <a:rPr lang="en-GB" sz="2000" b="1" dirty="0" smtClean="0">
                <a:solidFill>
                  <a:schemeClr val="bg2"/>
                </a:solidFill>
              </a:rPr>
              <a:t>I</a:t>
            </a:r>
            <a:r>
              <a:rPr lang="en-GB" sz="2000" b="1" dirty="0" smtClean="0">
                <a:solidFill>
                  <a:schemeClr val="bg2"/>
                </a:solidFill>
              </a:rPr>
              <a:t>nter-</a:t>
            </a:r>
            <a:r>
              <a:rPr lang="en-GB" sz="2000" b="1" dirty="0" smtClean="0">
                <a:solidFill>
                  <a:schemeClr val="bg2"/>
                </a:solidFill>
              </a:rPr>
              <a:t>sectorality</a:t>
            </a:r>
            <a:r>
              <a:rPr lang="en-GB" sz="2000" b="1" dirty="0" smtClean="0">
                <a:solidFill>
                  <a:schemeClr val="bg2"/>
                </a:solidFill>
              </a:rPr>
              <a:t> and inter-</a:t>
            </a:r>
            <a:r>
              <a:rPr lang="en-GB" sz="2000" b="1" dirty="0" smtClean="0">
                <a:solidFill>
                  <a:schemeClr val="bg2"/>
                </a:solidFill>
              </a:rPr>
              <a:t>institutionality</a:t>
            </a:r>
            <a:r>
              <a:rPr lang="en-GB" sz="2000" b="1" dirty="0" smtClean="0">
                <a:solidFill>
                  <a:schemeClr val="bg2"/>
                </a:solidFill>
              </a:rPr>
              <a:t> / the benefits of consensus.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800" b="1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8.- The need for collaboration between countries.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Migration Policy</a:t>
            </a:r>
            <a:r>
              <a:rPr lang="en-GB" sz="3200" b="1" dirty="0" smtClean="0">
                <a:solidFill>
                  <a:schemeClr val="bg1"/>
                </a:solidFill>
              </a:rPr>
              <a:t/>
            </a:r>
            <a:br>
              <a:rPr lang="en-GB" sz="3200" b="1" dirty="0" smtClean="0">
                <a:solidFill>
                  <a:schemeClr val="bg1"/>
                </a:solidFill>
              </a:rPr>
            </a:br>
            <a:r>
              <a:rPr lang="en-GB" sz="3200" b="1" dirty="0" smtClean="0">
                <a:solidFill>
                  <a:schemeClr val="bg1"/>
                </a:solidFill>
              </a:rPr>
              <a:t>Basic Requirements to Ensure Effectiveness in Implementation 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28674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800" dirty="0" smtClean="0">
                <a:solidFill>
                  <a:schemeClr val="bg2"/>
                </a:solidFill>
              </a:rPr>
              <a:t>	Some basic requirements to consider in designing a comprehensive migration policy to ensure its effectiveness in implementation: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6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dirty="0" smtClean="0">
                <a:solidFill>
                  <a:schemeClr val="bg2"/>
                </a:solidFill>
              </a:rPr>
              <a:t>Existing public policies </a:t>
            </a:r>
            <a:r>
              <a:rPr lang="en-GB" sz="2400" dirty="0" smtClean="0">
                <a:solidFill>
                  <a:schemeClr val="bg2"/>
                </a:solidFill>
              </a:rPr>
              <a:t>(general, </a:t>
            </a:r>
            <a:r>
              <a:rPr lang="en-GB" sz="2400" b="1" dirty="0" smtClean="0">
                <a:solidFill>
                  <a:schemeClr val="bg2"/>
                </a:solidFill>
              </a:rPr>
              <a:t>sectorial</a:t>
            </a:r>
            <a:r>
              <a:rPr lang="en-GB" sz="2400" dirty="0" smtClean="0">
                <a:solidFill>
                  <a:schemeClr val="bg2"/>
                </a:solidFill>
              </a:rPr>
              <a:t>, economic, and social) and the necessary </a:t>
            </a:r>
            <a:r>
              <a:rPr lang="en-GB" sz="2400" b="1" dirty="0" smtClean="0">
                <a:solidFill>
                  <a:schemeClr val="bg2"/>
                </a:solidFill>
              </a:rPr>
              <a:t>coherence </a:t>
            </a:r>
            <a:r>
              <a:rPr lang="en-GB" sz="2400" dirty="0" smtClean="0">
                <a:solidFill>
                  <a:schemeClr val="bg2"/>
                </a:solidFill>
              </a:rPr>
              <a:t>and</a:t>
            </a:r>
            <a:r>
              <a:rPr lang="en-GB" sz="2400" b="1" dirty="0" smtClean="0">
                <a:solidFill>
                  <a:schemeClr val="bg2"/>
                </a:solidFill>
              </a:rPr>
              <a:t> complementation</a:t>
            </a:r>
            <a:r>
              <a:rPr lang="en-GB" sz="2400" dirty="0" smtClean="0">
                <a:solidFill>
                  <a:schemeClr val="bg2"/>
                </a:solidFill>
              </a:rPr>
              <a:t> that should exist between them.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6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dirty="0" smtClean="0">
                <a:solidFill>
                  <a:schemeClr val="bg2"/>
                </a:solidFill>
              </a:rPr>
              <a:t>Institutional and administrative </a:t>
            </a:r>
            <a:r>
              <a:rPr lang="en-GB" sz="2400" b="1" dirty="0" smtClean="0">
                <a:solidFill>
                  <a:schemeClr val="bg2"/>
                </a:solidFill>
              </a:rPr>
              <a:t>strengthening</a:t>
            </a:r>
            <a:r>
              <a:rPr lang="en-GB" sz="2400" dirty="0" smtClean="0">
                <a:solidFill>
                  <a:schemeClr val="bg2"/>
                </a:solidFill>
              </a:rPr>
              <a:t> (budgetary and staff)</a:t>
            </a:r>
            <a:r>
              <a:rPr lang="en-GB" sz="2400" dirty="0" smtClean="0">
                <a:solidFill>
                  <a:schemeClr val="bg2"/>
                </a:solidFill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6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Cul</a:t>
            </a:r>
            <a:r>
              <a:rPr lang="en-GB" sz="2400" b="1" dirty="0" smtClean="0">
                <a:solidFill>
                  <a:schemeClr val="bg2"/>
                </a:solidFill>
              </a:rPr>
              <a:t>tural </a:t>
            </a:r>
            <a:r>
              <a:rPr lang="en-GB" sz="2400" dirty="0" smtClean="0">
                <a:solidFill>
                  <a:schemeClr val="bg2"/>
                </a:solidFill>
              </a:rPr>
              <a:t>activities for immigrant and national populations.</a:t>
            </a:r>
            <a:endParaRPr lang="en-GB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</a:pPr>
            <a:r>
              <a:rPr lang="en-GB" sz="3000" dirty="0" smtClean="0">
                <a:solidFill>
                  <a:schemeClr val="bg2"/>
                </a:solidFill>
              </a:rPr>
              <a:t>Myths commonly related to migration not only affect the general population but in addition, affect policy-makers.</a:t>
            </a:r>
            <a:endParaRPr lang="en-GB" sz="3000" dirty="0" smtClean="0">
              <a:solidFill>
                <a:schemeClr val="bg2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</a:pPr>
            <a:r>
              <a:rPr lang="en-GB" sz="3000" dirty="0" smtClean="0">
                <a:solidFill>
                  <a:schemeClr val="bg2"/>
                </a:solidFill>
              </a:rPr>
              <a:t>A series of assumptions exist in regard to migration that tend to be </a:t>
            </a:r>
            <a:r>
              <a:rPr lang="en-GB" sz="3000" b="1" dirty="0" smtClean="0">
                <a:solidFill>
                  <a:schemeClr val="bg2"/>
                </a:solidFill>
              </a:rPr>
              <a:t>generalized</a:t>
            </a:r>
            <a:r>
              <a:rPr lang="en-GB" sz="3000" dirty="0" smtClean="0">
                <a:solidFill>
                  <a:schemeClr val="bg2"/>
                </a:solidFill>
              </a:rPr>
              <a:t> when designing migration policy but that need to be made </a:t>
            </a:r>
            <a:r>
              <a:rPr lang="en-GB" sz="3000" b="1" dirty="0" smtClean="0">
                <a:solidFill>
                  <a:schemeClr val="bg2"/>
                </a:solidFill>
              </a:rPr>
              <a:t>objective</a:t>
            </a:r>
            <a:r>
              <a:rPr lang="en-GB" sz="3000" dirty="0" smtClean="0">
                <a:solidFill>
                  <a:schemeClr val="bg2"/>
                </a:solidFill>
              </a:rPr>
              <a:t>.</a:t>
            </a:r>
            <a:endParaRPr lang="en-GB" sz="3000" b="1" dirty="0" smtClean="0">
              <a:solidFill>
                <a:schemeClr val="bg2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</a:pPr>
            <a:r>
              <a:rPr lang="en-GB" sz="3000" dirty="0" smtClean="0">
                <a:solidFill>
                  <a:schemeClr val="bg2"/>
                </a:solidFill>
              </a:rPr>
              <a:t>The process for assumptions to become objective is:  analysing the underlying causes of problems and analysing </a:t>
            </a:r>
            <a:r>
              <a:rPr lang="en-GB" sz="3000" b="1" dirty="0" smtClean="0">
                <a:solidFill>
                  <a:schemeClr val="bg2"/>
                </a:solidFill>
              </a:rPr>
              <a:t>available high quality information</a:t>
            </a:r>
            <a:r>
              <a:rPr lang="en-GB" sz="3000" b="1" dirty="0" smtClean="0">
                <a:solidFill>
                  <a:schemeClr val="bg2"/>
                </a:solidFill>
              </a:rPr>
              <a:t>.</a:t>
            </a:r>
            <a:endParaRPr lang="en-GB" sz="3000" b="1" dirty="0">
              <a:solidFill>
                <a:schemeClr val="bg2"/>
              </a:solidFill>
            </a:endParaRP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100" b="1" dirty="0" smtClean="0">
                <a:solidFill>
                  <a:schemeClr val="bg1"/>
                </a:solidFill>
              </a:rPr>
              <a:t>Migration Policy</a:t>
            </a:r>
            <a:r>
              <a:rPr lang="en-GB" sz="3100" b="1" dirty="0" smtClean="0">
                <a:solidFill>
                  <a:schemeClr val="bg1"/>
                </a:solidFill>
              </a:rPr>
              <a:t/>
            </a:r>
            <a:br>
              <a:rPr lang="en-GB" sz="3100" b="1" dirty="0" smtClean="0">
                <a:solidFill>
                  <a:schemeClr val="bg1"/>
                </a:solidFill>
              </a:rPr>
            </a:br>
            <a:r>
              <a:rPr lang="en-GB" sz="3100" b="1" dirty="0" smtClean="0">
                <a:solidFill>
                  <a:schemeClr val="bg1"/>
                </a:solidFill>
              </a:rPr>
              <a:t>False Assumptions to Avoid in Migration Policy-making</a:t>
            </a:r>
            <a:endParaRPr lang="en-GB" sz="3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05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 sz="2700" dirty="0" smtClean="0">
                <a:solidFill>
                  <a:schemeClr val="bg2"/>
                </a:solidFill>
              </a:rPr>
              <a:t>Examples of common</a:t>
            </a:r>
            <a:r>
              <a:rPr lang="en-GB" sz="2700" dirty="0" smtClean="0">
                <a:solidFill>
                  <a:schemeClr val="bg2"/>
                </a:solidFill>
              </a:rPr>
              <a:t> </a:t>
            </a:r>
            <a:r>
              <a:rPr lang="en-GB" sz="2700" b="1" dirty="0" smtClean="0">
                <a:solidFill>
                  <a:schemeClr val="bg2"/>
                </a:solidFill>
              </a:rPr>
              <a:t>false assumptions</a:t>
            </a:r>
            <a:r>
              <a:rPr lang="en-GB" sz="2700" dirty="0" smtClean="0">
                <a:solidFill>
                  <a:schemeClr val="bg2"/>
                </a:solidFill>
              </a:rPr>
              <a:t>: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GB" sz="105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 smtClean="0">
                <a:solidFill>
                  <a:schemeClr val="bg2"/>
                </a:solidFill>
              </a:rPr>
              <a:t>The State has a real possibility of </a:t>
            </a:r>
            <a:r>
              <a:rPr lang="en-GB" sz="2500" b="1" dirty="0" smtClean="0">
                <a:solidFill>
                  <a:schemeClr val="bg2"/>
                </a:solidFill>
              </a:rPr>
              <a:t>controlling</a:t>
            </a:r>
            <a:r>
              <a:rPr lang="en-GB" sz="2500" b="1" dirty="0" smtClean="0">
                <a:solidFill>
                  <a:schemeClr val="bg2"/>
                </a:solidFill>
              </a:rPr>
              <a:t> migration flows at will.</a:t>
            </a:r>
            <a:r>
              <a:rPr lang="en-GB" sz="2500" dirty="0" smtClean="0">
                <a:solidFill>
                  <a:schemeClr val="bg2"/>
                </a:solidFill>
              </a:rPr>
              <a:t>  </a:t>
            </a:r>
            <a:r>
              <a:rPr lang="en-GB" sz="2500" b="1" dirty="0">
                <a:solidFill>
                  <a:schemeClr val="bg2"/>
                </a:solidFill>
              </a:rPr>
              <a:t>C</a:t>
            </a:r>
            <a:r>
              <a:rPr lang="en-GB" sz="2500" b="1" dirty="0" smtClean="0">
                <a:solidFill>
                  <a:schemeClr val="bg2"/>
                </a:solidFill>
              </a:rPr>
              <a:t>losed system theory</a:t>
            </a:r>
            <a:r>
              <a:rPr lang="en-GB" sz="2500" b="1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 smtClean="0">
                <a:solidFill>
                  <a:schemeClr val="bg2"/>
                </a:solidFill>
              </a:rPr>
              <a:t>Migrants </a:t>
            </a:r>
            <a:r>
              <a:rPr lang="en-GB" sz="2500" dirty="0" smtClean="0">
                <a:solidFill>
                  <a:schemeClr val="bg2"/>
                </a:solidFill>
              </a:rPr>
              <a:t>are the </a:t>
            </a:r>
            <a:r>
              <a:rPr lang="en-GB" sz="2500" b="1" dirty="0" smtClean="0">
                <a:solidFill>
                  <a:schemeClr val="bg2"/>
                </a:solidFill>
              </a:rPr>
              <a:t>only persons responsible for irregular migration</a:t>
            </a:r>
            <a:r>
              <a:rPr lang="en-GB" sz="2500" dirty="0" smtClean="0">
                <a:solidFill>
                  <a:schemeClr val="bg2"/>
                </a:solidFill>
              </a:rPr>
              <a:t>.</a:t>
            </a:r>
            <a:endParaRPr lang="en-GB" sz="2500" b="1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 smtClean="0">
                <a:solidFill>
                  <a:schemeClr val="bg2"/>
                </a:solidFill>
              </a:rPr>
              <a:t>Irregular migration </a:t>
            </a:r>
            <a:r>
              <a:rPr lang="en-GB" sz="2500" dirty="0" smtClean="0">
                <a:solidFill>
                  <a:schemeClr val="bg2"/>
                </a:solidFill>
              </a:rPr>
              <a:t>only generates</a:t>
            </a:r>
            <a:r>
              <a:rPr lang="en-GB" sz="2500" dirty="0" smtClean="0">
                <a:solidFill>
                  <a:schemeClr val="bg2"/>
                </a:solidFill>
              </a:rPr>
              <a:t> </a:t>
            </a:r>
            <a:r>
              <a:rPr lang="en-GB" sz="2500" b="1" dirty="0" smtClean="0">
                <a:solidFill>
                  <a:schemeClr val="bg2"/>
                </a:solidFill>
              </a:rPr>
              <a:t>”</a:t>
            </a:r>
            <a:r>
              <a:rPr lang="en-GB" sz="2500" b="1" dirty="0" smtClean="0">
                <a:solidFill>
                  <a:schemeClr val="bg2"/>
                </a:solidFill>
              </a:rPr>
              <a:t>losse</a:t>
            </a:r>
            <a:r>
              <a:rPr lang="en-GB" sz="2500" b="1" dirty="0" smtClean="0">
                <a:solidFill>
                  <a:schemeClr val="bg2"/>
                </a:solidFill>
              </a:rPr>
              <a:t>s”.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 smtClean="0">
                <a:solidFill>
                  <a:schemeClr val="bg2"/>
                </a:solidFill>
              </a:rPr>
              <a:t>Migration regularization is</a:t>
            </a:r>
            <a:r>
              <a:rPr lang="en-GB" sz="2500" dirty="0" smtClean="0">
                <a:solidFill>
                  <a:schemeClr val="bg2"/>
                </a:solidFill>
              </a:rPr>
              <a:t> </a:t>
            </a:r>
            <a:r>
              <a:rPr lang="en-GB" sz="2500" b="1" dirty="0" smtClean="0">
                <a:solidFill>
                  <a:schemeClr val="bg2"/>
                </a:solidFill>
              </a:rPr>
              <a:t>a concession of the State</a:t>
            </a:r>
            <a:r>
              <a:rPr lang="en-GB" sz="2500" b="1" dirty="0" smtClean="0">
                <a:solidFill>
                  <a:schemeClr val="bg2"/>
                </a:solidFill>
              </a:rPr>
              <a:t> </a:t>
            </a:r>
            <a:r>
              <a:rPr lang="en-GB" sz="2500" dirty="0" smtClean="0">
                <a:solidFill>
                  <a:schemeClr val="bg2"/>
                </a:solidFill>
              </a:rPr>
              <a:t>that</a:t>
            </a:r>
            <a:r>
              <a:rPr lang="en-GB" sz="2500" dirty="0" smtClean="0">
                <a:solidFill>
                  <a:schemeClr val="bg2"/>
                </a:solidFill>
              </a:rPr>
              <a:t> </a:t>
            </a:r>
            <a:r>
              <a:rPr lang="en-GB" sz="2500" b="1" dirty="0" smtClean="0">
                <a:solidFill>
                  <a:schemeClr val="bg2"/>
                </a:solidFill>
              </a:rPr>
              <a:t>only benefits migrants</a:t>
            </a:r>
            <a:r>
              <a:rPr lang="en-GB" sz="2500" b="1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 smtClean="0">
                <a:solidFill>
                  <a:schemeClr val="bg2"/>
                </a:solidFill>
              </a:rPr>
              <a:t>Cultural adaptation</a:t>
            </a:r>
            <a:r>
              <a:rPr lang="en-GB" sz="2500" b="1" dirty="0" smtClean="0">
                <a:solidFill>
                  <a:schemeClr val="bg2"/>
                </a:solidFill>
              </a:rPr>
              <a:t> </a:t>
            </a:r>
            <a:r>
              <a:rPr lang="en-GB" sz="2500" dirty="0" smtClean="0">
                <a:solidFill>
                  <a:schemeClr val="bg2"/>
                </a:solidFill>
              </a:rPr>
              <a:t>is a process that should occur in </a:t>
            </a:r>
            <a:r>
              <a:rPr lang="en-GB" sz="2500" b="1" dirty="0" smtClean="0">
                <a:solidFill>
                  <a:schemeClr val="bg2"/>
                </a:solidFill>
              </a:rPr>
              <a:t>one direction,</a:t>
            </a:r>
            <a:r>
              <a:rPr lang="en-GB" sz="2500" b="1" dirty="0" smtClean="0">
                <a:solidFill>
                  <a:schemeClr val="bg2"/>
                </a:solidFill>
              </a:rPr>
              <a:t> </a:t>
            </a:r>
            <a:r>
              <a:rPr lang="en-GB" sz="2500" dirty="0" smtClean="0">
                <a:solidFill>
                  <a:schemeClr val="bg2"/>
                </a:solidFill>
              </a:rPr>
              <a:t>and culture is</a:t>
            </a:r>
            <a:r>
              <a:rPr lang="en-GB" sz="2500" dirty="0">
                <a:solidFill>
                  <a:schemeClr val="bg2"/>
                </a:solidFill>
              </a:rPr>
              <a:t> </a:t>
            </a:r>
            <a:r>
              <a:rPr lang="en-GB" sz="2500" b="1" dirty="0" smtClean="0">
                <a:solidFill>
                  <a:schemeClr val="bg2"/>
                </a:solidFill>
              </a:rPr>
              <a:t>timeless</a:t>
            </a:r>
            <a:r>
              <a:rPr lang="en-GB" sz="2500" b="1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 smtClean="0">
                <a:solidFill>
                  <a:schemeClr val="bg2"/>
                </a:solidFill>
              </a:rPr>
              <a:t>Violations of the rights of migrants only affect migrants.</a:t>
            </a:r>
            <a:endParaRPr lang="en-GB" sz="2500" dirty="0">
              <a:solidFill>
                <a:schemeClr val="bg2"/>
              </a:solidFill>
            </a:endParaRPr>
          </a:p>
        </p:txBody>
      </p:sp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100" b="1" dirty="0" smtClean="0">
                <a:solidFill>
                  <a:schemeClr val="bg1"/>
                </a:solidFill>
              </a:rPr>
              <a:t>Migration Policy</a:t>
            </a:r>
            <a:br>
              <a:rPr lang="en-GB" sz="3100" b="1" dirty="0" smtClean="0">
                <a:solidFill>
                  <a:schemeClr val="bg1"/>
                </a:solidFill>
              </a:rPr>
            </a:br>
            <a:r>
              <a:rPr lang="en-GB" sz="3100" b="1" dirty="0" smtClean="0">
                <a:solidFill>
                  <a:schemeClr val="bg1"/>
                </a:solidFill>
              </a:rPr>
              <a:t>False Assumptions to Avoid in Migration Policy-making</a:t>
            </a:r>
            <a:endParaRPr lang="en-GB" sz="3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fi-FI" sz="1050" dirty="0">
              <a:solidFill>
                <a:schemeClr val="bg2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defRPr/>
            </a:pPr>
            <a:r>
              <a:rPr lang="en-GB" sz="2700" dirty="0">
                <a:solidFill>
                  <a:srgbClr val="00007D"/>
                </a:solidFill>
              </a:rPr>
              <a:t>Examples of common </a:t>
            </a:r>
            <a:r>
              <a:rPr lang="en-GB" sz="2700" b="1" dirty="0">
                <a:solidFill>
                  <a:srgbClr val="00007D"/>
                </a:solidFill>
              </a:rPr>
              <a:t>false assumptions</a:t>
            </a:r>
            <a:r>
              <a:rPr lang="en-GB" sz="2700" dirty="0">
                <a:solidFill>
                  <a:srgbClr val="00007D"/>
                </a:solidFill>
              </a:rPr>
              <a:t>: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defRPr/>
            </a:pPr>
            <a:endParaRPr lang="en-GB" sz="1050" dirty="0">
              <a:solidFill>
                <a:srgbClr val="00007D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>
                <a:solidFill>
                  <a:srgbClr val="00007D"/>
                </a:solidFill>
              </a:rPr>
              <a:t>The State has a real possibility of </a:t>
            </a:r>
            <a:r>
              <a:rPr lang="en-GB" sz="2500" b="1" dirty="0">
                <a:solidFill>
                  <a:srgbClr val="00007D"/>
                </a:solidFill>
              </a:rPr>
              <a:t>controlling migration flows at will.</a:t>
            </a:r>
            <a:r>
              <a:rPr lang="en-GB" sz="2500" dirty="0">
                <a:solidFill>
                  <a:srgbClr val="00007D"/>
                </a:solidFill>
              </a:rPr>
              <a:t>  </a:t>
            </a:r>
            <a:r>
              <a:rPr lang="en-GB" sz="2500" b="1" dirty="0">
                <a:solidFill>
                  <a:srgbClr val="00007D"/>
                </a:solidFill>
              </a:rPr>
              <a:t>C</a:t>
            </a:r>
            <a:r>
              <a:rPr lang="en-GB" sz="2500" b="1" dirty="0" smtClean="0">
                <a:solidFill>
                  <a:srgbClr val="00007D"/>
                </a:solidFill>
              </a:rPr>
              <a:t>losed </a:t>
            </a:r>
            <a:r>
              <a:rPr lang="en-GB" sz="2500" b="1" dirty="0">
                <a:solidFill>
                  <a:srgbClr val="00007D"/>
                </a:solidFill>
              </a:rPr>
              <a:t>system theory.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Migrants </a:t>
            </a:r>
            <a:r>
              <a:rPr lang="en-GB" sz="2500" dirty="0">
                <a:solidFill>
                  <a:srgbClr val="00007D"/>
                </a:solidFill>
              </a:rPr>
              <a:t>are the </a:t>
            </a:r>
            <a:r>
              <a:rPr lang="en-GB" sz="2500" b="1" dirty="0">
                <a:solidFill>
                  <a:srgbClr val="00007D"/>
                </a:solidFill>
              </a:rPr>
              <a:t>only persons responsible for irregular migration</a:t>
            </a:r>
            <a:r>
              <a:rPr lang="en-GB" sz="2500" dirty="0">
                <a:solidFill>
                  <a:srgbClr val="00007D"/>
                </a:solidFill>
              </a:rPr>
              <a:t>.</a:t>
            </a:r>
            <a:endParaRPr lang="en-GB" sz="2500" b="1" dirty="0">
              <a:solidFill>
                <a:srgbClr val="00007D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Irregular migration </a:t>
            </a:r>
            <a:r>
              <a:rPr lang="en-GB" sz="2500" dirty="0">
                <a:solidFill>
                  <a:srgbClr val="00007D"/>
                </a:solidFill>
              </a:rPr>
              <a:t>only generates </a:t>
            </a:r>
            <a:r>
              <a:rPr lang="en-GB" sz="2500" b="1" dirty="0">
                <a:solidFill>
                  <a:srgbClr val="00007D"/>
                </a:solidFill>
              </a:rPr>
              <a:t>”losses”.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>
                <a:solidFill>
                  <a:srgbClr val="00007D"/>
                </a:solidFill>
              </a:rPr>
              <a:t>Migration regularization is </a:t>
            </a:r>
            <a:r>
              <a:rPr lang="en-GB" sz="2500" b="1" dirty="0">
                <a:solidFill>
                  <a:srgbClr val="00007D"/>
                </a:solidFill>
              </a:rPr>
              <a:t>a concession of the State </a:t>
            </a:r>
            <a:r>
              <a:rPr lang="en-GB" sz="2500" dirty="0">
                <a:solidFill>
                  <a:srgbClr val="00007D"/>
                </a:solidFill>
              </a:rPr>
              <a:t>that </a:t>
            </a:r>
            <a:r>
              <a:rPr lang="en-GB" sz="2500" b="1" dirty="0">
                <a:solidFill>
                  <a:srgbClr val="00007D"/>
                </a:solidFill>
              </a:rPr>
              <a:t>only benefits migrants.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Cultural adaptation </a:t>
            </a:r>
            <a:r>
              <a:rPr lang="en-GB" sz="2500" dirty="0">
                <a:solidFill>
                  <a:srgbClr val="00007D"/>
                </a:solidFill>
              </a:rPr>
              <a:t>is a process that should occur in </a:t>
            </a:r>
            <a:r>
              <a:rPr lang="en-GB" sz="2500" b="1" dirty="0">
                <a:solidFill>
                  <a:srgbClr val="00007D"/>
                </a:solidFill>
              </a:rPr>
              <a:t>one </a:t>
            </a:r>
            <a:r>
              <a:rPr lang="en-GB" sz="2500" b="1" dirty="0" smtClean="0">
                <a:solidFill>
                  <a:srgbClr val="00007D"/>
                </a:solidFill>
              </a:rPr>
              <a:t>direction, </a:t>
            </a:r>
            <a:r>
              <a:rPr lang="en-GB" sz="2500" dirty="0">
                <a:solidFill>
                  <a:srgbClr val="00007D"/>
                </a:solidFill>
              </a:rPr>
              <a:t>and culture is </a:t>
            </a:r>
            <a:r>
              <a:rPr lang="en-GB" sz="2500" b="1" dirty="0">
                <a:solidFill>
                  <a:srgbClr val="00007D"/>
                </a:solidFill>
              </a:rPr>
              <a:t>timeless.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Violations of the rights of migrants only affect migrants.</a:t>
            </a:r>
            <a:endParaRPr lang="en-GB" sz="2500" dirty="0">
              <a:solidFill>
                <a:srgbClr val="00007D"/>
              </a:solidFill>
            </a:endParaRP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100" b="1" dirty="0">
                <a:solidFill>
                  <a:schemeClr val="bg1"/>
                </a:solidFill>
              </a:rPr>
              <a:t>Migration Policy</a:t>
            </a:r>
            <a:br>
              <a:rPr lang="en-GB" sz="3100" b="1" dirty="0">
                <a:solidFill>
                  <a:schemeClr val="bg1"/>
                </a:solidFill>
              </a:rPr>
            </a:br>
            <a:r>
              <a:rPr lang="en-GB" sz="3100" b="1" dirty="0">
                <a:solidFill>
                  <a:schemeClr val="bg1"/>
                </a:solidFill>
              </a:rPr>
              <a:t>False Assumptions to Avoid in Migration Policy-making</a:t>
            </a:r>
            <a:endParaRPr lang="en-GB" sz="3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fi-FI" sz="1050" dirty="0">
              <a:solidFill>
                <a:schemeClr val="bg2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defRPr/>
            </a:pPr>
            <a:r>
              <a:rPr lang="en-GB" sz="2700" dirty="0">
                <a:solidFill>
                  <a:srgbClr val="00007D"/>
                </a:solidFill>
              </a:rPr>
              <a:t>Examples of common </a:t>
            </a:r>
            <a:r>
              <a:rPr lang="en-GB" sz="2700" b="1" dirty="0">
                <a:solidFill>
                  <a:srgbClr val="00007D"/>
                </a:solidFill>
              </a:rPr>
              <a:t>false assumptions</a:t>
            </a:r>
            <a:r>
              <a:rPr lang="en-GB" sz="2700" dirty="0">
                <a:solidFill>
                  <a:srgbClr val="00007D"/>
                </a:solidFill>
              </a:rPr>
              <a:t>: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defRPr/>
            </a:pPr>
            <a:endParaRPr lang="en-GB" sz="1050" dirty="0">
              <a:solidFill>
                <a:srgbClr val="00007D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>
                <a:solidFill>
                  <a:srgbClr val="00007D"/>
                </a:solidFill>
              </a:rPr>
              <a:t>The State has a real possibility of </a:t>
            </a:r>
            <a:r>
              <a:rPr lang="en-GB" sz="2500" b="1" dirty="0">
                <a:solidFill>
                  <a:srgbClr val="00007D"/>
                </a:solidFill>
              </a:rPr>
              <a:t>controlling migration flows at will.</a:t>
            </a:r>
            <a:r>
              <a:rPr lang="en-GB" sz="2500" dirty="0">
                <a:solidFill>
                  <a:srgbClr val="00007D"/>
                </a:solidFill>
              </a:rPr>
              <a:t>  </a:t>
            </a:r>
            <a:r>
              <a:rPr lang="en-GB" sz="2500" b="1" dirty="0">
                <a:solidFill>
                  <a:srgbClr val="00007D"/>
                </a:solidFill>
              </a:rPr>
              <a:t>C</a:t>
            </a:r>
            <a:r>
              <a:rPr lang="en-GB" sz="2500" b="1" dirty="0" smtClean="0">
                <a:solidFill>
                  <a:srgbClr val="00007D"/>
                </a:solidFill>
              </a:rPr>
              <a:t>losed </a:t>
            </a:r>
            <a:r>
              <a:rPr lang="en-GB" sz="2500" b="1" dirty="0">
                <a:solidFill>
                  <a:srgbClr val="00007D"/>
                </a:solidFill>
              </a:rPr>
              <a:t>system theory.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Migrants </a:t>
            </a:r>
            <a:r>
              <a:rPr lang="en-GB" sz="2500" dirty="0">
                <a:solidFill>
                  <a:srgbClr val="00007D"/>
                </a:solidFill>
              </a:rPr>
              <a:t>are the </a:t>
            </a:r>
            <a:r>
              <a:rPr lang="en-GB" sz="2500" b="1" dirty="0">
                <a:solidFill>
                  <a:srgbClr val="00007D"/>
                </a:solidFill>
              </a:rPr>
              <a:t>only persons responsible for irregular migration</a:t>
            </a:r>
            <a:r>
              <a:rPr lang="en-GB" sz="2500" dirty="0">
                <a:solidFill>
                  <a:srgbClr val="00007D"/>
                </a:solidFill>
              </a:rPr>
              <a:t>.</a:t>
            </a:r>
            <a:endParaRPr lang="en-GB" sz="2500" b="1" dirty="0">
              <a:solidFill>
                <a:srgbClr val="00007D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Irregular migration </a:t>
            </a:r>
            <a:r>
              <a:rPr lang="en-GB" sz="2500" dirty="0">
                <a:solidFill>
                  <a:srgbClr val="00007D"/>
                </a:solidFill>
              </a:rPr>
              <a:t>only generates </a:t>
            </a:r>
            <a:r>
              <a:rPr lang="en-GB" sz="2500" b="1" dirty="0">
                <a:solidFill>
                  <a:srgbClr val="00007D"/>
                </a:solidFill>
              </a:rPr>
              <a:t>”losses”. 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dirty="0">
                <a:solidFill>
                  <a:srgbClr val="00007D"/>
                </a:solidFill>
              </a:rPr>
              <a:t>Migration regularization is </a:t>
            </a:r>
            <a:r>
              <a:rPr lang="en-GB" sz="2500" b="1" dirty="0">
                <a:solidFill>
                  <a:srgbClr val="00007D"/>
                </a:solidFill>
              </a:rPr>
              <a:t>a concession of the State </a:t>
            </a:r>
            <a:r>
              <a:rPr lang="en-GB" sz="2500" dirty="0">
                <a:solidFill>
                  <a:srgbClr val="00007D"/>
                </a:solidFill>
              </a:rPr>
              <a:t>that </a:t>
            </a:r>
            <a:r>
              <a:rPr lang="en-GB" sz="2500" b="1" dirty="0">
                <a:solidFill>
                  <a:srgbClr val="00007D"/>
                </a:solidFill>
              </a:rPr>
              <a:t>only benefits migrants.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Cultural adaptation </a:t>
            </a:r>
            <a:r>
              <a:rPr lang="en-GB" sz="2500" dirty="0">
                <a:solidFill>
                  <a:srgbClr val="00007D"/>
                </a:solidFill>
              </a:rPr>
              <a:t>is a process that should occur in </a:t>
            </a:r>
            <a:r>
              <a:rPr lang="en-GB" sz="2500" b="1" dirty="0">
                <a:solidFill>
                  <a:srgbClr val="00007D"/>
                </a:solidFill>
              </a:rPr>
              <a:t>one </a:t>
            </a:r>
            <a:r>
              <a:rPr lang="en-GB" sz="2500" b="1" dirty="0" smtClean="0">
                <a:solidFill>
                  <a:srgbClr val="00007D"/>
                </a:solidFill>
              </a:rPr>
              <a:t>direction, </a:t>
            </a:r>
            <a:r>
              <a:rPr lang="en-GB" sz="2500" dirty="0">
                <a:solidFill>
                  <a:srgbClr val="00007D"/>
                </a:solidFill>
              </a:rPr>
              <a:t>and culture is </a:t>
            </a:r>
            <a:r>
              <a:rPr lang="en-GB" sz="2500" b="1" dirty="0">
                <a:solidFill>
                  <a:srgbClr val="00007D"/>
                </a:solidFill>
              </a:rPr>
              <a:t>timeless.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ü"/>
              <a:defRPr/>
            </a:pPr>
            <a:r>
              <a:rPr lang="en-GB" sz="2500" b="1" dirty="0">
                <a:solidFill>
                  <a:srgbClr val="00007D"/>
                </a:solidFill>
              </a:rPr>
              <a:t>Violations of the rights of migrants only affect migrants.</a:t>
            </a:r>
            <a:endParaRPr lang="en-GB" sz="2500" dirty="0">
              <a:solidFill>
                <a:srgbClr val="00007D"/>
              </a:solidFill>
            </a:endParaRPr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100" b="1" dirty="0">
                <a:solidFill>
                  <a:schemeClr val="bg1"/>
                </a:solidFill>
              </a:rPr>
              <a:t>Migration Policy</a:t>
            </a:r>
            <a:br>
              <a:rPr lang="en-GB" sz="3100" b="1" dirty="0">
                <a:solidFill>
                  <a:schemeClr val="bg1"/>
                </a:solidFill>
              </a:rPr>
            </a:br>
            <a:r>
              <a:rPr lang="en-GB" sz="3100" b="1" dirty="0">
                <a:solidFill>
                  <a:schemeClr val="bg1"/>
                </a:solidFill>
              </a:rPr>
              <a:t>False Assumptions to Avoid in Migration Policy-making</a:t>
            </a:r>
            <a:endParaRPr lang="en-GB" sz="3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	II. 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Basic Process in Implementing and Designing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M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igration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P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olicy</a:t>
            </a:r>
            <a:endParaRPr lang="en-GB" sz="54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</a:t>
            </a:r>
            <a:r>
              <a:rPr lang="en-GB" sz="2800" b="1" dirty="0" smtClean="0">
                <a:solidFill>
                  <a:schemeClr val="bg1"/>
                </a:solidFill>
              </a:rPr>
              <a:t/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Basic Process in Designing and Implementing (Migration) Policy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791369055"/>
              </p:ext>
            </p:extLst>
          </p:nvPr>
        </p:nvGraphicFramePr>
        <p:xfrm>
          <a:off x="1066800" y="1803400"/>
          <a:ext cx="716280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	I. </a:t>
            </a: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Migration Policy:  What is it?  What is it for?</a:t>
            </a:r>
            <a:endParaRPr lang="en-GB" sz="3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	II. </a:t>
            </a: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Minimum considerations in designing and implementing migration policy</a:t>
            </a: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3800" dirty="0" smtClean="0">
                <a:solidFill>
                  <a:schemeClr val="bg2"/>
                </a:solidFill>
                <a:latin typeface="Gill Sans MT" pitchFamily="34" charset="0"/>
              </a:rPr>
              <a:t>	III. Basic process of designing and implementing migration policy.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38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n-GB" sz="4000" b="1" dirty="0" smtClean="0">
                <a:solidFill>
                  <a:schemeClr val="bg1"/>
                </a:solidFill>
                <a:latin typeface="Gill Sans MT" pitchFamily="34" charset="0"/>
              </a:rPr>
              <a:t>Contents</a:t>
            </a:r>
            <a:endParaRPr lang="en-GB" sz="40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Basic Process in Designing and Implementing (Migration) Policy </a:t>
            </a:r>
            <a:r>
              <a:rPr lang="en-GB" sz="2800" b="1" dirty="0" smtClean="0">
                <a:solidFill>
                  <a:schemeClr val="bg1"/>
                </a:solidFill>
              </a:rPr>
              <a:t>– Where we are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5842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500" dirty="0" smtClean="0">
                <a:solidFill>
                  <a:schemeClr val="bg2"/>
                </a:solidFill>
              </a:rPr>
              <a:t>How to answer the question:  Where are we?</a:t>
            </a:r>
            <a:endParaRPr lang="en-GB" sz="25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2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500" b="1" dirty="0" smtClean="0">
                <a:solidFill>
                  <a:schemeClr val="bg2"/>
                </a:solidFill>
              </a:rPr>
              <a:t>Determining the mission</a:t>
            </a:r>
            <a:r>
              <a:rPr lang="en-GB" sz="2500" b="1" dirty="0" smtClean="0">
                <a:solidFill>
                  <a:schemeClr val="bg2"/>
                </a:solidFill>
              </a:rPr>
              <a:t>.  </a:t>
            </a:r>
            <a:r>
              <a:rPr lang="en-GB" sz="2500" dirty="0" smtClean="0">
                <a:solidFill>
                  <a:schemeClr val="bg2"/>
                </a:solidFill>
              </a:rPr>
              <a:t>Describing the purpose of the institution in regard to a topic.  Referring to the reason why the institution exists, the services it provides or is able to provide, and the persons it serves.</a:t>
            </a:r>
            <a:endParaRPr lang="en-GB" sz="25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500" b="1" dirty="0" smtClean="0">
                <a:solidFill>
                  <a:schemeClr val="bg2"/>
                </a:solidFill>
              </a:rPr>
              <a:t>Establishing principles</a:t>
            </a:r>
            <a:r>
              <a:rPr lang="en-GB" sz="2500" b="1" dirty="0" smtClean="0">
                <a:solidFill>
                  <a:schemeClr val="bg2"/>
                </a:solidFill>
              </a:rPr>
              <a:t>.  </a:t>
            </a:r>
            <a:r>
              <a:rPr lang="en-GB" sz="2500" dirty="0" smtClean="0">
                <a:solidFill>
                  <a:schemeClr val="bg2"/>
                </a:solidFill>
              </a:rPr>
              <a:t>Clarifying the beliefs of the institution and what it fights for.  Establishing key values and commitment with the persons it serves.</a:t>
            </a:r>
            <a:endParaRPr lang="en-GB" sz="25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500" b="1" dirty="0" smtClean="0">
                <a:solidFill>
                  <a:schemeClr val="bg2"/>
                </a:solidFill>
              </a:rPr>
              <a:t>Recognizing strengths and weaknesses</a:t>
            </a:r>
            <a:r>
              <a:rPr lang="en-GB" sz="2500" dirty="0" smtClean="0">
                <a:solidFill>
                  <a:schemeClr val="bg2"/>
                </a:solidFill>
              </a:rPr>
              <a:t> of the institution in addressing migration.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500" b="1" dirty="0" smtClean="0">
                <a:solidFill>
                  <a:schemeClr val="bg2"/>
                </a:solidFill>
              </a:rPr>
              <a:t>Recognizing opportunities and threats </a:t>
            </a:r>
            <a:r>
              <a:rPr lang="en-GB" sz="2500" dirty="0" smtClean="0">
                <a:solidFill>
                  <a:schemeClr val="bg2"/>
                </a:solidFill>
              </a:rPr>
              <a:t>of migration for the institution</a:t>
            </a:r>
            <a:r>
              <a:rPr lang="en-GB" sz="2500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en-GB" sz="25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Basic Process in Designing and Implementing (Migration) Policy </a:t>
            </a:r>
            <a:r>
              <a:rPr lang="en-GB" sz="2800" b="1" dirty="0" smtClean="0">
                <a:solidFill>
                  <a:schemeClr val="bg1"/>
                </a:solidFill>
              </a:rPr>
              <a:t>– Where we are going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866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800" dirty="0" smtClean="0">
                <a:solidFill>
                  <a:schemeClr val="bg2"/>
                </a:solidFill>
              </a:rPr>
              <a:t>How to answer the question:  Where are we going?</a:t>
            </a:r>
            <a:endParaRPr lang="en-GB" sz="28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4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800" b="1" dirty="0" smtClean="0">
                <a:solidFill>
                  <a:schemeClr val="bg2"/>
                </a:solidFill>
              </a:rPr>
              <a:t>Establishing the added value of the institution in addressing a specific topic</a:t>
            </a:r>
            <a:r>
              <a:rPr lang="en-GB" sz="2800" b="1" dirty="0" smtClean="0">
                <a:solidFill>
                  <a:schemeClr val="bg2"/>
                </a:solidFill>
              </a:rPr>
              <a:t>. </a:t>
            </a:r>
            <a:r>
              <a:rPr lang="en-GB" sz="2800" dirty="0">
                <a:solidFill>
                  <a:schemeClr val="bg2"/>
                </a:solidFill>
              </a:rPr>
              <a:t> </a:t>
            </a:r>
            <a:r>
              <a:rPr lang="en-GB" sz="2800" dirty="0" smtClean="0">
                <a:solidFill>
                  <a:schemeClr val="bg2"/>
                </a:solidFill>
              </a:rPr>
              <a:t>Highlighting</a:t>
            </a:r>
            <a:r>
              <a:rPr lang="en-GB" sz="2800" dirty="0" smtClean="0">
                <a:solidFill>
                  <a:schemeClr val="bg2"/>
                </a:solidFill>
              </a:rPr>
              <a:t> what the institution is able to do that no other institution can do in the same manner.</a:t>
            </a:r>
            <a:endParaRPr lang="en-GB" sz="28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800" b="1" dirty="0" smtClean="0">
                <a:solidFill>
                  <a:schemeClr val="bg2"/>
                </a:solidFill>
              </a:rPr>
              <a:t>Clarifying the extent to which a certain topic can be addressed.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800" b="1" dirty="0" smtClean="0">
                <a:solidFill>
                  <a:schemeClr val="bg2"/>
                </a:solidFill>
              </a:rPr>
              <a:t>Establishing an institutional vision in regard to a specific topic. </a:t>
            </a:r>
            <a:r>
              <a:rPr lang="en-GB" sz="2800" dirty="0">
                <a:solidFill>
                  <a:schemeClr val="bg2"/>
                </a:solidFill>
              </a:rPr>
              <a:t> </a:t>
            </a:r>
            <a:r>
              <a:rPr lang="en-GB" sz="2800" dirty="0" smtClean="0">
                <a:solidFill>
                  <a:schemeClr val="bg2"/>
                </a:solidFill>
              </a:rPr>
              <a:t>Highlighting the aspirations of the institution for the next 5-10 years in regard to a specific topic.</a:t>
            </a:r>
            <a:endParaRPr lang="en-GB" sz="28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en-GB" sz="2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Basic Process in Designing and Implementing (Migration) Policy </a:t>
            </a:r>
            <a:r>
              <a:rPr lang="en-GB" sz="2800" b="1" dirty="0" smtClean="0">
                <a:solidFill>
                  <a:schemeClr val="bg1"/>
                </a:solidFill>
              </a:rPr>
              <a:t>– How do we get there?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400" dirty="0" smtClean="0">
                <a:solidFill>
                  <a:schemeClr val="bg2"/>
                </a:solidFill>
              </a:rPr>
              <a:t>How to answer the question:  How do we get there?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2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Establishing long-term strategic objectives.</a:t>
            </a:r>
            <a:r>
              <a:rPr lang="en-GB" sz="2400" b="1" dirty="0" smtClean="0">
                <a:solidFill>
                  <a:schemeClr val="bg2"/>
                </a:solidFill>
              </a:rPr>
              <a:t> </a:t>
            </a:r>
            <a:r>
              <a:rPr lang="en-GB" sz="2400" dirty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Connecting the institutional mission to the vision</a:t>
            </a:r>
            <a:r>
              <a:rPr lang="en-GB" sz="2400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Defining the strategy. </a:t>
            </a:r>
            <a:r>
              <a:rPr lang="en-GB" sz="2400" dirty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The strategy links institutional strengths to the needs of migrants and the opportunities of migration for the institution.</a:t>
            </a:r>
            <a:endParaRPr lang="en-GB" sz="24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Establishing short-term objectives.</a:t>
            </a:r>
            <a:r>
              <a:rPr lang="en-GB" sz="2400" b="1" dirty="0" smtClean="0">
                <a:solidFill>
                  <a:schemeClr val="bg2"/>
                </a:solidFill>
              </a:rPr>
              <a:t> </a:t>
            </a:r>
            <a:r>
              <a:rPr lang="en-GB" sz="2400" dirty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Turning strategic objectives into more immediate specific objectives.</a:t>
            </a:r>
            <a:endParaRPr lang="en-GB" sz="24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Determining actions to achieve objectives.  </a:t>
            </a:r>
            <a:r>
              <a:rPr lang="en-GB" sz="2400" dirty="0" smtClean="0">
                <a:solidFill>
                  <a:schemeClr val="bg2"/>
                </a:solidFill>
              </a:rPr>
              <a:t>Establishing terms for compliance and who is responsible</a:t>
            </a:r>
            <a:r>
              <a:rPr lang="en-GB" sz="2400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en-GB" sz="2400" b="1" dirty="0" smtClean="0">
                <a:solidFill>
                  <a:schemeClr val="bg2"/>
                </a:solidFill>
              </a:rPr>
              <a:t>Determining who is responsible for execution. </a:t>
            </a:r>
            <a:r>
              <a:rPr lang="en-GB" sz="2400" dirty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Who manages and monitors the plan of action, and how</a:t>
            </a:r>
            <a:r>
              <a:rPr lang="en-GB" sz="2400" dirty="0" smtClean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en-GB" sz="24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en-GB" sz="2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Migration Policy</a:t>
            </a:r>
            <a:br>
              <a:rPr lang="en-GB" sz="2800" b="1" dirty="0">
                <a:solidFill>
                  <a:schemeClr val="bg1"/>
                </a:solidFill>
              </a:rPr>
            </a:br>
            <a:r>
              <a:rPr lang="en-GB" sz="2800" b="1" dirty="0">
                <a:solidFill>
                  <a:schemeClr val="bg1"/>
                </a:solidFill>
              </a:rPr>
              <a:t>Basic Process in Designing and Implementing (Migration) Policy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752600"/>
            <a:ext cx="82296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fi-FI" sz="105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fi-FI" sz="2700" dirty="0" smtClean="0">
                <a:solidFill>
                  <a:schemeClr val="bg2"/>
                </a:solidFill>
              </a:rPr>
              <a:t>Every policy-making and implementation process should be: </a:t>
            </a:r>
            <a:endParaRPr lang="fi-FI" sz="27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fi-FI" sz="105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Oriented toward objectives. </a:t>
            </a:r>
            <a:r>
              <a:rPr lang="fi-FI" sz="2500" dirty="0">
                <a:solidFill>
                  <a:schemeClr val="bg2"/>
                </a:solidFill>
              </a:rPr>
              <a:t> </a:t>
            </a:r>
            <a:r>
              <a:rPr lang="fi-FI" sz="2500" dirty="0" smtClean="0">
                <a:solidFill>
                  <a:schemeClr val="bg2"/>
                </a:solidFill>
              </a:rPr>
              <a:t>Responds to the vision and is consistent with the added value contributed by the institution.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Integrated. </a:t>
            </a:r>
            <a:r>
              <a:rPr lang="fi-FI" sz="2500" dirty="0" smtClean="0">
                <a:solidFill>
                  <a:schemeClr val="bg2"/>
                </a:solidFill>
              </a:rPr>
              <a:t>Each element supports the following element</a:t>
            </a:r>
            <a:r>
              <a:rPr lang="fi-FI" sz="2500" dirty="0" smtClean="0">
                <a:solidFill>
                  <a:schemeClr val="bg2"/>
                </a:solidFill>
              </a:rPr>
              <a:t>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Systematic. </a:t>
            </a:r>
            <a:r>
              <a:rPr lang="fi-FI" sz="2500" dirty="0">
                <a:solidFill>
                  <a:schemeClr val="bg2"/>
                </a:solidFill>
              </a:rPr>
              <a:t> </a:t>
            </a:r>
            <a:r>
              <a:rPr lang="fi-FI" sz="2500" dirty="0" smtClean="0">
                <a:solidFill>
                  <a:schemeClr val="bg2"/>
                </a:solidFill>
              </a:rPr>
              <a:t>Divided into executable sections</a:t>
            </a:r>
            <a:r>
              <a:rPr lang="fi-FI" sz="2500" dirty="0" smtClean="0">
                <a:solidFill>
                  <a:schemeClr val="bg2"/>
                </a:solidFill>
              </a:rPr>
              <a:t>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Dynamic. </a:t>
            </a:r>
            <a:r>
              <a:rPr lang="fi-FI" sz="2500" dirty="0">
                <a:solidFill>
                  <a:schemeClr val="bg2"/>
                </a:solidFill>
              </a:rPr>
              <a:t> </a:t>
            </a:r>
            <a:r>
              <a:rPr lang="fi-FI" sz="2500" dirty="0" smtClean="0">
                <a:solidFill>
                  <a:schemeClr val="bg2"/>
                </a:solidFill>
              </a:rPr>
              <a:t>A work in progress</a:t>
            </a:r>
            <a:r>
              <a:rPr lang="fi-FI" sz="2500" dirty="0" smtClean="0">
                <a:solidFill>
                  <a:schemeClr val="bg2"/>
                </a:solidFill>
              </a:rPr>
              <a:t>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Holistic. </a:t>
            </a:r>
            <a:r>
              <a:rPr lang="fi-FI" sz="2500" dirty="0">
                <a:solidFill>
                  <a:schemeClr val="bg2"/>
                </a:solidFill>
              </a:rPr>
              <a:t> </a:t>
            </a:r>
            <a:r>
              <a:rPr lang="fi-FI" sz="2500" dirty="0" smtClean="0">
                <a:solidFill>
                  <a:schemeClr val="bg2"/>
                </a:solidFill>
              </a:rPr>
              <a:t>All the areas are included</a:t>
            </a:r>
            <a:r>
              <a:rPr lang="fi-FI" sz="2500" dirty="0" smtClean="0">
                <a:solidFill>
                  <a:schemeClr val="bg2"/>
                </a:solidFill>
              </a:rPr>
              <a:t>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Comprehensible.</a:t>
            </a:r>
            <a:r>
              <a:rPr lang="fi-FI" sz="2500" b="1" dirty="0" smtClean="0">
                <a:solidFill>
                  <a:schemeClr val="bg2"/>
                </a:solidFill>
              </a:rPr>
              <a:t> </a:t>
            </a:r>
            <a:r>
              <a:rPr lang="fi-FI" sz="2500" dirty="0">
                <a:solidFill>
                  <a:schemeClr val="bg2"/>
                </a:solidFill>
              </a:rPr>
              <a:t> </a:t>
            </a:r>
            <a:r>
              <a:rPr lang="fi-FI" sz="2500" dirty="0" smtClean="0">
                <a:solidFill>
                  <a:schemeClr val="bg2"/>
                </a:solidFill>
              </a:rPr>
              <a:t>Can be understood by everybody</a:t>
            </a:r>
            <a:r>
              <a:rPr lang="fi-FI" sz="2500" dirty="0" smtClean="0">
                <a:solidFill>
                  <a:schemeClr val="bg2"/>
                </a:solidFill>
              </a:rPr>
              <a:t>.</a:t>
            </a:r>
            <a:endParaRPr lang="fi-FI" sz="25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  <a:defRPr/>
            </a:pPr>
            <a:r>
              <a:rPr lang="fi-FI" sz="2500" b="1" dirty="0" smtClean="0">
                <a:solidFill>
                  <a:schemeClr val="bg2"/>
                </a:solidFill>
              </a:rPr>
              <a:t>Realistic. </a:t>
            </a:r>
            <a:r>
              <a:rPr lang="fi-FI" sz="2500" dirty="0" smtClean="0">
                <a:solidFill>
                  <a:schemeClr val="bg2"/>
                </a:solidFill>
              </a:rPr>
              <a:t> The r</a:t>
            </a:r>
            <a:r>
              <a:rPr lang="fi-FI" sz="2500" dirty="0" smtClean="0">
                <a:solidFill>
                  <a:schemeClr val="bg2"/>
                </a:solidFill>
              </a:rPr>
              <a:t>esources and capacities required for implementation are available or will be available in the short term. </a:t>
            </a:r>
            <a:endParaRPr lang="fi-FI" sz="25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 smtClean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 dirty="0" smtClean="0"/>
          </a:p>
          <a:p>
            <a:pPr algn="ctr">
              <a:buFont typeface="Wingdings" pitchFamily="2" charset="2"/>
              <a:buNone/>
            </a:pPr>
            <a:r>
              <a:rPr lang="en-GB" sz="4400" dirty="0" smtClean="0">
                <a:solidFill>
                  <a:schemeClr val="bg2"/>
                </a:solidFill>
              </a:rPr>
              <a:t>Thank you</a:t>
            </a:r>
            <a:r>
              <a:rPr lang="en-GB" sz="4400" dirty="0" smtClean="0">
                <a:solidFill>
                  <a:schemeClr val="bg2"/>
                </a:solidFill>
              </a:rPr>
              <a:t>!!!</a:t>
            </a:r>
          </a:p>
          <a:p>
            <a:pPr algn="ctr">
              <a:buFont typeface="Wingdings" pitchFamily="2" charset="2"/>
              <a:buNone/>
            </a:pPr>
            <a:endParaRPr lang="en-GB" sz="4400" dirty="0" smtClean="0">
              <a:solidFill>
                <a:schemeClr val="bg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sz="2000" dirty="0" smtClean="0">
                <a:solidFill>
                  <a:schemeClr val="bg2"/>
                </a:solidFill>
              </a:rPr>
              <a:t>Salvador Gutiérrez</a:t>
            </a:r>
          </a:p>
          <a:p>
            <a:pPr algn="ctr">
              <a:buFont typeface="Wingdings" pitchFamily="2" charset="2"/>
              <a:buNone/>
            </a:pPr>
            <a:r>
              <a:rPr lang="en-GB" sz="2000" dirty="0" smtClean="0">
                <a:solidFill>
                  <a:schemeClr val="bg2"/>
                </a:solidFill>
              </a:rPr>
              <a:t>Regional Liaison and Policy Officer</a:t>
            </a:r>
            <a:endParaRPr lang="en-GB" sz="2000" dirty="0" smtClean="0">
              <a:solidFill>
                <a:schemeClr val="bg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sz="2000" dirty="0" smtClean="0">
                <a:solidFill>
                  <a:schemeClr val="bg2"/>
                </a:solidFill>
                <a:hlinkClick r:id="rId2"/>
              </a:rPr>
              <a:t>sgutierrez@iom.int</a:t>
            </a:r>
            <a:endParaRPr lang="en-GB" sz="2000" dirty="0" smtClean="0">
              <a:solidFill>
                <a:schemeClr val="bg2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GB" sz="2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I.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Migration </a:t>
            </a: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Policy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:  </a:t>
            </a:r>
            <a:endParaRPr lang="en-GB" sz="5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GB" sz="5400" dirty="0" smtClean="0">
                <a:solidFill>
                  <a:schemeClr val="bg2"/>
                </a:solidFill>
                <a:latin typeface="Gill Sans MT" pitchFamily="34" charset="0"/>
              </a:rPr>
              <a:t>What </a:t>
            </a:r>
            <a:r>
              <a:rPr lang="en-GB" sz="5400" dirty="0">
                <a:solidFill>
                  <a:schemeClr val="bg2"/>
                </a:solidFill>
                <a:latin typeface="Gill Sans MT" pitchFamily="34" charset="0"/>
              </a:rPr>
              <a:t>is it?  What is it for?</a:t>
            </a:r>
            <a:endParaRPr lang="en-US" sz="3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There are two common definitions of the term “migration policy” that are often mixed and used without distinction: </a:t>
            </a:r>
            <a:endParaRPr lang="en-GB" sz="2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GB" sz="2800" dirty="0">
                <a:solidFill>
                  <a:schemeClr val="bg2"/>
                </a:solidFill>
                <a:latin typeface="Gill Sans MT" pitchFamily="34" charset="0"/>
              </a:rPr>
              <a:t>A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broad definition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which considers a series of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acts and omissions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through which the State addresses the phenomenon of migration.</a:t>
            </a:r>
            <a:endParaRPr lang="en-GB" sz="2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GB" sz="2800" dirty="0">
                <a:solidFill>
                  <a:schemeClr val="bg2"/>
                </a:solidFill>
                <a:latin typeface="Gill Sans MT" pitchFamily="34" charset="0"/>
              </a:rPr>
              <a:t>A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narrow definition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which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refers to the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position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of the State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in regard to the phenomenon of migration. 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This definition is the result of a more or less strategic planning exercise.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endParaRPr lang="en-GB" sz="28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n-GB" sz="4000" b="1" dirty="0" smtClean="0">
                <a:solidFill>
                  <a:schemeClr val="bg1"/>
                </a:solidFill>
                <a:latin typeface="Gill Sans MT" pitchFamily="34" charset="0"/>
              </a:rPr>
              <a:t>Migration Policy</a:t>
            </a:r>
            <a:r>
              <a:rPr lang="en-GB" sz="4000" b="1" dirty="0" smtClean="0">
                <a:solidFill>
                  <a:schemeClr val="bg1"/>
                </a:solidFill>
                <a:latin typeface="Gill Sans MT" pitchFamily="34" charset="0"/>
              </a:rPr>
              <a:t/>
            </a:r>
            <a:br>
              <a:rPr lang="en-GB" sz="40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4000" b="1" dirty="0" smtClean="0">
                <a:solidFill>
                  <a:schemeClr val="bg1"/>
                </a:solidFill>
                <a:latin typeface="Gill Sans MT" pitchFamily="34" charset="0"/>
              </a:rPr>
              <a:t>What is it?</a:t>
            </a:r>
            <a:endParaRPr lang="en-GB" sz="40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The broad definition of the term “migration policy” is a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400" b="1" dirty="0" smtClean="0">
                <a:solidFill>
                  <a:schemeClr val="bg2"/>
                </a:solidFill>
                <a:latin typeface="Gill Sans MT" pitchFamily="34" charset="0"/>
              </a:rPr>
              <a:t>concept in the process of being developed.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  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Today, the most accepted concept of migration policy is similar to the following: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indent="158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9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indent="158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The migration policy of a State “is constituted by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every institutional act, measure, or omission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 (laws, decrees, resolutions, guidelines, administrative actions, etc.)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that is about the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entry, exit, or stay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of </a:t>
            </a:r>
            <a:r>
              <a:rPr lang="en-GB" sz="2800" b="1" dirty="0" smtClean="0">
                <a:solidFill>
                  <a:schemeClr val="bg2"/>
                </a:solidFill>
                <a:latin typeface="Gill Sans MT" pitchFamily="34" charset="0"/>
              </a:rPr>
              <a:t>national or foreign populations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within its territory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”</a:t>
            </a:r>
            <a:r>
              <a:rPr lang="en-GB" sz="1400" dirty="0" smtClean="0">
                <a:solidFill>
                  <a:schemeClr val="bg2"/>
                </a:solidFill>
                <a:latin typeface="Gill Sans MT" pitchFamily="34" charset="0"/>
              </a:rPr>
              <a:t>[1].</a:t>
            </a:r>
            <a:endParaRPr lang="en-GB" sz="2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0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1600" dirty="0" smtClean="0">
                <a:solidFill>
                  <a:schemeClr val="bg2"/>
                </a:solidFill>
                <a:latin typeface="Gill Sans MT" pitchFamily="34" charset="0"/>
              </a:rPr>
              <a:t>[1] Inter-American Human Rights Court; </a:t>
            </a:r>
            <a:r>
              <a:rPr lang="en-GB" sz="1600" u="sng" dirty="0" smtClean="0">
                <a:solidFill>
                  <a:schemeClr val="bg2"/>
                </a:solidFill>
                <a:latin typeface="Gill Sans MT" pitchFamily="34" charset="0"/>
              </a:rPr>
              <a:t>Advisory Opinion OC </a:t>
            </a:r>
            <a:r>
              <a:rPr lang="en-GB" sz="1600" u="sng" dirty="0" smtClean="0">
                <a:solidFill>
                  <a:schemeClr val="bg2"/>
                </a:solidFill>
                <a:latin typeface="Gill Sans MT" pitchFamily="34" charset="0"/>
              </a:rPr>
              <a:t>-18/03, </a:t>
            </a:r>
            <a:r>
              <a:rPr lang="en-GB" sz="1600" u="sng" dirty="0" smtClean="0">
                <a:solidFill>
                  <a:schemeClr val="bg2"/>
                </a:solidFill>
                <a:latin typeface="Gill Sans MT" pitchFamily="34" charset="0"/>
              </a:rPr>
              <a:t>Sept. 1</a:t>
            </a:r>
            <a:r>
              <a:rPr lang="en-GB" sz="1600" u="sng" dirty="0" smtClean="0">
                <a:solidFill>
                  <a:schemeClr val="bg2"/>
                </a:solidFill>
                <a:latin typeface="Gill Sans MT" pitchFamily="34" charset="0"/>
              </a:rPr>
              <a:t>7, 2003, requested by the United Mexican States.  Legal Status and Rights of Undocumented Migrants</a:t>
            </a:r>
            <a:r>
              <a:rPr lang="en-GB" sz="1600" dirty="0" smtClean="0">
                <a:solidFill>
                  <a:schemeClr val="bg2"/>
                </a:solidFill>
                <a:latin typeface="Gill Sans MT" pitchFamily="34" charset="0"/>
              </a:rPr>
              <a:t> (p.131)</a:t>
            </a:r>
            <a:endParaRPr lang="en-GB" sz="1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n-GB" sz="3200" b="1" dirty="0" smtClean="0">
                <a:solidFill>
                  <a:schemeClr val="bg1"/>
                </a:solidFill>
                <a:latin typeface="Gill Sans MT" pitchFamily="34" charset="0"/>
              </a:rPr>
              <a:t>Migration Policy:  What is it</a:t>
            </a:r>
            <a:r>
              <a:rPr lang="en-GB" sz="3200" b="1" dirty="0" smtClean="0">
                <a:solidFill>
                  <a:schemeClr val="bg1"/>
                </a:solidFill>
                <a:latin typeface="Gill Sans MT" pitchFamily="34" charset="0"/>
              </a:rPr>
              <a:t>? </a:t>
            </a:r>
            <a:br>
              <a:rPr lang="en-GB" sz="32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3200" b="1" dirty="0" smtClean="0">
                <a:solidFill>
                  <a:schemeClr val="bg1"/>
                </a:solidFill>
                <a:latin typeface="Gill Sans MT" pitchFamily="34" charset="0"/>
              </a:rPr>
              <a:t>The Broader Accepted Definition</a:t>
            </a:r>
            <a:endParaRPr lang="en-GB" sz="3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dirty="0" smtClean="0">
              <a:latin typeface="Gill Sans MT" pitchFamily="34" charset="0"/>
            </a:endParaRPr>
          </a:p>
        </p:txBody>
      </p:sp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Migration Policy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The Broader Accepted Definition – Minimum Contents</a:t>
            </a:r>
            <a:r>
              <a:rPr lang="en-GB" sz="3200" b="1" dirty="0" smtClean="0">
                <a:solidFill>
                  <a:schemeClr val="bg1"/>
                </a:solidFill>
              </a:rPr>
              <a:t> 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Considering the most widely accepted concept, national migration policy includes, as a minimum: </a:t>
            </a:r>
            <a:r>
              <a:rPr lang="en-GB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1.- Management of </a:t>
            </a:r>
            <a:r>
              <a:rPr lang="en-GB" sz="2400" b="1" dirty="0" smtClean="0">
                <a:solidFill>
                  <a:schemeClr val="bg2"/>
                </a:solidFill>
                <a:latin typeface="Gill Sans MT" pitchFamily="34" charset="0"/>
              </a:rPr>
              <a:t>entry, exit, and stay.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2.- Regulation on </a:t>
            </a:r>
            <a:r>
              <a:rPr lang="en-GB" sz="2400" b="1" dirty="0" smtClean="0">
                <a:solidFill>
                  <a:schemeClr val="bg2"/>
                </a:solidFill>
                <a:latin typeface="Gill Sans MT" pitchFamily="34" charset="0"/>
              </a:rPr>
              <a:t>who may stay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 in the territory and for how long.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3.- “Real” applicability of the</a:t>
            </a:r>
            <a:r>
              <a:rPr lang="en-GB" sz="2400" b="1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400" b="1" dirty="0" smtClean="0">
                <a:solidFill>
                  <a:schemeClr val="bg2"/>
                </a:solidFill>
                <a:latin typeface="Gill Sans MT" pitchFamily="34" charset="0"/>
              </a:rPr>
              <a:t>principle of non-discrimination.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4.- </a:t>
            </a:r>
            <a:r>
              <a:rPr lang="en-GB" sz="2400" b="1" dirty="0" smtClean="0">
                <a:solidFill>
                  <a:schemeClr val="bg2"/>
                </a:solidFill>
                <a:latin typeface="Gill Sans MT" pitchFamily="34" charset="0"/>
              </a:rPr>
              <a:t>Protection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GB" sz="2400" dirty="0" smtClean="0">
                <a:solidFill>
                  <a:schemeClr val="bg2"/>
                </a:solidFill>
                <a:latin typeface="Gill Sans MT" pitchFamily="34" charset="0"/>
              </a:rPr>
              <a:t>of refugees and asylum seekers.</a:t>
            </a:r>
            <a:endParaRPr lang="en-GB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Gill Sans MT" pitchFamily="34" charset="0"/>
              </a:rPr>
              <a:t>Migration Policy </a:t>
            </a:r>
            <a:br>
              <a:rPr lang="en-US" sz="3200" b="1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Gill Sans MT" pitchFamily="34" charset="0"/>
              </a:rPr>
              <a:t>The Broader Accepted Definition – </a:t>
            </a:r>
            <a:r>
              <a:rPr lang="en-US" sz="3200" b="1" dirty="0" smtClean="0">
                <a:solidFill>
                  <a:schemeClr val="bg1"/>
                </a:solidFill>
                <a:latin typeface="Gill Sans MT" pitchFamily="34" charset="0"/>
              </a:rPr>
              <a:t>Limitations</a:t>
            </a:r>
            <a:endParaRPr lang="en-US" sz="3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The most common and traditional broad definition of the term ”migration policy” is limited since it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:</a:t>
            </a:r>
            <a:endParaRPr lang="fi-FI" sz="24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</a:tabLst>
              <a:defRPr/>
            </a:pPr>
            <a:endParaRPr lang="fi-FI" sz="7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Views migration as a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one-dimensional phenomenon that is barely linked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to other spheres of social life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Assumes that migration management is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limited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to providing an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immediate response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to the phenomenon.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Does not consider the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transit and return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of migration flows.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Does not consider the obligation of providing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protection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for migrants in general, not even to the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most vulnerable</a:t>
            </a:r>
            <a:r>
              <a:rPr lang="fi-FI" sz="2200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migrants.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Does not consider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integration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of migrants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Does not link migration</a:t>
            </a:r>
            <a:r>
              <a:rPr lang="fi-FI" sz="2200" b="1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even remotely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to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 other spheres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of social life, primarily work.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Is not linked to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protection of nationals abroad.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133600"/>
            <a:ext cx="8458200" cy="4419600"/>
          </a:xfrm>
        </p:spPr>
        <p:txBody>
          <a:bodyPr/>
          <a:lstStyle/>
          <a:p>
            <a:pPr eaLnBrk="1" hangingPunct="1"/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The narrow definition of the term “migration policy” refers to the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set of strategic principles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based on which a government or State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manages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the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matters that are directly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linked to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regulation and the immediate and mediate management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of migration flows from, through, and toward a State.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 </a:t>
            </a:r>
          </a:p>
          <a:p>
            <a:pPr eaLnBrk="1" hangingPunct="1"/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Based on these principles, the government or State addresses the primary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implications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of such flows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. </a:t>
            </a:r>
          </a:p>
          <a:p>
            <a:pPr eaLnBrk="1" hangingPunct="1"/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The principles normally are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integrated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 into a document that has been </a:t>
            </a:r>
            <a:r>
              <a:rPr lang="en-GB" sz="2400" b="1" dirty="0" smtClean="0">
                <a:solidFill>
                  <a:srgbClr val="00006C"/>
                </a:solidFill>
                <a:latin typeface="Gill Sans MT" pitchFamily="34" charset="0"/>
              </a:rPr>
              <a:t>formally issued</a:t>
            </a:r>
            <a:r>
              <a:rPr lang="en-GB" sz="2400" dirty="0">
                <a:solidFill>
                  <a:srgbClr val="00006C"/>
                </a:solidFill>
                <a:latin typeface="Gill Sans MT" pitchFamily="34" charset="0"/>
              </a:rPr>
              <a:t> 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by a State institution</a:t>
            </a:r>
            <a:r>
              <a:rPr lang="en-GB" sz="2400" dirty="0" smtClean="0">
                <a:solidFill>
                  <a:srgbClr val="00006C"/>
                </a:solidFill>
                <a:latin typeface="Gill Sans MT" pitchFamily="34" charset="0"/>
              </a:rPr>
              <a:t>.</a:t>
            </a:r>
            <a:endParaRPr lang="en-GB" sz="2400" dirty="0" smtClean="0">
              <a:solidFill>
                <a:srgbClr val="00006C"/>
              </a:solidFill>
              <a:latin typeface="Gill Sans MT" pitchFamily="34" charset="0"/>
            </a:endParaRPr>
          </a:p>
        </p:txBody>
      </p:sp>
      <p:sp>
        <p:nvSpPr>
          <p:cNvPr id="23554" name="Rectangle 4"/>
          <p:cNvSpPr txBox="1"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Policy:  What is it</a:t>
            </a:r>
            <a:r>
              <a:rPr lang="en-GB" sz="2800" b="1" dirty="0" smtClean="0">
                <a:solidFill>
                  <a:schemeClr val="bg1"/>
                </a:solidFill>
              </a:rPr>
              <a:t>? 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The Narrow </a:t>
            </a:r>
            <a:r>
              <a:rPr lang="en-GB" sz="2800" b="1" dirty="0" smtClean="0">
                <a:solidFill>
                  <a:schemeClr val="bg1"/>
                </a:solidFill>
              </a:rPr>
              <a:t>Definition – a Proposal for a Definition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3"/>
          <p:cNvSpPr>
            <a:spLocks noChangeArrowheads="1"/>
          </p:cNvSpPr>
          <p:nvPr/>
        </p:nvSpPr>
        <p:spPr bwMode="auto">
          <a:xfrm>
            <a:off x="1331913" y="4495800"/>
            <a:ext cx="2376487" cy="1584325"/>
          </a:xfrm>
          <a:prstGeom prst="flowChartProcess">
            <a:avLst/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Procedures</a:t>
            </a:r>
            <a:endParaRPr lang="en-GB" sz="28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78" name="AutoShape 4"/>
          <p:cNvSpPr>
            <a:spLocks noChangeArrowheads="1"/>
          </p:cNvSpPr>
          <p:nvPr/>
        </p:nvSpPr>
        <p:spPr bwMode="auto">
          <a:xfrm>
            <a:off x="1187450" y="3500438"/>
            <a:ext cx="2808288" cy="1223962"/>
          </a:xfrm>
          <a:prstGeom prst="flowChartProcess">
            <a:avLst/>
          </a:prstGeom>
          <a:solidFill>
            <a:srgbClr val="0033CC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Legislation</a:t>
            </a:r>
            <a:endParaRPr lang="en-GB" sz="28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79" name="AutoShape 5"/>
          <p:cNvSpPr>
            <a:spLocks noChangeArrowheads="1"/>
          </p:cNvSpPr>
          <p:nvPr/>
        </p:nvSpPr>
        <p:spPr bwMode="auto">
          <a:xfrm>
            <a:off x="1044575" y="2590800"/>
            <a:ext cx="3095625" cy="1008063"/>
          </a:xfrm>
          <a:prstGeom prst="flowChartProcess">
            <a:avLst/>
          </a:prstGeom>
          <a:solidFill>
            <a:srgbClr val="000066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Int’l Instr. / Policies</a:t>
            </a:r>
            <a:endParaRPr lang="en-GB" sz="28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80" name="AutoShape 7"/>
          <p:cNvSpPr>
            <a:spLocks noChangeArrowheads="1"/>
          </p:cNvSpPr>
          <p:nvPr/>
        </p:nvSpPr>
        <p:spPr bwMode="auto">
          <a:xfrm>
            <a:off x="4573588" y="2590800"/>
            <a:ext cx="4102100" cy="935038"/>
          </a:xfrm>
          <a:prstGeom prst="wedgeRectCallout">
            <a:avLst>
              <a:gd name="adj1" fmla="val -57935"/>
              <a:gd name="adj2" fmla="val 34718"/>
            </a:avLst>
          </a:prstGeom>
          <a:solidFill>
            <a:srgbClr val="000066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Establish general principles, guide State actions</a:t>
            </a:r>
            <a:endParaRPr lang="en-GB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81" name="AutoShape 8"/>
          <p:cNvSpPr>
            <a:spLocks noChangeArrowheads="1"/>
          </p:cNvSpPr>
          <p:nvPr/>
        </p:nvSpPr>
        <p:spPr bwMode="auto">
          <a:xfrm>
            <a:off x="4356100" y="3713163"/>
            <a:ext cx="4248150" cy="935037"/>
          </a:xfrm>
          <a:prstGeom prst="wedgeRectCallout">
            <a:avLst>
              <a:gd name="adj1" fmla="val -56801"/>
              <a:gd name="adj2" fmla="val 31833"/>
            </a:avLst>
          </a:prstGeom>
          <a:solidFill>
            <a:srgbClr val="000099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Are general, support principles, guide institutional and private actions</a:t>
            </a:r>
            <a:endParaRPr lang="en-GB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4067175" y="4860925"/>
            <a:ext cx="4465638" cy="1006475"/>
          </a:xfrm>
          <a:prstGeom prst="wedgeRectCallout">
            <a:avLst>
              <a:gd name="adj1" fmla="val -55759"/>
              <a:gd name="adj2" fmla="val 35806"/>
            </a:avLst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Are specific</a:t>
            </a:r>
            <a:r>
              <a:rPr lang="en-GB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,  establish principles, detail and operationalize institutional actions</a:t>
            </a:r>
            <a:endParaRPr lang="en-GB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4583" name="AutoShape 10"/>
          <p:cNvSpPr>
            <a:spLocks noChangeArrowheads="1"/>
          </p:cNvSpPr>
          <p:nvPr/>
        </p:nvSpPr>
        <p:spPr bwMode="auto">
          <a:xfrm>
            <a:off x="323850" y="2571750"/>
            <a:ext cx="503238" cy="3600450"/>
          </a:xfrm>
          <a:prstGeom prst="downArrow">
            <a:avLst>
              <a:gd name="adj1" fmla="val 50000"/>
              <a:gd name="adj2" fmla="val 178864"/>
            </a:avLst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dirty="0"/>
          </a:p>
        </p:txBody>
      </p:sp>
      <p:sp>
        <p:nvSpPr>
          <p:cNvPr id="24584" name="WordArt 11"/>
          <p:cNvSpPr>
            <a:spLocks noChangeArrowheads="1" noChangeShapeType="1" noTextEdit="1"/>
          </p:cNvSpPr>
          <p:nvPr/>
        </p:nvSpPr>
        <p:spPr bwMode="auto">
          <a:xfrm>
            <a:off x="34925" y="2058988"/>
            <a:ext cx="1296988" cy="379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General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4585" name="WordArt 12"/>
          <p:cNvSpPr>
            <a:spLocks noChangeArrowheads="1" noChangeShapeType="1" noTextEdit="1"/>
          </p:cNvSpPr>
          <p:nvPr/>
        </p:nvSpPr>
        <p:spPr bwMode="auto">
          <a:xfrm>
            <a:off x="34925" y="6249988"/>
            <a:ext cx="1296988" cy="379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Particular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4586" name="Rectangle 4"/>
          <p:cNvSpPr txBox="1">
            <a:spLocks noChangeArrowheads="1"/>
          </p:cNvSpPr>
          <p:nvPr/>
        </p:nvSpPr>
        <p:spPr bwMode="auto">
          <a:xfrm>
            <a:off x="457200" y="5334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Migration Policy:  What is it for?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The Narrow Definition – Functionality of Policies within the Framework of Norms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2239</TotalTime>
  <Words>1468</Words>
  <Application>Microsoft Office PowerPoint</Application>
  <PresentationFormat>Presentación en pantalla (4:3)</PresentationFormat>
  <Paragraphs>181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Pixel</vt:lpstr>
      <vt:lpstr>Toward Designing a Comprehensive Policy for the Protection of Migrant Workers</vt:lpstr>
      <vt:lpstr>Contents</vt:lpstr>
      <vt:lpstr>Presentación de PowerPoint</vt:lpstr>
      <vt:lpstr>Migration Policy What is it?</vt:lpstr>
      <vt:lpstr>Migration Policy:  What is it?  The Broader Accepted Definition</vt:lpstr>
      <vt:lpstr>Presentación de PowerPoint</vt:lpstr>
      <vt:lpstr>Migration Policy  The Broader Accepted Definition – Limitations</vt:lpstr>
      <vt:lpstr>Presentación de PowerPoint</vt:lpstr>
      <vt:lpstr>Presentación de PowerPoint</vt:lpstr>
      <vt:lpstr>Presentación de PowerPoint</vt:lpstr>
      <vt:lpstr>Migration Policy Dimensions to Consider to Ensure Comprehensiveness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</vt:vector>
  </TitlesOfParts>
  <Company>IOMSJO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políticas integrales para la protección de migrantes</dc:title>
  <dc:creator>sgutierrez</dc:creator>
  <cp:lastModifiedBy>Christiane</cp:lastModifiedBy>
  <cp:revision>118</cp:revision>
  <dcterms:created xsi:type="dcterms:W3CDTF">2008-09-03T20:25:46Z</dcterms:created>
  <dcterms:modified xsi:type="dcterms:W3CDTF">2012-05-03T17:11:30Z</dcterms:modified>
</cp:coreProperties>
</file>