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heme/themeOverride1.xml" ContentType="application/vnd.openxmlformats-officedocument.themeOverride+xml"/>
  <Override PartName="/ppt/tags/tag7.xml" ContentType="application/vnd.openxmlformats-officedocument.presentationml.tags+xml"/>
  <Override PartName="/ppt/notesSlides/notesSlide7.xml" ContentType="application/vnd.openxmlformats-officedocument.presentationml.notesSlide+xml"/>
  <Override PartName="/ppt/theme/themeOverride2.xml" ContentType="application/vnd.openxmlformats-officedocument.themeOverride+xml"/>
  <Override PartName="/ppt/tags/tag8.xml" ContentType="application/vnd.openxmlformats-officedocument.presentationml.tags+xml"/>
  <Override PartName="/ppt/notesSlides/notesSlide8.xml" ContentType="application/vnd.openxmlformats-officedocument.presentationml.notesSlide+xml"/>
  <Override PartName="/ppt/theme/themeOverride3.xml" ContentType="application/vnd.openxmlformats-officedocument.themeOverride+xml"/>
  <Override PartName="/ppt/tags/tag9.xml" ContentType="application/vnd.openxmlformats-officedocument.presentationml.tags+xml"/>
  <Override PartName="/ppt/notesSlides/notesSlide9.xml" ContentType="application/vnd.openxmlformats-officedocument.presentationml.notesSlide+xml"/>
  <Override PartName="/ppt/theme/themeOverride4.xml" ContentType="application/vnd.openxmlformats-officedocument.themeOverride+xml"/>
  <Override PartName="/ppt/tags/tag10.xml" ContentType="application/vnd.openxmlformats-officedocument.presentationml.tags+xml"/>
  <Override PartName="/ppt/notesSlides/notesSlide10.xml" ContentType="application/vnd.openxmlformats-officedocument.presentationml.notesSlide+xml"/>
  <Override PartName="/ppt/theme/themeOverride5.xml" ContentType="application/vnd.openxmlformats-officedocument.themeOverride+xml"/>
  <Override PartName="/ppt/tags/tag11.xml" ContentType="application/vnd.openxmlformats-officedocument.presentationml.tags+xml"/>
  <Override PartName="/ppt/notesSlides/notesSlide11.xml" ContentType="application/vnd.openxmlformats-officedocument.presentationml.notesSlide+xml"/>
  <Override PartName="/ppt/theme/themeOverride6.xml" ContentType="application/vnd.openxmlformats-officedocument.themeOverride+xml"/>
  <Override PartName="/ppt/tags/tag12.xml" ContentType="application/vnd.openxmlformats-officedocument.presentationml.tags+xml"/>
  <Override PartName="/ppt/notesSlides/notesSlide12.xml" ContentType="application/vnd.openxmlformats-officedocument.presentationml.notesSlide+xml"/>
  <Override PartName="/ppt/theme/themeOverride7.xml" ContentType="application/vnd.openxmlformats-officedocument.themeOverride+xml"/>
  <Override PartName="/ppt/tags/tag13.xml" ContentType="application/vnd.openxmlformats-officedocument.presentationml.tags+xml"/>
  <Override PartName="/ppt/notesSlides/notesSlide13.xml" ContentType="application/vnd.openxmlformats-officedocument.presentationml.notesSlide+xml"/>
  <Override PartName="/ppt/theme/themeOverride8.xml" ContentType="application/vnd.openxmlformats-officedocument.themeOverride+xml"/>
  <Override PartName="/ppt/tags/tag14.xml" ContentType="application/vnd.openxmlformats-officedocument.presentationml.tags+xml"/>
  <Override PartName="/ppt/notesSlides/notesSlide14.xml" ContentType="application/vnd.openxmlformats-officedocument.presentationml.notesSlide+xml"/>
  <Override PartName="/ppt/theme/themeOverride9.xml" ContentType="application/vnd.openxmlformats-officedocument.themeOverride+xml"/>
  <Override PartName="/ppt/tags/tag15.xml" ContentType="application/vnd.openxmlformats-officedocument.presentationml.tags+xml"/>
  <Override PartName="/ppt/notesSlides/notesSlide15.xml" ContentType="application/vnd.openxmlformats-officedocument.presentationml.notesSlide+xml"/>
  <Override PartName="/ppt/theme/themeOverride10.xml" ContentType="application/vnd.openxmlformats-officedocument.themeOverride+xml"/>
  <Override PartName="/ppt/tags/tag16.xml" ContentType="application/vnd.openxmlformats-officedocument.presentationml.tags+xml"/>
  <Override PartName="/ppt/notesSlides/notesSlide16.xml" ContentType="application/vnd.openxmlformats-officedocument.presentationml.notesSlide+xml"/>
  <Override PartName="/ppt/theme/themeOverride11.xml" ContentType="application/vnd.openxmlformats-officedocument.themeOverride+xml"/>
  <Override PartName="/ppt/tags/tag17.xml" ContentType="application/vnd.openxmlformats-officedocument.presentationml.tags+xml"/>
  <Override PartName="/ppt/notesSlides/notesSlide17.xml" ContentType="application/vnd.openxmlformats-officedocument.presentationml.notesSlide+xml"/>
  <Override PartName="/ppt/theme/themeOverride12.xml" ContentType="application/vnd.openxmlformats-officedocument.themeOverride+xml"/>
  <Override PartName="/ppt/tags/tag18.xml" ContentType="application/vnd.openxmlformats-officedocument.presentationml.tags+xml"/>
  <Override PartName="/ppt/notesSlides/notesSlide18.xml" ContentType="application/vnd.openxmlformats-officedocument.presentationml.notesSlide+xml"/>
  <Override PartName="/ppt/theme/themeOverride13.xml" ContentType="application/vnd.openxmlformats-officedocument.themeOverride+xml"/>
  <Override PartName="/ppt/tags/tag19.xml" ContentType="application/vnd.openxmlformats-officedocument.presentationml.tags+xml"/>
  <Override PartName="/ppt/notesSlides/notesSlide19.xml" ContentType="application/vnd.openxmlformats-officedocument.presentationml.notesSlide+xml"/>
  <Override PartName="/ppt/theme/themeOverride14.xml" ContentType="application/vnd.openxmlformats-officedocument.themeOverride+xml"/>
  <Override PartName="/ppt/tags/tag20.xml" ContentType="application/vnd.openxmlformats-officedocument.presentationml.tags+xml"/>
  <Override PartName="/ppt/notesSlides/notesSlide20.xml" ContentType="application/vnd.openxmlformats-officedocument.presentationml.notesSlide+xml"/>
  <Override PartName="/ppt/theme/themeOverride15.xml" ContentType="application/vnd.openxmlformats-officedocument.themeOverride+xml"/>
  <Override PartName="/ppt/tags/tag21.xml" ContentType="application/vnd.openxmlformats-officedocument.presentationml.tags+xml"/>
  <Override PartName="/ppt/notesSlides/notesSlide21.xml" ContentType="application/vnd.openxmlformats-officedocument.presentationml.notesSlide+xml"/>
  <Override PartName="/ppt/theme/themeOverride16.xml" ContentType="application/vnd.openxmlformats-officedocument.themeOverride+xml"/>
  <Override PartName="/ppt/tags/tag22.xml" ContentType="application/vnd.openxmlformats-officedocument.presentationml.tags+xml"/>
  <Override PartName="/ppt/notesSlides/notesSlide22.xml" ContentType="application/vnd.openxmlformats-officedocument.presentationml.notesSlide+xml"/>
  <Override PartName="/ppt/theme/themeOverride17.xml" ContentType="application/vnd.openxmlformats-officedocument.themeOverride+xml"/>
  <Override PartName="/ppt/tags/tag23.xml" ContentType="application/vnd.openxmlformats-officedocument.presentationml.tags+xml"/>
  <Override PartName="/ppt/notesSlides/notesSlide23.xml" ContentType="application/vnd.openxmlformats-officedocument.presentationml.notesSlide+xml"/>
  <Override PartName="/ppt/theme/themeOverride18.xml" ContentType="application/vnd.openxmlformats-officedocument.themeOverride+xml"/>
  <Override PartName="/ppt/tags/tag2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51"/>
  </p:notesMasterIdLst>
  <p:sldIdLst>
    <p:sldId id="256" r:id="rId3"/>
    <p:sldId id="257" r:id="rId4"/>
    <p:sldId id="258" r:id="rId5"/>
    <p:sldId id="259" r:id="rId6"/>
    <p:sldId id="288" r:id="rId7"/>
    <p:sldId id="261" r:id="rId8"/>
    <p:sldId id="292" r:id="rId9"/>
    <p:sldId id="293" r:id="rId10"/>
    <p:sldId id="297" r:id="rId11"/>
    <p:sldId id="290" r:id="rId12"/>
    <p:sldId id="291" r:id="rId13"/>
    <p:sldId id="312" r:id="rId14"/>
    <p:sldId id="313" r:id="rId15"/>
    <p:sldId id="310" r:id="rId16"/>
    <p:sldId id="294" r:id="rId17"/>
    <p:sldId id="295" r:id="rId18"/>
    <p:sldId id="309" r:id="rId19"/>
    <p:sldId id="296" r:id="rId20"/>
    <p:sldId id="311" r:id="rId21"/>
    <p:sldId id="299" r:id="rId22"/>
    <p:sldId id="300" r:id="rId23"/>
    <p:sldId id="303" r:id="rId24"/>
    <p:sldId id="304" r:id="rId25"/>
    <p:sldId id="306" r:id="rId26"/>
    <p:sldId id="350" r:id="rId27"/>
    <p:sldId id="351"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49" r:id="rId46"/>
    <p:sldId id="285" r:id="rId47"/>
    <p:sldId id="372" r:id="rId48"/>
    <p:sldId id="371" r:id="rId49"/>
    <p:sldId id="260" r:id="rId50"/>
  </p:sldIdLst>
  <p:sldSz cx="9144000" cy="5143500" type="screen16x9"/>
  <p:notesSz cx="6858000" cy="9144000"/>
  <p:embeddedFontLst>
    <p:embeddedFont>
      <p:font typeface="Arial Narrow" panose="020B0606020202030204" pitchFamily="34" charset="0"/>
      <p:regular r:id="rId52"/>
      <p:bold r:id="rId53"/>
      <p:italic r:id="rId54"/>
      <p:boldItalic r:id="rId55"/>
    </p:embeddedFont>
    <p:embeddedFont>
      <p:font typeface="Oswald" panose="020B0604020202020204" charset="0"/>
      <p:regular r:id="rId56"/>
      <p:bold r:id="rId57"/>
    </p:embeddedFont>
    <p:embeddedFont>
      <p:font typeface="Calibri Light" panose="020F0302020204030204" pitchFamily="34" charset="0"/>
      <p:regular r:id="rId58"/>
      <p:italic r:id="rId59"/>
    </p:embeddedFont>
    <p:embeddedFont>
      <p:font typeface="Calibri" panose="020F0502020204030204" pitchFamily="34" charset="0"/>
      <p:regular r:id="rId60"/>
      <p:bold r:id="rId61"/>
      <p:italic r:id="rId62"/>
      <p:boldItalic r:id="rId63"/>
    </p:embeddedFont>
  </p:embeddedFontLst>
  <p:custDataLst>
    <p:tags r:id="rId6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4" autoAdjust="0"/>
    <p:restoredTop sz="90377" autoAdjust="0"/>
  </p:normalViewPr>
  <p:slideViewPr>
    <p:cSldViewPr snapToGrid="0">
      <p:cViewPr varScale="1">
        <p:scale>
          <a:sx n="102" d="100"/>
          <a:sy n="102" d="100"/>
        </p:scale>
        <p:origin x="108"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2.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10.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64" Type="http://schemas.openxmlformats.org/officeDocument/2006/relationships/tags" Target="tags/tag1.xml"/><Relationship Id="rId69"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315731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270907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997837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331677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523775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tx1"/>
              </a:buClr>
              <a:buSzPts val="1100"/>
              <a:buFont typeface="+mj-lt"/>
              <a:buNone/>
              <a:tabLst/>
              <a:defRPr/>
            </a:pPr>
            <a:endParaRPr dirty="0"/>
          </a:p>
        </p:txBody>
      </p:sp>
    </p:spTree>
    <p:extLst>
      <p:ext uri="{BB962C8B-B14F-4D97-AF65-F5344CB8AC3E}">
        <p14:creationId xmlns:p14="http://schemas.microsoft.com/office/powerpoint/2010/main" val="2998185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616620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094702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885347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063164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198594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0" dirty="0"/>
          </a:p>
        </p:txBody>
      </p:sp>
    </p:spTree>
    <p:extLst>
      <p:ext uri="{BB962C8B-B14F-4D97-AF65-F5344CB8AC3E}">
        <p14:creationId xmlns:p14="http://schemas.microsoft.com/office/powerpoint/2010/main" val="136272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US" dirty="0"/>
          </a:p>
        </p:txBody>
      </p:sp>
    </p:spTree>
    <p:extLst>
      <p:ext uri="{BB962C8B-B14F-4D97-AF65-F5344CB8AC3E}">
        <p14:creationId xmlns:p14="http://schemas.microsoft.com/office/powerpoint/2010/main" val="881378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04347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781429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err="1"/>
              <a:t>Knomad</a:t>
            </a:r>
            <a:r>
              <a:rPr lang="en-US" dirty="0"/>
              <a:t> 2017</a:t>
            </a:r>
            <a:endParaRPr dirty="0"/>
          </a:p>
        </p:txBody>
      </p:sp>
    </p:spTree>
    <p:extLst>
      <p:ext uri="{BB962C8B-B14F-4D97-AF65-F5344CB8AC3E}">
        <p14:creationId xmlns:p14="http://schemas.microsoft.com/office/powerpoint/2010/main" val="1539936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CR" dirty="0"/>
              <a:t>Organización de Estados de las Américas (2015). Migración Internacional en las Américas: Tercer Informe del Sistema Continuo de Reportes sobre Migración Internacional en las Américas, SICREMI. Disponible en: https://www.oas.org/docs/publications/sicremi-2015-spanish.pdf</a:t>
            </a:r>
          </a:p>
          <a:p>
            <a:pPr marL="0" lvl="0" indent="0" rtl="0">
              <a:spcBef>
                <a:spcPts val="0"/>
              </a:spcBef>
              <a:spcAft>
                <a:spcPts val="0"/>
              </a:spcAft>
              <a:buNone/>
            </a:pPr>
            <a:endParaRPr dirty="0"/>
          </a:p>
        </p:txBody>
      </p:sp>
    </p:spTree>
    <p:extLst>
      <p:ext uri="{BB962C8B-B14F-4D97-AF65-F5344CB8AC3E}">
        <p14:creationId xmlns:p14="http://schemas.microsoft.com/office/powerpoint/2010/main" val="1414770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 </a:t>
            </a:r>
            <a:r>
              <a:rPr lang="en-US" dirty="0" err="1"/>
              <a:t>menudos</a:t>
            </a:r>
            <a:r>
              <a:rPr lang="en-US" dirty="0"/>
              <a:t> para </a:t>
            </a:r>
            <a:r>
              <a:rPr lang="en-US" dirty="0" err="1"/>
              <a:t>revisar</a:t>
            </a:r>
            <a:r>
              <a:rPr lang="en-US" dirty="0"/>
              <a:t> </a:t>
            </a:r>
            <a:r>
              <a:rPr lang="en-US" dirty="0" err="1"/>
              <a:t>los</a:t>
            </a:r>
            <a:r>
              <a:rPr lang="en-US" dirty="0"/>
              <a:t> </a:t>
            </a:r>
            <a:r>
              <a:rPr lang="en-US" dirty="0" err="1"/>
              <a:t>puntos</a:t>
            </a:r>
            <a:r>
              <a:rPr lang="en-US" dirty="0"/>
              <a:t> principals de </a:t>
            </a:r>
            <a:r>
              <a:rPr lang="en-US" dirty="0" err="1"/>
              <a:t>esta</a:t>
            </a:r>
            <a:r>
              <a:rPr lang="en-US" dirty="0"/>
              <a:t> </a:t>
            </a:r>
            <a:r>
              <a:rPr lang="en-US" dirty="0" err="1"/>
              <a:t>parte</a:t>
            </a:r>
            <a:r>
              <a:rPr lang="en-US" dirty="0"/>
              <a:t> de la PPT con </a:t>
            </a:r>
            <a:r>
              <a:rPr lang="en-US" dirty="0" err="1"/>
              <a:t>los</a:t>
            </a:r>
            <a:r>
              <a:rPr lang="en-US" dirty="0"/>
              <a:t> </a:t>
            </a:r>
            <a:r>
              <a:rPr lang="en-US" dirty="0" err="1"/>
              <a:t>partecipantes</a:t>
            </a:r>
            <a:endParaRPr lang="en-US" dirty="0"/>
          </a:p>
          <a:p>
            <a:pPr marL="0" lvl="0" indent="0" rtl="0">
              <a:spcBef>
                <a:spcPts val="0"/>
              </a:spcBef>
              <a:spcAft>
                <a:spcPts val="0"/>
              </a:spcAft>
              <a:buNone/>
            </a:pPr>
            <a:endParaRPr dirty="0"/>
          </a:p>
        </p:txBody>
      </p:sp>
    </p:spTree>
    <p:extLst>
      <p:ext uri="{BB962C8B-B14F-4D97-AF65-F5344CB8AC3E}">
        <p14:creationId xmlns:p14="http://schemas.microsoft.com/office/powerpoint/2010/main" val="1537858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B877B-F271-476A-8AB4-C2BC9B2E70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8836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B45CF1-C2C8-4D57-9FAB-26BC2470D71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6321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B45CF1-C2C8-4D57-9FAB-26BC2470D71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2409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B45CF1-C2C8-4D57-9FAB-26BC2470D71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0184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B45CF1-C2C8-4D57-9FAB-26BC2470D71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5882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82786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B45CF1-C2C8-4D57-9FAB-26BC2470D71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2970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B45CF1-C2C8-4D57-9FAB-26BC2470D71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37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B45CF1-C2C8-4D57-9FAB-26BC2470D71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9781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3142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247371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912609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lang="es-CR" noProof="0" dirty="0"/>
          </a:p>
        </p:txBody>
      </p:sp>
    </p:spTree>
    <p:extLst>
      <p:ext uri="{BB962C8B-B14F-4D97-AF65-F5344CB8AC3E}">
        <p14:creationId xmlns:p14="http://schemas.microsoft.com/office/powerpoint/2010/main" val="391962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269686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613151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713334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C609930-DA68-486F-A7DA-14B17E0D19DA}" type="datetime1">
              <a:rPr lang="en-GB" smtClean="0"/>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30C257-EA95-43F2-A0FE-94E5A97A688C}" type="slidenum">
              <a:rPr lang="en-GB" smtClean="0"/>
              <a:t>‹#›</a:t>
            </a:fld>
            <a:endParaRPr lang="en-GB"/>
          </a:p>
        </p:txBody>
      </p:sp>
    </p:spTree>
    <p:extLst>
      <p:ext uri="{BB962C8B-B14F-4D97-AF65-F5344CB8AC3E}">
        <p14:creationId xmlns:p14="http://schemas.microsoft.com/office/powerpoint/2010/main" val="2140024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40ED18-6474-4F19-A41A-5FE257230E85}" type="datetime1">
              <a:rPr lang="en-GB" smtClean="0"/>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30C257-EA95-43F2-A0FE-94E5A97A688C}" type="slidenum">
              <a:rPr lang="en-GB" smtClean="0"/>
              <a:t>‹#›</a:t>
            </a:fld>
            <a:endParaRPr lang="en-GB"/>
          </a:p>
        </p:txBody>
      </p:sp>
    </p:spTree>
    <p:extLst>
      <p:ext uri="{BB962C8B-B14F-4D97-AF65-F5344CB8AC3E}">
        <p14:creationId xmlns:p14="http://schemas.microsoft.com/office/powerpoint/2010/main" val="2497612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CD087F-A127-4C52-883A-91661A6DFB05}" type="datetime1">
              <a:rPr lang="en-GB" smtClean="0"/>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30C257-EA95-43F2-A0FE-94E5A97A688C}" type="slidenum">
              <a:rPr lang="en-GB" smtClean="0"/>
              <a:t>‹#›</a:t>
            </a:fld>
            <a:endParaRPr lang="en-GB"/>
          </a:p>
        </p:txBody>
      </p:sp>
    </p:spTree>
    <p:extLst>
      <p:ext uri="{BB962C8B-B14F-4D97-AF65-F5344CB8AC3E}">
        <p14:creationId xmlns:p14="http://schemas.microsoft.com/office/powerpoint/2010/main" val="3431824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03369D2-FC0F-417A-A1FE-6BDFD7514420}" type="datetime1">
              <a:rPr lang="en-GB" smtClean="0"/>
              <a:t>02/05/2018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30C257-EA95-43F2-A0FE-94E5A97A688C}" type="slidenum">
              <a:rPr lang="en-GB" smtClean="0"/>
              <a:t>‹#›</a:t>
            </a:fld>
            <a:endParaRPr lang="en-GB"/>
          </a:p>
        </p:txBody>
      </p:sp>
    </p:spTree>
    <p:extLst>
      <p:ext uri="{BB962C8B-B14F-4D97-AF65-F5344CB8AC3E}">
        <p14:creationId xmlns:p14="http://schemas.microsoft.com/office/powerpoint/2010/main" val="4245011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53D4BA-3B9F-496A-AF3B-F374CE3F335E}" type="datetime1">
              <a:rPr lang="en-GB" smtClean="0"/>
              <a:t>02/05/2018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30C257-EA95-43F2-A0FE-94E5A97A688C}" type="slidenum">
              <a:rPr lang="en-GB" smtClean="0"/>
              <a:t>‹#›</a:t>
            </a:fld>
            <a:endParaRPr lang="en-GB"/>
          </a:p>
        </p:txBody>
      </p:sp>
    </p:spTree>
    <p:extLst>
      <p:ext uri="{BB962C8B-B14F-4D97-AF65-F5344CB8AC3E}">
        <p14:creationId xmlns:p14="http://schemas.microsoft.com/office/powerpoint/2010/main" val="3121173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E08A8A-63EF-4107-AD8E-4D757E23316F}" type="datetime1">
              <a:rPr lang="en-GB" smtClean="0"/>
              <a:t>02/05/2018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30C257-EA95-43F2-A0FE-94E5A97A688C}" type="slidenum">
              <a:rPr lang="en-GB" smtClean="0"/>
              <a:t>‹#›</a:t>
            </a:fld>
            <a:endParaRPr lang="en-GB"/>
          </a:p>
        </p:txBody>
      </p:sp>
    </p:spTree>
    <p:extLst>
      <p:ext uri="{BB962C8B-B14F-4D97-AF65-F5344CB8AC3E}">
        <p14:creationId xmlns:p14="http://schemas.microsoft.com/office/powerpoint/2010/main" val="2160017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025A77-9B0D-4ED7-9E50-091A765D6805}" type="datetime1">
              <a:rPr lang="en-GB" smtClean="0"/>
              <a:t>02/05/2018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30C257-EA95-43F2-A0FE-94E5A97A688C}" type="slidenum">
              <a:rPr lang="en-GB" smtClean="0"/>
              <a:t>‹#›</a:t>
            </a:fld>
            <a:endParaRPr lang="en-GB"/>
          </a:p>
        </p:txBody>
      </p:sp>
    </p:spTree>
    <p:extLst>
      <p:ext uri="{BB962C8B-B14F-4D97-AF65-F5344CB8AC3E}">
        <p14:creationId xmlns:p14="http://schemas.microsoft.com/office/powerpoint/2010/main" val="2131978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A4190ED-ADC7-4C7B-B764-E5B6F413A8F4}" type="datetime1">
              <a:rPr lang="en-GB" smtClean="0"/>
              <a:t>02/05/2018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30C257-EA95-43F2-A0FE-94E5A97A688C}" type="slidenum">
              <a:rPr lang="en-GB" smtClean="0"/>
              <a:t>‹#›</a:t>
            </a:fld>
            <a:endParaRPr lang="en-GB"/>
          </a:p>
        </p:txBody>
      </p:sp>
    </p:spTree>
    <p:extLst>
      <p:ext uri="{BB962C8B-B14F-4D97-AF65-F5344CB8AC3E}">
        <p14:creationId xmlns:p14="http://schemas.microsoft.com/office/powerpoint/2010/main" val="2675404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8408FB8-F600-40A7-A843-2F29568D9C2C}" type="datetime1">
              <a:rPr lang="en-GB" smtClean="0"/>
              <a:t>02/05/2018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30C257-EA95-43F2-A0FE-94E5A97A688C}" type="slidenum">
              <a:rPr lang="en-GB" smtClean="0"/>
              <a:t>‹#›</a:t>
            </a:fld>
            <a:endParaRPr lang="en-GB"/>
          </a:p>
        </p:txBody>
      </p:sp>
    </p:spTree>
    <p:extLst>
      <p:ext uri="{BB962C8B-B14F-4D97-AF65-F5344CB8AC3E}">
        <p14:creationId xmlns:p14="http://schemas.microsoft.com/office/powerpoint/2010/main" val="3001616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27A183-0D0D-4905-9597-F4300DD8386F}" type="datetime1">
              <a:rPr lang="en-GB" smtClean="0"/>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30C257-EA95-43F2-A0FE-94E5A97A688C}" type="slidenum">
              <a:rPr lang="en-GB" smtClean="0"/>
              <a:t>‹#›</a:t>
            </a:fld>
            <a:endParaRPr lang="en-GB"/>
          </a:p>
        </p:txBody>
      </p:sp>
    </p:spTree>
    <p:extLst>
      <p:ext uri="{BB962C8B-B14F-4D97-AF65-F5344CB8AC3E}">
        <p14:creationId xmlns:p14="http://schemas.microsoft.com/office/powerpoint/2010/main" val="2279185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2A9AC5-70B6-46EB-86FB-ABEFE5A8696B}" type="datetime1">
              <a:rPr lang="en-GB" smtClean="0"/>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30C257-EA95-43F2-A0FE-94E5A97A688C}" type="slidenum">
              <a:rPr lang="en-GB" smtClean="0"/>
              <a:t>‹#›</a:t>
            </a:fld>
            <a:endParaRPr lang="en-GB"/>
          </a:p>
        </p:txBody>
      </p:sp>
    </p:spTree>
    <p:extLst>
      <p:ext uri="{BB962C8B-B14F-4D97-AF65-F5344CB8AC3E}">
        <p14:creationId xmlns:p14="http://schemas.microsoft.com/office/powerpoint/2010/main" val="916543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73763"/>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7CBC3F1-7B49-4CCA-80B0-D04C5B1FE487}" type="datetime1">
              <a:rPr lang="en-GB" smtClean="0"/>
              <a:t>02/05/2018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A30C257-EA95-43F2-A0FE-94E5A97A688C}" type="slidenum">
              <a:rPr lang="en-GB" smtClean="0"/>
              <a:t>‹#›</a:t>
            </a:fld>
            <a:endParaRPr lang="en-GB"/>
          </a:p>
        </p:txBody>
      </p:sp>
    </p:spTree>
    <p:extLst>
      <p:ext uri="{BB962C8B-B14F-4D97-AF65-F5344CB8AC3E}">
        <p14:creationId xmlns:p14="http://schemas.microsoft.com/office/powerpoint/2010/main" val="2514384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hemeOverride" Target="../theme/themeOverride4.xml"/><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hemeOverride" Target="../theme/themeOverride5.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hemeOverride" Target="../theme/themeOverride6.xml"/><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hemeOverride" Target="../theme/themeOverride7.xml"/><Relationship Id="rId5" Type="http://schemas.openxmlformats.org/officeDocument/2006/relationships/image" Target="../media/image9.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hemeOverride" Target="../theme/themeOverride8.xml"/><Relationship Id="rId6" Type="http://schemas.openxmlformats.org/officeDocument/2006/relationships/image" Target="../media/image11.jpeg"/><Relationship Id="rId5" Type="http://schemas.openxmlformats.org/officeDocument/2006/relationships/image" Target="../media/image9.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hemeOverride" Target="../theme/themeOverride9.xml"/><Relationship Id="rId5" Type="http://schemas.openxmlformats.org/officeDocument/2006/relationships/image" Target="../media/image9.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hemeOverride" Target="../theme/themeOverride10.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hemeOverride" Target="../theme/themeOverride11.xml"/><Relationship Id="rId5" Type="http://schemas.openxmlformats.org/officeDocument/2006/relationships/image" Target="../media/image9.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hemeOverride" Target="../theme/themeOverride12.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hemeOverride" Target="../theme/themeOverride13.xml"/><Relationship Id="rId5" Type="http://schemas.openxmlformats.org/officeDocument/2006/relationships/image" Target="../media/image9.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hemeOverride" Target="../theme/themeOverride14.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hemeOverride" Target="../theme/themeOverride15.xml"/><Relationship Id="rId6" Type="http://schemas.openxmlformats.org/officeDocument/2006/relationships/image" Target="../media/image12.jpeg"/><Relationship Id="rId5" Type="http://schemas.openxmlformats.org/officeDocument/2006/relationships/image" Target="../media/image9.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hemeOverride" Target="../theme/themeOverride16.xml"/><Relationship Id="rId5" Type="http://schemas.openxmlformats.org/officeDocument/2006/relationships/image" Target="../media/image9.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hemeOverride" Target="../theme/themeOverride17.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hemeOverride" Target="../theme/themeOverride18.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7.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hemeOverride" Target="../theme/themeOverride2.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hemeOverride" Target="../theme/themeOverride3.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sp>
        <p:nvSpPr>
          <p:cNvPr id="54" name="Shape 54"/>
          <p:cNvSpPr/>
          <p:nvPr/>
        </p:nvSpPr>
        <p:spPr>
          <a:xfrm>
            <a:off x="-55200" y="-82400"/>
            <a:ext cx="9434100" cy="5226000"/>
          </a:xfrm>
          <a:prstGeom prst="rect">
            <a:avLst/>
          </a:pr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txBox="1">
            <a:spLocks noGrp="1"/>
          </p:cNvSpPr>
          <p:nvPr>
            <p:ph type="subTitle" idx="1"/>
          </p:nvPr>
        </p:nvSpPr>
        <p:spPr>
          <a:xfrm>
            <a:off x="1686617" y="213093"/>
            <a:ext cx="6157500" cy="2280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4000" dirty="0">
                <a:solidFill>
                  <a:srgbClr val="FFD966"/>
                </a:solidFill>
                <a:latin typeface="Oswald"/>
                <a:ea typeface="Oswald"/>
                <a:cs typeface="Oswald"/>
                <a:sym typeface="Oswald"/>
              </a:rPr>
              <a:t>PROTECCIÓN</a:t>
            </a:r>
            <a:r>
              <a:rPr lang="en" sz="4000" dirty="0">
                <a:solidFill>
                  <a:srgbClr val="FFFFFF"/>
                </a:solidFill>
                <a:latin typeface="Oswald"/>
                <a:ea typeface="Oswald"/>
                <a:cs typeface="Oswald"/>
                <a:sym typeface="Oswald"/>
              </a:rPr>
              <a:t> CONSULAR </a:t>
            </a:r>
            <a:endParaRPr sz="4000" dirty="0">
              <a:solidFill>
                <a:srgbClr val="FFFFFF"/>
              </a:solidFill>
              <a:latin typeface="Oswald"/>
              <a:ea typeface="Oswald"/>
              <a:cs typeface="Oswald"/>
              <a:sym typeface="Oswald"/>
            </a:endParaRPr>
          </a:p>
          <a:p>
            <a:pPr marL="0" lvl="0" indent="0" algn="l" rtl="0">
              <a:lnSpc>
                <a:spcPct val="115000"/>
              </a:lnSpc>
              <a:spcBef>
                <a:spcPts val="0"/>
              </a:spcBef>
              <a:spcAft>
                <a:spcPts val="0"/>
              </a:spcAft>
              <a:buNone/>
            </a:pPr>
            <a:r>
              <a:rPr lang="en" sz="4000" dirty="0">
                <a:solidFill>
                  <a:srgbClr val="FFFFFF"/>
                </a:solidFill>
                <a:latin typeface="Oswald"/>
                <a:ea typeface="Oswald"/>
                <a:cs typeface="Oswald"/>
                <a:sym typeface="Oswald"/>
              </a:rPr>
              <a:t>DE LAS PERSONAS </a:t>
            </a:r>
            <a:endParaRPr sz="4000" dirty="0">
              <a:solidFill>
                <a:srgbClr val="FFFFFF"/>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r>
              <a:rPr lang="en" sz="4000" dirty="0">
                <a:solidFill>
                  <a:srgbClr val="FFD966"/>
                </a:solidFill>
                <a:latin typeface="Oswald"/>
                <a:ea typeface="Oswald"/>
                <a:cs typeface="Oswald"/>
                <a:sym typeface="Oswald"/>
              </a:rPr>
              <a:t>TRABAJADORAS MIGRANTES</a:t>
            </a:r>
            <a:endParaRPr sz="4000" dirty="0">
              <a:solidFill>
                <a:srgbClr val="FFD966"/>
              </a:solidFill>
              <a:latin typeface="Oswald"/>
              <a:ea typeface="Oswald"/>
              <a:cs typeface="Oswald"/>
              <a:sym typeface="Oswald"/>
            </a:endParaRPr>
          </a:p>
          <a:p>
            <a:pPr marL="0" lvl="0" indent="0">
              <a:spcBef>
                <a:spcPts val="0"/>
              </a:spcBef>
              <a:spcAft>
                <a:spcPts val="0"/>
              </a:spcAft>
              <a:buNone/>
            </a:pPr>
            <a:endParaRPr sz="4000" dirty="0">
              <a:solidFill>
                <a:schemeClr val="lt1"/>
              </a:solidFill>
              <a:latin typeface="Oswald"/>
              <a:ea typeface="Oswald"/>
              <a:cs typeface="Oswald"/>
              <a:sym typeface="Oswald"/>
            </a:endParaRPr>
          </a:p>
        </p:txBody>
      </p:sp>
      <p:sp>
        <p:nvSpPr>
          <p:cNvPr id="56" name="Shape 56"/>
          <p:cNvSpPr/>
          <p:nvPr/>
        </p:nvSpPr>
        <p:spPr>
          <a:xfrm>
            <a:off x="-55200" y="-82400"/>
            <a:ext cx="1595100" cy="34629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FF00"/>
              </a:solidFill>
            </a:endParaRPr>
          </a:p>
        </p:txBody>
      </p:sp>
      <p:sp>
        <p:nvSpPr>
          <p:cNvPr id="57" name="Shape 57"/>
          <p:cNvSpPr txBox="1"/>
          <p:nvPr/>
        </p:nvSpPr>
        <p:spPr>
          <a:xfrm rot="-5400000">
            <a:off x="38325" y="1211650"/>
            <a:ext cx="1997100" cy="874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4800" b="1">
                <a:solidFill>
                  <a:srgbClr val="0B5394"/>
                </a:solidFill>
                <a:latin typeface="Oswald"/>
                <a:ea typeface="Oswald"/>
                <a:cs typeface="Oswald"/>
                <a:sym typeface="Oswald"/>
              </a:rPr>
              <a:t>TALLER</a:t>
            </a:r>
            <a:endParaRPr sz="4800" b="1">
              <a:solidFill>
                <a:srgbClr val="0B5394"/>
              </a:solidFill>
              <a:latin typeface="Oswald"/>
              <a:ea typeface="Oswald"/>
              <a:cs typeface="Oswald"/>
              <a:sym typeface="Oswald"/>
            </a:endParaRPr>
          </a:p>
        </p:txBody>
      </p:sp>
      <p:pic>
        <p:nvPicPr>
          <p:cNvPr id="58" name="Shape 5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533" y="3856008"/>
            <a:ext cx="2596679" cy="1096075"/>
          </a:xfrm>
          <a:prstGeom prst="rect">
            <a:avLst/>
          </a:prstGeom>
          <a:noFill/>
          <a:ln>
            <a:noFill/>
          </a:ln>
        </p:spPr>
      </p:pic>
      <p:pic>
        <p:nvPicPr>
          <p:cNvPr id="59" name="Shape 5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844117" y="3751293"/>
            <a:ext cx="1008775" cy="1305499"/>
          </a:xfrm>
          <a:prstGeom prst="rect">
            <a:avLst/>
          </a:prstGeom>
          <a:noFill/>
          <a:ln>
            <a:noFill/>
          </a:ln>
        </p:spPr>
      </p:pic>
      <p:pic>
        <p:nvPicPr>
          <p:cNvPr id="60" name="Shape 6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064276" y="3977041"/>
            <a:ext cx="2244000" cy="854000"/>
          </a:xfrm>
          <a:prstGeom prst="rect">
            <a:avLst/>
          </a:prstGeom>
          <a:noFill/>
          <a:ln>
            <a:noFill/>
          </a:ln>
        </p:spPr>
      </p:pic>
      <p:sp>
        <p:nvSpPr>
          <p:cNvPr id="61" name="Shape 61"/>
          <p:cNvSpPr/>
          <p:nvPr/>
        </p:nvSpPr>
        <p:spPr>
          <a:xfrm>
            <a:off x="-55200" y="3324075"/>
            <a:ext cx="9434100" cy="1605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62" name="Shape 6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355838" y="36700"/>
            <a:ext cx="1288725" cy="3462899"/>
          </a:xfrm>
          <a:prstGeom prst="rect">
            <a:avLst/>
          </a:prstGeom>
          <a:noFill/>
          <a:ln>
            <a:noFill/>
          </a:ln>
        </p:spPr>
      </p:pic>
      <p:sp>
        <p:nvSpPr>
          <p:cNvPr id="11" name="Shape 55">
            <a:extLst>
              <a:ext uri="{FF2B5EF4-FFF2-40B4-BE49-F238E27FC236}">
                <a16:creationId xmlns:a16="http://schemas.microsoft.com/office/drawing/2014/main" id="{89825EF8-345C-457F-BAFD-DD71C024CCB9}"/>
              </a:ext>
            </a:extLst>
          </p:cNvPr>
          <p:cNvSpPr txBox="1">
            <a:spLocks/>
          </p:cNvSpPr>
          <p:nvPr/>
        </p:nvSpPr>
        <p:spPr>
          <a:xfrm>
            <a:off x="1685446" y="2493093"/>
            <a:ext cx="4485658" cy="7130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lnSpc>
                <a:spcPct val="115000"/>
              </a:lnSpc>
            </a:pPr>
            <a:r>
              <a:rPr lang="es-ES" sz="1600" dirty="0">
                <a:solidFill>
                  <a:srgbClr val="FFD966"/>
                </a:solidFill>
                <a:latin typeface="Oswald"/>
                <a:ea typeface="Oswald"/>
                <a:cs typeface="Oswald"/>
                <a:sym typeface="Oswald"/>
              </a:rPr>
              <a:t>Ciudad de Panamá, Panamá</a:t>
            </a:r>
            <a:r>
              <a:rPr lang="es-ES" sz="1600" dirty="0">
                <a:solidFill>
                  <a:srgbClr val="FFFFFF"/>
                </a:solidFill>
                <a:latin typeface="Oswald"/>
                <a:ea typeface="Oswald"/>
                <a:cs typeface="Oswald"/>
                <a:sym typeface="Oswald"/>
              </a:rPr>
              <a:t> </a:t>
            </a:r>
          </a:p>
          <a:p>
            <a:pPr marL="0" indent="0" algn="l">
              <a:lnSpc>
                <a:spcPct val="115000"/>
              </a:lnSpc>
            </a:pPr>
            <a:r>
              <a:rPr lang="es-ES" sz="1600" dirty="0">
                <a:solidFill>
                  <a:srgbClr val="FFFFFF"/>
                </a:solidFill>
                <a:latin typeface="Oswald"/>
                <a:ea typeface="Oswald"/>
                <a:cs typeface="Oswald"/>
                <a:sym typeface="Oswald"/>
              </a:rPr>
              <a:t>25 y 26 de abril, 2018</a:t>
            </a:r>
            <a:endParaRPr lang="es-ES" sz="1600" dirty="0">
              <a:solidFill>
                <a:schemeClr val="lt1"/>
              </a:solidFill>
              <a:latin typeface="Oswald"/>
              <a:ea typeface="Oswald"/>
              <a:cs typeface="Oswald"/>
              <a:sym typeface="Oswald"/>
            </a:endParaRPr>
          </a:p>
        </p:txBody>
      </p:sp>
      <p:pic>
        <p:nvPicPr>
          <p:cNvPr id="15" name="Shape 63">
            <a:extLst>
              <a:ext uri="{FF2B5EF4-FFF2-40B4-BE49-F238E27FC236}">
                <a16:creationId xmlns:a16="http://schemas.microsoft.com/office/drawing/2014/main" id="{95844337-1E89-4E25-BBE5-B8480017CAD4}"/>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663467" y="3930770"/>
            <a:ext cx="1908601" cy="9465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341653" y="1783462"/>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5400" dirty="0">
                <a:solidFill>
                  <a:schemeClr val="lt1"/>
                </a:solidFill>
                <a:latin typeface="Oswald"/>
                <a:ea typeface="Oswald"/>
                <a:cs typeface="Oswald"/>
                <a:sym typeface="Oswald"/>
              </a:rPr>
              <a:t>¿Migración irregular?</a:t>
            </a: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
        <p:nvSpPr>
          <p:cNvPr id="6" name="Shape 84">
            <a:extLst>
              <a:ext uri="{FF2B5EF4-FFF2-40B4-BE49-F238E27FC236}">
                <a16:creationId xmlns:a16="http://schemas.microsoft.com/office/drawing/2014/main" id="{9232AE3A-34CF-4A8F-87C1-C454DB0A7587}"/>
              </a:ext>
            </a:extLst>
          </p:cNvPr>
          <p:cNvSpPr txBox="1"/>
          <p:nvPr/>
        </p:nvSpPr>
        <p:spPr>
          <a:xfrm>
            <a:off x="341653" y="295725"/>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3200" dirty="0">
                <a:solidFill>
                  <a:srgbClr val="FFFFFF"/>
                </a:solidFill>
                <a:latin typeface="Oswald"/>
                <a:ea typeface="Oswald"/>
                <a:cs typeface="Oswald"/>
                <a:sym typeface="Oswald"/>
              </a:rPr>
              <a:t>Precisiones conceptuales</a:t>
            </a:r>
            <a:endParaRPr sz="5400" dirty="0">
              <a:solidFill>
                <a:schemeClr val="lt1"/>
              </a:solidFill>
              <a:latin typeface="Oswald"/>
              <a:ea typeface="Oswald"/>
              <a:cs typeface="Oswald"/>
              <a:sym typeface="Oswald"/>
            </a:endParaRPr>
          </a:p>
          <a:p>
            <a:pPr marL="0" lvl="0" indent="0" algn="ctr" rtl="0">
              <a:lnSpc>
                <a:spcPct val="90000"/>
              </a:lnSpc>
              <a:spcBef>
                <a:spcPts val="0"/>
              </a:spcBef>
              <a:spcAft>
                <a:spcPts val="0"/>
              </a:spcAft>
              <a:buNone/>
            </a:pPr>
            <a:endParaRPr dirty="0"/>
          </a:p>
        </p:txBody>
      </p:sp>
    </p:spTree>
    <p:custDataLst>
      <p:tags r:id="rId2"/>
    </p:custDataLst>
    <p:extLst>
      <p:ext uri="{BB962C8B-B14F-4D97-AF65-F5344CB8AC3E}">
        <p14:creationId xmlns:p14="http://schemas.microsoft.com/office/powerpoint/2010/main" val="2785457456"/>
      </p:ext>
    </p:extLst>
  </p:cSld>
  <p:clrMapOvr>
    <a:overrideClrMapping bg1="lt1" tx1="dk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677388" y="295725"/>
            <a:ext cx="7488600"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ES" sz="3200" dirty="0">
                <a:solidFill>
                  <a:schemeClr val="lt1"/>
                </a:solidFill>
                <a:latin typeface="Oswald"/>
                <a:sym typeface="Oswald"/>
              </a:rPr>
              <a:t>Migración irregular</a:t>
            </a:r>
            <a:endParaRPr sz="1600" dirty="0"/>
          </a:p>
        </p:txBody>
      </p:sp>
      <p:sp>
        <p:nvSpPr>
          <p:cNvPr id="85" name="Shape 85"/>
          <p:cNvSpPr txBox="1"/>
          <p:nvPr/>
        </p:nvSpPr>
        <p:spPr>
          <a:xfrm>
            <a:off x="677388" y="1070517"/>
            <a:ext cx="8176288" cy="3586495"/>
          </a:xfrm>
          <a:prstGeom prst="rect">
            <a:avLst/>
          </a:prstGeom>
          <a:noFill/>
          <a:ln>
            <a:noFill/>
          </a:ln>
        </p:spPr>
        <p:txBody>
          <a:bodyPr spcFirstLastPara="1" wrap="square" lIns="91425" tIns="91425" rIns="91425" bIns="91425" anchor="t" anchorCtr="0">
            <a:noAutofit/>
          </a:bodyPr>
          <a:lstStyle/>
          <a:p>
            <a:pPr lvl="0" algn="just">
              <a:lnSpc>
                <a:spcPct val="115000"/>
              </a:lnSpc>
            </a:pPr>
            <a:r>
              <a:rPr lang="es-ES" sz="2200" dirty="0">
                <a:solidFill>
                  <a:srgbClr val="FFFFFF"/>
                </a:solidFill>
                <a:latin typeface="Calibri"/>
                <a:ea typeface="Calibri"/>
                <a:cs typeface="Calibri"/>
                <a:sym typeface="Calibri"/>
              </a:rPr>
              <a:t>Es el movimiento de una persona a un nuevo lugar de residencia o tránsito, utilizando medios irregulares sin los documentos válidos.  Este término también incluye el tráfico ilícito de migrantes.</a:t>
            </a:r>
          </a:p>
          <a:p>
            <a:pPr lvl="0" algn="just">
              <a:lnSpc>
                <a:spcPct val="115000"/>
              </a:lnSpc>
            </a:pPr>
            <a:endParaRPr lang="es-ES" sz="2200" dirty="0">
              <a:solidFill>
                <a:srgbClr val="FFFFFF"/>
              </a:solidFill>
              <a:latin typeface="Calibri"/>
              <a:ea typeface="Calibri"/>
              <a:cs typeface="Calibri"/>
              <a:sym typeface="Calibri"/>
            </a:endParaRPr>
          </a:p>
          <a:p>
            <a:pPr lvl="0" algn="just">
              <a:lnSpc>
                <a:spcPct val="115000"/>
              </a:lnSpc>
            </a:pPr>
            <a:r>
              <a:rPr lang="es-ES" sz="2200" b="1" dirty="0">
                <a:solidFill>
                  <a:srgbClr val="FFFFFF"/>
                </a:solidFill>
                <a:latin typeface="Calibri"/>
                <a:ea typeface="Calibri"/>
                <a:cs typeface="Calibri"/>
                <a:sym typeface="Calibri"/>
              </a:rPr>
              <a:t>IRREGULAR: </a:t>
            </a:r>
            <a:r>
              <a:rPr lang="es-ES" sz="2200" dirty="0">
                <a:solidFill>
                  <a:srgbClr val="FFFFFF"/>
                </a:solidFill>
                <a:latin typeface="Calibri"/>
                <a:ea typeface="Calibri"/>
                <a:cs typeface="Calibri"/>
                <a:sym typeface="Calibri"/>
              </a:rPr>
              <a:t>Refiere a la violación de una norma de un estado</a:t>
            </a:r>
          </a:p>
          <a:p>
            <a:pPr lvl="0" algn="just">
              <a:lnSpc>
                <a:spcPct val="115000"/>
              </a:lnSpc>
            </a:pPr>
            <a:endParaRPr lang="es-ES" sz="2200" dirty="0">
              <a:solidFill>
                <a:srgbClr val="FFFFFF"/>
              </a:solidFill>
              <a:latin typeface="Calibri"/>
              <a:ea typeface="Calibri"/>
              <a:cs typeface="Calibri"/>
              <a:sym typeface="Calibri"/>
            </a:endParaRPr>
          </a:p>
          <a:p>
            <a:pPr lvl="0" algn="just">
              <a:lnSpc>
                <a:spcPct val="115000"/>
              </a:lnSpc>
            </a:pPr>
            <a:r>
              <a:rPr lang="es-ES" sz="2200" dirty="0">
                <a:solidFill>
                  <a:srgbClr val="FFFFFF"/>
                </a:solidFill>
                <a:latin typeface="Calibri"/>
                <a:ea typeface="Calibri"/>
                <a:cs typeface="Calibri"/>
                <a:sym typeface="Calibri"/>
              </a:rPr>
              <a:t>La irregularidad puede sobrevenir por distintas razones (vencimiento de la visa, cruce fronterizo por puntos ciegos y sin documentación, portación de documentación falsa).</a:t>
            </a:r>
          </a:p>
        </p:txBody>
      </p:sp>
      <p:sp>
        <p:nvSpPr>
          <p:cNvPr id="86" name="Shape 86"/>
          <p:cNvSpPr/>
          <p:nvPr/>
        </p:nvSpPr>
        <p:spPr>
          <a:xfrm>
            <a:off x="453486" y="1282390"/>
            <a:ext cx="223902" cy="164556"/>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ustDataLst>
      <p:tags r:id="rId2"/>
    </p:custDataLst>
    <p:extLst>
      <p:ext uri="{BB962C8B-B14F-4D97-AF65-F5344CB8AC3E}">
        <p14:creationId xmlns:p14="http://schemas.microsoft.com/office/powerpoint/2010/main" val="2041517216"/>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341653" y="1193180"/>
            <a:ext cx="8460693" cy="1479782"/>
          </a:xfrm>
          <a:prstGeom prst="rect">
            <a:avLst/>
          </a:prstGeom>
          <a:noFill/>
          <a:ln>
            <a:noFill/>
          </a:ln>
        </p:spPr>
        <p:txBody>
          <a:bodyPr spcFirstLastPara="1" wrap="square" lIns="91425" tIns="91425" rIns="91425" bIns="91425" anchor="t" anchorCtr="0">
            <a:noAutofit/>
          </a:bodyPr>
          <a:lstStyle/>
          <a:p>
            <a:pPr lvl="0" algn="ctr">
              <a:lnSpc>
                <a:spcPct val="90000"/>
              </a:lnSpc>
              <a:buSzPts val="1100"/>
            </a:pPr>
            <a:r>
              <a:rPr lang="es-CR" sz="5400" dirty="0">
                <a:solidFill>
                  <a:schemeClr val="lt1"/>
                </a:solidFill>
                <a:latin typeface="Oswald"/>
              </a:rPr>
              <a:t>Las personas trabajadoras migrantes: </a:t>
            </a:r>
          </a:p>
          <a:p>
            <a:pPr lvl="0" algn="ctr">
              <a:lnSpc>
                <a:spcPct val="90000"/>
              </a:lnSpc>
              <a:buSzPts val="1100"/>
            </a:pPr>
            <a:r>
              <a:rPr lang="es-CR" sz="5400" dirty="0">
                <a:solidFill>
                  <a:schemeClr val="lt1"/>
                </a:solidFill>
                <a:latin typeface="Oswald"/>
              </a:rPr>
              <a:t>Vulnerabilidades</a:t>
            </a:r>
            <a:endParaRPr lang="es-CR" sz="5400" dirty="0">
              <a:solidFill>
                <a:schemeClr val="lt1"/>
              </a:solidFill>
              <a:latin typeface="Oswald"/>
              <a:sym typeface="Oswald"/>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FFFF"/>
              </a:solidFill>
              <a:effectLst/>
              <a:uLnTx/>
              <a:uFillTx/>
              <a:latin typeface="Arial"/>
              <a:cs typeface="Arial"/>
              <a:sym typeface="Aria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Tree>
    <p:custDataLst>
      <p:tags r:id="rId2"/>
    </p:custDataLst>
    <p:extLst>
      <p:ext uri="{BB962C8B-B14F-4D97-AF65-F5344CB8AC3E}">
        <p14:creationId xmlns:p14="http://schemas.microsoft.com/office/powerpoint/2010/main" val="3979735661"/>
      </p:ext>
    </p:extLst>
  </p:cSld>
  <p:clrMapOvr>
    <a:overrideClrMapping bg1="lt1" tx1="dk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9" name="Shape 89"/>
          <p:cNvSpPr/>
          <p:nvPr/>
        </p:nvSpPr>
        <p:spPr>
          <a:xfrm>
            <a:off x="167268" y="1360449"/>
            <a:ext cx="313298" cy="313692"/>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FFFF"/>
              </a:solidFill>
              <a:effectLst/>
              <a:uLnTx/>
              <a:uFillTx/>
              <a:latin typeface="Arial"/>
              <a:cs typeface="Arial"/>
              <a:sym typeface="Aria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
        <p:nvSpPr>
          <p:cNvPr id="2" name="Title 1">
            <a:extLst>
              <a:ext uri="{FF2B5EF4-FFF2-40B4-BE49-F238E27FC236}">
                <a16:creationId xmlns:a16="http://schemas.microsoft.com/office/drawing/2014/main" id="{D8BDED47-3A6A-4DBC-AB3D-FE30470BD9F9}"/>
              </a:ext>
            </a:extLst>
          </p:cNvPr>
          <p:cNvSpPr>
            <a:spLocks noGrp="1"/>
          </p:cNvSpPr>
          <p:nvPr>
            <p:ph type="title"/>
          </p:nvPr>
        </p:nvSpPr>
        <p:spPr>
          <a:xfrm>
            <a:off x="602166" y="178420"/>
            <a:ext cx="8230134" cy="839305"/>
          </a:xfrm>
        </p:spPr>
        <p:txBody>
          <a:bodyPr/>
          <a:lstStyle/>
          <a:p>
            <a:r>
              <a:rPr lang="es-CR" altLang="en-US" dirty="0">
                <a:solidFill>
                  <a:srgbClr val="FFFFFF"/>
                </a:solidFill>
                <a:latin typeface="Calibri"/>
                <a:cs typeface="Calibri"/>
              </a:rPr>
              <a:t>Los trabajadores migrantes regulares y irregulares están expuestos a riesgos de:</a:t>
            </a:r>
            <a:endParaRPr lang="es-CR" dirty="0"/>
          </a:p>
        </p:txBody>
      </p:sp>
      <p:sp>
        <p:nvSpPr>
          <p:cNvPr id="3" name="Text Placeholder 2">
            <a:extLst>
              <a:ext uri="{FF2B5EF4-FFF2-40B4-BE49-F238E27FC236}">
                <a16:creationId xmlns:a16="http://schemas.microsoft.com/office/drawing/2014/main" id="{0B510D0B-9447-4AAB-9D6C-6BADFDD129C4}"/>
              </a:ext>
            </a:extLst>
          </p:cNvPr>
          <p:cNvSpPr>
            <a:spLocks noGrp="1"/>
          </p:cNvSpPr>
          <p:nvPr>
            <p:ph type="body" idx="1"/>
          </p:nvPr>
        </p:nvSpPr>
        <p:spPr>
          <a:xfrm>
            <a:off x="311700" y="1245775"/>
            <a:ext cx="8520600" cy="3416400"/>
          </a:xfrm>
        </p:spPr>
        <p:txBody>
          <a:bodyPr/>
          <a:lstStyle/>
          <a:p>
            <a:pPr marL="571500" indent="-457200" eaLnBrk="1" hangingPunct="1">
              <a:lnSpc>
                <a:spcPct val="90000"/>
              </a:lnSpc>
              <a:spcBef>
                <a:spcPct val="20000"/>
              </a:spcBef>
              <a:buClr>
                <a:schemeClr val="bg1"/>
              </a:buClr>
              <a:buFont typeface="+mj-lt"/>
              <a:buAutoNum type="arabicPeriod"/>
            </a:pPr>
            <a:r>
              <a:rPr lang="es-CR" altLang="en-US" sz="2200" dirty="0">
                <a:solidFill>
                  <a:srgbClr val="FFFFFF"/>
                </a:solidFill>
                <a:latin typeface="Calibri"/>
                <a:cs typeface="Calibri"/>
              </a:rPr>
              <a:t>Explotación en el proceso de contratación</a:t>
            </a:r>
          </a:p>
          <a:p>
            <a:pPr marL="571500" indent="-457200" eaLnBrk="1" hangingPunct="1">
              <a:lnSpc>
                <a:spcPct val="90000"/>
              </a:lnSpc>
              <a:spcBef>
                <a:spcPct val="20000"/>
              </a:spcBef>
              <a:buClr>
                <a:schemeClr val="bg1"/>
              </a:buClr>
              <a:buFont typeface="+mj-lt"/>
              <a:buAutoNum type="arabicPeriod"/>
            </a:pPr>
            <a:endParaRPr lang="es-CR" altLang="en-US" sz="2200" dirty="0">
              <a:solidFill>
                <a:srgbClr val="FFFFFF"/>
              </a:solidFill>
              <a:latin typeface="Calibri"/>
              <a:cs typeface="Calibri"/>
            </a:endParaRPr>
          </a:p>
          <a:p>
            <a:pPr marL="628650" indent="-514350">
              <a:lnSpc>
                <a:spcPct val="90000"/>
              </a:lnSpc>
              <a:spcBef>
                <a:spcPct val="20000"/>
              </a:spcBef>
              <a:buClr>
                <a:schemeClr val="bg1"/>
              </a:buClr>
              <a:buFont typeface="+mj-lt"/>
              <a:buAutoNum type="arabicPeriod"/>
            </a:pPr>
            <a:r>
              <a:rPr lang="es-CR" altLang="en-US" sz="2200" dirty="0">
                <a:solidFill>
                  <a:srgbClr val="FFFFFF"/>
                </a:solidFill>
                <a:latin typeface="Calibri"/>
                <a:cs typeface="Calibri"/>
              </a:rPr>
              <a:t>Tratamiento non igualitario en el empleo y el acceso a los derechos sociales</a:t>
            </a:r>
          </a:p>
          <a:p>
            <a:pPr marL="628650" indent="-514350">
              <a:lnSpc>
                <a:spcPct val="90000"/>
              </a:lnSpc>
              <a:spcBef>
                <a:spcPct val="20000"/>
              </a:spcBef>
              <a:buClr>
                <a:schemeClr val="bg1"/>
              </a:buClr>
              <a:buFont typeface="+mj-lt"/>
              <a:buAutoNum type="arabicPeriod"/>
            </a:pPr>
            <a:endParaRPr lang="es-CR" altLang="en-US" sz="2200" dirty="0">
              <a:solidFill>
                <a:srgbClr val="FFFFFF"/>
              </a:solidFill>
              <a:latin typeface="Calibri"/>
              <a:cs typeface="Calibri"/>
            </a:endParaRPr>
          </a:p>
          <a:p>
            <a:pPr marL="628650" indent="-514350">
              <a:lnSpc>
                <a:spcPct val="90000"/>
              </a:lnSpc>
              <a:spcBef>
                <a:spcPct val="20000"/>
              </a:spcBef>
              <a:buClr>
                <a:schemeClr val="bg1"/>
              </a:buClr>
              <a:buFont typeface="+mj-lt"/>
              <a:buAutoNum type="arabicPeriod"/>
            </a:pPr>
            <a:r>
              <a:rPr lang="es-CR" altLang="en-US" sz="2200" dirty="0">
                <a:solidFill>
                  <a:srgbClr val="FFFFFF"/>
                </a:solidFill>
                <a:latin typeface="Calibri"/>
                <a:cs typeface="Calibri"/>
              </a:rPr>
              <a:t>Precariedad el en trabajo (trabajan en sectores de empleo poco calificado)</a:t>
            </a:r>
          </a:p>
          <a:p>
            <a:pPr marL="628650" indent="-514350">
              <a:lnSpc>
                <a:spcPct val="90000"/>
              </a:lnSpc>
              <a:spcBef>
                <a:spcPct val="20000"/>
              </a:spcBef>
              <a:buClr>
                <a:schemeClr val="bg1"/>
              </a:buClr>
              <a:buFont typeface="+mj-lt"/>
              <a:buAutoNum type="arabicPeriod"/>
            </a:pPr>
            <a:endParaRPr lang="es-CR" altLang="en-US" sz="2200" dirty="0">
              <a:solidFill>
                <a:srgbClr val="FFFFFF"/>
              </a:solidFill>
              <a:latin typeface="Calibri"/>
              <a:cs typeface="Calibri"/>
            </a:endParaRPr>
          </a:p>
          <a:p>
            <a:pPr marL="628650" indent="-514350">
              <a:lnSpc>
                <a:spcPct val="90000"/>
              </a:lnSpc>
              <a:spcBef>
                <a:spcPct val="20000"/>
              </a:spcBef>
              <a:buClr>
                <a:schemeClr val="bg1"/>
              </a:buClr>
              <a:buFont typeface="+mj-lt"/>
              <a:buAutoNum type="arabicPeriod"/>
            </a:pPr>
            <a:r>
              <a:rPr lang="es-CR" altLang="en-US" sz="2200" dirty="0">
                <a:solidFill>
                  <a:srgbClr val="FFFFFF"/>
                </a:solidFill>
                <a:latin typeface="Calibri"/>
                <a:cs typeface="Calibri"/>
              </a:rPr>
              <a:t>Discriminación múltiple (++ las mujeres trabajadoras migrantes)</a:t>
            </a:r>
          </a:p>
          <a:p>
            <a:endParaRPr lang="es-CR" dirty="0"/>
          </a:p>
        </p:txBody>
      </p:sp>
      <p:sp>
        <p:nvSpPr>
          <p:cNvPr id="8" name="Shape 89">
            <a:extLst>
              <a:ext uri="{FF2B5EF4-FFF2-40B4-BE49-F238E27FC236}">
                <a16:creationId xmlns:a16="http://schemas.microsoft.com/office/drawing/2014/main" id="{6E401053-0FED-4EF2-ACF2-6AB93D42C6FD}"/>
              </a:ext>
            </a:extLst>
          </p:cNvPr>
          <p:cNvSpPr/>
          <p:nvPr/>
        </p:nvSpPr>
        <p:spPr>
          <a:xfrm>
            <a:off x="167268" y="2198050"/>
            <a:ext cx="313298" cy="313692"/>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FFFF"/>
              </a:solidFill>
              <a:effectLst/>
              <a:uLnTx/>
              <a:uFillTx/>
              <a:latin typeface="Arial"/>
              <a:cs typeface="Arial"/>
              <a:sym typeface="Arial"/>
            </a:endParaRPr>
          </a:p>
        </p:txBody>
      </p:sp>
      <p:sp>
        <p:nvSpPr>
          <p:cNvPr id="9" name="Shape 89">
            <a:extLst>
              <a:ext uri="{FF2B5EF4-FFF2-40B4-BE49-F238E27FC236}">
                <a16:creationId xmlns:a16="http://schemas.microsoft.com/office/drawing/2014/main" id="{5373FCB7-9AF0-42BA-B5D6-0FC1727E8031}"/>
              </a:ext>
            </a:extLst>
          </p:cNvPr>
          <p:cNvSpPr/>
          <p:nvPr/>
        </p:nvSpPr>
        <p:spPr>
          <a:xfrm>
            <a:off x="167268" y="3205325"/>
            <a:ext cx="313298" cy="313692"/>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FFFF"/>
              </a:solidFill>
              <a:effectLst/>
              <a:uLnTx/>
              <a:uFillTx/>
              <a:latin typeface="Arial"/>
              <a:cs typeface="Arial"/>
              <a:sym typeface="Arial"/>
            </a:endParaRPr>
          </a:p>
        </p:txBody>
      </p:sp>
      <p:sp>
        <p:nvSpPr>
          <p:cNvPr id="10" name="Shape 89">
            <a:extLst>
              <a:ext uri="{FF2B5EF4-FFF2-40B4-BE49-F238E27FC236}">
                <a16:creationId xmlns:a16="http://schemas.microsoft.com/office/drawing/2014/main" id="{86080EF0-0956-4EBC-B341-2D04FB14CEB8}"/>
              </a:ext>
            </a:extLst>
          </p:cNvPr>
          <p:cNvSpPr/>
          <p:nvPr/>
        </p:nvSpPr>
        <p:spPr>
          <a:xfrm>
            <a:off x="167268" y="4212599"/>
            <a:ext cx="313298" cy="313692"/>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FFFF"/>
              </a:solidFill>
              <a:effectLst/>
              <a:uLnTx/>
              <a:uFillTx/>
              <a:latin typeface="Arial"/>
              <a:cs typeface="Arial"/>
              <a:sym typeface="Arial"/>
            </a:endParaRPr>
          </a:p>
        </p:txBody>
      </p:sp>
      <p:sp>
        <p:nvSpPr>
          <p:cNvPr id="11" name="Shape 89">
            <a:extLst>
              <a:ext uri="{FF2B5EF4-FFF2-40B4-BE49-F238E27FC236}">
                <a16:creationId xmlns:a16="http://schemas.microsoft.com/office/drawing/2014/main" id="{A3D59A51-D55B-441A-AB5B-88D5E17CFA90}"/>
              </a:ext>
            </a:extLst>
          </p:cNvPr>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Tree>
    <p:custDataLst>
      <p:tags r:id="rId2"/>
    </p:custDataLst>
    <p:extLst>
      <p:ext uri="{BB962C8B-B14F-4D97-AF65-F5344CB8AC3E}">
        <p14:creationId xmlns:p14="http://schemas.microsoft.com/office/powerpoint/2010/main" val="2715756547"/>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341653" y="1783462"/>
            <a:ext cx="8460693" cy="8895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endParaRPr kumimoji="0" lang="es-CR" sz="5400" b="0" i="0" u="none" strike="noStrike" kern="0" cap="none" spc="0" normalizeH="0" baseline="0" noProof="0" dirty="0">
              <a:ln>
                <a:noFill/>
              </a:ln>
              <a:solidFill>
                <a:srgbClr val="FFFFFF"/>
              </a:solidFill>
              <a:effectLst/>
              <a:uLnTx/>
              <a:uFillTx/>
              <a:latin typeface="Oswald"/>
              <a:ea typeface="Oswald"/>
              <a:cs typeface="Oswald"/>
              <a:sym typeface="Oswald"/>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FFFF"/>
              </a:solidFill>
              <a:effectLst/>
              <a:uLnTx/>
              <a:uFillTx/>
              <a:latin typeface="Arial"/>
              <a:cs typeface="Arial"/>
              <a:sym typeface="Aria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
        <p:nvSpPr>
          <p:cNvPr id="2" name="Title 1">
            <a:extLst>
              <a:ext uri="{FF2B5EF4-FFF2-40B4-BE49-F238E27FC236}">
                <a16:creationId xmlns:a16="http://schemas.microsoft.com/office/drawing/2014/main" id="{49E319D9-8A2C-4B26-8D67-E363CAD40AEB}"/>
              </a:ext>
            </a:extLst>
          </p:cNvPr>
          <p:cNvSpPr>
            <a:spLocks noGrp="1"/>
          </p:cNvSpPr>
          <p:nvPr>
            <p:ph type="title"/>
          </p:nvPr>
        </p:nvSpPr>
        <p:spPr/>
        <p:txBody>
          <a:bodyPr/>
          <a:lstStyle/>
          <a:p>
            <a:pPr algn="ctr"/>
            <a:br>
              <a:rPr lang="es-CR" dirty="0">
                <a:solidFill>
                  <a:schemeClr val="bg1"/>
                </a:solidFill>
              </a:rPr>
            </a:br>
            <a:endParaRPr lang="es-CR" dirty="0">
              <a:solidFill>
                <a:schemeClr val="bg1"/>
              </a:solidFill>
            </a:endParaRPr>
          </a:p>
        </p:txBody>
      </p:sp>
      <p:sp>
        <p:nvSpPr>
          <p:cNvPr id="3" name="Text Placeholder 2">
            <a:extLst>
              <a:ext uri="{FF2B5EF4-FFF2-40B4-BE49-F238E27FC236}">
                <a16:creationId xmlns:a16="http://schemas.microsoft.com/office/drawing/2014/main" id="{4B6A97C7-DCA5-48FB-941F-EBDE2F8A709B}"/>
              </a:ext>
            </a:extLst>
          </p:cNvPr>
          <p:cNvSpPr>
            <a:spLocks noGrp="1"/>
          </p:cNvSpPr>
          <p:nvPr>
            <p:ph type="body" idx="1"/>
          </p:nvPr>
        </p:nvSpPr>
        <p:spPr>
          <a:xfrm>
            <a:off x="311700" y="189571"/>
            <a:ext cx="4643698" cy="4379304"/>
          </a:xfrm>
        </p:spPr>
        <p:txBody>
          <a:bodyPr/>
          <a:lstStyle/>
          <a:p>
            <a:pPr marL="114300" indent="0">
              <a:buClr>
                <a:schemeClr val="bg1"/>
              </a:buClr>
              <a:buNone/>
            </a:pPr>
            <a:r>
              <a:rPr lang="es-ES" sz="1500" dirty="0">
                <a:solidFill>
                  <a:schemeClr val="bg1"/>
                </a:solidFill>
              </a:rPr>
              <a:t>Las necesidades de protección </a:t>
            </a:r>
            <a:r>
              <a:rPr lang="es-ES" sz="1500" b="1" u="sng" dirty="0">
                <a:solidFill>
                  <a:schemeClr val="bg1"/>
                </a:solidFill>
              </a:rPr>
              <a:t>cambian</a:t>
            </a:r>
            <a:r>
              <a:rPr lang="es-ES" sz="1500" dirty="0">
                <a:solidFill>
                  <a:schemeClr val="bg1"/>
                </a:solidFill>
              </a:rPr>
              <a:t> si la migración se realiza en condición migratoria regular o irregular: </a:t>
            </a:r>
          </a:p>
          <a:p>
            <a:pPr marL="114300" indent="0">
              <a:buClr>
                <a:schemeClr val="bg1"/>
              </a:buClr>
              <a:buNone/>
            </a:pPr>
            <a:endParaRPr lang="es-ES" sz="800" dirty="0">
              <a:solidFill>
                <a:schemeClr val="bg1"/>
              </a:solidFill>
            </a:endParaRPr>
          </a:p>
          <a:p>
            <a:pPr>
              <a:buClr>
                <a:schemeClr val="bg1"/>
              </a:buClr>
              <a:buFont typeface="Arial" panose="020B0604020202020204" pitchFamily="34" charset="0"/>
              <a:buChar char="•"/>
            </a:pPr>
            <a:r>
              <a:rPr lang="es-ES" sz="1500" dirty="0">
                <a:solidFill>
                  <a:schemeClr val="bg1"/>
                </a:solidFill>
              </a:rPr>
              <a:t>Las personas trabajadoras irregulares están en una condición especial de vulnerabilidad: enfrentan a menudo situaciones de explotación y discriminación.</a:t>
            </a:r>
          </a:p>
          <a:p>
            <a:pPr marL="114300" indent="0">
              <a:buClr>
                <a:schemeClr val="bg1"/>
              </a:buClr>
              <a:buNone/>
            </a:pPr>
            <a:endParaRPr lang="es-ES" sz="800" dirty="0">
              <a:solidFill>
                <a:schemeClr val="bg1"/>
              </a:solidFill>
            </a:endParaRPr>
          </a:p>
          <a:p>
            <a:pPr>
              <a:buClr>
                <a:schemeClr val="bg1"/>
              </a:buClr>
              <a:buFont typeface="Arial" panose="020B0604020202020204" pitchFamily="34" charset="0"/>
              <a:buChar char="•"/>
            </a:pPr>
            <a:r>
              <a:rPr lang="es-ES" sz="1500" dirty="0">
                <a:solidFill>
                  <a:schemeClr val="bg1"/>
                </a:solidFill>
              </a:rPr>
              <a:t>Estas personas son más vulnerables a violaciones en sus contratos, reciben menos salario que el promedio nacional y pueden ser víctimas de engaños (trata) y fraudes.</a:t>
            </a:r>
          </a:p>
          <a:p>
            <a:pPr marL="114300" indent="0">
              <a:buClr>
                <a:schemeClr val="bg1"/>
              </a:buClr>
              <a:buNone/>
            </a:pPr>
            <a:endParaRPr lang="es-ES" sz="800" dirty="0">
              <a:solidFill>
                <a:schemeClr val="bg1"/>
              </a:solidFill>
            </a:endParaRPr>
          </a:p>
          <a:p>
            <a:pPr>
              <a:buClr>
                <a:schemeClr val="bg1"/>
              </a:buClr>
              <a:buFont typeface="Arial" panose="020B0604020202020204" pitchFamily="34" charset="0"/>
              <a:buChar char="•"/>
            </a:pPr>
            <a:r>
              <a:rPr lang="es-ES" sz="1500" dirty="0">
                <a:solidFill>
                  <a:schemeClr val="bg1"/>
                </a:solidFill>
              </a:rPr>
              <a:t>Así también violencia física, emocional, psicológica y sexual.</a:t>
            </a:r>
          </a:p>
          <a:p>
            <a:pPr marL="114300" indent="0">
              <a:buClr>
                <a:schemeClr val="bg1"/>
              </a:buClr>
              <a:buNone/>
            </a:pPr>
            <a:endParaRPr lang="es-ES" sz="800" dirty="0">
              <a:solidFill>
                <a:schemeClr val="bg1"/>
              </a:solidFill>
            </a:endParaRPr>
          </a:p>
          <a:p>
            <a:pPr>
              <a:buClr>
                <a:schemeClr val="bg1"/>
              </a:buClr>
              <a:buFont typeface="Arial" panose="020B0604020202020204" pitchFamily="34" charset="0"/>
              <a:buChar char="•"/>
            </a:pPr>
            <a:r>
              <a:rPr lang="es-ES" sz="1500" dirty="0">
                <a:solidFill>
                  <a:schemeClr val="bg1"/>
                </a:solidFill>
              </a:rPr>
              <a:t>La mujer trabajadora migrante está en una condición de mayor vulnerabilidad</a:t>
            </a:r>
            <a:endParaRPr lang="en-US" sz="1500" dirty="0">
              <a:solidFill>
                <a:schemeClr val="bg1"/>
              </a:solidFill>
            </a:endParaRPr>
          </a:p>
        </p:txBody>
      </p:sp>
      <p:pic>
        <p:nvPicPr>
          <p:cNvPr id="8" name="Picture 7">
            <a:extLst>
              <a:ext uri="{FF2B5EF4-FFF2-40B4-BE49-F238E27FC236}">
                <a16:creationId xmlns:a16="http://schemas.microsoft.com/office/drawing/2014/main" id="{960B13D0-4F3B-499A-85EF-75E8F16C882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2724"/>
          <a:stretch/>
        </p:blipFill>
        <p:spPr>
          <a:xfrm>
            <a:off x="4393581" y="420371"/>
            <a:ext cx="4663440" cy="3888581"/>
          </a:xfrm>
          <a:prstGeom prst="rect">
            <a:avLst/>
          </a:prstGeom>
        </p:spPr>
      </p:pic>
    </p:spTree>
    <p:custDataLst>
      <p:tags r:id="rId2"/>
    </p:custDataLst>
    <p:extLst>
      <p:ext uri="{BB962C8B-B14F-4D97-AF65-F5344CB8AC3E}">
        <p14:creationId xmlns:p14="http://schemas.microsoft.com/office/powerpoint/2010/main" val="2982111209"/>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341653" y="1783462"/>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4000" dirty="0">
                <a:solidFill>
                  <a:schemeClr val="lt1"/>
                </a:solidFill>
                <a:latin typeface="Oswald"/>
                <a:ea typeface="Oswald"/>
                <a:cs typeface="Oswald"/>
                <a:sym typeface="Oswald"/>
              </a:rPr>
              <a:t>Migrante irregular vs Migrante ilegal</a:t>
            </a:r>
          </a:p>
          <a:p>
            <a:pPr marL="0" lvl="0" indent="0" algn="ctr" rtl="0">
              <a:lnSpc>
                <a:spcPct val="90000"/>
              </a:lnSpc>
              <a:spcBef>
                <a:spcPts val="0"/>
              </a:spcBef>
              <a:spcAft>
                <a:spcPts val="0"/>
              </a:spcAft>
              <a:buClr>
                <a:schemeClr val="dk1"/>
              </a:buClr>
              <a:buSzPts val="1100"/>
              <a:buFont typeface="Arial"/>
              <a:buNone/>
            </a:pPr>
            <a:r>
              <a:rPr lang="es-CR" sz="4000" dirty="0">
                <a:solidFill>
                  <a:schemeClr val="lt1"/>
                </a:solidFill>
                <a:latin typeface="Oswald"/>
                <a:ea typeface="Oswald"/>
                <a:cs typeface="Oswald"/>
                <a:sym typeface="Oswald"/>
              </a:rPr>
              <a:t>Cuales son las diferencias?</a:t>
            </a: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
        <p:nvSpPr>
          <p:cNvPr id="6" name="Shape 84">
            <a:extLst>
              <a:ext uri="{FF2B5EF4-FFF2-40B4-BE49-F238E27FC236}">
                <a16:creationId xmlns:a16="http://schemas.microsoft.com/office/drawing/2014/main" id="{9232AE3A-34CF-4A8F-87C1-C454DB0A7587}"/>
              </a:ext>
            </a:extLst>
          </p:cNvPr>
          <p:cNvSpPr txBox="1"/>
          <p:nvPr/>
        </p:nvSpPr>
        <p:spPr>
          <a:xfrm>
            <a:off x="341653" y="295725"/>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3200" dirty="0">
                <a:solidFill>
                  <a:srgbClr val="FFFFFF"/>
                </a:solidFill>
                <a:latin typeface="Oswald"/>
                <a:ea typeface="Oswald"/>
                <a:cs typeface="Oswald"/>
                <a:sym typeface="Oswald"/>
              </a:rPr>
              <a:t>Precisiones conceptuales</a:t>
            </a:r>
            <a:endParaRPr sz="5400" dirty="0">
              <a:solidFill>
                <a:schemeClr val="lt1"/>
              </a:solidFill>
              <a:latin typeface="Oswald"/>
              <a:ea typeface="Oswald"/>
              <a:cs typeface="Oswald"/>
              <a:sym typeface="Oswald"/>
            </a:endParaRPr>
          </a:p>
          <a:p>
            <a:pPr marL="0" lvl="0" indent="0" algn="ctr" rtl="0">
              <a:lnSpc>
                <a:spcPct val="90000"/>
              </a:lnSpc>
              <a:spcBef>
                <a:spcPts val="0"/>
              </a:spcBef>
              <a:spcAft>
                <a:spcPts val="0"/>
              </a:spcAft>
              <a:buNone/>
            </a:pPr>
            <a:endParaRPr dirty="0"/>
          </a:p>
        </p:txBody>
      </p:sp>
      <p:sp>
        <p:nvSpPr>
          <p:cNvPr id="2" name="Multiplication Sign 1">
            <a:extLst>
              <a:ext uri="{FF2B5EF4-FFF2-40B4-BE49-F238E27FC236}">
                <a16:creationId xmlns:a16="http://schemas.microsoft.com/office/drawing/2014/main" id="{904B9E34-C58E-46C7-B903-1DCC784B8978}"/>
              </a:ext>
            </a:extLst>
          </p:cNvPr>
          <p:cNvSpPr/>
          <p:nvPr/>
        </p:nvSpPr>
        <p:spPr>
          <a:xfrm>
            <a:off x="7125629" y="1657350"/>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2683919568"/>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712223" y="171225"/>
            <a:ext cx="7488600"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ES" sz="3200" dirty="0">
                <a:solidFill>
                  <a:schemeClr val="lt1"/>
                </a:solidFill>
                <a:latin typeface="Oswald"/>
                <a:sym typeface="Oswald"/>
              </a:rPr>
              <a:t>Destacamos</a:t>
            </a:r>
            <a:endParaRPr sz="1600" dirty="0"/>
          </a:p>
        </p:txBody>
      </p:sp>
      <p:sp>
        <p:nvSpPr>
          <p:cNvPr id="85" name="Shape 85"/>
          <p:cNvSpPr txBox="1"/>
          <p:nvPr/>
        </p:nvSpPr>
        <p:spPr>
          <a:xfrm>
            <a:off x="877686" y="855513"/>
            <a:ext cx="8097910" cy="4002387"/>
          </a:xfrm>
          <a:prstGeom prst="rect">
            <a:avLst/>
          </a:prstGeom>
          <a:noFill/>
          <a:ln>
            <a:noFill/>
          </a:ln>
        </p:spPr>
        <p:txBody>
          <a:bodyPr spcFirstLastPara="1" wrap="square" lIns="91425" tIns="91425" rIns="91425" bIns="91425" anchor="t" anchorCtr="0">
            <a:noAutofit/>
          </a:bodyPr>
          <a:lstStyle/>
          <a:p>
            <a:pPr lvl="0" algn="just">
              <a:lnSpc>
                <a:spcPct val="115000"/>
              </a:lnSpc>
            </a:pPr>
            <a:r>
              <a:rPr lang="es-ES" sz="1800" dirty="0">
                <a:solidFill>
                  <a:srgbClr val="FFFFFF"/>
                </a:solidFill>
                <a:latin typeface="Calibri"/>
                <a:ea typeface="Calibri"/>
                <a:cs typeface="Calibri"/>
                <a:sym typeface="Calibri"/>
              </a:rPr>
              <a:t>No existe una definición oficial de la ‘migración irregular’</a:t>
            </a:r>
          </a:p>
          <a:p>
            <a:pPr lvl="0" algn="just">
              <a:lnSpc>
                <a:spcPct val="115000"/>
              </a:lnSpc>
            </a:pPr>
            <a:endParaRPr lang="es-ES" sz="1800" dirty="0">
              <a:solidFill>
                <a:srgbClr val="FFFFFF"/>
              </a:solidFill>
              <a:latin typeface="Calibri"/>
              <a:ea typeface="Calibri"/>
              <a:cs typeface="Calibri"/>
              <a:sym typeface="Calibri"/>
            </a:endParaRPr>
          </a:p>
          <a:p>
            <a:pPr lvl="0" algn="just">
              <a:lnSpc>
                <a:spcPct val="115000"/>
              </a:lnSpc>
            </a:pPr>
            <a:r>
              <a:rPr lang="es-ES" sz="1800" dirty="0">
                <a:solidFill>
                  <a:srgbClr val="FFFFFF"/>
                </a:solidFill>
                <a:latin typeface="Calibri"/>
                <a:ea typeface="Calibri"/>
                <a:cs typeface="Calibri"/>
                <a:sym typeface="Calibri"/>
              </a:rPr>
              <a:t>La Convención internacional sobre la protección de los derechos de todos los trabajadores migratorios y de sus familiares (1990) considera el siguientes artículos:</a:t>
            </a:r>
          </a:p>
          <a:p>
            <a:pPr lvl="0" algn="just">
              <a:lnSpc>
                <a:spcPct val="115000"/>
              </a:lnSpc>
            </a:pPr>
            <a:endParaRPr lang="es-ES" sz="1800" dirty="0">
              <a:solidFill>
                <a:srgbClr val="FFFFFF"/>
              </a:solidFill>
              <a:latin typeface="Calibri"/>
              <a:ea typeface="Calibri"/>
              <a:cs typeface="Calibri"/>
              <a:sym typeface="Calibri"/>
            </a:endParaRPr>
          </a:p>
          <a:p>
            <a:pPr lvl="0" algn="just">
              <a:lnSpc>
                <a:spcPct val="115000"/>
              </a:lnSpc>
            </a:pPr>
            <a:r>
              <a:rPr lang="es-ES" sz="1800" b="1" dirty="0">
                <a:solidFill>
                  <a:srgbClr val="FFFFFF"/>
                </a:solidFill>
                <a:latin typeface="Calibri"/>
                <a:ea typeface="Calibri"/>
                <a:cs typeface="Calibri"/>
                <a:sym typeface="Calibri"/>
              </a:rPr>
              <a:t>Artículo 5. Los trabajadores migratorios y sus familiares:</a:t>
            </a:r>
          </a:p>
          <a:p>
            <a:pPr lvl="0" algn="just">
              <a:lnSpc>
                <a:spcPct val="115000"/>
              </a:lnSpc>
            </a:pPr>
            <a:r>
              <a:rPr lang="es-ES" sz="1800" dirty="0">
                <a:solidFill>
                  <a:srgbClr val="FFFFFF"/>
                </a:solidFill>
                <a:latin typeface="Calibri"/>
                <a:ea typeface="Calibri"/>
                <a:cs typeface="Calibri"/>
                <a:sym typeface="Calibri"/>
              </a:rPr>
              <a:t>Serán considerados documentados o en situación regular si han sido autorizados a ingresar, a permanecer y a ejercer una actividad remunerada en el Estado de empleo de conformidad con las leyes de ese Estado y los acuerdos internacionales en que ese Estado sea parte;</a:t>
            </a:r>
          </a:p>
          <a:p>
            <a:pPr lvl="0" algn="just">
              <a:lnSpc>
                <a:spcPct val="115000"/>
              </a:lnSpc>
            </a:pPr>
            <a:r>
              <a:rPr lang="es-ES" sz="1800" dirty="0">
                <a:solidFill>
                  <a:srgbClr val="FFFFFF"/>
                </a:solidFill>
                <a:latin typeface="Calibri"/>
                <a:ea typeface="Calibri"/>
                <a:cs typeface="Calibri"/>
                <a:sym typeface="Calibri"/>
              </a:rPr>
              <a:t>Serán considerados no documentados o en situación irregular si no cumplen las condiciones establecidas en el inciso a) de este artículo”</a:t>
            </a:r>
          </a:p>
        </p:txBody>
      </p:sp>
      <p:sp>
        <p:nvSpPr>
          <p:cNvPr id="86" name="Shape 86"/>
          <p:cNvSpPr/>
          <p:nvPr/>
        </p:nvSpPr>
        <p:spPr>
          <a:xfrm>
            <a:off x="493850" y="1060725"/>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6">
            <a:extLst>
              <a:ext uri="{FF2B5EF4-FFF2-40B4-BE49-F238E27FC236}">
                <a16:creationId xmlns:a16="http://schemas.microsoft.com/office/drawing/2014/main" id="{EF3D5E2B-ED50-4145-9962-DC15627080B5}"/>
              </a:ext>
            </a:extLst>
          </p:cNvPr>
          <p:cNvSpPr/>
          <p:nvPr/>
        </p:nvSpPr>
        <p:spPr>
          <a:xfrm>
            <a:off x="493850" y="1664885"/>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6">
            <a:extLst>
              <a:ext uri="{FF2B5EF4-FFF2-40B4-BE49-F238E27FC236}">
                <a16:creationId xmlns:a16="http://schemas.microsoft.com/office/drawing/2014/main" id="{A0714F41-D440-49F8-B3B8-69034A5DF443}"/>
              </a:ext>
            </a:extLst>
          </p:cNvPr>
          <p:cNvSpPr/>
          <p:nvPr/>
        </p:nvSpPr>
        <p:spPr>
          <a:xfrm>
            <a:off x="493850" y="2606887"/>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ustDataLst>
      <p:tags r:id="rId2"/>
    </p:custDataLst>
    <p:extLst>
      <p:ext uri="{BB962C8B-B14F-4D97-AF65-F5344CB8AC3E}">
        <p14:creationId xmlns:p14="http://schemas.microsoft.com/office/powerpoint/2010/main" val="3721011447"/>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341653" y="1783462"/>
            <a:ext cx="8460693" cy="889500"/>
          </a:xfrm>
          <a:prstGeom prst="rect">
            <a:avLst/>
          </a:prstGeom>
          <a:noFill/>
          <a:ln>
            <a:noFill/>
          </a:ln>
        </p:spPr>
        <p:txBody>
          <a:bodyPr spcFirstLastPara="1" wrap="square" lIns="91425" tIns="91425" rIns="91425" bIns="91425" anchor="t" anchorCtr="0">
            <a:noAutofit/>
          </a:bodyPr>
          <a:lstStyle/>
          <a:p>
            <a:pPr lvl="0" algn="ctr">
              <a:lnSpc>
                <a:spcPct val="90000"/>
              </a:lnSpc>
              <a:buSzPts val="1100"/>
            </a:pPr>
            <a:r>
              <a:rPr lang="es-ES" sz="5400" dirty="0">
                <a:solidFill>
                  <a:schemeClr val="lt1"/>
                </a:solidFill>
                <a:latin typeface="Oswald"/>
                <a:sym typeface="Oswald"/>
              </a:rPr>
              <a:t>Otros conceptos clave para entender la migración internacional con fines laborales</a:t>
            </a:r>
            <a:endParaRPr kumimoji="0" lang="es-CR" sz="5400" b="0" i="0" u="none" strike="noStrike" kern="0" cap="none" spc="0" normalizeH="0" baseline="0" noProof="0" dirty="0">
              <a:ln>
                <a:noFill/>
              </a:ln>
              <a:solidFill>
                <a:srgbClr val="FFFFFF"/>
              </a:solidFill>
              <a:effectLst/>
              <a:uLnTx/>
              <a:uFillTx/>
              <a:latin typeface="Oswald"/>
              <a:ea typeface="Oswald"/>
              <a:cs typeface="Oswald"/>
              <a:sym typeface="Oswald"/>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FFFF"/>
              </a:solidFill>
              <a:effectLst/>
              <a:uLnTx/>
              <a:uFillTx/>
              <a:latin typeface="Arial"/>
              <a:cs typeface="Arial"/>
              <a:sym typeface="Aria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
        <p:nvSpPr>
          <p:cNvPr id="6" name="Shape 84">
            <a:extLst>
              <a:ext uri="{FF2B5EF4-FFF2-40B4-BE49-F238E27FC236}">
                <a16:creationId xmlns:a16="http://schemas.microsoft.com/office/drawing/2014/main" id="{9232AE3A-34CF-4A8F-87C1-C454DB0A7587}"/>
              </a:ext>
            </a:extLst>
          </p:cNvPr>
          <p:cNvSpPr txBox="1"/>
          <p:nvPr/>
        </p:nvSpPr>
        <p:spPr>
          <a:xfrm>
            <a:off x="341653" y="295725"/>
            <a:ext cx="8460693" cy="8895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s-CR" sz="3200" b="0" i="0" u="none" strike="noStrike" kern="0" cap="none" spc="0" normalizeH="0" baseline="0" noProof="0" dirty="0">
                <a:ln>
                  <a:noFill/>
                </a:ln>
                <a:solidFill>
                  <a:srgbClr val="FFFFFF"/>
                </a:solidFill>
                <a:effectLst/>
                <a:uLnTx/>
                <a:uFillTx/>
                <a:latin typeface="Oswald"/>
                <a:ea typeface="Oswald"/>
                <a:cs typeface="Oswald"/>
                <a:sym typeface="Oswald"/>
              </a:rPr>
              <a:t>Precisiones conceptuales</a:t>
            </a:r>
            <a:endParaRPr kumimoji="0" sz="5400" b="0" i="0" u="none" strike="noStrike" kern="0" cap="none" spc="0" normalizeH="0" baseline="0" noProof="0" dirty="0">
              <a:ln>
                <a:noFill/>
              </a:ln>
              <a:solidFill>
                <a:srgbClr val="FFFFFF"/>
              </a:solidFill>
              <a:effectLst/>
              <a:uLnTx/>
              <a:uFillTx/>
              <a:latin typeface="Oswald"/>
              <a:ea typeface="Oswald"/>
              <a:cs typeface="Oswald"/>
              <a:sym typeface="Oswald"/>
            </a:endParaRPr>
          </a:p>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ustDataLst>
      <p:tags r:id="rId2"/>
    </p:custDataLst>
    <p:extLst>
      <p:ext uri="{BB962C8B-B14F-4D97-AF65-F5344CB8AC3E}">
        <p14:creationId xmlns:p14="http://schemas.microsoft.com/office/powerpoint/2010/main" val="2947930797"/>
      </p:ext>
    </p:extLst>
  </p:cSld>
  <p:clrMapOvr>
    <a:overrideClrMapping bg1="lt1" tx1="dk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5" name="Shape 85"/>
          <p:cNvSpPr txBox="1"/>
          <p:nvPr/>
        </p:nvSpPr>
        <p:spPr>
          <a:xfrm>
            <a:off x="1037064" y="178421"/>
            <a:ext cx="7545412" cy="4605452"/>
          </a:xfrm>
          <a:prstGeom prst="rect">
            <a:avLst/>
          </a:prstGeom>
          <a:noFill/>
          <a:ln>
            <a:noFill/>
          </a:ln>
        </p:spPr>
        <p:txBody>
          <a:bodyPr spcFirstLastPara="1" wrap="square" lIns="91425" tIns="91425" rIns="91425" bIns="91425" anchor="t" anchorCtr="0">
            <a:noAutofit/>
          </a:bodyPr>
          <a:lstStyle/>
          <a:p>
            <a:pPr algn="just">
              <a:lnSpc>
                <a:spcPct val="115000"/>
              </a:lnSpc>
            </a:pPr>
            <a:r>
              <a:rPr lang="es-ES" sz="2400" b="1" dirty="0">
                <a:solidFill>
                  <a:srgbClr val="FFFFFF"/>
                </a:solidFill>
                <a:latin typeface="Calibri"/>
                <a:ea typeface="Calibri"/>
                <a:cs typeface="Calibri"/>
                <a:sym typeface="Calibri"/>
              </a:rPr>
              <a:t>Migración temporal: </a:t>
            </a:r>
            <a:r>
              <a:rPr lang="es-ES" sz="2400" dirty="0">
                <a:solidFill>
                  <a:srgbClr val="FFFFFF"/>
                </a:solidFill>
                <a:latin typeface="Calibri"/>
                <a:ea typeface="Calibri"/>
                <a:cs typeface="Calibri"/>
                <a:sym typeface="Calibri"/>
              </a:rPr>
              <a:t>flujo de personas trabajadoras que no modifican su residencia habitual y regresan a su país de origen después de un período de trabajo fuera, período que varía de acuerdo con lo establecido en el contrato de trabajo (generalmente va de 3 a 12 meses).</a:t>
            </a:r>
          </a:p>
          <a:p>
            <a:pPr lvl="0" algn="just">
              <a:lnSpc>
                <a:spcPct val="115000"/>
              </a:lnSpc>
            </a:pPr>
            <a:endParaRPr lang="es-ES" sz="2400" b="1" dirty="0">
              <a:solidFill>
                <a:srgbClr val="FFFFFF"/>
              </a:solidFill>
              <a:latin typeface="Calibri"/>
              <a:ea typeface="Calibri"/>
              <a:cs typeface="Calibri"/>
              <a:sym typeface="Calibri"/>
            </a:endParaRPr>
          </a:p>
          <a:p>
            <a:pPr lvl="0" algn="just">
              <a:lnSpc>
                <a:spcPct val="115000"/>
              </a:lnSpc>
            </a:pPr>
            <a:r>
              <a:rPr lang="es-ES" sz="2400" b="1" dirty="0">
                <a:solidFill>
                  <a:srgbClr val="FFFFFF"/>
                </a:solidFill>
                <a:latin typeface="Calibri"/>
                <a:ea typeface="Calibri"/>
                <a:cs typeface="Calibri"/>
                <a:sym typeface="Calibri"/>
              </a:rPr>
              <a:t>Migración circular</a:t>
            </a:r>
            <a:r>
              <a:rPr lang="es-ES" sz="2400" dirty="0">
                <a:solidFill>
                  <a:srgbClr val="FFFFFF"/>
                </a:solidFill>
                <a:latin typeface="Calibri"/>
                <a:ea typeface="Calibri"/>
                <a:cs typeface="Calibri"/>
                <a:sym typeface="Calibri"/>
              </a:rPr>
              <a:t>: El movimiento de personas entre países de origen y de destino que, si bien manejado, puede beneficiar todos los actores participantes (países y migrantes) y que está relacionado a las </a:t>
            </a:r>
            <a:r>
              <a:rPr lang="es-ES" sz="2400" dirty="0" err="1">
                <a:solidFill>
                  <a:srgbClr val="FFFFFF"/>
                </a:solidFill>
                <a:latin typeface="Calibri"/>
                <a:ea typeface="Calibri"/>
                <a:cs typeface="Calibri"/>
                <a:sym typeface="Calibri"/>
              </a:rPr>
              <a:t>necesitadades</a:t>
            </a:r>
            <a:r>
              <a:rPr lang="es-ES" sz="2400" dirty="0">
                <a:solidFill>
                  <a:srgbClr val="FFFFFF"/>
                </a:solidFill>
                <a:latin typeface="Calibri"/>
                <a:ea typeface="Calibri"/>
                <a:cs typeface="Calibri"/>
                <a:sym typeface="Calibri"/>
              </a:rPr>
              <a:t> de trabajo en los países de origen y de destino.</a:t>
            </a:r>
          </a:p>
          <a:p>
            <a:pPr lvl="0" algn="just">
              <a:lnSpc>
                <a:spcPct val="115000"/>
              </a:lnSpc>
            </a:pPr>
            <a:endParaRPr lang="es-ES" sz="2400" dirty="0">
              <a:solidFill>
                <a:srgbClr val="FFFFFF"/>
              </a:solidFill>
              <a:latin typeface="Calibri"/>
              <a:ea typeface="Calibri"/>
              <a:cs typeface="Calibri"/>
              <a:sym typeface="Calibri"/>
            </a:endParaRPr>
          </a:p>
        </p:txBody>
      </p:sp>
      <p:sp>
        <p:nvSpPr>
          <p:cNvPr id="86" name="Shape 86"/>
          <p:cNvSpPr/>
          <p:nvPr/>
        </p:nvSpPr>
        <p:spPr>
          <a:xfrm>
            <a:off x="561525" y="360944"/>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6">
            <a:extLst>
              <a:ext uri="{FF2B5EF4-FFF2-40B4-BE49-F238E27FC236}">
                <a16:creationId xmlns:a16="http://schemas.microsoft.com/office/drawing/2014/main" id="{D04B1870-34C5-4F11-BE52-33FD9DE5D551}"/>
              </a:ext>
            </a:extLst>
          </p:cNvPr>
          <p:cNvSpPr/>
          <p:nvPr/>
        </p:nvSpPr>
        <p:spPr>
          <a:xfrm>
            <a:off x="561525" y="2893467"/>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ustDataLst>
      <p:tags r:id="rId2"/>
    </p:custDataLst>
    <p:extLst>
      <p:ext uri="{BB962C8B-B14F-4D97-AF65-F5344CB8AC3E}">
        <p14:creationId xmlns:p14="http://schemas.microsoft.com/office/powerpoint/2010/main" val="1189640148"/>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
        <p:nvSpPr>
          <p:cNvPr id="5" name="Text Placeholder 4">
            <a:extLst>
              <a:ext uri="{FF2B5EF4-FFF2-40B4-BE49-F238E27FC236}">
                <a16:creationId xmlns:a16="http://schemas.microsoft.com/office/drawing/2014/main" id="{73B16829-158A-466E-B009-F827409D078D}"/>
              </a:ext>
            </a:extLst>
          </p:cNvPr>
          <p:cNvSpPr>
            <a:spLocks noGrp="1"/>
          </p:cNvSpPr>
          <p:nvPr>
            <p:ph type="body" idx="1"/>
          </p:nvPr>
        </p:nvSpPr>
        <p:spPr>
          <a:xfrm>
            <a:off x="311700" y="1304693"/>
            <a:ext cx="8520600" cy="3264182"/>
          </a:xfrm>
        </p:spPr>
        <p:txBody>
          <a:bodyPr/>
          <a:lstStyle/>
          <a:p>
            <a:r>
              <a:rPr lang="es-ES" sz="2400" b="1" dirty="0">
                <a:solidFill>
                  <a:srgbClr val="FFFFFF"/>
                </a:solidFill>
                <a:latin typeface="Calibri"/>
                <a:ea typeface="Calibri"/>
                <a:cs typeface="Calibri"/>
                <a:sym typeface="Calibri"/>
              </a:rPr>
              <a:t>La migración fronteriza o transfronteriza </a:t>
            </a:r>
            <a:r>
              <a:rPr lang="es-ES" sz="2400" dirty="0">
                <a:solidFill>
                  <a:srgbClr val="FFFFFF"/>
                </a:solidFill>
                <a:latin typeface="Calibri"/>
                <a:ea typeface="Calibri"/>
                <a:cs typeface="Calibri"/>
                <a:sym typeface="Calibri"/>
              </a:rPr>
              <a:t>se refiere a aquellos trabajadores que siguen viviendo en su comunidad de origen y que no cambian su lugar de residencia: normalmente cada día cruzan la frontera para trabajar en el país vecino</a:t>
            </a:r>
          </a:p>
          <a:p>
            <a:endParaRPr lang="es-ES" sz="2400" dirty="0">
              <a:solidFill>
                <a:srgbClr val="FFFFFF"/>
              </a:solidFill>
              <a:latin typeface="Calibri"/>
              <a:ea typeface="Calibri"/>
              <a:cs typeface="Calibri"/>
              <a:sym typeface="Calibri"/>
            </a:endParaRPr>
          </a:p>
          <a:p>
            <a:endParaRPr lang="es-ES" sz="2400" dirty="0">
              <a:solidFill>
                <a:srgbClr val="FFFFFF"/>
              </a:solidFill>
              <a:latin typeface="Calibri"/>
              <a:ea typeface="Calibri"/>
              <a:cs typeface="Calibri"/>
              <a:sym typeface="Calibri"/>
            </a:endParaRPr>
          </a:p>
          <a:p>
            <a:endParaRPr lang="en-US" sz="2400" dirty="0"/>
          </a:p>
        </p:txBody>
      </p:sp>
      <p:sp>
        <p:nvSpPr>
          <p:cNvPr id="12" name="Shape 86">
            <a:extLst>
              <a:ext uri="{FF2B5EF4-FFF2-40B4-BE49-F238E27FC236}">
                <a16:creationId xmlns:a16="http://schemas.microsoft.com/office/drawing/2014/main" id="{7506C4FE-6201-4C57-85BC-100921E5FBF5}"/>
              </a:ext>
            </a:extLst>
          </p:cNvPr>
          <p:cNvSpPr/>
          <p:nvPr/>
        </p:nvSpPr>
        <p:spPr>
          <a:xfrm>
            <a:off x="311700" y="1511327"/>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ustDataLst>
      <p:tags r:id="rId2"/>
    </p:custDataLst>
    <p:extLst>
      <p:ext uri="{BB962C8B-B14F-4D97-AF65-F5344CB8AC3E}">
        <p14:creationId xmlns:p14="http://schemas.microsoft.com/office/powerpoint/2010/main" val="540609685"/>
      </p:ext>
    </p:extLst>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66"/>
        <p:cNvGrpSpPr/>
        <p:nvPr/>
      </p:nvGrpSpPr>
      <p:grpSpPr>
        <a:xfrm>
          <a:off x="0" y="0"/>
          <a:ext cx="0" cy="0"/>
          <a:chOff x="0" y="0"/>
          <a:chExt cx="0" cy="0"/>
        </a:xfrm>
      </p:grpSpPr>
      <p:sp>
        <p:nvSpPr>
          <p:cNvPr id="67" name="Shape 67"/>
          <p:cNvSpPr/>
          <p:nvPr/>
        </p:nvSpPr>
        <p:spPr>
          <a:xfrm rot="10800000" flipH="1">
            <a:off x="4950" y="-150"/>
            <a:ext cx="9134100" cy="220500"/>
          </a:xfrm>
          <a:prstGeom prst="rect">
            <a:avLst/>
          </a:prstGeom>
          <a:solidFill>
            <a:srgbClr val="FFD96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p:nvPr/>
        </p:nvSpPr>
        <p:spPr>
          <a:xfrm>
            <a:off x="1028781" y="1055100"/>
            <a:ext cx="7086438" cy="3033468"/>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4000" dirty="0">
                <a:solidFill>
                  <a:srgbClr val="FFFFFF"/>
                </a:solidFill>
                <a:latin typeface="Oswald"/>
                <a:ea typeface="Oswald"/>
                <a:cs typeface="Oswald"/>
                <a:sym typeface="Oswald"/>
              </a:rPr>
              <a:t>Sesión</a:t>
            </a:r>
            <a:r>
              <a:rPr lang="en-US" sz="4000" dirty="0">
                <a:solidFill>
                  <a:srgbClr val="FFFFFF"/>
                </a:solidFill>
                <a:latin typeface="Oswald"/>
                <a:ea typeface="Oswald"/>
                <a:cs typeface="Oswald"/>
                <a:sym typeface="Oswald"/>
              </a:rPr>
              <a:t> 1</a:t>
            </a:r>
          </a:p>
          <a:p>
            <a:pPr marL="0" lvl="0" indent="0" algn="ctr" rtl="0">
              <a:lnSpc>
                <a:spcPct val="90000"/>
              </a:lnSpc>
              <a:spcBef>
                <a:spcPts val="0"/>
              </a:spcBef>
              <a:spcAft>
                <a:spcPts val="0"/>
              </a:spcAft>
              <a:buClr>
                <a:schemeClr val="dk1"/>
              </a:buClr>
              <a:buSzPts val="1100"/>
              <a:buFont typeface="Arial"/>
              <a:buNone/>
            </a:pPr>
            <a:r>
              <a:rPr lang="en-US" sz="4000" dirty="0" err="1">
                <a:solidFill>
                  <a:srgbClr val="FFFFFF"/>
                </a:solidFill>
                <a:latin typeface="Oswald"/>
                <a:ea typeface="Oswald"/>
                <a:cs typeface="Oswald"/>
                <a:sym typeface="Oswald"/>
              </a:rPr>
              <a:t>Conceptos</a:t>
            </a:r>
            <a:r>
              <a:rPr lang="en-US" sz="4000" dirty="0">
                <a:solidFill>
                  <a:srgbClr val="FFFFFF"/>
                </a:solidFill>
                <a:latin typeface="Oswald"/>
                <a:ea typeface="Oswald"/>
                <a:cs typeface="Oswald"/>
                <a:sym typeface="Oswald"/>
              </a:rPr>
              <a:t> y </a:t>
            </a:r>
            <a:r>
              <a:rPr lang="en-US" sz="4000" dirty="0" err="1">
                <a:solidFill>
                  <a:srgbClr val="FFFFFF"/>
                </a:solidFill>
                <a:latin typeface="Oswald"/>
                <a:ea typeface="Oswald"/>
                <a:cs typeface="Oswald"/>
                <a:sym typeface="Oswald"/>
              </a:rPr>
              <a:t>tendencias</a:t>
            </a:r>
            <a:r>
              <a:rPr lang="en-US" sz="4000" dirty="0">
                <a:solidFill>
                  <a:srgbClr val="FFFFFF"/>
                </a:solidFill>
                <a:latin typeface="Oswald"/>
                <a:ea typeface="Oswald"/>
                <a:cs typeface="Oswald"/>
                <a:sym typeface="Oswald"/>
              </a:rPr>
              <a:t> de la </a:t>
            </a:r>
            <a:r>
              <a:rPr lang="en-US" sz="4000" dirty="0" err="1">
                <a:solidFill>
                  <a:srgbClr val="FFFFFF"/>
                </a:solidFill>
                <a:latin typeface="Oswald"/>
                <a:ea typeface="Oswald"/>
                <a:cs typeface="Oswald"/>
                <a:sym typeface="Oswald"/>
              </a:rPr>
              <a:t>migracion</a:t>
            </a:r>
            <a:r>
              <a:rPr lang="en-US" sz="4000" dirty="0">
                <a:solidFill>
                  <a:srgbClr val="FFFFFF"/>
                </a:solidFill>
                <a:latin typeface="Oswald"/>
                <a:ea typeface="Oswald"/>
                <a:cs typeface="Oswald"/>
                <a:sym typeface="Oswald"/>
              </a:rPr>
              <a:t> </a:t>
            </a:r>
            <a:r>
              <a:rPr lang="en-US" sz="4000" dirty="0" err="1">
                <a:solidFill>
                  <a:srgbClr val="FFFFFF"/>
                </a:solidFill>
                <a:latin typeface="Oswald"/>
                <a:ea typeface="Oswald"/>
                <a:cs typeface="Oswald"/>
                <a:sym typeface="Oswald"/>
              </a:rPr>
              <a:t>laboral</a:t>
            </a:r>
            <a:endParaRPr sz="4000" dirty="0">
              <a:solidFill>
                <a:srgbClr val="FFFFFF"/>
              </a:solidFill>
              <a:latin typeface="Oswald"/>
              <a:ea typeface="Oswald"/>
              <a:cs typeface="Oswald"/>
              <a:sym typeface="Oswald"/>
            </a:endParaRPr>
          </a:p>
          <a:p>
            <a:pPr marL="0" lvl="0" indent="0" algn="ctr" rtl="0">
              <a:lnSpc>
                <a:spcPct val="90000"/>
              </a:lnSpc>
              <a:spcBef>
                <a:spcPts val="0"/>
              </a:spcBef>
              <a:spcAft>
                <a:spcPts val="0"/>
              </a:spcAft>
              <a:buClr>
                <a:schemeClr val="dk1"/>
              </a:buClr>
              <a:buSzPts val="1100"/>
              <a:buFont typeface="Arial"/>
              <a:buNone/>
            </a:pPr>
            <a:endParaRPr sz="6400" dirty="0">
              <a:solidFill>
                <a:schemeClr val="lt1"/>
              </a:solidFill>
              <a:latin typeface="Oswald"/>
              <a:ea typeface="Oswald"/>
              <a:cs typeface="Oswald"/>
              <a:sym typeface="Oswald"/>
            </a:endParaRPr>
          </a:p>
          <a:p>
            <a:pPr marL="0" lvl="0" indent="0" algn="ctr" rtl="0">
              <a:lnSpc>
                <a:spcPct val="90000"/>
              </a:lnSpc>
              <a:spcBef>
                <a:spcPts val="0"/>
              </a:spcBef>
              <a:spcAft>
                <a:spcPts val="0"/>
              </a:spcAft>
              <a:buNone/>
            </a:pPr>
            <a:endParaRPr dirty="0"/>
          </a:p>
        </p:txBody>
      </p:sp>
      <p:sp>
        <p:nvSpPr>
          <p:cNvPr id="69" name="Shape 69"/>
          <p:cNvSpPr/>
          <p:nvPr/>
        </p:nvSpPr>
        <p:spPr>
          <a:xfrm>
            <a:off x="-145050" y="4983000"/>
            <a:ext cx="9434100" cy="1605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0" name="Shape 7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220622" y="3194136"/>
            <a:ext cx="1918428" cy="2655940"/>
          </a:xfrm>
          <a:prstGeom prst="rect">
            <a:avLst/>
          </a:prstGeom>
          <a:noFill/>
          <a:ln>
            <a:noFill/>
          </a:ln>
        </p:spPr>
      </p:pic>
      <p:pic>
        <p:nvPicPr>
          <p:cNvPr id="6" name="Picture 2" descr="Resultado de imagen para imágenes de migrantes en dibujos">
            <a:extLst>
              <a:ext uri="{FF2B5EF4-FFF2-40B4-BE49-F238E27FC236}">
                <a16:creationId xmlns:a16="http://schemas.microsoft.com/office/drawing/2014/main" id="{E8C3112E-3385-4E6B-9138-76DAB27723F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17553" y="3249518"/>
            <a:ext cx="2908893" cy="12901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827700" y="264590"/>
            <a:ext cx="7488600" cy="889500"/>
          </a:xfrm>
          <a:prstGeom prst="rect">
            <a:avLst/>
          </a:prstGeom>
          <a:noFill/>
          <a:ln>
            <a:noFill/>
          </a:ln>
        </p:spPr>
        <p:txBody>
          <a:bodyPr spcFirstLastPara="1" wrap="square" lIns="91425" tIns="91425" rIns="91425" bIns="91425" anchor="t" anchorCtr="0">
            <a:noAutofit/>
          </a:bodyPr>
          <a:lstStyle/>
          <a:p>
            <a:pPr lvl="0" algn="ctr">
              <a:lnSpc>
                <a:spcPct val="90000"/>
              </a:lnSpc>
              <a:buClr>
                <a:schemeClr val="dk1"/>
              </a:buClr>
              <a:buSzPts val="1100"/>
            </a:pPr>
            <a:r>
              <a:rPr lang="es-ES" sz="2800" dirty="0">
                <a:solidFill>
                  <a:schemeClr val="lt1"/>
                </a:solidFill>
                <a:latin typeface="Oswald"/>
                <a:sym typeface="Oswald"/>
              </a:rPr>
              <a:t>Organismos como la OIT, OIM y la OSCE proponen medidas para facilitar la migración laboral</a:t>
            </a:r>
            <a:endParaRPr lang="es-ES" sz="2800" dirty="0"/>
          </a:p>
        </p:txBody>
      </p:sp>
      <p:sp>
        <p:nvSpPr>
          <p:cNvPr id="85" name="Shape 85"/>
          <p:cNvSpPr txBox="1"/>
          <p:nvPr/>
        </p:nvSpPr>
        <p:spPr>
          <a:xfrm>
            <a:off x="959005" y="1405968"/>
            <a:ext cx="7896046" cy="3018399"/>
          </a:xfrm>
          <a:prstGeom prst="rect">
            <a:avLst/>
          </a:prstGeom>
          <a:noFill/>
          <a:ln>
            <a:noFill/>
          </a:ln>
        </p:spPr>
        <p:txBody>
          <a:bodyPr spcFirstLastPara="1" wrap="square" lIns="91425" tIns="91425" rIns="91425" bIns="91425" anchor="t" anchorCtr="0">
            <a:noAutofit/>
          </a:bodyPr>
          <a:lstStyle/>
          <a:p>
            <a:pPr lvl="0" algn="just">
              <a:lnSpc>
                <a:spcPct val="115000"/>
              </a:lnSpc>
            </a:pPr>
            <a:r>
              <a:rPr lang="es-ES" sz="2400" b="1" u="sng" dirty="0">
                <a:solidFill>
                  <a:srgbClr val="FFFFFF"/>
                </a:solidFill>
                <a:latin typeface="Calibri"/>
                <a:ea typeface="Calibri"/>
                <a:cs typeface="Calibri"/>
                <a:sym typeface="Calibri"/>
              </a:rPr>
              <a:t>Promoción del reclutamiento ético</a:t>
            </a:r>
            <a:r>
              <a:rPr lang="es-ES" sz="2400" b="1" dirty="0">
                <a:solidFill>
                  <a:srgbClr val="FFFFFF"/>
                </a:solidFill>
                <a:latin typeface="Calibri"/>
                <a:ea typeface="Calibri"/>
                <a:cs typeface="Calibri"/>
                <a:sym typeface="Calibri"/>
              </a:rPr>
              <a:t>: </a:t>
            </a:r>
          </a:p>
          <a:p>
            <a:pPr lvl="2" algn="just">
              <a:lnSpc>
                <a:spcPct val="115000"/>
              </a:lnSpc>
            </a:pPr>
            <a:r>
              <a:rPr lang="es-ES" sz="2400" dirty="0">
                <a:solidFill>
                  <a:srgbClr val="FFFFFF"/>
                </a:solidFill>
                <a:latin typeface="Calibri"/>
                <a:ea typeface="Calibri"/>
                <a:cs typeface="Calibri"/>
                <a:sym typeface="Calibri"/>
              </a:rPr>
              <a:t>Prevenir los abusos durante el proceso de reclutamiento, mediante acuerdos bilaterales</a:t>
            </a:r>
          </a:p>
          <a:p>
            <a:pPr lvl="0" algn="just">
              <a:lnSpc>
                <a:spcPct val="115000"/>
              </a:lnSpc>
            </a:pPr>
            <a:endParaRPr lang="es-ES" sz="2400" dirty="0">
              <a:solidFill>
                <a:srgbClr val="FFFFFF"/>
              </a:solidFill>
              <a:latin typeface="Calibri"/>
              <a:ea typeface="Calibri"/>
              <a:cs typeface="Calibri"/>
              <a:sym typeface="Calibri"/>
            </a:endParaRPr>
          </a:p>
          <a:p>
            <a:pPr lvl="0" algn="just">
              <a:lnSpc>
                <a:spcPct val="115000"/>
              </a:lnSpc>
            </a:pPr>
            <a:r>
              <a:rPr lang="es-ES" sz="2400" b="1" u="sng" dirty="0">
                <a:solidFill>
                  <a:srgbClr val="FFFFFF"/>
                </a:solidFill>
                <a:latin typeface="Calibri"/>
                <a:ea typeface="Calibri"/>
                <a:cs typeface="Calibri"/>
                <a:sym typeface="Calibri"/>
              </a:rPr>
              <a:t>Creación de un sistema que permita recuperar parte de la inversión perdida</a:t>
            </a:r>
            <a:r>
              <a:rPr lang="es-ES" sz="2400" dirty="0">
                <a:solidFill>
                  <a:srgbClr val="FFFFFF"/>
                </a:solidFill>
                <a:latin typeface="Calibri"/>
                <a:ea typeface="Calibri"/>
                <a:cs typeface="Calibri"/>
                <a:sym typeface="Calibri"/>
              </a:rPr>
              <a:t> en el país de origen: inversión de los países de destino en la formación y la educación, proporcional a la inversión perdida por el país de origen</a:t>
            </a:r>
          </a:p>
        </p:txBody>
      </p:sp>
      <p:sp>
        <p:nvSpPr>
          <p:cNvPr id="86" name="Shape 86"/>
          <p:cNvSpPr/>
          <p:nvPr/>
        </p:nvSpPr>
        <p:spPr>
          <a:xfrm>
            <a:off x="556317" y="1587623"/>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6">
            <a:extLst>
              <a:ext uri="{FF2B5EF4-FFF2-40B4-BE49-F238E27FC236}">
                <a16:creationId xmlns:a16="http://schemas.microsoft.com/office/drawing/2014/main" id="{D04B1870-34C5-4F11-BE52-33FD9DE5D551}"/>
              </a:ext>
            </a:extLst>
          </p:cNvPr>
          <p:cNvSpPr/>
          <p:nvPr/>
        </p:nvSpPr>
        <p:spPr>
          <a:xfrm>
            <a:off x="556858" y="3318911"/>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ustDataLst>
      <p:tags r:id="rId2"/>
    </p:custDataLst>
    <p:extLst>
      <p:ext uri="{BB962C8B-B14F-4D97-AF65-F5344CB8AC3E}">
        <p14:creationId xmlns:p14="http://schemas.microsoft.com/office/powerpoint/2010/main" val="3806224066"/>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341652" y="518724"/>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4800" dirty="0">
                <a:solidFill>
                  <a:schemeClr val="lt1"/>
                </a:solidFill>
                <a:latin typeface="Oswald"/>
                <a:ea typeface="Oswald"/>
                <a:cs typeface="Oswald"/>
                <a:sym typeface="Oswald"/>
              </a:rPr>
              <a:t>Impactos de la Migración Laboral</a:t>
            </a: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pic>
        <p:nvPicPr>
          <p:cNvPr id="3" name="Picture 2" descr="A group of people standing on a sidewalk&#10;&#10;Description generated with very high confidence">
            <a:extLst>
              <a:ext uri="{FF2B5EF4-FFF2-40B4-BE49-F238E27FC236}">
                <a16:creationId xmlns:a16="http://schemas.microsoft.com/office/drawing/2014/main" id="{1ABBD3F1-750B-4244-96A9-BDC449F635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06136" y="1686863"/>
            <a:ext cx="5609064" cy="3377576"/>
          </a:xfrm>
          <a:prstGeom prst="rect">
            <a:avLst/>
          </a:prstGeom>
        </p:spPr>
      </p:pic>
    </p:spTree>
    <p:custDataLst>
      <p:tags r:id="rId2"/>
    </p:custDataLst>
    <p:extLst>
      <p:ext uri="{BB962C8B-B14F-4D97-AF65-F5344CB8AC3E}">
        <p14:creationId xmlns:p14="http://schemas.microsoft.com/office/powerpoint/2010/main" val="337831556"/>
      </p:ext>
    </p:extLst>
  </p:cSld>
  <p:clrMapOvr>
    <a:overrideClrMapping bg1="lt1" tx1="dk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341652" y="1393587"/>
            <a:ext cx="8460693" cy="2470615"/>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4000" dirty="0">
                <a:solidFill>
                  <a:schemeClr val="lt1"/>
                </a:solidFill>
                <a:latin typeface="Oswald"/>
                <a:ea typeface="Oswald"/>
                <a:cs typeface="Oswald"/>
                <a:sym typeface="Oswald"/>
              </a:rPr>
              <a:t>Las remesas en </a:t>
            </a:r>
            <a:r>
              <a:rPr lang="es-CR" sz="4000" dirty="0" err="1">
                <a:solidFill>
                  <a:schemeClr val="lt1"/>
                </a:solidFill>
                <a:latin typeface="Oswald"/>
                <a:ea typeface="Oswald"/>
                <a:cs typeface="Oswald"/>
                <a:sym typeface="Oswald"/>
              </a:rPr>
              <a:t>America</a:t>
            </a:r>
            <a:r>
              <a:rPr lang="es-CR" sz="4000" dirty="0">
                <a:solidFill>
                  <a:schemeClr val="lt1"/>
                </a:solidFill>
                <a:latin typeface="Oswald"/>
                <a:ea typeface="Oswald"/>
                <a:cs typeface="Oswald"/>
                <a:sym typeface="Oswald"/>
              </a:rPr>
              <a:t> Latina y el Caribe fueron de </a:t>
            </a:r>
          </a:p>
          <a:p>
            <a:pPr marL="0" lvl="0" indent="0" algn="ctr" rtl="0">
              <a:lnSpc>
                <a:spcPct val="90000"/>
              </a:lnSpc>
              <a:spcBef>
                <a:spcPts val="0"/>
              </a:spcBef>
              <a:spcAft>
                <a:spcPts val="0"/>
              </a:spcAft>
              <a:buClr>
                <a:schemeClr val="dk1"/>
              </a:buClr>
              <a:buSzPts val="1100"/>
              <a:buFont typeface="Arial"/>
              <a:buNone/>
            </a:pPr>
            <a:r>
              <a:rPr lang="es-CR" sz="4000" dirty="0">
                <a:solidFill>
                  <a:srgbClr val="FFC000"/>
                </a:solidFill>
                <a:latin typeface="Oswald"/>
                <a:ea typeface="Oswald"/>
                <a:cs typeface="Oswald"/>
                <a:sym typeface="Oswald"/>
              </a:rPr>
              <a:t>80,000,000 USDOL</a:t>
            </a:r>
          </a:p>
          <a:p>
            <a:pPr marL="0" lvl="0" indent="0" algn="ctr" rtl="0">
              <a:lnSpc>
                <a:spcPct val="90000"/>
              </a:lnSpc>
              <a:spcBef>
                <a:spcPts val="0"/>
              </a:spcBef>
              <a:spcAft>
                <a:spcPts val="0"/>
              </a:spcAft>
              <a:buClr>
                <a:schemeClr val="dk1"/>
              </a:buClr>
              <a:buSzPts val="1100"/>
              <a:buFont typeface="Arial"/>
              <a:buNone/>
            </a:pPr>
            <a:r>
              <a:rPr lang="es-CR" sz="4000" dirty="0">
                <a:solidFill>
                  <a:schemeClr val="lt1"/>
                </a:solidFill>
                <a:latin typeface="Oswald"/>
                <a:ea typeface="Oswald"/>
                <a:cs typeface="Oswald"/>
                <a:sym typeface="Oswald"/>
              </a:rPr>
              <a:t>en el 2017</a:t>
            </a:r>
          </a:p>
          <a:p>
            <a:pPr marL="0" lvl="0" indent="0" algn="ctr" rtl="0">
              <a:lnSpc>
                <a:spcPct val="90000"/>
              </a:lnSpc>
              <a:spcBef>
                <a:spcPts val="0"/>
              </a:spcBef>
              <a:spcAft>
                <a:spcPts val="0"/>
              </a:spcAft>
              <a:buClr>
                <a:schemeClr val="dk1"/>
              </a:buClr>
              <a:buSzPts val="1100"/>
              <a:buFont typeface="Arial"/>
              <a:buNone/>
            </a:pPr>
            <a:endParaRPr lang="es-CR" sz="4000" dirty="0">
              <a:solidFill>
                <a:schemeClr val="lt1"/>
              </a:solidFill>
              <a:latin typeface="Oswald"/>
              <a:ea typeface="Oswald"/>
              <a:cs typeface="Oswald"/>
              <a:sym typeface="Oswald"/>
            </a:endParaRPr>
          </a:p>
          <a:p>
            <a:pPr marL="0" lvl="0" indent="0" algn="ctr" rtl="0">
              <a:lnSpc>
                <a:spcPct val="90000"/>
              </a:lnSpc>
              <a:spcBef>
                <a:spcPts val="0"/>
              </a:spcBef>
              <a:spcAft>
                <a:spcPts val="0"/>
              </a:spcAft>
              <a:buClr>
                <a:schemeClr val="dk1"/>
              </a:buClr>
              <a:buSzPts val="1100"/>
              <a:buFont typeface="Arial"/>
              <a:buNone/>
            </a:pPr>
            <a:r>
              <a:rPr lang="es-CR" sz="2400" dirty="0">
                <a:solidFill>
                  <a:srgbClr val="FFC000"/>
                </a:solidFill>
                <a:latin typeface="Oswald"/>
                <a:ea typeface="Oswald"/>
                <a:cs typeface="Oswald"/>
                <a:sym typeface="Oswald"/>
              </a:rPr>
              <a:t>(70,000,000 en 2016)</a:t>
            </a: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
        <p:nvSpPr>
          <p:cNvPr id="2" name="Title 1">
            <a:extLst>
              <a:ext uri="{FF2B5EF4-FFF2-40B4-BE49-F238E27FC236}">
                <a16:creationId xmlns:a16="http://schemas.microsoft.com/office/drawing/2014/main" id="{A3E2ADA0-F43B-424E-B5E4-BD5FEDC42A56}"/>
              </a:ext>
            </a:extLst>
          </p:cNvPr>
          <p:cNvSpPr>
            <a:spLocks noGrp="1"/>
          </p:cNvSpPr>
          <p:nvPr>
            <p:ph type="title"/>
          </p:nvPr>
        </p:nvSpPr>
        <p:spPr/>
        <p:txBody>
          <a:bodyPr/>
          <a:lstStyle/>
          <a:p>
            <a:pPr algn="ctr"/>
            <a:r>
              <a:rPr lang="en-US" sz="4000" dirty="0">
                <a:solidFill>
                  <a:schemeClr val="lt1"/>
                </a:solidFill>
                <a:latin typeface="Oswald"/>
              </a:rPr>
              <a:t>Las </a:t>
            </a:r>
            <a:r>
              <a:rPr lang="en-US" sz="4000" dirty="0" err="1">
                <a:solidFill>
                  <a:schemeClr val="lt1"/>
                </a:solidFill>
                <a:latin typeface="Oswald"/>
              </a:rPr>
              <a:t>Remesas</a:t>
            </a:r>
            <a:endParaRPr lang="en-US" sz="4000" dirty="0">
              <a:solidFill>
                <a:schemeClr val="lt1"/>
              </a:solidFill>
              <a:latin typeface="Oswald"/>
            </a:endParaRPr>
          </a:p>
        </p:txBody>
      </p:sp>
    </p:spTree>
    <p:custDataLst>
      <p:tags r:id="rId2"/>
    </p:custDataLst>
    <p:extLst>
      <p:ext uri="{BB962C8B-B14F-4D97-AF65-F5344CB8AC3E}">
        <p14:creationId xmlns:p14="http://schemas.microsoft.com/office/powerpoint/2010/main" val="3561364246"/>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827700" y="264590"/>
            <a:ext cx="7488600"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ES" sz="3600" dirty="0">
                <a:solidFill>
                  <a:schemeClr val="lt1"/>
                </a:solidFill>
                <a:latin typeface="Oswald"/>
                <a:sym typeface="Oswald"/>
              </a:rPr>
              <a:t>Remesas</a:t>
            </a:r>
            <a:endParaRPr sz="1800" dirty="0"/>
          </a:p>
        </p:txBody>
      </p:sp>
      <p:sp>
        <p:nvSpPr>
          <p:cNvPr id="85" name="Shape 85"/>
          <p:cNvSpPr txBox="1"/>
          <p:nvPr/>
        </p:nvSpPr>
        <p:spPr>
          <a:xfrm>
            <a:off x="827700" y="1260199"/>
            <a:ext cx="8178514" cy="3270277"/>
          </a:xfrm>
          <a:prstGeom prst="rect">
            <a:avLst/>
          </a:prstGeom>
          <a:noFill/>
          <a:ln>
            <a:noFill/>
          </a:ln>
        </p:spPr>
        <p:txBody>
          <a:bodyPr spcFirstLastPara="1" wrap="square" lIns="91425" tIns="91425" rIns="91425" bIns="91425" anchor="t" anchorCtr="0">
            <a:noAutofit/>
          </a:bodyPr>
          <a:lstStyle/>
          <a:p>
            <a:pPr lvl="0" algn="just">
              <a:lnSpc>
                <a:spcPct val="115000"/>
              </a:lnSpc>
            </a:pPr>
            <a:r>
              <a:rPr lang="es-ES" sz="2000" dirty="0">
                <a:solidFill>
                  <a:srgbClr val="FFFFFF"/>
                </a:solidFill>
                <a:latin typeface="Calibri"/>
                <a:ea typeface="Calibri"/>
                <a:cs typeface="Calibri"/>
                <a:sym typeface="Calibri"/>
              </a:rPr>
              <a:t>Para países como Haití, Guyana, Honduras, El Salvador, Nicaragua, Jamaica y Guatemala estos flujos aún representan más de 10% del PIB, mientras que para la mitad de los países latinoamericanos y del Caribe más del 5% del PIB, lo que demuestra su importancia para las economías en la región. SICREMI, 2015.</a:t>
            </a:r>
          </a:p>
          <a:p>
            <a:pPr lvl="0" algn="just">
              <a:lnSpc>
                <a:spcPct val="115000"/>
              </a:lnSpc>
            </a:pPr>
            <a:endParaRPr lang="es-ES" sz="2000" dirty="0">
              <a:solidFill>
                <a:srgbClr val="FFFFFF"/>
              </a:solidFill>
              <a:latin typeface="Calibri"/>
              <a:ea typeface="Calibri"/>
              <a:cs typeface="Calibri"/>
              <a:sym typeface="Calibri"/>
            </a:endParaRPr>
          </a:p>
          <a:p>
            <a:pPr algn="just">
              <a:lnSpc>
                <a:spcPct val="115000"/>
              </a:lnSpc>
            </a:pPr>
            <a:r>
              <a:rPr lang="es-CR" sz="2000" dirty="0">
                <a:solidFill>
                  <a:srgbClr val="FFFFFF"/>
                </a:solidFill>
                <a:latin typeface="Calibri"/>
                <a:cs typeface="Calibri"/>
              </a:rPr>
              <a:t>En Honduras, Nicaragua, República Dominicana, Haití y Guyana, el 60% de la población tiene familiares en el extranjero y alrededor de la mitad de esas familias recibe remesas. </a:t>
            </a:r>
            <a:endParaRPr lang="en-US" sz="2000" dirty="0">
              <a:solidFill>
                <a:srgbClr val="FFFFFF"/>
              </a:solidFill>
              <a:latin typeface="Calibri"/>
              <a:cs typeface="Calibri"/>
            </a:endParaRPr>
          </a:p>
          <a:p>
            <a:pPr lvl="0" algn="just">
              <a:lnSpc>
                <a:spcPct val="115000"/>
              </a:lnSpc>
            </a:pPr>
            <a:endParaRPr lang="es-ES" sz="2000" dirty="0">
              <a:solidFill>
                <a:srgbClr val="FFFFFF"/>
              </a:solidFill>
              <a:latin typeface="Calibri"/>
              <a:ea typeface="Calibri"/>
              <a:cs typeface="Calibri"/>
              <a:sym typeface="Calibri"/>
            </a:endParaRPr>
          </a:p>
        </p:txBody>
      </p:sp>
      <p:sp>
        <p:nvSpPr>
          <p:cNvPr id="86" name="Shape 86"/>
          <p:cNvSpPr/>
          <p:nvPr/>
        </p:nvSpPr>
        <p:spPr>
          <a:xfrm>
            <a:off x="522071" y="1443936"/>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ustDataLst>
      <p:tags r:id="rId2"/>
    </p:custDataLst>
    <p:extLst>
      <p:ext uri="{BB962C8B-B14F-4D97-AF65-F5344CB8AC3E}">
        <p14:creationId xmlns:p14="http://schemas.microsoft.com/office/powerpoint/2010/main" val="2099802164"/>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827700" y="264590"/>
            <a:ext cx="7488600"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ES" sz="3600" dirty="0">
                <a:solidFill>
                  <a:schemeClr val="lt1"/>
                </a:solidFill>
                <a:latin typeface="Oswald"/>
                <a:sym typeface="Oswald"/>
              </a:rPr>
              <a:t>Resumen de la primera parte </a:t>
            </a:r>
            <a:endParaRPr sz="1800" dirty="0"/>
          </a:p>
        </p:txBody>
      </p:sp>
      <p:sp>
        <p:nvSpPr>
          <p:cNvPr id="85" name="Shape 85"/>
          <p:cNvSpPr txBox="1"/>
          <p:nvPr/>
        </p:nvSpPr>
        <p:spPr>
          <a:xfrm>
            <a:off x="827700" y="1260199"/>
            <a:ext cx="8178514" cy="3270277"/>
          </a:xfrm>
          <a:prstGeom prst="rect">
            <a:avLst/>
          </a:prstGeom>
          <a:noFill/>
          <a:ln>
            <a:noFill/>
          </a:ln>
        </p:spPr>
        <p:txBody>
          <a:bodyPr spcFirstLastPara="1" wrap="square" lIns="91425" tIns="91425" rIns="91425" bIns="91425" anchor="t" anchorCtr="0">
            <a:noAutofit/>
          </a:bodyPr>
          <a:lstStyle/>
          <a:p>
            <a:pPr lvl="0" algn="just">
              <a:lnSpc>
                <a:spcPct val="115000"/>
              </a:lnSpc>
            </a:pPr>
            <a:r>
              <a:rPr lang="es-ES" sz="2400" dirty="0" err="1">
                <a:solidFill>
                  <a:srgbClr val="FFFFFF"/>
                </a:solidFill>
                <a:latin typeface="Calibri"/>
                <a:ea typeface="Calibri"/>
                <a:cs typeface="Calibri"/>
                <a:sym typeface="Calibri"/>
              </a:rPr>
              <a:t>Precisiónes</a:t>
            </a:r>
            <a:r>
              <a:rPr lang="es-ES" sz="2400" dirty="0">
                <a:solidFill>
                  <a:srgbClr val="FFFFFF"/>
                </a:solidFill>
                <a:latin typeface="Calibri"/>
                <a:ea typeface="Calibri"/>
                <a:cs typeface="Calibri"/>
                <a:sym typeface="Calibri"/>
              </a:rPr>
              <a:t> conceptuales: Definiciones</a:t>
            </a:r>
          </a:p>
          <a:p>
            <a:pPr lvl="0" algn="just">
              <a:lnSpc>
                <a:spcPct val="115000"/>
              </a:lnSpc>
            </a:pPr>
            <a:endParaRPr lang="es-ES" sz="2400" dirty="0">
              <a:solidFill>
                <a:srgbClr val="FFFFFF"/>
              </a:solidFill>
              <a:latin typeface="Calibri"/>
              <a:ea typeface="Calibri"/>
              <a:cs typeface="Calibri"/>
              <a:sym typeface="Calibri"/>
            </a:endParaRPr>
          </a:p>
          <a:p>
            <a:pPr lvl="0" algn="just">
              <a:lnSpc>
                <a:spcPct val="115000"/>
              </a:lnSpc>
            </a:pPr>
            <a:r>
              <a:rPr lang="es-ES" sz="2400" dirty="0">
                <a:solidFill>
                  <a:srgbClr val="FFFFFF"/>
                </a:solidFill>
                <a:latin typeface="Calibri"/>
                <a:ea typeface="Calibri"/>
                <a:cs typeface="Calibri"/>
                <a:sym typeface="Calibri"/>
              </a:rPr>
              <a:t>Conceptos claves</a:t>
            </a:r>
          </a:p>
          <a:p>
            <a:pPr lvl="0" algn="just">
              <a:lnSpc>
                <a:spcPct val="115000"/>
              </a:lnSpc>
            </a:pPr>
            <a:endParaRPr lang="es-ES" sz="2400" dirty="0">
              <a:solidFill>
                <a:srgbClr val="FFFFFF"/>
              </a:solidFill>
              <a:latin typeface="Calibri"/>
              <a:ea typeface="Calibri"/>
              <a:cs typeface="Calibri"/>
              <a:sym typeface="Calibri"/>
            </a:endParaRPr>
          </a:p>
          <a:p>
            <a:pPr lvl="0" algn="just">
              <a:lnSpc>
                <a:spcPct val="115000"/>
              </a:lnSpc>
            </a:pPr>
            <a:r>
              <a:rPr lang="es-ES" sz="2400" dirty="0">
                <a:solidFill>
                  <a:srgbClr val="FFFFFF"/>
                </a:solidFill>
                <a:latin typeface="Calibri"/>
                <a:ea typeface="Calibri"/>
                <a:cs typeface="Calibri"/>
                <a:sym typeface="Calibri"/>
              </a:rPr>
              <a:t>Impactos de la migración laboral</a:t>
            </a:r>
          </a:p>
        </p:txBody>
      </p:sp>
      <p:sp>
        <p:nvSpPr>
          <p:cNvPr id="86" name="Shape 86"/>
          <p:cNvSpPr/>
          <p:nvPr/>
        </p:nvSpPr>
        <p:spPr>
          <a:xfrm>
            <a:off x="522071" y="1443936"/>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6">
            <a:extLst>
              <a:ext uri="{FF2B5EF4-FFF2-40B4-BE49-F238E27FC236}">
                <a16:creationId xmlns:a16="http://schemas.microsoft.com/office/drawing/2014/main" id="{EE177B6B-ABF1-4815-A8B6-3832A2546526}"/>
              </a:ext>
            </a:extLst>
          </p:cNvPr>
          <p:cNvSpPr/>
          <p:nvPr/>
        </p:nvSpPr>
        <p:spPr>
          <a:xfrm>
            <a:off x="522071" y="2330444"/>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6">
            <a:extLst>
              <a:ext uri="{FF2B5EF4-FFF2-40B4-BE49-F238E27FC236}">
                <a16:creationId xmlns:a16="http://schemas.microsoft.com/office/drawing/2014/main" id="{38F0BD43-4BCF-4B4B-AB0C-CDE84B665DF2}"/>
              </a:ext>
            </a:extLst>
          </p:cNvPr>
          <p:cNvSpPr/>
          <p:nvPr/>
        </p:nvSpPr>
        <p:spPr>
          <a:xfrm>
            <a:off x="522071" y="3150918"/>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ustDataLst>
      <p:tags r:id="rId2"/>
    </p:custDataLst>
    <p:extLst>
      <p:ext uri="{BB962C8B-B14F-4D97-AF65-F5344CB8AC3E}">
        <p14:creationId xmlns:p14="http://schemas.microsoft.com/office/powerpoint/2010/main" val="3493092613"/>
      </p:ext>
    </p:extLst>
  </p:cSld>
  <p:clrMapOvr>
    <a:overrideClrMapping bg1="lt1" tx1="dk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buClrTx/>
            </a:pPr>
            <a:fld id="{BEB7CF77-0D3C-4D08-9526-7AE5B4B90F2B}" type="slidenum">
              <a:rPr lang="en-US" kern="1200">
                <a:solidFill>
                  <a:prstClr val="black">
                    <a:tint val="75000"/>
                  </a:prstClr>
                </a:solidFill>
                <a:latin typeface="Calibri"/>
                <a:ea typeface="+mn-ea"/>
                <a:cs typeface="+mn-cs"/>
              </a:rPr>
              <a:pPr defTabSz="685800">
                <a:buClrTx/>
              </a:pPr>
              <a:t>25</a:t>
            </a:fld>
            <a:endParaRPr lang="en-US" kern="1200">
              <a:solidFill>
                <a:prstClr val="black">
                  <a:tint val="75000"/>
                </a:prstClr>
              </a:solidFill>
              <a:latin typeface="Calibri"/>
              <a:ea typeface="+mn-ea"/>
              <a:cs typeface="+mn-cs"/>
            </a:endParaRPr>
          </a:p>
        </p:txBody>
      </p:sp>
      <p:sp>
        <p:nvSpPr>
          <p:cNvPr id="3" name="Rectangle 2"/>
          <p:cNvSpPr/>
          <p:nvPr/>
        </p:nvSpPr>
        <p:spPr>
          <a:xfrm>
            <a:off x="2249742" y="1491630"/>
            <a:ext cx="5080469" cy="1661993"/>
          </a:xfrm>
          <a:prstGeom prst="rect">
            <a:avLst/>
          </a:prstGeom>
          <a:ln>
            <a:solidFill>
              <a:schemeClr val="accent1"/>
            </a:solidFill>
          </a:ln>
        </p:spPr>
        <p:txBody>
          <a:bodyPr wrap="square">
            <a:spAutoFit/>
          </a:bodyPr>
          <a:lstStyle/>
          <a:p>
            <a:pPr algn="r" defTabSz="685800">
              <a:buClrTx/>
            </a:pPr>
            <a:endParaRPr lang="es-ES_tradnl" sz="75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r" defTabSz="685800">
              <a:buClrTx/>
            </a:pPr>
            <a:endParaRPr lang="es-ES_tradnl" sz="75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r" defTabSz="685800">
              <a:buClrTx/>
            </a:pPr>
            <a:endParaRPr lang="es-ES_tradnl" sz="75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buClrTx/>
            </a:pPr>
            <a:r>
              <a:rPr lang="en-US" sz="2100" b="1" kern="1200">
                <a:solidFill>
                  <a:srgbClr val="002060"/>
                </a:solidFill>
                <a:latin typeface="Calibri" pitchFamily="34" charset="0"/>
                <a:ea typeface="Calibri" panose="020F0502020204030204" pitchFamily="34" charset="0"/>
                <a:cs typeface="Times New Roman" panose="02020603050405020304" pitchFamily="18" charset="0"/>
              </a:rPr>
              <a:t>WORKSHOP ON CONSULAR PROTECTION </a:t>
            </a:r>
            <a:br>
              <a:rPr lang="en-US" sz="2100" b="1" kern="1200">
                <a:solidFill>
                  <a:srgbClr val="002060"/>
                </a:solidFill>
                <a:latin typeface="Calibri" pitchFamily="34" charset="0"/>
                <a:ea typeface="Calibri" panose="020F0502020204030204" pitchFamily="34" charset="0"/>
                <a:cs typeface="Times New Roman" panose="02020603050405020304" pitchFamily="18" charset="0"/>
              </a:rPr>
            </a:br>
            <a:r>
              <a:rPr lang="en-US" sz="2100" b="1" kern="1200">
                <a:solidFill>
                  <a:srgbClr val="002060"/>
                </a:solidFill>
                <a:latin typeface="Calibri" pitchFamily="34" charset="0"/>
                <a:ea typeface="Calibri" panose="020F0502020204030204" pitchFamily="34" charset="0"/>
                <a:cs typeface="Times New Roman" panose="02020603050405020304" pitchFamily="18" charset="0"/>
              </a:rPr>
              <a:t>FOR MIGRANT WORKERS</a:t>
            </a:r>
            <a:endParaRPr lang="es-ES" sz="2100" b="1" kern="1200" dirty="0">
              <a:solidFill>
                <a:srgbClr val="002060"/>
              </a:solidFill>
              <a:latin typeface="Calibri" pitchFamily="34" charset="0"/>
              <a:ea typeface="Calibri" panose="020F0502020204030204" pitchFamily="34" charset="0"/>
              <a:cs typeface="Times New Roman" panose="02020603050405020304" pitchFamily="18" charset="0"/>
            </a:endParaRPr>
          </a:p>
          <a:p>
            <a:pPr defTabSz="685800">
              <a:buClrTx/>
            </a:pPr>
            <a:r>
              <a:rPr lang="es-AR" sz="750" b="1" kern="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s-ES_tradnl" sz="75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r" defTabSz="685800">
              <a:buClrTx/>
            </a:pPr>
            <a:r>
              <a:rPr lang="es-MX" sz="1500" b="1" kern="1200">
                <a:solidFill>
                  <a:srgbClr val="7F7F7F"/>
                </a:solidFill>
                <a:latin typeface="Calibri Light" panose="020F0302020204030204" pitchFamily="34" charset="0"/>
                <a:ea typeface="Calibri" panose="020F0502020204030204" pitchFamily="34" charset="0"/>
                <a:cs typeface="Times New Roman" panose="02020603050405020304" pitchFamily="18" charset="0"/>
              </a:rPr>
              <a:t>Panama City</a:t>
            </a:r>
          </a:p>
          <a:p>
            <a:pPr algn="r" defTabSz="685800">
              <a:buClrTx/>
            </a:pPr>
            <a:r>
              <a:rPr lang="es-MX" sz="1500" b="1" kern="1200">
                <a:solidFill>
                  <a:srgbClr val="7F7F7F"/>
                </a:solidFill>
                <a:latin typeface="Calibri Light" panose="020F0302020204030204" pitchFamily="34" charset="0"/>
                <a:ea typeface="Calibri" panose="020F0502020204030204" pitchFamily="34" charset="0"/>
                <a:cs typeface="Times New Roman" panose="02020603050405020304" pitchFamily="18" charset="0"/>
              </a:rPr>
              <a:t>25-26 April </a:t>
            </a:r>
            <a:r>
              <a:rPr lang="es-MX" sz="1500" b="1" kern="1200" dirty="0">
                <a:solidFill>
                  <a:srgbClr val="7F7F7F"/>
                </a:solidFill>
                <a:latin typeface="Calibri Light" panose="020F0302020204030204" pitchFamily="34" charset="0"/>
                <a:ea typeface="Calibri" panose="020F0502020204030204" pitchFamily="34" charset="0"/>
                <a:cs typeface="Times New Roman" panose="02020603050405020304" pitchFamily="18" charset="0"/>
              </a:rPr>
              <a:t>2018</a:t>
            </a:r>
            <a:endParaRPr lang="es-ES_tradnl" sz="15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979712" y="3273829"/>
            <a:ext cx="5321777" cy="646331"/>
          </a:xfrm>
          <a:prstGeom prst="rect">
            <a:avLst/>
          </a:prstGeom>
        </p:spPr>
        <p:txBody>
          <a:bodyPr wrap="square">
            <a:spAutoFit/>
          </a:bodyPr>
          <a:lstStyle/>
          <a:p>
            <a:pPr algn="ctr" defTabSz="685800">
              <a:buClrTx/>
            </a:pPr>
            <a:r>
              <a:rPr lang="es-ES" sz="1800" b="1" kern="1200">
                <a:solidFill>
                  <a:srgbClr val="002060"/>
                </a:solidFill>
                <a:latin typeface="Arial" panose="020B0604020202020204" pitchFamily="34" charset="0"/>
                <a:ea typeface="Calibri" panose="020F0502020204030204" pitchFamily="34" charset="0"/>
                <a:cs typeface="Arial" panose="020B0604020202020204" pitchFamily="34" charset="0"/>
              </a:rPr>
              <a:t>Global and Regional Context of Labour Migrations: Concepts and Trends</a:t>
            </a:r>
            <a:endParaRPr lang="es-ES" sz="1800" b="1" kern="12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6" name="TextBox 5"/>
          <p:cNvSpPr txBox="1"/>
          <p:nvPr/>
        </p:nvSpPr>
        <p:spPr>
          <a:xfrm>
            <a:off x="1143001" y="4589502"/>
            <a:ext cx="1713931" cy="577081"/>
          </a:xfrm>
          <a:prstGeom prst="rect">
            <a:avLst/>
          </a:prstGeom>
          <a:noFill/>
        </p:spPr>
        <p:txBody>
          <a:bodyPr wrap="none" rtlCol="0">
            <a:spAutoFit/>
          </a:bodyPr>
          <a:lstStyle/>
          <a:p>
            <a:pPr defTabSz="685800">
              <a:buClrTx/>
            </a:pPr>
            <a:r>
              <a:rPr lang="es-ES_tradnl" sz="1050" b="1" kern="1200">
                <a:solidFill>
                  <a:srgbClr val="1F497D"/>
                </a:solidFill>
                <a:latin typeface="Calibri"/>
                <a:ea typeface="+mn-ea"/>
                <a:cs typeface="+mn-cs"/>
              </a:rPr>
              <a:t>Francesco Carella</a:t>
            </a:r>
          </a:p>
          <a:p>
            <a:pPr defTabSz="685800">
              <a:buClrTx/>
            </a:pPr>
            <a:r>
              <a:rPr lang="es-ES_tradnl" sz="1050" b="1" kern="1200">
                <a:solidFill>
                  <a:srgbClr val="1F497D"/>
                </a:solidFill>
                <a:latin typeface="Calibri"/>
                <a:ea typeface="+mn-ea"/>
                <a:cs typeface="+mn-cs"/>
              </a:rPr>
              <a:t>Labour Migration Specialist</a:t>
            </a:r>
            <a:endParaRPr lang="es-ES_tradnl" sz="1050" b="1" kern="1200" dirty="0">
              <a:solidFill>
                <a:srgbClr val="1F497D"/>
              </a:solidFill>
              <a:latin typeface="Calibri"/>
              <a:ea typeface="+mn-ea"/>
              <a:cs typeface="+mn-cs"/>
            </a:endParaRPr>
          </a:p>
          <a:p>
            <a:pPr defTabSz="685800">
              <a:buClrTx/>
            </a:pPr>
            <a:r>
              <a:rPr lang="es-ES_tradnl" sz="1050" b="1" kern="1200" dirty="0">
                <a:solidFill>
                  <a:srgbClr val="1F497D"/>
                </a:solidFill>
                <a:latin typeface="Calibri"/>
                <a:ea typeface="+mn-ea"/>
                <a:cs typeface="+mn-cs"/>
              </a:rPr>
              <a:t>carella@ilo.org </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09041" y="233974"/>
            <a:ext cx="1877039" cy="71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Image result for ILO logo"/>
          <p:cNvPicPr/>
          <p:nvPr/>
        </p:nvPicPr>
        <p:blipFill>
          <a:blip r:embed="rId4" cstate="email">
            <a:extLst>
              <a:ext uri="{28A0092B-C50C-407E-A947-70E740481C1C}">
                <a14:useLocalDpi xmlns:a14="http://schemas.microsoft.com/office/drawing/2010/main"/>
              </a:ext>
            </a:extLst>
          </a:blip>
          <a:srcRect/>
          <a:stretch>
            <a:fillRect/>
          </a:stretch>
        </p:blipFill>
        <p:spPr bwMode="auto">
          <a:xfrm>
            <a:off x="1331641" y="141480"/>
            <a:ext cx="933335" cy="1234899"/>
          </a:xfrm>
          <a:prstGeom prst="rect">
            <a:avLst/>
          </a:prstGeom>
          <a:noFill/>
          <a:ln w="9525">
            <a:noFill/>
            <a:miter lim="800000"/>
            <a:headEnd/>
            <a:tailEnd/>
          </a:ln>
        </p:spPr>
      </p:pic>
    </p:spTree>
    <p:extLst>
      <p:ext uri="{BB962C8B-B14F-4D97-AF65-F5344CB8AC3E}">
        <p14:creationId xmlns:p14="http://schemas.microsoft.com/office/powerpoint/2010/main" val="3078314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26</a:t>
            </a:fld>
            <a:endParaRPr lang="en-GB" kern="1200">
              <a:solidFill>
                <a:prstClr val="black">
                  <a:tint val="75000"/>
                </a:prstClr>
              </a:solidFill>
              <a:latin typeface="Calibri"/>
              <a:ea typeface="+mn-ea"/>
              <a:cs typeface="+mn-cs"/>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1118664" y="-18253"/>
            <a:ext cx="6882336" cy="516175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871700" y="303498"/>
            <a:ext cx="3510390" cy="369332"/>
          </a:xfrm>
          <a:prstGeom prst="rect">
            <a:avLst/>
          </a:prstGeom>
          <a:solidFill>
            <a:schemeClr val="bg1"/>
          </a:solidFill>
        </p:spPr>
        <p:txBody>
          <a:bodyPr wrap="square" rtlCol="0">
            <a:spAutoFit/>
          </a:bodyPr>
          <a:lstStyle/>
          <a:p>
            <a:pPr defTabSz="685800">
              <a:buClrTx/>
            </a:pPr>
            <a:r>
              <a:rPr lang="en-US" sz="1800" b="1" i="1" kern="1200">
                <a:solidFill>
                  <a:srgbClr val="9BBB59">
                    <a:lumMod val="50000"/>
                  </a:srgbClr>
                </a:solidFill>
                <a:latin typeface="Calibri"/>
                <a:ea typeface="+mn-ea"/>
                <a:cs typeface="+mn-cs"/>
              </a:rPr>
              <a:t>Labour Migrations – Some Figures</a:t>
            </a:r>
          </a:p>
        </p:txBody>
      </p:sp>
      <p:sp>
        <p:nvSpPr>
          <p:cNvPr id="7" name="TextBox 6"/>
          <p:cNvSpPr txBox="1"/>
          <p:nvPr/>
        </p:nvSpPr>
        <p:spPr>
          <a:xfrm>
            <a:off x="6624228" y="2895786"/>
            <a:ext cx="1161510" cy="918102"/>
          </a:xfrm>
          <a:prstGeom prst="rect">
            <a:avLst/>
          </a:prstGeom>
          <a:solidFill>
            <a:schemeClr val="bg1"/>
          </a:solidFill>
        </p:spPr>
        <p:txBody>
          <a:bodyPr wrap="square" rtlCol="0">
            <a:noAutofit/>
          </a:bodyPr>
          <a:lstStyle/>
          <a:p>
            <a:pPr defTabSz="685800">
              <a:buClrTx/>
            </a:pPr>
            <a:r>
              <a:rPr lang="en-US" sz="1500" b="1" kern="1200">
                <a:solidFill>
                  <a:prstClr val="black">
                    <a:lumMod val="65000"/>
                    <a:lumOff val="35000"/>
                  </a:prstClr>
                </a:solidFill>
                <a:latin typeface="Calibri"/>
                <a:ea typeface="+mn-ea"/>
                <a:cs typeface="+mn-cs"/>
              </a:rPr>
              <a:t>27% of them </a:t>
            </a:r>
          </a:p>
          <a:p>
            <a:pPr defTabSz="685800">
              <a:buClrTx/>
            </a:pPr>
            <a:r>
              <a:rPr lang="en-US" sz="1500" b="1" kern="1200">
                <a:solidFill>
                  <a:prstClr val="black">
                    <a:lumMod val="65000"/>
                    <a:lumOff val="35000"/>
                  </a:prstClr>
                </a:solidFill>
                <a:latin typeface="Calibri"/>
                <a:ea typeface="+mn-ea"/>
                <a:cs typeface="+mn-cs"/>
              </a:rPr>
              <a:t>are in the </a:t>
            </a:r>
          </a:p>
          <a:p>
            <a:pPr defTabSz="685800">
              <a:buClrTx/>
            </a:pPr>
            <a:r>
              <a:rPr lang="en-US" sz="1500" b="1" kern="1200">
                <a:solidFill>
                  <a:prstClr val="black">
                    <a:lumMod val="65000"/>
                    <a:lumOff val="35000"/>
                  </a:prstClr>
                </a:solidFill>
                <a:latin typeface="Calibri"/>
                <a:ea typeface="+mn-ea"/>
                <a:cs typeface="+mn-cs"/>
              </a:rPr>
              <a:t>Americas</a:t>
            </a:r>
          </a:p>
        </p:txBody>
      </p:sp>
      <p:sp>
        <p:nvSpPr>
          <p:cNvPr id="8" name="TextBox 7"/>
          <p:cNvSpPr txBox="1"/>
          <p:nvPr/>
        </p:nvSpPr>
        <p:spPr>
          <a:xfrm>
            <a:off x="1143000" y="2355726"/>
            <a:ext cx="944724" cy="1674186"/>
          </a:xfrm>
          <a:prstGeom prst="rect">
            <a:avLst/>
          </a:prstGeom>
          <a:solidFill>
            <a:schemeClr val="bg1"/>
          </a:solidFill>
        </p:spPr>
        <p:txBody>
          <a:bodyPr wrap="square" rtlCol="0">
            <a:noAutofit/>
          </a:bodyPr>
          <a:lstStyle/>
          <a:p>
            <a:pPr defTabSz="685800">
              <a:buClrTx/>
            </a:pPr>
            <a:endParaRPr lang="en-US" sz="1350" b="1" kern="1200">
              <a:solidFill>
                <a:prstClr val="black">
                  <a:lumMod val="65000"/>
                  <a:lumOff val="35000"/>
                </a:prstClr>
              </a:solidFill>
              <a:latin typeface="Calibri"/>
              <a:ea typeface="+mn-ea"/>
              <a:cs typeface="+mn-cs"/>
            </a:endParaRPr>
          </a:p>
          <a:p>
            <a:pPr defTabSz="685800">
              <a:buClrTx/>
            </a:pPr>
            <a:r>
              <a:rPr lang="en-US" sz="1350" b="1" kern="1200">
                <a:solidFill>
                  <a:prstClr val="black">
                    <a:lumMod val="65000"/>
                    <a:lumOff val="35000"/>
                  </a:prstClr>
                </a:solidFill>
                <a:latin typeface="Calibri"/>
                <a:ea typeface="+mn-ea"/>
                <a:cs typeface="+mn-cs"/>
              </a:rPr>
              <a:t>90% of </a:t>
            </a:r>
          </a:p>
          <a:p>
            <a:pPr defTabSz="685800">
              <a:buClrTx/>
            </a:pPr>
            <a:r>
              <a:rPr lang="en-US" sz="1350" b="1" kern="1200">
                <a:solidFill>
                  <a:prstClr val="black">
                    <a:lumMod val="65000"/>
                    <a:lumOff val="35000"/>
                  </a:prstClr>
                </a:solidFill>
                <a:latin typeface="Calibri"/>
                <a:ea typeface="+mn-ea"/>
                <a:cs typeface="+mn-cs"/>
              </a:rPr>
              <a:t>the total, </a:t>
            </a:r>
          </a:p>
          <a:p>
            <a:pPr defTabSz="685800">
              <a:buClrTx/>
            </a:pPr>
            <a:r>
              <a:rPr lang="en-US" sz="1350" b="1" kern="1200">
                <a:solidFill>
                  <a:prstClr val="black">
                    <a:lumMod val="65000"/>
                    <a:lumOff val="35000"/>
                  </a:prstClr>
                </a:solidFill>
                <a:latin typeface="Calibri"/>
                <a:ea typeface="+mn-ea"/>
                <a:cs typeface="+mn-cs"/>
              </a:rPr>
              <a:t>if family members </a:t>
            </a:r>
          </a:p>
          <a:p>
            <a:pPr defTabSz="685800">
              <a:buClrTx/>
            </a:pPr>
            <a:r>
              <a:rPr lang="en-US" sz="1350" b="1" kern="1200">
                <a:solidFill>
                  <a:prstClr val="black">
                    <a:lumMod val="65000"/>
                    <a:lumOff val="35000"/>
                  </a:prstClr>
                </a:solidFill>
                <a:latin typeface="Calibri"/>
                <a:ea typeface="+mn-ea"/>
                <a:cs typeface="+mn-cs"/>
              </a:rPr>
              <a:t>are included</a:t>
            </a:r>
          </a:p>
        </p:txBody>
      </p:sp>
      <p:sp>
        <p:nvSpPr>
          <p:cNvPr id="9" name="TextBox 8"/>
          <p:cNvSpPr txBox="1"/>
          <p:nvPr/>
        </p:nvSpPr>
        <p:spPr>
          <a:xfrm>
            <a:off x="3437874" y="1383618"/>
            <a:ext cx="1998222" cy="486054"/>
          </a:xfrm>
          <a:prstGeom prst="rect">
            <a:avLst/>
          </a:prstGeom>
          <a:solidFill>
            <a:schemeClr val="bg1">
              <a:lumMod val="95000"/>
            </a:schemeClr>
          </a:solidFill>
        </p:spPr>
        <p:txBody>
          <a:bodyPr wrap="square" rtlCol="0">
            <a:noAutofit/>
          </a:bodyPr>
          <a:lstStyle/>
          <a:p>
            <a:pPr algn="ctr" defTabSz="685800">
              <a:buClrTx/>
            </a:pPr>
            <a:r>
              <a:rPr lang="en-US" sz="1500" b="1" kern="1200">
                <a:solidFill>
                  <a:prstClr val="black">
                    <a:lumMod val="65000"/>
                    <a:lumOff val="35000"/>
                  </a:prstClr>
                </a:solidFill>
                <a:latin typeface="Calibri"/>
                <a:ea typeface="+mn-ea"/>
                <a:cs typeface="+mn-cs"/>
              </a:rPr>
              <a:t>244 Million</a:t>
            </a:r>
          </a:p>
          <a:p>
            <a:pPr algn="ctr" defTabSz="685800">
              <a:buClrTx/>
            </a:pPr>
            <a:r>
              <a:rPr lang="en-US" sz="1500" b="1" kern="1200">
                <a:solidFill>
                  <a:prstClr val="black">
                    <a:lumMod val="65000"/>
                    <a:lumOff val="35000"/>
                  </a:prstClr>
                </a:solidFill>
                <a:latin typeface="Calibri"/>
                <a:ea typeface="+mn-ea"/>
                <a:cs typeface="+mn-cs"/>
              </a:rPr>
              <a:t>International Migrants</a:t>
            </a:r>
          </a:p>
        </p:txBody>
      </p:sp>
      <p:sp>
        <p:nvSpPr>
          <p:cNvPr id="10" name="TextBox 9"/>
          <p:cNvSpPr txBox="1"/>
          <p:nvPr/>
        </p:nvSpPr>
        <p:spPr>
          <a:xfrm>
            <a:off x="3923928" y="2085696"/>
            <a:ext cx="1134126" cy="756084"/>
          </a:xfrm>
          <a:prstGeom prst="rect">
            <a:avLst/>
          </a:prstGeom>
          <a:solidFill>
            <a:schemeClr val="accent3">
              <a:lumMod val="40000"/>
              <a:lumOff val="60000"/>
            </a:schemeClr>
          </a:solidFill>
        </p:spPr>
        <p:txBody>
          <a:bodyPr wrap="square" rtlCol="0">
            <a:noAutofit/>
          </a:bodyPr>
          <a:lstStyle/>
          <a:p>
            <a:pPr algn="ctr" defTabSz="685800">
              <a:buClrTx/>
            </a:pPr>
            <a:r>
              <a:rPr lang="en-US" sz="1350" b="1" kern="1200">
                <a:solidFill>
                  <a:prstClr val="black">
                    <a:lumMod val="65000"/>
                    <a:lumOff val="35000"/>
                  </a:prstClr>
                </a:solidFill>
                <a:latin typeface="Calibri"/>
                <a:ea typeface="+mn-ea"/>
                <a:cs typeface="+mn-cs"/>
              </a:rPr>
              <a:t>150 Million</a:t>
            </a:r>
          </a:p>
          <a:p>
            <a:pPr algn="ctr" defTabSz="685800">
              <a:buClrTx/>
            </a:pPr>
            <a:r>
              <a:rPr lang="en-US" sz="1350" b="1" kern="1200">
                <a:solidFill>
                  <a:prstClr val="black">
                    <a:lumMod val="65000"/>
                    <a:lumOff val="35000"/>
                  </a:prstClr>
                </a:solidFill>
                <a:latin typeface="Calibri"/>
                <a:ea typeface="+mn-ea"/>
                <a:cs typeface="+mn-cs"/>
              </a:rPr>
              <a:t>Migrant </a:t>
            </a:r>
          </a:p>
          <a:p>
            <a:pPr algn="ctr" defTabSz="685800">
              <a:buClrTx/>
            </a:pPr>
            <a:r>
              <a:rPr lang="en-US" sz="1350" b="1" kern="1200">
                <a:solidFill>
                  <a:prstClr val="black">
                    <a:lumMod val="65000"/>
                    <a:lumOff val="35000"/>
                  </a:prstClr>
                </a:solidFill>
                <a:latin typeface="Calibri"/>
                <a:ea typeface="+mn-ea"/>
                <a:cs typeface="+mn-cs"/>
              </a:rPr>
              <a:t>Workers</a:t>
            </a:r>
          </a:p>
        </p:txBody>
      </p:sp>
      <p:sp>
        <p:nvSpPr>
          <p:cNvPr id="11" name="TextBox 10"/>
          <p:cNvSpPr txBox="1"/>
          <p:nvPr/>
        </p:nvSpPr>
        <p:spPr>
          <a:xfrm>
            <a:off x="3815916" y="2895786"/>
            <a:ext cx="1350150" cy="432048"/>
          </a:xfrm>
          <a:prstGeom prst="rect">
            <a:avLst/>
          </a:prstGeom>
          <a:solidFill>
            <a:schemeClr val="accent3">
              <a:lumMod val="40000"/>
              <a:lumOff val="60000"/>
            </a:schemeClr>
          </a:solidFill>
        </p:spPr>
        <p:txBody>
          <a:bodyPr wrap="square" rtlCol="0">
            <a:noAutofit/>
          </a:bodyPr>
          <a:lstStyle/>
          <a:p>
            <a:pPr algn="ctr" defTabSz="685800">
              <a:buClrTx/>
            </a:pPr>
            <a:r>
              <a:rPr lang="en-US" sz="1200" b="1" kern="1200">
                <a:solidFill>
                  <a:prstClr val="black">
                    <a:lumMod val="65000"/>
                    <a:lumOff val="35000"/>
                  </a:prstClr>
                </a:solidFill>
                <a:latin typeface="Calibri"/>
                <a:ea typeface="+mn-ea"/>
                <a:cs typeface="+mn-cs"/>
              </a:rPr>
              <a:t>More than 65% </a:t>
            </a:r>
            <a:br>
              <a:rPr lang="en-US" sz="1200" b="1" kern="1200">
                <a:solidFill>
                  <a:prstClr val="black">
                    <a:lumMod val="65000"/>
                    <a:lumOff val="35000"/>
                  </a:prstClr>
                </a:solidFill>
                <a:latin typeface="Calibri"/>
                <a:ea typeface="+mn-ea"/>
                <a:cs typeface="+mn-cs"/>
              </a:rPr>
            </a:br>
            <a:r>
              <a:rPr lang="en-US" sz="1200" b="1" kern="1200">
                <a:solidFill>
                  <a:prstClr val="black">
                    <a:lumMod val="65000"/>
                    <a:lumOff val="35000"/>
                  </a:prstClr>
                </a:solidFill>
                <a:latin typeface="Calibri"/>
                <a:ea typeface="+mn-ea"/>
                <a:cs typeface="+mn-cs"/>
              </a:rPr>
              <a:t>of the Total</a:t>
            </a:r>
          </a:p>
        </p:txBody>
      </p:sp>
      <p:sp>
        <p:nvSpPr>
          <p:cNvPr id="12" name="TextBox 11"/>
          <p:cNvSpPr txBox="1"/>
          <p:nvPr/>
        </p:nvSpPr>
        <p:spPr>
          <a:xfrm>
            <a:off x="3869922" y="3273828"/>
            <a:ext cx="1242138" cy="540060"/>
          </a:xfrm>
          <a:prstGeom prst="rect">
            <a:avLst/>
          </a:prstGeom>
          <a:solidFill>
            <a:schemeClr val="accent3">
              <a:lumMod val="40000"/>
              <a:lumOff val="60000"/>
            </a:schemeClr>
          </a:solidFill>
        </p:spPr>
        <p:txBody>
          <a:bodyPr wrap="square" rtlCol="0">
            <a:noAutofit/>
          </a:bodyPr>
          <a:lstStyle/>
          <a:p>
            <a:pPr algn="ctr" defTabSz="685800">
              <a:buClrTx/>
            </a:pPr>
            <a:r>
              <a:rPr lang="en-US" sz="1050" b="1" kern="1200">
                <a:solidFill>
                  <a:prstClr val="black">
                    <a:lumMod val="65000"/>
                    <a:lumOff val="35000"/>
                  </a:prstClr>
                </a:solidFill>
                <a:latin typeface="Calibri"/>
                <a:ea typeface="+mn-ea"/>
                <a:cs typeface="+mn-cs"/>
              </a:rPr>
              <a:t>More than 73% of Migrants Are of Working Age</a:t>
            </a:r>
          </a:p>
        </p:txBody>
      </p:sp>
    </p:spTree>
    <p:extLst>
      <p:ext uri="{BB962C8B-B14F-4D97-AF65-F5344CB8AC3E}">
        <p14:creationId xmlns:p14="http://schemas.microsoft.com/office/powerpoint/2010/main" val="3826250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8016" y="195486"/>
            <a:ext cx="740908" cy="300082"/>
          </a:xfrm>
          <a:prstGeom prst="rect">
            <a:avLst/>
          </a:prstGeom>
        </p:spPr>
        <p:txBody>
          <a:bodyPr wrap="none">
            <a:spAutoFit/>
          </a:bodyPr>
          <a:lstStyle/>
          <a:p>
            <a:pPr algn="ctr" defTabSz="685800">
              <a:buClrTx/>
            </a:pPr>
            <a:r>
              <a:rPr lang="es-PE" sz="1350" b="1" u="sng" kern="1200">
                <a:solidFill>
                  <a:srgbClr val="002060"/>
                </a:solidFill>
                <a:latin typeface="Calibri"/>
                <a:ea typeface="+mn-ea"/>
                <a:cs typeface="+mn-cs"/>
              </a:rPr>
              <a:t>Context</a:t>
            </a:r>
            <a:endParaRPr lang="en-GB" sz="1350" b="1" u="sng" kern="1200" dirty="0">
              <a:solidFill>
                <a:srgbClr val="002060"/>
              </a:solidFill>
              <a:latin typeface="Calibri"/>
              <a:ea typeface="+mn-ea"/>
              <a:cs typeface="+mn-cs"/>
            </a:endParaRPr>
          </a:p>
        </p:txBody>
      </p:sp>
      <p:sp>
        <p:nvSpPr>
          <p:cNvPr id="8" name="Slide Number Placeholder 7"/>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27</a:t>
            </a:fld>
            <a:endParaRPr lang="en-GB" kern="1200">
              <a:solidFill>
                <a:prstClr val="black">
                  <a:tint val="75000"/>
                </a:prstClr>
              </a:solidFill>
              <a:latin typeface="Calibri"/>
              <a:ea typeface="+mn-ea"/>
              <a:cs typeface="+mn-cs"/>
            </a:endParaRPr>
          </a:p>
        </p:txBody>
      </p:sp>
      <p:graphicFrame>
        <p:nvGraphicFramePr>
          <p:cNvPr id="6" name="Table 5"/>
          <p:cNvGraphicFramePr>
            <a:graphicFrameLocks noGrp="1"/>
          </p:cNvGraphicFramePr>
          <p:nvPr/>
        </p:nvGraphicFramePr>
        <p:xfrm>
          <a:off x="1817696" y="1005578"/>
          <a:ext cx="5616622" cy="3255401"/>
        </p:xfrm>
        <a:graphic>
          <a:graphicData uri="http://schemas.openxmlformats.org/drawingml/2006/table">
            <a:tbl>
              <a:tblPr/>
              <a:tblGrid>
                <a:gridCol w="1005846">
                  <a:extLst>
                    <a:ext uri="{9D8B030D-6E8A-4147-A177-3AD203B41FA5}">
                      <a16:colId xmlns:a16="http://schemas.microsoft.com/office/drawing/2014/main" val="20000"/>
                    </a:ext>
                  </a:extLst>
                </a:gridCol>
                <a:gridCol w="576347">
                  <a:extLst>
                    <a:ext uri="{9D8B030D-6E8A-4147-A177-3AD203B41FA5}">
                      <a16:colId xmlns:a16="http://schemas.microsoft.com/office/drawing/2014/main" val="20001"/>
                    </a:ext>
                  </a:extLst>
                </a:gridCol>
                <a:gridCol w="576347">
                  <a:extLst>
                    <a:ext uri="{9D8B030D-6E8A-4147-A177-3AD203B41FA5}">
                      <a16:colId xmlns:a16="http://schemas.microsoft.com/office/drawing/2014/main" val="20002"/>
                    </a:ext>
                  </a:extLst>
                </a:gridCol>
                <a:gridCol w="576347">
                  <a:extLst>
                    <a:ext uri="{9D8B030D-6E8A-4147-A177-3AD203B41FA5}">
                      <a16:colId xmlns:a16="http://schemas.microsoft.com/office/drawing/2014/main" val="20003"/>
                    </a:ext>
                  </a:extLst>
                </a:gridCol>
                <a:gridCol w="576347">
                  <a:extLst>
                    <a:ext uri="{9D8B030D-6E8A-4147-A177-3AD203B41FA5}">
                      <a16:colId xmlns:a16="http://schemas.microsoft.com/office/drawing/2014/main" val="20004"/>
                    </a:ext>
                  </a:extLst>
                </a:gridCol>
                <a:gridCol w="576347">
                  <a:extLst>
                    <a:ext uri="{9D8B030D-6E8A-4147-A177-3AD203B41FA5}">
                      <a16:colId xmlns:a16="http://schemas.microsoft.com/office/drawing/2014/main" val="20005"/>
                    </a:ext>
                  </a:extLst>
                </a:gridCol>
                <a:gridCol w="576347">
                  <a:extLst>
                    <a:ext uri="{9D8B030D-6E8A-4147-A177-3AD203B41FA5}">
                      <a16:colId xmlns:a16="http://schemas.microsoft.com/office/drawing/2014/main" val="20006"/>
                    </a:ext>
                  </a:extLst>
                </a:gridCol>
                <a:gridCol w="576347">
                  <a:extLst>
                    <a:ext uri="{9D8B030D-6E8A-4147-A177-3AD203B41FA5}">
                      <a16:colId xmlns:a16="http://schemas.microsoft.com/office/drawing/2014/main" val="20007"/>
                    </a:ext>
                  </a:extLst>
                </a:gridCol>
                <a:gridCol w="576347">
                  <a:extLst>
                    <a:ext uri="{9D8B030D-6E8A-4147-A177-3AD203B41FA5}">
                      <a16:colId xmlns:a16="http://schemas.microsoft.com/office/drawing/2014/main" val="20008"/>
                    </a:ext>
                  </a:extLst>
                </a:gridCol>
              </a:tblGrid>
              <a:tr h="251678">
                <a:tc gridSpan="9">
                  <a:txBody>
                    <a:bodyPr/>
                    <a:lstStyle/>
                    <a:p>
                      <a:pPr marL="0" marR="0" algn="ctr">
                        <a:spcBef>
                          <a:spcPts val="400"/>
                        </a:spcBef>
                        <a:spcAft>
                          <a:spcPts val="400"/>
                        </a:spcAft>
                      </a:pPr>
                      <a:r>
                        <a:rPr lang="en-US" sz="800">
                          <a:solidFill>
                            <a:srgbClr val="4F81BD"/>
                          </a:solidFill>
                          <a:latin typeface="Calibri"/>
                          <a:ea typeface="Calibri"/>
                          <a:cs typeface="Times New Roman"/>
                        </a:rPr>
                        <a:t>Table 1.  Estimates of Total Migrant Workers by Region (2010-2015)</a:t>
                      </a:r>
                      <a:endParaRPr lang="en-US" sz="800">
                        <a:latin typeface="Calibri"/>
                        <a:ea typeface="Calibri"/>
                        <a:cs typeface="Times New Roman"/>
                      </a:endParaRPr>
                    </a:p>
                  </a:txBody>
                  <a:tcPr marL="51435" marR="51435" marT="0" marB="0" anchor="ctr">
                    <a:lnL>
                      <a:noFill/>
                    </a:lnL>
                    <a:lnR>
                      <a:noFill/>
                    </a:lnR>
                    <a:lnT w="12700" cap="flat" cmpd="sng" algn="ctr">
                      <a:solidFill>
                        <a:srgbClr val="4F81BD"/>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8819">
                <a:tc rowSpan="3">
                  <a:txBody>
                    <a:bodyPr/>
                    <a:lstStyle/>
                    <a:p>
                      <a:pPr marL="0" marR="0" algn="ctr">
                        <a:spcBef>
                          <a:spcPts val="200"/>
                        </a:spcBef>
                        <a:spcAft>
                          <a:spcPts val="200"/>
                        </a:spcAft>
                      </a:pPr>
                      <a:r>
                        <a:rPr lang="en-US" sz="800" b="1">
                          <a:solidFill>
                            <a:srgbClr val="FFFFFF"/>
                          </a:solidFill>
                          <a:latin typeface="Calibri"/>
                          <a:ea typeface="Calibri"/>
                          <a:cs typeface="Times New Roman"/>
                        </a:rPr>
                        <a:t>Region</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48DD4"/>
                    </a:solidFill>
                  </a:tcPr>
                </a:tc>
                <a:tc gridSpan="4">
                  <a:txBody>
                    <a:bodyPr/>
                    <a:lstStyle/>
                    <a:p>
                      <a:pPr marL="0" marR="0" algn="ctr">
                        <a:spcBef>
                          <a:spcPts val="200"/>
                        </a:spcBef>
                        <a:spcAft>
                          <a:spcPts val="200"/>
                        </a:spcAft>
                      </a:pPr>
                      <a:r>
                        <a:rPr lang="en-US" sz="800">
                          <a:solidFill>
                            <a:srgbClr val="FFFFFF"/>
                          </a:solidFill>
                          <a:latin typeface="Calibri"/>
                          <a:ea typeface="Calibri"/>
                          <a:cs typeface="Times New Roman"/>
                        </a:rPr>
                        <a:t>MIGRANTS</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200"/>
                        </a:spcBef>
                        <a:spcAft>
                          <a:spcPts val="200"/>
                        </a:spcAft>
                      </a:pPr>
                      <a:r>
                        <a:rPr lang="en-US" sz="800">
                          <a:solidFill>
                            <a:srgbClr val="FFFFFF"/>
                          </a:solidFill>
                          <a:latin typeface="Calibri"/>
                          <a:ea typeface="Calibri"/>
                          <a:cs typeface="Times New Roman"/>
                        </a:rPr>
                        <a:t>MIGRANT WORKERS</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8819">
                <a:tc vMerge="1">
                  <a:txBody>
                    <a:bodyPr/>
                    <a:lstStyle/>
                    <a:p>
                      <a:endParaRPr lang="en-US"/>
                    </a:p>
                  </a:txBody>
                  <a:tcPr/>
                </a:tc>
                <a:tc gridSpan="2">
                  <a:txBody>
                    <a:bodyPr/>
                    <a:lstStyle/>
                    <a:p>
                      <a:pPr marL="0" marR="0" algn="ctr">
                        <a:spcBef>
                          <a:spcPts val="200"/>
                        </a:spcBef>
                        <a:spcAft>
                          <a:spcPts val="200"/>
                        </a:spcAft>
                      </a:pPr>
                      <a:r>
                        <a:rPr lang="en-US" sz="800">
                          <a:solidFill>
                            <a:srgbClr val="FFFFFF"/>
                          </a:solidFill>
                          <a:latin typeface="Calibri"/>
                          <a:ea typeface="Calibri"/>
                          <a:cs typeface="Times New Roman"/>
                        </a:rPr>
                        <a:t>2010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US"/>
                    </a:p>
                  </a:txBody>
                  <a:tcPr/>
                </a:tc>
                <a:tc gridSpan="2">
                  <a:txBody>
                    <a:bodyPr/>
                    <a:lstStyle/>
                    <a:p>
                      <a:pPr marL="0" marR="0" algn="ctr">
                        <a:spcBef>
                          <a:spcPts val="200"/>
                        </a:spcBef>
                        <a:spcAft>
                          <a:spcPts val="200"/>
                        </a:spcAft>
                      </a:pPr>
                      <a:r>
                        <a:rPr lang="en-US" sz="800">
                          <a:solidFill>
                            <a:srgbClr val="FFFFFF"/>
                          </a:solidFill>
                          <a:latin typeface="Calibri"/>
                          <a:ea typeface="Calibri"/>
                          <a:cs typeface="Times New Roman"/>
                        </a:rPr>
                        <a:t>2015</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US"/>
                    </a:p>
                  </a:txBody>
                  <a:tcPr/>
                </a:tc>
                <a:tc gridSpan="2">
                  <a:txBody>
                    <a:bodyPr/>
                    <a:lstStyle/>
                    <a:p>
                      <a:pPr marL="0" marR="0" algn="ctr">
                        <a:spcBef>
                          <a:spcPts val="200"/>
                        </a:spcBef>
                        <a:spcAft>
                          <a:spcPts val="200"/>
                        </a:spcAft>
                      </a:pPr>
                      <a:r>
                        <a:rPr lang="en-US" sz="800">
                          <a:solidFill>
                            <a:srgbClr val="FFFFFF"/>
                          </a:solidFill>
                          <a:latin typeface="Calibri"/>
                          <a:ea typeface="Calibri"/>
                          <a:cs typeface="Times New Roman"/>
                        </a:rPr>
                        <a:t>2010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US"/>
                    </a:p>
                  </a:txBody>
                  <a:tcPr/>
                </a:tc>
                <a:tc gridSpan="2">
                  <a:txBody>
                    <a:bodyPr/>
                    <a:lstStyle/>
                    <a:p>
                      <a:pPr marL="0" marR="0" algn="ctr">
                        <a:spcBef>
                          <a:spcPts val="200"/>
                        </a:spcBef>
                        <a:spcAft>
                          <a:spcPts val="200"/>
                        </a:spcAft>
                      </a:pPr>
                      <a:r>
                        <a:rPr lang="en-US" sz="800">
                          <a:solidFill>
                            <a:srgbClr val="FFFFFF"/>
                          </a:solidFill>
                          <a:latin typeface="Calibri"/>
                          <a:ea typeface="Calibri"/>
                          <a:cs typeface="Times New Roman"/>
                        </a:rPr>
                        <a:t>2015</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US"/>
                    </a:p>
                  </a:txBody>
                  <a:tcPr/>
                </a:tc>
                <a:extLst>
                  <a:ext uri="{0D108BD9-81ED-4DB2-BD59-A6C34878D82A}">
                    <a16:rowId xmlns:a16="http://schemas.microsoft.com/office/drawing/2014/main" val="10002"/>
                  </a:ext>
                </a:extLst>
              </a:tr>
              <a:tr h="248819">
                <a:tc vMerge="1">
                  <a:txBody>
                    <a:bodyPr/>
                    <a:lstStyle/>
                    <a:p>
                      <a:endParaRPr lang="en-US"/>
                    </a:p>
                  </a:txBody>
                  <a:tcPr/>
                </a:tc>
                <a:tc>
                  <a:txBody>
                    <a:bodyPr/>
                    <a:lstStyle/>
                    <a:p>
                      <a:pPr marL="0" marR="0" algn="ctr">
                        <a:spcBef>
                          <a:spcPts val="200"/>
                        </a:spcBef>
                        <a:spcAft>
                          <a:spcPts val="200"/>
                        </a:spcAft>
                      </a:pPr>
                      <a:r>
                        <a:rPr lang="en-US" sz="800">
                          <a:solidFill>
                            <a:srgbClr val="FFFFFF"/>
                          </a:solidFill>
                          <a:latin typeface="Calibri"/>
                          <a:ea typeface="Calibri"/>
                          <a:cs typeface="Times New Roman"/>
                        </a:rPr>
                        <a:t>Millions</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200"/>
                        </a:spcBef>
                        <a:spcAft>
                          <a:spcPts val="200"/>
                        </a:spcAft>
                      </a:pPr>
                      <a:r>
                        <a:rPr lang="en-US" sz="800">
                          <a:solidFill>
                            <a:srgbClr val="FFFFFF"/>
                          </a:solidFill>
                          <a:latin typeface="Calibri"/>
                          <a:ea typeface="Calibri"/>
                          <a:cs typeface="Times New Roman"/>
                        </a:rPr>
                        <a:t>%</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200"/>
                        </a:spcBef>
                        <a:spcAft>
                          <a:spcPts val="200"/>
                        </a:spcAft>
                      </a:pPr>
                      <a:r>
                        <a:rPr lang="en-US" sz="800">
                          <a:solidFill>
                            <a:srgbClr val="FFFFFF"/>
                          </a:solidFill>
                          <a:latin typeface="Calibri"/>
                          <a:ea typeface="Calibri"/>
                          <a:cs typeface="Times New Roman"/>
                        </a:rPr>
                        <a:t>Millions</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200"/>
                        </a:spcBef>
                        <a:spcAft>
                          <a:spcPts val="200"/>
                        </a:spcAft>
                      </a:pPr>
                      <a:r>
                        <a:rPr lang="en-US" sz="800">
                          <a:solidFill>
                            <a:srgbClr val="FFFFFF"/>
                          </a:solidFill>
                          <a:latin typeface="Calibri"/>
                          <a:ea typeface="Calibri"/>
                          <a:cs typeface="Times New Roman"/>
                        </a:rPr>
                        <a:t>%</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200"/>
                        </a:spcBef>
                        <a:spcAft>
                          <a:spcPts val="200"/>
                        </a:spcAft>
                      </a:pPr>
                      <a:r>
                        <a:rPr lang="en-US" sz="800">
                          <a:solidFill>
                            <a:srgbClr val="FFFFFF"/>
                          </a:solidFill>
                          <a:latin typeface="Calibri"/>
                          <a:ea typeface="Calibri"/>
                          <a:cs typeface="Times New Roman"/>
                        </a:rPr>
                        <a:t>Millions</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200"/>
                        </a:spcBef>
                        <a:spcAft>
                          <a:spcPts val="200"/>
                        </a:spcAft>
                      </a:pPr>
                      <a:r>
                        <a:rPr lang="en-US" sz="800">
                          <a:solidFill>
                            <a:srgbClr val="FFFFFF"/>
                          </a:solidFill>
                          <a:latin typeface="Calibri"/>
                          <a:ea typeface="Calibri"/>
                          <a:cs typeface="Times New Roman"/>
                        </a:rPr>
                        <a:t>%</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200"/>
                        </a:spcBef>
                        <a:spcAft>
                          <a:spcPts val="200"/>
                        </a:spcAft>
                      </a:pPr>
                      <a:r>
                        <a:rPr lang="en-US" sz="800">
                          <a:solidFill>
                            <a:srgbClr val="FFFFFF"/>
                          </a:solidFill>
                          <a:latin typeface="Calibri"/>
                          <a:ea typeface="Calibri"/>
                          <a:cs typeface="Times New Roman"/>
                        </a:rPr>
                        <a:t>Millions</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200"/>
                        </a:spcBef>
                        <a:spcAft>
                          <a:spcPts val="200"/>
                        </a:spcAft>
                      </a:pPr>
                      <a:r>
                        <a:rPr lang="en-US" sz="800">
                          <a:solidFill>
                            <a:srgbClr val="FFFFFF"/>
                          </a:solidFill>
                          <a:latin typeface="Calibri"/>
                          <a:ea typeface="Calibri"/>
                          <a:cs typeface="Times New Roman"/>
                        </a:rPr>
                        <a:t>%</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3"/>
                  </a:ext>
                </a:extLst>
              </a:tr>
              <a:tr h="228798">
                <a:tc>
                  <a:txBody>
                    <a:bodyPr/>
                    <a:lstStyle/>
                    <a:p>
                      <a:pPr marL="0" marR="0">
                        <a:spcBef>
                          <a:spcPts val="200"/>
                        </a:spcBef>
                        <a:spcAft>
                          <a:spcPts val="200"/>
                        </a:spcAft>
                      </a:pPr>
                      <a:r>
                        <a:rPr lang="en-US" sz="800">
                          <a:solidFill>
                            <a:srgbClr val="595959"/>
                          </a:solidFill>
                          <a:latin typeface="Calibri"/>
                          <a:ea typeface="Calibri"/>
                          <a:cs typeface="Times New Roman"/>
                        </a:rPr>
                        <a:t>Africa</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spcBef>
                          <a:spcPts val="200"/>
                        </a:spcBef>
                        <a:spcAft>
                          <a:spcPts val="200"/>
                        </a:spcAft>
                      </a:pPr>
                      <a:r>
                        <a:rPr lang="en-US" sz="800">
                          <a:solidFill>
                            <a:srgbClr val="595959"/>
                          </a:solidFill>
                          <a:latin typeface="Calibri"/>
                          <a:ea typeface="Calibri"/>
                          <a:cs typeface="Times New Roman"/>
                        </a:rPr>
                        <a:t>19.3</a:t>
                      </a:r>
                      <a:r>
                        <a:rPr lang="en-US" sz="800">
                          <a:solidFill>
                            <a:schemeClr val="bg1">
                              <a:lumMod val="95000"/>
                            </a:schemeClr>
                          </a:solidFill>
                          <a:latin typeface="+mn-lt"/>
                          <a:ea typeface="Calibri"/>
                          <a:cs typeface="Times New Roman"/>
                        </a:rPr>
                        <a:t>000</a:t>
                      </a:r>
                      <a:endParaRPr lang="en-US" sz="800">
                        <a:solidFill>
                          <a:schemeClr val="bg1">
                            <a:lumMod val="95000"/>
                          </a:schemeClr>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9</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20.6</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8.5</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8.4</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8</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8.7</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5.8</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28798">
                <a:tc>
                  <a:txBody>
                    <a:bodyPr/>
                    <a:lstStyle/>
                    <a:p>
                      <a:pPr marL="0" marR="0">
                        <a:spcBef>
                          <a:spcPts val="200"/>
                        </a:spcBef>
                        <a:spcAft>
                          <a:spcPts val="200"/>
                        </a:spcAft>
                      </a:pPr>
                      <a:r>
                        <a:rPr lang="en-US" sz="800">
                          <a:solidFill>
                            <a:srgbClr val="595959"/>
                          </a:solidFill>
                          <a:latin typeface="Calibri"/>
                          <a:ea typeface="Calibri"/>
                          <a:cs typeface="Times New Roman"/>
                        </a:rPr>
                        <a:t>Asia</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200"/>
                        </a:spcBef>
                        <a:spcAft>
                          <a:spcPts val="200"/>
                        </a:spcAft>
                      </a:pPr>
                      <a:r>
                        <a:rPr lang="en-US" sz="800">
                          <a:solidFill>
                            <a:srgbClr val="595959"/>
                          </a:solidFill>
                          <a:latin typeface="Calibri"/>
                          <a:ea typeface="Calibri"/>
                          <a:cs typeface="Times New Roman"/>
                        </a:rPr>
                        <a:t>61.3</a:t>
                      </a:r>
                      <a:r>
                        <a:rPr lang="en-US" sz="800">
                          <a:solidFill>
                            <a:schemeClr val="bg1">
                              <a:lumMod val="85000"/>
                            </a:schemeClr>
                          </a:solidFill>
                          <a:latin typeface="+mn-lt"/>
                          <a:ea typeface="Calibri"/>
                          <a:cs typeface="Times New Roman"/>
                        </a:rPr>
                        <a:t>000</a:t>
                      </a:r>
                      <a:endParaRPr lang="en-US" sz="800">
                        <a:solidFill>
                          <a:schemeClr val="bg1">
                            <a:lumMod val="85000"/>
                          </a:schemeClr>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28.7</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75.1</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30.8</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30.7</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29</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50.4</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33.6</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228798">
                <a:tc>
                  <a:txBody>
                    <a:bodyPr/>
                    <a:lstStyle/>
                    <a:p>
                      <a:pPr marL="0" marR="0">
                        <a:spcBef>
                          <a:spcPts val="200"/>
                        </a:spcBef>
                        <a:spcAft>
                          <a:spcPts val="200"/>
                        </a:spcAft>
                      </a:pPr>
                      <a:r>
                        <a:rPr lang="en-US" sz="800">
                          <a:solidFill>
                            <a:srgbClr val="595959"/>
                          </a:solidFill>
                          <a:latin typeface="Calibri"/>
                          <a:ea typeface="Calibri"/>
                          <a:cs typeface="Times New Roman"/>
                        </a:rPr>
                        <a:t>Europe</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spcBef>
                          <a:spcPts val="200"/>
                        </a:spcBef>
                        <a:spcAft>
                          <a:spcPts val="200"/>
                        </a:spcAft>
                      </a:pPr>
                      <a:r>
                        <a:rPr lang="en-US" sz="800">
                          <a:solidFill>
                            <a:srgbClr val="595959"/>
                          </a:solidFill>
                          <a:latin typeface="Calibri"/>
                          <a:ea typeface="Calibri"/>
                          <a:cs typeface="Times New Roman"/>
                        </a:rPr>
                        <a:t>69.8</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32.6</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76.1</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31.2</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35.1</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33</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49.5</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33</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457598">
                <a:tc>
                  <a:txBody>
                    <a:bodyPr/>
                    <a:lstStyle/>
                    <a:p>
                      <a:pPr marL="0" marR="0">
                        <a:spcBef>
                          <a:spcPts val="200"/>
                        </a:spcBef>
                        <a:spcAft>
                          <a:spcPts val="200"/>
                        </a:spcAft>
                      </a:pPr>
                      <a:r>
                        <a:rPr lang="en-US" sz="800">
                          <a:solidFill>
                            <a:srgbClr val="595959"/>
                          </a:solidFill>
                          <a:latin typeface="Calibri"/>
                          <a:ea typeface="Calibri"/>
                          <a:cs typeface="Times New Roman"/>
                        </a:rPr>
                        <a:t>Latin America and </a:t>
                      </a:r>
                      <a:br>
                        <a:rPr lang="en-US" sz="800">
                          <a:solidFill>
                            <a:srgbClr val="595959"/>
                          </a:solidFill>
                          <a:latin typeface="Calibri"/>
                          <a:ea typeface="Calibri"/>
                          <a:cs typeface="Times New Roman"/>
                        </a:rPr>
                      </a:br>
                      <a:r>
                        <a:rPr lang="en-US" sz="800">
                          <a:solidFill>
                            <a:srgbClr val="595959"/>
                          </a:solidFill>
                          <a:latin typeface="Calibri"/>
                          <a:ea typeface="Calibri"/>
                          <a:cs typeface="Times New Roman"/>
                        </a:rPr>
                        <a:t>the Caribbean</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200"/>
                        </a:spcBef>
                        <a:spcAft>
                          <a:spcPts val="200"/>
                        </a:spcAft>
                      </a:pPr>
                      <a:r>
                        <a:rPr lang="en-US" sz="800">
                          <a:solidFill>
                            <a:srgbClr val="595959"/>
                          </a:solidFill>
                          <a:latin typeface="Calibri"/>
                          <a:ea typeface="Calibri"/>
                          <a:cs typeface="Times New Roman"/>
                        </a:rPr>
                        <a:t>7.5</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3.5</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9.2</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3.8</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3.2</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3</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4.35</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2.8</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228798">
                <a:tc>
                  <a:txBody>
                    <a:bodyPr/>
                    <a:lstStyle/>
                    <a:p>
                      <a:pPr marL="0" marR="0">
                        <a:spcBef>
                          <a:spcPts val="200"/>
                        </a:spcBef>
                        <a:spcAft>
                          <a:spcPts val="200"/>
                        </a:spcAft>
                      </a:pPr>
                      <a:r>
                        <a:rPr lang="en-US" sz="800">
                          <a:solidFill>
                            <a:srgbClr val="595959"/>
                          </a:solidFill>
                          <a:latin typeface="Calibri"/>
                          <a:ea typeface="Calibri"/>
                          <a:cs typeface="Times New Roman"/>
                        </a:rPr>
                        <a:t>North America</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spcBef>
                          <a:spcPts val="200"/>
                        </a:spcBef>
                        <a:spcAft>
                          <a:spcPts val="200"/>
                        </a:spcAft>
                      </a:pPr>
                      <a:r>
                        <a:rPr lang="en-US" sz="800">
                          <a:solidFill>
                            <a:srgbClr val="595959"/>
                          </a:solidFill>
                          <a:latin typeface="Calibri"/>
                          <a:ea typeface="Calibri"/>
                          <a:cs typeface="Times New Roman"/>
                        </a:rPr>
                        <a:t>50</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23.4</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54.5</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22.4</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25.1</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24</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37.05</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24.7</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28798">
                <a:tc>
                  <a:txBody>
                    <a:bodyPr/>
                    <a:lstStyle/>
                    <a:p>
                      <a:pPr marL="0" marR="0">
                        <a:spcBef>
                          <a:spcPts val="200"/>
                        </a:spcBef>
                        <a:spcAft>
                          <a:spcPts val="200"/>
                        </a:spcAft>
                      </a:pPr>
                      <a:r>
                        <a:rPr lang="en-US" sz="800">
                          <a:solidFill>
                            <a:srgbClr val="595959"/>
                          </a:solidFill>
                          <a:latin typeface="Calibri"/>
                          <a:ea typeface="Calibri"/>
                          <a:cs typeface="Times New Roman"/>
                        </a:rPr>
                        <a:t>Oceania</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200"/>
                        </a:spcBef>
                        <a:spcAft>
                          <a:spcPts val="200"/>
                        </a:spcAft>
                      </a:pPr>
                      <a:r>
                        <a:rPr lang="en-US" sz="800">
                          <a:solidFill>
                            <a:srgbClr val="595959"/>
                          </a:solidFill>
                          <a:latin typeface="Calibri"/>
                          <a:ea typeface="Calibri"/>
                          <a:cs typeface="Times New Roman"/>
                        </a:rPr>
                        <a:t>6</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2.8</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8.1</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3.3</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3</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r>
                        <a:rPr lang="en-US" sz="800">
                          <a:solidFill>
                            <a:srgbClr val="595959"/>
                          </a:solidFill>
                          <a:latin typeface="Calibri"/>
                          <a:ea typeface="Calibri"/>
                          <a:cs typeface="Times New Roman"/>
                        </a:rPr>
                        <a:t>3</a:t>
                      </a:r>
                      <a:r>
                        <a:rPr lang="en-US" sz="800">
                          <a:solidFill>
                            <a:schemeClr val="bg1">
                              <a:lumMod val="8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endParaRPr lang="en-US" sz="800">
                        <a:solidFill>
                          <a:srgbClr val="595959"/>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91440" marR="0" algn="r">
                        <a:spcBef>
                          <a:spcPts val="200"/>
                        </a:spcBef>
                        <a:spcAft>
                          <a:spcPts val="200"/>
                        </a:spcAft>
                      </a:pPr>
                      <a:endParaRPr lang="en-US" sz="800">
                        <a:solidFill>
                          <a:srgbClr val="595959"/>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r h="228798">
                <a:tc>
                  <a:txBody>
                    <a:bodyPr/>
                    <a:lstStyle/>
                    <a:p>
                      <a:pPr marL="0" marR="0">
                        <a:spcBef>
                          <a:spcPts val="200"/>
                        </a:spcBef>
                        <a:spcAft>
                          <a:spcPts val="200"/>
                        </a:spcAft>
                      </a:pPr>
                      <a:r>
                        <a:rPr lang="en-US" sz="800" b="1">
                          <a:solidFill>
                            <a:srgbClr val="595959"/>
                          </a:solidFill>
                          <a:latin typeface="Calibri"/>
                          <a:ea typeface="Calibri"/>
                          <a:cs typeface="Times New Roman"/>
                        </a:rPr>
                        <a:t>Totals</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2F2F2"/>
                    </a:solidFill>
                  </a:tcPr>
                </a:tc>
                <a:tc>
                  <a:txBody>
                    <a:bodyPr/>
                    <a:lstStyle/>
                    <a:p>
                      <a:pPr marL="0" marR="0" algn="r">
                        <a:spcBef>
                          <a:spcPts val="200"/>
                        </a:spcBef>
                        <a:spcAft>
                          <a:spcPts val="200"/>
                        </a:spcAft>
                      </a:pPr>
                      <a:r>
                        <a:rPr lang="en-US" sz="800" b="1">
                          <a:solidFill>
                            <a:srgbClr val="595959"/>
                          </a:solidFill>
                          <a:latin typeface="Calibri"/>
                          <a:ea typeface="Calibri"/>
                          <a:cs typeface="Times New Roman"/>
                        </a:rPr>
                        <a:t>213.9</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b="1">
                          <a:solidFill>
                            <a:srgbClr val="595959"/>
                          </a:solidFill>
                          <a:latin typeface="Calibri"/>
                          <a:ea typeface="Calibri"/>
                          <a:cs typeface="Times New Roman"/>
                        </a:rPr>
                        <a:t>100</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b="1">
                          <a:solidFill>
                            <a:srgbClr val="595959"/>
                          </a:solidFill>
                          <a:latin typeface="Calibri"/>
                          <a:ea typeface="Calibri"/>
                          <a:cs typeface="Times New Roman"/>
                        </a:rPr>
                        <a:t>243.7</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b="1">
                          <a:solidFill>
                            <a:srgbClr val="595959"/>
                          </a:solidFill>
                          <a:latin typeface="Calibri"/>
                          <a:ea typeface="Calibri"/>
                          <a:cs typeface="Times New Roman"/>
                        </a:rPr>
                        <a:t>100</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b="1">
                          <a:solidFill>
                            <a:srgbClr val="595959"/>
                          </a:solidFill>
                          <a:latin typeface="Calibri"/>
                          <a:ea typeface="Calibri"/>
                          <a:cs typeface="Times New Roman"/>
                        </a:rPr>
                        <a:t>105.5</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b="1">
                          <a:solidFill>
                            <a:srgbClr val="595959"/>
                          </a:solidFill>
                          <a:latin typeface="Calibri"/>
                          <a:ea typeface="Calibri"/>
                          <a:cs typeface="Times New Roman"/>
                        </a:rPr>
                        <a:t>100</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b="1">
                          <a:solidFill>
                            <a:srgbClr val="595959"/>
                          </a:solidFill>
                          <a:latin typeface="Calibri"/>
                          <a:ea typeface="Calibri"/>
                          <a:cs typeface="Times New Roman"/>
                        </a:rPr>
                        <a:t>150</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2F2F2"/>
                    </a:solidFill>
                  </a:tcPr>
                </a:tc>
                <a:tc>
                  <a:txBody>
                    <a:bodyPr/>
                    <a:lstStyle/>
                    <a:p>
                      <a:pPr marL="91440" marR="0" algn="r">
                        <a:spcBef>
                          <a:spcPts val="200"/>
                        </a:spcBef>
                        <a:spcAft>
                          <a:spcPts val="200"/>
                        </a:spcAft>
                      </a:pPr>
                      <a:r>
                        <a:rPr lang="en-US" sz="800" b="1">
                          <a:solidFill>
                            <a:srgbClr val="595959"/>
                          </a:solidFill>
                          <a:latin typeface="Calibri"/>
                          <a:ea typeface="Calibri"/>
                          <a:cs typeface="Times New Roman"/>
                        </a:rPr>
                        <a:t>100</a:t>
                      </a:r>
                      <a:r>
                        <a:rPr lang="en-US" sz="800">
                          <a:solidFill>
                            <a:schemeClr val="bg1">
                              <a:lumMod val="95000"/>
                            </a:schemeClr>
                          </a:solidFill>
                          <a:latin typeface="+mn-lt"/>
                          <a:ea typeface="Calibri"/>
                          <a:cs typeface="Times New Roman"/>
                        </a:rPr>
                        <a:t>000</a:t>
                      </a:r>
                      <a:endParaRPr lang="en-US" sz="8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411838">
                <a:tc gridSpan="9">
                  <a:txBody>
                    <a:bodyPr/>
                    <a:lstStyle/>
                    <a:p>
                      <a:pPr marL="402590" marR="0" indent="-402590">
                        <a:spcBef>
                          <a:spcPts val="0"/>
                        </a:spcBef>
                        <a:spcAft>
                          <a:spcPts val="0"/>
                        </a:spcAft>
                        <a:tabLst>
                          <a:tab pos="400685" algn="l"/>
                        </a:tabLst>
                      </a:pPr>
                      <a:endParaRPr lang="en-US" sz="500">
                        <a:latin typeface="Calibri"/>
                        <a:ea typeface="Calibri"/>
                        <a:cs typeface="Times New Roman"/>
                      </a:endParaRPr>
                    </a:p>
                    <a:p>
                      <a:pPr marL="402590" marR="0" indent="-402590">
                        <a:spcBef>
                          <a:spcPts val="0"/>
                        </a:spcBef>
                        <a:spcAft>
                          <a:spcPts val="0"/>
                        </a:spcAft>
                        <a:tabLst>
                          <a:tab pos="400685" algn="l"/>
                        </a:tabLst>
                      </a:pPr>
                      <a:r>
                        <a:rPr lang="en-US" sz="800">
                          <a:latin typeface="Calibri"/>
                          <a:ea typeface="Calibri"/>
                          <a:cs typeface="Times New Roman"/>
                        </a:rPr>
                        <a:t>Source:	ILO, based on data from the Migration Division of the United Nations Department of Economic and Social Affairs (UNDESA)</a:t>
                      </a:r>
                    </a:p>
                  </a:txBody>
                  <a:tcPr marL="51435" marR="51435" marT="0" marB="0">
                    <a:lnL>
                      <a:noFill/>
                    </a:lnL>
                    <a:lnR>
                      <a:noFill/>
                    </a:lnR>
                    <a:lnT w="28575" cap="flat" cmpd="sng" algn="ctr">
                      <a:solidFill>
                        <a:srgbClr val="4F81BD"/>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156999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8353" y="3651870"/>
            <a:ext cx="990336" cy="300082"/>
          </a:xfrm>
          <a:prstGeom prst="rect">
            <a:avLst/>
          </a:prstGeom>
        </p:spPr>
        <p:txBody>
          <a:bodyPr wrap="none">
            <a:spAutoFit/>
          </a:bodyPr>
          <a:lstStyle/>
          <a:p>
            <a:pPr algn="just" defTabSz="685800">
              <a:buClrTx/>
            </a:pPr>
            <a:r>
              <a:rPr lang="es-ES_tradnl" sz="1350" b="1" kern="1200">
                <a:solidFill>
                  <a:srgbClr val="1F497D"/>
                </a:solidFill>
                <a:latin typeface="Calibri"/>
                <a:ea typeface="+mn-ea"/>
                <a:cs typeface="+mn-cs"/>
              </a:rPr>
              <a:t>Source: ILO</a:t>
            </a:r>
            <a:endParaRPr lang="es-ES_tradnl" sz="1350" b="1" kern="1200" dirty="0">
              <a:solidFill>
                <a:srgbClr val="1F497D"/>
              </a:solidFill>
              <a:latin typeface="Calibri"/>
              <a:ea typeface="+mn-ea"/>
              <a:cs typeface="+mn-cs"/>
            </a:endParaRPr>
          </a:p>
        </p:txBody>
      </p:sp>
      <p:sp>
        <p:nvSpPr>
          <p:cNvPr id="6" name="Rectangle 5"/>
          <p:cNvSpPr/>
          <p:nvPr/>
        </p:nvSpPr>
        <p:spPr>
          <a:xfrm>
            <a:off x="1871700" y="4083918"/>
            <a:ext cx="5292588" cy="388696"/>
          </a:xfrm>
          <a:prstGeom prst="rect">
            <a:avLst/>
          </a:prstGeom>
        </p:spPr>
        <p:txBody>
          <a:bodyPr wrap="square">
            <a:spAutoFit/>
          </a:bodyPr>
          <a:lstStyle/>
          <a:p>
            <a:pPr algn="just" defTabSz="685800">
              <a:lnSpc>
                <a:spcPct val="107000"/>
              </a:lnSpc>
              <a:buClrTx/>
            </a:pPr>
            <a:r>
              <a:rPr lang="es-ES_tradnl" sz="1800" kern="1200">
                <a:solidFill>
                  <a:srgbClr val="002060"/>
                </a:solidFill>
                <a:latin typeface="Calibri"/>
                <a:ea typeface="+mn-ea"/>
                <a:cs typeface="+mn-cs"/>
              </a:rPr>
              <a:t>Total increase of 13.1 million persons in only five years.</a:t>
            </a:r>
            <a:endParaRPr lang="es-ES_tradnl" sz="1800" kern="1200" dirty="0">
              <a:solidFill>
                <a:srgbClr val="002060"/>
              </a:solidFill>
              <a:latin typeface="Calibri"/>
              <a:ea typeface="+mn-ea"/>
              <a:cs typeface="+mn-cs"/>
            </a:endParaRPr>
          </a:p>
        </p:txBody>
      </p:sp>
      <p:sp>
        <p:nvSpPr>
          <p:cNvPr id="7" name="Rectangle 6"/>
          <p:cNvSpPr/>
          <p:nvPr/>
        </p:nvSpPr>
        <p:spPr>
          <a:xfrm>
            <a:off x="1300004" y="87474"/>
            <a:ext cx="740908" cy="300082"/>
          </a:xfrm>
          <a:prstGeom prst="rect">
            <a:avLst/>
          </a:prstGeom>
        </p:spPr>
        <p:txBody>
          <a:bodyPr wrap="none">
            <a:spAutoFit/>
          </a:bodyPr>
          <a:lstStyle/>
          <a:p>
            <a:pPr algn="ctr" defTabSz="685800">
              <a:buClrTx/>
            </a:pPr>
            <a:r>
              <a:rPr lang="es-PE" sz="1350" b="1" u="sng" kern="1200">
                <a:solidFill>
                  <a:srgbClr val="002060"/>
                </a:solidFill>
                <a:latin typeface="Calibri"/>
                <a:ea typeface="+mn-ea"/>
                <a:cs typeface="+mn-cs"/>
              </a:rPr>
              <a:t>Context</a:t>
            </a:r>
            <a:endParaRPr lang="en-GB" sz="1350" b="1" u="sng" kern="1200" dirty="0">
              <a:solidFill>
                <a:srgbClr val="002060"/>
              </a:solidFill>
              <a:latin typeface="Calibri"/>
              <a:ea typeface="+mn-ea"/>
              <a:cs typeface="+mn-cs"/>
            </a:endParaRPr>
          </a:p>
        </p:txBody>
      </p:sp>
      <p:graphicFrame>
        <p:nvGraphicFramePr>
          <p:cNvPr id="8" name="Table 7"/>
          <p:cNvGraphicFramePr>
            <a:graphicFrameLocks noGrp="1"/>
          </p:cNvGraphicFramePr>
          <p:nvPr>
            <p:extLst/>
          </p:nvPr>
        </p:nvGraphicFramePr>
        <p:xfrm>
          <a:off x="1493658" y="843558"/>
          <a:ext cx="5765337" cy="2754306"/>
        </p:xfrm>
        <a:graphic>
          <a:graphicData uri="http://schemas.openxmlformats.org/drawingml/2006/table">
            <a:tbl>
              <a:tblPr firstRow="1" firstCol="1" bandRow="1">
                <a:tableStyleId>{5C22544A-7EE6-4342-B048-85BDC9FD1C3A}</a:tableStyleId>
              </a:tblPr>
              <a:tblGrid>
                <a:gridCol w="1441334">
                  <a:extLst>
                    <a:ext uri="{9D8B030D-6E8A-4147-A177-3AD203B41FA5}">
                      <a16:colId xmlns:a16="http://schemas.microsoft.com/office/drawing/2014/main" val="20000"/>
                    </a:ext>
                  </a:extLst>
                </a:gridCol>
                <a:gridCol w="1441334">
                  <a:extLst>
                    <a:ext uri="{9D8B030D-6E8A-4147-A177-3AD203B41FA5}">
                      <a16:colId xmlns:a16="http://schemas.microsoft.com/office/drawing/2014/main" val="20001"/>
                    </a:ext>
                  </a:extLst>
                </a:gridCol>
                <a:gridCol w="1737403">
                  <a:extLst>
                    <a:ext uri="{9D8B030D-6E8A-4147-A177-3AD203B41FA5}">
                      <a16:colId xmlns:a16="http://schemas.microsoft.com/office/drawing/2014/main" val="20002"/>
                    </a:ext>
                  </a:extLst>
                </a:gridCol>
                <a:gridCol w="1145266">
                  <a:extLst>
                    <a:ext uri="{9D8B030D-6E8A-4147-A177-3AD203B41FA5}">
                      <a16:colId xmlns:a16="http://schemas.microsoft.com/office/drawing/2014/main" val="20003"/>
                    </a:ext>
                  </a:extLst>
                </a:gridCol>
              </a:tblGrid>
              <a:tr h="925125">
                <a:tc gridSpan="4">
                  <a:txBody>
                    <a:bodyPr/>
                    <a:lstStyle/>
                    <a:p>
                      <a:pPr algn="ctr">
                        <a:lnSpc>
                          <a:spcPct val="107000"/>
                        </a:lnSpc>
                        <a:spcAft>
                          <a:spcPts val="0"/>
                        </a:spcAft>
                      </a:pPr>
                      <a:r>
                        <a:rPr lang="es-ES_tradnl" sz="1100" cap="small" baseline="0">
                          <a:effectLst/>
                        </a:rPr>
                        <a:t>  </a:t>
                      </a:r>
                    </a:p>
                    <a:p>
                      <a:pPr algn="ctr">
                        <a:lnSpc>
                          <a:spcPct val="107000"/>
                        </a:lnSpc>
                        <a:spcAft>
                          <a:spcPts val="0"/>
                        </a:spcAft>
                      </a:pPr>
                      <a:r>
                        <a:rPr lang="es-ES_tradnl" sz="2100" cap="small" baseline="0">
                          <a:effectLst/>
                        </a:rPr>
                        <a:t>Migrant Workers in the American Continent</a:t>
                      </a:r>
                      <a:endParaRPr lang="es-ES_tradnl" sz="2100" cap="small" baseline="0" dirty="0">
                        <a:effectLst/>
                      </a:endParaRPr>
                    </a:p>
                    <a:p>
                      <a:pPr algn="ctr">
                        <a:lnSpc>
                          <a:spcPct val="107000"/>
                        </a:lnSpc>
                        <a:spcAft>
                          <a:spcPts val="0"/>
                        </a:spcAft>
                        <a:tabLst>
                          <a:tab pos="2787650" algn="ctr"/>
                          <a:tab pos="5575300" algn="r"/>
                        </a:tabLst>
                      </a:pPr>
                      <a:r>
                        <a:rPr lang="es-ES_tradnl" sz="1500" b="1">
                          <a:effectLst/>
                        </a:rPr>
                        <a:t>           (</a:t>
                      </a:r>
                      <a:r>
                        <a:rPr lang="es-ES_tradnl" sz="1500" b="1" dirty="0">
                          <a:effectLst/>
                        </a:rPr>
                        <a:t>27 </a:t>
                      </a:r>
                      <a:r>
                        <a:rPr lang="es-ES_tradnl" sz="1500" b="1">
                          <a:effectLst/>
                        </a:rPr>
                        <a:t>% of all Migrant Workers in the World)</a:t>
                      </a:r>
                      <a:r>
                        <a:rPr lang="es-ES_tradnl" sz="1200" b="1" dirty="0">
                          <a:effectLst/>
                        </a:rPr>
                        <a:t>	</a:t>
                      </a:r>
                      <a:endParaRPr lang="es-ES_tradnl"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925125">
                <a:tc>
                  <a:txBody>
                    <a:bodyPr/>
                    <a:lstStyle/>
                    <a:p>
                      <a:pPr algn="ctr">
                        <a:lnSpc>
                          <a:spcPct val="107000"/>
                        </a:lnSpc>
                        <a:spcAft>
                          <a:spcPts val="0"/>
                        </a:spcAft>
                      </a:pPr>
                      <a:r>
                        <a:rPr lang="es-ES_tradnl" sz="1200">
                          <a:effectLst/>
                        </a:rPr>
                        <a:t> </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NORTH AMERICA</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LATIN AMERICA AND </a:t>
                      </a:r>
                      <a:br>
                        <a:rPr lang="es-ES_tradnl" sz="1200">
                          <a:effectLst/>
                        </a:rPr>
                      </a:br>
                      <a:r>
                        <a:rPr lang="es-ES_tradnl" sz="1200">
                          <a:effectLst/>
                        </a:rPr>
                        <a:t>THE CARIBBEAN</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TOTAL</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452028">
                <a:tc>
                  <a:txBody>
                    <a:bodyPr/>
                    <a:lstStyle/>
                    <a:p>
                      <a:pPr algn="ctr">
                        <a:lnSpc>
                          <a:spcPct val="107000"/>
                        </a:lnSpc>
                        <a:spcAft>
                          <a:spcPts val="0"/>
                        </a:spcAft>
                      </a:pPr>
                      <a:r>
                        <a:rPr lang="es-ES_tradnl" sz="1200">
                          <a:effectLst/>
                          <a:latin typeface="+mn-lt"/>
                          <a:ea typeface="+mn-ea"/>
                          <a:cs typeface="+mn-cs"/>
                        </a:rPr>
                        <a:t>Year</a:t>
                      </a:r>
                      <a:r>
                        <a:rPr lang="es-ES_tradnl" sz="1200" baseline="0">
                          <a:effectLst/>
                          <a:latin typeface="+mn-lt"/>
                          <a:ea typeface="+mn-ea"/>
                          <a:cs typeface="+mn-cs"/>
                        </a:rPr>
                        <a:t> 2010</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25.1 Million</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3.2 Million</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28.3 Million</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452028">
                <a:tc>
                  <a:txBody>
                    <a:bodyPr/>
                    <a:lstStyle/>
                    <a:p>
                      <a:pPr algn="ctr">
                        <a:lnSpc>
                          <a:spcPct val="107000"/>
                        </a:lnSpc>
                        <a:spcAft>
                          <a:spcPts val="0"/>
                        </a:spcAft>
                      </a:pPr>
                      <a:r>
                        <a:rPr lang="es-ES_tradnl" sz="1200">
                          <a:effectLst/>
                        </a:rPr>
                        <a:t>Year 2015</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37.0 Million</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4.3 Million</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41.3 Million</a:t>
                      </a:r>
                      <a:endParaRPr lang="es-ES_trad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3"/>
                  </a:ext>
                </a:extLst>
              </a:tr>
            </a:tbl>
          </a:graphicData>
        </a:graphic>
      </p:graphicFrame>
      <p:sp>
        <p:nvSpPr>
          <p:cNvPr id="9" name="Slide Number Placeholder 8"/>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28</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69024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29</a:t>
            </a:fld>
            <a:endParaRPr lang="en-GB" kern="1200" dirty="0">
              <a:solidFill>
                <a:prstClr val="black">
                  <a:tint val="75000"/>
                </a:prstClr>
              </a:solidFill>
              <a:latin typeface="Calibri"/>
              <a:ea typeface="+mn-ea"/>
              <a:cs typeface="+mn-cs"/>
            </a:endParaRPr>
          </a:p>
        </p:txBody>
      </p:sp>
      <p:sp>
        <p:nvSpPr>
          <p:cNvPr id="6" name="Rectangle 5"/>
          <p:cNvSpPr/>
          <p:nvPr/>
        </p:nvSpPr>
        <p:spPr>
          <a:xfrm>
            <a:off x="3021552" y="237738"/>
            <a:ext cx="3278641" cy="369332"/>
          </a:xfrm>
          <a:prstGeom prst="rect">
            <a:avLst/>
          </a:prstGeom>
        </p:spPr>
        <p:txBody>
          <a:bodyPr wrap="square">
            <a:spAutoFit/>
          </a:bodyPr>
          <a:lstStyle/>
          <a:p>
            <a:pPr algn="ctr" defTabSz="685800">
              <a:buClrTx/>
            </a:pPr>
            <a:r>
              <a:rPr lang="es-PE" sz="1800" b="1" kern="1200">
                <a:solidFill>
                  <a:srgbClr val="002060"/>
                </a:solidFill>
                <a:latin typeface="Calibri"/>
                <a:ea typeface="+mn-ea"/>
                <a:cs typeface="+mn-cs"/>
              </a:rPr>
              <a:t>Corridor to the United States</a:t>
            </a:r>
            <a:endParaRPr lang="en-GB" sz="1800" b="1" kern="1200" dirty="0">
              <a:solidFill>
                <a:srgbClr val="002060"/>
              </a:solidFill>
              <a:latin typeface="Calibri"/>
              <a:ea typeface="+mn-ea"/>
              <a:cs typeface="+mn-cs"/>
            </a:endParaRPr>
          </a:p>
        </p:txBody>
      </p:sp>
      <p:sp>
        <p:nvSpPr>
          <p:cNvPr id="7" name="Rectangle 6"/>
          <p:cNvSpPr/>
          <p:nvPr/>
        </p:nvSpPr>
        <p:spPr>
          <a:xfrm>
            <a:off x="1307050" y="746314"/>
            <a:ext cx="6693950" cy="923330"/>
          </a:xfrm>
          <a:prstGeom prst="rect">
            <a:avLst/>
          </a:prstGeom>
        </p:spPr>
        <p:txBody>
          <a:bodyPr wrap="square">
            <a:spAutoFit/>
          </a:bodyPr>
          <a:lstStyle/>
          <a:p>
            <a:pPr defTabSz="685800">
              <a:buClrTx/>
            </a:pPr>
            <a:r>
              <a:rPr lang="es-ES_tradnl" sz="1350" kern="1200">
                <a:solidFill>
                  <a:srgbClr val="1F497D"/>
                </a:solidFill>
                <a:latin typeface="TradeGothicLTStd-Light"/>
                <a:ea typeface="+mn-ea"/>
                <a:cs typeface="+mn-cs"/>
              </a:rPr>
              <a:t>The U.S. is the principal destination for migrants from the region and other areas of the world.  The immigrant population in the United States was </a:t>
            </a:r>
            <a:r>
              <a:rPr lang="es-ES_tradnl" sz="1350" b="1" kern="1200">
                <a:solidFill>
                  <a:srgbClr val="1F497D"/>
                </a:solidFill>
                <a:latin typeface="TradeGothicLTStd-Light"/>
                <a:ea typeface="+mn-ea"/>
                <a:cs typeface="+mn-cs"/>
              </a:rPr>
              <a:t>45 million persons in 2015</a:t>
            </a:r>
            <a:r>
              <a:rPr lang="es-ES_tradnl" sz="1350" kern="1200">
                <a:solidFill>
                  <a:srgbClr val="1F497D"/>
                </a:solidFill>
                <a:latin typeface="TradeGothicLTStd-Light"/>
                <a:ea typeface="+mn-ea"/>
                <a:cs typeface="+mn-cs"/>
              </a:rPr>
              <a:t>, representing approximately </a:t>
            </a:r>
            <a:r>
              <a:rPr lang="es-ES_tradnl" sz="1350" b="1" kern="1200">
                <a:solidFill>
                  <a:srgbClr val="1F497D"/>
                </a:solidFill>
                <a:latin typeface="TradeGothicLTStd-Light"/>
                <a:ea typeface="+mn-ea"/>
                <a:cs typeface="+mn-cs"/>
              </a:rPr>
              <a:t>13.9% of the country’s population</a:t>
            </a:r>
            <a:r>
              <a:rPr lang="es-ES_tradnl" sz="1350" kern="1200">
                <a:solidFill>
                  <a:srgbClr val="1F497D"/>
                </a:solidFill>
                <a:latin typeface="TradeGothicLTStd-Light"/>
                <a:ea typeface="+mn-ea"/>
                <a:cs typeface="+mn-cs"/>
              </a:rPr>
              <a:t> (</a:t>
            </a:r>
            <a:r>
              <a:rPr lang="es-ES_tradnl" sz="1350" kern="1200" dirty="0" err="1">
                <a:solidFill>
                  <a:srgbClr val="1F497D"/>
                </a:solidFill>
                <a:latin typeface="TradeGothicLTStd-Light"/>
                <a:ea typeface="+mn-ea"/>
                <a:cs typeface="+mn-cs"/>
              </a:rPr>
              <a:t>Pew</a:t>
            </a:r>
            <a:r>
              <a:rPr lang="es-ES_tradnl" sz="1350" kern="1200" dirty="0">
                <a:solidFill>
                  <a:srgbClr val="1F497D"/>
                </a:solidFill>
                <a:latin typeface="TradeGothicLTStd-Light"/>
                <a:ea typeface="+mn-ea"/>
                <a:cs typeface="+mn-cs"/>
              </a:rPr>
              <a:t> </a:t>
            </a:r>
            <a:r>
              <a:rPr lang="es-ES_tradnl" sz="1350" kern="1200" dirty="0" err="1">
                <a:solidFill>
                  <a:srgbClr val="1F497D"/>
                </a:solidFill>
                <a:latin typeface="TradeGothicLTStd-Light"/>
                <a:ea typeface="+mn-ea"/>
                <a:cs typeface="+mn-cs"/>
              </a:rPr>
              <a:t>Research</a:t>
            </a:r>
            <a:r>
              <a:rPr lang="es-ES_tradnl" sz="1350" kern="1200" dirty="0">
                <a:solidFill>
                  <a:srgbClr val="1F497D"/>
                </a:solidFill>
                <a:latin typeface="TradeGothicLTStd-Light"/>
                <a:ea typeface="+mn-ea"/>
                <a:cs typeface="+mn-cs"/>
              </a:rPr>
              <a:t> Center 2015a, 2015b).</a:t>
            </a:r>
            <a:endParaRPr lang="es-ES_tradnl" sz="1350" kern="1200" dirty="0">
              <a:solidFill>
                <a:srgbClr val="1F497D"/>
              </a:solidFill>
              <a:latin typeface="Calibri"/>
              <a:ea typeface="+mn-ea"/>
              <a:cs typeface="+mn-cs"/>
            </a:endParaRPr>
          </a:p>
        </p:txBody>
      </p:sp>
      <p:sp>
        <p:nvSpPr>
          <p:cNvPr id="10" name="Rectangle 9"/>
          <p:cNvSpPr/>
          <p:nvPr/>
        </p:nvSpPr>
        <p:spPr>
          <a:xfrm>
            <a:off x="1307050" y="1815666"/>
            <a:ext cx="6397298" cy="1779974"/>
          </a:xfrm>
          <a:prstGeom prst="rect">
            <a:avLst/>
          </a:prstGeom>
        </p:spPr>
        <p:txBody>
          <a:bodyPr wrap="square">
            <a:spAutoFit/>
          </a:bodyPr>
          <a:lstStyle/>
          <a:p>
            <a:pPr algn="just" defTabSz="685800">
              <a:buClrTx/>
            </a:pPr>
            <a:r>
              <a:rPr lang="es-ES_tradnl" sz="1350" kern="1200">
                <a:solidFill>
                  <a:srgbClr val="1F497D"/>
                </a:solidFill>
                <a:latin typeface="TradeGothicLTStd-Light"/>
                <a:ea typeface="+mn-ea"/>
                <a:cs typeface="+mn-cs"/>
              </a:rPr>
              <a:t>21.2 Million Latin American Migrants in the U.S. (2011)</a:t>
            </a:r>
            <a:endParaRPr lang="es-ES_tradnl" sz="1350" kern="1200" dirty="0">
              <a:solidFill>
                <a:srgbClr val="1F497D"/>
              </a:solidFill>
              <a:latin typeface="TradeGothicLTStd-Light"/>
              <a:ea typeface="+mn-ea"/>
              <a:cs typeface="+mn-cs"/>
            </a:endParaRPr>
          </a:p>
          <a:p>
            <a:pPr marL="557213" lvl="1" indent="-214313" algn="just" defTabSz="685800">
              <a:spcBef>
                <a:spcPts val="450"/>
              </a:spcBef>
              <a:buClrTx/>
              <a:buFont typeface="Wingdings" panose="05000000000000000000" pitchFamily="2" charset="2"/>
              <a:buChar char="§"/>
            </a:pPr>
            <a:r>
              <a:rPr lang="es-ES_tradnl" sz="1350" kern="1200" dirty="0">
                <a:solidFill>
                  <a:srgbClr val="1F497D"/>
                </a:solidFill>
                <a:latin typeface="TradeGothicLTStd-Light"/>
                <a:ea typeface="+mn-ea"/>
                <a:cs typeface="+mn-cs"/>
              </a:rPr>
              <a:t>63</a:t>
            </a:r>
            <a:r>
              <a:rPr lang="es-ES_tradnl" sz="1350" kern="1200">
                <a:solidFill>
                  <a:srgbClr val="1F497D"/>
                </a:solidFill>
                <a:latin typeface="TradeGothicLTStd-Light"/>
                <a:ea typeface="+mn-ea"/>
                <a:cs typeface="+mn-cs"/>
              </a:rPr>
              <a:t>%    Born in Mexico</a:t>
            </a:r>
            <a:endParaRPr lang="es-ES_tradnl" sz="1350" kern="1200" dirty="0">
              <a:solidFill>
                <a:srgbClr val="1F497D"/>
              </a:solidFill>
              <a:latin typeface="TradeGothicLTStd-Light"/>
              <a:ea typeface="+mn-ea"/>
              <a:cs typeface="+mn-cs"/>
            </a:endParaRPr>
          </a:p>
          <a:p>
            <a:pPr marL="557213" lvl="1" indent="-214313" algn="just" defTabSz="685800">
              <a:spcBef>
                <a:spcPts val="450"/>
              </a:spcBef>
              <a:buClrTx/>
              <a:buFont typeface="Wingdings" panose="05000000000000000000" pitchFamily="2" charset="2"/>
              <a:buChar char="§"/>
            </a:pPr>
            <a:r>
              <a:rPr lang="es-ES_tradnl" sz="1350" kern="1200" dirty="0">
                <a:solidFill>
                  <a:srgbClr val="1F497D"/>
                </a:solidFill>
                <a:latin typeface="TradeGothicLTStd-Light"/>
                <a:ea typeface="+mn-ea"/>
                <a:cs typeface="+mn-cs"/>
              </a:rPr>
              <a:t>15,5</a:t>
            </a:r>
            <a:r>
              <a:rPr lang="es-ES_tradnl" sz="1350" kern="1200">
                <a:solidFill>
                  <a:srgbClr val="1F497D"/>
                </a:solidFill>
                <a:latin typeface="TradeGothicLTStd-Light"/>
                <a:ea typeface="+mn-ea"/>
                <a:cs typeface="+mn-cs"/>
              </a:rPr>
              <a:t>% Born in the Caribbean (Puerto Ricans, Cubans, and Dominicans</a:t>
            </a:r>
            <a:r>
              <a:rPr lang="es-ES_tradnl" sz="1350" kern="1200" dirty="0">
                <a:solidFill>
                  <a:srgbClr val="1F497D"/>
                </a:solidFill>
                <a:latin typeface="TradeGothicLTStd-Light"/>
                <a:ea typeface="+mn-ea"/>
                <a:cs typeface="+mn-cs"/>
              </a:rPr>
              <a:t>)</a:t>
            </a:r>
          </a:p>
          <a:p>
            <a:pPr marL="557213" lvl="1" indent="-214313" algn="just" defTabSz="685800">
              <a:spcBef>
                <a:spcPts val="450"/>
              </a:spcBef>
              <a:buClrTx/>
              <a:buFont typeface="Wingdings" panose="05000000000000000000" pitchFamily="2" charset="2"/>
              <a:buChar char="§"/>
            </a:pPr>
            <a:r>
              <a:rPr lang="es-ES_tradnl" sz="1350" kern="1200" dirty="0">
                <a:solidFill>
                  <a:srgbClr val="1F497D"/>
                </a:solidFill>
                <a:latin typeface="TradeGothicLTStd-Light"/>
                <a:ea typeface="+mn-ea"/>
                <a:cs typeface="+mn-cs"/>
              </a:rPr>
              <a:t>13</a:t>
            </a:r>
            <a:r>
              <a:rPr lang="es-ES_tradnl" sz="1350" kern="1200">
                <a:solidFill>
                  <a:srgbClr val="1F497D"/>
                </a:solidFill>
                <a:latin typeface="TradeGothicLTStd-Light"/>
                <a:ea typeface="+mn-ea"/>
                <a:cs typeface="+mn-cs"/>
              </a:rPr>
              <a:t>%    Born in South America</a:t>
            </a:r>
            <a:endParaRPr lang="es-ES_tradnl" sz="1350" kern="1200" dirty="0">
              <a:solidFill>
                <a:srgbClr val="1F497D"/>
              </a:solidFill>
              <a:latin typeface="TradeGothicLTStd-Light"/>
              <a:ea typeface="+mn-ea"/>
              <a:cs typeface="+mn-cs"/>
            </a:endParaRPr>
          </a:p>
          <a:p>
            <a:pPr marL="557213" lvl="1" indent="-214313" algn="just" defTabSz="685800">
              <a:spcBef>
                <a:spcPts val="450"/>
              </a:spcBef>
              <a:buClrTx/>
              <a:buFont typeface="Wingdings" panose="05000000000000000000" pitchFamily="2" charset="2"/>
              <a:buChar char="§"/>
            </a:pPr>
            <a:r>
              <a:rPr lang="es-ES_tradnl" sz="1350" kern="1200" dirty="0">
                <a:solidFill>
                  <a:srgbClr val="1F497D"/>
                </a:solidFill>
                <a:latin typeface="TradeGothicLTStd-Light"/>
                <a:ea typeface="+mn-ea"/>
                <a:cs typeface="+mn-cs"/>
              </a:rPr>
              <a:t>7,9 </a:t>
            </a:r>
            <a:r>
              <a:rPr lang="es-ES_tradnl" sz="1350" kern="1200">
                <a:solidFill>
                  <a:srgbClr val="1F497D"/>
                </a:solidFill>
                <a:latin typeface="TradeGothicLTStd-Light"/>
                <a:ea typeface="+mn-ea"/>
                <a:cs typeface="+mn-cs"/>
              </a:rPr>
              <a:t>%  Born in Central America</a:t>
            </a:r>
            <a:endParaRPr lang="es-ES_tradnl" sz="1350" kern="1200" dirty="0">
              <a:solidFill>
                <a:srgbClr val="1F497D"/>
              </a:solidFill>
              <a:latin typeface="TradeGothicLTStd-Light"/>
              <a:ea typeface="+mn-ea"/>
              <a:cs typeface="+mn-cs"/>
            </a:endParaRPr>
          </a:p>
          <a:p>
            <a:pPr marL="342900" lvl="1" algn="r" defTabSz="685800">
              <a:buClrTx/>
            </a:pPr>
            <a:r>
              <a:rPr lang="es-ES_tradnl" sz="1200" kern="1200">
                <a:solidFill>
                  <a:prstClr val="black"/>
                </a:solidFill>
                <a:latin typeface="Calibri"/>
                <a:ea typeface="+mn-ea"/>
                <a:cs typeface="+mn-cs"/>
              </a:rPr>
              <a:t>Source: U.S</a:t>
            </a:r>
            <a:r>
              <a:rPr lang="es-ES_tradnl" sz="1200" kern="1200" dirty="0">
                <a:solidFill>
                  <a:prstClr val="black"/>
                </a:solidFill>
                <a:latin typeface="Calibri"/>
                <a:ea typeface="+mn-ea"/>
                <a:cs typeface="+mn-cs"/>
              </a:rPr>
              <a:t>. </a:t>
            </a:r>
            <a:r>
              <a:rPr lang="es-ES_tradnl" sz="1200" kern="1200" err="1">
                <a:solidFill>
                  <a:prstClr val="black"/>
                </a:solidFill>
                <a:latin typeface="Calibri"/>
                <a:ea typeface="+mn-ea"/>
                <a:cs typeface="+mn-cs"/>
              </a:rPr>
              <a:t>Census</a:t>
            </a:r>
            <a:r>
              <a:rPr lang="es-ES_tradnl" sz="1200" kern="1200">
                <a:solidFill>
                  <a:prstClr val="black"/>
                </a:solidFill>
                <a:latin typeface="Calibri"/>
                <a:ea typeface="+mn-ea"/>
                <a:cs typeface="+mn-cs"/>
              </a:rPr>
              <a:t> Bureau (2011)</a:t>
            </a:r>
            <a:endParaRPr lang="es-ES_tradnl" sz="1200" kern="1200" dirty="0">
              <a:solidFill>
                <a:srgbClr val="1F497D"/>
              </a:solidFill>
              <a:latin typeface="TradeGothicLTStd-Light"/>
              <a:ea typeface="+mn-ea"/>
              <a:cs typeface="+mn-cs"/>
            </a:endParaRPr>
          </a:p>
          <a:p>
            <a:pPr defTabSz="685800">
              <a:buClrTx/>
            </a:pPr>
            <a:r>
              <a:rPr lang="es-ES_tradnl" sz="1350" kern="1200" dirty="0">
                <a:solidFill>
                  <a:srgbClr val="1F497D"/>
                </a:solidFill>
                <a:latin typeface="TradeGothicLTStd-Light"/>
                <a:ea typeface="+mn-ea"/>
                <a:cs typeface="+mn-cs"/>
              </a:rPr>
              <a:t>	</a:t>
            </a:r>
            <a:endParaRPr lang="es-ES_tradnl" sz="1350" kern="1200" dirty="0">
              <a:solidFill>
                <a:srgbClr val="1F497D"/>
              </a:solidFill>
              <a:latin typeface="Calibri"/>
              <a:ea typeface="+mn-ea"/>
              <a:cs typeface="+mn-cs"/>
            </a:endParaRPr>
          </a:p>
        </p:txBody>
      </p:sp>
      <p:sp>
        <p:nvSpPr>
          <p:cNvPr id="12" name="Rectangle 11"/>
          <p:cNvSpPr/>
          <p:nvPr/>
        </p:nvSpPr>
        <p:spPr>
          <a:xfrm>
            <a:off x="1483569" y="3517613"/>
            <a:ext cx="5950750" cy="1465786"/>
          </a:xfrm>
          <a:prstGeom prst="rect">
            <a:avLst/>
          </a:prstGeom>
          <a:ln cmpd="thickThin">
            <a:solidFill>
              <a:schemeClr val="accent2"/>
            </a:solidFill>
          </a:ln>
        </p:spPr>
        <p:txBody>
          <a:bodyPr wrap="square">
            <a:spAutoFit/>
          </a:bodyPr>
          <a:lstStyle/>
          <a:p>
            <a:pPr marL="214313" indent="-214313" defTabSz="685800">
              <a:buClrTx/>
              <a:buFont typeface="Wingdings" panose="05000000000000000000" pitchFamily="2" charset="2"/>
              <a:buChar char="Ø"/>
            </a:pPr>
            <a:r>
              <a:rPr lang="es-ES_tradnl" sz="1350" kern="1200">
                <a:solidFill>
                  <a:srgbClr val="1F497D"/>
                </a:solidFill>
                <a:latin typeface="TradeGothicLTStd-Light"/>
                <a:ea typeface="+mn-ea"/>
                <a:cs typeface="+mn-cs"/>
              </a:rPr>
              <a:t>In 2014, about 11.3 million migrants (17.5% from LAC) were in the </a:t>
            </a:r>
            <a:br>
              <a:rPr lang="es-ES_tradnl" sz="1350" kern="1200">
                <a:solidFill>
                  <a:srgbClr val="1F497D"/>
                </a:solidFill>
                <a:latin typeface="TradeGothicLTStd-Light"/>
                <a:ea typeface="+mn-ea"/>
                <a:cs typeface="+mn-cs"/>
              </a:rPr>
            </a:br>
            <a:r>
              <a:rPr lang="es-ES_tradnl" sz="1350" kern="1200">
                <a:solidFill>
                  <a:srgbClr val="1F497D"/>
                </a:solidFill>
                <a:latin typeface="TradeGothicLTStd-Light"/>
                <a:ea typeface="+mn-ea"/>
                <a:cs typeface="+mn-cs"/>
              </a:rPr>
              <a:t>United States with irregular status.</a:t>
            </a:r>
            <a:endParaRPr lang="es-ES_tradnl" sz="1350" kern="1200" dirty="0">
              <a:solidFill>
                <a:srgbClr val="1F497D"/>
              </a:solidFill>
              <a:latin typeface="TradeGothicLTStd-Light"/>
              <a:ea typeface="+mn-ea"/>
              <a:cs typeface="+mn-cs"/>
            </a:endParaRPr>
          </a:p>
          <a:p>
            <a:pPr marL="214313" indent="-214313" defTabSz="685800">
              <a:buClrTx/>
              <a:buFont typeface="Wingdings" panose="05000000000000000000" pitchFamily="2" charset="2"/>
              <a:buChar char="Ø"/>
            </a:pPr>
            <a:endParaRPr lang="es-ES_tradnl" sz="825" kern="1200" dirty="0">
              <a:solidFill>
                <a:srgbClr val="1F497D"/>
              </a:solidFill>
              <a:latin typeface="TradeGothicLTStd-Light"/>
              <a:ea typeface="+mn-ea"/>
              <a:cs typeface="+mn-cs"/>
            </a:endParaRPr>
          </a:p>
          <a:p>
            <a:pPr marL="214313" indent="-214313" defTabSz="685800">
              <a:buClrTx/>
              <a:buFont typeface="Wingdings" panose="05000000000000000000" pitchFamily="2" charset="2"/>
              <a:buChar char="Ø"/>
            </a:pPr>
            <a:r>
              <a:rPr lang="es-ES_tradnl" sz="1350" kern="1200">
                <a:solidFill>
                  <a:srgbClr val="1F497D"/>
                </a:solidFill>
                <a:latin typeface="TradeGothicLTStd-Light"/>
                <a:ea typeface="+mn-ea"/>
                <a:cs typeface="+mn-cs"/>
              </a:rPr>
              <a:t>Mexico (with 6,600,000), El Salvador (620,000), Guatemala (520,000), and Honduras (30,000) account for the four largest migrant populations with irregular status in the U.S.  Together these groups account for 75% of all irregular migrants in the United States.</a:t>
            </a:r>
          </a:p>
        </p:txBody>
      </p:sp>
    </p:spTree>
    <p:extLst>
      <p:ext uri="{BB962C8B-B14F-4D97-AF65-F5344CB8AC3E}">
        <p14:creationId xmlns:p14="http://schemas.microsoft.com/office/powerpoint/2010/main" val="39737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74"/>
        <p:cNvGrpSpPr/>
        <p:nvPr/>
      </p:nvGrpSpPr>
      <p:grpSpPr>
        <a:xfrm>
          <a:off x="0" y="0"/>
          <a:ext cx="0" cy="0"/>
          <a:chOff x="0" y="0"/>
          <a:chExt cx="0" cy="0"/>
        </a:xfrm>
      </p:grpSpPr>
      <p:sp>
        <p:nvSpPr>
          <p:cNvPr id="75" name="Shape 75"/>
          <p:cNvSpPr txBox="1"/>
          <p:nvPr/>
        </p:nvSpPr>
        <p:spPr>
          <a:xfrm>
            <a:off x="493850" y="295725"/>
            <a:ext cx="7488600" cy="8895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0"/>
              </a:spcBef>
              <a:spcAft>
                <a:spcPts val="0"/>
              </a:spcAft>
              <a:buClr>
                <a:schemeClr val="dk1"/>
              </a:buClr>
              <a:buSzPts val="1100"/>
              <a:buFont typeface="Arial"/>
              <a:buNone/>
            </a:pPr>
            <a:r>
              <a:rPr lang="es-CR" sz="3600" dirty="0">
                <a:solidFill>
                  <a:srgbClr val="FFFFFF"/>
                </a:solidFill>
                <a:latin typeface="Oswald"/>
                <a:ea typeface="Oswald"/>
                <a:cs typeface="Oswald"/>
                <a:sym typeface="Oswald"/>
              </a:rPr>
              <a:t>Resumen</a:t>
            </a:r>
          </a:p>
          <a:p>
            <a:pPr marL="0" lvl="0" indent="0" algn="ctr" rtl="0">
              <a:lnSpc>
                <a:spcPct val="90000"/>
              </a:lnSpc>
              <a:spcBef>
                <a:spcPts val="0"/>
              </a:spcBef>
              <a:spcAft>
                <a:spcPts val="0"/>
              </a:spcAft>
              <a:buClr>
                <a:schemeClr val="dk1"/>
              </a:buClr>
              <a:buSzPts val="1100"/>
              <a:buFont typeface="Arial"/>
              <a:buNone/>
            </a:pPr>
            <a:endParaRPr sz="6400" dirty="0">
              <a:solidFill>
                <a:schemeClr val="lt1"/>
              </a:solidFill>
              <a:latin typeface="Oswald"/>
              <a:ea typeface="Oswald"/>
              <a:cs typeface="Oswald"/>
              <a:sym typeface="Oswald"/>
            </a:endParaRPr>
          </a:p>
          <a:p>
            <a:pPr marL="0" lvl="0" indent="0" algn="ctr" rtl="0">
              <a:lnSpc>
                <a:spcPct val="90000"/>
              </a:lnSpc>
              <a:spcBef>
                <a:spcPts val="0"/>
              </a:spcBef>
              <a:spcAft>
                <a:spcPts val="0"/>
              </a:spcAft>
              <a:buNone/>
            </a:pPr>
            <a:endParaRPr dirty="0"/>
          </a:p>
        </p:txBody>
      </p:sp>
      <p:sp>
        <p:nvSpPr>
          <p:cNvPr id="76" name="Shape 76"/>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77" name="Shape 77"/>
          <p:cNvSpPr txBox="1"/>
          <p:nvPr/>
        </p:nvSpPr>
        <p:spPr>
          <a:xfrm>
            <a:off x="401445" y="914400"/>
            <a:ext cx="8285356" cy="3482550"/>
          </a:xfrm>
          <a:prstGeom prst="rect">
            <a:avLst/>
          </a:prstGeom>
          <a:noFill/>
          <a:ln>
            <a:noFill/>
          </a:ln>
        </p:spPr>
        <p:txBody>
          <a:bodyPr spcFirstLastPara="1" wrap="square" lIns="91425" tIns="91425" rIns="91425" bIns="91425" anchor="t" anchorCtr="0">
            <a:noAutofit/>
          </a:bodyPr>
          <a:lstStyle/>
          <a:p>
            <a:pPr marL="457200" lvl="0" indent="-457200" algn="just">
              <a:lnSpc>
                <a:spcPct val="115000"/>
              </a:lnSpc>
              <a:buClr>
                <a:schemeClr val="bg1"/>
              </a:buClr>
              <a:buFont typeface="+mj-lt"/>
              <a:buAutoNum type="arabicPeriod"/>
            </a:pPr>
            <a:r>
              <a:rPr lang="es-ES" sz="2200" dirty="0">
                <a:solidFill>
                  <a:schemeClr val="bg1"/>
                </a:solidFill>
                <a:latin typeface="Calibri"/>
                <a:ea typeface="Calibri"/>
                <a:cs typeface="Calibri"/>
                <a:sym typeface="Calibri"/>
              </a:rPr>
              <a:t>Precisiones conceptuales sobre los termines de migración:</a:t>
            </a:r>
          </a:p>
          <a:p>
            <a:pPr lvl="3">
              <a:lnSpc>
                <a:spcPct val="115000"/>
              </a:lnSpc>
              <a:buClr>
                <a:schemeClr val="bg1"/>
              </a:buClr>
            </a:pPr>
            <a:r>
              <a:rPr lang="es-ES" sz="2200" dirty="0">
                <a:solidFill>
                  <a:schemeClr val="bg1"/>
                </a:solidFill>
                <a:latin typeface="Calibri"/>
                <a:ea typeface="Calibri"/>
                <a:cs typeface="Calibri"/>
                <a:sym typeface="Calibri"/>
              </a:rPr>
              <a:t>	Quin es un migrante/que es la migración/La migración 	irregular/Quien es la persona trabajadora migrante</a:t>
            </a:r>
          </a:p>
          <a:p>
            <a:pPr marL="457200" lvl="0" indent="-457200">
              <a:lnSpc>
                <a:spcPct val="115000"/>
              </a:lnSpc>
              <a:buClr>
                <a:schemeClr val="bg1"/>
              </a:buClr>
              <a:buFont typeface="+mj-lt"/>
              <a:buAutoNum type="arabicPeriod"/>
            </a:pPr>
            <a:r>
              <a:rPr lang="es-ES" sz="2200" dirty="0">
                <a:solidFill>
                  <a:schemeClr val="bg1"/>
                </a:solidFill>
                <a:latin typeface="Calibri"/>
                <a:ea typeface="Calibri"/>
                <a:cs typeface="Calibri"/>
                <a:sym typeface="Calibri"/>
              </a:rPr>
              <a:t>Los impactos de la migración: las remesas</a:t>
            </a:r>
          </a:p>
          <a:p>
            <a:pPr marL="457200" lvl="0" indent="-457200">
              <a:lnSpc>
                <a:spcPct val="115000"/>
              </a:lnSpc>
              <a:buClr>
                <a:schemeClr val="bg1"/>
              </a:buClr>
              <a:buFont typeface="+mj-lt"/>
              <a:buAutoNum type="arabicPeriod"/>
            </a:pPr>
            <a:r>
              <a:rPr lang="es-ES" sz="2200" dirty="0">
                <a:solidFill>
                  <a:schemeClr val="bg1"/>
                </a:solidFill>
                <a:latin typeface="Calibri"/>
                <a:ea typeface="Calibri"/>
                <a:cs typeface="Calibri"/>
                <a:sym typeface="Calibri"/>
              </a:rPr>
              <a:t>Datos globales y regionales de las migraciones laborales y sus tendencias</a:t>
            </a:r>
          </a:p>
          <a:p>
            <a:pPr marL="457200" lvl="0" indent="-457200">
              <a:lnSpc>
                <a:spcPct val="115000"/>
              </a:lnSpc>
              <a:buClr>
                <a:schemeClr val="bg1"/>
              </a:buClr>
              <a:buFont typeface="+mj-lt"/>
              <a:buAutoNum type="arabicPeriod"/>
            </a:pPr>
            <a:r>
              <a:rPr lang="es-ES" sz="2200" dirty="0">
                <a:solidFill>
                  <a:schemeClr val="bg1"/>
                </a:solidFill>
                <a:latin typeface="Calibri"/>
                <a:ea typeface="Calibri"/>
                <a:cs typeface="Calibri"/>
                <a:sym typeface="Calibri"/>
              </a:rPr>
              <a:t>Principales corredores migratorios en América Latina y El Caribe</a:t>
            </a:r>
          </a:p>
          <a:p>
            <a:pPr marL="457200" indent="-457200">
              <a:lnSpc>
                <a:spcPct val="115000"/>
              </a:lnSpc>
              <a:buClr>
                <a:schemeClr val="bg1"/>
              </a:buClr>
              <a:buFont typeface="+mj-lt"/>
              <a:buAutoNum type="arabicPeriod"/>
            </a:pPr>
            <a:r>
              <a:rPr lang="es-PE" sz="2200" dirty="0">
                <a:solidFill>
                  <a:schemeClr val="bg1"/>
                </a:solidFill>
                <a:latin typeface="Calibri"/>
                <a:cs typeface="Calibri"/>
              </a:rPr>
              <a:t>Debilidades y desafíos de las políticas públicas y de la gobernanza</a:t>
            </a:r>
            <a:endParaRPr lang="en-GB" sz="2200" dirty="0">
              <a:solidFill>
                <a:schemeClr val="bg1"/>
              </a:solidFill>
              <a:latin typeface="Calibri"/>
              <a:cs typeface="Calibri"/>
            </a:endParaRPr>
          </a:p>
          <a:p>
            <a:pPr marL="457200" lvl="0" indent="-457200">
              <a:lnSpc>
                <a:spcPct val="115000"/>
              </a:lnSpc>
              <a:buClr>
                <a:schemeClr val="bg1"/>
              </a:buClr>
              <a:buFont typeface="+mj-lt"/>
              <a:buAutoNum type="arabicPeriod"/>
            </a:pPr>
            <a:endParaRPr lang="es-ES" sz="2200" dirty="0">
              <a:solidFill>
                <a:schemeClr val="bg1"/>
              </a:solidFill>
              <a:latin typeface="Calibri"/>
              <a:ea typeface="Calibri"/>
              <a:cs typeface="Calibri"/>
              <a:sym typeface="Calibri"/>
            </a:endParaRPr>
          </a:p>
          <a:p>
            <a:pPr marL="457200" lvl="0" indent="-457200" algn="just">
              <a:lnSpc>
                <a:spcPct val="115000"/>
              </a:lnSpc>
              <a:buClr>
                <a:schemeClr val="bg1"/>
              </a:buClr>
              <a:buFont typeface="+mj-lt"/>
              <a:buAutoNum type="arabicPeriod"/>
            </a:pPr>
            <a:endParaRPr lang="es-ES" sz="2200" dirty="0">
              <a:solidFill>
                <a:schemeClr val="bg1"/>
              </a:solidFill>
              <a:latin typeface="Calibri"/>
              <a:ea typeface="Calibri"/>
              <a:cs typeface="Calibri"/>
              <a:sym typeface="Calibri"/>
            </a:endParaRPr>
          </a:p>
          <a:p>
            <a:pPr marL="457200" lvl="0" indent="-457200" algn="just">
              <a:lnSpc>
                <a:spcPct val="115000"/>
              </a:lnSpc>
              <a:buClr>
                <a:schemeClr val="bg1"/>
              </a:buClr>
              <a:buFont typeface="+mj-lt"/>
              <a:buAutoNum type="arabicPeriod"/>
            </a:pPr>
            <a:endParaRPr lang="es-ES" sz="2200" dirty="0">
              <a:solidFill>
                <a:schemeClr val="bg1"/>
              </a:solidFill>
              <a:latin typeface="Calibri"/>
              <a:ea typeface="Calibri"/>
              <a:cs typeface="Calibri"/>
              <a:sym typeface="Calibri"/>
            </a:endParaRPr>
          </a:p>
          <a:p>
            <a:pPr marL="457200" lvl="0" indent="-457200" algn="just">
              <a:lnSpc>
                <a:spcPct val="115000"/>
              </a:lnSpc>
              <a:buClr>
                <a:schemeClr val="bg1"/>
              </a:buClr>
              <a:buFont typeface="+mj-lt"/>
              <a:buAutoNum type="arabicPeriod"/>
            </a:pPr>
            <a:endParaRPr lang="es-ES" sz="2200" dirty="0">
              <a:solidFill>
                <a:schemeClr val="bg1"/>
              </a:solidFill>
              <a:latin typeface="Calibri"/>
              <a:ea typeface="Calibri"/>
              <a:cs typeface="Calibri"/>
              <a:sym typeface="Calibri"/>
            </a:endParaRPr>
          </a:p>
          <a:p>
            <a:pPr lvl="0" algn="just">
              <a:lnSpc>
                <a:spcPct val="115000"/>
              </a:lnSpc>
            </a:pPr>
            <a:endParaRPr lang="es-ES" sz="2200" dirty="0">
              <a:solidFill>
                <a:schemeClr val="bg1"/>
              </a:solidFill>
              <a:latin typeface="Calibri"/>
              <a:ea typeface="Calibri"/>
              <a:cs typeface="Calibri"/>
              <a:sym typeface="Calibri"/>
            </a:endParaRPr>
          </a:p>
        </p:txBody>
      </p:sp>
      <p:sp>
        <p:nvSpPr>
          <p:cNvPr id="78" name="Shape 78"/>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9" name="Shape 7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90772" y="4296427"/>
            <a:ext cx="1553227" cy="753772"/>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55676" y="1221600"/>
            <a:ext cx="5829300" cy="2731648"/>
          </a:xfrm>
        </p:spPr>
        <p:txBody>
          <a:bodyPr>
            <a:noAutofit/>
          </a:bodyPr>
          <a:lstStyle/>
          <a:p>
            <a:pPr algn="ctr"/>
            <a:r>
              <a:rPr lang="es-PE" sz="4500" b="1">
                <a:solidFill>
                  <a:srgbClr val="002060"/>
                </a:solidFill>
                <a:effectLst>
                  <a:outerShdw blurRad="38100" dist="38100" dir="2700000" algn="tl">
                    <a:srgbClr val="000000">
                      <a:alpha val="43137"/>
                    </a:srgbClr>
                  </a:outerShdw>
                </a:effectLst>
              </a:rPr>
              <a:t>Principal Migratory Corridors in Latin America and the Caribbean</a:t>
            </a:r>
            <a:endParaRPr lang="en-GB" sz="4500" b="1" dirty="0">
              <a:solidFill>
                <a:srgbClr val="00206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30</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5124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0"/>
            <a:ext cx="6858000" cy="5143500"/>
          </a:xfrm>
          <a:prstGeom prst="rect">
            <a:avLst/>
          </a:prstGeom>
        </p:spPr>
      </p:pic>
      <p:pic>
        <p:nvPicPr>
          <p:cNvPr id="7" name="Picture 6"/>
          <p:cNvPicPr>
            <a:picLocks noChangeAspect="1"/>
          </p:cNvPicPr>
          <p:nvPr/>
        </p:nvPicPr>
        <p:blipFill>
          <a:blip r:embed="rId4" cstate="print"/>
          <a:stretch>
            <a:fillRect/>
          </a:stretch>
        </p:blipFill>
        <p:spPr>
          <a:xfrm>
            <a:off x="5112060" y="3747154"/>
            <a:ext cx="2478938" cy="1113671"/>
          </a:xfrm>
          <a:prstGeom prst="rect">
            <a:avLst/>
          </a:prstGeom>
        </p:spPr>
      </p:pic>
      <p:sp>
        <p:nvSpPr>
          <p:cNvPr id="8" name="Slide Number Placeholder 7"/>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31</a:t>
            </a:fld>
            <a:endParaRPr lang="en-GB" kern="1200">
              <a:solidFill>
                <a:prstClr val="black">
                  <a:tint val="75000"/>
                </a:prstClr>
              </a:solidFill>
              <a:latin typeface="Calibri"/>
              <a:ea typeface="+mn-ea"/>
              <a:cs typeface="+mn-cs"/>
            </a:endParaRPr>
          </a:p>
        </p:txBody>
      </p:sp>
      <p:sp>
        <p:nvSpPr>
          <p:cNvPr id="9" name="TextBox 8"/>
          <p:cNvSpPr txBox="1"/>
          <p:nvPr/>
        </p:nvSpPr>
        <p:spPr>
          <a:xfrm>
            <a:off x="5976156" y="411510"/>
            <a:ext cx="2024844" cy="1938992"/>
          </a:xfrm>
          <a:prstGeom prst="rect">
            <a:avLst/>
          </a:prstGeom>
          <a:noFill/>
        </p:spPr>
        <p:txBody>
          <a:bodyPr wrap="square" rtlCol="0">
            <a:spAutoFit/>
          </a:bodyPr>
          <a:lstStyle/>
          <a:p>
            <a:pPr algn="r" defTabSz="685800">
              <a:buClrTx/>
            </a:pPr>
            <a:r>
              <a:rPr lang="en-US" sz="2400" b="1" kern="1200">
                <a:solidFill>
                  <a:prstClr val="white"/>
                </a:solidFill>
                <a:latin typeface="Calibri"/>
                <a:ea typeface="+mn-ea"/>
                <a:cs typeface="+mn-cs"/>
              </a:rPr>
              <a:t>Principal Migratory Corridors in the Amercian Continent</a:t>
            </a:r>
          </a:p>
        </p:txBody>
      </p:sp>
      <p:sp>
        <p:nvSpPr>
          <p:cNvPr id="10" name="TextBox 9"/>
          <p:cNvSpPr txBox="1"/>
          <p:nvPr/>
        </p:nvSpPr>
        <p:spPr>
          <a:xfrm>
            <a:off x="5166066" y="3705876"/>
            <a:ext cx="1074525" cy="369332"/>
          </a:xfrm>
          <a:prstGeom prst="rect">
            <a:avLst/>
          </a:prstGeom>
          <a:solidFill>
            <a:schemeClr val="tx2">
              <a:lumMod val="40000"/>
              <a:lumOff val="60000"/>
            </a:schemeClr>
          </a:solidFill>
        </p:spPr>
        <p:txBody>
          <a:bodyPr wrap="none" lIns="0" tIns="0" rIns="0" bIns="0" rtlCol="0">
            <a:spAutoFit/>
          </a:bodyPr>
          <a:lstStyle/>
          <a:p>
            <a:pPr marL="213122" indent="-213122" defTabSz="685800">
              <a:buClrTx/>
            </a:pPr>
            <a:r>
              <a:rPr lang="en-US" sz="1200" b="1" kern="1200">
                <a:solidFill>
                  <a:prstClr val="white"/>
                </a:solidFill>
                <a:latin typeface="Calibri"/>
                <a:ea typeface="+mn-ea"/>
                <a:cs typeface="+mn-cs"/>
              </a:rPr>
              <a:t>A. Intra-Regional</a:t>
            </a:r>
          </a:p>
          <a:p>
            <a:pPr marL="257175" indent="-257175" defTabSz="685800">
              <a:buClrTx/>
            </a:pPr>
            <a:r>
              <a:rPr lang="en-US" sz="1200" b="1" kern="1200">
                <a:solidFill>
                  <a:prstClr val="white"/>
                </a:solidFill>
                <a:latin typeface="Calibri"/>
                <a:ea typeface="+mn-ea"/>
                <a:cs typeface="+mn-cs"/>
              </a:rPr>
              <a:t>     Corridors</a:t>
            </a:r>
          </a:p>
        </p:txBody>
      </p:sp>
      <p:sp>
        <p:nvSpPr>
          <p:cNvPr id="11" name="TextBox 10"/>
          <p:cNvSpPr txBox="1"/>
          <p:nvPr/>
        </p:nvSpPr>
        <p:spPr>
          <a:xfrm>
            <a:off x="6408205" y="3705876"/>
            <a:ext cx="1080120" cy="369332"/>
          </a:xfrm>
          <a:prstGeom prst="rect">
            <a:avLst/>
          </a:prstGeom>
          <a:solidFill>
            <a:schemeClr val="tx2">
              <a:lumMod val="40000"/>
              <a:lumOff val="60000"/>
            </a:schemeClr>
          </a:solidFill>
        </p:spPr>
        <p:txBody>
          <a:bodyPr wrap="square" lIns="0" tIns="0" rIns="0" bIns="0" rtlCol="0">
            <a:spAutoFit/>
          </a:bodyPr>
          <a:lstStyle/>
          <a:p>
            <a:pPr marL="213122" indent="-213122" defTabSz="685800">
              <a:buClrTx/>
            </a:pPr>
            <a:r>
              <a:rPr lang="en-US" sz="1200" b="1" kern="1200">
                <a:solidFill>
                  <a:prstClr val="white"/>
                </a:solidFill>
                <a:latin typeface="Calibri"/>
                <a:ea typeface="+mn-ea"/>
                <a:cs typeface="+mn-cs"/>
              </a:rPr>
              <a:t>B. Extra-Regional</a:t>
            </a:r>
          </a:p>
          <a:p>
            <a:pPr marL="257175" indent="-257175" defTabSz="685800">
              <a:buClrTx/>
            </a:pPr>
            <a:r>
              <a:rPr lang="en-US" sz="1200" b="1" kern="1200">
                <a:solidFill>
                  <a:prstClr val="white"/>
                </a:solidFill>
                <a:latin typeface="Calibri"/>
                <a:ea typeface="+mn-ea"/>
                <a:cs typeface="+mn-cs"/>
              </a:rPr>
              <a:t>     Corridors</a:t>
            </a:r>
          </a:p>
        </p:txBody>
      </p:sp>
      <p:sp>
        <p:nvSpPr>
          <p:cNvPr id="12" name="TextBox 11"/>
          <p:cNvSpPr txBox="1"/>
          <p:nvPr/>
        </p:nvSpPr>
        <p:spPr>
          <a:xfrm>
            <a:off x="5544308" y="4407954"/>
            <a:ext cx="662041" cy="323165"/>
          </a:xfrm>
          <a:prstGeom prst="rect">
            <a:avLst/>
          </a:prstGeom>
          <a:solidFill>
            <a:schemeClr val="tx2">
              <a:lumMod val="40000"/>
              <a:lumOff val="60000"/>
            </a:schemeClr>
          </a:solidFill>
        </p:spPr>
        <p:txBody>
          <a:bodyPr wrap="none" lIns="0" tIns="0" rIns="0" bIns="0" rtlCol="0">
            <a:spAutoFit/>
          </a:bodyPr>
          <a:lstStyle/>
          <a:p>
            <a:pPr marL="213122" indent="-213122" algn="ctr" defTabSz="685800">
              <a:buClrTx/>
            </a:pPr>
            <a:r>
              <a:rPr lang="en-US" sz="1050" b="1" kern="1200">
                <a:solidFill>
                  <a:prstClr val="white"/>
                </a:solidFill>
                <a:latin typeface="Arial Narrow" pitchFamily="34" charset="0"/>
                <a:ea typeface="+mn-ea"/>
                <a:cs typeface="+mn-cs"/>
              </a:rPr>
              <a:t>South-South</a:t>
            </a:r>
          </a:p>
          <a:p>
            <a:pPr marL="213122" indent="-213122" algn="ctr" defTabSz="685800">
              <a:buClrTx/>
            </a:pPr>
            <a:r>
              <a:rPr lang="en-US" sz="1050" b="1" kern="1200">
                <a:solidFill>
                  <a:prstClr val="white"/>
                </a:solidFill>
                <a:latin typeface="Arial Narrow" pitchFamily="34" charset="0"/>
                <a:ea typeface="+mn-ea"/>
                <a:cs typeface="+mn-cs"/>
              </a:rPr>
              <a:t>Migration</a:t>
            </a:r>
          </a:p>
        </p:txBody>
      </p:sp>
      <p:sp>
        <p:nvSpPr>
          <p:cNvPr id="13" name="TextBox 12"/>
          <p:cNvSpPr txBox="1"/>
          <p:nvPr/>
        </p:nvSpPr>
        <p:spPr>
          <a:xfrm>
            <a:off x="6678234" y="4407954"/>
            <a:ext cx="702078" cy="323165"/>
          </a:xfrm>
          <a:prstGeom prst="rect">
            <a:avLst/>
          </a:prstGeom>
          <a:solidFill>
            <a:schemeClr val="tx2">
              <a:lumMod val="40000"/>
              <a:lumOff val="60000"/>
            </a:schemeClr>
          </a:solidFill>
        </p:spPr>
        <p:txBody>
          <a:bodyPr wrap="square" lIns="0" tIns="0" rIns="0" bIns="0" rtlCol="0">
            <a:spAutoFit/>
          </a:bodyPr>
          <a:lstStyle/>
          <a:p>
            <a:pPr marL="213122" indent="-213122" algn="ctr" defTabSz="685800">
              <a:buClrTx/>
            </a:pPr>
            <a:r>
              <a:rPr lang="en-US" sz="1050" b="1" kern="1200">
                <a:solidFill>
                  <a:prstClr val="white"/>
                </a:solidFill>
                <a:latin typeface="Arial Narrow" pitchFamily="34" charset="0"/>
                <a:ea typeface="+mn-ea"/>
                <a:cs typeface="+mn-cs"/>
              </a:rPr>
              <a:t>North-North</a:t>
            </a:r>
          </a:p>
          <a:p>
            <a:pPr marL="213122" indent="-213122" algn="ctr" defTabSz="685800">
              <a:buClrTx/>
            </a:pPr>
            <a:r>
              <a:rPr lang="en-US" sz="1050" b="1" kern="1200">
                <a:solidFill>
                  <a:prstClr val="white"/>
                </a:solidFill>
                <a:latin typeface="Arial Narrow" pitchFamily="34" charset="0"/>
                <a:ea typeface="+mn-ea"/>
                <a:cs typeface="+mn-cs"/>
              </a:rPr>
              <a:t>Migration</a:t>
            </a:r>
          </a:p>
        </p:txBody>
      </p:sp>
    </p:spTree>
    <p:extLst>
      <p:ext uri="{BB962C8B-B14F-4D97-AF65-F5344CB8AC3E}">
        <p14:creationId xmlns:p14="http://schemas.microsoft.com/office/powerpoint/2010/main" val="4044522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84735" y="1815667"/>
            <a:ext cx="5829300" cy="1489509"/>
          </a:xfrm>
        </p:spPr>
        <p:txBody>
          <a:bodyPr>
            <a:noAutofit/>
          </a:bodyPr>
          <a:lstStyle/>
          <a:p>
            <a:pPr algn="ctr"/>
            <a:r>
              <a:rPr lang="es-PE" sz="4050" b="1">
                <a:solidFill>
                  <a:srgbClr val="002060"/>
                </a:solidFill>
                <a:effectLst>
                  <a:outerShdw blurRad="38100" dist="38100" dir="2700000" algn="tl">
                    <a:srgbClr val="000000">
                      <a:alpha val="43137"/>
                    </a:srgbClr>
                  </a:outerShdw>
                </a:effectLst>
              </a:rPr>
              <a:t>Common Trends in Migratory Corridors</a:t>
            </a:r>
            <a:endParaRPr lang="en-GB" sz="4050" b="1" dirty="0">
              <a:solidFill>
                <a:srgbClr val="00206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32</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064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9682" y="1059582"/>
            <a:ext cx="5724636" cy="369332"/>
          </a:xfrm>
          <a:prstGeom prst="rect">
            <a:avLst/>
          </a:prstGeom>
        </p:spPr>
        <p:txBody>
          <a:bodyPr wrap="square">
            <a:spAutoFit/>
          </a:bodyPr>
          <a:lstStyle/>
          <a:p>
            <a:pPr marL="342900" indent="-342900" algn="just" defTabSz="685800">
              <a:buClrTx/>
              <a:buFont typeface="+mj-lt"/>
              <a:buAutoNum type="arabicPeriod"/>
            </a:pPr>
            <a:r>
              <a:rPr lang="es-ES_tradnl" sz="1800" kern="1200">
                <a:solidFill>
                  <a:srgbClr val="002060"/>
                </a:solidFill>
                <a:latin typeface="Calibri"/>
                <a:ea typeface="+mn-ea"/>
                <a:cs typeface="+mn-cs"/>
              </a:rPr>
              <a:t>Feminization of labour migration.</a:t>
            </a:r>
            <a:endParaRPr lang="es-ES_tradnl" sz="1800" kern="1200" dirty="0">
              <a:solidFill>
                <a:srgbClr val="002060"/>
              </a:solidFill>
              <a:latin typeface="Calibri"/>
              <a:ea typeface="+mn-ea"/>
              <a:cs typeface="+mn-cs"/>
            </a:endParaRPr>
          </a:p>
        </p:txBody>
      </p:sp>
      <p:sp>
        <p:nvSpPr>
          <p:cNvPr id="7" name="Rectangle 6"/>
          <p:cNvSpPr/>
          <p:nvPr/>
        </p:nvSpPr>
        <p:spPr>
          <a:xfrm>
            <a:off x="1524974" y="519522"/>
            <a:ext cx="4542141" cy="415498"/>
          </a:xfrm>
          <a:prstGeom prst="rect">
            <a:avLst/>
          </a:prstGeom>
        </p:spPr>
        <p:txBody>
          <a:bodyPr wrap="none">
            <a:spAutoFit/>
          </a:bodyPr>
          <a:lstStyle/>
          <a:p>
            <a:pPr algn="ctr" defTabSz="685800">
              <a:buClrTx/>
            </a:pPr>
            <a:r>
              <a:rPr lang="es-PE" sz="2100" b="1" kern="1200">
                <a:solidFill>
                  <a:srgbClr val="002060"/>
                </a:solidFill>
                <a:latin typeface="Calibri"/>
                <a:ea typeface="+mn-ea"/>
                <a:cs typeface="+mn-cs"/>
              </a:rPr>
              <a:t>Common Trends in Migratory Corridors</a:t>
            </a:r>
            <a:endParaRPr lang="en-GB" sz="1800" b="1" kern="1200" dirty="0">
              <a:solidFill>
                <a:srgbClr val="002060"/>
              </a:solidFill>
              <a:latin typeface="Calibri"/>
              <a:ea typeface="+mn-ea"/>
              <a:cs typeface="+mn-cs"/>
            </a:endParaRPr>
          </a:p>
        </p:txBody>
      </p:sp>
      <p:sp>
        <p:nvSpPr>
          <p:cNvPr id="13" name="Rectangle 12"/>
          <p:cNvSpPr/>
          <p:nvPr/>
        </p:nvSpPr>
        <p:spPr>
          <a:xfrm>
            <a:off x="1709682" y="1587025"/>
            <a:ext cx="5724636" cy="369332"/>
          </a:xfrm>
          <a:prstGeom prst="rect">
            <a:avLst/>
          </a:prstGeom>
        </p:spPr>
        <p:txBody>
          <a:bodyPr wrap="square">
            <a:spAutoFit/>
          </a:bodyPr>
          <a:lstStyle/>
          <a:p>
            <a:pPr marL="342900" indent="-342900" algn="just" defTabSz="685800">
              <a:buClrTx/>
              <a:buFont typeface="+mj-lt"/>
              <a:buAutoNum type="arabicPeriod" startAt="2"/>
            </a:pPr>
            <a:r>
              <a:rPr lang="es-ES_tradnl" sz="1800" kern="1200">
                <a:solidFill>
                  <a:srgbClr val="002060"/>
                </a:solidFill>
                <a:latin typeface="Calibri"/>
                <a:ea typeface="+mn-ea"/>
                <a:cs typeface="+mn-cs"/>
              </a:rPr>
              <a:t>Migrant workers with irregular status.</a:t>
            </a:r>
            <a:endParaRPr lang="es-ES_tradnl" sz="1800" kern="1200" dirty="0">
              <a:solidFill>
                <a:srgbClr val="002060"/>
              </a:solidFill>
              <a:latin typeface="Calibri"/>
              <a:ea typeface="+mn-ea"/>
              <a:cs typeface="+mn-cs"/>
            </a:endParaRPr>
          </a:p>
        </p:txBody>
      </p:sp>
      <p:sp>
        <p:nvSpPr>
          <p:cNvPr id="14" name="Rectangle 13"/>
          <p:cNvSpPr/>
          <p:nvPr/>
        </p:nvSpPr>
        <p:spPr>
          <a:xfrm>
            <a:off x="1709682" y="2114468"/>
            <a:ext cx="5724636" cy="369332"/>
          </a:xfrm>
          <a:prstGeom prst="rect">
            <a:avLst/>
          </a:prstGeom>
        </p:spPr>
        <p:txBody>
          <a:bodyPr wrap="square">
            <a:spAutoFit/>
          </a:bodyPr>
          <a:lstStyle/>
          <a:p>
            <a:pPr marL="342900" indent="-342900" algn="just" defTabSz="685800">
              <a:buClrTx/>
              <a:buFont typeface="+mj-lt"/>
              <a:buAutoNum type="arabicPeriod" startAt="3"/>
            </a:pPr>
            <a:r>
              <a:rPr lang="es-ES_tradnl" sz="1800" kern="1200">
                <a:solidFill>
                  <a:srgbClr val="002060"/>
                </a:solidFill>
                <a:latin typeface="Calibri"/>
                <a:ea typeface="+mn-ea"/>
                <a:cs typeface="+mn-cs"/>
              </a:rPr>
              <a:t>Migrant workers in the informal economy.</a:t>
            </a:r>
            <a:endParaRPr lang="es-ES_tradnl" sz="1800" kern="1200" dirty="0">
              <a:solidFill>
                <a:srgbClr val="002060"/>
              </a:solidFill>
              <a:latin typeface="Calibri"/>
              <a:ea typeface="+mn-ea"/>
              <a:cs typeface="+mn-cs"/>
            </a:endParaRPr>
          </a:p>
        </p:txBody>
      </p:sp>
      <p:sp>
        <p:nvSpPr>
          <p:cNvPr id="15" name="Rectangle 14"/>
          <p:cNvSpPr/>
          <p:nvPr/>
        </p:nvSpPr>
        <p:spPr>
          <a:xfrm>
            <a:off x="1709682" y="2641910"/>
            <a:ext cx="5724636" cy="646331"/>
          </a:xfrm>
          <a:prstGeom prst="rect">
            <a:avLst/>
          </a:prstGeom>
        </p:spPr>
        <p:txBody>
          <a:bodyPr wrap="square">
            <a:spAutoFit/>
          </a:bodyPr>
          <a:lstStyle/>
          <a:p>
            <a:pPr marL="342900" indent="-342900" defTabSz="685800">
              <a:buClrTx/>
              <a:buFont typeface="+mj-lt"/>
              <a:buAutoNum type="arabicPeriod" startAt="4"/>
            </a:pPr>
            <a:r>
              <a:rPr lang="es-ES_tradnl" sz="1800" kern="1200">
                <a:solidFill>
                  <a:srgbClr val="002060"/>
                </a:solidFill>
                <a:latin typeface="Calibri"/>
                <a:ea typeface="+mn-ea"/>
                <a:cs typeface="+mn-cs"/>
              </a:rPr>
              <a:t>Labour market and working conditions for migrant workers.</a:t>
            </a:r>
            <a:endParaRPr lang="es-ES_tradnl" sz="1800" kern="1200" dirty="0">
              <a:solidFill>
                <a:srgbClr val="002060"/>
              </a:solidFill>
              <a:latin typeface="Calibri"/>
              <a:ea typeface="+mn-ea"/>
              <a:cs typeface="+mn-cs"/>
            </a:endParaRPr>
          </a:p>
        </p:txBody>
      </p:sp>
      <p:sp>
        <p:nvSpPr>
          <p:cNvPr id="16" name="Rectangle 15"/>
          <p:cNvSpPr/>
          <p:nvPr/>
        </p:nvSpPr>
        <p:spPr>
          <a:xfrm>
            <a:off x="1709682" y="3375377"/>
            <a:ext cx="5724636" cy="646331"/>
          </a:xfrm>
          <a:prstGeom prst="rect">
            <a:avLst/>
          </a:prstGeom>
        </p:spPr>
        <p:txBody>
          <a:bodyPr wrap="square">
            <a:spAutoFit/>
          </a:bodyPr>
          <a:lstStyle/>
          <a:p>
            <a:pPr marL="342900" indent="-342900" defTabSz="685800">
              <a:buClrTx/>
              <a:buFont typeface="+mj-lt"/>
              <a:buAutoNum type="arabicPeriod" startAt="5"/>
            </a:pPr>
            <a:r>
              <a:rPr lang="es-ES_tradnl" sz="1800" kern="1200">
                <a:solidFill>
                  <a:srgbClr val="002060"/>
                </a:solidFill>
                <a:latin typeface="Calibri"/>
                <a:ea typeface="+mn-ea"/>
                <a:cs typeface="+mn-cs"/>
              </a:rPr>
              <a:t>Social protection and social security for migrant workers.</a:t>
            </a:r>
            <a:endParaRPr lang="es-ES_tradnl" sz="1800" kern="1200" dirty="0">
              <a:solidFill>
                <a:srgbClr val="002060"/>
              </a:solidFill>
              <a:latin typeface="Calibri"/>
              <a:ea typeface="+mn-ea"/>
              <a:cs typeface="+mn-cs"/>
            </a:endParaRPr>
          </a:p>
        </p:txBody>
      </p:sp>
      <p:sp>
        <p:nvSpPr>
          <p:cNvPr id="17" name="Slide Number Placeholder 16"/>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33</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91145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7694" y="573528"/>
            <a:ext cx="5616624" cy="369332"/>
          </a:xfrm>
          <a:prstGeom prst="rect">
            <a:avLst/>
          </a:prstGeom>
        </p:spPr>
        <p:txBody>
          <a:bodyPr wrap="square">
            <a:spAutoFit/>
          </a:bodyPr>
          <a:lstStyle/>
          <a:p>
            <a:pPr marL="342900" indent="-342900" algn="just" defTabSz="685800">
              <a:buClrTx/>
              <a:buFont typeface="+mj-lt"/>
              <a:buAutoNum type="arabicPeriod"/>
            </a:pPr>
            <a:r>
              <a:rPr lang="es-ES_tradnl" sz="1800" kern="1200">
                <a:solidFill>
                  <a:srgbClr val="002060"/>
                </a:solidFill>
                <a:latin typeface="Calibri"/>
                <a:ea typeface="+mn-ea"/>
                <a:cs typeface="+mn-cs"/>
              </a:rPr>
              <a:t>Feminization of the Labor Market</a:t>
            </a:r>
            <a:endParaRPr lang="es-ES_tradnl" sz="1800" kern="1200" dirty="0">
              <a:solidFill>
                <a:srgbClr val="002060"/>
              </a:solidFill>
              <a:latin typeface="Calibri"/>
              <a:ea typeface="+mn-ea"/>
              <a:cs typeface="+mn-cs"/>
            </a:endParaRPr>
          </a:p>
        </p:txBody>
      </p:sp>
      <p:sp>
        <p:nvSpPr>
          <p:cNvPr id="7" name="Rectangle 6"/>
          <p:cNvSpPr/>
          <p:nvPr/>
        </p:nvSpPr>
        <p:spPr>
          <a:xfrm>
            <a:off x="1685236" y="249492"/>
            <a:ext cx="3300263" cy="323165"/>
          </a:xfrm>
          <a:prstGeom prst="rect">
            <a:avLst/>
          </a:prstGeom>
        </p:spPr>
        <p:txBody>
          <a:bodyPr wrap="none">
            <a:spAutoFit/>
          </a:bodyPr>
          <a:lstStyle/>
          <a:p>
            <a:pPr algn="ctr" defTabSz="685800">
              <a:buClrTx/>
            </a:pPr>
            <a:r>
              <a:rPr lang="es-PE" sz="1500" b="1" kern="1200">
                <a:solidFill>
                  <a:srgbClr val="002060"/>
                </a:solidFill>
                <a:latin typeface="Calibri"/>
                <a:ea typeface="+mn-ea"/>
                <a:cs typeface="+mn-cs"/>
              </a:rPr>
              <a:t>Common Trends in Migratory Corridors</a:t>
            </a:r>
            <a:endParaRPr lang="en-GB" sz="1500" b="1" kern="1200" dirty="0">
              <a:solidFill>
                <a:srgbClr val="002060"/>
              </a:solidFill>
              <a:latin typeface="Calibri"/>
              <a:ea typeface="+mn-ea"/>
              <a:cs typeface="+mn-cs"/>
            </a:endParaRPr>
          </a:p>
        </p:txBody>
      </p:sp>
      <p:sp>
        <p:nvSpPr>
          <p:cNvPr id="8" name="Rectangle 7"/>
          <p:cNvSpPr/>
          <p:nvPr/>
        </p:nvSpPr>
        <p:spPr>
          <a:xfrm>
            <a:off x="1871700" y="1003804"/>
            <a:ext cx="5724636" cy="646331"/>
          </a:xfrm>
          <a:prstGeom prst="rect">
            <a:avLst/>
          </a:prstGeom>
        </p:spPr>
        <p:txBody>
          <a:bodyPr wrap="square">
            <a:spAutoFit/>
          </a:bodyPr>
          <a:lstStyle/>
          <a:p>
            <a:pPr defTabSz="685800">
              <a:buClrTx/>
            </a:pPr>
            <a:r>
              <a:rPr lang="es-ES_tradnl" sz="1800" kern="1200">
                <a:solidFill>
                  <a:srgbClr val="002060"/>
                </a:solidFill>
                <a:latin typeface="Calibri"/>
                <a:ea typeface="+mn-ea"/>
                <a:cs typeface="+mn-cs"/>
              </a:rPr>
              <a:t>In LAC, women make up more than half of the migrants identified in destination countries.</a:t>
            </a:r>
            <a:endParaRPr lang="es-ES_tradnl" sz="1800" kern="1200" dirty="0">
              <a:solidFill>
                <a:srgbClr val="002060"/>
              </a:solidFill>
              <a:latin typeface="Calibri"/>
              <a:ea typeface="+mn-ea"/>
              <a:cs typeface="+mn-cs"/>
            </a:endParaRPr>
          </a:p>
        </p:txBody>
      </p:sp>
      <p:graphicFrame>
        <p:nvGraphicFramePr>
          <p:cNvPr id="10" name="Table 9"/>
          <p:cNvGraphicFramePr>
            <a:graphicFrameLocks noGrp="1"/>
          </p:cNvGraphicFramePr>
          <p:nvPr>
            <p:extLst/>
          </p:nvPr>
        </p:nvGraphicFramePr>
        <p:xfrm>
          <a:off x="1817694" y="1653648"/>
          <a:ext cx="5749255" cy="2602433"/>
        </p:xfrm>
        <a:graphic>
          <a:graphicData uri="http://schemas.openxmlformats.org/drawingml/2006/table">
            <a:tbl>
              <a:tblPr firstRow="1" firstCol="1" bandRow="1">
                <a:tableStyleId>{5C22544A-7EE6-4342-B048-85BDC9FD1C3A}</a:tableStyleId>
              </a:tblPr>
              <a:tblGrid>
                <a:gridCol w="1983736">
                  <a:extLst>
                    <a:ext uri="{9D8B030D-6E8A-4147-A177-3AD203B41FA5}">
                      <a16:colId xmlns:a16="http://schemas.microsoft.com/office/drawing/2014/main" val="20000"/>
                    </a:ext>
                  </a:extLst>
                </a:gridCol>
                <a:gridCol w="2083434">
                  <a:extLst>
                    <a:ext uri="{9D8B030D-6E8A-4147-A177-3AD203B41FA5}">
                      <a16:colId xmlns:a16="http://schemas.microsoft.com/office/drawing/2014/main" val="20001"/>
                    </a:ext>
                  </a:extLst>
                </a:gridCol>
                <a:gridCol w="1682085">
                  <a:extLst>
                    <a:ext uri="{9D8B030D-6E8A-4147-A177-3AD203B41FA5}">
                      <a16:colId xmlns:a16="http://schemas.microsoft.com/office/drawing/2014/main" val="20002"/>
                    </a:ext>
                  </a:extLst>
                </a:gridCol>
              </a:tblGrid>
              <a:tr h="257840">
                <a:tc gridSpan="3">
                  <a:txBody>
                    <a:bodyPr/>
                    <a:lstStyle/>
                    <a:p>
                      <a:pPr algn="ctr">
                        <a:lnSpc>
                          <a:spcPct val="107000"/>
                        </a:lnSpc>
                        <a:spcAft>
                          <a:spcPts val="0"/>
                        </a:spcAft>
                      </a:pPr>
                      <a:r>
                        <a:rPr lang="es-ES_tradnl" sz="1500">
                          <a:effectLst/>
                        </a:rPr>
                        <a:t>Percentage of Women Migrants and Average Age</a:t>
                      </a:r>
                      <a:endParaRPr lang="es-ES_tradnl"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527698">
                <a:tc>
                  <a:txBody>
                    <a:bodyPr/>
                    <a:lstStyle/>
                    <a:p>
                      <a:pPr>
                        <a:lnSpc>
                          <a:spcPct val="107000"/>
                        </a:lnSpc>
                        <a:spcAft>
                          <a:spcPts val="0"/>
                        </a:spcAft>
                      </a:pPr>
                      <a:r>
                        <a:rPr lang="es-ES_tradnl" sz="1200">
                          <a:effectLst/>
                        </a:rPr>
                        <a:t> </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Percentage of </a:t>
                      </a:r>
                    </a:p>
                    <a:p>
                      <a:pPr algn="ctr">
                        <a:lnSpc>
                          <a:spcPct val="107000"/>
                        </a:lnSpc>
                        <a:spcAft>
                          <a:spcPts val="0"/>
                        </a:spcAft>
                      </a:pPr>
                      <a:r>
                        <a:rPr lang="es-ES_tradnl" sz="1200">
                          <a:effectLst/>
                          <a:latin typeface="Calibri" panose="020F0502020204030204" pitchFamily="34" charset="0"/>
                          <a:ea typeface="Calibri" panose="020F0502020204030204" pitchFamily="34" charset="0"/>
                          <a:cs typeface="Times New Roman" panose="02020603050405020304" pitchFamily="18" charset="0"/>
                        </a:rPr>
                        <a:t>Women Migrants</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Average Age</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257840">
                <a:tc>
                  <a:txBody>
                    <a:bodyPr/>
                    <a:lstStyle/>
                    <a:p>
                      <a:pPr>
                        <a:lnSpc>
                          <a:spcPct val="107000"/>
                        </a:lnSpc>
                        <a:spcAft>
                          <a:spcPts val="0"/>
                        </a:spcAft>
                      </a:pPr>
                      <a:r>
                        <a:rPr lang="es-ES_tradnl" sz="1200">
                          <a:effectLst/>
                        </a:rPr>
                        <a:t>Total for</a:t>
                      </a:r>
                      <a:r>
                        <a:rPr lang="es-ES_tradnl" sz="1200" baseline="0">
                          <a:effectLst/>
                        </a:rPr>
                        <a:t> the</a:t>
                      </a:r>
                      <a:r>
                        <a:rPr lang="es-ES_tradnl" sz="1200">
                          <a:effectLst/>
                        </a:rPr>
                        <a:t> Americas</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51.4</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39.4</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527698">
                <a:tc>
                  <a:txBody>
                    <a:bodyPr/>
                    <a:lstStyle/>
                    <a:p>
                      <a:pPr>
                        <a:lnSpc>
                          <a:spcPct val="107000"/>
                        </a:lnSpc>
                        <a:spcAft>
                          <a:spcPts val="0"/>
                        </a:spcAft>
                      </a:pPr>
                      <a:r>
                        <a:rPr lang="es-ES_tradnl" sz="1200">
                          <a:effectLst/>
                        </a:rPr>
                        <a:t>Latin America &amp;</a:t>
                      </a:r>
                      <a:r>
                        <a:rPr lang="es-ES_tradnl" sz="1200" baseline="0">
                          <a:effectLst/>
                        </a:rPr>
                        <a:t> Caribbean</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51.6</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36.7</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3"/>
                  </a:ext>
                </a:extLst>
              </a:tr>
              <a:tr h="257840">
                <a:tc>
                  <a:txBody>
                    <a:bodyPr/>
                    <a:lstStyle/>
                    <a:p>
                      <a:pPr>
                        <a:lnSpc>
                          <a:spcPct val="107000"/>
                        </a:lnSpc>
                        <a:spcAft>
                          <a:spcPts val="0"/>
                        </a:spcAft>
                      </a:pPr>
                      <a:r>
                        <a:rPr lang="es-ES_tradnl" sz="1200">
                          <a:effectLst/>
                        </a:rPr>
                        <a:t>Caribbean</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49</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34.4</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4"/>
                  </a:ext>
                </a:extLst>
              </a:tr>
              <a:tr h="257840">
                <a:tc>
                  <a:txBody>
                    <a:bodyPr/>
                    <a:lstStyle/>
                    <a:p>
                      <a:pPr>
                        <a:lnSpc>
                          <a:spcPct val="107000"/>
                        </a:lnSpc>
                        <a:spcAft>
                          <a:spcPts val="0"/>
                        </a:spcAft>
                      </a:pPr>
                      <a:r>
                        <a:rPr lang="es-ES_tradnl" sz="1200">
                          <a:effectLst/>
                        </a:rPr>
                        <a:t>Central America</a:t>
                      </a:r>
                      <a:r>
                        <a:rPr lang="es-ES_tradnl" sz="1200" baseline="0">
                          <a:effectLst/>
                        </a:rPr>
                        <a:t> &amp; Mexico</a:t>
                      </a:r>
                      <a:endParaRPr lang="es-ES_trad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50</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23.8</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5"/>
                  </a:ext>
                </a:extLst>
              </a:tr>
              <a:tr h="257840">
                <a:tc>
                  <a:txBody>
                    <a:bodyPr/>
                    <a:lstStyle/>
                    <a:p>
                      <a:pPr>
                        <a:lnSpc>
                          <a:spcPct val="107000"/>
                        </a:lnSpc>
                        <a:spcAft>
                          <a:spcPts val="0"/>
                        </a:spcAft>
                      </a:pPr>
                      <a:r>
                        <a:rPr lang="es-ES_tradnl" sz="1200">
                          <a:effectLst/>
                        </a:rPr>
                        <a:t>South America</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52.8</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41.6</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6"/>
                  </a:ext>
                </a:extLst>
              </a:tr>
              <a:tr h="257840">
                <a:tc>
                  <a:txBody>
                    <a:bodyPr/>
                    <a:lstStyle/>
                    <a:p>
                      <a:pPr>
                        <a:lnSpc>
                          <a:spcPct val="107000"/>
                        </a:lnSpc>
                        <a:spcAft>
                          <a:spcPts val="0"/>
                        </a:spcAft>
                      </a:pPr>
                      <a:r>
                        <a:rPr lang="es-ES_tradnl" sz="1200">
                          <a:effectLst/>
                        </a:rPr>
                        <a:t>North America*</a:t>
                      </a:r>
                      <a:endParaRPr lang="es-ES_trad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51.2</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200">
                          <a:effectLst/>
                        </a:rPr>
                        <a:t>42.2</a:t>
                      </a:r>
                      <a:endParaRPr lang="es-ES_trad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7"/>
                  </a:ext>
                </a:extLst>
              </a:tr>
            </a:tbl>
          </a:graphicData>
        </a:graphic>
      </p:graphicFrame>
      <p:sp>
        <p:nvSpPr>
          <p:cNvPr id="11" name="TextBox 10"/>
          <p:cNvSpPr txBox="1"/>
          <p:nvPr/>
        </p:nvSpPr>
        <p:spPr>
          <a:xfrm>
            <a:off x="1871700" y="4299942"/>
            <a:ext cx="1229824" cy="253916"/>
          </a:xfrm>
          <a:prstGeom prst="rect">
            <a:avLst/>
          </a:prstGeom>
          <a:noFill/>
        </p:spPr>
        <p:txBody>
          <a:bodyPr wrap="none" rtlCol="0">
            <a:spAutoFit/>
          </a:bodyPr>
          <a:lstStyle/>
          <a:p>
            <a:pPr defTabSz="685800">
              <a:buClrTx/>
            </a:pPr>
            <a:r>
              <a:rPr lang="es-ES_tradnl" sz="1050" kern="1200">
                <a:solidFill>
                  <a:prstClr val="black"/>
                </a:solidFill>
                <a:latin typeface="Calibri"/>
                <a:ea typeface="+mn-ea"/>
                <a:cs typeface="+mn-cs"/>
              </a:rPr>
              <a:t>* Excluding Mexico</a:t>
            </a:r>
            <a:endParaRPr lang="es-ES_tradnl" sz="1050" kern="1200" dirty="0">
              <a:solidFill>
                <a:prstClr val="black"/>
              </a:solidFill>
              <a:latin typeface="Calibri"/>
              <a:ea typeface="+mn-ea"/>
              <a:cs typeface="+mn-cs"/>
            </a:endParaRPr>
          </a:p>
        </p:txBody>
      </p:sp>
      <p:sp>
        <p:nvSpPr>
          <p:cNvPr id="12" name="TextBox 11"/>
          <p:cNvSpPr txBox="1"/>
          <p:nvPr/>
        </p:nvSpPr>
        <p:spPr>
          <a:xfrm>
            <a:off x="1817694" y="4569972"/>
            <a:ext cx="5925020" cy="415498"/>
          </a:xfrm>
          <a:prstGeom prst="rect">
            <a:avLst/>
          </a:prstGeom>
          <a:noFill/>
        </p:spPr>
        <p:txBody>
          <a:bodyPr wrap="none" rtlCol="0">
            <a:spAutoFit/>
          </a:bodyPr>
          <a:lstStyle/>
          <a:p>
            <a:pPr defTabSz="685800">
              <a:buClrTx/>
            </a:pPr>
            <a:r>
              <a:rPr lang="es-ES_tradnl" sz="1050" kern="1200">
                <a:solidFill>
                  <a:prstClr val="black"/>
                </a:solidFill>
                <a:latin typeface="Calibri"/>
                <a:ea typeface="+mn-ea"/>
                <a:cs typeface="+mn-cs"/>
              </a:rPr>
              <a:t>Source: </a:t>
            </a:r>
            <a:r>
              <a:rPr lang="en-US" sz="1050" kern="1200">
                <a:solidFill>
                  <a:prstClr val="black"/>
                </a:solidFill>
                <a:latin typeface="Calibri"/>
                <a:ea typeface="+mn-ea"/>
                <a:cs typeface="+mn-cs"/>
              </a:rPr>
              <a:t>United Nations Department of Economic and Social Affairs</a:t>
            </a:r>
            <a:r>
              <a:rPr lang="es-ES_tradnl" sz="1050" kern="1200">
                <a:solidFill>
                  <a:prstClr val="black"/>
                </a:solidFill>
                <a:latin typeface="Calibri"/>
                <a:ea typeface="+mn-ea"/>
                <a:cs typeface="+mn-cs"/>
              </a:rPr>
              <a:t> </a:t>
            </a:r>
            <a:r>
              <a:rPr lang="es-ES_tradnl" sz="1050" kern="1200" dirty="0">
                <a:solidFill>
                  <a:prstClr val="black"/>
                </a:solidFill>
                <a:latin typeface="Calibri"/>
                <a:ea typeface="+mn-ea"/>
                <a:cs typeface="+mn-cs"/>
              </a:rPr>
              <a:t>(UNDESA</a:t>
            </a:r>
            <a:r>
              <a:rPr lang="es-ES_tradnl" sz="1050" kern="1200">
                <a:solidFill>
                  <a:prstClr val="black"/>
                </a:solidFill>
                <a:latin typeface="Calibri"/>
                <a:ea typeface="+mn-ea"/>
                <a:cs typeface="+mn-cs"/>
              </a:rPr>
              <a:t>), Population Division </a:t>
            </a:r>
            <a:r>
              <a:rPr lang="es-ES_tradnl" sz="1050" kern="1200" dirty="0">
                <a:solidFill>
                  <a:prstClr val="black"/>
                </a:solidFill>
                <a:latin typeface="Calibri"/>
                <a:ea typeface="+mn-ea"/>
                <a:cs typeface="+mn-cs"/>
              </a:rPr>
              <a:t>(2013).</a:t>
            </a:r>
          </a:p>
          <a:p>
            <a:pPr defTabSz="685800">
              <a:buClrTx/>
            </a:pPr>
            <a:r>
              <a:rPr lang="es-ES_tradnl" sz="1050" kern="1200" dirty="0">
                <a:solidFill>
                  <a:prstClr val="black"/>
                </a:solidFill>
                <a:latin typeface="Calibri"/>
                <a:ea typeface="+mn-ea"/>
                <a:cs typeface="+mn-cs"/>
              </a:rPr>
              <a:t>International </a:t>
            </a:r>
            <a:r>
              <a:rPr lang="es-ES_tradnl" sz="1050" kern="1200" dirty="0" err="1">
                <a:solidFill>
                  <a:prstClr val="black"/>
                </a:solidFill>
                <a:latin typeface="Calibri"/>
                <a:ea typeface="+mn-ea"/>
                <a:cs typeface="+mn-cs"/>
              </a:rPr>
              <a:t>Migration</a:t>
            </a:r>
            <a:r>
              <a:rPr lang="es-ES_tradnl" sz="1050" kern="1200" dirty="0">
                <a:solidFill>
                  <a:prstClr val="black"/>
                </a:solidFill>
                <a:latin typeface="Calibri"/>
                <a:ea typeface="+mn-ea"/>
                <a:cs typeface="+mn-cs"/>
              </a:rPr>
              <a:t> 2013 </a:t>
            </a:r>
            <a:r>
              <a:rPr lang="es-ES_tradnl" sz="1050" kern="1200" dirty="0" err="1">
                <a:solidFill>
                  <a:prstClr val="black"/>
                </a:solidFill>
                <a:latin typeface="Calibri"/>
                <a:ea typeface="+mn-ea"/>
                <a:cs typeface="+mn-cs"/>
              </a:rPr>
              <a:t>Wallchart</a:t>
            </a:r>
            <a:r>
              <a:rPr lang="es-ES_tradnl" sz="1050" kern="1200" dirty="0">
                <a:solidFill>
                  <a:prstClr val="black"/>
                </a:solidFill>
                <a:latin typeface="Calibri"/>
                <a:ea typeface="+mn-ea"/>
                <a:cs typeface="+mn-cs"/>
              </a:rPr>
              <a:t> (</a:t>
            </a:r>
            <a:r>
              <a:rPr lang="es-ES_tradnl" sz="1050" kern="1200" dirty="0" err="1">
                <a:solidFill>
                  <a:prstClr val="black"/>
                </a:solidFill>
                <a:latin typeface="Calibri"/>
                <a:ea typeface="+mn-ea"/>
                <a:cs typeface="+mn-cs"/>
              </a:rPr>
              <a:t>United</a:t>
            </a:r>
            <a:r>
              <a:rPr lang="es-ES_tradnl" sz="1050" kern="1200" dirty="0">
                <a:solidFill>
                  <a:prstClr val="black"/>
                </a:solidFill>
                <a:latin typeface="Calibri"/>
                <a:ea typeface="+mn-ea"/>
                <a:cs typeface="+mn-cs"/>
              </a:rPr>
              <a:t> </a:t>
            </a:r>
            <a:r>
              <a:rPr lang="es-ES_tradnl" sz="1050" kern="1200" dirty="0" err="1">
                <a:solidFill>
                  <a:prstClr val="black"/>
                </a:solidFill>
                <a:latin typeface="Calibri"/>
                <a:ea typeface="+mn-ea"/>
                <a:cs typeface="+mn-cs"/>
              </a:rPr>
              <a:t>Nations</a:t>
            </a:r>
            <a:r>
              <a:rPr lang="es-ES_tradnl" sz="1050" kern="1200" dirty="0">
                <a:solidFill>
                  <a:prstClr val="black"/>
                </a:solidFill>
                <a:latin typeface="Calibri"/>
                <a:ea typeface="+mn-ea"/>
                <a:cs typeface="+mn-cs"/>
              </a:rPr>
              <a:t> </a:t>
            </a:r>
            <a:r>
              <a:rPr lang="es-ES_tradnl" sz="1050" kern="1200" dirty="0" err="1">
                <a:solidFill>
                  <a:prstClr val="black"/>
                </a:solidFill>
                <a:latin typeface="Calibri"/>
                <a:ea typeface="+mn-ea"/>
                <a:cs typeface="+mn-cs"/>
              </a:rPr>
              <a:t>publication</a:t>
            </a:r>
            <a:r>
              <a:rPr lang="es-ES_tradnl" sz="1050" kern="1200" dirty="0">
                <a:solidFill>
                  <a:prstClr val="black"/>
                </a:solidFill>
                <a:latin typeface="Calibri"/>
                <a:ea typeface="+mn-ea"/>
                <a:cs typeface="+mn-cs"/>
              </a:rPr>
              <a:t>, Sales No. E</a:t>
            </a:r>
            <a:r>
              <a:rPr lang="es-ES_tradnl" sz="1050" kern="1200">
                <a:solidFill>
                  <a:prstClr val="black"/>
                </a:solidFill>
                <a:latin typeface="Calibri"/>
                <a:ea typeface="+mn-ea"/>
                <a:cs typeface="+mn-cs"/>
              </a:rPr>
              <a:t>. 13.XIII.8)</a:t>
            </a:r>
            <a:endParaRPr lang="es-ES_tradnl" sz="1050" kern="1200" dirty="0">
              <a:solidFill>
                <a:prstClr val="black"/>
              </a:solidFill>
              <a:latin typeface="Calibri"/>
              <a:ea typeface="+mn-ea"/>
              <a:cs typeface="+mn-cs"/>
            </a:endParaRPr>
          </a:p>
        </p:txBody>
      </p:sp>
      <p:sp>
        <p:nvSpPr>
          <p:cNvPr id="3" name="Slide Number Placeholder 2"/>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34</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70152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9682" y="586145"/>
            <a:ext cx="5724636" cy="369332"/>
          </a:xfrm>
          <a:prstGeom prst="rect">
            <a:avLst/>
          </a:prstGeom>
        </p:spPr>
        <p:txBody>
          <a:bodyPr wrap="square">
            <a:spAutoFit/>
          </a:bodyPr>
          <a:lstStyle/>
          <a:p>
            <a:pPr marL="342900" indent="-342900" algn="just" defTabSz="685800">
              <a:buClrTx/>
              <a:buFont typeface="+mj-lt"/>
              <a:buAutoNum type="arabicPeriod"/>
            </a:pPr>
            <a:r>
              <a:rPr lang="es-ES_tradnl" sz="1800" kern="1200">
                <a:solidFill>
                  <a:srgbClr val="002060"/>
                </a:solidFill>
                <a:latin typeface="Calibri"/>
                <a:ea typeface="+mn-ea"/>
                <a:cs typeface="+mn-cs"/>
              </a:rPr>
              <a:t>Feminization of Labour Migration</a:t>
            </a:r>
            <a:endParaRPr lang="es-ES_tradnl" sz="1800" kern="1200" dirty="0">
              <a:solidFill>
                <a:srgbClr val="002060"/>
              </a:solidFill>
              <a:latin typeface="Calibri"/>
              <a:ea typeface="+mn-ea"/>
              <a:cs typeface="+mn-cs"/>
            </a:endParaRPr>
          </a:p>
        </p:txBody>
      </p:sp>
      <p:graphicFrame>
        <p:nvGraphicFramePr>
          <p:cNvPr id="5" name="Table 4"/>
          <p:cNvGraphicFramePr>
            <a:graphicFrameLocks noGrp="1"/>
          </p:cNvGraphicFramePr>
          <p:nvPr>
            <p:extLst/>
          </p:nvPr>
        </p:nvGraphicFramePr>
        <p:xfrm>
          <a:off x="1817694" y="1221600"/>
          <a:ext cx="5184576" cy="2515177"/>
        </p:xfrm>
        <a:graphic>
          <a:graphicData uri="http://schemas.openxmlformats.org/drawingml/2006/table">
            <a:tbl>
              <a:tblPr firstRow="1" firstCol="1" bandRow="1">
                <a:tableStyleId>{5C22544A-7EE6-4342-B048-85BDC9FD1C3A}</a:tableStyleId>
              </a:tblPr>
              <a:tblGrid>
                <a:gridCol w="1602170">
                  <a:extLst>
                    <a:ext uri="{9D8B030D-6E8A-4147-A177-3AD203B41FA5}">
                      <a16:colId xmlns:a16="http://schemas.microsoft.com/office/drawing/2014/main" val="20000"/>
                    </a:ext>
                  </a:extLst>
                </a:gridCol>
                <a:gridCol w="1248886">
                  <a:extLst>
                    <a:ext uri="{9D8B030D-6E8A-4147-A177-3AD203B41FA5}">
                      <a16:colId xmlns:a16="http://schemas.microsoft.com/office/drawing/2014/main" val="20001"/>
                    </a:ext>
                  </a:extLst>
                </a:gridCol>
                <a:gridCol w="1301907">
                  <a:extLst>
                    <a:ext uri="{9D8B030D-6E8A-4147-A177-3AD203B41FA5}">
                      <a16:colId xmlns:a16="http://schemas.microsoft.com/office/drawing/2014/main" val="20002"/>
                    </a:ext>
                  </a:extLst>
                </a:gridCol>
                <a:gridCol w="1031613">
                  <a:extLst>
                    <a:ext uri="{9D8B030D-6E8A-4147-A177-3AD203B41FA5}">
                      <a16:colId xmlns:a16="http://schemas.microsoft.com/office/drawing/2014/main" val="20003"/>
                    </a:ext>
                  </a:extLst>
                </a:gridCol>
              </a:tblGrid>
              <a:tr h="352304">
                <a:tc gridSpan="4">
                  <a:txBody>
                    <a:bodyPr/>
                    <a:lstStyle/>
                    <a:p>
                      <a:pPr algn="ctr">
                        <a:lnSpc>
                          <a:spcPct val="107000"/>
                        </a:lnSpc>
                        <a:spcAft>
                          <a:spcPts val="0"/>
                        </a:spcAft>
                      </a:pPr>
                      <a:r>
                        <a:rPr lang="es-ES_tradnl" sz="1500">
                          <a:effectLst/>
                        </a:rPr>
                        <a:t>Participation Rates for Migrant</a:t>
                      </a:r>
                      <a:r>
                        <a:rPr lang="es-ES_tradnl" sz="1500" baseline="0">
                          <a:effectLst/>
                        </a:rPr>
                        <a:t> Workers</a:t>
                      </a:r>
                      <a:endParaRPr lang="es-ES_tradnl"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720958">
                <a:tc>
                  <a:txBody>
                    <a:bodyPr/>
                    <a:lstStyle/>
                    <a:p>
                      <a:pPr>
                        <a:lnSpc>
                          <a:spcPct val="107000"/>
                        </a:lnSpc>
                        <a:spcAft>
                          <a:spcPts val="0"/>
                        </a:spcAft>
                      </a:pPr>
                      <a:r>
                        <a:rPr lang="es-ES_tradnl" sz="1400">
                          <a:effectLst/>
                        </a:rPr>
                        <a:t> </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400">
                          <a:effectLst/>
                          <a:latin typeface="+mn-lt"/>
                          <a:ea typeface="+mn-ea"/>
                          <a:cs typeface="+mn-cs"/>
                        </a:rPr>
                        <a:t>Migrant</a:t>
                      </a:r>
                      <a:r>
                        <a:rPr lang="es-ES_tradnl" sz="1400" baseline="0">
                          <a:effectLst/>
                          <a:latin typeface="+mn-lt"/>
                          <a:ea typeface="+mn-ea"/>
                          <a:cs typeface="+mn-cs"/>
                        </a:rPr>
                        <a:t> </a:t>
                      </a:r>
                      <a:br>
                        <a:rPr lang="es-ES_tradnl" sz="1400" baseline="0">
                          <a:effectLst/>
                          <a:latin typeface="+mn-lt"/>
                          <a:ea typeface="+mn-ea"/>
                          <a:cs typeface="+mn-cs"/>
                        </a:rPr>
                      </a:br>
                      <a:r>
                        <a:rPr lang="es-ES_tradnl" sz="1400" baseline="0">
                          <a:effectLst/>
                          <a:latin typeface="+mn-lt"/>
                          <a:ea typeface="+mn-ea"/>
                          <a:cs typeface="+mn-cs"/>
                        </a:rPr>
                        <a:t>Women</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400">
                          <a:effectLst/>
                        </a:rPr>
                        <a:t>Migrant </a:t>
                      </a:r>
                      <a:br>
                        <a:rPr lang="es-ES_tradnl" sz="1400">
                          <a:effectLst/>
                        </a:rPr>
                      </a:br>
                      <a:r>
                        <a:rPr lang="es-ES_tradnl" sz="1400">
                          <a:effectLst/>
                        </a:rPr>
                        <a:t>Men</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400">
                          <a:effectLst/>
                        </a:rPr>
                        <a:t>National Population</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720958">
                <a:tc>
                  <a:txBody>
                    <a:bodyPr/>
                    <a:lstStyle/>
                    <a:p>
                      <a:pPr>
                        <a:lnSpc>
                          <a:spcPct val="107000"/>
                        </a:lnSpc>
                        <a:spcAft>
                          <a:spcPts val="0"/>
                        </a:spcAft>
                      </a:pPr>
                      <a:r>
                        <a:rPr lang="es-ES_tradnl" sz="1400">
                          <a:effectLst/>
                        </a:rPr>
                        <a:t>Latin America and the Caribbean</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400">
                          <a:effectLst/>
                        </a:rPr>
                        <a:t>55.7</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400">
                          <a:effectLst/>
                        </a:rPr>
                        <a:t>50</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400">
                          <a:effectLst/>
                        </a:rPr>
                        <a:t>54</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720958">
                <a:tc>
                  <a:txBody>
                    <a:bodyPr/>
                    <a:lstStyle/>
                    <a:p>
                      <a:pPr>
                        <a:lnSpc>
                          <a:spcPct val="107000"/>
                        </a:lnSpc>
                        <a:spcAft>
                          <a:spcPts val="0"/>
                        </a:spcAft>
                      </a:pPr>
                      <a:r>
                        <a:rPr lang="es-ES_tradnl" sz="1400">
                          <a:effectLst/>
                        </a:rPr>
                        <a:t>North America</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400">
                          <a:effectLst/>
                        </a:rPr>
                        <a:t>67.8</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400">
                          <a:effectLst/>
                        </a:rPr>
                        <a:t>55.8</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ES_tradnl" sz="1400">
                          <a:effectLst/>
                        </a:rPr>
                        <a:t>77.3</a:t>
                      </a:r>
                      <a:endParaRPr lang="es-ES_trad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3"/>
                  </a:ext>
                </a:extLst>
              </a:tr>
            </a:tbl>
          </a:graphicData>
        </a:graphic>
      </p:graphicFrame>
      <p:sp>
        <p:nvSpPr>
          <p:cNvPr id="14" name="TextBox 13"/>
          <p:cNvSpPr txBox="1"/>
          <p:nvPr/>
        </p:nvSpPr>
        <p:spPr>
          <a:xfrm>
            <a:off x="1871700" y="3759882"/>
            <a:ext cx="1191352" cy="253916"/>
          </a:xfrm>
          <a:prstGeom prst="rect">
            <a:avLst/>
          </a:prstGeom>
          <a:noFill/>
        </p:spPr>
        <p:txBody>
          <a:bodyPr wrap="none" rtlCol="0">
            <a:spAutoFit/>
          </a:bodyPr>
          <a:lstStyle/>
          <a:p>
            <a:pPr defTabSz="685800">
              <a:buClrTx/>
            </a:pPr>
            <a:r>
              <a:rPr lang="es-ES_tradnl" sz="1050" kern="1200">
                <a:solidFill>
                  <a:prstClr val="black"/>
                </a:solidFill>
                <a:latin typeface="Calibri"/>
                <a:ea typeface="+mn-ea"/>
                <a:cs typeface="+mn-cs"/>
              </a:rPr>
              <a:t>Source: ILO (2015)</a:t>
            </a:r>
            <a:endParaRPr lang="es-ES_tradnl" sz="1050" kern="1200" dirty="0">
              <a:solidFill>
                <a:prstClr val="black"/>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35</a:t>
            </a:fld>
            <a:endParaRPr lang="en-GB" kern="1200">
              <a:solidFill>
                <a:prstClr val="black">
                  <a:tint val="75000"/>
                </a:prstClr>
              </a:solidFill>
              <a:latin typeface="Calibri"/>
              <a:ea typeface="+mn-ea"/>
              <a:cs typeface="+mn-cs"/>
            </a:endParaRPr>
          </a:p>
        </p:txBody>
      </p:sp>
      <p:sp>
        <p:nvSpPr>
          <p:cNvPr id="8" name="Rectangle 7"/>
          <p:cNvSpPr/>
          <p:nvPr/>
        </p:nvSpPr>
        <p:spPr>
          <a:xfrm>
            <a:off x="1685236" y="249492"/>
            <a:ext cx="3300263" cy="323165"/>
          </a:xfrm>
          <a:prstGeom prst="rect">
            <a:avLst/>
          </a:prstGeom>
        </p:spPr>
        <p:txBody>
          <a:bodyPr wrap="none">
            <a:spAutoFit/>
          </a:bodyPr>
          <a:lstStyle/>
          <a:p>
            <a:pPr algn="ctr" defTabSz="685800">
              <a:buClrTx/>
            </a:pPr>
            <a:r>
              <a:rPr lang="es-PE" sz="1500" b="1" kern="1200">
                <a:solidFill>
                  <a:srgbClr val="002060"/>
                </a:solidFill>
                <a:latin typeface="Calibri"/>
                <a:ea typeface="+mn-ea"/>
                <a:cs typeface="+mn-cs"/>
              </a:rPr>
              <a:t>Common Trends in Migratory Corridors</a:t>
            </a:r>
            <a:endParaRPr lang="en-GB" sz="1500" b="1" kern="1200" dirty="0">
              <a:solidFill>
                <a:srgbClr val="002060"/>
              </a:solidFill>
              <a:latin typeface="Calibri"/>
              <a:ea typeface="+mn-ea"/>
              <a:cs typeface="+mn-cs"/>
            </a:endParaRPr>
          </a:p>
        </p:txBody>
      </p:sp>
    </p:spTree>
    <p:extLst>
      <p:ext uri="{BB962C8B-B14F-4D97-AF65-F5344CB8AC3E}">
        <p14:creationId xmlns:p14="http://schemas.microsoft.com/office/powerpoint/2010/main" val="1512929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1670" y="1221601"/>
            <a:ext cx="6077843" cy="2482731"/>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defTabSz="685800">
              <a:buClrTx/>
              <a:buFont typeface="Wingdings" panose="05000000000000000000" pitchFamily="2" charset="2"/>
              <a:buChar char="q"/>
            </a:pPr>
            <a:r>
              <a:rPr lang="es-ES_tradnl" sz="1650" kern="1200">
                <a:solidFill>
                  <a:srgbClr val="1F497D"/>
                </a:solidFill>
                <a:latin typeface="Calibri"/>
                <a:ea typeface="+mn-ea"/>
                <a:cs typeface="+mn-cs"/>
              </a:rPr>
              <a:t>Complexity of estimating figures for both regular and irregular migrants, due to the lack of reliable data.</a:t>
            </a:r>
          </a:p>
          <a:p>
            <a:pPr marL="385763" indent="-385763" defTabSz="685800">
              <a:spcBef>
                <a:spcPts val="1350"/>
              </a:spcBef>
              <a:buClrTx/>
              <a:buFont typeface="Wingdings" panose="05000000000000000000" pitchFamily="2" charset="2"/>
              <a:buChar char="q"/>
            </a:pPr>
            <a:r>
              <a:rPr lang="es-ES_tradnl" sz="1650" kern="1200">
                <a:solidFill>
                  <a:srgbClr val="1F497D"/>
                </a:solidFill>
                <a:latin typeface="Calibri"/>
                <a:ea typeface="+mn-ea"/>
                <a:cs typeface="+mn-cs"/>
              </a:rPr>
              <a:t>These workers who enter labour markets with little or no protection of their labour rights, and who find work in occupations not usually filled by the local population.</a:t>
            </a:r>
          </a:p>
          <a:p>
            <a:pPr marL="385763" indent="-385763" defTabSz="685800">
              <a:spcBef>
                <a:spcPts val="1350"/>
              </a:spcBef>
              <a:buClrTx/>
              <a:buFont typeface="Wingdings" panose="05000000000000000000" pitchFamily="2" charset="2"/>
              <a:buChar char="q"/>
            </a:pPr>
            <a:r>
              <a:rPr lang="es-ES_tradnl" sz="1650" kern="1200">
                <a:solidFill>
                  <a:srgbClr val="1F497D"/>
                </a:solidFill>
                <a:latin typeface="Calibri"/>
                <a:ea typeface="+mn-ea"/>
                <a:cs typeface="+mn-cs"/>
              </a:rPr>
              <a:t>Many of these workers are exposed to violations of their human rights and fundamental labour rights during their journey to the destination country and when crossing borders.</a:t>
            </a:r>
            <a:endParaRPr lang="es-ES_tradnl" sz="1650" kern="1200" dirty="0">
              <a:solidFill>
                <a:srgbClr val="1F497D"/>
              </a:solidFill>
              <a:latin typeface="Calibri"/>
              <a:ea typeface="+mn-ea"/>
              <a:cs typeface="+mn-cs"/>
            </a:endParaRPr>
          </a:p>
        </p:txBody>
      </p:sp>
      <p:sp>
        <p:nvSpPr>
          <p:cNvPr id="12" name="Rectangle 11"/>
          <p:cNvSpPr/>
          <p:nvPr/>
        </p:nvSpPr>
        <p:spPr>
          <a:xfrm>
            <a:off x="1709682" y="586145"/>
            <a:ext cx="5724636" cy="369332"/>
          </a:xfrm>
          <a:prstGeom prst="rect">
            <a:avLst/>
          </a:prstGeom>
        </p:spPr>
        <p:txBody>
          <a:bodyPr wrap="square">
            <a:spAutoFit/>
          </a:bodyPr>
          <a:lstStyle/>
          <a:p>
            <a:pPr marL="342900" indent="-342900" algn="just" defTabSz="685800">
              <a:buClrTx/>
              <a:buFont typeface="+mj-lt"/>
              <a:buAutoNum type="arabicPeriod" startAt="2"/>
            </a:pPr>
            <a:r>
              <a:rPr lang="es-ES_tradnl" sz="1800" kern="1200">
                <a:solidFill>
                  <a:srgbClr val="002060"/>
                </a:solidFill>
                <a:latin typeface="Calibri"/>
                <a:ea typeface="+mn-ea"/>
                <a:cs typeface="+mn-cs"/>
              </a:rPr>
              <a:t>Migrant Workers with Irregular Status</a:t>
            </a:r>
            <a:endParaRPr lang="es-ES_tradnl" sz="1800" kern="1200" dirty="0">
              <a:solidFill>
                <a:srgbClr val="002060"/>
              </a:solidFill>
              <a:latin typeface="Calibri"/>
              <a:ea typeface="+mn-ea"/>
              <a:cs typeface="+mn-cs"/>
            </a:endParaRP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36</a:t>
            </a:fld>
            <a:endParaRPr lang="en-GB" kern="1200">
              <a:solidFill>
                <a:prstClr val="black">
                  <a:tint val="75000"/>
                </a:prstClr>
              </a:solidFill>
              <a:latin typeface="Calibri"/>
              <a:ea typeface="+mn-ea"/>
              <a:cs typeface="+mn-cs"/>
            </a:endParaRPr>
          </a:p>
        </p:txBody>
      </p:sp>
      <p:sp>
        <p:nvSpPr>
          <p:cNvPr id="8" name="Rectangle 7"/>
          <p:cNvSpPr/>
          <p:nvPr/>
        </p:nvSpPr>
        <p:spPr>
          <a:xfrm>
            <a:off x="1331640" y="249492"/>
            <a:ext cx="3629413" cy="323165"/>
          </a:xfrm>
          <a:prstGeom prst="rect">
            <a:avLst/>
          </a:prstGeom>
        </p:spPr>
        <p:txBody>
          <a:bodyPr wrap="square">
            <a:spAutoFit/>
          </a:bodyPr>
          <a:lstStyle/>
          <a:p>
            <a:pPr algn="ctr" defTabSz="685800">
              <a:buClrTx/>
            </a:pPr>
            <a:r>
              <a:rPr lang="es-PE" sz="1500" b="1" kern="1200">
                <a:solidFill>
                  <a:srgbClr val="002060"/>
                </a:solidFill>
                <a:latin typeface="Calibri"/>
                <a:ea typeface="+mn-ea"/>
                <a:cs typeface="+mn-cs"/>
              </a:rPr>
              <a:t>Common Trends in Migratory Corridors</a:t>
            </a:r>
            <a:endParaRPr lang="en-GB" sz="1500" b="1" kern="1200" dirty="0">
              <a:solidFill>
                <a:srgbClr val="002060"/>
              </a:solidFill>
              <a:latin typeface="Calibri"/>
              <a:ea typeface="+mn-ea"/>
              <a:cs typeface="+mn-cs"/>
            </a:endParaRPr>
          </a:p>
        </p:txBody>
      </p:sp>
    </p:spTree>
    <p:extLst>
      <p:ext uri="{BB962C8B-B14F-4D97-AF65-F5344CB8AC3E}">
        <p14:creationId xmlns:p14="http://schemas.microsoft.com/office/powerpoint/2010/main" val="1261430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5676" y="1220523"/>
            <a:ext cx="6144266" cy="2228815"/>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defTabSz="685800">
              <a:buClrTx/>
              <a:buFont typeface="Wingdings" panose="05000000000000000000" pitchFamily="2" charset="2"/>
              <a:buChar char="q"/>
            </a:pPr>
            <a:r>
              <a:rPr lang="es-ES_tradnl" sz="1650" kern="1200">
                <a:solidFill>
                  <a:srgbClr val="1F497D"/>
                </a:solidFill>
                <a:latin typeface="Calibri"/>
                <a:ea typeface="+mn-ea"/>
                <a:cs typeface="+mn-cs"/>
              </a:rPr>
              <a:t>It is estimated that in 2012, 78% (8.9 million) of the irregular migrants living in the United States came from within the Americas.</a:t>
            </a:r>
          </a:p>
          <a:p>
            <a:pPr marL="385763" indent="-385763" defTabSz="685800">
              <a:spcBef>
                <a:spcPts val="1350"/>
              </a:spcBef>
              <a:buClrTx/>
              <a:buFont typeface="Wingdings" panose="05000000000000000000" pitchFamily="2" charset="2"/>
              <a:buChar char="q"/>
            </a:pPr>
            <a:r>
              <a:rPr lang="es-ES_tradnl" sz="1650" kern="1200">
                <a:solidFill>
                  <a:srgbClr val="1F497D"/>
                </a:solidFill>
                <a:latin typeface="Calibri"/>
                <a:ea typeface="+mn-ea"/>
                <a:cs typeface="+mn-cs"/>
              </a:rPr>
              <a:t>Migrants with irregular status represent about 3.5% of the population of the United States and 5.1% of the work force.</a:t>
            </a:r>
          </a:p>
          <a:p>
            <a:pPr marL="385763" indent="-385763" defTabSz="685800">
              <a:spcBef>
                <a:spcPts val="1350"/>
              </a:spcBef>
              <a:buClrTx/>
              <a:buFont typeface="Wingdings" panose="05000000000000000000" pitchFamily="2" charset="2"/>
              <a:buChar char="q"/>
            </a:pPr>
            <a:r>
              <a:rPr lang="es-ES_tradnl" sz="1650" kern="1200">
                <a:solidFill>
                  <a:srgbClr val="1F497D"/>
                </a:solidFill>
                <a:latin typeface="Calibri"/>
                <a:ea typeface="+mn-ea"/>
                <a:cs typeface="+mn-cs"/>
              </a:rPr>
              <a:t>In the Dominican Republic, 95% (665,000) of Haitian migrants have irregular status.</a:t>
            </a:r>
            <a:endParaRPr lang="es-ES_tradnl" sz="1650" kern="1200" dirty="0">
              <a:solidFill>
                <a:srgbClr val="1F497D"/>
              </a:solidFill>
              <a:latin typeface="Calibri"/>
              <a:ea typeface="+mn-ea"/>
              <a:cs typeface="+mn-cs"/>
            </a:endParaRPr>
          </a:p>
        </p:txBody>
      </p:sp>
      <p:sp>
        <p:nvSpPr>
          <p:cNvPr id="12" name="Rectangle 11"/>
          <p:cNvSpPr/>
          <p:nvPr/>
        </p:nvSpPr>
        <p:spPr>
          <a:xfrm>
            <a:off x="1709682" y="586145"/>
            <a:ext cx="5724636" cy="369332"/>
          </a:xfrm>
          <a:prstGeom prst="rect">
            <a:avLst/>
          </a:prstGeom>
        </p:spPr>
        <p:txBody>
          <a:bodyPr wrap="square">
            <a:spAutoFit/>
          </a:bodyPr>
          <a:lstStyle/>
          <a:p>
            <a:pPr marL="342900" indent="-342900" algn="just" defTabSz="685800">
              <a:buClrTx/>
              <a:buFont typeface="+mj-lt"/>
              <a:buAutoNum type="arabicPeriod" startAt="2"/>
            </a:pPr>
            <a:r>
              <a:rPr lang="es-ES_tradnl" sz="1800" kern="1200">
                <a:solidFill>
                  <a:srgbClr val="002060"/>
                </a:solidFill>
                <a:latin typeface="Calibri"/>
                <a:ea typeface="+mn-ea"/>
                <a:cs typeface="+mn-cs"/>
              </a:rPr>
              <a:t>Migrant Workers with Irregular Status</a:t>
            </a:r>
            <a:endParaRPr lang="es-ES_tradnl" sz="1800" kern="1200" dirty="0">
              <a:solidFill>
                <a:srgbClr val="002060"/>
              </a:solidFill>
              <a:latin typeface="Calibri"/>
              <a:ea typeface="+mn-ea"/>
              <a:cs typeface="+mn-cs"/>
            </a:endParaRP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37</a:t>
            </a:fld>
            <a:endParaRPr lang="en-GB" kern="1200">
              <a:solidFill>
                <a:prstClr val="black">
                  <a:tint val="75000"/>
                </a:prstClr>
              </a:solidFill>
              <a:latin typeface="Calibri"/>
              <a:ea typeface="+mn-ea"/>
              <a:cs typeface="+mn-cs"/>
            </a:endParaRPr>
          </a:p>
        </p:txBody>
      </p:sp>
      <p:sp>
        <p:nvSpPr>
          <p:cNvPr id="8" name="Rectangle 7"/>
          <p:cNvSpPr/>
          <p:nvPr/>
        </p:nvSpPr>
        <p:spPr>
          <a:xfrm>
            <a:off x="1439652" y="249492"/>
            <a:ext cx="3521401" cy="323165"/>
          </a:xfrm>
          <a:prstGeom prst="rect">
            <a:avLst/>
          </a:prstGeom>
        </p:spPr>
        <p:txBody>
          <a:bodyPr wrap="square">
            <a:spAutoFit/>
          </a:bodyPr>
          <a:lstStyle/>
          <a:p>
            <a:pPr algn="ctr" defTabSz="685800">
              <a:buClrTx/>
            </a:pPr>
            <a:r>
              <a:rPr lang="es-PE" sz="1500" b="1" kern="1200">
                <a:solidFill>
                  <a:srgbClr val="002060"/>
                </a:solidFill>
                <a:latin typeface="Calibri"/>
                <a:ea typeface="+mn-ea"/>
                <a:cs typeface="+mn-cs"/>
              </a:rPr>
              <a:t>Common Trends in Migratory Corridors</a:t>
            </a:r>
            <a:endParaRPr lang="en-GB" sz="1500" b="1" kern="1200" dirty="0">
              <a:solidFill>
                <a:srgbClr val="002060"/>
              </a:solidFill>
              <a:latin typeface="Calibri"/>
              <a:ea typeface="+mn-ea"/>
              <a:cs typeface="+mn-cs"/>
            </a:endParaRPr>
          </a:p>
        </p:txBody>
      </p:sp>
    </p:spTree>
    <p:extLst>
      <p:ext uri="{BB962C8B-B14F-4D97-AF65-F5344CB8AC3E}">
        <p14:creationId xmlns:p14="http://schemas.microsoft.com/office/powerpoint/2010/main" val="3917559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5676" y="1113589"/>
            <a:ext cx="6144266" cy="3244478"/>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defTabSz="685800">
              <a:buClrTx/>
              <a:buFont typeface="Wingdings" panose="05000000000000000000" pitchFamily="2" charset="2"/>
              <a:buChar char="q"/>
            </a:pPr>
            <a:r>
              <a:rPr lang="es-ES_tradnl" sz="1650" kern="1200">
                <a:solidFill>
                  <a:srgbClr val="1F497D"/>
                </a:solidFill>
                <a:latin typeface="Calibri"/>
                <a:ea typeface="+mn-ea"/>
                <a:cs typeface="+mn-cs"/>
              </a:rPr>
              <a:t>Millions of migrant workers (both regular and irregular) in the region are over-represented in the informal economy, in jobs with no labour contract nor access to social security or social protections.</a:t>
            </a:r>
          </a:p>
          <a:p>
            <a:pPr marL="385763" indent="-385763" defTabSz="685800">
              <a:spcBef>
                <a:spcPts val="1350"/>
              </a:spcBef>
              <a:buClrTx/>
              <a:buFont typeface="Wingdings" panose="05000000000000000000" pitchFamily="2" charset="2"/>
              <a:buChar char="q"/>
            </a:pPr>
            <a:r>
              <a:rPr lang="es-ES_tradnl" sz="1650" kern="1200">
                <a:solidFill>
                  <a:srgbClr val="1F497D"/>
                </a:solidFill>
                <a:latin typeface="Calibri"/>
                <a:ea typeface="+mn-ea"/>
                <a:cs typeface="+mn-cs"/>
              </a:rPr>
              <a:t>In Costa Rica (ILO, 2013), it is estimated that 29% of male migrant workers and 32% of female migrant workers are in </a:t>
            </a:r>
            <a:br>
              <a:rPr lang="es-ES_tradnl" sz="1650" kern="1200">
                <a:solidFill>
                  <a:srgbClr val="1F497D"/>
                </a:solidFill>
                <a:latin typeface="Calibri"/>
                <a:ea typeface="+mn-ea"/>
                <a:cs typeface="+mn-cs"/>
              </a:rPr>
            </a:br>
            <a:r>
              <a:rPr lang="es-ES_tradnl" sz="1650" kern="1200">
                <a:solidFill>
                  <a:srgbClr val="1F497D"/>
                </a:solidFill>
                <a:latin typeface="Calibri"/>
                <a:ea typeface="+mn-ea"/>
                <a:cs typeface="+mn-cs"/>
              </a:rPr>
              <a:t>the informal economy.</a:t>
            </a:r>
          </a:p>
          <a:p>
            <a:pPr marL="385763" indent="-385763" defTabSz="685800">
              <a:spcBef>
                <a:spcPts val="1350"/>
              </a:spcBef>
              <a:buClrTx/>
              <a:buFont typeface="Wingdings" panose="05000000000000000000" pitchFamily="2" charset="2"/>
              <a:buChar char="q"/>
            </a:pPr>
            <a:r>
              <a:rPr lang="es-ES_tradnl" sz="1650" kern="1200">
                <a:solidFill>
                  <a:srgbClr val="1F497D"/>
                </a:solidFill>
                <a:latin typeface="Calibri"/>
                <a:ea typeface="+mn-ea"/>
                <a:cs typeface="+mn-cs"/>
              </a:rPr>
              <a:t>In the Dominican Republic (ILO, 2013), it is estimated that </a:t>
            </a:r>
            <a:br>
              <a:rPr lang="es-ES_tradnl" sz="1650" kern="1200">
                <a:solidFill>
                  <a:srgbClr val="1F497D"/>
                </a:solidFill>
                <a:latin typeface="Calibri"/>
                <a:ea typeface="+mn-ea"/>
                <a:cs typeface="+mn-cs"/>
              </a:rPr>
            </a:br>
            <a:r>
              <a:rPr lang="es-ES_tradnl" sz="1650" kern="1200">
                <a:solidFill>
                  <a:srgbClr val="1F497D"/>
                </a:solidFill>
                <a:latin typeface="Calibri"/>
                <a:ea typeface="+mn-ea"/>
                <a:cs typeface="+mn-cs"/>
              </a:rPr>
              <a:t>83.6% of Haitian migrant farm workers labour under informal conditions, while 91% of Haitian migrant construction workers labour under informal conditons.</a:t>
            </a:r>
            <a:endParaRPr lang="es-ES_tradnl" sz="1650" kern="1200" dirty="0">
              <a:solidFill>
                <a:srgbClr val="1F497D"/>
              </a:solidFill>
              <a:latin typeface="Calibri"/>
              <a:ea typeface="+mn-ea"/>
              <a:cs typeface="+mn-cs"/>
            </a:endParaRPr>
          </a:p>
        </p:txBody>
      </p:sp>
      <p:sp>
        <p:nvSpPr>
          <p:cNvPr id="12" name="Rectangle 11"/>
          <p:cNvSpPr/>
          <p:nvPr/>
        </p:nvSpPr>
        <p:spPr>
          <a:xfrm>
            <a:off x="1709682" y="586145"/>
            <a:ext cx="5724636" cy="369332"/>
          </a:xfrm>
          <a:prstGeom prst="rect">
            <a:avLst/>
          </a:prstGeom>
        </p:spPr>
        <p:txBody>
          <a:bodyPr wrap="square">
            <a:spAutoFit/>
          </a:bodyPr>
          <a:lstStyle/>
          <a:p>
            <a:pPr marL="342900" indent="-342900" algn="just" defTabSz="685800">
              <a:buClrTx/>
              <a:buFont typeface="+mj-lt"/>
              <a:buAutoNum type="arabicPeriod" startAt="3"/>
            </a:pPr>
            <a:r>
              <a:rPr lang="es-ES_tradnl" sz="1800" kern="1200">
                <a:solidFill>
                  <a:srgbClr val="002060"/>
                </a:solidFill>
                <a:latin typeface="Calibri"/>
                <a:ea typeface="+mn-ea"/>
                <a:cs typeface="+mn-cs"/>
              </a:rPr>
              <a:t>Migrant Workers in the Informal Economy</a:t>
            </a:r>
            <a:endParaRPr lang="es-ES_tradnl" sz="1800" kern="1200" dirty="0">
              <a:solidFill>
                <a:srgbClr val="002060"/>
              </a:solidFill>
              <a:latin typeface="Calibri"/>
              <a:ea typeface="+mn-ea"/>
              <a:cs typeface="+mn-cs"/>
            </a:endParaRP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38</a:t>
            </a:fld>
            <a:endParaRPr lang="en-GB" kern="1200">
              <a:solidFill>
                <a:prstClr val="black">
                  <a:tint val="75000"/>
                </a:prstClr>
              </a:solidFill>
              <a:latin typeface="Calibri"/>
              <a:ea typeface="+mn-ea"/>
              <a:cs typeface="+mn-cs"/>
            </a:endParaRPr>
          </a:p>
        </p:txBody>
      </p:sp>
      <p:sp>
        <p:nvSpPr>
          <p:cNvPr id="8" name="Rectangle 7"/>
          <p:cNvSpPr/>
          <p:nvPr/>
        </p:nvSpPr>
        <p:spPr>
          <a:xfrm>
            <a:off x="1685236" y="249492"/>
            <a:ext cx="3300263" cy="323165"/>
          </a:xfrm>
          <a:prstGeom prst="rect">
            <a:avLst/>
          </a:prstGeom>
        </p:spPr>
        <p:txBody>
          <a:bodyPr wrap="none">
            <a:spAutoFit/>
          </a:bodyPr>
          <a:lstStyle/>
          <a:p>
            <a:pPr algn="ctr" defTabSz="685800">
              <a:buClrTx/>
            </a:pPr>
            <a:r>
              <a:rPr lang="es-PE" sz="1500" b="1" kern="1200">
                <a:solidFill>
                  <a:srgbClr val="002060"/>
                </a:solidFill>
                <a:latin typeface="Calibri"/>
                <a:ea typeface="+mn-ea"/>
                <a:cs typeface="+mn-cs"/>
              </a:rPr>
              <a:t>Common Trends in Migratory Corridors</a:t>
            </a:r>
            <a:endParaRPr lang="en-GB" sz="1500" b="1" kern="1200" dirty="0">
              <a:solidFill>
                <a:srgbClr val="002060"/>
              </a:solidFill>
              <a:latin typeface="Calibri"/>
              <a:ea typeface="+mn-ea"/>
              <a:cs typeface="+mn-cs"/>
            </a:endParaRPr>
          </a:p>
        </p:txBody>
      </p:sp>
    </p:spTree>
    <p:extLst>
      <p:ext uri="{BB962C8B-B14F-4D97-AF65-F5344CB8AC3E}">
        <p14:creationId xmlns:p14="http://schemas.microsoft.com/office/powerpoint/2010/main" val="273370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5676" y="1167594"/>
            <a:ext cx="6185855" cy="854080"/>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defTabSz="685800">
              <a:buClrTx/>
              <a:buFont typeface="Wingdings" panose="05000000000000000000" pitchFamily="2" charset="2"/>
              <a:buChar char="q"/>
            </a:pPr>
            <a:r>
              <a:rPr lang="es-ES_tradnl" sz="1650" kern="1200">
                <a:solidFill>
                  <a:srgbClr val="1F497D"/>
                </a:solidFill>
                <a:latin typeface="Calibri"/>
                <a:ea typeface="+mn-ea"/>
                <a:cs typeface="+mn-cs"/>
              </a:rPr>
              <a:t>Despite the multiple positive links between migration and development in the origin and destination countries, many </a:t>
            </a:r>
            <a:br>
              <a:rPr lang="es-ES_tradnl" sz="1650" kern="1200">
                <a:solidFill>
                  <a:srgbClr val="1F497D"/>
                </a:solidFill>
                <a:latin typeface="Calibri"/>
                <a:ea typeface="+mn-ea"/>
                <a:cs typeface="+mn-cs"/>
              </a:rPr>
            </a:br>
            <a:r>
              <a:rPr lang="es-ES_tradnl" sz="1650" kern="1200">
                <a:solidFill>
                  <a:srgbClr val="1F497D"/>
                </a:solidFill>
                <a:latin typeface="Calibri"/>
                <a:ea typeface="+mn-ea"/>
                <a:cs typeface="+mn-cs"/>
              </a:rPr>
              <a:t>migrant workers do not have decent jobs.</a:t>
            </a:r>
            <a:endParaRPr lang="es-ES_tradnl" sz="1650" b="0" kern="1200" dirty="0">
              <a:solidFill>
                <a:srgbClr val="1F497D"/>
              </a:solidFill>
              <a:latin typeface="Calibri"/>
              <a:ea typeface="+mn-ea"/>
              <a:cs typeface="+mn-cs"/>
            </a:endParaRPr>
          </a:p>
        </p:txBody>
      </p:sp>
      <p:sp>
        <p:nvSpPr>
          <p:cNvPr id="12" name="Rectangle 11"/>
          <p:cNvSpPr/>
          <p:nvPr/>
        </p:nvSpPr>
        <p:spPr>
          <a:xfrm>
            <a:off x="1655676" y="586145"/>
            <a:ext cx="5940660" cy="646331"/>
          </a:xfrm>
          <a:prstGeom prst="rect">
            <a:avLst/>
          </a:prstGeom>
        </p:spPr>
        <p:txBody>
          <a:bodyPr wrap="square">
            <a:spAutoFit/>
          </a:bodyPr>
          <a:lstStyle/>
          <a:p>
            <a:pPr marL="215504" indent="-215504" defTabSz="685800">
              <a:buClrTx/>
              <a:buFont typeface="+mj-lt"/>
              <a:buAutoNum type="arabicPeriod" startAt="4"/>
            </a:pPr>
            <a:r>
              <a:rPr lang="es-ES_tradnl" sz="1800" kern="1200">
                <a:solidFill>
                  <a:srgbClr val="002060"/>
                </a:solidFill>
                <a:latin typeface="Calibri"/>
                <a:ea typeface="+mn-ea"/>
                <a:cs typeface="+mn-cs"/>
              </a:rPr>
              <a:t>Labour Market and Working Conditions for Migrant Workers</a:t>
            </a:r>
            <a:endParaRPr lang="es-ES_tradnl" sz="1800" kern="1200" dirty="0">
              <a:solidFill>
                <a:srgbClr val="002060"/>
              </a:solidFill>
              <a:latin typeface="Calibri"/>
              <a:ea typeface="+mn-ea"/>
              <a:cs typeface="+mn-cs"/>
            </a:endParaRPr>
          </a:p>
        </p:txBody>
      </p:sp>
      <p:sp>
        <p:nvSpPr>
          <p:cNvPr id="16" name="TextBox 15"/>
          <p:cNvSpPr txBox="1"/>
          <p:nvPr/>
        </p:nvSpPr>
        <p:spPr>
          <a:xfrm>
            <a:off x="1601670" y="2139702"/>
            <a:ext cx="6239861" cy="2872581"/>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defTabSz="685800">
              <a:buClrTx/>
              <a:buFont typeface="Wingdings" panose="05000000000000000000" pitchFamily="2" charset="2"/>
              <a:buChar char="q"/>
            </a:pPr>
            <a:r>
              <a:rPr lang="es-ES_tradnl" sz="1800" kern="1200">
                <a:solidFill>
                  <a:srgbClr val="1F497D"/>
                </a:solidFill>
                <a:latin typeface="Calibri"/>
                <a:ea typeface="+mn-ea"/>
                <a:cs typeface="+mn-cs"/>
              </a:rPr>
              <a:t>Characterization</a:t>
            </a:r>
            <a:endParaRPr lang="es-ES_tradnl" sz="1800" kern="1200" dirty="0">
              <a:solidFill>
                <a:srgbClr val="1F497D"/>
              </a:solidFill>
              <a:latin typeface="Calibri"/>
              <a:ea typeface="+mn-ea"/>
              <a:cs typeface="+mn-cs"/>
            </a:endParaRPr>
          </a:p>
          <a:p>
            <a:pPr marL="857250" lvl="2" indent="-253604" defTabSz="685800">
              <a:spcBef>
                <a:spcPts val="450"/>
              </a:spcBef>
              <a:buClrTx/>
              <a:buFont typeface="Wingdings" panose="05000000000000000000" pitchFamily="2" charset="2"/>
              <a:buChar char="q"/>
            </a:pPr>
            <a:r>
              <a:rPr lang="es-ES_tradnl" sz="1500" kern="1200">
                <a:solidFill>
                  <a:srgbClr val="1F497D"/>
                </a:solidFill>
                <a:latin typeface="Calibri"/>
                <a:ea typeface="+mn-ea"/>
                <a:cs typeface="+mn-cs"/>
              </a:rPr>
              <a:t>Low wages.</a:t>
            </a:r>
            <a:endParaRPr lang="es-ES_tradnl" sz="1800" kern="1200" dirty="0">
              <a:solidFill>
                <a:srgbClr val="1F497D"/>
              </a:solidFill>
              <a:latin typeface="Calibri"/>
              <a:ea typeface="+mn-ea"/>
              <a:cs typeface="+mn-cs"/>
            </a:endParaRPr>
          </a:p>
          <a:p>
            <a:pPr marL="857250" lvl="2" indent="-253604" defTabSz="685800">
              <a:spcBef>
                <a:spcPts val="450"/>
              </a:spcBef>
              <a:buClrTx/>
              <a:buFont typeface="Wingdings" panose="05000000000000000000" pitchFamily="2" charset="2"/>
              <a:buChar char="q"/>
            </a:pPr>
            <a:r>
              <a:rPr lang="es-ES_tradnl" sz="1500" kern="1200">
                <a:solidFill>
                  <a:srgbClr val="1F497D"/>
                </a:solidFill>
                <a:latin typeface="Calibri"/>
                <a:ea typeface="+mn-ea"/>
                <a:cs typeface="+mn-cs"/>
              </a:rPr>
              <a:t>Hazardous working environment.</a:t>
            </a:r>
            <a:endParaRPr lang="es-ES_tradnl" sz="1500" kern="1200" dirty="0">
              <a:solidFill>
                <a:srgbClr val="1F497D"/>
              </a:solidFill>
              <a:latin typeface="Calibri"/>
              <a:ea typeface="+mn-ea"/>
              <a:cs typeface="+mn-cs"/>
            </a:endParaRPr>
          </a:p>
          <a:p>
            <a:pPr marL="857250" lvl="2" indent="-253604" defTabSz="685800">
              <a:spcBef>
                <a:spcPts val="450"/>
              </a:spcBef>
              <a:buClrTx/>
              <a:buFont typeface="Wingdings" panose="05000000000000000000" pitchFamily="2" charset="2"/>
              <a:buChar char="q"/>
            </a:pPr>
            <a:r>
              <a:rPr lang="es-ES_tradnl" sz="1500" kern="1200">
                <a:solidFill>
                  <a:srgbClr val="1F497D"/>
                </a:solidFill>
                <a:latin typeface="Calibri"/>
                <a:ea typeface="+mn-ea"/>
                <a:cs typeface="+mn-cs"/>
              </a:rPr>
              <a:t>Non-payment of wages.</a:t>
            </a:r>
            <a:endParaRPr lang="es-ES_tradnl" sz="1500" kern="1200" dirty="0">
              <a:solidFill>
                <a:srgbClr val="1F497D"/>
              </a:solidFill>
              <a:latin typeface="Calibri"/>
              <a:ea typeface="+mn-ea"/>
              <a:cs typeface="+mn-cs"/>
            </a:endParaRPr>
          </a:p>
          <a:p>
            <a:pPr marL="857250" lvl="2" indent="-253604" defTabSz="685800">
              <a:spcBef>
                <a:spcPts val="450"/>
              </a:spcBef>
              <a:buClrTx/>
              <a:buFont typeface="Wingdings" panose="05000000000000000000" pitchFamily="2" charset="2"/>
              <a:buChar char="q"/>
            </a:pPr>
            <a:r>
              <a:rPr lang="es-ES_tradnl" sz="1500" kern="1200">
                <a:solidFill>
                  <a:srgbClr val="1F497D"/>
                </a:solidFill>
                <a:latin typeface="Calibri"/>
                <a:ea typeface="+mn-ea"/>
                <a:cs typeface="+mn-cs"/>
              </a:rPr>
              <a:t>Unequal social protection coverage.</a:t>
            </a:r>
            <a:endParaRPr lang="es-ES_tradnl" sz="1500" kern="1200" dirty="0">
              <a:solidFill>
                <a:srgbClr val="1F497D"/>
              </a:solidFill>
              <a:latin typeface="Calibri"/>
              <a:ea typeface="+mn-ea"/>
              <a:cs typeface="+mn-cs"/>
            </a:endParaRPr>
          </a:p>
          <a:p>
            <a:pPr marL="857250" lvl="2" indent="-253604" defTabSz="685800">
              <a:spcBef>
                <a:spcPts val="450"/>
              </a:spcBef>
              <a:buClrTx/>
              <a:buFont typeface="Wingdings" panose="05000000000000000000" pitchFamily="2" charset="2"/>
              <a:buChar char="q"/>
            </a:pPr>
            <a:r>
              <a:rPr lang="es-ES_tradnl" sz="1500" kern="1200">
                <a:solidFill>
                  <a:srgbClr val="1F497D"/>
                </a:solidFill>
                <a:latin typeface="Calibri"/>
                <a:ea typeface="+mn-ea"/>
                <a:cs typeface="+mn-cs"/>
              </a:rPr>
              <a:t>Denied the right to union organization.</a:t>
            </a:r>
          </a:p>
          <a:p>
            <a:pPr marL="857250" lvl="2" indent="-253604" defTabSz="685800">
              <a:spcBef>
                <a:spcPts val="450"/>
              </a:spcBef>
              <a:buClrTx/>
              <a:buFont typeface="Wingdings" panose="05000000000000000000" pitchFamily="2" charset="2"/>
              <a:buChar char="q"/>
            </a:pPr>
            <a:r>
              <a:rPr lang="es-ES_tradnl" sz="1500" kern="1200">
                <a:solidFill>
                  <a:srgbClr val="1F497D"/>
                </a:solidFill>
                <a:latin typeface="Calibri"/>
                <a:ea typeface="+mn-ea"/>
                <a:cs typeface="+mn-cs"/>
              </a:rPr>
              <a:t>Frequent discrimination and xenophobia.</a:t>
            </a:r>
          </a:p>
          <a:p>
            <a:pPr marL="857250" lvl="2" indent="-253604" defTabSz="685800">
              <a:spcBef>
                <a:spcPts val="450"/>
              </a:spcBef>
              <a:buClrTx/>
              <a:buFont typeface="Wingdings" panose="05000000000000000000" pitchFamily="2" charset="2"/>
              <a:buChar char="q"/>
            </a:pPr>
            <a:r>
              <a:rPr lang="es-ES_tradnl" sz="1500" kern="1200">
                <a:solidFill>
                  <a:srgbClr val="1F497D"/>
                </a:solidFill>
                <a:latin typeface="Calibri"/>
                <a:ea typeface="+mn-ea"/>
                <a:cs typeface="+mn-cs"/>
              </a:rPr>
              <a:t>In some cases, they can become victims of </a:t>
            </a:r>
            <a:br>
              <a:rPr lang="es-ES_tradnl" sz="1500" kern="1200">
                <a:solidFill>
                  <a:srgbClr val="1F497D"/>
                </a:solidFill>
                <a:latin typeface="Calibri"/>
                <a:ea typeface="+mn-ea"/>
                <a:cs typeface="+mn-cs"/>
              </a:rPr>
            </a:br>
            <a:r>
              <a:rPr lang="es-ES_tradnl" sz="1500" kern="1200">
                <a:solidFill>
                  <a:srgbClr val="1F497D"/>
                </a:solidFill>
                <a:latin typeface="Calibri"/>
                <a:ea typeface="+mn-ea"/>
                <a:cs typeface="+mn-cs"/>
              </a:rPr>
              <a:t>trafficking and forced labour networks.</a:t>
            </a:r>
            <a:endParaRPr lang="es-ES_tradnl" sz="1500" kern="1200" dirty="0">
              <a:solidFill>
                <a:srgbClr val="1F497D"/>
              </a:solidFill>
              <a:latin typeface="Calibri"/>
              <a:ea typeface="+mn-ea"/>
              <a:cs typeface="+mn-cs"/>
            </a:endParaRPr>
          </a:p>
          <a:p>
            <a:pPr marL="685800" lvl="2" defTabSz="685800">
              <a:buClrTx/>
            </a:pPr>
            <a:r>
              <a:rPr lang="es-ES_tradnl" sz="1350" kern="1200" dirty="0">
                <a:solidFill>
                  <a:srgbClr val="1F497D"/>
                </a:solidFill>
                <a:latin typeface="Calibri"/>
                <a:ea typeface="+mn-ea"/>
                <a:cs typeface="+mn-cs"/>
              </a:rPr>
              <a:t> </a:t>
            </a: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39</a:t>
            </a:fld>
            <a:endParaRPr lang="en-GB" kern="1200">
              <a:solidFill>
                <a:prstClr val="black">
                  <a:tint val="75000"/>
                </a:prstClr>
              </a:solidFill>
              <a:latin typeface="Calibri"/>
              <a:ea typeface="+mn-ea"/>
              <a:cs typeface="+mn-cs"/>
            </a:endParaRPr>
          </a:p>
        </p:txBody>
      </p:sp>
      <p:sp>
        <p:nvSpPr>
          <p:cNvPr id="7" name="Rectangle 6"/>
          <p:cNvSpPr/>
          <p:nvPr/>
        </p:nvSpPr>
        <p:spPr>
          <a:xfrm>
            <a:off x="1439652" y="249492"/>
            <a:ext cx="3521401" cy="323165"/>
          </a:xfrm>
          <a:prstGeom prst="rect">
            <a:avLst/>
          </a:prstGeom>
        </p:spPr>
        <p:txBody>
          <a:bodyPr wrap="square">
            <a:spAutoFit/>
          </a:bodyPr>
          <a:lstStyle/>
          <a:p>
            <a:pPr algn="ctr" defTabSz="685800">
              <a:buClrTx/>
            </a:pPr>
            <a:r>
              <a:rPr lang="es-PE" sz="1500" b="1" kern="1200">
                <a:solidFill>
                  <a:srgbClr val="002060"/>
                </a:solidFill>
                <a:latin typeface="Calibri"/>
                <a:ea typeface="+mn-ea"/>
                <a:cs typeface="+mn-cs"/>
              </a:rPr>
              <a:t>Common Trends in Migratory Corridors</a:t>
            </a:r>
            <a:endParaRPr lang="en-GB" sz="1500" b="1" kern="1200" dirty="0">
              <a:solidFill>
                <a:srgbClr val="002060"/>
              </a:solidFill>
              <a:latin typeface="Calibri"/>
              <a:ea typeface="+mn-ea"/>
              <a:cs typeface="+mn-cs"/>
            </a:endParaRPr>
          </a:p>
        </p:txBody>
      </p:sp>
    </p:spTree>
    <p:extLst>
      <p:ext uri="{BB962C8B-B14F-4D97-AF65-F5344CB8AC3E}">
        <p14:creationId xmlns:p14="http://schemas.microsoft.com/office/powerpoint/2010/main" val="291722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341653" y="2113455"/>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5400" dirty="0" err="1">
                <a:solidFill>
                  <a:schemeClr val="lt1"/>
                </a:solidFill>
                <a:latin typeface="Oswald"/>
                <a:ea typeface="Oswald"/>
                <a:cs typeface="Oswald"/>
                <a:sym typeface="Oswald"/>
              </a:rPr>
              <a:t>Quien</a:t>
            </a:r>
            <a:r>
              <a:rPr lang="en-US" sz="5400" dirty="0">
                <a:solidFill>
                  <a:schemeClr val="lt1"/>
                </a:solidFill>
                <a:latin typeface="Oswald"/>
                <a:ea typeface="Oswald"/>
                <a:cs typeface="Oswald"/>
                <a:sym typeface="Oswald"/>
              </a:rPr>
              <a:t> </a:t>
            </a:r>
            <a:r>
              <a:rPr lang="en-US" sz="5400" dirty="0" err="1">
                <a:solidFill>
                  <a:schemeClr val="lt1"/>
                </a:solidFill>
                <a:latin typeface="Oswald"/>
                <a:ea typeface="Oswald"/>
                <a:cs typeface="Oswald"/>
                <a:sym typeface="Oswald"/>
              </a:rPr>
              <a:t>es</a:t>
            </a:r>
            <a:r>
              <a:rPr lang="en-US" sz="5400" dirty="0">
                <a:solidFill>
                  <a:schemeClr val="lt1"/>
                </a:solidFill>
                <a:latin typeface="Oswald"/>
                <a:ea typeface="Oswald"/>
                <a:cs typeface="Oswald"/>
                <a:sym typeface="Oswald"/>
              </a:rPr>
              <a:t> un/a </a:t>
            </a:r>
            <a:r>
              <a:rPr lang="en-US" sz="5400" dirty="0" err="1">
                <a:solidFill>
                  <a:schemeClr val="lt1"/>
                </a:solidFill>
                <a:latin typeface="Oswald"/>
                <a:ea typeface="Oswald"/>
                <a:cs typeface="Oswald"/>
                <a:sym typeface="Oswald"/>
              </a:rPr>
              <a:t>migrante</a:t>
            </a:r>
            <a:r>
              <a:rPr lang="en-US" sz="5400" dirty="0">
                <a:solidFill>
                  <a:schemeClr val="lt1"/>
                </a:solidFill>
                <a:latin typeface="Oswald"/>
                <a:ea typeface="Oswald"/>
                <a:cs typeface="Oswald"/>
                <a:sym typeface="Oswald"/>
              </a:rPr>
              <a:t>?</a:t>
            </a:r>
            <a:endParaRPr sz="5400" dirty="0">
              <a:solidFill>
                <a:schemeClr val="lt1"/>
              </a:solidFill>
              <a:latin typeface="Oswald"/>
              <a:ea typeface="Oswald"/>
              <a:cs typeface="Oswald"/>
              <a:sym typeface="Oswald"/>
            </a:endParaRPr>
          </a:p>
          <a:p>
            <a:pPr marL="0" lvl="0" indent="0" algn="ctr" rtl="0">
              <a:lnSpc>
                <a:spcPct val="90000"/>
              </a:lnSpc>
              <a:spcBef>
                <a:spcPts val="0"/>
              </a:spcBef>
              <a:spcAft>
                <a:spcPts val="0"/>
              </a:spcAft>
              <a:buNone/>
            </a:pPr>
            <a:endParaRPr dirty="0"/>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1" name="Shape 9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
        <p:nvSpPr>
          <p:cNvPr id="6" name="Shape 84">
            <a:extLst>
              <a:ext uri="{FF2B5EF4-FFF2-40B4-BE49-F238E27FC236}">
                <a16:creationId xmlns:a16="http://schemas.microsoft.com/office/drawing/2014/main" id="{9232AE3A-34CF-4A8F-87C1-C454DB0A7587}"/>
              </a:ext>
            </a:extLst>
          </p:cNvPr>
          <p:cNvSpPr txBox="1"/>
          <p:nvPr/>
        </p:nvSpPr>
        <p:spPr>
          <a:xfrm>
            <a:off x="493850" y="403343"/>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3600" dirty="0">
                <a:solidFill>
                  <a:srgbClr val="FFFFFF"/>
                </a:solidFill>
                <a:latin typeface="Oswald"/>
                <a:ea typeface="Oswald"/>
                <a:cs typeface="Oswald"/>
                <a:sym typeface="Oswald"/>
              </a:rPr>
              <a:t>Precisiones conceptuales</a:t>
            </a:r>
            <a:endParaRPr sz="6000" dirty="0">
              <a:solidFill>
                <a:schemeClr val="lt1"/>
              </a:solidFill>
              <a:latin typeface="Oswald"/>
              <a:ea typeface="Oswald"/>
              <a:cs typeface="Oswald"/>
              <a:sym typeface="Oswald"/>
            </a:endParaRPr>
          </a:p>
          <a:p>
            <a:pPr marL="0" lvl="0" indent="0" algn="ctr" rtl="0">
              <a:lnSpc>
                <a:spcPct val="90000"/>
              </a:lnSpc>
              <a:spcBef>
                <a:spcPts val="0"/>
              </a:spcBef>
              <a:spcAft>
                <a:spcPts val="0"/>
              </a:spcAft>
              <a:buNone/>
            </a:pPr>
            <a:endParaRPr dirty="0"/>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5676" y="1167595"/>
            <a:ext cx="6026735" cy="2811026"/>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defTabSz="685800">
              <a:buClrTx/>
              <a:buFont typeface="Wingdings" panose="05000000000000000000" pitchFamily="2" charset="2"/>
              <a:buChar char="q"/>
            </a:pPr>
            <a:r>
              <a:rPr lang="es-ES_tradnl" sz="1650" kern="1200">
                <a:solidFill>
                  <a:srgbClr val="1F497D"/>
                </a:solidFill>
                <a:latin typeface="Calibri"/>
                <a:ea typeface="+mn-ea"/>
                <a:cs typeface="+mn-cs"/>
              </a:rPr>
              <a:t>Most migrant workers do not have access to social security and, in the absence of bilateral and multilateral agreements regarding social security between origin and destination countries, the portability of their social benefits is not guaranteed.</a:t>
            </a:r>
          </a:p>
          <a:p>
            <a:pPr marL="385763" indent="-385763" defTabSz="685800">
              <a:spcBef>
                <a:spcPts val="1350"/>
              </a:spcBef>
              <a:buClrTx/>
              <a:buFont typeface="Wingdings" panose="05000000000000000000" pitchFamily="2" charset="2"/>
              <a:buChar char="q"/>
            </a:pPr>
            <a:r>
              <a:rPr lang="es-ES_tradnl" sz="1650" kern="1200">
                <a:solidFill>
                  <a:srgbClr val="1F497D"/>
                </a:solidFill>
                <a:latin typeface="Calibri"/>
                <a:ea typeface="+mn-ea"/>
                <a:cs typeface="+mn-cs"/>
              </a:rPr>
              <a:t>In many cases (temporary workers), legislation restricts the right to certain benefits, especially retirement pensions, as migrant workers and their families are unable to comply with qualification conditions that require a minimum number of years of payment into the system.</a:t>
            </a:r>
            <a:endParaRPr lang="es-ES_tradnl" sz="1650" kern="1200" dirty="0">
              <a:solidFill>
                <a:srgbClr val="1F497D"/>
              </a:solidFill>
              <a:latin typeface="Calibri"/>
              <a:ea typeface="+mn-ea"/>
              <a:cs typeface="+mn-cs"/>
            </a:endParaRPr>
          </a:p>
        </p:txBody>
      </p:sp>
      <p:sp>
        <p:nvSpPr>
          <p:cNvPr id="12" name="Rectangle 11"/>
          <p:cNvSpPr/>
          <p:nvPr/>
        </p:nvSpPr>
        <p:spPr>
          <a:xfrm>
            <a:off x="1709682" y="586145"/>
            <a:ext cx="5724636" cy="369332"/>
          </a:xfrm>
          <a:prstGeom prst="rect">
            <a:avLst/>
          </a:prstGeom>
        </p:spPr>
        <p:txBody>
          <a:bodyPr wrap="square">
            <a:spAutoFit/>
          </a:bodyPr>
          <a:lstStyle/>
          <a:p>
            <a:pPr marL="215504" indent="-215504" defTabSz="685800">
              <a:buClrTx/>
              <a:buFont typeface="+mj-lt"/>
              <a:buAutoNum type="arabicPeriod" startAt="5"/>
            </a:pPr>
            <a:r>
              <a:rPr lang="es-ES_tradnl" sz="1800" kern="1200">
                <a:solidFill>
                  <a:srgbClr val="002060"/>
                </a:solidFill>
                <a:latin typeface="Calibri"/>
                <a:ea typeface="+mn-ea"/>
                <a:cs typeface="+mn-cs"/>
              </a:rPr>
              <a:t>Social Protection and Social Security for Migrant Workers</a:t>
            </a:r>
            <a:endParaRPr lang="es-ES_tradnl" sz="1800" kern="1200" dirty="0">
              <a:solidFill>
                <a:srgbClr val="002060"/>
              </a:solidFill>
              <a:latin typeface="Calibri"/>
              <a:ea typeface="+mn-ea"/>
              <a:cs typeface="+mn-cs"/>
            </a:endParaRP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40</a:t>
            </a:fld>
            <a:endParaRPr lang="en-GB" kern="1200">
              <a:solidFill>
                <a:prstClr val="black">
                  <a:tint val="75000"/>
                </a:prstClr>
              </a:solidFill>
              <a:latin typeface="Calibri"/>
              <a:ea typeface="+mn-ea"/>
              <a:cs typeface="+mn-cs"/>
            </a:endParaRPr>
          </a:p>
        </p:txBody>
      </p:sp>
      <p:sp>
        <p:nvSpPr>
          <p:cNvPr id="9" name="Rectangle 8"/>
          <p:cNvSpPr/>
          <p:nvPr/>
        </p:nvSpPr>
        <p:spPr>
          <a:xfrm>
            <a:off x="1385646" y="249492"/>
            <a:ext cx="3575407" cy="323165"/>
          </a:xfrm>
          <a:prstGeom prst="rect">
            <a:avLst/>
          </a:prstGeom>
        </p:spPr>
        <p:txBody>
          <a:bodyPr wrap="square">
            <a:spAutoFit/>
          </a:bodyPr>
          <a:lstStyle/>
          <a:p>
            <a:pPr algn="ctr" defTabSz="685800">
              <a:buClrTx/>
            </a:pPr>
            <a:r>
              <a:rPr lang="es-PE" sz="1500" b="1" kern="1200">
                <a:solidFill>
                  <a:srgbClr val="002060"/>
                </a:solidFill>
                <a:latin typeface="Calibri"/>
                <a:ea typeface="+mn-ea"/>
                <a:cs typeface="+mn-cs"/>
              </a:rPr>
              <a:t>Common Trends in Migratory Corridors</a:t>
            </a:r>
            <a:endParaRPr lang="en-GB" sz="1500" b="1" kern="1200" dirty="0">
              <a:solidFill>
                <a:srgbClr val="002060"/>
              </a:solidFill>
              <a:latin typeface="Calibri"/>
              <a:ea typeface="+mn-ea"/>
              <a:cs typeface="+mn-cs"/>
            </a:endParaRPr>
          </a:p>
        </p:txBody>
      </p:sp>
    </p:spTree>
    <p:extLst>
      <p:ext uri="{BB962C8B-B14F-4D97-AF65-F5344CB8AC3E}">
        <p14:creationId xmlns:p14="http://schemas.microsoft.com/office/powerpoint/2010/main" val="3338654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84735" y="1815667"/>
            <a:ext cx="5829300" cy="1489509"/>
          </a:xfrm>
        </p:spPr>
        <p:txBody>
          <a:bodyPr>
            <a:noAutofit/>
          </a:bodyPr>
          <a:lstStyle/>
          <a:p>
            <a:pPr algn="ctr"/>
            <a:r>
              <a:rPr lang="es-PE" sz="4050" b="1">
                <a:solidFill>
                  <a:srgbClr val="002060"/>
                </a:solidFill>
                <a:effectLst>
                  <a:outerShdw blurRad="38100" dist="38100" dir="2700000" algn="tl">
                    <a:srgbClr val="000000">
                      <a:alpha val="43137"/>
                    </a:srgbClr>
                  </a:outerShdw>
                </a:effectLst>
              </a:rPr>
              <a:t>Public Policy and Governance Weaknesses and Challenges</a:t>
            </a:r>
            <a:endParaRPr lang="en-GB" sz="4050" b="1" dirty="0">
              <a:solidFill>
                <a:srgbClr val="00206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41</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3181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26380" y="141480"/>
            <a:ext cx="4780539" cy="323165"/>
          </a:xfrm>
          <a:prstGeom prst="rect">
            <a:avLst/>
          </a:prstGeom>
        </p:spPr>
        <p:txBody>
          <a:bodyPr wrap="none">
            <a:spAutoFit/>
          </a:bodyPr>
          <a:lstStyle/>
          <a:p>
            <a:pPr algn="ctr" defTabSz="685800">
              <a:buClrTx/>
            </a:pPr>
            <a:r>
              <a:rPr lang="es-PE" sz="1500" b="1" kern="1200">
                <a:solidFill>
                  <a:srgbClr val="002060"/>
                </a:solidFill>
                <a:latin typeface="Calibri"/>
                <a:ea typeface="+mn-ea"/>
                <a:cs typeface="+mn-cs"/>
              </a:rPr>
              <a:t>Public Policy and Governance Weaknesses and Challenges</a:t>
            </a:r>
            <a:endParaRPr lang="en-GB" sz="1500" b="1" kern="1200" dirty="0">
              <a:solidFill>
                <a:srgbClr val="002060"/>
              </a:solidFill>
              <a:latin typeface="Calibri"/>
              <a:ea typeface="+mn-ea"/>
              <a:cs typeface="+mn-cs"/>
            </a:endParaRPr>
          </a:p>
        </p:txBody>
      </p:sp>
      <p:sp>
        <p:nvSpPr>
          <p:cNvPr id="10" name="Rectangle 9"/>
          <p:cNvSpPr/>
          <p:nvPr/>
        </p:nvSpPr>
        <p:spPr>
          <a:xfrm>
            <a:off x="1493658" y="573528"/>
            <a:ext cx="5886654" cy="4093428"/>
          </a:xfrm>
          <a:prstGeom prst="rect">
            <a:avLst/>
          </a:prstGeom>
        </p:spPr>
        <p:txBody>
          <a:bodyPr wrap="square">
            <a:spAutoFit/>
          </a:bodyPr>
          <a:lstStyle/>
          <a:p>
            <a:pPr marL="342900" indent="-298847" defTabSz="685800">
              <a:buClrTx/>
              <a:buFont typeface="+mj-lt"/>
              <a:buAutoNum type="arabicPeriod"/>
            </a:pPr>
            <a:r>
              <a:rPr lang="es-ES_tradnl" sz="1500" kern="1200">
                <a:solidFill>
                  <a:srgbClr val="002060"/>
                </a:solidFill>
                <a:latin typeface="Calibri"/>
                <a:ea typeface="+mn-ea"/>
                <a:cs typeface="+mn-cs"/>
              </a:rPr>
              <a:t>Gaps and fragmentation in regional integration agreements.</a:t>
            </a:r>
          </a:p>
          <a:p>
            <a:pPr marL="342900" indent="-298847" defTabSz="685800">
              <a:spcBef>
                <a:spcPts val="600"/>
              </a:spcBef>
              <a:buClrTx/>
              <a:buFont typeface="+mj-lt"/>
              <a:buAutoNum type="arabicPeriod"/>
            </a:pPr>
            <a:r>
              <a:rPr lang="es-ES_tradnl" sz="1500" kern="1200">
                <a:solidFill>
                  <a:srgbClr val="002060"/>
                </a:solidFill>
                <a:latin typeface="Calibri"/>
                <a:ea typeface="+mn-ea"/>
                <a:cs typeface="+mn-cs"/>
              </a:rPr>
              <a:t>Weak focus on labour and rights in migratory institutionality and governability.</a:t>
            </a:r>
          </a:p>
          <a:p>
            <a:pPr marL="342900" indent="-298847" defTabSz="685800">
              <a:spcBef>
                <a:spcPts val="600"/>
              </a:spcBef>
              <a:buClrTx/>
              <a:buFont typeface="+mj-lt"/>
              <a:buAutoNum type="arabicPeriod"/>
            </a:pPr>
            <a:r>
              <a:rPr lang="es-ES_tradnl" sz="1500" kern="1200">
                <a:solidFill>
                  <a:srgbClr val="002060"/>
                </a:solidFill>
                <a:latin typeface="Calibri"/>
                <a:ea typeface="+mn-ea"/>
                <a:cs typeface="+mn-cs"/>
              </a:rPr>
              <a:t>Lack of participation by labour sector actors in regional consultation proceses rearding migration.</a:t>
            </a:r>
          </a:p>
          <a:p>
            <a:pPr marL="342900" indent="-298847" defTabSz="685800">
              <a:spcBef>
                <a:spcPts val="600"/>
              </a:spcBef>
              <a:buClrTx/>
              <a:buFont typeface="+mj-lt"/>
              <a:buAutoNum type="arabicPeriod"/>
            </a:pPr>
            <a:r>
              <a:rPr lang="es-ES_tradnl" sz="1500" kern="1200">
                <a:solidFill>
                  <a:srgbClr val="002060"/>
                </a:solidFill>
                <a:latin typeface="Calibri"/>
                <a:ea typeface="+mn-ea"/>
                <a:cs typeface="+mn-cs"/>
              </a:rPr>
              <a:t>Lack of social dialogue spaces regarding labour migration in the regional integration processes.</a:t>
            </a:r>
          </a:p>
          <a:p>
            <a:pPr marL="342900" indent="-298847" defTabSz="685800">
              <a:spcBef>
                <a:spcPts val="600"/>
              </a:spcBef>
              <a:buClrTx/>
              <a:buFont typeface="+mj-lt"/>
              <a:buAutoNum type="arabicPeriod"/>
            </a:pPr>
            <a:r>
              <a:rPr lang="es-ES_tradnl" sz="1500" kern="1200">
                <a:solidFill>
                  <a:srgbClr val="002060"/>
                </a:solidFill>
                <a:latin typeface="Calibri"/>
                <a:ea typeface="+mn-ea"/>
                <a:cs typeface="+mn-cs"/>
              </a:rPr>
              <a:t>Absence of inter-governmental commissions with participation by Labour Ministries.</a:t>
            </a:r>
          </a:p>
          <a:p>
            <a:pPr marL="342900" indent="-298847" defTabSz="685800">
              <a:spcBef>
                <a:spcPts val="600"/>
              </a:spcBef>
              <a:buClrTx/>
              <a:buFont typeface="+mj-lt"/>
              <a:buAutoNum type="arabicPeriod"/>
            </a:pPr>
            <a:r>
              <a:rPr lang="es-ES_tradnl" sz="1500" kern="1200">
                <a:solidFill>
                  <a:srgbClr val="002060"/>
                </a:solidFill>
                <a:latin typeface="Calibri"/>
                <a:ea typeface="+mn-ea"/>
                <a:cs typeface="+mn-cs"/>
              </a:rPr>
              <a:t>Lack of coherence between migratory policies and employment policies.</a:t>
            </a:r>
          </a:p>
          <a:p>
            <a:pPr marL="342900" indent="-298847" defTabSz="685800">
              <a:spcBef>
                <a:spcPts val="600"/>
              </a:spcBef>
              <a:buClrTx/>
              <a:buFont typeface="+mj-lt"/>
              <a:buAutoNum type="arabicPeriod"/>
            </a:pPr>
            <a:r>
              <a:rPr lang="es-ES_tradnl" sz="1500" kern="1200">
                <a:solidFill>
                  <a:srgbClr val="002060"/>
                </a:solidFill>
                <a:latin typeface="Calibri"/>
                <a:ea typeface="+mn-ea"/>
                <a:cs typeface="+mn-cs"/>
              </a:rPr>
              <a:t>Weak influence of labour market institutions regarding migratory issues.</a:t>
            </a:r>
          </a:p>
          <a:p>
            <a:pPr marL="342900" indent="-298847" defTabSz="685800">
              <a:spcBef>
                <a:spcPts val="600"/>
              </a:spcBef>
              <a:buClrTx/>
              <a:buFont typeface="+mj-lt"/>
              <a:buAutoNum type="arabicPeriod"/>
            </a:pPr>
            <a:r>
              <a:rPr lang="es-ES_tradnl" sz="1500" kern="1200">
                <a:solidFill>
                  <a:srgbClr val="002060"/>
                </a:solidFill>
                <a:latin typeface="Calibri"/>
                <a:ea typeface="+mn-ea"/>
                <a:cs typeface="+mn-cs"/>
              </a:rPr>
              <a:t>Insufficient participation by migrant workers in unionization and collective bargaining processes.</a:t>
            </a: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42</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17216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5115" y="1113588"/>
            <a:ext cx="6455885" cy="600164"/>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defTabSz="685800">
              <a:buClrTx/>
              <a:buFont typeface="Wingdings" panose="05000000000000000000" pitchFamily="2" charset="2"/>
              <a:buChar char="q"/>
            </a:pPr>
            <a:r>
              <a:rPr lang="es-ES_tradnl" sz="1650" kern="1200">
                <a:solidFill>
                  <a:srgbClr val="1F497D"/>
                </a:solidFill>
                <a:latin typeface="Calibri"/>
                <a:ea typeface="+mn-ea"/>
                <a:cs typeface="+mn-cs"/>
              </a:rPr>
              <a:t>Important progress in South America and the Caribbean, and significant lag in Central American and North American countries.</a:t>
            </a:r>
            <a:endParaRPr lang="es-ES_tradnl" sz="1650" b="0" kern="1200" dirty="0">
              <a:solidFill>
                <a:srgbClr val="1F497D"/>
              </a:solidFill>
              <a:latin typeface="Calibri"/>
              <a:ea typeface="+mn-ea"/>
              <a:cs typeface="+mn-cs"/>
            </a:endParaRPr>
          </a:p>
        </p:txBody>
      </p:sp>
      <p:sp>
        <p:nvSpPr>
          <p:cNvPr id="12" name="Rectangle 11"/>
          <p:cNvSpPr/>
          <p:nvPr/>
        </p:nvSpPr>
        <p:spPr>
          <a:xfrm>
            <a:off x="1547664" y="586145"/>
            <a:ext cx="5886654" cy="369332"/>
          </a:xfrm>
          <a:prstGeom prst="rect">
            <a:avLst/>
          </a:prstGeom>
        </p:spPr>
        <p:txBody>
          <a:bodyPr wrap="square">
            <a:spAutoFit/>
          </a:bodyPr>
          <a:lstStyle/>
          <a:p>
            <a:pPr defTabSz="685800">
              <a:buClrTx/>
            </a:pPr>
            <a:r>
              <a:rPr lang="es-ES_tradnl" sz="1800" kern="1200">
                <a:solidFill>
                  <a:srgbClr val="002060"/>
                </a:solidFill>
                <a:latin typeface="Calibri"/>
                <a:ea typeface="+mn-ea"/>
                <a:cs typeface="+mn-cs"/>
              </a:rPr>
              <a:t>Gaps and Fragmentation in Regional Integration Agreements</a:t>
            </a:r>
            <a:endParaRPr lang="es-ES_tradnl" sz="1800" kern="1200" dirty="0">
              <a:solidFill>
                <a:srgbClr val="002060"/>
              </a:solidFill>
              <a:latin typeface="Calibri"/>
              <a:ea typeface="+mn-ea"/>
              <a:cs typeface="+mn-cs"/>
            </a:endParaRPr>
          </a:p>
        </p:txBody>
      </p:sp>
      <p:sp>
        <p:nvSpPr>
          <p:cNvPr id="6" name="TextBox 5"/>
          <p:cNvSpPr txBox="1"/>
          <p:nvPr/>
        </p:nvSpPr>
        <p:spPr>
          <a:xfrm>
            <a:off x="1817694" y="1761660"/>
            <a:ext cx="6048672" cy="1502976"/>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42900" lvl="1" indent="-253604" algn="just" defTabSz="685800">
              <a:spcBef>
                <a:spcPts val="450"/>
              </a:spcBef>
              <a:buClrTx/>
              <a:buFont typeface="Wingdings" panose="05000000000000000000" pitchFamily="2" charset="2"/>
              <a:buChar char="q"/>
            </a:pPr>
            <a:r>
              <a:rPr lang="es-ES_tradnl" sz="1500" b="1" kern="1200">
                <a:solidFill>
                  <a:srgbClr val="1F497D"/>
                </a:solidFill>
                <a:latin typeface="Calibri"/>
                <a:ea typeface="+mn-ea"/>
                <a:cs typeface="+mn-cs"/>
              </a:rPr>
              <a:t>Andean Labour Migration Instrument</a:t>
            </a:r>
            <a:endParaRPr lang="es-ES_tradnl" sz="1500" b="1" kern="1200" dirty="0">
              <a:solidFill>
                <a:srgbClr val="1F497D"/>
              </a:solidFill>
              <a:latin typeface="Calibri"/>
              <a:ea typeface="+mn-ea"/>
              <a:cs typeface="+mn-cs"/>
            </a:endParaRPr>
          </a:p>
          <a:p>
            <a:pPr marL="342900" lvl="1" indent="-253604" defTabSz="685800">
              <a:spcBef>
                <a:spcPts val="450"/>
              </a:spcBef>
              <a:buClrTx/>
              <a:buFont typeface="Wingdings" panose="05000000000000000000" pitchFamily="2" charset="2"/>
              <a:buChar char="q"/>
            </a:pPr>
            <a:r>
              <a:rPr lang="en-US" sz="1500" b="1" kern="1200">
                <a:solidFill>
                  <a:srgbClr val="1F497D"/>
                </a:solidFill>
                <a:latin typeface="Calibri"/>
                <a:ea typeface="+mn-ea"/>
                <a:cs typeface="+mn-cs"/>
              </a:rPr>
              <a:t>Andean Occupational Safety and Health Instrument </a:t>
            </a:r>
          </a:p>
          <a:p>
            <a:pPr marL="342900" lvl="1" indent="-253604" defTabSz="685800">
              <a:spcBef>
                <a:spcPts val="450"/>
              </a:spcBef>
              <a:buClrTx/>
              <a:buFont typeface="Wingdings" panose="05000000000000000000" pitchFamily="2" charset="2"/>
              <a:buChar char="q"/>
            </a:pPr>
            <a:r>
              <a:rPr lang="es-ES_tradnl" sz="1500" b="1" kern="1200">
                <a:solidFill>
                  <a:srgbClr val="1F497D"/>
                </a:solidFill>
                <a:latin typeface="Calibri"/>
                <a:ea typeface="+mn-ea"/>
                <a:cs typeface="+mn-cs"/>
              </a:rPr>
              <a:t>Residency Agreement (MERCOSUR and Associates)</a:t>
            </a:r>
          </a:p>
          <a:p>
            <a:pPr marL="342900" lvl="1" indent="-253604" algn="just" defTabSz="685800">
              <a:spcBef>
                <a:spcPts val="450"/>
              </a:spcBef>
              <a:buClrTx/>
              <a:buFont typeface="Wingdings" panose="05000000000000000000" pitchFamily="2" charset="2"/>
              <a:buChar char="q"/>
            </a:pPr>
            <a:r>
              <a:rPr lang="es-ES_tradnl" sz="1500" b="1" kern="1200">
                <a:solidFill>
                  <a:srgbClr val="1F497D"/>
                </a:solidFill>
                <a:latin typeface="Calibri"/>
                <a:ea typeface="+mn-ea"/>
                <a:cs typeface="+mn-cs"/>
              </a:rPr>
              <a:t>Multilateral Social Security Agreement (MERCOSUR)</a:t>
            </a:r>
          </a:p>
          <a:p>
            <a:pPr marL="342900" lvl="1" indent="-253604" algn="just" defTabSz="685800">
              <a:spcBef>
                <a:spcPts val="450"/>
              </a:spcBef>
              <a:buClrTx/>
              <a:buFont typeface="Wingdings" panose="05000000000000000000" pitchFamily="2" charset="2"/>
              <a:buChar char="q"/>
            </a:pPr>
            <a:r>
              <a:rPr lang="es-ES_tradnl" sz="1500" b="1" kern="1200">
                <a:solidFill>
                  <a:srgbClr val="1F497D"/>
                </a:solidFill>
                <a:latin typeface="Calibri"/>
                <a:ea typeface="+mn-ea"/>
                <a:cs typeface="+mn-cs"/>
              </a:rPr>
              <a:t>Free Mobility Agreements (11 occupational categories) (CARICOM)</a:t>
            </a:r>
            <a:endParaRPr lang="es-ES_tradnl" sz="1500" b="1" kern="1200" dirty="0">
              <a:solidFill>
                <a:srgbClr val="1F497D"/>
              </a:solidFill>
              <a:latin typeface="Calibri"/>
              <a:ea typeface="+mn-ea"/>
              <a:cs typeface="+mn-cs"/>
            </a:endParaRPr>
          </a:p>
        </p:txBody>
      </p:sp>
      <p:sp>
        <p:nvSpPr>
          <p:cNvPr id="8" name="TextBox 7"/>
          <p:cNvSpPr txBox="1"/>
          <p:nvPr/>
        </p:nvSpPr>
        <p:spPr>
          <a:xfrm>
            <a:off x="1545115" y="3273828"/>
            <a:ext cx="6455885" cy="1107996"/>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defTabSz="685800">
              <a:buClrTx/>
              <a:buFont typeface="Wingdings" panose="05000000000000000000" pitchFamily="2" charset="2"/>
              <a:buChar char="q"/>
            </a:pPr>
            <a:r>
              <a:rPr lang="es-ES_tradnl" sz="1650" kern="1200">
                <a:solidFill>
                  <a:srgbClr val="1F497D"/>
                </a:solidFill>
                <a:latin typeface="Calibri"/>
                <a:ea typeface="+mn-ea"/>
                <a:cs typeface="+mn-cs"/>
              </a:rPr>
              <a:t>In Central America and North America, commitments to jointly manage migration have not been sufficiently incorporated into regional agreements, nor have joint commitments regarding migratory issues been adopted.</a:t>
            </a:r>
            <a:endParaRPr lang="es-ES_tradnl" sz="1650" b="0" kern="1200" dirty="0">
              <a:solidFill>
                <a:srgbClr val="1F497D"/>
              </a:solidFill>
              <a:latin typeface="Calibri"/>
              <a:ea typeface="+mn-ea"/>
              <a:cs typeface="+mn-cs"/>
            </a:endParaRP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43</a:t>
            </a:fld>
            <a:endParaRPr lang="en-GB" kern="1200">
              <a:solidFill>
                <a:prstClr val="black">
                  <a:tint val="75000"/>
                </a:prstClr>
              </a:solidFill>
              <a:latin typeface="Calibri"/>
              <a:ea typeface="+mn-ea"/>
              <a:cs typeface="+mn-cs"/>
            </a:endParaRPr>
          </a:p>
        </p:txBody>
      </p:sp>
      <p:sp>
        <p:nvSpPr>
          <p:cNvPr id="9" name="Rectangle 8"/>
          <p:cNvSpPr/>
          <p:nvPr/>
        </p:nvSpPr>
        <p:spPr>
          <a:xfrm>
            <a:off x="1426380" y="141480"/>
            <a:ext cx="4780539" cy="323165"/>
          </a:xfrm>
          <a:prstGeom prst="rect">
            <a:avLst/>
          </a:prstGeom>
        </p:spPr>
        <p:txBody>
          <a:bodyPr wrap="none">
            <a:spAutoFit/>
          </a:bodyPr>
          <a:lstStyle/>
          <a:p>
            <a:pPr algn="ctr" defTabSz="685800">
              <a:buClrTx/>
            </a:pPr>
            <a:r>
              <a:rPr lang="es-PE" sz="1500" b="1" kern="1200">
                <a:solidFill>
                  <a:srgbClr val="002060"/>
                </a:solidFill>
                <a:latin typeface="Calibri"/>
                <a:ea typeface="+mn-ea"/>
                <a:cs typeface="+mn-cs"/>
              </a:rPr>
              <a:t>Public Policy and Governance Weaknesses and Challenges</a:t>
            </a:r>
            <a:endParaRPr lang="en-GB" sz="1500" b="1" kern="1200" dirty="0">
              <a:solidFill>
                <a:srgbClr val="002060"/>
              </a:solidFill>
              <a:latin typeface="Calibri"/>
              <a:ea typeface="+mn-ea"/>
              <a:cs typeface="+mn-cs"/>
            </a:endParaRPr>
          </a:p>
        </p:txBody>
      </p:sp>
    </p:spTree>
    <p:extLst>
      <p:ext uri="{BB962C8B-B14F-4D97-AF65-F5344CB8AC3E}">
        <p14:creationId xmlns:p14="http://schemas.microsoft.com/office/powerpoint/2010/main" val="3045500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0700" y="739036"/>
            <a:ext cx="5829300" cy="2958969"/>
          </a:xfrm>
        </p:spPr>
        <p:txBody>
          <a:bodyPr>
            <a:noAutofit/>
          </a:bodyPr>
          <a:lstStyle/>
          <a:p>
            <a:pPr algn="ctr"/>
            <a:r>
              <a:rPr lang="es-PE" sz="4050" b="1" dirty="0" err="1">
                <a:solidFill>
                  <a:srgbClr val="002060"/>
                </a:solidFill>
                <a:effectLst>
                  <a:outerShdw blurRad="38100" dist="38100" dir="2700000" algn="tl">
                    <a:srgbClr val="000000">
                      <a:alpha val="43137"/>
                    </a:srgbClr>
                  </a:outerShdw>
                </a:effectLst>
              </a:rPr>
              <a:t>The</a:t>
            </a:r>
            <a:r>
              <a:rPr lang="es-PE" sz="4050" b="1" dirty="0">
                <a:solidFill>
                  <a:srgbClr val="002060"/>
                </a:solidFill>
                <a:effectLst>
                  <a:outerShdw blurRad="38100" dist="38100" dir="2700000" algn="tl">
                    <a:srgbClr val="000000">
                      <a:alpha val="43137"/>
                    </a:srgbClr>
                  </a:outerShdw>
                </a:effectLst>
              </a:rPr>
              <a:t> </a:t>
            </a:r>
            <a:r>
              <a:rPr lang="es-PE" sz="4050" b="1" dirty="0" err="1">
                <a:solidFill>
                  <a:srgbClr val="002060"/>
                </a:solidFill>
                <a:effectLst>
                  <a:outerShdw blurRad="38100" dist="38100" dir="2700000" algn="tl">
                    <a:srgbClr val="000000">
                      <a:alpha val="43137"/>
                    </a:srgbClr>
                  </a:outerShdw>
                </a:effectLst>
              </a:rPr>
              <a:t>way</a:t>
            </a:r>
            <a:r>
              <a:rPr lang="es-PE" sz="4050" b="1" dirty="0">
                <a:solidFill>
                  <a:srgbClr val="002060"/>
                </a:solidFill>
                <a:effectLst>
                  <a:outerShdw blurRad="38100" dist="38100" dir="2700000" algn="tl">
                    <a:srgbClr val="000000">
                      <a:alpha val="43137"/>
                    </a:srgbClr>
                  </a:outerShdw>
                </a:effectLst>
              </a:rPr>
              <a:t> forward: </a:t>
            </a:r>
            <a:r>
              <a:rPr lang="es-PE" sz="4050" b="1" dirty="0" err="1">
                <a:solidFill>
                  <a:srgbClr val="002060"/>
                </a:solidFill>
                <a:effectLst>
                  <a:outerShdw blurRad="38100" dist="38100" dir="2700000" algn="tl">
                    <a:srgbClr val="000000">
                      <a:alpha val="43137"/>
                    </a:srgbClr>
                  </a:outerShdw>
                </a:effectLst>
              </a:rPr>
              <a:t>working</a:t>
            </a:r>
            <a:r>
              <a:rPr lang="es-PE" sz="4050" b="1" dirty="0">
                <a:solidFill>
                  <a:srgbClr val="002060"/>
                </a:solidFill>
                <a:effectLst>
                  <a:outerShdw blurRad="38100" dist="38100" dir="2700000" algn="tl">
                    <a:srgbClr val="000000">
                      <a:alpha val="43137"/>
                    </a:srgbClr>
                  </a:outerShdw>
                </a:effectLst>
              </a:rPr>
              <a:t> </a:t>
            </a:r>
            <a:r>
              <a:rPr lang="es-PE" sz="4050" b="1" dirty="0" err="1">
                <a:solidFill>
                  <a:srgbClr val="002060"/>
                </a:solidFill>
                <a:effectLst>
                  <a:outerShdw blurRad="38100" dist="38100" dir="2700000" algn="tl">
                    <a:srgbClr val="000000">
                      <a:alpha val="43137"/>
                    </a:srgbClr>
                  </a:outerShdw>
                </a:effectLst>
              </a:rPr>
              <a:t>strategy</a:t>
            </a:r>
            <a:r>
              <a:rPr lang="es-PE" sz="4050" b="1" dirty="0">
                <a:solidFill>
                  <a:srgbClr val="002060"/>
                </a:solidFill>
                <a:effectLst>
                  <a:outerShdw blurRad="38100" dist="38100" dir="2700000" algn="tl">
                    <a:srgbClr val="000000">
                      <a:alpha val="43137"/>
                    </a:srgbClr>
                  </a:outerShdw>
                </a:effectLst>
              </a:rPr>
              <a:t> </a:t>
            </a:r>
            <a:r>
              <a:rPr lang="es-PE" sz="4050" b="1" dirty="0" err="1">
                <a:solidFill>
                  <a:srgbClr val="002060"/>
                </a:solidFill>
                <a:effectLst>
                  <a:outerShdw blurRad="38100" dist="38100" dir="2700000" algn="tl">
                    <a:srgbClr val="000000">
                      <a:alpha val="43137"/>
                    </a:srgbClr>
                  </a:outerShdw>
                </a:effectLst>
              </a:rPr>
              <a:t>of</a:t>
            </a:r>
            <a:r>
              <a:rPr lang="es-PE" sz="4050" b="1" dirty="0">
                <a:solidFill>
                  <a:srgbClr val="002060"/>
                </a:solidFill>
                <a:effectLst>
                  <a:outerShdw blurRad="38100" dist="38100" dir="2700000" algn="tl">
                    <a:srgbClr val="000000">
                      <a:alpha val="43137"/>
                    </a:srgbClr>
                  </a:outerShdw>
                </a:effectLst>
              </a:rPr>
              <a:t> ILO </a:t>
            </a:r>
            <a:r>
              <a:rPr lang="es-PE" sz="4050" b="1" dirty="0" err="1">
                <a:solidFill>
                  <a:srgbClr val="002060"/>
                </a:solidFill>
                <a:effectLst>
                  <a:outerShdw blurRad="38100" dist="38100" dir="2700000" algn="tl">
                    <a:srgbClr val="000000">
                      <a:alpha val="43137"/>
                    </a:srgbClr>
                  </a:outerShdw>
                </a:effectLst>
              </a:rPr>
              <a:t>on</a:t>
            </a:r>
            <a:r>
              <a:rPr lang="es-PE" sz="4050" b="1" dirty="0">
                <a:solidFill>
                  <a:srgbClr val="002060"/>
                </a:solidFill>
                <a:effectLst>
                  <a:outerShdw blurRad="38100" dist="38100" dir="2700000" algn="tl">
                    <a:srgbClr val="000000">
                      <a:alpha val="43137"/>
                    </a:srgbClr>
                  </a:outerShdw>
                </a:effectLst>
              </a:rPr>
              <a:t> </a:t>
            </a:r>
            <a:r>
              <a:rPr lang="es-PE" sz="4050" b="1" dirty="0" err="1">
                <a:solidFill>
                  <a:srgbClr val="002060"/>
                </a:solidFill>
                <a:effectLst>
                  <a:outerShdw blurRad="38100" dist="38100" dir="2700000" algn="tl">
                    <a:srgbClr val="000000">
                      <a:alpha val="43137"/>
                    </a:srgbClr>
                  </a:outerShdw>
                </a:effectLst>
              </a:rPr>
              <a:t>labour</a:t>
            </a:r>
            <a:r>
              <a:rPr lang="es-PE" sz="4050" b="1" dirty="0">
                <a:solidFill>
                  <a:srgbClr val="002060"/>
                </a:solidFill>
                <a:effectLst>
                  <a:outerShdw blurRad="38100" dist="38100" dir="2700000" algn="tl">
                    <a:srgbClr val="000000">
                      <a:alpha val="43137"/>
                    </a:srgbClr>
                  </a:outerShdw>
                </a:effectLst>
              </a:rPr>
              <a:t> </a:t>
            </a:r>
            <a:r>
              <a:rPr lang="es-PE" sz="4050" b="1" dirty="0" err="1">
                <a:solidFill>
                  <a:srgbClr val="002060"/>
                </a:solidFill>
                <a:effectLst>
                  <a:outerShdw blurRad="38100" dist="38100" dir="2700000" algn="tl">
                    <a:srgbClr val="000000">
                      <a:alpha val="43137"/>
                    </a:srgbClr>
                  </a:outerShdw>
                </a:effectLst>
              </a:rPr>
              <a:t>migration</a:t>
            </a:r>
            <a:r>
              <a:rPr lang="es-PE" sz="4050" b="1" dirty="0">
                <a:solidFill>
                  <a:srgbClr val="002060"/>
                </a:solidFill>
                <a:effectLst>
                  <a:outerShdw blurRad="38100" dist="38100" dir="2700000" algn="tl">
                    <a:srgbClr val="000000">
                      <a:alpha val="43137"/>
                    </a:srgbClr>
                  </a:outerShdw>
                </a:effectLst>
              </a:rPr>
              <a:t> in </a:t>
            </a:r>
            <a:r>
              <a:rPr lang="es-PE" sz="4050" b="1" dirty="0" err="1">
                <a:solidFill>
                  <a:srgbClr val="002060"/>
                </a:solidFill>
                <a:effectLst>
                  <a:outerShdw blurRad="38100" dist="38100" dir="2700000" algn="tl">
                    <a:srgbClr val="000000">
                      <a:alpha val="43137"/>
                    </a:srgbClr>
                  </a:outerShdw>
                </a:effectLst>
              </a:rPr>
              <a:t>America</a:t>
            </a:r>
            <a:r>
              <a:rPr lang="es-PE" sz="4050" b="1" dirty="0">
                <a:solidFill>
                  <a:srgbClr val="002060"/>
                </a:solidFill>
                <a:effectLst>
                  <a:outerShdw blurRad="38100" dist="38100" dir="2700000" algn="tl">
                    <a:srgbClr val="000000">
                      <a:alpha val="43137"/>
                    </a:srgbClr>
                  </a:outerShdw>
                </a:effectLst>
              </a:rPr>
              <a:t> Latina and </a:t>
            </a:r>
            <a:r>
              <a:rPr lang="es-PE" sz="4050" b="1" dirty="0" err="1">
                <a:solidFill>
                  <a:srgbClr val="002060"/>
                </a:solidFill>
                <a:effectLst>
                  <a:outerShdw blurRad="38100" dist="38100" dir="2700000" algn="tl">
                    <a:srgbClr val="000000">
                      <a:alpha val="43137"/>
                    </a:srgbClr>
                  </a:outerShdw>
                </a:effectLst>
              </a:rPr>
              <a:t>the</a:t>
            </a:r>
            <a:r>
              <a:rPr lang="es-PE" sz="4050" b="1" dirty="0">
                <a:solidFill>
                  <a:srgbClr val="002060"/>
                </a:solidFill>
                <a:effectLst>
                  <a:outerShdw blurRad="38100" dist="38100" dir="2700000" algn="tl">
                    <a:srgbClr val="000000">
                      <a:alpha val="43137"/>
                    </a:srgbClr>
                  </a:outerShdw>
                </a:effectLst>
              </a:rPr>
              <a:t> </a:t>
            </a:r>
            <a:r>
              <a:rPr lang="es-PE" sz="4050" b="1" dirty="0" err="1">
                <a:solidFill>
                  <a:srgbClr val="002060"/>
                </a:solidFill>
                <a:effectLst>
                  <a:outerShdw blurRad="38100" dist="38100" dir="2700000" algn="tl">
                    <a:srgbClr val="000000">
                      <a:alpha val="43137"/>
                    </a:srgbClr>
                  </a:outerShdw>
                </a:effectLst>
              </a:rPr>
              <a:t>Caribbean</a:t>
            </a:r>
            <a:endParaRPr lang="en-GB" sz="4050" b="1" dirty="0">
              <a:solidFill>
                <a:srgbClr val="00206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44</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1640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5797" y="21607"/>
            <a:ext cx="3661463" cy="5144384"/>
          </a:xfrm>
          <a:prstGeom prst="rect">
            <a:avLst/>
          </a:prstGeom>
        </p:spPr>
      </p:pic>
      <p:sp>
        <p:nvSpPr>
          <p:cNvPr id="3" name="Slide Number Placeholder 2"/>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45</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45225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DF812A-2D9E-496D-8FA2-ADF1B356726B}"/>
              </a:ext>
            </a:extLst>
          </p:cNvPr>
          <p:cNvSpPr>
            <a:spLocks noGrp="1"/>
          </p:cNvSpPr>
          <p:nvPr>
            <p:ph idx="1"/>
          </p:nvPr>
        </p:nvSpPr>
        <p:spPr/>
        <p:txBody>
          <a:bodyPr>
            <a:normAutofit/>
          </a:bodyPr>
          <a:lstStyle/>
          <a:p>
            <a:pPr marL="0" indent="0" algn="ctr">
              <a:buNone/>
            </a:pPr>
            <a:r>
              <a:rPr lang="es-CR" sz="4050" b="1" dirty="0" err="1">
                <a:solidFill>
                  <a:srgbClr val="002060"/>
                </a:solidFill>
                <a:effectLst>
                  <a:outerShdw blurRad="38100" dist="38100" dir="2700000" algn="tl">
                    <a:srgbClr val="000000">
                      <a:alpha val="43137"/>
                    </a:srgbClr>
                  </a:outerShdw>
                </a:effectLst>
              </a:rPr>
              <a:t>Priorities</a:t>
            </a:r>
            <a:r>
              <a:rPr lang="es-CR" sz="4050" b="1" dirty="0">
                <a:solidFill>
                  <a:srgbClr val="002060"/>
                </a:solidFill>
                <a:effectLst>
                  <a:outerShdw blurRad="38100" dist="38100" dir="2700000" algn="tl">
                    <a:srgbClr val="000000">
                      <a:alpha val="43137"/>
                    </a:srgbClr>
                  </a:outerShdw>
                </a:effectLst>
              </a:rPr>
              <a:t> and </a:t>
            </a:r>
            <a:r>
              <a:rPr lang="es-CR" sz="4050" b="1" dirty="0" err="1">
                <a:solidFill>
                  <a:srgbClr val="002060"/>
                </a:solidFill>
                <a:effectLst>
                  <a:outerShdw blurRad="38100" dist="38100" dir="2700000" algn="tl">
                    <a:srgbClr val="000000">
                      <a:alpha val="43137"/>
                    </a:srgbClr>
                  </a:outerShdw>
                </a:effectLst>
              </a:rPr>
              <a:t>strategies</a:t>
            </a:r>
            <a:r>
              <a:rPr lang="es-CR" sz="4050" b="1" dirty="0">
                <a:solidFill>
                  <a:srgbClr val="002060"/>
                </a:solidFill>
                <a:effectLst>
                  <a:outerShdw blurRad="38100" dist="38100" dir="2700000" algn="tl">
                    <a:srgbClr val="000000">
                      <a:alpha val="43137"/>
                    </a:srgbClr>
                  </a:outerShdw>
                </a:effectLst>
              </a:rPr>
              <a:t> </a:t>
            </a:r>
            <a:endParaRPr lang="en-US" sz="4050" b="1" dirty="0">
              <a:solidFill>
                <a:srgbClr val="00206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46</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3873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47</a:t>
            </a:fld>
            <a:endParaRPr lang="en-GB" kern="1200">
              <a:solidFill>
                <a:prstClr val="black">
                  <a:tint val="75000"/>
                </a:prstClr>
              </a:solidFill>
              <a:latin typeface="Calibri"/>
              <a:ea typeface="+mn-ea"/>
              <a:cs typeface="+mn-cs"/>
            </a:endParaRPr>
          </a:p>
        </p:txBody>
      </p:sp>
      <p:pic>
        <p:nvPicPr>
          <p:cNvPr id="102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5676" y="357504"/>
            <a:ext cx="5576888" cy="228600"/>
          </a:xfrm>
          <a:prstGeom prst="rect">
            <a:avLst/>
          </a:prstGeom>
          <a:noFill/>
          <a:ln w="9525">
            <a:noFill/>
            <a:miter lim="800000"/>
            <a:headEnd/>
            <a:tailEnd/>
          </a:ln>
        </p:spPr>
      </p:pic>
      <p:graphicFrame>
        <p:nvGraphicFramePr>
          <p:cNvPr id="6" name="Table 5"/>
          <p:cNvGraphicFramePr>
            <a:graphicFrameLocks noGrp="1"/>
          </p:cNvGraphicFramePr>
          <p:nvPr/>
        </p:nvGraphicFramePr>
        <p:xfrm>
          <a:off x="1979712" y="897564"/>
          <a:ext cx="5022559" cy="3726416"/>
        </p:xfrm>
        <a:graphic>
          <a:graphicData uri="http://schemas.openxmlformats.org/drawingml/2006/table">
            <a:tbl>
              <a:tblPr/>
              <a:tblGrid>
                <a:gridCol w="1096898">
                  <a:extLst>
                    <a:ext uri="{9D8B030D-6E8A-4147-A177-3AD203B41FA5}">
                      <a16:colId xmlns:a16="http://schemas.microsoft.com/office/drawing/2014/main" val="20000"/>
                    </a:ext>
                  </a:extLst>
                </a:gridCol>
                <a:gridCol w="109349">
                  <a:extLst>
                    <a:ext uri="{9D8B030D-6E8A-4147-A177-3AD203B41FA5}">
                      <a16:colId xmlns:a16="http://schemas.microsoft.com/office/drawing/2014/main" val="20001"/>
                    </a:ext>
                  </a:extLst>
                </a:gridCol>
                <a:gridCol w="1156619">
                  <a:extLst>
                    <a:ext uri="{9D8B030D-6E8A-4147-A177-3AD203B41FA5}">
                      <a16:colId xmlns:a16="http://schemas.microsoft.com/office/drawing/2014/main" val="20002"/>
                    </a:ext>
                  </a:extLst>
                </a:gridCol>
                <a:gridCol w="109349">
                  <a:extLst>
                    <a:ext uri="{9D8B030D-6E8A-4147-A177-3AD203B41FA5}">
                      <a16:colId xmlns:a16="http://schemas.microsoft.com/office/drawing/2014/main" val="20003"/>
                    </a:ext>
                  </a:extLst>
                </a:gridCol>
                <a:gridCol w="1156619">
                  <a:extLst>
                    <a:ext uri="{9D8B030D-6E8A-4147-A177-3AD203B41FA5}">
                      <a16:colId xmlns:a16="http://schemas.microsoft.com/office/drawing/2014/main" val="20004"/>
                    </a:ext>
                  </a:extLst>
                </a:gridCol>
                <a:gridCol w="109349">
                  <a:extLst>
                    <a:ext uri="{9D8B030D-6E8A-4147-A177-3AD203B41FA5}">
                      <a16:colId xmlns:a16="http://schemas.microsoft.com/office/drawing/2014/main" val="20005"/>
                    </a:ext>
                  </a:extLst>
                </a:gridCol>
                <a:gridCol w="1284376">
                  <a:extLst>
                    <a:ext uri="{9D8B030D-6E8A-4147-A177-3AD203B41FA5}">
                      <a16:colId xmlns:a16="http://schemas.microsoft.com/office/drawing/2014/main" val="20006"/>
                    </a:ext>
                  </a:extLst>
                </a:gridCol>
              </a:tblGrid>
              <a:tr h="1193900">
                <a:tc>
                  <a:txBody>
                    <a:bodyPr/>
                    <a:lstStyle/>
                    <a:p>
                      <a:pPr marL="0" marR="0" algn="ctr">
                        <a:spcBef>
                          <a:spcPts val="0"/>
                        </a:spcBef>
                        <a:spcAft>
                          <a:spcPts val="0"/>
                        </a:spcAft>
                      </a:pPr>
                      <a:r>
                        <a:rPr lang="en-US" sz="1100" b="1">
                          <a:solidFill>
                            <a:srgbClr val="FFFFFF"/>
                          </a:solidFill>
                          <a:latin typeface="Calibri"/>
                          <a:ea typeface="Calibri"/>
                          <a:cs typeface="Times New Roman"/>
                        </a:rPr>
                        <a:t>Promote regular, safe, and equitable migration.</a:t>
                      </a:r>
                      <a:endParaRPr lang="en-US" sz="1100">
                        <a:latin typeface="Calibri"/>
                        <a:ea typeface="Calibri"/>
                        <a:cs typeface="Times New Roman"/>
                      </a:endParaRPr>
                    </a:p>
                  </a:txBody>
                  <a:tcPr marL="13811" marR="13811"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CC"/>
                    </a:solidFill>
                  </a:tcPr>
                </a:tc>
                <a:tc>
                  <a:txBody>
                    <a:bodyPr/>
                    <a:lstStyle/>
                    <a:p>
                      <a:pPr marL="0" marR="0" algn="ctr">
                        <a:spcBef>
                          <a:spcPts val="0"/>
                        </a:spcBef>
                        <a:spcAft>
                          <a:spcPts val="0"/>
                        </a:spcAft>
                      </a:pPr>
                      <a:endParaRPr lang="en-US" sz="1100">
                        <a:latin typeface="Calibri"/>
                        <a:ea typeface="Calibri"/>
                        <a:cs typeface="Times New Roman"/>
                      </a:endParaRPr>
                    </a:p>
                  </a:txBody>
                  <a:tcPr marL="13811" marR="13811"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b="1">
                          <a:solidFill>
                            <a:srgbClr val="FFFFFF"/>
                          </a:solidFill>
                          <a:latin typeface="Calibri"/>
                          <a:ea typeface="Calibri"/>
                          <a:cs typeface="Times New Roman"/>
                        </a:rPr>
                        <a:t>Promote fair hiring and lower labour migration costs.</a:t>
                      </a:r>
                      <a:endParaRPr lang="en-US" sz="1100">
                        <a:latin typeface="Calibri"/>
                        <a:ea typeface="Calibri"/>
                        <a:cs typeface="Times New Roman"/>
                      </a:endParaRPr>
                    </a:p>
                  </a:txBody>
                  <a:tcPr marL="13811" marR="13811"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CC"/>
                    </a:solidFill>
                  </a:tcPr>
                </a:tc>
                <a:tc>
                  <a:txBody>
                    <a:bodyPr/>
                    <a:lstStyle/>
                    <a:p>
                      <a:pPr marL="0" marR="0" algn="ctr">
                        <a:spcBef>
                          <a:spcPts val="0"/>
                        </a:spcBef>
                        <a:spcAft>
                          <a:spcPts val="0"/>
                        </a:spcAft>
                      </a:pPr>
                      <a:endParaRPr lang="en-US" sz="1100">
                        <a:latin typeface="Calibri"/>
                        <a:ea typeface="Calibri"/>
                        <a:cs typeface="Times New Roman"/>
                      </a:endParaRPr>
                    </a:p>
                  </a:txBody>
                  <a:tcPr marL="13811" marR="13811"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b="1">
                          <a:solidFill>
                            <a:srgbClr val="FFFFFF"/>
                          </a:solidFill>
                          <a:latin typeface="Calibri"/>
                          <a:ea typeface="Calibri"/>
                          <a:cs typeface="Times New Roman"/>
                        </a:rPr>
                        <a:t>Promote formalization of the informal economy.</a:t>
                      </a:r>
                      <a:endParaRPr lang="en-US" sz="1100">
                        <a:latin typeface="Calibri"/>
                        <a:ea typeface="Calibri"/>
                        <a:cs typeface="Times New Roman"/>
                      </a:endParaRPr>
                    </a:p>
                  </a:txBody>
                  <a:tcPr marL="13811" marR="13811"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CC"/>
                    </a:solidFill>
                  </a:tcPr>
                </a:tc>
                <a:tc>
                  <a:txBody>
                    <a:bodyPr/>
                    <a:lstStyle/>
                    <a:p>
                      <a:pPr marL="0" marR="0" algn="ctr">
                        <a:spcBef>
                          <a:spcPts val="0"/>
                        </a:spcBef>
                        <a:spcAft>
                          <a:spcPts val="0"/>
                        </a:spcAft>
                      </a:pPr>
                      <a:endParaRPr lang="en-US" sz="1100">
                        <a:latin typeface="Calibri"/>
                        <a:ea typeface="Calibri"/>
                        <a:cs typeface="Times New Roman"/>
                      </a:endParaRPr>
                    </a:p>
                  </a:txBody>
                  <a:tcPr marL="13811" marR="13811"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b="1">
                          <a:solidFill>
                            <a:srgbClr val="FFFFFF"/>
                          </a:solidFill>
                          <a:latin typeface="Calibri"/>
                          <a:ea typeface="Calibri"/>
                          <a:cs typeface="Times New Roman"/>
                        </a:rPr>
                        <a:t>Improve working conditions for </a:t>
                      </a:r>
                      <a:br>
                        <a:rPr lang="en-US" sz="1100" b="1">
                          <a:solidFill>
                            <a:srgbClr val="FFFFFF"/>
                          </a:solidFill>
                          <a:latin typeface="Calibri"/>
                          <a:ea typeface="Calibri"/>
                          <a:cs typeface="Times New Roman"/>
                        </a:rPr>
                      </a:br>
                      <a:r>
                        <a:rPr lang="en-US" sz="1100" b="1">
                          <a:solidFill>
                            <a:srgbClr val="FFFFFF"/>
                          </a:solidFill>
                          <a:latin typeface="Calibri"/>
                          <a:ea typeface="Calibri"/>
                          <a:cs typeface="Times New Roman"/>
                        </a:rPr>
                        <a:t>migrant workers.</a:t>
                      </a:r>
                      <a:endParaRPr lang="en-US" sz="1100">
                        <a:latin typeface="Calibri"/>
                        <a:ea typeface="Calibri"/>
                        <a:cs typeface="Times New Roman"/>
                      </a:endParaRPr>
                    </a:p>
                  </a:txBody>
                  <a:tcPr marL="13811" marR="13811"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CC"/>
                    </a:solidFill>
                  </a:tcPr>
                </a:tc>
                <a:extLst>
                  <a:ext uri="{0D108BD9-81ED-4DB2-BD59-A6C34878D82A}">
                    <a16:rowId xmlns:a16="http://schemas.microsoft.com/office/drawing/2014/main" val="10000"/>
                  </a:ext>
                </a:extLst>
              </a:tr>
              <a:tr h="72358">
                <a:tc>
                  <a:txBody>
                    <a:bodyPr/>
                    <a:lstStyle/>
                    <a:p>
                      <a:pPr marL="0" marR="0" algn="ctr">
                        <a:spcBef>
                          <a:spcPts val="0"/>
                        </a:spcBef>
                        <a:spcAft>
                          <a:spcPts val="0"/>
                        </a:spcAft>
                      </a:pPr>
                      <a:endParaRPr lang="en-US" sz="3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3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3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3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3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3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3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93900">
                <a:tc>
                  <a:txBody>
                    <a:bodyPr/>
                    <a:lstStyle/>
                    <a:p>
                      <a:pPr marL="0" marR="0" algn="ctr">
                        <a:spcBef>
                          <a:spcPts val="0"/>
                        </a:spcBef>
                        <a:spcAft>
                          <a:spcPts val="0"/>
                        </a:spcAft>
                      </a:pPr>
                      <a:r>
                        <a:rPr lang="en-US" sz="1100" b="1">
                          <a:solidFill>
                            <a:srgbClr val="FFFFFF"/>
                          </a:solidFill>
                          <a:latin typeface="Calibri"/>
                          <a:ea typeface="Calibri"/>
                          <a:cs typeface="Times New Roman"/>
                        </a:rPr>
                        <a:t>Promote migratory governability and social dialogue.</a:t>
                      </a:r>
                      <a:endParaRPr lang="en-US" sz="11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CC"/>
                    </a:solidFill>
                  </a:tcPr>
                </a:tc>
                <a:tc>
                  <a:txBody>
                    <a:bodyPr/>
                    <a:lstStyle/>
                    <a:p>
                      <a:pPr marL="0" marR="0" algn="ctr">
                        <a:spcBef>
                          <a:spcPts val="0"/>
                        </a:spcBef>
                        <a:spcAft>
                          <a:spcPts val="0"/>
                        </a:spcAft>
                      </a:pPr>
                      <a:endParaRPr lang="en-US" sz="11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b="1">
                          <a:solidFill>
                            <a:srgbClr val="FFFFFF"/>
                          </a:solidFill>
                          <a:latin typeface="Calibri"/>
                          <a:ea typeface="Calibri"/>
                          <a:cs typeface="Times New Roman"/>
                        </a:rPr>
                        <a:t>Promote a rights-based focus, including    ratification and implementation of agreements on migrant workers.</a:t>
                      </a:r>
                      <a:endParaRPr lang="en-US" sz="11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CC"/>
                    </a:solidFill>
                  </a:tcPr>
                </a:tc>
                <a:tc>
                  <a:txBody>
                    <a:bodyPr/>
                    <a:lstStyle/>
                    <a:p>
                      <a:pPr marL="0" marR="0" algn="ctr">
                        <a:spcBef>
                          <a:spcPts val="0"/>
                        </a:spcBef>
                        <a:spcAft>
                          <a:spcPts val="0"/>
                        </a:spcAft>
                      </a:pPr>
                      <a:endParaRPr lang="en-US" sz="11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b="1">
                          <a:solidFill>
                            <a:srgbClr val="FFFFFF"/>
                          </a:solidFill>
                          <a:latin typeface="Calibri"/>
                          <a:ea typeface="Calibri"/>
                          <a:cs typeface="Times New Roman"/>
                        </a:rPr>
                        <a:t>Strengthen ties between employ-ment policies and labour migration policies.</a:t>
                      </a:r>
                      <a:endParaRPr lang="en-US" sz="11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CC"/>
                    </a:solidFill>
                  </a:tcPr>
                </a:tc>
                <a:tc>
                  <a:txBody>
                    <a:bodyPr/>
                    <a:lstStyle/>
                    <a:p>
                      <a:pPr marL="0" marR="0" algn="ctr">
                        <a:spcBef>
                          <a:spcPts val="0"/>
                        </a:spcBef>
                        <a:spcAft>
                          <a:spcPts val="0"/>
                        </a:spcAft>
                      </a:pPr>
                      <a:endParaRPr lang="en-US" sz="11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b="1">
                          <a:solidFill>
                            <a:srgbClr val="FFFFFF"/>
                          </a:solidFill>
                          <a:latin typeface="Calibri"/>
                          <a:ea typeface="Calibri"/>
                          <a:cs typeface="Times New Roman"/>
                        </a:rPr>
                        <a:t>Provide technical assistance to Constitutional Charter initiatives regarding migration.</a:t>
                      </a:r>
                      <a:endParaRPr lang="en-US" sz="11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CC"/>
                    </a:solidFill>
                  </a:tcPr>
                </a:tc>
                <a:extLst>
                  <a:ext uri="{0D108BD9-81ED-4DB2-BD59-A6C34878D82A}">
                    <a16:rowId xmlns:a16="http://schemas.microsoft.com/office/drawing/2014/main" val="10002"/>
                  </a:ext>
                </a:extLst>
              </a:tr>
              <a:tr h="72358">
                <a:tc>
                  <a:txBody>
                    <a:bodyPr/>
                    <a:lstStyle/>
                    <a:p>
                      <a:pPr marL="0" marR="0" algn="ctr">
                        <a:spcBef>
                          <a:spcPts val="0"/>
                        </a:spcBef>
                        <a:spcAft>
                          <a:spcPts val="0"/>
                        </a:spcAft>
                      </a:pPr>
                      <a:endParaRPr lang="en-US" sz="3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3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3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3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3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3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3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93900">
                <a:tc>
                  <a:txBody>
                    <a:bodyPr/>
                    <a:lstStyle/>
                    <a:p>
                      <a:pPr marL="0" marR="0" algn="ctr">
                        <a:spcBef>
                          <a:spcPts val="0"/>
                        </a:spcBef>
                        <a:spcAft>
                          <a:spcPts val="0"/>
                        </a:spcAft>
                      </a:pPr>
                      <a:r>
                        <a:rPr lang="en-US" sz="1100" b="1">
                          <a:solidFill>
                            <a:srgbClr val="FFFFFF"/>
                          </a:solidFill>
                          <a:latin typeface="Calibri"/>
                          <a:ea typeface="Calibri"/>
                          <a:cs typeface="Times New Roman"/>
                        </a:rPr>
                        <a:t>Promote a gender-based focus in labour migration policies.</a:t>
                      </a:r>
                      <a:endParaRPr lang="en-US" sz="11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CC"/>
                    </a:solidFill>
                  </a:tcPr>
                </a:tc>
                <a:tc>
                  <a:txBody>
                    <a:bodyPr/>
                    <a:lstStyle/>
                    <a:p>
                      <a:pPr marL="0" marR="0" algn="ctr">
                        <a:spcBef>
                          <a:spcPts val="0"/>
                        </a:spcBef>
                        <a:spcAft>
                          <a:spcPts val="0"/>
                        </a:spcAft>
                      </a:pPr>
                      <a:endParaRPr lang="en-US" sz="11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b="1">
                          <a:solidFill>
                            <a:srgbClr val="FFFFFF"/>
                          </a:solidFill>
                          <a:latin typeface="Calibri"/>
                          <a:ea typeface="Calibri"/>
                          <a:cs typeface="Times New Roman"/>
                        </a:rPr>
                        <a:t>Protect migrant children and prevent migrant child labour.</a:t>
                      </a:r>
                      <a:endParaRPr lang="en-US" sz="11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CC"/>
                    </a:solidFill>
                  </a:tcPr>
                </a:tc>
                <a:tc>
                  <a:txBody>
                    <a:bodyPr/>
                    <a:lstStyle/>
                    <a:p>
                      <a:pPr marL="0" marR="0" algn="ctr">
                        <a:spcBef>
                          <a:spcPts val="0"/>
                        </a:spcBef>
                        <a:spcAft>
                          <a:spcPts val="0"/>
                        </a:spcAft>
                      </a:pPr>
                      <a:endParaRPr lang="en-US" sz="11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b="1">
                          <a:solidFill>
                            <a:srgbClr val="FFFFFF"/>
                          </a:solidFill>
                          <a:latin typeface="Calibri"/>
                          <a:ea typeface="Calibri"/>
                          <a:cs typeface="Times New Roman"/>
                        </a:rPr>
                        <a:t>Improve labour migration information </a:t>
                      </a:r>
                      <a:br>
                        <a:rPr lang="en-US" sz="1100" b="1">
                          <a:solidFill>
                            <a:srgbClr val="FFFFFF"/>
                          </a:solidFill>
                          <a:latin typeface="Calibri"/>
                          <a:ea typeface="Calibri"/>
                          <a:cs typeface="Times New Roman"/>
                        </a:rPr>
                      </a:br>
                      <a:r>
                        <a:rPr lang="en-US" sz="1100" b="1">
                          <a:solidFill>
                            <a:srgbClr val="FFFFFF"/>
                          </a:solidFill>
                          <a:latin typeface="Calibri"/>
                          <a:ea typeface="Calibri"/>
                          <a:cs typeface="Times New Roman"/>
                        </a:rPr>
                        <a:t>and statistics.</a:t>
                      </a:r>
                      <a:endParaRPr lang="en-US" sz="11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CC"/>
                    </a:solidFill>
                  </a:tcPr>
                </a:tc>
                <a:tc>
                  <a:txBody>
                    <a:bodyPr/>
                    <a:lstStyle/>
                    <a:p>
                      <a:pPr marL="0" marR="0" algn="ctr">
                        <a:spcBef>
                          <a:spcPts val="0"/>
                        </a:spcBef>
                        <a:spcAft>
                          <a:spcPts val="0"/>
                        </a:spcAft>
                      </a:pPr>
                      <a:endParaRPr lang="en-US" sz="11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b="1">
                          <a:solidFill>
                            <a:srgbClr val="FFFFFF"/>
                          </a:solidFill>
                          <a:latin typeface="Calibri"/>
                          <a:ea typeface="Calibri"/>
                          <a:cs typeface="Times New Roman"/>
                        </a:rPr>
                        <a:t>Mobilize and raise awareness regarding </a:t>
                      </a:r>
                      <a:br>
                        <a:rPr lang="en-US" sz="1100" b="1">
                          <a:solidFill>
                            <a:srgbClr val="FFFFFF"/>
                          </a:solidFill>
                          <a:latin typeface="Calibri"/>
                          <a:ea typeface="Calibri"/>
                          <a:cs typeface="Times New Roman"/>
                        </a:rPr>
                      </a:br>
                      <a:r>
                        <a:rPr lang="en-US" sz="1100" b="1">
                          <a:solidFill>
                            <a:srgbClr val="FFFFFF"/>
                          </a:solidFill>
                          <a:latin typeface="Calibri"/>
                          <a:ea typeface="Calibri"/>
                          <a:cs typeface="Times New Roman"/>
                        </a:rPr>
                        <a:t>the contribution of migrant workers to development.</a:t>
                      </a:r>
                      <a:endParaRPr lang="en-US" sz="1100">
                        <a:latin typeface="Calibri"/>
                        <a:ea typeface="Calibri"/>
                        <a:cs typeface="Times New Roman"/>
                      </a:endParaRPr>
                    </a:p>
                  </a:txBody>
                  <a:tcPr marL="13811" marR="138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CC"/>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20649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742" y="4091939"/>
            <a:ext cx="2277869" cy="998220"/>
          </a:xfrm>
          <a:prstGeom prst="rect">
            <a:avLst/>
          </a:prstGeom>
          <a:noFill/>
          <a:ln>
            <a:noFill/>
          </a:ln>
        </p:spPr>
      </p:pic>
      <p:pic>
        <p:nvPicPr>
          <p:cNvPr id="97" name="Shape 9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559040" y="3954780"/>
            <a:ext cx="1112520" cy="1066800"/>
          </a:xfrm>
          <a:prstGeom prst="rect">
            <a:avLst/>
          </a:prstGeom>
          <a:noFill/>
          <a:ln>
            <a:noFill/>
          </a:ln>
        </p:spPr>
      </p:pic>
      <p:pic>
        <p:nvPicPr>
          <p:cNvPr id="98" name="Shape 9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211569" y="4194179"/>
            <a:ext cx="2005151" cy="713925"/>
          </a:xfrm>
          <a:prstGeom prst="rect">
            <a:avLst/>
          </a:prstGeom>
          <a:noFill/>
          <a:ln>
            <a:noFill/>
          </a:ln>
        </p:spPr>
      </p:pic>
      <p:pic>
        <p:nvPicPr>
          <p:cNvPr id="6" name="Shape 63">
            <a:extLst>
              <a:ext uri="{FF2B5EF4-FFF2-40B4-BE49-F238E27FC236}">
                <a16:creationId xmlns:a16="http://schemas.microsoft.com/office/drawing/2014/main" id="{E154C52B-17CC-415A-935D-480A59D08016}"/>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3261361" y="4227094"/>
            <a:ext cx="1379288" cy="727909"/>
          </a:xfrm>
          <a:prstGeom prst="rect">
            <a:avLst/>
          </a:prstGeom>
          <a:noFill/>
          <a:ln>
            <a:noFill/>
          </a:ln>
        </p:spPr>
      </p:pic>
      <p:sp>
        <p:nvSpPr>
          <p:cNvPr id="7" name="Shape 84">
            <a:extLst>
              <a:ext uri="{FF2B5EF4-FFF2-40B4-BE49-F238E27FC236}">
                <a16:creationId xmlns:a16="http://schemas.microsoft.com/office/drawing/2014/main" id="{0D11BE42-45AE-4FA7-A269-17A4277489B2}"/>
              </a:ext>
            </a:extLst>
          </p:cNvPr>
          <p:cNvSpPr txBox="1"/>
          <p:nvPr/>
        </p:nvSpPr>
        <p:spPr>
          <a:xfrm>
            <a:off x="606585" y="1364798"/>
            <a:ext cx="8111531" cy="1390928"/>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3600" dirty="0">
                <a:solidFill>
                  <a:srgbClr val="FFFFFF"/>
                </a:solidFill>
                <a:latin typeface="Oswald"/>
                <a:ea typeface="Oswald"/>
                <a:cs typeface="Oswald"/>
                <a:sym typeface="Oswald"/>
              </a:rPr>
              <a:t>Thank you for your attention</a:t>
            </a:r>
            <a:endParaRPr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341653" y="2113455"/>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5400" dirty="0">
                <a:solidFill>
                  <a:schemeClr val="lt1"/>
                </a:solidFill>
                <a:latin typeface="Oswald"/>
                <a:ea typeface="Oswald"/>
                <a:cs typeface="Oswald"/>
                <a:sym typeface="Oswald"/>
              </a:rPr>
              <a:t>Que es la migración?</a:t>
            </a:r>
          </a:p>
          <a:p>
            <a:pPr marL="0" lvl="0" indent="0" algn="ctr" rtl="0">
              <a:lnSpc>
                <a:spcPct val="90000"/>
              </a:lnSpc>
              <a:spcBef>
                <a:spcPts val="0"/>
              </a:spcBef>
              <a:spcAft>
                <a:spcPts val="0"/>
              </a:spcAft>
              <a:buNone/>
            </a:pPr>
            <a:endParaRPr dirty="0"/>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1" name="Shape 9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
        <p:nvSpPr>
          <p:cNvPr id="6" name="Shape 84">
            <a:extLst>
              <a:ext uri="{FF2B5EF4-FFF2-40B4-BE49-F238E27FC236}">
                <a16:creationId xmlns:a16="http://schemas.microsoft.com/office/drawing/2014/main" id="{9232AE3A-34CF-4A8F-87C1-C454DB0A7587}"/>
              </a:ext>
            </a:extLst>
          </p:cNvPr>
          <p:cNvSpPr txBox="1"/>
          <p:nvPr/>
        </p:nvSpPr>
        <p:spPr>
          <a:xfrm>
            <a:off x="493850" y="403343"/>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3600" dirty="0">
                <a:solidFill>
                  <a:srgbClr val="FFFFFF"/>
                </a:solidFill>
                <a:latin typeface="Oswald"/>
                <a:ea typeface="Oswald"/>
                <a:cs typeface="Oswald"/>
                <a:sym typeface="Oswald"/>
              </a:rPr>
              <a:t>Precisiones conceptuales</a:t>
            </a:r>
            <a:endParaRPr sz="6000" dirty="0">
              <a:solidFill>
                <a:schemeClr val="lt1"/>
              </a:solidFill>
              <a:latin typeface="Oswald"/>
              <a:ea typeface="Oswald"/>
              <a:cs typeface="Oswald"/>
              <a:sym typeface="Oswald"/>
            </a:endParaRPr>
          </a:p>
          <a:p>
            <a:pPr marL="0" lvl="0" indent="0" algn="ctr" rtl="0">
              <a:lnSpc>
                <a:spcPct val="90000"/>
              </a:lnSpc>
              <a:spcBef>
                <a:spcPts val="0"/>
              </a:spcBef>
              <a:spcAft>
                <a:spcPts val="0"/>
              </a:spcAft>
              <a:buNone/>
            </a:pPr>
            <a:endParaRPr dirty="0"/>
          </a:p>
        </p:txBody>
      </p:sp>
    </p:spTree>
    <p:custDataLst>
      <p:tags r:id="rId1"/>
    </p:custDataLst>
    <p:extLst>
      <p:ext uri="{BB962C8B-B14F-4D97-AF65-F5344CB8AC3E}">
        <p14:creationId xmlns:p14="http://schemas.microsoft.com/office/powerpoint/2010/main" val="2441793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595625" y="252500"/>
            <a:ext cx="7488600"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3600" dirty="0" err="1">
                <a:solidFill>
                  <a:schemeClr val="lt1"/>
                </a:solidFill>
                <a:latin typeface="Oswald"/>
                <a:ea typeface="Oswald"/>
                <a:cs typeface="Oswald"/>
                <a:sym typeface="Oswald"/>
              </a:rPr>
              <a:t>Definicion</a:t>
            </a:r>
            <a:r>
              <a:rPr lang="en-US" sz="3600" dirty="0">
                <a:solidFill>
                  <a:schemeClr val="lt1"/>
                </a:solidFill>
                <a:latin typeface="Oswald"/>
                <a:ea typeface="Oswald"/>
                <a:cs typeface="Oswald"/>
                <a:sym typeface="Oswald"/>
              </a:rPr>
              <a:t> de la OIM del </a:t>
            </a:r>
            <a:r>
              <a:rPr lang="en-US" sz="3600" dirty="0" err="1">
                <a:solidFill>
                  <a:schemeClr val="lt1"/>
                </a:solidFill>
                <a:latin typeface="Oswald"/>
                <a:ea typeface="Oswald"/>
                <a:cs typeface="Oswald"/>
                <a:sym typeface="Oswald"/>
              </a:rPr>
              <a:t>término</a:t>
            </a:r>
            <a:r>
              <a:rPr lang="en-US" sz="3600" dirty="0">
                <a:solidFill>
                  <a:schemeClr val="lt1"/>
                </a:solidFill>
                <a:latin typeface="Oswald"/>
                <a:ea typeface="Oswald"/>
                <a:cs typeface="Oswald"/>
                <a:sym typeface="Oswald"/>
              </a:rPr>
              <a:t> “</a:t>
            </a:r>
            <a:r>
              <a:rPr lang="en-US" sz="3600" dirty="0" err="1">
                <a:solidFill>
                  <a:schemeClr val="lt1"/>
                </a:solidFill>
                <a:latin typeface="Oswald"/>
                <a:ea typeface="Oswald"/>
                <a:cs typeface="Oswald"/>
                <a:sym typeface="Oswald"/>
              </a:rPr>
              <a:t>Migracion</a:t>
            </a:r>
            <a:r>
              <a:rPr lang="en-US" sz="3600" dirty="0">
                <a:solidFill>
                  <a:schemeClr val="lt1"/>
                </a:solidFill>
                <a:latin typeface="Oswald"/>
                <a:ea typeface="Oswald"/>
                <a:cs typeface="Oswald"/>
                <a:sym typeface="Oswald"/>
              </a:rPr>
              <a:t>”</a:t>
            </a:r>
            <a:endParaRPr sz="3600" dirty="0">
              <a:solidFill>
                <a:schemeClr val="lt1"/>
              </a:solidFill>
              <a:latin typeface="Oswald"/>
              <a:ea typeface="Oswald"/>
              <a:cs typeface="Oswald"/>
              <a:sym typeface="Oswald"/>
            </a:endParaRPr>
          </a:p>
          <a:p>
            <a:pPr marL="0" lvl="0" indent="0" algn="ctr" rtl="0">
              <a:lnSpc>
                <a:spcPct val="90000"/>
              </a:lnSpc>
              <a:spcBef>
                <a:spcPts val="0"/>
              </a:spcBef>
              <a:spcAft>
                <a:spcPts val="0"/>
              </a:spcAft>
              <a:buNone/>
            </a:pPr>
            <a:endParaRPr dirty="0"/>
          </a:p>
        </p:txBody>
      </p:sp>
      <p:sp>
        <p:nvSpPr>
          <p:cNvPr id="85" name="Shape 85"/>
          <p:cNvSpPr txBox="1"/>
          <p:nvPr/>
        </p:nvSpPr>
        <p:spPr>
          <a:xfrm>
            <a:off x="1260362" y="1725669"/>
            <a:ext cx="7006816" cy="2890936"/>
          </a:xfrm>
          <a:prstGeom prst="rect">
            <a:avLst/>
          </a:prstGeom>
          <a:noFill/>
          <a:ln>
            <a:noFill/>
          </a:ln>
        </p:spPr>
        <p:txBody>
          <a:bodyPr spcFirstLastPara="1" wrap="square" lIns="91425" tIns="91425" rIns="91425" bIns="91425" anchor="t" anchorCtr="0">
            <a:noAutofit/>
          </a:bodyPr>
          <a:lstStyle/>
          <a:p>
            <a:pPr lvl="0" algn="just">
              <a:lnSpc>
                <a:spcPct val="115000"/>
              </a:lnSpc>
            </a:pPr>
            <a:r>
              <a:rPr lang="es-ES" sz="2200" dirty="0">
                <a:solidFill>
                  <a:srgbClr val="FFFFFF"/>
                </a:solidFill>
                <a:latin typeface="Calibri"/>
                <a:ea typeface="Calibri"/>
                <a:cs typeface="Calibri"/>
                <a:sym typeface="Calibri"/>
              </a:rPr>
              <a:t>La OIM define la migración como cualquier movimiento de personas que </a:t>
            </a:r>
            <a:r>
              <a:rPr lang="es-ES" sz="2200" u="sng" dirty="0">
                <a:solidFill>
                  <a:srgbClr val="FFFFFF"/>
                </a:solidFill>
                <a:latin typeface="Calibri"/>
                <a:ea typeface="Calibri"/>
                <a:cs typeface="Calibri"/>
                <a:sym typeface="Calibri"/>
              </a:rPr>
              <a:t>dejan su lugar habitual de residencia </a:t>
            </a:r>
            <a:r>
              <a:rPr lang="es-ES" sz="2200" dirty="0">
                <a:solidFill>
                  <a:srgbClr val="FFFFFF"/>
                </a:solidFill>
                <a:latin typeface="Calibri"/>
                <a:ea typeface="Calibri"/>
                <a:cs typeface="Calibri"/>
                <a:sym typeface="Calibri"/>
              </a:rPr>
              <a:t>hacia el territorio de otro Estado o dentro del mismo sin importar:</a:t>
            </a:r>
          </a:p>
          <a:p>
            <a:pPr lvl="0" algn="just">
              <a:lnSpc>
                <a:spcPct val="115000"/>
              </a:lnSpc>
            </a:pPr>
            <a:r>
              <a:rPr lang="es-ES" sz="2200" dirty="0">
                <a:solidFill>
                  <a:srgbClr val="FFFFFF"/>
                </a:solidFill>
                <a:latin typeface="Calibri"/>
                <a:ea typeface="Calibri"/>
                <a:cs typeface="Calibri"/>
                <a:sym typeface="Calibri"/>
              </a:rPr>
              <a:t> (1) El estatus migratorio de la persona</a:t>
            </a:r>
          </a:p>
          <a:p>
            <a:pPr lvl="0" algn="just">
              <a:lnSpc>
                <a:spcPct val="115000"/>
              </a:lnSpc>
            </a:pPr>
            <a:r>
              <a:rPr lang="es-ES" sz="2200" dirty="0">
                <a:solidFill>
                  <a:srgbClr val="FFFFFF"/>
                </a:solidFill>
                <a:latin typeface="Calibri"/>
                <a:ea typeface="Calibri"/>
                <a:cs typeface="Calibri"/>
                <a:sym typeface="Calibri"/>
              </a:rPr>
              <a:t>(2) Si el movimiento esta voluntario o involuntario</a:t>
            </a:r>
          </a:p>
          <a:p>
            <a:pPr lvl="0" algn="just">
              <a:lnSpc>
                <a:spcPct val="115000"/>
              </a:lnSpc>
            </a:pPr>
            <a:r>
              <a:rPr lang="es-ES" sz="2200" dirty="0">
                <a:solidFill>
                  <a:srgbClr val="FFFFFF"/>
                </a:solidFill>
                <a:latin typeface="Calibri"/>
                <a:ea typeface="Calibri"/>
                <a:cs typeface="Calibri"/>
                <a:sym typeface="Calibri"/>
              </a:rPr>
              <a:t>(3) Las causas</a:t>
            </a:r>
          </a:p>
          <a:p>
            <a:pPr lvl="0" algn="just">
              <a:lnSpc>
                <a:spcPct val="115000"/>
              </a:lnSpc>
            </a:pPr>
            <a:r>
              <a:rPr lang="es-ES" sz="2200" dirty="0">
                <a:solidFill>
                  <a:srgbClr val="FFFFFF"/>
                </a:solidFill>
                <a:latin typeface="Calibri"/>
                <a:ea typeface="Calibri"/>
                <a:cs typeface="Calibri"/>
                <a:sym typeface="Calibri"/>
              </a:rPr>
              <a:t>(4) Su tamaño</a:t>
            </a:r>
          </a:p>
        </p:txBody>
      </p:sp>
      <p:sp>
        <p:nvSpPr>
          <p:cNvPr id="86" name="Shape 86"/>
          <p:cNvSpPr/>
          <p:nvPr/>
        </p:nvSpPr>
        <p:spPr>
          <a:xfrm>
            <a:off x="876822" y="1533369"/>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1" name="Shape 9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47225" y="4032800"/>
            <a:ext cx="2496775" cy="1017399"/>
          </a:xfrm>
          <a:prstGeom prst="rect">
            <a:avLst/>
          </a:prstGeom>
          <a:noFill/>
          <a:ln>
            <a:noFill/>
          </a:ln>
        </p:spPr>
      </p:pic>
    </p:spTree>
    <p:custDataLst>
      <p:tags r:id="rId1"/>
    </p:custDataLst>
    <p:extLst>
      <p:ext uri="{BB962C8B-B14F-4D97-AF65-F5344CB8AC3E}">
        <p14:creationId xmlns:p14="http://schemas.microsoft.com/office/powerpoint/2010/main" val="155721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341653" y="1783462"/>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5400" dirty="0">
                <a:solidFill>
                  <a:schemeClr val="lt1"/>
                </a:solidFill>
                <a:latin typeface="Oswald"/>
                <a:ea typeface="Oswald"/>
                <a:cs typeface="Oswald"/>
                <a:sym typeface="Oswald"/>
              </a:rPr>
              <a:t>¿Persona trabajadora migrante?</a:t>
            </a: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
        <p:nvSpPr>
          <p:cNvPr id="6" name="Shape 84">
            <a:extLst>
              <a:ext uri="{FF2B5EF4-FFF2-40B4-BE49-F238E27FC236}">
                <a16:creationId xmlns:a16="http://schemas.microsoft.com/office/drawing/2014/main" id="{9232AE3A-34CF-4A8F-87C1-C454DB0A7587}"/>
              </a:ext>
            </a:extLst>
          </p:cNvPr>
          <p:cNvSpPr txBox="1"/>
          <p:nvPr/>
        </p:nvSpPr>
        <p:spPr>
          <a:xfrm>
            <a:off x="341653" y="295725"/>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3200" dirty="0">
                <a:solidFill>
                  <a:srgbClr val="FFFFFF"/>
                </a:solidFill>
                <a:latin typeface="Oswald"/>
                <a:ea typeface="Oswald"/>
                <a:cs typeface="Oswald"/>
                <a:sym typeface="Oswald"/>
              </a:rPr>
              <a:t>Precisiones conceptuales</a:t>
            </a:r>
            <a:endParaRPr sz="5400" dirty="0">
              <a:solidFill>
                <a:schemeClr val="lt1"/>
              </a:solidFill>
              <a:latin typeface="Oswald"/>
              <a:ea typeface="Oswald"/>
              <a:cs typeface="Oswald"/>
              <a:sym typeface="Oswald"/>
            </a:endParaRPr>
          </a:p>
          <a:p>
            <a:pPr marL="0" lvl="0" indent="0" algn="ctr" rtl="0">
              <a:lnSpc>
                <a:spcPct val="90000"/>
              </a:lnSpc>
              <a:spcBef>
                <a:spcPts val="0"/>
              </a:spcBef>
              <a:spcAft>
                <a:spcPts val="0"/>
              </a:spcAft>
              <a:buNone/>
            </a:pPr>
            <a:endParaRPr dirty="0"/>
          </a:p>
        </p:txBody>
      </p:sp>
    </p:spTree>
    <p:custDataLst>
      <p:tags r:id="rId2"/>
    </p:custDataLst>
    <p:extLst>
      <p:ext uri="{BB962C8B-B14F-4D97-AF65-F5344CB8AC3E}">
        <p14:creationId xmlns:p14="http://schemas.microsoft.com/office/powerpoint/2010/main" val="1515532299"/>
      </p:ext>
    </p:extLst>
  </p:cSld>
  <p:clrMapOvr>
    <a:overrideClrMapping bg1="lt1" tx1="dk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677388" y="295725"/>
            <a:ext cx="7488600"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ES" sz="3200" dirty="0">
                <a:solidFill>
                  <a:schemeClr val="lt1"/>
                </a:solidFill>
                <a:latin typeface="Oswald"/>
                <a:sym typeface="Oswald"/>
              </a:rPr>
              <a:t>Persona trabajadora migrante</a:t>
            </a:r>
            <a:endParaRPr sz="1600" dirty="0"/>
          </a:p>
        </p:txBody>
      </p:sp>
      <p:sp>
        <p:nvSpPr>
          <p:cNvPr id="85" name="Shape 85"/>
          <p:cNvSpPr txBox="1"/>
          <p:nvPr/>
        </p:nvSpPr>
        <p:spPr>
          <a:xfrm>
            <a:off x="1039622" y="1276211"/>
            <a:ext cx="7490564" cy="3270277"/>
          </a:xfrm>
          <a:prstGeom prst="rect">
            <a:avLst/>
          </a:prstGeom>
          <a:noFill/>
          <a:ln>
            <a:noFill/>
          </a:ln>
        </p:spPr>
        <p:txBody>
          <a:bodyPr spcFirstLastPara="1" wrap="square" lIns="91425" tIns="91425" rIns="91425" bIns="91425" anchor="t" anchorCtr="0">
            <a:noAutofit/>
          </a:bodyPr>
          <a:lstStyle/>
          <a:p>
            <a:pPr lvl="0" algn="just">
              <a:lnSpc>
                <a:spcPct val="115000"/>
              </a:lnSpc>
            </a:pPr>
            <a:r>
              <a:rPr lang="es-ES" sz="2400" dirty="0">
                <a:solidFill>
                  <a:srgbClr val="FFFFFF"/>
                </a:solidFill>
                <a:latin typeface="Calibri"/>
                <a:ea typeface="Calibri"/>
                <a:cs typeface="Calibri"/>
                <a:sym typeface="Calibri"/>
              </a:rPr>
              <a:t>Convención internacional sobre la protección de los derechos de todos los trabajadores migratorios y de sus familiares, de 18 de diciembre de 1990, Art 2:</a:t>
            </a:r>
          </a:p>
        </p:txBody>
      </p:sp>
      <p:sp>
        <p:nvSpPr>
          <p:cNvPr id="86" name="Shape 86"/>
          <p:cNvSpPr/>
          <p:nvPr/>
        </p:nvSpPr>
        <p:spPr>
          <a:xfrm>
            <a:off x="658440" y="1496637"/>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Rectángulo redondeado 3">
            <a:extLst>
              <a:ext uri="{FF2B5EF4-FFF2-40B4-BE49-F238E27FC236}">
                <a16:creationId xmlns:a16="http://schemas.microsoft.com/office/drawing/2014/main" id="{5451A605-E69F-4313-8205-CEBC821090D6}"/>
              </a:ext>
            </a:extLst>
          </p:cNvPr>
          <p:cNvSpPr/>
          <p:nvPr/>
        </p:nvSpPr>
        <p:spPr>
          <a:xfrm>
            <a:off x="1113046" y="3036936"/>
            <a:ext cx="7490564" cy="1600538"/>
          </a:xfrm>
          <a:prstGeom prst="roundRect">
            <a:avLst>
              <a:gd name="adj" fmla="val 0"/>
            </a:avLst>
          </a:prstGeom>
          <a:solidFill>
            <a:srgbClr val="FFD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R" sz="2400" dirty="0">
              <a:solidFill>
                <a:schemeClr val="bg1"/>
              </a:solidFill>
            </a:endParaRPr>
          </a:p>
          <a:p>
            <a:pPr algn="just"/>
            <a:r>
              <a:rPr lang="es-CR" sz="2400" dirty="0">
                <a:solidFill>
                  <a:schemeClr val="tx1"/>
                </a:solidFill>
                <a:latin typeface="Arial" panose="020B0604020202020204" pitchFamily="34" charset="0"/>
                <a:cs typeface="Arial" panose="020B0604020202020204" pitchFamily="34" charset="0"/>
              </a:rPr>
              <a:t>“</a:t>
            </a:r>
            <a:r>
              <a:rPr lang="es-CR" sz="2400" dirty="0">
                <a:solidFill>
                  <a:schemeClr val="tx1"/>
                </a:solidFill>
                <a:latin typeface="Calibri" panose="020F0502020204030204" pitchFamily="34" charset="0"/>
                <a:cs typeface="Calibri" panose="020F0502020204030204" pitchFamily="34" charset="0"/>
              </a:rPr>
              <a:t>Se entenderá por </a:t>
            </a:r>
            <a:r>
              <a:rPr lang="es-CR" sz="2400" b="1" dirty="0">
                <a:solidFill>
                  <a:schemeClr val="tx1"/>
                </a:solidFill>
                <a:latin typeface="Calibri" panose="020F0502020204030204" pitchFamily="34" charset="0"/>
                <a:cs typeface="Calibri" panose="020F0502020204030204" pitchFamily="34" charset="0"/>
              </a:rPr>
              <a:t>trabajador migratorio </a:t>
            </a:r>
            <a:r>
              <a:rPr lang="es-CR" sz="2400" dirty="0">
                <a:solidFill>
                  <a:schemeClr val="tx1"/>
                </a:solidFill>
                <a:latin typeface="Calibri" panose="020F0502020204030204" pitchFamily="34" charset="0"/>
                <a:cs typeface="Calibri" panose="020F0502020204030204" pitchFamily="34" charset="0"/>
              </a:rPr>
              <a:t>toda persona que vaya a realizar, realice o haya realizado una actividad remunerada en un Estado del quien no sea nacional”</a:t>
            </a:r>
            <a:endParaRPr lang="fr-HT" sz="2400" dirty="0">
              <a:solidFill>
                <a:schemeClr val="tx1"/>
              </a:solidFill>
              <a:latin typeface="Calibri" panose="020F0502020204030204" pitchFamily="34" charset="0"/>
              <a:cs typeface="Calibri" panose="020F0502020204030204" pitchFamily="34" charset="0"/>
            </a:endParaRPr>
          </a:p>
          <a:p>
            <a:pPr algn="ctr"/>
            <a:endParaRPr lang="es-CR" sz="2400" dirty="0">
              <a:latin typeface="Arial" panose="020B0604020202020204" pitchFamily="34" charset="0"/>
              <a:cs typeface="Arial" panose="020B0604020202020204" pitchFamily="34" charset="0"/>
            </a:endParaRPr>
          </a:p>
        </p:txBody>
      </p:sp>
    </p:spTree>
    <p:custDataLst>
      <p:tags r:id="rId2"/>
    </p:custDataLst>
    <p:extLst>
      <p:ext uri="{BB962C8B-B14F-4D97-AF65-F5344CB8AC3E}">
        <p14:creationId xmlns:p14="http://schemas.microsoft.com/office/powerpoint/2010/main" val="1605690033"/>
      </p:ext>
    </p:extLst>
  </p:cSld>
  <p:clrMapOvr>
    <a:overrideClrMapping bg1="lt1" tx1="dk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677388" y="295725"/>
            <a:ext cx="7488600"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ES" sz="3200" dirty="0">
                <a:solidFill>
                  <a:schemeClr val="lt1"/>
                </a:solidFill>
                <a:latin typeface="Oswald"/>
                <a:sym typeface="Oswald"/>
              </a:rPr>
              <a:t>Persona trabajadora migrante</a:t>
            </a:r>
            <a:endParaRPr sz="1600" dirty="0"/>
          </a:p>
        </p:txBody>
      </p:sp>
      <p:sp>
        <p:nvSpPr>
          <p:cNvPr id="85" name="Shape 85"/>
          <p:cNvSpPr txBox="1"/>
          <p:nvPr/>
        </p:nvSpPr>
        <p:spPr>
          <a:xfrm>
            <a:off x="1039622" y="1276211"/>
            <a:ext cx="7490564" cy="3270277"/>
          </a:xfrm>
          <a:prstGeom prst="rect">
            <a:avLst/>
          </a:prstGeom>
          <a:noFill/>
          <a:ln>
            <a:noFill/>
          </a:ln>
        </p:spPr>
        <p:txBody>
          <a:bodyPr spcFirstLastPara="1" wrap="square" lIns="91425" tIns="91425" rIns="91425" bIns="91425" anchor="t" anchorCtr="0">
            <a:noAutofit/>
          </a:bodyPr>
          <a:lstStyle/>
          <a:p>
            <a:pPr lvl="0" algn="just">
              <a:lnSpc>
                <a:spcPct val="115000"/>
              </a:lnSpc>
            </a:pPr>
            <a:r>
              <a:rPr lang="es-ES" sz="2400" dirty="0">
                <a:solidFill>
                  <a:srgbClr val="FFFFFF"/>
                </a:solidFill>
                <a:latin typeface="Calibri"/>
                <a:ea typeface="Calibri"/>
                <a:cs typeface="Calibri"/>
                <a:sym typeface="Calibri"/>
              </a:rPr>
              <a:t>Convenio sobre los trabajadores migrantes (disposiciones complementarias), 1975 (núm. 143), OIT:</a:t>
            </a:r>
          </a:p>
        </p:txBody>
      </p:sp>
      <p:sp>
        <p:nvSpPr>
          <p:cNvPr id="86" name="Shape 86"/>
          <p:cNvSpPr/>
          <p:nvPr/>
        </p:nvSpPr>
        <p:spPr>
          <a:xfrm>
            <a:off x="658440" y="1496637"/>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Rectángulo redondeado 4">
            <a:extLst>
              <a:ext uri="{FF2B5EF4-FFF2-40B4-BE49-F238E27FC236}">
                <a16:creationId xmlns:a16="http://schemas.microsoft.com/office/drawing/2014/main" id="{DCD9B61B-613E-4411-B8E2-636F3B2CFC82}"/>
              </a:ext>
            </a:extLst>
          </p:cNvPr>
          <p:cNvSpPr/>
          <p:nvPr/>
        </p:nvSpPr>
        <p:spPr>
          <a:xfrm>
            <a:off x="1159726" y="2352907"/>
            <a:ext cx="7599509" cy="1830787"/>
          </a:xfrm>
          <a:prstGeom prst="roundRect">
            <a:avLst/>
          </a:prstGeom>
          <a:solidFill>
            <a:srgbClr val="FFD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R" dirty="0">
              <a:solidFill>
                <a:schemeClr val="bg1"/>
              </a:solidFill>
            </a:endParaRPr>
          </a:p>
          <a:p>
            <a:pPr algn="just"/>
            <a:endParaRPr lang="es-CR" sz="2300" dirty="0">
              <a:solidFill>
                <a:schemeClr val="tx1"/>
              </a:solidFill>
            </a:endParaRPr>
          </a:p>
          <a:p>
            <a:pPr algn="just"/>
            <a:r>
              <a:rPr lang="es-CR" sz="1800" dirty="0">
                <a:solidFill>
                  <a:schemeClr val="tx1"/>
                </a:solidFill>
                <a:latin typeface="Arial" panose="020B0604020202020204" pitchFamily="34" charset="0"/>
                <a:cs typeface="Arial" panose="020B0604020202020204" pitchFamily="34" charset="0"/>
              </a:rPr>
              <a:t>A los fines de la aplicación de la presente parte del Convenio, la expresión trabajador migrante comprende a toda persona que emigra o ha emigrado de un país a otro para ocupar un empleo que no sea por cuenta propia;</a:t>
            </a:r>
            <a:endParaRPr lang="fr-HT" sz="1800" dirty="0">
              <a:solidFill>
                <a:schemeClr val="tx1"/>
              </a:solidFill>
            </a:endParaRPr>
          </a:p>
          <a:p>
            <a:pPr algn="just"/>
            <a:endParaRPr lang="fr-HT" sz="2400" dirty="0">
              <a:solidFill>
                <a:schemeClr val="bg1"/>
              </a:solidFill>
            </a:endParaRPr>
          </a:p>
          <a:p>
            <a:pPr algn="ctr"/>
            <a:endParaRPr lang="es-CR" dirty="0"/>
          </a:p>
        </p:txBody>
      </p:sp>
    </p:spTree>
    <p:custDataLst>
      <p:tags r:id="rId2"/>
    </p:custDataLst>
    <p:extLst>
      <p:ext uri="{BB962C8B-B14F-4D97-AF65-F5344CB8AC3E}">
        <p14:creationId xmlns:p14="http://schemas.microsoft.com/office/powerpoint/2010/main" val="1166686903"/>
      </p:ext>
    </p:extLst>
  </p:cSld>
  <p:clrMapOvr>
    <a:overrideClrMapping bg1="lt1" tx1="dk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0.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2.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3.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4.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5.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6.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7.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8.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5.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6.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7.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8.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9.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6483</TotalTime>
  <Words>2379</Words>
  <Application>Microsoft Office PowerPoint</Application>
  <PresentationFormat>On-screen Show (16:9)</PresentationFormat>
  <Paragraphs>405</Paragraphs>
  <Slides>48</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Times New Roman</vt:lpstr>
      <vt:lpstr>Wingdings</vt:lpstr>
      <vt:lpstr>Arial Narrow</vt:lpstr>
      <vt:lpstr>Oswald</vt:lpstr>
      <vt:lpstr>Calibri Light</vt:lpstr>
      <vt:lpstr>Arial</vt:lpstr>
      <vt:lpstr>TradeGothicLTStd-Light</vt:lpstr>
      <vt:lpstr>Calibri</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Los trabajadores migrantes regulares y irregulares están expuestos a riesgos de: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Las Remesas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BONNIE Alexandra</dc:creator>
  <cp:lastModifiedBy>RODAS Renán</cp:lastModifiedBy>
  <cp:revision>128</cp:revision>
  <dcterms:modified xsi:type="dcterms:W3CDTF">2018-05-02T15:43:46Z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9865897C-953F-41A0-A378-309538799EE8</vt:lpwstr>
  </property>
  <property fmtid="{D5CDD505-2E9C-101B-9397-08002B2CF9AE}" pid="3" name="ArticulatePath">
    <vt:lpwstr>Machote ppt - PROTECCIÓN CONSULAR  DE LAS PERSONAS TRABAJADORAS MIGRANTES</vt:lpwstr>
  </property>
</Properties>
</file>