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heme/themeOverride3.xml" ContentType="application/vnd.openxmlformats-officedocument.themeOverr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4.xml" ContentType="application/vnd.openxmlformats-officedocument.themeOverr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heme/themeOverride5.xml" ContentType="application/vnd.openxmlformats-officedocument.themeOverr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heme/themeOverride6.xml" ContentType="application/vnd.openxmlformats-officedocument.themeOverr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heme/themeOverride7.xml" ContentType="application/vnd.openxmlformats-officedocument.themeOverr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heme/themeOverride8.xml" ContentType="application/vnd.openxmlformats-officedocument.themeOverr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ppt/theme/themeOverride9.xml" ContentType="application/vnd.openxmlformats-officedocument.themeOverride+xml"/>
  <Override PartName="/ppt/tags/tag30.xml" ContentType="application/vnd.openxmlformats-officedocument.presentationml.tags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notesSlides/notesSlide32.xml" ContentType="application/vnd.openxmlformats-officedocument.presentationml.notesSlide+xml"/>
  <Override PartName="/ppt/tags/tag32.xml" ContentType="application/vnd.openxmlformats-officedocument.presentationml.tags+xml"/>
  <Override PartName="/ppt/notesSlides/notesSlide3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70" r:id="rId12"/>
    <p:sldId id="271" r:id="rId13"/>
    <p:sldId id="288" r:id="rId14"/>
    <p:sldId id="269" r:id="rId15"/>
    <p:sldId id="272" r:id="rId16"/>
    <p:sldId id="291" r:id="rId17"/>
    <p:sldId id="273" r:id="rId18"/>
    <p:sldId id="274" r:id="rId19"/>
    <p:sldId id="289" r:id="rId20"/>
    <p:sldId id="268" r:id="rId21"/>
    <p:sldId id="275" r:id="rId22"/>
    <p:sldId id="279" r:id="rId23"/>
    <p:sldId id="280" r:id="rId24"/>
    <p:sldId id="293" r:id="rId25"/>
    <p:sldId id="282" r:id="rId26"/>
    <p:sldId id="294" r:id="rId27"/>
    <p:sldId id="283" r:id="rId28"/>
    <p:sldId id="284" r:id="rId29"/>
    <p:sldId id="286" r:id="rId30"/>
    <p:sldId id="285" r:id="rId31"/>
    <p:sldId id="287" r:id="rId32"/>
    <p:sldId id="292" r:id="rId33"/>
    <p:sldId id="260" r:id="rId34"/>
  </p:sldIdLst>
  <p:sldSz cx="9144000" cy="5143500" type="screen16x9"/>
  <p:notesSz cx="6858000" cy="9144000"/>
  <p:embeddedFontLst>
    <p:embeddedFont>
      <p:font typeface="Oswald" panose="020B060402020202020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</p:embeddedFontLst>
  <p:custDataLst>
    <p:tags r:id="rId4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HATTABI Khalid" initials="KK" lastIdx="2" clrIdx="0">
    <p:extLst>
      <p:ext uri="{19B8F6BF-5375-455C-9EA6-DF929625EA0E}">
        <p15:presenceInfo xmlns:p15="http://schemas.microsoft.com/office/powerpoint/2012/main" userId="S-1-5-21-4064896599-1321994828-1977553258-78939" providerId="AD"/>
      </p:ext>
    </p:extLst>
  </p:cmAuthor>
  <p:cmAuthor id="2" name="SOLIS Ana" initials="SA" lastIdx="1" clrIdx="1">
    <p:extLst>
      <p:ext uri="{19B8F6BF-5375-455C-9EA6-DF929625EA0E}">
        <p15:presenceInfo xmlns:p15="http://schemas.microsoft.com/office/powerpoint/2012/main" userId="S-1-5-21-4064896599-1321994828-1977553258-843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630" autoAdjust="0"/>
  </p:normalViewPr>
  <p:slideViewPr>
    <p:cSldViewPr snapToGrid="0">
      <p:cViewPr varScale="1">
        <p:scale>
          <a:sx n="66" d="100"/>
          <a:sy n="66" d="100"/>
        </p:scale>
        <p:origin x="12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ommentAuthors" Target="commentAuthors.xml"/><Relationship Id="rId48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D6C21D-9768-4317-94D1-5C4F137D91AD}" type="doc">
      <dgm:prSet loTypeId="urn:microsoft.com/office/officeart/2005/8/layout/cycle3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s-ES"/>
        </a:p>
      </dgm:t>
    </dgm:pt>
    <dgm:pt modelId="{3AB4E5F6-524C-44A5-A147-897FBE0FBFB0}">
      <dgm:prSet phldrT="[Texto]"/>
      <dgm:spPr/>
      <dgm:t>
        <a:bodyPr/>
        <a:lstStyle/>
        <a:p>
          <a:r>
            <a:rPr lang="es-ES" dirty="0"/>
            <a:t>Derecho a la información sobre asistencia consular</a:t>
          </a:r>
        </a:p>
      </dgm:t>
    </dgm:pt>
    <dgm:pt modelId="{A7DD8D80-9C26-4982-9C49-F309ADF8F582}" type="parTrans" cxnId="{34F6F985-A9C7-4B65-AB5F-AE6D372D0CF6}">
      <dgm:prSet/>
      <dgm:spPr/>
      <dgm:t>
        <a:bodyPr/>
        <a:lstStyle/>
        <a:p>
          <a:endParaRPr lang="es-ES"/>
        </a:p>
      </dgm:t>
    </dgm:pt>
    <dgm:pt modelId="{866B1E0E-C00F-4DF3-92D2-58E67BC88454}" type="sibTrans" cxnId="{34F6F985-A9C7-4B65-AB5F-AE6D372D0CF6}">
      <dgm:prSet/>
      <dgm:spPr/>
      <dgm:t>
        <a:bodyPr/>
        <a:lstStyle/>
        <a:p>
          <a:endParaRPr lang="es-ES"/>
        </a:p>
      </dgm:t>
    </dgm:pt>
    <dgm:pt modelId="{0BC7AA42-C4B2-454C-83F4-EB0FF9836C7B}">
      <dgm:prSet phldrT="[Texto]"/>
      <dgm:spPr/>
      <dgm:t>
        <a:bodyPr/>
        <a:lstStyle/>
        <a:p>
          <a:r>
            <a:rPr lang="es-ES" dirty="0"/>
            <a:t>Derecho a la notificación consular</a:t>
          </a:r>
        </a:p>
      </dgm:t>
    </dgm:pt>
    <dgm:pt modelId="{DB65DAA5-F393-457C-BE91-741AB2A1B713}" type="parTrans" cxnId="{06606DA2-C04A-4B6B-95F1-110A464D71D5}">
      <dgm:prSet/>
      <dgm:spPr/>
      <dgm:t>
        <a:bodyPr/>
        <a:lstStyle/>
        <a:p>
          <a:endParaRPr lang="es-ES"/>
        </a:p>
      </dgm:t>
    </dgm:pt>
    <dgm:pt modelId="{9AB1DB8F-BAF3-4163-83F4-457C2A18C990}" type="sibTrans" cxnId="{06606DA2-C04A-4B6B-95F1-110A464D71D5}">
      <dgm:prSet/>
      <dgm:spPr/>
      <dgm:t>
        <a:bodyPr/>
        <a:lstStyle/>
        <a:p>
          <a:endParaRPr lang="es-ES"/>
        </a:p>
      </dgm:t>
    </dgm:pt>
    <dgm:pt modelId="{04225FEE-DB9E-4E92-B4B7-1A6A16922CFB}">
      <dgm:prSet phldrT="[Texto]"/>
      <dgm:spPr/>
      <dgm:t>
        <a:bodyPr/>
        <a:lstStyle/>
        <a:p>
          <a:r>
            <a:rPr lang="es-ES" dirty="0"/>
            <a:t>Derecho de asistencia consular</a:t>
          </a:r>
        </a:p>
      </dgm:t>
    </dgm:pt>
    <dgm:pt modelId="{76947726-8FFC-48F1-B11D-A8AB2E189739}" type="parTrans" cxnId="{6EB6D586-28BD-4787-ADD7-1BA9FD36936E}">
      <dgm:prSet/>
      <dgm:spPr/>
      <dgm:t>
        <a:bodyPr/>
        <a:lstStyle/>
        <a:p>
          <a:endParaRPr lang="es-ES"/>
        </a:p>
      </dgm:t>
    </dgm:pt>
    <dgm:pt modelId="{932CF26E-0880-484D-8600-28ACDA64AD96}" type="sibTrans" cxnId="{6EB6D586-28BD-4787-ADD7-1BA9FD36936E}">
      <dgm:prSet/>
      <dgm:spPr/>
      <dgm:t>
        <a:bodyPr/>
        <a:lstStyle/>
        <a:p>
          <a:endParaRPr lang="es-ES"/>
        </a:p>
      </dgm:t>
    </dgm:pt>
    <dgm:pt modelId="{EBCFBCB2-8548-4D40-A21A-3CDCA9B424B8}">
      <dgm:prSet phldrT="[Texto]"/>
      <dgm:spPr/>
      <dgm:t>
        <a:bodyPr/>
        <a:lstStyle/>
        <a:p>
          <a:r>
            <a:rPr lang="es-ES" dirty="0"/>
            <a:t>Derecho a la comunicación consular</a:t>
          </a:r>
        </a:p>
      </dgm:t>
    </dgm:pt>
    <dgm:pt modelId="{CBFF6674-B423-46DD-818C-2DAECB364986}" type="parTrans" cxnId="{C2323C77-E2C7-4CFD-8389-B3165F873C27}">
      <dgm:prSet/>
      <dgm:spPr/>
      <dgm:t>
        <a:bodyPr/>
        <a:lstStyle/>
        <a:p>
          <a:endParaRPr lang="es-ES"/>
        </a:p>
      </dgm:t>
    </dgm:pt>
    <dgm:pt modelId="{6195F808-2DAE-416F-B3F1-5E82DF101C8A}" type="sibTrans" cxnId="{C2323C77-E2C7-4CFD-8389-B3165F873C27}">
      <dgm:prSet/>
      <dgm:spPr/>
      <dgm:t>
        <a:bodyPr/>
        <a:lstStyle/>
        <a:p>
          <a:endParaRPr lang="es-ES"/>
        </a:p>
      </dgm:t>
    </dgm:pt>
    <dgm:pt modelId="{62E9EBF0-AF39-4188-8C9F-18621D9612C9}" type="pres">
      <dgm:prSet presAssocID="{7AD6C21D-9768-4317-94D1-5C4F137D91AD}" presName="Name0" presStyleCnt="0">
        <dgm:presLayoutVars>
          <dgm:dir/>
          <dgm:resizeHandles val="exact"/>
        </dgm:presLayoutVars>
      </dgm:prSet>
      <dgm:spPr/>
    </dgm:pt>
    <dgm:pt modelId="{49C2D1BD-060F-4913-954C-984662155AEE}" type="pres">
      <dgm:prSet presAssocID="{7AD6C21D-9768-4317-94D1-5C4F137D91AD}" presName="cycle" presStyleCnt="0"/>
      <dgm:spPr/>
    </dgm:pt>
    <dgm:pt modelId="{D33EE442-7797-4F61-A36D-D7A06984ED84}" type="pres">
      <dgm:prSet presAssocID="{3AB4E5F6-524C-44A5-A147-897FBE0FBFB0}" presName="nodeFirstNode" presStyleLbl="node1" presStyleIdx="0" presStyleCnt="4">
        <dgm:presLayoutVars>
          <dgm:bulletEnabled val="1"/>
        </dgm:presLayoutVars>
      </dgm:prSet>
      <dgm:spPr/>
    </dgm:pt>
    <dgm:pt modelId="{5736795F-0B82-48A8-90F3-99224BCC0C1D}" type="pres">
      <dgm:prSet presAssocID="{866B1E0E-C00F-4DF3-92D2-58E67BC88454}" presName="sibTransFirstNode" presStyleLbl="bgShp" presStyleIdx="0" presStyleCnt="1"/>
      <dgm:spPr/>
    </dgm:pt>
    <dgm:pt modelId="{5CD0B9F2-4541-40AE-9BB9-132B6FA9EE63}" type="pres">
      <dgm:prSet presAssocID="{0BC7AA42-C4B2-454C-83F4-EB0FF9836C7B}" presName="nodeFollowingNodes" presStyleLbl="node1" presStyleIdx="1" presStyleCnt="4">
        <dgm:presLayoutVars>
          <dgm:bulletEnabled val="1"/>
        </dgm:presLayoutVars>
      </dgm:prSet>
      <dgm:spPr/>
    </dgm:pt>
    <dgm:pt modelId="{4A0FF16E-22CB-4DE3-ADEA-C8B38A7B200D}" type="pres">
      <dgm:prSet presAssocID="{04225FEE-DB9E-4E92-B4B7-1A6A16922CFB}" presName="nodeFollowingNodes" presStyleLbl="node1" presStyleIdx="2" presStyleCnt="4">
        <dgm:presLayoutVars>
          <dgm:bulletEnabled val="1"/>
        </dgm:presLayoutVars>
      </dgm:prSet>
      <dgm:spPr/>
    </dgm:pt>
    <dgm:pt modelId="{2D0E8904-932D-493C-9CDE-EA3F8971AD1B}" type="pres">
      <dgm:prSet presAssocID="{EBCFBCB2-8548-4D40-A21A-3CDCA9B424B8}" presName="nodeFollowingNodes" presStyleLbl="node1" presStyleIdx="3" presStyleCnt="4">
        <dgm:presLayoutVars>
          <dgm:bulletEnabled val="1"/>
        </dgm:presLayoutVars>
      </dgm:prSet>
      <dgm:spPr/>
    </dgm:pt>
  </dgm:ptLst>
  <dgm:cxnLst>
    <dgm:cxn modelId="{52852007-B311-4772-B107-F71FD401D079}" type="presOf" srcId="{0BC7AA42-C4B2-454C-83F4-EB0FF9836C7B}" destId="{5CD0B9F2-4541-40AE-9BB9-132B6FA9EE63}" srcOrd="0" destOrd="0" presId="urn:microsoft.com/office/officeart/2005/8/layout/cycle3"/>
    <dgm:cxn modelId="{707F192C-4893-4F43-9439-DDACD5D253D6}" type="presOf" srcId="{04225FEE-DB9E-4E92-B4B7-1A6A16922CFB}" destId="{4A0FF16E-22CB-4DE3-ADEA-C8B38A7B200D}" srcOrd="0" destOrd="0" presId="urn:microsoft.com/office/officeart/2005/8/layout/cycle3"/>
    <dgm:cxn modelId="{C2323C77-E2C7-4CFD-8389-B3165F873C27}" srcId="{7AD6C21D-9768-4317-94D1-5C4F137D91AD}" destId="{EBCFBCB2-8548-4D40-A21A-3CDCA9B424B8}" srcOrd="3" destOrd="0" parTransId="{CBFF6674-B423-46DD-818C-2DAECB364986}" sibTransId="{6195F808-2DAE-416F-B3F1-5E82DF101C8A}"/>
    <dgm:cxn modelId="{34F6F985-A9C7-4B65-AB5F-AE6D372D0CF6}" srcId="{7AD6C21D-9768-4317-94D1-5C4F137D91AD}" destId="{3AB4E5F6-524C-44A5-A147-897FBE0FBFB0}" srcOrd="0" destOrd="0" parTransId="{A7DD8D80-9C26-4982-9C49-F309ADF8F582}" sibTransId="{866B1E0E-C00F-4DF3-92D2-58E67BC88454}"/>
    <dgm:cxn modelId="{6EB6D586-28BD-4787-ADD7-1BA9FD36936E}" srcId="{7AD6C21D-9768-4317-94D1-5C4F137D91AD}" destId="{04225FEE-DB9E-4E92-B4B7-1A6A16922CFB}" srcOrd="2" destOrd="0" parTransId="{76947726-8FFC-48F1-B11D-A8AB2E189739}" sibTransId="{932CF26E-0880-484D-8600-28ACDA64AD96}"/>
    <dgm:cxn modelId="{6DABBE8C-FB20-4D36-B59E-0889B00336B4}" type="presOf" srcId="{EBCFBCB2-8548-4D40-A21A-3CDCA9B424B8}" destId="{2D0E8904-932D-493C-9CDE-EA3F8971AD1B}" srcOrd="0" destOrd="0" presId="urn:microsoft.com/office/officeart/2005/8/layout/cycle3"/>
    <dgm:cxn modelId="{7DE92593-ECC0-4C27-B8B1-C67132E45556}" type="presOf" srcId="{7AD6C21D-9768-4317-94D1-5C4F137D91AD}" destId="{62E9EBF0-AF39-4188-8C9F-18621D9612C9}" srcOrd="0" destOrd="0" presId="urn:microsoft.com/office/officeart/2005/8/layout/cycle3"/>
    <dgm:cxn modelId="{6DFA40A1-C449-4119-B91D-4F5EF2AB06EF}" type="presOf" srcId="{866B1E0E-C00F-4DF3-92D2-58E67BC88454}" destId="{5736795F-0B82-48A8-90F3-99224BCC0C1D}" srcOrd="0" destOrd="0" presId="urn:microsoft.com/office/officeart/2005/8/layout/cycle3"/>
    <dgm:cxn modelId="{06606DA2-C04A-4B6B-95F1-110A464D71D5}" srcId="{7AD6C21D-9768-4317-94D1-5C4F137D91AD}" destId="{0BC7AA42-C4B2-454C-83F4-EB0FF9836C7B}" srcOrd="1" destOrd="0" parTransId="{DB65DAA5-F393-457C-BE91-741AB2A1B713}" sibTransId="{9AB1DB8F-BAF3-4163-83F4-457C2A18C990}"/>
    <dgm:cxn modelId="{75B5AEA4-DB2D-49D0-94C8-BD35B4EC7AA4}" type="presOf" srcId="{3AB4E5F6-524C-44A5-A147-897FBE0FBFB0}" destId="{D33EE442-7797-4F61-A36D-D7A06984ED84}" srcOrd="0" destOrd="0" presId="urn:microsoft.com/office/officeart/2005/8/layout/cycle3"/>
    <dgm:cxn modelId="{BF228C5F-FFE5-457D-A827-CF77D71748F4}" type="presParOf" srcId="{62E9EBF0-AF39-4188-8C9F-18621D9612C9}" destId="{49C2D1BD-060F-4913-954C-984662155AEE}" srcOrd="0" destOrd="0" presId="urn:microsoft.com/office/officeart/2005/8/layout/cycle3"/>
    <dgm:cxn modelId="{85A9DDA1-285C-4635-96A8-CCBB0B5628C7}" type="presParOf" srcId="{49C2D1BD-060F-4913-954C-984662155AEE}" destId="{D33EE442-7797-4F61-A36D-D7A06984ED84}" srcOrd="0" destOrd="0" presId="urn:microsoft.com/office/officeart/2005/8/layout/cycle3"/>
    <dgm:cxn modelId="{BB0A2BC8-E066-4CF1-9D2F-3B19E55D3BCA}" type="presParOf" srcId="{49C2D1BD-060F-4913-954C-984662155AEE}" destId="{5736795F-0B82-48A8-90F3-99224BCC0C1D}" srcOrd="1" destOrd="0" presId="urn:microsoft.com/office/officeart/2005/8/layout/cycle3"/>
    <dgm:cxn modelId="{C32330AE-2CBC-421C-AE1D-65EA9747A4AC}" type="presParOf" srcId="{49C2D1BD-060F-4913-954C-984662155AEE}" destId="{5CD0B9F2-4541-40AE-9BB9-132B6FA9EE63}" srcOrd="2" destOrd="0" presId="urn:microsoft.com/office/officeart/2005/8/layout/cycle3"/>
    <dgm:cxn modelId="{B7425B50-7F6E-478F-A406-50FEE086896F}" type="presParOf" srcId="{49C2D1BD-060F-4913-954C-984662155AEE}" destId="{4A0FF16E-22CB-4DE3-ADEA-C8B38A7B200D}" srcOrd="3" destOrd="0" presId="urn:microsoft.com/office/officeart/2005/8/layout/cycle3"/>
    <dgm:cxn modelId="{36EE7E11-69A7-4023-9304-EBFC02F057CC}" type="presParOf" srcId="{49C2D1BD-060F-4913-954C-984662155AEE}" destId="{2D0E8904-932D-493C-9CDE-EA3F8971AD1B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A17AC-1AEE-4B7E-8C0B-55D70C228C73}" type="doc">
      <dgm:prSet loTypeId="urn:microsoft.com/office/officeart/2005/8/layout/hList3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es-ES_tradnl"/>
        </a:p>
      </dgm:t>
    </dgm:pt>
    <dgm:pt modelId="{36C7A0EB-2962-4034-9309-68539A6C68AA}">
      <dgm:prSet phldrT="[Texto]" custT="1"/>
      <dgm:spPr/>
      <dgm:t>
        <a:bodyPr/>
        <a:lstStyle/>
        <a:p>
          <a:r>
            <a:rPr lang="es-ES_tradnl" sz="4000" b="1" dirty="0"/>
            <a:t>Funciones</a:t>
          </a:r>
          <a:r>
            <a:rPr lang="es-ES_tradnl" sz="5800" dirty="0"/>
            <a:t> </a:t>
          </a:r>
        </a:p>
      </dgm:t>
    </dgm:pt>
    <dgm:pt modelId="{59FF25D6-D8C1-4092-9A33-A46CB6182697}" type="parTrans" cxnId="{E6CEFDD0-2D16-428C-A0D6-0F46F89EBA60}">
      <dgm:prSet/>
      <dgm:spPr/>
      <dgm:t>
        <a:bodyPr/>
        <a:lstStyle/>
        <a:p>
          <a:endParaRPr lang="es-ES_tradnl"/>
        </a:p>
      </dgm:t>
    </dgm:pt>
    <dgm:pt modelId="{81527EF9-B8B6-4017-B92A-324C8DD9CFD9}" type="sibTrans" cxnId="{E6CEFDD0-2D16-428C-A0D6-0F46F89EBA60}">
      <dgm:prSet/>
      <dgm:spPr/>
      <dgm:t>
        <a:bodyPr/>
        <a:lstStyle/>
        <a:p>
          <a:endParaRPr lang="es-ES_tradnl"/>
        </a:p>
      </dgm:t>
    </dgm:pt>
    <dgm:pt modelId="{D0A0E129-27C4-4314-88C7-FC09190B13DC}">
      <dgm:prSet phldrT="[Texto]" custT="1"/>
      <dgm:spPr/>
      <dgm:t>
        <a:bodyPr/>
        <a:lstStyle/>
        <a:p>
          <a:r>
            <a:rPr lang="es-CR" sz="1400" b="1" dirty="0">
              <a:solidFill>
                <a:schemeClr val="bg1"/>
              </a:solidFill>
              <a:cs typeface="Arial" panose="020B0604020202020204" pitchFamily="34" charset="0"/>
            </a:rPr>
            <a:t>Misión diplomática</a:t>
          </a:r>
        </a:p>
        <a:p>
          <a:endParaRPr lang="es-CR" sz="1400" b="1" dirty="0">
            <a:solidFill>
              <a:schemeClr val="bg1"/>
            </a:solidFill>
            <a:cs typeface="Arial" panose="020B0604020202020204" pitchFamily="34" charset="0"/>
          </a:endParaRPr>
        </a:p>
        <a:p>
          <a:r>
            <a:rPr lang="es-CR" sz="1400" dirty="0">
              <a:solidFill>
                <a:schemeClr val="bg1"/>
              </a:solidFill>
            </a:rPr>
            <a:t>Proteger en el Estado receptor los intereses del Estado acreditante y los de sus nacionales.</a:t>
          </a:r>
          <a:endParaRPr lang="es-ES_tradnl" sz="1400" dirty="0"/>
        </a:p>
      </dgm:t>
    </dgm:pt>
    <dgm:pt modelId="{7242FC50-1B95-4995-AE60-9438F9B899D1}" type="parTrans" cxnId="{70F41C83-A251-4FD6-9EC1-0406EC3CAB6B}">
      <dgm:prSet/>
      <dgm:spPr/>
      <dgm:t>
        <a:bodyPr/>
        <a:lstStyle/>
        <a:p>
          <a:endParaRPr lang="es-ES_tradnl"/>
        </a:p>
      </dgm:t>
    </dgm:pt>
    <dgm:pt modelId="{42B879C2-A8B6-49EF-AE19-615C2FAFEDFA}" type="sibTrans" cxnId="{70F41C83-A251-4FD6-9EC1-0406EC3CAB6B}">
      <dgm:prSet/>
      <dgm:spPr/>
      <dgm:t>
        <a:bodyPr/>
        <a:lstStyle/>
        <a:p>
          <a:endParaRPr lang="es-ES_tradnl"/>
        </a:p>
      </dgm:t>
    </dgm:pt>
    <dgm:pt modelId="{507E8259-1161-46D7-8A41-30B085AFB8C3}">
      <dgm:prSet phldrT="[Texto]" custT="1"/>
      <dgm:spPr/>
      <dgm:t>
        <a:bodyPr/>
        <a:lstStyle/>
        <a:p>
          <a:endParaRPr lang="es-CR" sz="1400" b="1" i="0" dirty="0">
            <a:solidFill>
              <a:schemeClr val="bg1"/>
            </a:solidFill>
            <a:cs typeface="Arial" panose="020B0604020202020204" pitchFamily="34" charset="0"/>
          </a:endParaRPr>
        </a:p>
        <a:p>
          <a:endParaRPr lang="es-CR" sz="1400" b="1" i="0" dirty="0">
            <a:solidFill>
              <a:schemeClr val="bg1"/>
            </a:solidFill>
            <a:cs typeface="Arial" panose="020B0604020202020204" pitchFamily="34" charset="0"/>
          </a:endParaRPr>
        </a:p>
        <a:p>
          <a:r>
            <a:rPr lang="es-CR" sz="1400" b="1" i="0" dirty="0">
              <a:solidFill>
                <a:schemeClr val="bg1"/>
              </a:solidFill>
              <a:cs typeface="Arial" panose="020B0604020202020204" pitchFamily="34" charset="0"/>
            </a:rPr>
            <a:t>Agregado Laboral</a:t>
          </a:r>
        </a:p>
        <a:p>
          <a:r>
            <a:rPr lang="es-CR" sz="1400" b="1" i="0" dirty="0">
              <a:solidFill>
                <a:schemeClr val="bg1"/>
              </a:solidFill>
              <a:cs typeface="Arial" panose="020B0604020202020204" pitchFamily="34" charset="0"/>
            </a:rPr>
            <a:t>( Agregado  o Agregado Social)</a:t>
          </a:r>
        </a:p>
        <a:p>
          <a:r>
            <a:rPr lang="es-CR" sz="1400" i="0" dirty="0">
              <a:solidFill>
                <a:schemeClr val="bg1"/>
              </a:solidFill>
              <a:cs typeface="Arial" panose="020B0604020202020204" pitchFamily="34" charset="0"/>
            </a:rPr>
            <a:t>Proteger   los derechos e intereses de  las personas trabajadoras migrantes nacionales del Estado que envía, y asistirles  en materia  laboral. </a:t>
          </a:r>
          <a:endParaRPr lang="es-NI" sz="1400" i="0" dirty="0">
            <a:solidFill>
              <a:schemeClr val="bg1"/>
            </a:solidFill>
          </a:endParaRPr>
        </a:p>
      </dgm:t>
    </dgm:pt>
    <dgm:pt modelId="{BAF31218-5043-4B06-A1A1-2E9107DE556C}" type="parTrans" cxnId="{A086F567-6CBD-4AB0-A801-3472AB30F04D}">
      <dgm:prSet/>
      <dgm:spPr/>
      <dgm:t>
        <a:bodyPr/>
        <a:lstStyle/>
        <a:p>
          <a:endParaRPr lang="es-ES_tradnl"/>
        </a:p>
      </dgm:t>
    </dgm:pt>
    <dgm:pt modelId="{8EFA746E-B769-425F-BE51-7907616F043B}" type="sibTrans" cxnId="{A086F567-6CBD-4AB0-A801-3472AB30F04D}">
      <dgm:prSet/>
      <dgm:spPr/>
      <dgm:t>
        <a:bodyPr/>
        <a:lstStyle/>
        <a:p>
          <a:endParaRPr lang="es-ES_tradnl"/>
        </a:p>
      </dgm:t>
    </dgm:pt>
    <dgm:pt modelId="{5D6F69EC-8EB1-44AC-BA68-37D89C759BC7}">
      <dgm:prSet phldrT="[Texto]"/>
      <dgm:spPr/>
      <dgm:t>
        <a:bodyPr/>
        <a:lstStyle/>
        <a:p>
          <a:endParaRPr lang="es-ES_tradnl" dirty="0"/>
        </a:p>
      </dgm:t>
    </dgm:pt>
    <dgm:pt modelId="{E986797A-B893-4C00-B5C3-BAC419CD9DFA}" type="parTrans" cxnId="{957678ED-7D0D-4B9B-A6EE-2F0FAC80E20F}">
      <dgm:prSet/>
      <dgm:spPr/>
      <dgm:t>
        <a:bodyPr/>
        <a:lstStyle/>
        <a:p>
          <a:endParaRPr lang="es-ES_tradnl"/>
        </a:p>
      </dgm:t>
    </dgm:pt>
    <dgm:pt modelId="{264BDCAC-BAFD-4DC3-8802-8FF661953D86}" type="sibTrans" cxnId="{957678ED-7D0D-4B9B-A6EE-2F0FAC80E20F}">
      <dgm:prSet/>
      <dgm:spPr/>
      <dgm:t>
        <a:bodyPr/>
        <a:lstStyle/>
        <a:p>
          <a:endParaRPr lang="es-ES_tradnl"/>
        </a:p>
      </dgm:t>
    </dgm:pt>
    <dgm:pt modelId="{E3DEB045-5F7F-49ED-941C-18AF5E18018F}">
      <dgm:prSet custT="1"/>
      <dgm:spPr/>
      <dgm:t>
        <a:bodyPr/>
        <a:lstStyle/>
        <a:p>
          <a:endParaRPr lang="es-NI" sz="1400" b="1" dirty="0">
            <a:solidFill>
              <a:schemeClr val="bg1"/>
            </a:solidFill>
          </a:endParaRPr>
        </a:p>
        <a:p>
          <a:r>
            <a:rPr lang="es-NI" sz="1400" b="1" dirty="0">
              <a:solidFill>
                <a:schemeClr val="bg1"/>
              </a:solidFill>
            </a:rPr>
            <a:t>Misión Consular      </a:t>
          </a:r>
        </a:p>
        <a:p>
          <a:endParaRPr lang="es-NI" sz="1400" dirty="0">
            <a:solidFill>
              <a:schemeClr val="bg1"/>
            </a:solidFill>
          </a:endParaRPr>
        </a:p>
        <a:p>
          <a:r>
            <a:rPr lang="es-CR" sz="1400" dirty="0">
              <a:solidFill>
                <a:schemeClr val="bg1"/>
              </a:solidFill>
            </a:rPr>
            <a:t>Proteger en el Estado receptor los intereses del Estado que envía y de sus nacionales, sean personas naturales o jurídicas</a:t>
          </a:r>
          <a:r>
            <a:rPr lang="es-NI" sz="1400" dirty="0">
              <a:solidFill>
                <a:schemeClr val="bg1"/>
              </a:solidFill>
            </a:rPr>
            <a:t>  </a:t>
          </a:r>
          <a:endParaRPr lang="es-NI" sz="1400" dirty="0">
            <a:solidFill>
              <a:schemeClr val="tx1"/>
            </a:solidFill>
          </a:endParaRPr>
        </a:p>
      </dgm:t>
    </dgm:pt>
    <dgm:pt modelId="{1AF38BBF-C15F-4E97-9EED-5A5CF3DCA155}" type="parTrans" cxnId="{91557E2F-72F9-4081-83B9-C86450E7CF7F}">
      <dgm:prSet/>
      <dgm:spPr/>
      <dgm:t>
        <a:bodyPr/>
        <a:lstStyle/>
        <a:p>
          <a:endParaRPr lang="es-ES_tradnl"/>
        </a:p>
      </dgm:t>
    </dgm:pt>
    <dgm:pt modelId="{A0E7BF14-99D4-4F63-84C5-1B62D047A83F}" type="sibTrans" cxnId="{91557E2F-72F9-4081-83B9-C86450E7CF7F}">
      <dgm:prSet/>
      <dgm:spPr/>
      <dgm:t>
        <a:bodyPr/>
        <a:lstStyle/>
        <a:p>
          <a:endParaRPr lang="es-ES_tradnl"/>
        </a:p>
      </dgm:t>
    </dgm:pt>
    <dgm:pt modelId="{AED12210-3681-4DE8-A4C1-008952618A55}" type="pres">
      <dgm:prSet presAssocID="{DA7A17AC-1AEE-4B7E-8C0B-55D70C228C73}" presName="composite" presStyleCnt="0">
        <dgm:presLayoutVars>
          <dgm:chMax val="1"/>
          <dgm:dir/>
          <dgm:resizeHandles val="exact"/>
        </dgm:presLayoutVars>
      </dgm:prSet>
      <dgm:spPr/>
    </dgm:pt>
    <dgm:pt modelId="{5F7F0A42-A30D-4DB4-9BA8-F98EBF856ECC}" type="pres">
      <dgm:prSet presAssocID="{36C7A0EB-2962-4034-9309-68539A6C68AA}" presName="roof" presStyleLbl="dkBgShp" presStyleIdx="0" presStyleCnt="2" custLinFactNeighborX="781" custLinFactNeighborY="781"/>
      <dgm:spPr/>
    </dgm:pt>
    <dgm:pt modelId="{A65714A0-0E9C-48F4-B08C-4FE218D20B08}" type="pres">
      <dgm:prSet presAssocID="{36C7A0EB-2962-4034-9309-68539A6C68AA}" presName="pillars" presStyleCnt="0"/>
      <dgm:spPr/>
    </dgm:pt>
    <dgm:pt modelId="{C8A6AD38-37E2-4039-8E4D-516E42DD3C84}" type="pres">
      <dgm:prSet presAssocID="{36C7A0EB-2962-4034-9309-68539A6C68AA}" presName="pillar1" presStyleLbl="node1" presStyleIdx="0" presStyleCnt="3">
        <dgm:presLayoutVars>
          <dgm:bulletEnabled val="1"/>
        </dgm:presLayoutVars>
      </dgm:prSet>
      <dgm:spPr/>
    </dgm:pt>
    <dgm:pt modelId="{4DF8EFA7-9FC7-4102-B8E5-69288DE5EE53}" type="pres">
      <dgm:prSet presAssocID="{E3DEB045-5F7F-49ED-941C-18AF5E18018F}" presName="pillarX" presStyleLbl="node1" presStyleIdx="1" presStyleCnt="3">
        <dgm:presLayoutVars>
          <dgm:bulletEnabled val="1"/>
        </dgm:presLayoutVars>
      </dgm:prSet>
      <dgm:spPr/>
    </dgm:pt>
    <dgm:pt modelId="{05312D63-489E-44D2-94DE-F3AED193A4A3}" type="pres">
      <dgm:prSet presAssocID="{507E8259-1161-46D7-8A41-30B085AFB8C3}" presName="pillarX" presStyleLbl="node1" presStyleIdx="2" presStyleCnt="3">
        <dgm:presLayoutVars>
          <dgm:bulletEnabled val="1"/>
        </dgm:presLayoutVars>
      </dgm:prSet>
      <dgm:spPr/>
    </dgm:pt>
    <dgm:pt modelId="{9E0C6201-7F89-4FE3-B938-85C84985DFF4}" type="pres">
      <dgm:prSet presAssocID="{36C7A0EB-2962-4034-9309-68539A6C68AA}" presName="base" presStyleLbl="dkBgShp" presStyleIdx="1" presStyleCnt="2"/>
      <dgm:spPr/>
    </dgm:pt>
  </dgm:ptLst>
  <dgm:cxnLst>
    <dgm:cxn modelId="{B128230B-0DAE-42A0-95A5-2FE71367D556}" type="presOf" srcId="{507E8259-1161-46D7-8A41-30B085AFB8C3}" destId="{05312D63-489E-44D2-94DE-F3AED193A4A3}" srcOrd="0" destOrd="0" presId="urn:microsoft.com/office/officeart/2005/8/layout/hList3"/>
    <dgm:cxn modelId="{41920916-6F14-40BB-873F-E0FF54B3AE8A}" type="presOf" srcId="{D0A0E129-27C4-4314-88C7-FC09190B13DC}" destId="{C8A6AD38-37E2-4039-8E4D-516E42DD3C84}" srcOrd="0" destOrd="0" presId="urn:microsoft.com/office/officeart/2005/8/layout/hList3"/>
    <dgm:cxn modelId="{91557E2F-72F9-4081-83B9-C86450E7CF7F}" srcId="{36C7A0EB-2962-4034-9309-68539A6C68AA}" destId="{E3DEB045-5F7F-49ED-941C-18AF5E18018F}" srcOrd="1" destOrd="0" parTransId="{1AF38BBF-C15F-4E97-9EED-5A5CF3DCA155}" sibTransId="{A0E7BF14-99D4-4F63-84C5-1B62D047A83F}"/>
    <dgm:cxn modelId="{A086F567-6CBD-4AB0-A801-3472AB30F04D}" srcId="{36C7A0EB-2962-4034-9309-68539A6C68AA}" destId="{507E8259-1161-46D7-8A41-30B085AFB8C3}" srcOrd="2" destOrd="0" parTransId="{BAF31218-5043-4B06-A1A1-2E9107DE556C}" sibTransId="{8EFA746E-B769-425F-BE51-7907616F043B}"/>
    <dgm:cxn modelId="{08752A4E-04B7-4134-A1DE-D8BF8A7C4826}" type="presOf" srcId="{DA7A17AC-1AEE-4B7E-8C0B-55D70C228C73}" destId="{AED12210-3681-4DE8-A4C1-008952618A55}" srcOrd="0" destOrd="0" presId="urn:microsoft.com/office/officeart/2005/8/layout/hList3"/>
    <dgm:cxn modelId="{70F41C83-A251-4FD6-9EC1-0406EC3CAB6B}" srcId="{36C7A0EB-2962-4034-9309-68539A6C68AA}" destId="{D0A0E129-27C4-4314-88C7-FC09190B13DC}" srcOrd="0" destOrd="0" parTransId="{7242FC50-1B95-4995-AE60-9438F9B899D1}" sibTransId="{42B879C2-A8B6-49EF-AE19-615C2FAFEDFA}"/>
    <dgm:cxn modelId="{AD5DB6A3-26B7-4963-A83F-BB8E230DBA87}" type="presOf" srcId="{36C7A0EB-2962-4034-9309-68539A6C68AA}" destId="{5F7F0A42-A30D-4DB4-9BA8-F98EBF856ECC}" srcOrd="0" destOrd="0" presId="urn:microsoft.com/office/officeart/2005/8/layout/hList3"/>
    <dgm:cxn modelId="{9CCF11B4-3FC5-4D11-946D-B4FF3F66B1B6}" type="presOf" srcId="{E3DEB045-5F7F-49ED-941C-18AF5E18018F}" destId="{4DF8EFA7-9FC7-4102-B8E5-69288DE5EE53}" srcOrd="0" destOrd="0" presId="urn:microsoft.com/office/officeart/2005/8/layout/hList3"/>
    <dgm:cxn modelId="{E6CEFDD0-2D16-428C-A0D6-0F46F89EBA60}" srcId="{DA7A17AC-1AEE-4B7E-8C0B-55D70C228C73}" destId="{36C7A0EB-2962-4034-9309-68539A6C68AA}" srcOrd="0" destOrd="0" parTransId="{59FF25D6-D8C1-4092-9A33-A46CB6182697}" sibTransId="{81527EF9-B8B6-4017-B92A-324C8DD9CFD9}"/>
    <dgm:cxn modelId="{957678ED-7D0D-4B9B-A6EE-2F0FAC80E20F}" srcId="{DA7A17AC-1AEE-4B7E-8C0B-55D70C228C73}" destId="{5D6F69EC-8EB1-44AC-BA68-37D89C759BC7}" srcOrd="1" destOrd="0" parTransId="{E986797A-B893-4C00-B5C3-BAC419CD9DFA}" sibTransId="{264BDCAC-BAFD-4DC3-8802-8FF661953D86}"/>
    <dgm:cxn modelId="{3BA1719E-F5C7-4570-9C52-919D4C03485A}" type="presParOf" srcId="{AED12210-3681-4DE8-A4C1-008952618A55}" destId="{5F7F0A42-A30D-4DB4-9BA8-F98EBF856ECC}" srcOrd="0" destOrd="0" presId="urn:microsoft.com/office/officeart/2005/8/layout/hList3"/>
    <dgm:cxn modelId="{90FAE034-A620-4940-A40E-0EA8125B8D7A}" type="presParOf" srcId="{AED12210-3681-4DE8-A4C1-008952618A55}" destId="{A65714A0-0E9C-48F4-B08C-4FE218D20B08}" srcOrd="1" destOrd="0" presId="urn:microsoft.com/office/officeart/2005/8/layout/hList3"/>
    <dgm:cxn modelId="{6E03FD09-9B05-4468-A2EA-342F7D2B811E}" type="presParOf" srcId="{A65714A0-0E9C-48F4-B08C-4FE218D20B08}" destId="{C8A6AD38-37E2-4039-8E4D-516E42DD3C84}" srcOrd="0" destOrd="0" presId="urn:microsoft.com/office/officeart/2005/8/layout/hList3"/>
    <dgm:cxn modelId="{7AEACA70-BEBD-44FF-B276-45A396A06AD2}" type="presParOf" srcId="{A65714A0-0E9C-48F4-B08C-4FE218D20B08}" destId="{4DF8EFA7-9FC7-4102-B8E5-69288DE5EE53}" srcOrd="1" destOrd="0" presId="urn:microsoft.com/office/officeart/2005/8/layout/hList3"/>
    <dgm:cxn modelId="{E1B7C5EF-D777-4373-BAF0-D35EB250202C}" type="presParOf" srcId="{A65714A0-0E9C-48F4-B08C-4FE218D20B08}" destId="{05312D63-489E-44D2-94DE-F3AED193A4A3}" srcOrd="2" destOrd="0" presId="urn:microsoft.com/office/officeart/2005/8/layout/hList3"/>
    <dgm:cxn modelId="{3F4192C4-3CE1-4D5E-8382-C9FC23A5E0F8}" type="presParOf" srcId="{AED12210-3681-4DE8-A4C1-008952618A55}" destId="{9E0C6201-7F89-4FE3-B938-85C84985DFF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36795F-0B82-48A8-90F3-99224BCC0C1D}">
      <dsp:nvSpPr>
        <dsp:cNvPr id="0" name=""/>
        <dsp:cNvSpPr/>
      </dsp:nvSpPr>
      <dsp:spPr>
        <a:xfrm>
          <a:off x="472183" y="17239"/>
          <a:ext cx="2960058" cy="2960058"/>
        </a:xfrm>
        <a:prstGeom prst="circularArrow">
          <a:avLst>
            <a:gd name="adj1" fmla="val 4668"/>
            <a:gd name="adj2" fmla="val 272909"/>
            <a:gd name="adj3" fmla="val 13205510"/>
            <a:gd name="adj4" fmla="val 17781302"/>
            <a:gd name="adj5" fmla="val 484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EE442-7797-4F61-A36D-D7A06984ED84}">
      <dsp:nvSpPr>
        <dsp:cNvPr id="0" name=""/>
        <dsp:cNvSpPr/>
      </dsp:nvSpPr>
      <dsp:spPr>
        <a:xfrm>
          <a:off x="1063803" y="50972"/>
          <a:ext cx="1776818" cy="88840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Derecho a la información sobre asistencia consular</a:t>
          </a:r>
        </a:p>
      </dsp:txBody>
      <dsp:txXfrm>
        <a:off x="1107172" y="94341"/>
        <a:ext cx="1690080" cy="801671"/>
      </dsp:txXfrm>
    </dsp:sp>
    <dsp:sp modelId="{5CD0B9F2-4541-40AE-9BB9-132B6FA9EE63}">
      <dsp:nvSpPr>
        <dsp:cNvPr id="0" name=""/>
        <dsp:cNvSpPr/>
      </dsp:nvSpPr>
      <dsp:spPr>
        <a:xfrm>
          <a:off x="2126661" y="1113830"/>
          <a:ext cx="1776818" cy="88840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160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Derecho a la notificación consular</a:t>
          </a:r>
        </a:p>
      </dsp:txBody>
      <dsp:txXfrm>
        <a:off x="2170030" y="1157199"/>
        <a:ext cx="1690080" cy="801671"/>
      </dsp:txXfrm>
    </dsp:sp>
    <dsp:sp modelId="{4A0FF16E-22CB-4DE3-ADEA-C8B38A7B200D}">
      <dsp:nvSpPr>
        <dsp:cNvPr id="0" name=""/>
        <dsp:cNvSpPr/>
      </dsp:nvSpPr>
      <dsp:spPr>
        <a:xfrm>
          <a:off x="1063803" y="2176688"/>
          <a:ext cx="1776818" cy="88840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320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Derecho de asistencia consular</a:t>
          </a:r>
        </a:p>
      </dsp:txBody>
      <dsp:txXfrm>
        <a:off x="1107172" y="2220057"/>
        <a:ext cx="1690080" cy="801671"/>
      </dsp:txXfrm>
    </dsp:sp>
    <dsp:sp modelId="{2D0E8904-932D-493C-9CDE-EA3F8971AD1B}">
      <dsp:nvSpPr>
        <dsp:cNvPr id="0" name=""/>
        <dsp:cNvSpPr/>
      </dsp:nvSpPr>
      <dsp:spPr>
        <a:xfrm>
          <a:off x="945" y="1113830"/>
          <a:ext cx="1776818" cy="888409"/>
        </a:xfrm>
        <a:prstGeom prst="roundRect">
          <a:avLst/>
        </a:prstGeom>
        <a:solidFill>
          <a:schemeClr val="accent2">
            <a:shade val="80000"/>
            <a:hueOff val="0"/>
            <a:satOff val="0"/>
            <a:lumOff val="480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Derecho a la comunicación consular</a:t>
          </a:r>
        </a:p>
      </dsp:txBody>
      <dsp:txXfrm>
        <a:off x="44314" y="1157199"/>
        <a:ext cx="1690080" cy="8016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7F0A42-A30D-4DB4-9BA8-F98EBF856ECC}">
      <dsp:nvSpPr>
        <dsp:cNvPr id="0" name=""/>
        <dsp:cNvSpPr/>
      </dsp:nvSpPr>
      <dsp:spPr>
        <a:xfrm>
          <a:off x="0" y="9960"/>
          <a:ext cx="6096000" cy="1275397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000" b="1" kern="1200" dirty="0"/>
            <a:t>Funciones</a:t>
          </a:r>
          <a:r>
            <a:rPr lang="es-ES_tradnl" sz="5800" kern="1200" dirty="0"/>
            <a:t> </a:t>
          </a:r>
        </a:p>
      </dsp:txBody>
      <dsp:txXfrm>
        <a:off x="0" y="9960"/>
        <a:ext cx="6096000" cy="1275397"/>
      </dsp:txXfrm>
    </dsp:sp>
    <dsp:sp modelId="{C8A6AD38-37E2-4039-8E4D-516E42DD3C84}">
      <dsp:nvSpPr>
        <dsp:cNvPr id="0" name=""/>
        <dsp:cNvSpPr/>
      </dsp:nvSpPr>
      <dsp:spPr>
        <a:xfrm>
          <a:off x="2976" y="1275397"/>
          <a:ext cx="2030015" cy="2678334"/>
        </a:xfrm>
        <a:prstGeom prst="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1" kern="1200" dirty="0">
              <a:solidFill>
                <a:schemeClr val="bg1"/>
              </a:solidFill>
              <a:cs typeface="Arial" panose="020B0604020202020204" pitchFamily="34" charset="0"/>
            </a:rPr>
            <a:t>Misión diplomática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400" b="1" kern="1200" dirty="0">
            <a:solidFill>
              <a:schemeClr val="bg1"/>
            </a:solidFill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>
              <a:solidFill>
                <a:schemeClr val="bg1"/>
              </a:solidFill>
            </a:rPr>
            <a:t>Proteger en el Estado receptor los intereses del Estado acreditante y los de sus nacionales.</a:t>
          </a:r>
          <a:endParaRPr lang="es-ES_tradnl" sz="1400" kern="1200" dirty="0"/>
        </a:p>
      </dsp:txBody>
      <dsp:txXfrm>
        <a:off x="2976" y="1275397"/>
        <a:ext cx="2030015" cy="2678334"/>
      </dsp:txXfrm>
    </dsp:sp>
    <dsp:sp modelId="{4DF8EFA7-9FC7-4102-B8E5-69288DE5EE53}">
      <dsp:nvSpPr>
        <dsp:cNvPr id="0" name=""/>
        <dsp:cNvSpPr/>
      </dsp:nvSpPr>
      <dsp:spPr>
        <a:xfrm>
          <a:off x="2032992" y="1275397"/>
          <a:ext cx="2030015" cy="2678334"/>
        </a:xfrm>
        <a:prstGeom prst="rect">
          <a:avLst/>
        </a:prstGeom>
        <a:solidFill>
          <a:schemeClr val="accent5">
            <a:shade val="80000"/>
            <a:hueOff val="136321"/>
            <a:satOff val="-34581"/>
            <a:lumOff val="192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1400" b="1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NI" sz="1400" b="1" kern="1200" dirty="0">
              <a:solidFill>
                <a:schemeClr val="bg1"/>
              </a:solidFill>
            </a:rPr>
            <a:t>Misión Consular 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NI" sz="1400" kern="1200" dirty="0">
            <a:solidFill>
              <a:schemeClr val="bg1"/>
            </a:solidFill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kern="1200" dirty="0">
              <a:solidFill>
                <a:schemeClr val="bg1"/>
              </a:solidFill>
            </a:rPr>
            <a:t>Proteger en el Estado receptor los intereses del Estado que envía y de sus nacionales, sean personas naturales o jurídicas</a:t>
          </a:r>
          <a:r>
            <a:rPr lang="es-NI" sz="1400" kern="1200" dirty="0">
              <a:solidFill>
                <a:schemeClr val="bg1"/>
              </a:solidFill>
            </a:rPr>
            <a:t>  </a:t>
          </a:r>
          <a:endParaRPr lang="es-NI" sz="1400" kern="1200" dirty="0">
            <a:solidFill>
              <a:schemeClr val="tx1"/>
            </a:solidFill>
          </a:endParaRPr>
        </a:p>
      </dsp:txBody>
      <dsp:txXfrm>
        <a:off x="2032992" y="1275397"/>
        <a:ext cx="2030015" cy="2678334"/>
      </dsp:txXfrm>
    </dsp:sp>
    <dsp:sp modelId="{05312D63-489E-44D2-94DE-F3AED193A4A3}">
      <dsp:nvSpPr>
        <dsp:cNvPr id="0" name=""/>
        <dsp:cNvSpPr/>
      </dsp:nvSpPr>
      <dsp:spPr>
        <a:xfrm>
          <a:off x="4063007" y="1275397"/>
          <a:ext cx="2030015" cy="2678334"/>
        </a:xfrm>
        <a:prstGeom prst="rect">
          <a:avLst/>
        </a:prstGeom>
        <a:solidFill>
          <a:schemeClr val="accent5">
            <a:shade val="80000"/>
            <a:hueOff val="272641"/>
            <a:satOff val="-69162"/>
            <a:lumOff val="385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400" b="1" i="0" kern="1200" dirty="0">
            <a:solidFill>
              <a:schemeClr val="bg1"/>
            </a:solidFill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R" sz="1400" b="1" i="0" kern="1200" dirty="0">
            <a:solidFill>
              <a:schemeClr val="bg1"/>
            </a:solidFill>
            <a:cs typeface="Arial" panose="020B0604020202020204" pitchFamily="34" charset="0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1" i="0" kern="1200" dirty="0">
              <a:solidFill>
                <a:schemeClr val="bg1"/>
              </a:solidFill>
              <a:cs typeface="Arial" panose="020B0604020202020204" pitchFamily="34" charset="0"/>
            </a:rPr>
            <a:t>Agregado Laboral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b="1" i="0" kern="1200" dirty="0">
              <a:solidFill>
                <a:schemeClr val="bg1"/>
              </a:solidFill>
              <a:cs typeface="Arial" panose="020B0604020202020204" pitchFamily="34" charset="0"/>
            </a:rPr>
            <a:t>( Agregado  o Agregado Social)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400" i="0" kern="1200" dirty="0">
              <a:solidFill>
                <a:schemeClr val="bg1"/>
              </a:solidFill>
              <a:cs typeface="Arial" panose="020B0604020202020204" pitchFamily="34" charset="0"/>
            </a:rPr>
            <a:t>Proteger   los derechos e intereses de  las personas trabajadoras migrantes nacionales del Estado que envía, y asistirles  en materia  laboral. </a:t>
          </a:r>
          <a:endParaRPr lang="es-NI" sz="1400" i="0" kern="1200" dirty="0">
            <a:solidFill>
              <a:schemeClr val="bg1"/>
            </a:solidFill>
          </a:endParaRPr>
        </a:p>
      </dsp:txBody>
      <dsp:txXfrm>
        <a:off x="4063007" y="1275397"/>
        <a:ext cx="2030015" cy="2678334"/>
      </dsp:txXfrm>
    </dsp:sp>
    <dsp:sp modelId="{9E0C6201-7F89-4FE3-B938-85C84985DFF4}">
      <dsp:nvSpPr>
        <dsp:cNvPr id="0" name=""/>
        <dsp:cNvSpPr/>
      </dsp:nvSpPr>
      <dsp:spPr>
        <a:xfrm>
          <a:off x="0" y="3953732"/>
          <a:ext cx="6096000" cy="297592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15731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err="1"/>
              <a:t>Importancia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acuerdos</a:t>
            </a:r>
            <a:r>
              <a:rPr lang="en-US" dirty="0"/>
              <a:t> </a:t>
            </a:r>
            <a:r>
              <a:rPr lang="en-US" dirty="0" err="1"/>
              <a:t>bilaterales</a:t>
            </a:r>
            <a:r>
              <a:rPr lang="en-US" dirty="0"/>
              <a:t> y </a:t>
            </a:r>
            <a:r>
              <a:rPr lang="en-US" dirty="0" err="1"/>
              <a:t>negocaciacion</a:t>
            </a:r>
            <a:r>
              <a:rPr lang="en-US" dirty="0"/>
              <a:t> – (</a:t>
            </a:r>
            <a:r>
              <a:rPr lang="en-US" dirty="0" err="1"/>
              <a:t>ver</a:t>
            </a:r>
            <a:r>
              <a:rPr lang="en-US" dirty="0"/>
              <a:t> modulo OIM) modulo C slide 4) – </a:t>
            </a:r>
            <a:r>
              <a:rPr lang="en-US" dirty="0" err="1"/>
              <a:t>negociacion</a:t>
            </a:r>
            <a:r>
              <a:rPr lang="en-US" dirty="0"/>
              <a:t> para la </a:t>
            </a:r>
            <a:r>
              <a:rPr lang="en-US" dirty="0" err="1"/>
              <a:t>cooperacion</a:t>
            </a:r>
            <a:r>
              <a:rPr lang="en-US" dirty="0"/>
              <a:t> entre min. </a:t>
            </a:r>
            <a:r>
              <a:rPr lang="en-US" dirty="0" err="1"/>
              <a:t>trabajo</a:t>
            </a:r>
            <a:r>
              <a:rPr lang="en-US" dirty="0"/>
              <a:t> y </a:t>
            </a:r>
            <a:r>
              <a:rPr lang="en-US" dirty="0" err="1"/>
              <a:t>cancillerias</a:t>
            </a:r>
            <a:r>
              <a:rPr lang="en-US" dirty="0"/>
              <a:t>/</a:t>
            </a:r>
            <a:r>
              <a:rPr lang="en-US" dirty="0" err="1"/>
              <a:t>consulados</a:t>
            </a:r>
            <a:r>
              <a:rPr lang="en-US" dirty="0"/>
              <a:t>.</a:t>
            </a:r>
          </a:p>
          <a:p>
            <a:r>
              <a:rPr lang="en-US" dirty="0" err="1"/>
              <a:t>Procesos</a:t>
            </a:r>
            <a:r>
              <a:rPr lang="en-US" dirty="0"/>
              <a:t> </a:t>
            </a:r>
            <a:r>
              <a:rPr lang="en-US" dirty="0" err="1"/>
              <a:t>consultivos</a:t>
            </a:r>
            <a:r>
              <a:rPr lang="en-US" dirty="0"/>
              <a:t> regionals – CRM </a:t>
            </a:r>
          </a:p>
          <a:p>
            <a:r>
              <a:rPr lang="en-US" dirty="0" err="1"/>
              <a:t>Funciones</a:t>
            </a:r>
            <a:r>
              <a:rPr lang="en-US" dirty="0"/>
              <a:t> : que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pudieran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las </a:t>
            </a:r>
            <a:r>
              <a:rPr lang="en-US" dirty="0" err="1"/>
              <a:t>cancillerias</a:t>
            </a:r>
            <a:r>
              <a:rPr lang="en-US" dirty="0"/>
              <a:t> y min </a:t>
            </a:r>
            <a:r>
              <a:rPr lang="en-US" dirty="0" err="1"/>
              <a:t>trabajo</a:t>
            </a:r>
            <a:r>
              <a:rPr lang="en-US" dirty="0"/>
              <a:t>. </a:t>
            </a:r>
          </a:p>
          <a:p>
            <a:r>
              <a:rPr lang="en-US" dirty="0" err="1">
                <a:solidFill>
                  <a:srgbClr val="FF0000"/>
                </a:solidFill>
                <a:highlight>
                  <a:srgbClr val="FF0000"/>
                </a:highlight>
              </a:rPr>
              <a:t>Retos</a:t>
            </a:r>
            <a:r>
              <a:rPr lang="en-US" dirty="0">
                <a:solidFill>
                  <a:srgbClr val="FF0000"/>
                </a:solidFill>
                <a:highlight>
                  <a:srgbClr val="FF0000"/>
                </a:highlight>
              </a:rPr>
              <a:t> + </a:t>
            </a:r>
            <a:r>
              <a:rPr lang="en-US" dirty="0" err="1">
                <a:solidFill>
                  <a:srgbClr val="FF0000"/>
                </a:solidFill>
                <a:highlight>
                  <a:srgbClr val="FF0000"/>
                </a:highlight>
              </a:rPr>
              <a:t>Desafios</a:t>
            </a:r>
            <a:r>
              <a:rPr lang="en-US" dirty="0">
                <a:solidFill>
                  <a:srgbClr val="FF0000"/>
                </a:solidFill>
                <a:highlight>
                  <a:srgbClr val="FF0000"/>
                </a:highlight>
              </a:rPr>
              <a:t>: </a:t>
            </a:r>
            <a:r>
              <a:rPr lang="en-US" dirty="0" err="1">
                <a:solidFill>
                  <a:srgbClr val="FF0000"/>
                </a:solidFill>
                <a:highlight>
                  <a:srgbClr val="FF0000"/>
                </a:highlight>
              </a:rPr>
              <a:t>agencias</a:t>
            </a:r>
            <a:r>
              <a:rPr lang="en-US" dirty="0">
                <a:solidFill>
                  <a:srgbClr val="FF0000"/>
                </a:solidFill>
                <a:highlight>
                  <a:srgbClr val="FF0000"/>
                </a:highlight>
              </a:rPr>
              <a:t> de </a:t>
            </a:r>
            <a:r>
              <a:rPr lang="en-US" dirty="0" err="1">
                <a:solidFill>
                  <a:srgbClr val="FF0000"/>
                </a:solidFill>
                <a:highlight>
                  <a:srgbClr val="FF0000"/>
                </a:highlight>
              </a:rPr>
              <a:t>reclutamiento</a:t>
            </a:r>
            <a:r>
              <a:rPr lang="en-US" dirty="0">
                <a:solidFill>
                  <a:srgbClr val="FF0000"/>
                </a:solidFill>
                <a:highlight>
                  <a:srgbClr val="FF0000"/>
                </a:highlight>
              </a:rPr>
              <a:t>  - </a:t>
            </a:r>
            <a:r>
              <a:rPr lang="en-US" dirty="0" err="1">
                <a:solidFill>
                  <a:srgbClr val="FF0000"/>
                </a:solidFill>
                <a:highlight>
                  <a:srgbClr val="FF0000"/>
                </a:highlight>
              </a:rPr>
              <a:t>cual</a:t>
            </a:r>
            <a:r>
              <a:rPr lang="en-US" dirty="0">
                <a:solidFill>
                  <a:srgbClr val="FF0000"/>
                </a:solidFill>
                <a:highlight>
                  <a:srgbClr val="FF0000"/>
                </a:highlight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0000"/>
                </a:highlight>
              </a:rPr>
              <a:t>es</a:t>
            </a:r>
            <a:r>
              <a:rPr lang="en-US" dirty="0">
                <a:solidFill>
                  <a:srgbClr val="FF0000"/>
                </a:solidFill>
                <a:highlight>
                  <a:srgbClr val="FF0000"/>
                </a:highlight>
              </a:rPr>
              <a:t> el </a:t>
            </a:r>
            <a:r>
              <a:rPr lang="en-US" dirty="0" err="1">
                <a:solidFill>
                  <a:srgbClr val="FF0000"/>
                </a:solidFill>
                <a:highlight>
                  <a:srgbClr val="FF0000"/>
                </a:highlight>
              </a:rPr>
              <a:t>reto</a:t>
            </a:r>
            <a:r>
              <a:rPr lang="en-US" dirty="0">
                <a:solidFill>
                  <a:srgbClr val="FF0000"/>
                </a:solidFill>
                <a:highlight>
                  <a:srgbClr val="FF0000"/>
                </a:highlight>
              </a:rPr>
              <a:t> para </a:t>
            </a:r>
            <a:r>
              <a:rPr lang="en-US" dirty="0" err="1">
                <a:solidFill>
                  <a:srgbClr val="FF0000"/>
                </a:solidFill>
                <a:highlight>
                  <a:srgbClr val="FF0000"/>
                </a:highlight>
              </a:rPr>
              <a:t>los</a:t>
            </a:r>
            <a:r>
              <a:rPr lang="en-US" dirty="0">
                <a:solidFill>
                  <a:srgbClr val="FF0000"/>
                </a:solidFill>
                <a:highlight>
                  <a:srgbClr val="FF0000"/>
                </a:highlight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0000"/>
                </a:highlight>
              </a:rPr>
              <a:t>agentes</a:t>
            </a:r>
            <a:r>
              <a:rPr lang="en-US" dirty="0">
                <a:solidFill>
                  <a:srgbClr val="FF0000"/>
                </a:solidFill>
                <a:highlight>
                  <a:srgbClr val="FF0000"/>
                </a:highlight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0000"/>
                </a:highlight>
              </a:rPr>
              <a:t>consulares</a:t>
            </a:r>
            <a:r>
              <a:rPr lang="en-US" dirty="0">
                <a:solidFill>
                  <a:srgbClr val="FF0000"/>
                </a:solidFill>
                <a:highlight>
                  <a:srgbClr val="FF0000"/>
                </a:highlight>
              </a:rPr>
              <a:t>? (</a:t>
            </a:r>
            <a:r>
              <a:rPr lang="en-US" dirty="0" err="1">
                <a:solidFill>
                  <a:srgbClr val="FF0000"/>
                </a:solidFill>
                <a:highlight>
                  <a:srgbClr val="FF0000"/>
                </a:highlight>
              </a:rPr>
              <a:t>Esto</a:t>
            </a:r>
            <a:r>
              <a:rPr lang="en-US" dirty="0">
                <a:solidFill>
                  <a:srgbClr val="FF0000"/>
                </a:solidFill>
                <a:highlight>
                  <a:srgbClr val="FF0000"/>
                </a:highlight>
              </a:rPr>
              <a:t> se </a:t>
            </a:r>
            <a:r>
              <a:rPr lang="en-US" dirty="0" err="1">
                <a:solidFill>
                  <a:srgbClr val="FF0000"/>
                </a:solidFill>
                <a:highlight>
                  <a:srgbClr val="FF0000"/>
                </a:highlight>
              </a:rPr>
              <a:t>abordaria</a:t>
            </a:r>
            <a:r>
              <a:rPr lang="en-US" dirty="0">
                <a:solidFill>
                  <a:srgbClr val="FF0000"/>
                </a:solidFill>
                <a:highlight>
                  <a:srgbClr val="FF0000"/>
                </a:highlight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0000"/>
                </a:highlight>
              </a:rPr>
              <a:t>tambein</a:t>
            </a:r>
            <a:r>
              <a:rPr lang="en-US" dirty="0">
                <a:solidFill>
                  <a:srgbClr val="FF0000"/>
                </a:solidFill>
                <a:highlight>
                  <a:srgbClr val="FF0000"/>
                </a:highlight>
              </a:rPr>
              <a:t> </a:t>
            </a:r>
            <a:r>
              <a:rPr lang="en-US" dirty="0" err="1">
                <a:solidFill>
                  <a:srgbClr val="FF0000"/>
                </a:solidFill>
                <a:highlight>
                  <a:srgbClr val="FF0000"/>
                </a:highlight>
              </a:rPr>
              <a:t>en</a:t>
            </a:r>
            <a:r>
              <a:rPr lang="en-US" dirty="0">
                <a:solidFill>
                  <a:srgbClr val="FF0000"/>
                </a:solidFill>
                <a:highlight>
                  <a:srgbClr val="FF0000"/>
                </a:highlight>
              </a:rPr>
              <a:t> el </a:t>
            </a:r>
            <a:r>
              <a:rPr lang="en-US" dirty="0" err="1">
                <a:solidFill>
                  <a:srgbClr val="FF0000"/>
                </a:solidFill>
                <a:highlight>
                  <a:srgbClr val="FF0000"/>
                </a:highlight>
              </a:rPr>
              <a:t>trabajod</a:t>
            </a:r>
            <a:r>
              <a:rPr lang="en-US" dirty="0">
                <a:solidFill>
                  <a:srgbClr val="FF0000"/>
                </a:solidFill>
                <a:highlight>
                  <a:srgbClr val="FF0000"/>
                </a:highlight>
              </a:rPr>
              <a:t> de </a:t>
            </a:r>
            <a:r>
              <a:rPr lang="en-US" dirty="0" err="1">
                <a:solidFill>
                  <a:srgbClr val="FF0000"/>
                </a:solidFill>
                <a:highlight>
                  <a:srgbClr val="FF0000"/>
                </a:highlight>
              </a:rPr>
              <a:t>grupo</a:t>
            </a:r>
            <a:r>
              <a:rPr lang="en-US" dirty="0">
                <a:solidFill>
                  <a:srgbClr val="FF0000"/>
                </a:solidFill>
                <a:highlight>
                  <a:srgbClr val="FF0000"/>
                </a:highlight>
              </a:rPr>
              <a:t> del primer </a:t>
            </a:r>
            <a:r>
              <a:rPr lang="en-US" dirty="0" err="1">
                <a:solidFill>
                  <a:srgbClr val="FF0000"/>
                </a:solidFill>
                <a:highlight>
                  <a:srgbClr val="FF0000"/>
                </a:highlight>
              </a:rPr>
              <a:t>dia</a:t>
            </a:r>
            <a:r>
              <a:rPr lang="en-US" dirty="0">
                <a:solidFill>
                  <a:srgbClr val="FF0000"/>
                </a:solidFill>
                <a:highlight>
                  <a:srgbClr val="FF0000"/>
                </a:highlight>
              </a:rPr>
              <a:t>)</a:t>
            </a:r>
          </a:p>
          <a:p>
            <a:r>
              <a:rPr lang="en-US" dirty="0" err="1"/>
              <a:t>Reconocimiento</a:t>
            </a:r>
            <a:r>
              <a:rPr lang="en-US" dirty="0"/>
              <a:t> de </a:t>
            </a:r>
            <a:r>
              <a:rPr lang="en-US" dirty="0" err="1"/>
              <a:t>competencias</a:t>
            </a:r>
            <a:r>
              <a:rPr lang="en-US" dirty="0"/>
              <a:t> – </a:t>
            </a:r>
            <a:r>
              <a:rPr lang="en-US" dirty="0" err="1"/>
              <a:t>rol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consulados</a:t>
            </a:r>
            <a:r>
              <a:rPr lang="en-US" dirty="0"/>
              <a:t>?</a:t>
            </a:r>
          </a:p>
          <a:p>
            <a:r>
              <a:rPr lang="en-US" dirty="0"/>
              <a:t>Enhance </a:t>
            </a:r>
            <a:r>
              <a:rPr lang="en-US" dirty="0" err="1"/>
              <a:t>employablity</a:t>
            </a:r>
            <a:r>
              <a:rPr lang="en-US" dirty="0"/>
              <a:t> – para </a:t>
            </a:r>
            <a:r>
              <a:rPr lang="en-US" dirty="0" err="1"/>
              <a:t>hacer</a:t>
            </a:r>
            <a:r>
              <a:rPr lang="en-US" dirty="0"/>
              <a:t> que </a:t>
            </a:r>
            <a:r>
              <a:rPr lang="en-US" dirty="0" err="1"/>
              <a:t>sean</a:t>
            </a:r>
            <a:r>
              <a:rPr lang="en-US" dirty="0"/>
              <a:t> mas </a:t>
            </a:r>
            <a:r>
              <a:rPr lang="en-US" dirty="0" err="1"/>
              <a:t>dirigidos</a:t>
            </a:r>
            <a:r>
              <a:rPr lang="en-US" dirty="0"/>
              <a:t> a </a:t>
            </a:r>
            <a:r>
              <a:rPr lang="en-US" dirty="0" err="1"/>
              <a:t>sectores</a:t>
            </a:r>
            <a:r>
              <a:rPr lang="en-US" dirty="0"/>
              <a:t> </a:t>
            </a:r>
            <a:r>
              <a:rPr lang="en-US" dirty="0" err="1"/>
              <a:t>estrategicos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907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7856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9411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0455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noProof="0" dirty="0">
                <a:highlight>
                  <a:srgbClr val="FF0000"/>
                </a:highlight>
              </a:rPr>
              <a:t>Ana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CR" noProof="0" dirty="0">
              <a:highlight>
                <a:srgbClr val="FF0000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noProof="0" dirty="0">
                <a:highlight>
                  <a:srgbClr val="FF0000"/>
                </a:highlight>
              </a:rPr>
              <a:t>Si, esta filmina es muy útil porque es muy practica! Seria tambien interesante preguntar a los participantes de compartir ejemplos de casos (sin los detalles) pero de las acciones necesarias y aconsejadas a seguir.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CR" noProof="0" dirty="0">
              <a:highlight>
                <a:srgbClr val="FF0000"/>
              </a:highlight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noProof="0" dirty="0">
                <a:highlight>
                  <a:srgbClr val="FF0000"/>
                </a:highlight>
              </a:rPr>
              <a:t>Me parece excelente.</a:t>
            </a:r>
          </a:p>
        </p:txBody>
      </p:sp>
    </p:spTree>
    <p:extLst>
      <p:ext uri="{BB962C8B-B14F-4D97-AF65-F5344CB8AC3E}">
        <p14:creationId xmlns:p14="http://schemas.microsoft.com/office/powerpoint/2010/main" val="3451807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es-CR" dirty="0"/>
              <a:t>Ana</a:t>
            </a:r>
          </a:p>
          <a:p>
            <a:r>
              <a:rPr lang="es-CR" dirty="0"/>
              <a:t>Ante de mostrar la definición, preguntar al los participantes las funciones principales de un Agregado</a:t>
            </a:r>
          </a:p>
          <a:p>
            <a:endParaRPr lang="es-CR" b="1" dirty="0"/>
          </a:p>
          <a:p>
            <a:r>
              <a:rPr lang="es-CR" b="1" dirty="0"/>
              <a:t>Preguntar a los participantes les acciones principales de un Agregado Laboral. </a:t>
            </a:r>
            <a:r>
              <a:rPr lang="es-CR" b="1" dirty="0" err="1"/>
              <a:t>Despues</a:t>
            </a:r>
            <a:r>
              <a:rPr lang="es-CR" b="1" dirty="0"/>
              <a:t>, mostrar la próxima filmina</a:t>
            </a:r>
          </a:p>
          <a:p>
            <a:endParaRPr lang="es-ES" b="0" dirty="0"/>
          </a:p>
          <a:p>
            <a:r>
              <a:rPr lang="es-ES" b="0" dirty="0"/>
              <a:t>Definición extraída de: Gobierno de España. (S/f). Términos diplomáticos. </a:t>
            </a:r>
            <a:r>
              <a:rPr lang="es-ES" b="0" dirty="0" err="1"/>
              <a:t>Minsiterio</a:t>
            </a:r>
            <a:r>
              <a:rPr lang="es-ES" b="0" dirty="0"/>
              <a:t> de Asuntos Exteriores y de Cooperación. Recuperado de: http://www.exteriores.gob.es/Portal/es/Ministerio/Documents/T%C3%89RMINOS%20DIPLOM%C3%81TICOS.pdf</a:t>
            </a:r>
          </a:p>
          <a:p>
            <a:pPr marL="158750" indent="0">
              <a:buNone/>
            </a:pPr>
            <a:endParaRPr lang="es-ES" b="0" dirty="0"/>
          </a:p>
          <a:p>
            <a:pPr marL="158750" indent="0">
              <a:buNone/>
            </a:pPr>
            <a:r>
              <a:rPr lang="es-ES" b="0" u="sng" dirty="0"/>
              <a:t>El agregado laboral es un funcionario del ministerio de Trabajo contratado en comisión de servicio con el ministerio de Relaciones Exteriores, y que trabaja para las embajadas o consulados para abordar problemas laborales</a:t>
            </a:r>
            <a:r>
              <a:rPr lang="es-ES" b="0" dirty="0"/>
              <a:t>. </a:t>
            </a:r>
            <a:r>
              <a:rPr lang="es-ES" b="1" dirty="0"/>
              <a:t>Esta persona es </a:t>
            </a:r>
            <a:r>
              <a:rPr lang="es-ES" b="1" dirty="0" err="1"/>
              <a:t>llava</a:t>
            </a:r>
            <a:r>
              <a:rPr lang="es-ES" b="1" dirty="0"/>
              <a:t> para la </a:t>
            </a:r>
            <a:r>
              <a:rPr lang="es-ES" b="1" dirty="0" err="1"/>
              <a:t>protection</a:t>
            </a:r>
            <a:r>
              <a:rPr lang="es-ES" b="1" dirty="0"/>
              <a:t> efectiva de las personas trabajadoras migrantes</a:t>
            </a:r>
          </a:p>
          <a:p>
            <a:pPr marL="158750" indent="0">
              <a:buNone/>
            </a:pPr>
            <a:r>
              <a:rPr lang="es-ES" b="0" dirty="0"/>
              <a:t>• Su función incluye la protección y asistencia a los trabajadores y trabajadoras migrantes, pero va más allá de esto.  ○ El agregado laboral tiene las siguientes obligaciones: </a:t>
            </a:r>
          </a:p>
          <a:p>
            <a:pPr marL="158750" indent="0">
              <a:buNone/>
            </a:pPr>
            <a:r>
              <a:rPr lang="es-ES" b="0" dirty="0"/>
              <a:t>• proteger a los trabajadores en el exterior que se encuentren dentro de la jurisdicción de su misión diplomática; </a:t>
            </a:r>
          </a:p>
          <a:p>
            <a:pPr marL="158750" indent="0">
              <a:buNone/>
            </a:pPr>
            <a:r>
              <a:rPr lang="es-ES" b="0" dirty="0"/>
              <a:t>• emprender labores de mercadeo e identificación de oportunidades de trabajo; </a:t>
            </a:r>
          </a:p>
          <a:p>
            <a:pPr marL="158750" indent="0">
              <a:buNone/>
            </a:pPr>
            <a:r>
              <a:rPr lang="es-ES" b="0" dirty="0"/>
              <a:t>• apoyar el desarrollo de políticas laborales; </a:t>
            </a:r>
          </a:p>
          <a:p>
            <a:pPr marL="158750" indent="0">
              <a:buNone/>
            </a:pPr>
            <a:r>
              <a:rPr lang="es-ES" b="0" dirty="0"/>
              <a:t>• promover las buenas relaciones en materia laboral con el país anfitrión.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0509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Ana: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72409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Khalid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6221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Khalid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5335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Khalid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858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Michela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1378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Khalid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Añadir</a:t>
            </a:r>
            <a:r>
              <a:rPr lang="en-US" dirty="0"/>
              <a:t> </a:t>
            </a:r>
            <a:r>
              <a:rPr lang="en-US" dirty="0" err="1"/>
              <a:t>ejemplos</a:t>
            </a:r>
            <a:r>
              <a:rPr lang="en-US" dirty="0"/>
              <a:t> </a:t>
            </a:r>
            <a:r>
              <a:rPr lang="en-US" dirty="0" err="1"/>
              <a:t>practicos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18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Khalid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Añadir</a:t>
            </a:r>
            <a:r>
              <a:rPr lang="en-US" dirty="0"/>
              <a:t> </a:t>
            </a:r>
            <a:r>
              <a:rPr lang="en-US" dirty="0" err="1"/>
              <a:t>ejemplos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9448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Khalid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61391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Khalid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 dirty="0"/>
              <a:t>1- INFORMAR </a:t>
            </a:r>
            <a:r>
              <a:rPr lang="en-US" b="1" u="sng" dirty="0" err="1"/>
              <a:t>mediante</a:t>
            </a:r>
            <a:r>
              <a:rPr lang="en-US" b="1" u="sng" dirty="0"/>
              <a:t>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Campañas</a:t>
            </a:r>
            <a:r>
              <a:rPr lang="en-US" dirty="0"/>
              <a:t> </a:t>
            </a:r>
            <a:r>
              <a:rPr lang="en-US" dirty="0" err="1"/>
              <a:t>informativas</a:t>
            </a:r>
            <a:endParaRPr lang="en-US" dirty="0"/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Puesta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marcha</a:t>
            </a:r>
            <a:r>
              <a:rPr lang="en-US" dirty="0"/>
              <a:t> de </a:t>
            </a:r>
            <a:r>
              <a:rPr lang="en-US" dirty="0" err="1"/>
              <a:t>consulados</a:t>
            </a:r>
            <a:r>
              <a:rPr lang="en-US" dirty="0"/>
              <a:t> </a:t>
            </a:r>
            <a:r>
              <a:rPr lang="en-US" dirty="0" err="1"/>
              <a:t>moviles</a:t>
            </a:r>
            <a:endParaRPr lang="en-US" dirty="0"/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Utilzacion</a:t>
            </a:r>
            <a:r>
              <a:rPr lang="en-US" dirty="0"/>
              <a:t> de </a:t>
            </a:r>
            <a:r>
              <a:rPr lang="en-US" dirty="0" err="1"/>
              <a:t>espacios</a:t>
            </a:r>
            <a:r>
              <a:rPr lang="en-US" dirty="0"/>
              <a:t> de tv, </a:t>
            </a:r>
            <a:r>
              <a:rPr lang="en-US" dirty="0" err="1"/>
              <a:t>periodicos</a:t>
            </a:r>
            <a:r>
              <a:rPr lang="en-US" dirty="0"/>
              <a:t> y radios locales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Utilizacion</a:t>
            </a:r>
            <a:r>
              <a:rPr lang="en-US" dirty="0"/>
              <a:t> </a:t>
            </a:r>
            <a:r>
              <a:rPr lang="en-US" dirty="0" err="1"/>
              <a:t>pag</a:t>
            </a:r>
            <a:r>
              <a:rPr lang="en-US" dirty="0"/>
              <a:t> web del </a:t>
            </a:r>
            <a:r>
              <a:rPr lang="en-US" dirty="0" err="1"/>
              <a:t>consulado</a:t>
            </a:r>
            <a:r>
              <a:rPr lang="en-US" dirty="0"/>
              <a:t> y org </a:t>
            </a:r>
            <a:r>
              <a:rPr lang="en-US" dirty="0" err="1"/>
              <a:t>aliadas</a:t>
            </a:r>
            <a:endParaRPr lang="en-US" dirty="0"/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Participacion</a:t>
            </a:r>
            <a:r>
              <a:rPr lang="en-US" dirty="0"/>
              <a:t> ferias </a:t>
            </a:r>
            <a:r>
              <a:rPr lang="en-US" dirty="0" err="1"/>
              <a:t>culturales</a:t>
            </a:r>
            <a:r>
              <a:rPr lang="en-US" dirty="0"/>
              <a:t>, </a:t>
            </a:r>
            <a:r>
              <a:rPr lang="en-US" dirty="0" err="1"/>
              <a:t>salud</a:t>
            </a:r>
            <a:r>
              <a:rPr lang="en-US" dirty="0"/>
              <a:t>, </a:t>
            </a:r>
            <a:r>
              <a:rPr lang="en-US" dirty="0" err="1"/>
              <a:t>enetre</a:t>
            </a:r>
            <a:r>
              <a:rPr lang="en-US" dirty="0"/>
              <a:t> </a:t>
            </a:r>
            <a:r>
              <a:rPr lang="en-US" dirty="0" err="1"/>
              <a:t>otros</a:t>
            </a:r>
            <a:r>
              <a:rPr lang="en-US" dirty="0"/>
              <a:t>.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Organizacion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parte</a:t>
            </a:r>
            <a:r>
              <a:rPr lang="en-US" dirty="0"/>
              <a:t> del </a:t>
            </a:r>
            <a:r>
              <a:rPr lang="en-US" dirty="0" err="1"/>
              <a:t>consulado</a:t>
            </a:r>
            <a:r>
              <a:rPr lang="en-US" dirty="0"/>
              <a:t> de act. </a:t>
            </a:r>
            <a:r>
              <a:rPr lang="en-US" dirty="0" err="1"/>
              <a:t>Sociales</a:t>
            </a:r>
            <a:r>
              <a:rPr lang="en-US" dirty="0"/>
              <a:t> y </a:t>
            </a:r>
            <a:r>
              <a:rPr lang="en-US" dirty="0" err="1"/>
              <a:t>deportivas</a:t>
            </a:r>
            <a:endParaRPr lang="en-US" dirty="0"/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Desarrollo</a:t>
            </a:r>
            <a:r>
              <a:rPr lang="en-US" dirty="0"/>
              <a:t> de act. </a:t>
            </a:r>
            <a:r>
              <a:rPr lang="en-US" dirty="0" err="1"/>
              <a:t>Formativas</a:t>
            </a:r>
            <a:endParaRPr lang="en-US" dirty="0"/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Remision</a:t>
            </a:r>
            <a:r>
              <a:rPr lang="en-US" dirty="0"/>
              <a:t> de </a:t>
            </a:r>
            <a:r>
              <a:rPr lang="en-US" dirty="0" err="1"/>
              <a:t>notas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empleadores</a:t>
            </a:r>
            <a:r>
              <a:rPr lang="en-US" dirty="0"/>
              <a:t> para instar a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contratacion</a:t>
            </a:r>
            <a:r>
              <a:rPr lang="en-US" dirty="0"/>
              <a:t> </a:t>
            </a:r>
            <a:r>
              <a:rPr lang="en-US" dirty="0" err="1"/>
              <a:t>justa</a:t>
            </a:r>
            <a:endParaRPr lang="en-US" dirty="0"/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en-US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b="1" u="sng" dirty="0"/>
              <a:t>2 – INFORMAR EN: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dirty="0"/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Lugares</a:t>
            </a:r>
            <a:r>
              <a:rPr lang="en-US" dirty="0"/>
              <a:t> de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concentracion</a:t>
            </a:r>
            <a:r>
              <a:rPr lang="en-US" dirty="0"/>
              <a:t> de </a:t>
            </a:r>
            <a:r>
              <a:rPr lang="en-US" dirty="0" err="1"/>
              <a:t>migrantes</a:t>
            </a:r>
            <a:r>
              <a:rPr lang="en-US" dirty="0"/>
              <a:t> (</a:t>
            </a:r>
            <a:r>
              <a:rPr lang="en-US" dirty="0" err="1"/>
              <a:t>parques</a:t>
            </a:r>
            <a:r>
              <a:rPr lang="en-US" dirty="0"/>
              <a:t>, </a:t>
            </a:r>
            <a:r>
              <a:rPr lang="en-US" dirty="0" err="1"/>
              <a:t>encuentros</a:t>
            </a:r>
            <a:r>
              <a:rPr lang="en-US" dirty="0"/>
              <a:t> </a:t>
            </a:r>
            <a:r>
              <a:rPr lang="en-US" dirty="0" err="1"/>
              <a:t>religiosos</a:t>
            </a:r>
            <a:r>
              <a:rPr lang="en-US" dirty="0"/>
              <a:t>, </a:t>
            </a:r>
            <a:r>
              <a:rPr lang="en-US" dirty="0" err="1"/>
              <a:t>semana</a:t>
            </a:r>
            <a:r>
              <a:rPr lang="en-US" dirty="0"/>
              <a:t> derechos </a:t>
            </a:r>
            <a:r>
              <a:rPr lang="en-US" dirty="0" err="1"/>
              <a:t>laborales</a:t>
            </a:r>
            <a:r>
              <a:rPr lang="en-US" dirty="0"/>
              <a:t>)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Zonas Rurales con </a:t>
            </a:r>
            <a:r>
              <a:rPr lang="en-US" dirty="0" err="1"/>
              <a:t>poco</a:t>
            </a:r>
            <a:r>
              <a:rPr lang="en-US" dirty="0"/>
              <a:t> </a:t>
            </a:r>
            <a:r>
              <a:rPr lang="en-US" dirty="0" err="1"/>
              <a:t>acceso</a:t>
            </a:r>
            <a:r>
              <a:rPr lang="en-US" dirty="0"/>
              <a:t> a la </a:t>
            </a:r>
            <a:r>
              <a:rPr lang="en-US" dirty="0" err="1"/>
              <a:t>informacion</a:t>
            </a:r>
            <a:endParaRPr lang="en-US" dirty="0"/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 err="1"/>
              <a:t>Comunidades</a:t>
            </a:r>
            <a:r>
              <a:rPr lang="en-US" dirty="0"/>
              <a:t> marginals con </a:t>
            </a:r>
            <a:r>
              <a:rPr lang="en-US" dirty="0" err="1"/>
              <a:t>alta</a:t>
            </a:r>
            <a:r>
              <a:rPr lang="en-US" dirty="0"/>
              <a:t> </a:t>
            </a:r>
            <a:r>
              <a:rPr lang="en-US" dirty="0" err="1"/>
              <a:t>concentracion</a:t>
            </a:r>
            <a:r>
              <a:rPr lang="en-US" dirty="0"/>
              <a:t> </a:t>
            </a:r>
            <a:r>
              <a:rPr lang="en-US" dirty="0" err="1"/>
              <a:t>migrantes</a:t>
            </a:r>
            <a:endParaRPr lang="en-US" dirty="0"/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Act </a:t>
            </a:r>
            <a:r>
              <a:rPr lang="en-US" dirty="0" err="1"/>
              <a:t>organizadas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la diaspora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La </a:t>
            </a:r>
            <a:r>
              <a:rPr lang="en-US" dirty="0" err="1"/>
              <a:t>sede</a:t>
            </a:r>
            <a:r>
              <a:rPr lang="en-US" dirty="0"/>
              <a:t> del </a:t>
            </a:r>
            <a:r>
              <a:rPr lang="en-US" dirty="0" err="1"/>
              <a:t>consulado</a:t>
            </a:r>
            <a:r>
              <a:rPr lang="en-US" dirty="0"/>
              <a:t> o </a:t>
            </a:r>
            <a:r>
              <a:rPr lang="en-US" dirty="0" err="1"/>
              <a:t>espacios</a:t>
            </a:r>
            <a:r>
              <a:rPr lang="en-US" dirty="0"/>
              <a:t> </a:t>
            </a:r>
            <a:r>
              <a:rPr lang="en-US" dirty="0" err="1"/>
              <a:t>gestionados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este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60570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IRIS: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46649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Khalid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0486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200" b="1" dirty="0">
                <a:solidFill>
                  <a:schemeClr val="bg1"/>
                </a:solidFill>
              </a:rPr>
              <a:t>Asesorar en el proceso de repatriación y retorno</a:t>
            </a:r>
          </a:p>
          <a:p>
            <a:pPr marL="158750" lvl="0" indent="0" algn="just">
              <a:lnSpc>
                <a:spcPct val="115000"/>
              </a:lnSpc>
              <a:buNone/>
            </a:pPr>
            <a:endParaRPr lang="es-ES" sz="1100" b="1" dirty="0">
              <a:solidFill>
                <a:schemeClr val="bg1"/>
              </a:solidFill>
            </a:endParaRPr>
          </a:p>
          <a:p>
            <a:pPr marL="457200" lvl="0" indent="-298450" algn="just">
              <a:lnSpc>
                <a:spcPct val="115000"/>
              </a:lnSpc>
              <a:buFontTx/>
              <a:buChar char="-"/>
            </a:pPr>
            <a:r>
              <a:rPr lang="es-ES" sz="1100" b="0" dirty="0">
                <a:solidFill>
                  <a:schemeClr val="bg1"/>
                </a:solidFill>
              </a:rPr>
              <a:t>Determinación de las razones</a:t>
            </a:r>
          </a:p>
          <a:p>
            <a:pPr marL="457200" lvl="0" indent="-298450" algn="just">
              <a:lnSpc>
                <a:spcPct val="115000"/>
              </a:lnSpc>
              <a:buFontTx/>
              <a:buChar char="-"/>
            </a:pPr>
            <a:r>
              <a:rPr lang="es-ES" sz="1100" b="0" dirty="0">
                <a:solidFill>
                  <a:schemeClr val="bg1"/>
                </a:solidFill>
              </a:rPr>
              <a:t>Formalidades legales para retornar</a:t>
            </a:r>
          </a:p>
          <a:p>
            <a:pPr marL="457200" lvl="0" indent="-298450" algn="just">
              <a:lnSpc>
                <a:spcPct val="115000"/>
              </a:lnSpc>
              <a:buFontTx/>
              <a:buChar char="-"/>
            </a:pPr>
            <a:r>
              <a:rPr lang="es-ES" sz="1100" b="0" dirty="0">
                <a:solidFill>
                  <a:schemeClr val="bg1"/>
                </a:solidFill>
              </a:rPr>
              <a:t>Determinación del pago del tiquete de avión</a:t>
            </a:r>
          </a:p>
          <a:p>
            <a:pPr marL="457200" lvl="0" indent="-298450" algn="just">
              <a:lnSpc>
                <a:spcPct val="115000"/>
              </a:lnSpc>
              <a:buFontTx/>
              <a:buChar char="-"/>
            </a:pPr>
            <a:r>
              <a:rPr lang="es-ES" sz="1100" b="0" dirty="0">
                <a:solidFill>
                  <a:schemeClr val="bg1"/>
                </a:solidFill>
              </a:rPr>
              <a:t>Provisión de información</a:t>
            </a:r>
          </a:p>
          <a:p>
            <a:pPr marL="457200" lvl="0" indent="-298450" algn="just">
              <a:lnSpc>
                <a:spcPct val="115000"/>
              </a:lnSpc>
              <a:buFontTx/>
              <a:buChar char="-"/>
            </a:pPr>
            <a:r>
              <a:rPr lang="es-ES" sz="1100" b="0" dirty="0">
                <a:solidFill>
                  <a:schemeClr val="bg1"/>
                </a:solidFill>
              </a:rPr>
              <a:t>Formación preparatoria para el retorno</a:t>
            </a:r>
          </a:p>
          <a:p>
            <a:pPr marL="457200" lvl="0" indent="-298450" algn="just">
              <a:lnSpc>
                <a:spcPct val="115000"/>
              </a:lnSpc>
              <a:buFontTx/>
              <a:buChar char="-"/>
            </a:pPr>
            <a:r>
              <a:rPr lang="es-ES" sz="1100" b="0" dirty="0">
                <a:solidFill>
                  <a:schemeClr val="bg1"/>
                </a:solidFill>
              </a:rPr>
              <a:t>Contacto con las comunidades del país de destino</a:t>
            </a:r>
          </a:p>
          <a:p>
            <a:pPr marL="457200" lvl="0" indent="-298450" algn="just">
              <a:lnSpc>
                <a:spcPct val="115000"/>
              </a:lnSpc>
              <a:buFontTx/>
              <a:buChar char="-"/>
            </a:pPr>
            <a:r>
              <a:rPr lang="es-ES" sz="1100" b="0" dirty="0">
                <a:solidFill>
                  <a:schemeClr val="bg1"/>
                </a:solidFill>
              </a:rPr>
              <a:t>Repatriación por fallecimiento</a:t>
            </a:r>
          </a:p>
          <a:p>
            <a:pPr lvl="0" algn="just">
              <a:lnSpc>
                <a:spcPct val="115000"/>
              </a:lnSpc>
            </a:pPr>
            <a:endParaRPr lang="es-ES" sz="1100" b="1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200" b="1" dirty="0">
                <a:solidFill>
                  <a:schemeClr val="bg1"/>
                </a:solidFill>
              </a:rPr>
              <a:t>Generar acercamiento a la población migrante</a:t>
            </a:r>
          </a:p>
          <a:p>
            <a:pPr lvl="0" algn="just">
              <a:lnSpc>
                <a:spcPct val="115000"/>
              </a:lnSpc>
            </a:pPr>
            <a:endParaRPr lang="es-ES" sz="1100" b="1" dirty="0">
              <a:solidFill>
                <a:schemeClr val="bg1"/>
              </a:solidFill>
            </a:endParaRPr>
          </a:p>
          <a:p>
            <a:pPr marL="457200" lvl="0" indent="-298450" algn="just">
              <a:lnSpc>
                <a:spcPct val="115000"/>
              </a:lnSpc>
              <a:buFontTx/>
              <a:buChar char="-"/>
            </a:pPr>
            <a:r>
              <a:rPr lang="es-ES" sz="11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Frente a:</a:t>
            </a:r>
          </a:p>
          <a:p>
            <a:pPr marL="457200" lvl="0" indent="-298450" algn="just">
              <a:lnSpc>
                <a:spcPct val="115000"/>
              </a:lnSpc>
              <a:buFontTx/>
              <a:buChar char="-"/>
            </a:pPr>
            <a:r>
              <a:rPr lang="es-ES" sz="1100" b="0" dirty="0">
                <a:solidFill>
                  <a:schemeClr val="bg1"/>
                </a:solidFill>
              </a:rPr>
              <a:t>La desconfianza y el desconocimiento sobre la labor del consulado que puede tener una persona migrante, sobre todo si ha migrado de forma irregular </a:t>
            </a:r>
          </a:p>
          <a:p>
            <a:pPr marL="457200" lvl="0" indent="-298450" algn="just">
              <a:lnSpc>
                <a:spcPct val="115000"/>
              </a:lnSpc>
              <a:buFontTx/>
              <a:buChar char="-"/>
            </a:pPr>
            <a:r>
              <a:rPr lang="es-ES" sz="1100" b="0" dirty="0">
                <a:solidFill>
                  <a:schemeClr val="bg1"/>
                </a:solidFill>
              </a:rPr>
              <a:t>La dispersión de la población migrante que esta en el país</a:t>
            </a:r>
          </a:p>
          <a:p>
            <a:pPr marL="457200" lvl="0" indent="-298450" algn="just">
              <a:lnSpc>
                <a:spcPct val="115000"/>
              </a:lnSpc>
              <a:buFontTx/>
              <a:buChar char="-"/>
            </a:pPr>
            <a:r>
              <a:rPr lang="es-ES" sz="1100" b="0" dirty="0">
                <a:solidFill>
                  <a:schemeClr val="bg1"/>
                </a:solidFill>
              </a:rPr>
              <a:t>La dificultad del país de cubrir el territorio nacional del país de destino</a:t>
            </a:r>
          </a:p>
          <a:p>
            <a:pPr marL="457200" lvl="0" indent="-298450" algn="just">
              <a:lnSpc>
                <a:spcPct val="115000"/>
              </a:lnSpc>
              <a:buFontTx/>
              <a:buChar char="-"/>
            </a:pPr>
            <a:endParaRPr lang="es-ES" sz="1100" b="0" dirty="0">
              <a:solidFill>
                <a:schemeClr val="bg1"/>
              </a:solidFill>
            </a:endParaRPr>
          </a:p>
          <a:p>
            <a:pPr marL="457200" lvl="0" indent="-298450" algn="just">
              <a:lnSpc>
                <a:spcPct val="115000"/>
              </a:lnSpc>
              <a:buFontTx/>
              <a:buChar char="-"/>
            </a:pPr>
            <a:r>
              <a:rPr lang="es-ES" sz="1100" b="1" u="sng" dirty="0">
                <a:solidFill>
                  <a:schemeClr val="bg1"/>
                </a:solidFill>
              </a:rPr>
              <a:t>EL Consulado podrá:</a:t>
            </a:r>
          </a:p>
          <a:p>
            <a:pPr marL="457200" lvl="0" indent="-298450" algn="just">
              <a:lnSpc>
                <a:spcPct val="115000"/>
              </a:lnSpc>
              <a:buFontTx/>
              <a:buChar char="-"/>
            </a:pPr>
            <a:r>
              <a:rPr lang="es-ES" sz="1100" b="0" dirty="0">
                <a:solidFill>
                  <a:schemeClr val="bg1"/>
                </a:solidFill>
              </a:rPr>
              <a:t>Promover vínculos entre los lideres y las organizaciones comunales y de la diáspora</a:t>
            </a:r>
          </a:p>
          <a:p>
            <a:pPr marL="457200" lvl="0" indent="-298450" algn="just">
              <a:lnSpc>
                <a:spcPct val="115000"/>
              </a:lnSpc>
              <a:buFontTx/>
              <a:buChar char="-"/>
            </a:pPr>
            <a:r>
              <a:rPr lang="es-ES" sz="1100" b="0" dirty="0">
                <a:solidFill>
                  <a:schemeClr val="bg1"/>
                </a:solidFill>
              </a:rPr>
              <a:t>Establecer redes consulares y consulados móviles</a:t>
            </a:r>
          </a:p>
          <a:p>
            <a:pPr marL="457200" lvl="0" indent="-298450" algn="just">
              <a:lnSpc>
                <a:spcPct val="115000"/>
              </a:lnSpc>
              <a:buFontTx/>
              <a:buChar char="-"/>
            </a:pPr>
            <a:r>
              <a:rPr lang="es-ES" sz="1100" b="0" dirty="0">
                <a:solidFill>
                  <a:schemeClr val="bg1"/>
                </a:solidFill>
              </a:rPr>
              <a:t>Distribuir la información que los Ministerios de Trabajo y las Direcciones de Migración tengan para esos fines</a:t>
            </a:r>
          </a:p>
          <a:p>
            <a:pPr lvl="0" algn="just">
              <a:lnSpc>
                <a:spcPct val="115000"/>
              </a:lnSpc>
            </a:pPr>
            <a:endParaRPr lang="es-ES" sz="1100" b="1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100" b="1" u="sng" dirty="0">
                <a:solidFill>
                  <a:schemeClr val="bg1"/>
                </a:solidFill>
              </a:rPr>
              <a:t>Desarrollo de registros consulares.</a:t>
            </a:r>
            <a:endParaRPr lang="es-ES" sz="1100" b="1" dirty="0">
              <a:solidFill>
                <a:schemeClr val="bg1"/>
              </a:solidFill>
            </a:endParaRPr>
          </a:p>
          <a:p>
            <a:pPr marL="457200" lvl="0" indent="-298450" algn="just">
              <a:lnSpc>
                <a:spcPct val="115000"/>
              </a:lnSpc>
              <a:buFontTx/>
              <a:buChar char="-"/>
            </a:pPr>
            <a:r>
              <a:rPr lang="es-ES" sz="1100" b="0" dirty="0">
                <a:solidFill>
                  <a:schemeClr val="bg1"/>
                </a:solidFill>
              </a:rPr>
              <a:t>Constituye la base para la construcción de políticas y programas</a:t>
            </a:r>
          </a:p>
          <a:p>
            <a:pPr marL="457200" lvl="0" indent="-298450" algn="just">
              <a:lnSpc>
                <a:spcPct val="115000"/>
              </a:lnSpc>
              <a:buFontTx/>
              <a:buChar char="-"/>
            </a:pPr>
            <a:r>
              <a:rPr lang="es-ES" sz="1100" b="0" dirty="0">
                <a:solidFill>
                  <a:schemeClr val="bg1"/>
                </a:solidFill>
              </a:rPr>
              <a:t>Permite determinar el tamaño de las comunidades migrantes</a:t>
            </a:r>
          </a:p>
          <a:p>
            <a:pPr marL="158750" lvl="0" indent="0" algn="just">
              <a:lnSpc>
                <a:spcPct val="115000"/>
              </a:lnSpc>
              <a:buNone/>
            </a:pPr>
            <a:endParaRPr lang="es-ES" sz="1100" b="1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100" b="1" u="sng" dirty="0">
                <a:solidFill>
                  <a:schemeClr val="bg1"/>
                </a:solidFill>
              </a:rPr>
              <a:t>Confección de carnés consulares. </a:t>
            </a:r>
          </a:p>
          <a:p>
            <a:pPr marL="158750" lvl="0" indent="0" algn="just">
              <a:lnSpc>
                <a:spcPct val="115000"/>
              </a:lnSpc>
              <a:buNone/>
            </a:pPr>
            <a:r>
              <a:rPr lang="es-ES" sz="1100" b="1" u="none" dirty="0">
                <a:solidFill>
                  <a:schemeClr val="bg1"/>
                </a:solidFill>
              </a:rPr>
              <a:t>        </a:t>
            </a:r>
            <a:r>
              <a:rPr lang="es-ES" sz="1100" b="1" u="sng" dirty="0">
                <a:solidFill>
                  <a:schemeClr val="bg1"/>
                </a:solidFill>
              </a:rPr>
              <a:t>EJEMPLO: Consulado Nicaragua en Costa Rica</a:t>
            </a:r>
          </a:p>
          <a:p>
            <a:pPr marL="158750" lvl="0" indent="0" algn="just">
              <a:lnSpc>
                <a:spcPct val="115000"/>
              </a:lnSpc>
              <a:buNone/>
            </a:pPr>
            <a:endParaRPr lang="es-ES" sz="1100" b="1" dirty="0">
              <a:solidFill>
                <a:schemeClr val="bg1"/>
              </a:solidFill>
            </a:endParaRPr>
          </a:p>
          <a:p>
            <a:pPr marL="457200" lvl="0" indent="-298450" algn="just">
              <a:lnSpc>
                <a:spcPct val="115000"/>
              </a:lnSpc>
              <a:buFontTx/>
              <a:buChar char="-"/>
            </a:pPr>
            <a:r>
              <a:rPr lang="es-ES" sz="1100" b="0" dirty="0">
                <a:solidFill>
                  <a:schemeClr val="bg1"/>
                </a:solidFill>
              </a:rPr>
              <a:t>Medio de protección para la población migrante</a:t>
            </a:r>
          </a:p>
          <a:p>
            <a:pPr marL="457200" lvl="0" indent="-298450" algn="just">
              <a:lnSpc>
                <a:spcPct val="115000"/>
              </a:lnSpc>
              <a:buFontTx/>
              <a:buChar char="-"/>
            </a:pPr>
            <a:r>
              <a:rPr lang="es-ES" sz="1100" b="0" dirty="0">
                <a:solidFill>
                  <a:schemeClr val="bg1"/>
                </a:solidFill>
              </a:rPr>
              <a:t>Permite llevar un registro de las personas trabajadoras migrantes ante casos de emergencia u otras situaciones</a:t>
            </a:r>
          </a:p>
          <a:p>
            <a:pPr lvl="0" algn="just">
              <a:lnSpc>
                <a:spcPct val="115000"/>
              </a:lnSpc>
            </a:pPr>
            <a:endParaRPr lang="es-ES" sz="1100" b="1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100" b="1" dirty="0">
                <a:solidFill>
                  <a:schemeClr val="bg1"/>
                </a:solidFill>
              </a:rPr>
              <a:t>Recepción de notificaciones judiciales</a:t>
            </a:r>
          </a:p>
          <a:p>
            <a:pPr marL="158750" lvl="0" indent="0" algn="just">
              <a:lnSpc>
                <a:spcPct val="115000"/>
              </a:lnSpc>
              <a:buNone/>
            </a:pPr>
            <a:endParaRPr lang="es-ES" sz="1100" b="1" dirty="0">
              <a:solidFill>
                <a:schemeClr val="bg1"/>
              </a:solidFill>
            </a:endParaRPr>
          </a:p>
          <a:p>
            <a:pPr marL="457200" lvl="0" indent="-298450" algn="just">
              <a:lnSpc>
                <a:spcPct val="115000"/>
              </a:lnSpc>
              <a:buFontTx/>
              <a:buChar char="-"/>
            </a:pPr>
            <a:r>
              <a:rPr lang="es-ES" sz="1100" b="0" dirty="0">
                <a:solidFill>
                  <a:schemeClr val="bg1"/>
                </a:solidFill>
              </a:rPr>
              <a:t>Facilita el domicilio consular para que las personas trabajadoras migrantes puedan recibir notificaciones en caso de procedimientos judiciales o administrativos </a:t>
            </a:r>
          </a:p>
          <a:p>
            <a:pPr marL="457200" lvl="0" indent="-298450" algn="just">
              <a:lnSpc>
                <a:spcPct val="115000"/>
              </a:lnSpc>
              <a:buFontTx/>
              <a:buChar char="-"/>
            </a:pPr>
            <a:r>
              <a:rPr lang="es-ES" sz="1100" b="0" dirty="0">
                <a:solidFill>
                  <a:schemeClr val="bg1"/>
                </a:solidFill>
              </a:rPr>
              <a:t>Necesario para el caso de los trabajadores temporales o con cierta movilidad dentro del territorio nacional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932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Khalid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15890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Michela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73065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Michela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93112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Michela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7862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R" noProof="0" dirty="0"/>
              <a:t>Michela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CR" noProof="0" dirty="0"/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R" noProof="0" dirty="0"/>
              <a:t>Los dados sobre los TM en el país de destino son necesarios afín de poder aconsejar las autoridades locales sobre como mejorar les políticas migratorias nacionales: 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CR" noProof="0" dirty="0"/>
              <a:t>Los dados nos ayudan a entender mejor la demanda y la oferta el en mercado laboral entre los países de origen y destino (escasez de mano de obra en sectores de los servicios, </a:t>
            </a:r>
            <a:r>
              <a:rPr lang="es-CR" noProof="0" dirty="0" err="1"/>
              <a:t>p.e</a:t>
            </a:r>
            <a:r>
              <a:rPr lang="es-CR" noProof="0" dirty="0"/>
              <a:t>.) y surplus de mano de obra en los países de origen.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noProof="0" dirty="0"/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ES" noProof="0" dirty="0"/>
              <a:t>A fin de mejorar las respuestas de política migratoria, se requiere analizar diversos factores que inciden en la oferta y la demanda en el mercado laboral. </a:t>
            </a:r>
            <a:r>
              <a:rPr lang="es-ES" b="1" noProof="0" dirty="0"/>
              <a:t>Esto son esencial para aconsejar las autoridades del país de destino, para que prendar en consideración las necesidades de los TM de su país correctamente!! 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ES" noProof="0" dirty="0"/>
              <a:t>Ejemplos de buenas prácticas </a:t>
            </a:r>
            <a:r>
              <a:rPr lang="es-ES" b="1" noProof="0" dirty="0"/>
              <a:t>y de prácticas eficaces tanto en el ámbito internacional como en el nacional</a:t>
            </a:r>
            <a:r>
              <a:rPr lang="es-ES" noProof="0" dirty="0"/>
              <a:t>.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s-ES" noProof="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noProof="0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noProof="0" dirty="0"/>
              <a:t>Las entidades normalmente involucradas: ○ Ministerio de Trabajo: ○ Ministerio de Relaciones Exteriores: ○ Ministerio de Gobernación y Ministerio de Justicia: ○ Ministerio de Educación y Ministerio de Salud: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noProof="0" dirty="0"/>
              <a:t>Normalmente el Ministerio de Educación está involucrado en los procesos de (re)validación y certificación de competencias y de orientación vocacional y formación profesional, entre otros. ○ Banco Central: ○ Seguro social y otros servicios asistenciales. ● Subraye además la importancia crítica de la consulta y la cooperación no sólo entre las diferentes entidades administrativas, sino también con otros actores clave (</a:t>
            </a:r>
            <a:r>
              <a:rPr lang="es-ES" u="sng" noProof="0" dirty="0"/>
              <a:t>específicamente interlocutores sociales como los empleadores </a:t>
            </a:r>
            <a:endParaRPr lang="es-CR" u="sng" noProof="0" dirty="0"/>
          </a:p>
        </p:txBody>
      </p:sp>
    </p:spTree>
    <p:extLst>
      <p:ext uri="{BB962C8B-B14F-4D97-AF65-F5344CB8AC3E}">
        <p14:creationId xmlns:p14="http://schemas.microsoft.com/office/powerpoint/2010/main" val="12624855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2379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Michela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58598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1422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Michela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7371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eaLnBrk="1" hangingPunct="1">
              <a:buFont typeface="+mj-lt"/>
              <a:buNone/>
            </a:pPr>
            <a:r>
              <a:rPr lang="es-ES" altLang="en-US" noProof="0" dirty="0"/>
              <a:t>Michela</a:t>
            </a:r>
          </a:p>
          <a:p>
            <a:pPr marL="158750" indent="0" eaLnBrk="1" hangingPunct="1">
              <a:buFont typeface="+mj-lt"/>
              <a:buNone/>
            </a:pPr>
            <a:endParaRPr lang="es-ES" altLang="en-US" noProof="0" dirty="0"/>
          </a:p>
          <a:p>
            <a:pPr marL="387350" indent="-228600" eaLnBrk="1" hangingPunct="1">
              <a:buFont typeface="+mj-lt"/>
              <a:buAutoNum type="arabicPeriod"/>
            </a:pPr>
            <a:r>
              <a:rPr lang="es-ES" altLang="en-US" noProof="0" dirty="0"/>
              <a:t>La migración puede crear mayores oportunidades para los y las trabajadoras y traducirse en mejores condiciones de vida. </a:t>
            </a:r>
          </a:p>
          <a:p>
            <a:pPr marL="387350" indent="-228600" eaLnBrk="1" hangingPunct="1">
              <a:buFont typeface="+mj-lt"/>
              <a:buAutoNum type="arabicPeriod"/>
            </a:pPr>
            <a:r>
              <a:rPr lang="es-ES" altLang="en-US" noProof="0" dirty="0"/>
              <a:t>También puede suponer obstáculos y riesgos, algunos muy graves </a:t>
            </a:r>
            <a:r>
              <a:rPr lang="es-ES" dirty="0"/>
              <a:t>con importantes consecuencias en la psique de la persona (dejando marcas indelebles)</a:t>
            </a:r>
            <a:endParaRPr lang="es-ES" altLang="en-US" noProof="0" dirty="0"/>
          </a:p>
          <a:p>
            <a:pPr marL="387350" indent="-228600" eaLnBrk="1" hangingPunct="1">
              <a:buFont typeface="+mj-lt"/>
              <a:buAutoNum type="arabicPeriod"/>
            </a:pPr>
            <a:r>
              <a:rPr lang="es-ES" altLang="en-US" noProof="0" dirty="0"/>
              <a:t>Las personas migrantes a menudo enfrentan discriminación y pueden ser objeto de la hostilidad y la explotación, como se analizó a manera de panorama general en una sesión anterior sobre las violaciones a los derechos de los trabajadores y trabajadoras migrantes.</a:t>
            </a:r>
          </a:p>
          <a:p>
            <a:pPr marL="387350" indent="-228600" eaLnBrk="1" hangingPunct="1">
              <a:buFont typeface="+mj-lt"/>
              <a:buAutoNum type="arabicPeriod"/>
            </a:pPr>
            <a:r>
              <a:rPr lang="es-ES" altLang="en-US" noProof="0" dirty="0"/>
              <a:t>Las trabajadoras y trabajadores migrantes no enfrentan el mismo grado de vulnerabilidad: Quienes se encuentran más expuestos a la violación de sus derechos son aquéllos en situación IRREGULAR, los con un menor grado de escolaridad, con menos destrezas y, a menudo, las mujeres.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9625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s-ES" dirty="0"/>
              <a:t>Michela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s-ES" dirty="0"/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dirty="0"/>
              <a:t>A menudo se piensa que los países de origen disponen de muy pocos medios de intervención para proteger los derechos e intereses de los trabajadores y trabajadoras migrantes. Esto es incorrecto: es mucho lo que puede hacerse. Si bien no puede refutarse que las autoridades de los países de destino son las responsables primordiales por prevenir y poner fin a las violaciones a los derechos de la mano de obra migrante, los países de origen a su vez disponen de diversos recursos. No obstante, veremos que implementar las medidas planeadas y adoptadas por los países de origen resulta a menudo un trabajo arduo, debido en parte a la primacía de las autoridades de los países de destino en esta materia.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s-ES" b="1" u="sng" dirty="0"/>
              <a:t>Por </a:t>
            </a:r>
            <a:r>
              <a:rPr lang="es-ES" b="1" u="sng" dirty="0" err="1"/>
              <a:t>ej</a:t>
            </a:r>
            <a:r>
              <a:rPr lang="es-ES" dirty="0"/>
              <a:t>: Las prácticas en perjuicio de los trabaja. Preparación de los trabajadores migrantes ante de partir: sesiones de información sobre las características del país de destino, del trabajo y des los riesgos. </a:t>
            </a:r>
            <a:r>
              <a:rPr lang="es-ES" b="1" dirty="0"/>
              <a:t>En términos más generales, es mucho lo que puede hacerse en el país de origen a fin de organizar una migración laboral en buenas condiciones. 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s-ES" b="1" dirty="0"/>
              <a:t>Ejemplos: (mencionar uno de los ejemplos – y preguntar a los participantes de dar ejemplos de sus países:</a:t>
            </a:r>
          </a:p>
          <a:p>
            <a:pPr marL="685800" lvl="1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b="1" u="sng" dirty="0"/>
              <a:t>Ecuador</a:t>
            </a:r>
            <a:r>
              <a:rPr lang="es-ES" b="0" dirty="0"/>
              <a:t> </a:t>
            </a:r>
            <a:r>
              <a:rPr lang="es-ES" b="0" u="sng" dirty="0"/>
              <a:t>La Dirección de Atención a Personas Migrantes y sus Familias de la Secretaría Nacional del Migrante (SENAMI) </a:t>
            </a:r>
            <a:r>
              <a:rPr lang="es-ES" b="0" dirty="0"/>
              <a:t>proporciona asistencia legal, psico-social y opciones de apoyo socio-económico para las personas migrantes y sus familias en Ecuador. Este servicio también es proporcionado por SENAMI a través de sus Casas Ecuatorianas en ciudades donde existe una alta concentración de población ecuatoriana como Nueva York, Caracas, Madrid y Milán. El trabajo realizado por esta Dirección de SENAMI también ha ayudado a centralizar la información y brindar información clara, así como asesoría y seguimiento a las múltiples situaciones presentadas por los ecuatorianos que se encuentren en el exterior y a sus familiares en Ecuador. </a:t>
            </a:r>
          </a:p>
          <a:p>
            <a:pPr marL="685800" lvl="1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b="1" dirty="0"/>
              <a:t>El Salvador </a:t>
            </a:r>
            <a:r>
              <a:rPr lang="es-ES" b="0" dirty="0"/>
              <a:t>- nombrar un </a:t>
            </a:r>
            <a:r>
              <a:rPr lang="es-ES" b="0" u="sng" dirty="0"/>
              <a:t>Comisionado Presidencial para la atención especial y dedicada a los salvadoreños en el exterior</a:t>
            </a:r>
            <a:r>
              <a:rPr lang="es-ES" b="0" dirty="0"/>
              <a:t>; - facilitar los trámites gubernamentales como partidas de nacimiento, pasaportes, certificaciones de registros de propiedad y comercio, etc., para que las/los salvadoreños puedan acceder a ellos en línea desde su lugar de residencia; </a:t>
            </a:r>
          </a:p>
          <a:p>
            <a:pPr marL="685800" lvl="1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s-ES" b="1" dirty="0"/>
              <a:t>Honduras: </a:t>
            </a:r>
            <a:r>
              <a:rPr lang="es-ES" b="0" dirty="0"/>
              <a:t>se creó la Comisión Interinstitucional para la Gestión de Programas de Migración Laboral Temporal para Trabajadores Hondureños en el Exterior, que tiene como funciones: Promover medidas orientadas a incrementar el número de trabajadores hondureños beneficiados con este tipo de programas, etc.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s-ES" dirty="0"/>
              <a:t>En el país de destino, la representación consular y la diplomática disponen de varios medios de intervención para proteger los derechos de la mano de obra migrante. </a:t>
            </a:r>
          </a:p>
          <a:p>
            <a:pPr marL="228600" lvl="0" indent="-228600" rtl="0"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s-ES" dirty="0"/>
              <a:t>Por último, cabe recalcar que la cooperación entre los países de origen y los de destino es fundamental.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1360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Ana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9261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Una distinción fundamental entre ambas es que los representantes diplomáticos son representantes políticos del Estado en cuestión, a diferencia de los representantes consulares.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La protección diplomática tiene en esencia un carácter de reparación, mientras que la asistencia consular está ante todo dirigida a evitar que el nacional sea objeto de un acto internacionalmente ilícito.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s-ES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La asistencia consular se refiere a la acción de la representación consular (o diplomática) dirigida a las autoridades del país de destino con el objetivo de proteger los intereses y derechos de los nacionales del país de origen.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76318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683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7376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3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6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5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themeOverride" Target="../theme/themeOverride7.xml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themeOverride" Target="../theme/themeOverride8.xml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-55200" y="-82400"/>
            <a:ext cx="9434100" cy="52260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1686617" y="213093"/>
            <a:ext cx="6157500" cy="22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D966"/>
                </a:solidFill>
                <a:latin typeface="Oswald"/>
                <a:ea typeface="Oswald"/>
                <a:cs typeface="Oswald"/>
                <a:sym typeface="Oswald"/>
              </a:rPr>
              <a:t>PROTECCIÓN</a:t>
            </a:r>
            <a:r>
              <a:rPr lang="en" sz="4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CONSULAR </a:t>
            </a:r>
            <a:endParaRPr sz="4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DE LAS PERSONAS </a:t>
            </a:r>
            <a:endParaRPr sz="4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>
                <a:solidFill>
                  <a:srgbClr val="FFD966"/>
                </a:solidFill>
                <a:latin typeface="Oswald"/>
                <a:ea typeface="Oswald"/>
                <a:cs typeface="Oswald"/>
                <a:sym typeface="Oswald"/>
              </a:rPr>
              <a:t>TRABAJADORAS MIGRANTES</a:t>
            </a:r>
            <a:endParaRPr sz="4000" dirty="0">
              <a:solidFill>
                <a:srgbClr val="FFD966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40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" name="Shape 56"/>
          <p:cNvSpPr/>
          <p:nvPr/>
        </p:nvSpPr>
        <p:spPr>
          <a:xfrm>
            <a:off x="-55200" y="-82400"/>
            <a:ext cx="1595100" cy="34629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00"/>
              </a:solidFill>
            </a:endParaRPr>
          </a:p>
        </p:txBody>
      </p:sp>
      <p:sp>
        <p:nvSpPr>
          <p:cNvPr id="57" name="Shape 57"/>
          <p:cNvSpPr txBox="1"/>
          <p:nvPr/>
        </p:nvSpPr>
        <p:spPr>
          <a:xfrm rot="-5400000">
            <a:off x="38325" y="1211650"/>
            <a:ext cx="19971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0B5394"/>
                </a:solidFill>
                <a:latin typeface="Oswald"/>
                <a:ea typeface="Oswald"/>
                <a:cs typeface="Oswald"/>
                <a:sym typeface="Oswald"/>
              </a:rPr>
              <a:t>TALLER</a:t>
            </a:r>
            <a:endParaRPr sz="4800" b="1">
              <a:solidFill>
                <a:srgbClr val="0B5394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 l="10257" t="28136" b="42594"/>
          <a:stretch/>
        </p:blipFill>
        <p:spPr>
          <a:xfrm>
            <a:off x="108533" y="3856008"/>
            <a:ext cx="2596679" cy="1096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4117" y="3751293"/>
            <a:ext cx="1008775" cy="130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Shape 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4276" y="3977041"/>
            <a:ext cx="2244000" cy="8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Shape 61"/>
          <p:cNvSpPr/>
          <p:nvPr/>
        </p:nvSpPr>
        <p:spPr>
          <a:xfrm>
            <a:off x="-55200" y="3324075"/>
            <a:ext cx="9434100" cy="16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6">
            <a:alphaModFix/>
          </a:blip>
          <a:srcRect l="22307" r="29531"/>
          <a:stretch/>
        </p:blipFill>
        <p:spPr>
          <a:xfrm>
            <a:off x="7355838" y="36700"/>
            <a:ext cx="1288725" cy="346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55">
            <a:extLst>
              <a:ext uri="{FF2B5EF4-FFF2-40B4-BE49-F238E27FC236}">
                <a16:creationId xmlns:a16="http://schemas.microsoft.com/office/drawing/2014/main" id="{89825EF8-345C-457F-BAFD-DD71C024CCB9}"/>
              </a:ext>
            </a:extLst>
          </p:cNvPr>
          <p:cNvSpPr txBox="1">
            <a:spLocks/>
          </p:cNvSpPr>
          <p:nvPr/>
        </p:nvSpPr>
        <p:spPr>
          <a:xfrm>
            <a:off x="1685446" y="2493093"/>
            <a:ext cx="4485658" cy="71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115000"/>
              </a:lnSpc>
            </a:pPr>
            <a:r>
              <a:rPr lang="es-ES" sz="1600" dirty="0">
                <a:solidFill>
                  <a:srgbClr val="FFD966"/>
                </a:solidFill>
                <a:latin typeface="Oswald"/>
                <a:ea typeface="Oswald"/>
                <a:cs typeface="Oswald"/>
                <a:sym typeface="Oswald"/>
              </a:rPr>
              <a:t>Ciudad de Panamá, Panamá</a:t>
            </a:r>
            <a:r>
              <a:rPr lang="es-ES" sz="1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  <a:p>
            <a:pPr marL="0" indent="0" algn="l">
              <a:lnSpc>
                <a:spcPct val="115000"/>
              </a:lnSpc>
            </a:pPr>
            <a:r>
              <a:rPr lang="es-ES" sz="1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25 y 26 de abril, 2018</a:t>
            </a:r>
            <a:endParaRPr lang="es-ES" sz="16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5" name="Shape 63">
            <a:extLst>
              <a:ext uri="{FF2B5EF4-FFF2-40B4-BE49-F238E27FC236}">
                <a16:creationId xmlns:a16="http://schemas.microsoft.com/office/drawing/2014/main" id="{95844337-1E89-4E25-BBE5-B8480017CAD4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63467" y="3930770"/>
            <a:ext cx="1908601" cy="946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74886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Proteccion</a:t>
            </a:r>
            <a:r>
              <a:rPr lang="en-US" sz="36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36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Diplomatica</a:t>
            </a:r>
            <a:r>
              <a:rPr lang="en-US" sz="36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vs Consular</a:t>
            </a:r>
            <a:endParaRPr sz="36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t="31059" b="37451"/>
          <a:stretch/>
        </p:blipFill>
        <p:spPr>
          <a:xfrm>
            <a:off x="8084225" y="4546948"/>
            <a:ext cx="1059775" cy="503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DE0F15-A16A-48E4-B8C5-1C8AA2011C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091" y="1016989"/>
            <a:ext cx="6692521" cy="3756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4751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74886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Funciones de las misiones diplomáticas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909302" y="962873"/>
            <a:ext cx="7325396" cy="912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600" b="1" dirty="0">
                <a:solidFill>
                  <a:schemeClr val="bg1"/>
                </a:solidFill>
              </a:rPr>
              <a:t>Artículo 3. </a:t>
            </a:r>
            <a:r>
              <a:rPr lang="es-ES" sz="1600" dirty="0">
                <a:solidFill>
                  <a:schemeClr val="bg1"/>
                </a:solidFill>
              </a:rPr>
              <a:t>Las funciones de una misión diplomática consisten principalmente en:</a:t>
            </a:r>
          </a:p>
          <a:p>
            <a:pPr lvl="0" algn="just">
              <a:lnSpc>
                <a:spcPct val="115000"/>
              </a:lnSpc>
            </a:pPr>
            <a:endParaRPr lang="es-ES" sz="1600" dirty="0">
              <a:solidFill>
                <a:schemeClr val="bg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/>
          <p:nvPr/>
        </p:nvSpPr>
        <p:spPr>
          <a:xfrm>
            <a:off x="493850" y="1092413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t="31059" b="37451"/>
          <a:stretch/>
        </p:blipFill>
        <p:spPr>
          <a:xfrm>
            <a:off x="7979079" y="4486137"/>
            <a:ext cx="1164921" cy="56406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85">
            <a:extLst>
              <a:ext uri="{FF2B5EF4-FFF2-40B4-BE49-F238E27FC236}">
                <a16:creationId xmlns:a16="http://schemas.microsoft.com/office/drawing/2014/main" id="{1810D0F3-44F0-4DF6-8899-72219EB9BB3E}"/>
              </a:ext>
            </a:extLst>
          </p:cNvPr>
          <p:cNvSpPr txBox="1"/>
          <p:nvPr/>
        </p:nvSpPr>
        <p:spPr>
          <a:xfrm>
            <a:off x="1236143" y="1600142"/>
            <a:ext cx="7325396" cy="302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a) Representar al Estado acreditante ante el Estado receptor; </a:t>
            </a: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b) Proteger en el Estado receptor los intereses del Estado acreditante y   los de sus nacionales (…); </a:t>
            </a: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c) Negociar con el gobierno del Estado receptor; </a:t>
            </a: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d) Enterarse por todos los medios lícitos de las condiciones y de la evolución de los acontecimientos en el Estado receptor e informar sobre ello al gobierno del Estado acreditante; </a:t>
            </a: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e) Fomentar las relaciones amistosas y desarrollar las relaciones económicas, culturales y científicas entre el Estado acreditante y el Estado receptor.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1767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74886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Protección consular</a:t>
            </a:r>
            <a:endParaRPr sz="6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909302" y="876493"/>
            <a:ext cx="7325396" cy="637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600" b="1" dirty="0">
                <a:solidFill>
                  <a:schemeClr val="bg1"/>
                </a:solidFill>
              </a:rPr>
              <a:t>Artículo 5. Convención de Viena sobre Relaciones Consulares </a:t>
            </a:r>
          </a:p>
          <a:p>
            <a:pPr lvl="0" algn="just">
              <a:lnSpc>
                <a:spcPct val="115000"/>
              </a:lnSpc>
            </a:pPr>
            <a:r>
              <a:rPr lang="es-ES" sz="1600" b="1" dirty="0">
                <a:solidFill>
                  <a:schemeClr val="bg1"/>
                </a:solidFill>
              </a:rPr>
              <a:t>Las funciones consulares consistirán en: </a:t>
            </a:r>
            <a:endParaRPr lang="es-ES" sz="1600" dirty="0">
              <a:solidFill>
                <a:schemeClr val="bg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/>
          <p:nvPr/>
        </p:nvSpPr>
        <p:spPr>
          <a:xfrm>
            <a:off x="496999" y="1025495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-101650" y="423457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85">
            <a:extLst>
              <a:ext uri="{FF2B5EF4-FFF2-40B4-BE49-F238E27FC236}">
                <a16:creationId xmlns:a16="http://schemas.microsoft.com/office/drawing/2014/main" id="{1810D0F3-44F0-4DF6-8899-72219EB9BB3E}"/>
              </a:ext>
            </a:extLst>
          </p:cNvPr>
          <p:cNvSpPr txBox="1"/>
          <p:nvPr/>
        </p:nvSpPr>
        <p:spPr>
          <a:xfrm>
            <a:off x="400833" y="1623016"/>
            <a:ext cx="8743167" cy="331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s-ES" dirty="0">
                <a:solidFill>
                  <a:schemeClr val="bg1"/>
                </a:solidFill>
              </a:rPr>
              <a:t>a) proteger en el Estado receptor los intereses del Estado que envía y de sus nacionales, (…); </a:t>
            </a:r>
          </a:p>
          <a:p>
            <a:pPr lvl="0">
              <a:lnSpc>
                <a:spcPct val="115000"/>
              </a:lnSpc>
            </a:pPr>
            <a:r>
              <a:rPr lang="es-ES" dirty="0">
                <a:solidFill>
                  <a:schemeClr val="bg1"/>
                </a:solidFill>
              </a:rPr>
              <a:t>b) fomentar el desarrollo de las relaciones comerciales, económicas, culturales y científicas entre el Estado que envía y el Estado receptor(…); </a:t>
            </a:r>
          </a:p>
          <a:p>
            <a:pPr lvl="0">
              <a:lnSpc>
                <a:spcPct val="115000"/>
              </a:lnSpc>
            </a:pPr>
            <a:r>
              <a:rPr lang="es-ES" dirty="0">
                <a:solidFill>
                  <a:schemeClr val="bg1"/>
                </a:solidFill>
              </a:rPr>
              <a:t>c) informarse por todos los medios lícitos de las condiciones y de la evolución de la vida comercial, económica, cultural y científica del Estado receptor, informar al respecto al gobierno del Estado que envía y proporcionar datos a las personas interesadas;</a:t>
            </a:r>
          </a:p>
          <a:p>
            <a:pPr lvl="0">
              <a:lnSpc>
                <a:spcPct val="115000"/>
              </a:lnSpc>
            </a:pPr>
            <a:r>
              <a:rPr lang="es-ES" dirty="0">
                <a:solidFill>
                  <a:schemeClr val="bg1"/>
                </a:solidFill>
              </a:rPr>
              <a:t>d) extender pasaportes y documentos de viaje a los nacionales del Estado que envía, y visados o documentos adecuados a las personas que deseen viajar a dicho Estado;</a:t>
            </a:r>
          </a:p>
          <a:p>
            <a:pPr lvl="0">
              <a:lnSpc>
                <a:spcPct val="115000"/>
              </a:lnSpc>
            </a:pPr>
            <a:r>
              <a:rPr lang="es-ES" dirty="0">
                <a:solidFill>
                  <a:schemeClr val="bg1"/>
                </a:solidFill>
              </a:rPr>
              <a:t>e) prestar ayuda y asistencia a los nacionales del Estado que envía, sean personas naturales o jurídicas;</a:t>
            </a:r>
          </a:p>
          <a:p>
            <a:pPr lvl="0">
              <a:lnSpc>
                <a:spcPct val="115000"/>
              </a:lnSpc>
            </a:pPr>
            <a:r>
              <a:rPr lang="es-ES" dirty="0">
                <a:solidFill>
                  <a:schemeClr val="bg1"/>
                </a:solidFill>
              </a:rPr>
              <a:t>f) actuar en calidad de notario, en la de funcionario de registro civil, y en funciones similares (…); </a:t>
            </a:r>
          </a:p>
          <a:p>
            <a:pPr lvl="0">
              <a:lnSpc>
                <a:spcPct val="115000"/>
              </a:lnSpc>
            </a:pPr>
            <a:r>
              <a:rPr lang="es-ES" dirty="0">
                <a:solidFill>
                  <a:schemeClr val="bg1"/>
                </a:solidFill>
              </a:rPr>
              <a:t>g) Velar (…) por los intereses de los nacionales del Estado que envía, </a:t>
            </a:r>
          </a:p>
          <a:p>
            <a:pPr lvl="0">
              <a:lnSpc>
                <a:spcPct val="115000"/>
              </a:lnSpc>
            </a:pPr>
            <a:r>
              <a:rPr lang="es-ES" dirty="0">
                <a:solidFill>
                  <a:schemeClr val="bg1"/>
                </a:solidFill>
              </a:rPr>
              <a:t>h) Velar (…) por los intereses de los menores y de otras personas que carezcan de capacidad plena y que sean nacionales del Estado que envía (…);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4026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74886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2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Protección consular</a:t>
            </a:r>
            <a:endParaRPr sz="6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909302" y="876493"/>
            <a:ext cx="7325396" cy="922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Obligaciones y derechos conferidos al migrante, al país de origen y al país de destino en el contexto de arresto, la detención y los procedimientos penales: 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/>
          <p:nvPr/>
        </p:nvSpPr>
        <p:spPr>
          <a:xfrm>
            <a:off x="496999" y="1025495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-101650" y="423457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8" name="4 Diagrama">
            <a:extLst>
              <a:ext uri="{FF2B5EF4-FFF2-40B4-BE49-F238E27FC236}">
                <a16:creationId xmlns:a16="http://schemas.microsoft.com/office/drawing/2014/main" id="{9FC1C597-6839-4F66-82FE-5D63287478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4998723"/>
              </p:ext>
            </p:extLst>
          </p:nvPr>
        </p:nvGraphicFramePr>
        <p:xfrm>
          <a:off x="2619787" y="1799375"/>
          <a:ext cx="3904426" cy="3116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Shape 85">
            <a:extLst>
              <a:ext uri="{FF2B5EF4-FFF2-40B4-BE49-F238E27FC236}">
                <a16:creationId xmlns:a16="http://schemas.microsoft.com/office/drawing/2014/main" id="{A3203F06-D811-4324-8E52-B5D6C7A76F05}"/>
              </a:ext>
            </a:extLst>
          </p:cNvPr>
          <p:cNvSpPr txBox="1"/>
          <p:nvPr/>
        </p:nvSpPr>
        <p:spPr>
          <a:xfrm>
            <a:off x="4070959" y="257622"/>
            <a:ext cx="4734839" cy="1341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272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74886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La </a:t>
            </a:r>
            <a:r>
              <a:rPr lang="en-US" sz="36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funcion</a:t>
            </a: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de un </a:t>
            </a:r>
            <a:r>
              <a:rPr lang="en-US" sz="36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Agregado</a:t>
            </a: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/a Laboral</a:t>
            </a:r>
            <a:endParaRPr sz="3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866825" y="1142000"/>
            <a:ext cx="7690125" cy="33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Persona que forma parte del personal diplomático de una Embajada que tiene asignada una función específica (comercial, cultural, laboral, militar…). Suele ser funcionario o funcionaria de algún Ministerio distinto del de Asuntos Exteriores y de Cooperación.</a:t>
            </a:r>
          </a:p>
          <a:p>
            <a:pPr lvl="0" algn="just">
              <a:lnSpc>
                <a:spcPct val="115000"/>
              </a:lnSpc>
            </a:pPr>
            <a:endParaRPr lang="es-ES"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15000"/>
              </a:lnSpc>
            </a:pPr>
            <a:r>
              <a:rPr lang="es-E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 Agregado o Agregada Laboral se le denomina también como “Agregado o Agregada Social”.</a:t>
            </a:r>
          </a:p>
        </p:txBody>
      </p:sp>
      <p:sp>
        <p:nvSpPr>
          <p:cNvPr id="86" name="Shape 86"/>
          <p:cNvSpPr/>
          <p:nvPr/>
        </p:nvSpPr>
        <p:spPr>
          <a:xfrm>
            <a:off x="595625" y="1297064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452750" y="3894400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t="31059" b="37451"/>
          <a:stretch/>
        </p:blipFill>
        <p:spPr>
          <a:xfrm>
            <a:off x="7778663" y="4421688"/>
            <a:ext cx="1365337" cy="628511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7224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4" y="252500"/>
            <a:ext cx="8548375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Mecanismos</a:t>
            </a:r>
            <a:r>
              <a:rPr lang="en-US" sz="2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para </a:t>
            </a:r>
            <a:r>
              <a:rPr lang="en-US" sz="28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proteger</a:t>
            </a:r>
            <a:r>
              <a:rPr lang="en-US" sz="2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los</a:t>
            </a:r>
            <a:r>
              <a:rPr lang="en-US" sz="2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derechos de </a:t>
            </a:r>
            <a:r>
              <a:rPr lang="en-US" sz="28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los</a:t>
            </a:r>
            <a:r>
              <a:rPr lang="en-US" sz="2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trabajadores</a:t>
            </a:r>
            <a:r>
              <a:rPr lang="en-US" sz="2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migrantes</a:t>
            </a:r>
            <a:endParaRPr sz="2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2247464" y="1096151"/>
            <a:ext cx="6465103" cy="35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negociación a favor o en contra de determinadas medidas administrativas o propuestas de legislación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representación de los trabajadores migrantes en negociaciones con sus principales empleadores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Labores de mercadeo e identificación de oportunidades de trabajo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Promoción de buenas relaciones en materia laboral con el país anfitrión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Asistencia en recuperación de ingresos u otros beneficios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Asegurar que las personas enfermas reciban atención medica o asistencia para regresar a su país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NI" altLang="en-US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Asistencia y asesoría a las personas trabajadoras migrantes en casos de accidentes laboral  y fallecimiento.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NI" altLang="en-US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Asistencia  y protección a personas trabajadoras migrantes víctimas de trata de personas con fines de explotación laboral.</a:t>
            </a:r>
          </a:p>
          <a:p>
            <a:pPr marL="285750" lvl="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Seguimiento a convenios sobre procedimiento de la gestión de la migración    laboral.</a:t>
            </a:r>
          </a:p>
          <a:p>
            <a:pPr marL="285750" indent="-285750" algn="just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es-ES" altLang="en-US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lnSpc>
                <a:spcPct val="115000"/>
              </a:lnSpc>
              <a:buFont typeface="Wingdings" panose="05000000000000000000" pitchFamily="2" charset="2"/>
              <a:buChar char="§"/>
            </a:pPr>
            <a:endParaRPr lang="es-ES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-114176" y="448250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t="31059" b="37451"/>
          <a:stretch/>
        </p:blipFill>
        <p:spPr>
          <a:xfrm>
            <a:off x="7778663" y="4514989"/>
            <a:ext cx="1365337" cy="6285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6 Llamada de flecha a la derecha">
            <a:extLst>
              <a:ext uri="{FF2B5EF4-FFF2-40B4-BE49-F238E27FC236}">
                <a16:creationId xmlns:a16="http://schemas.microsoft.com/office/drawing/2014/main" id="{6B580B31-DBA5-49E4-B926-57408E2F2B48}"/>
              </a:ext>
            </a:extLst>
          </p:cNvPr>
          <p:cNvSpPr/>
          <p:nvPr/>
        </p:nvSpPr>
        <p:spPr>
          <a:xfrm>
            <a:off x="756517" y="1541631"/>
            <a:ext cx="1296144" cy="3096344"/>
          </a:xfrm>
          <a:prstGeom prst="rightArrowCallout">
            <a:avLst/>
          </a:prstGeom>
          <a:solidFill>
            <a:srgbClr val="FFD96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eaLnBrk="1" hangingPunct="1">
              <a:defRPr/>
            </a:pPr>
            <a:r>
              <a:rPr lang="es-E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AGREGADO LABORAL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24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15 Diagrama"/>
          <p:cNvGraphicFramePr/>
          <p:nvPr/>
        </p:nvGraphicFramePr>
        <p:xfrm>
          <a:off x="1524000" y="539749"/>
          <a:ext cx="6096000" cy="4251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606585" y="1364798"/>
            <a:ext cx="8111531" cy="2192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Principales funciones del personal Consular y los Agregados/as Laborales en relación con las personas trabajadoras migrantes</a:t>
            </a:r>
            <a:endParaRPr sz="36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5">
            <a:alphaModFix/>
          </a:blip>
          <a:srcRect t="31059" b="37451"/>
          <a:stretch/>
        </p:blipFill>
        <p:spPr>
          <a:xfrm>
            <a:off x="7415408" y="4308953"/>
            <a:ext cx="1728592" cy="74124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3454114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606585" y="1364798"/>
            <a:ext cx="8111531" cy="2192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I. </a:t>
            </a:r>
            <a:r>
              <a:rPr lang="en-US" sz="36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Protección</a:t>
            </a: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de </a:t>
            </a:r>
            <a:r>
              <a:rPr lang="en-US" sz="36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los</a:t>
            </a: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derechos de las personas </a:t>
            </a:r>
            <a:r>
              <a:rPr lang="en-US" sz="36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trabajadoras</a:t>
            </a: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migrantes</a:t>
            </a:r>
            <a:endParaRPr sz="36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5">
            <a:alphaModFix/>
          </a:blip>
          <a:srcRect t="31059" b="37451"/>
          <a:stretch/>
        </p:blipFill>
        <p:spPr>
          <a:xfrm>
            <a:off x="7415408" y="4308953"/>
            <a:ext cx="1728592" cy="74124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3130121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650714" y="307108"/>
            <a:ext cx="8111531" cy="139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dirty="0" err="1">
                <a:solidFill>
                  <a:srgbClr val="FFFFFF"/>
                </a:solidFill>
                <a:latin typeface="Oswald"/>
                <a:sym typeface="Oswald"/>
              </a:rPr>
              <a:t>Mecanismos</a:t>
            </a:r>
            <a:r>
              <a:rPr lang="en-US" sz="3200" dirty="0">
                <a:solidFill>
                  <a:srgbClr val="FFFFFF"/>
                </a:solidFill>
                <a:latin typeface="Oswald"/>
                <a:sym typeface="Oswald"/>
              </a:rPr>
              <a:t> para </a:t>
            </a:r>
            <a:r>
              <a:rPr lang="en-US" sz="3200" dirty="0" err="1">
                <a:solidFill>
                  <a:srgbClr val="FFFFFF"/>
                </a:solidFill>
                <a:latin typeface="Oswald"/>
                <a:sym typeface="Oswald"/>
              </a:rPr>
              <a:t>proteger</a:t>
            </a:r>
            <a:r>
              <a:rPr lang="en-US" sz="3200" dirty="0">
                <a:solidFill>
                  <a:srgbClr val="FFFFFF"/>
                </a:solidFill>
                <a:latin typeface="Oswald"/>
                <a:sym typeface="Oswa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Oswald"/>
                <a:sym typeface="Oswald"/>
              </a:rPr>
              <a:t>los</a:t>
            </a:r>
            <a:r>
              <a:rPr lang="en-US" sz="3200" dirty="0">
                <a:solidFill>
                  <a:srgbClr val="FFFFFF"/>
                </a:solidFill>
                <a:latin typeface="Oswald"/>
                <a:sym typeface="Oswald"/>
              </a:rPr>
              <a:t> derechos de </a:t>
            </a:r>
            <a:r>
              <a:rPr lang="en-US" sz="3200" dirty="0" err="1">
                <a:solidFill>
                  <a:srgbClr val="FFFFFF"/>
                </a:solidFill>
                <a:latin typeface="Oswald"/>
                <a:sym typeface="Oswald"/>
              </a:rPr>
              <a:t>los</a:t>
            </a:r>
            <a:r>
              <a:rPr lang="en-US" sz="3200" dirty="0">
                <a:solidFill>
                  <a:srgbClr val="FFFFFF"/>
                </a:solidFill>
                <a:latin typeface="Oswald"/>
                <a:sym typeface="Oswa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Oswald"/>
                <a:sym typeface="Oswald"/>
              </a:rPr>
              <a:t>trabajadores</a:t>
            </a:r>
            <a:r>
              <a:rPr lang="en-US" sz="3200" dirty="0">
                <a:solidFill>
                  <a:srgbClr val="FFFFFF"/>
                </a:solidFill>
                <a:latin typeface="Oswald"/>
                <a:sym typeface="Oswald"/>
              </a:rPr>
              <a:t> </a:t>
            </a:r>
            <a:r>
              <a:rPr lang="en-US" sz="3200" dirty="0" err="1">
                <a:solidFill>
                  <a:srgbClr val="FFFFFF"/>
                </a:solidFill>
                <a:latin typeface="Oswald"/>
                <a:sym typeface="Oswald"/>
              </a:rPr>
              <a:t>migrantes</a:t>
            </a:r>
            <a:endParaRPr sz="1200"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5">
            <a:alphaModFix/>
          </a:blip>
          <a:srcRect t="31059" b="37451"/>
          <a:stretch/>
        </p:blipFill>
        <p:spPr>
          <a:xfrm>
            <a:off x="7415408" y="4308953"/>
            <a:ext cx="1728592" cy="7412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85">
            <a:extLst>
              <a:ext uri="{FF2B5EF4-FFF2-40B4-BE49-F238E27FC236}">
                <a16:creationId xmlns:a16="http://schemas.microsoft.com/office/drawing/2014/main" id="{E940F8C7-8D4E-47C6-BB6A-9887A2F81217}"/>
              </a:ext>
            </a:extLst>
          </p:cNvPr>
          <p:cNvSpPr txBox="1"/>
          <p:nvPr/>
        </p:nvSpPr>
        <p:spPr>
          <a:xfrm>
            <a:off x="738973" y="1463478"/>
            <a:ext cx="8023272" cy="154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Dos tipos de medidas diferentes: </a:t>
            </a: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- Relacionadas con la organización de las misiones consulares</a:t>
            </a: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- Acciones en cooperación entre esas misiones y la sociedad civil</a:t>
            </a:r>
          </a:p>
          <a:p>
            <a:pPr lvl="0" algn="just">
              <a:lnSpc>
                <a:spcPct val="115000"/>
              </a:lnSpc>
            </a:pPr>
            <a:endParaRPr lang="es-ES" sz="1600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Mas allá de la concepción tradicional inter-estatal: Protección y promoción de los derechos humanos de los trabajadores migrantes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100065-F591-441F-B16C-EFFEAB59BB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3808" y="3356399"/>
            <a:ext cx="5305342" cy="1693800"/>
          </a:xfrm>
          <a:prstGeom prst="rect">
            <a:avLst/>
          </a:prstGeom>
        </p:spPr>
      </p:pic>
      <p:sp>
        <p:nvSpPr>
          <p:cNvPr id="9" name="Shape 87">
            <a:extLst>
              <a:ext uri="{FF2B5EF4-FFF2-40B4-BE49-F238E27FC236}">
                <a16:creationId xmlns:a16="http://schemas.microsoft.com/office/drawing/2014/main" id="{2A084ED4-B4AD-4154-BA5C-6773AA2C409F}"/>
              </a:ext>
            </a:extLst>
          </p:cNvPr>
          <p:cNvSpPr/>
          <p:nvPr/>
        </p:nvSpPr>
        <p:spPr>
          <a:xfrm>
            <a:off x="417494" y="1577514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87">
            <a:extLst>
              <a:ext uri="{FF2B5EF4-FFF2-40B4-BE49-F238E27FC236}">
                <a16:creationId xmlns:a16="http://schemas.microsoft.com/office/drawing/2014/main" id="{99092FDB-0D6A-4F9E-B122-12B7C894F242}"/>
              </a:ext>
            </a:extLst>
          </p:cNvPr>
          <p:cNvSpPr/>
          <p:nvPr/>
        </p:nvSpPr>
        <p:spPr>
          <a:xfrm>
            <a:off x="423644" y="2735076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60771004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 rot="10800000" flipH="1">
            <a:off x="4950" y="-150"/>
            <a:ext cx="9134100" cy="220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Shape 68"/>
          <p:cNvSpPr txBox="1"/>
          <p:nvPr/>
        </p:nvSpPr>
        <p:spPr>
          <a:xfrm>
            <a:off x="1028781" y="986419"/>
            <a:ext cx="7086438" cy="3033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4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Sesión</a:t>
            </a:r>
            <a:r>
              <a:rPr lang="en-US" sz="4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5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Proteccion de los derechos de las personas trabajadoras migrantes por parte del personal consular: Funciones y Desafios</a:t>
            </a:r>
            <a:endParaRPr sz="40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Shape 69"/>
          <p:cNvSpPr/>
          <p:nvPr/>
        </p:nvSpPr>
        <p:spPr>
          <a:xfrm>
            <a:off x="-145050" y="4983000"/>
            <a:ext cx="9434100" cy="160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73911" y="3671544"/>
            <a:ext cx="1397965" cy="204216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74886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1. </a:t>
            </a:r>
            <a:r>
              <a:rPr lang="en-US" sz="36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Informarse</a:t>
            </a:r>
            <a:endParaRPr sz="3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1052186" y="1052186"/>
            <a:ext cx="7504764" cy="374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Sobre la legislación laboral y las disposiciones especiales sobre el trabajo de las personas migrantes, así como la legislación migratoria del país donde ejerce sus funciones.</a:t>
            </a:r>
          </a:p>
          <a:p>
            <a:pPr lvl="0" algn="just">
              <a:lnSpc>
                <a:spcPct val="115000"/>
              </a:lnSpc>
            </a:pPr>
            <a:endParaRPr lang="es-ES" sz="1600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Sobre la disponibilidad de programas y servicios estatales para personas migrantes.</a:t>
            </a:r>
          </a:p>
          <a:p>
            <a:pPr lvl="0" algn="just">
              <a:lnSpc>
                <a:spcPct val="115000"/>
              </a:lnSpc>
            </a:pPr>
            <a:endParaRPr lang="es-ES" sz="1600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Sobre los requisitos para obtener el reconocimiento de certificados y títulos.</a:t>
            </a:r>
          </a:p>
          <a:p>
            <a:pPr lvl="0" algn="just">
              <a:lnSpc>
                <a:spcPct val="115000"/>
              </a:lnSpc>
            </a:pPr>
            <a:endParaRPr lang="es-ES" sz="1600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Sobre los programas sociales a los cuales pueden optar las personas migrantes como bonos de vivienda, ayudas ante situaciones de desempleo o emergencias, becas escolares para sus hijos e hijas, entre otros</a:t>
            </a:r>
            <a:r>
              <a:rPr lang="es-ES" dirty="0"/>
              <a:t>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/>
          <p:nvPr/>
        </p:nvSpPr>
        <p:spPr>
          <a:xfrm>
            <a:off x="632578" y="1168538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632578" y="2285582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632578" y="3153350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t="31059" b="37451"/>
          <a:stretch/>
        </p:blipFill>
        <p:spPr>
          <a:xfrm>
            <a:off x="7653403" y="4334005"/>
            <a:ext cx="1490597" cy="7161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86">
            <a:extLst>
              <a:ext uri="{FF2B5EF4-FFF2-40B4-BE49-F238E27FC236}">
                <a16:creationId xmlns:a16="http://schemas.microsoft.com/office/drawing/2014/main" id="{947628C2-24E8-4D16-9EC8-DA890972C85D}"/>
              </a:ext>
            </a:extLst>
          </p:cNvPr>
          <p:cNvSpPr/>
          <p:nvPr/>
        </p:nvSpPr>
        <p:spPr>
          <a:xfrm>
            <a:off x="632578" y="3697406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227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8197646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2. </a:t>
            </a:r>
            <a:r>
              <a:rPr lang="en-US" sz="28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Establecer</a:t>
            </a:r>
            <a:r>
              <a:rPr lang="en-US" sz="2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vinculos</a:t>
            </a:r>
            <a:r>
              <a:rPr lang="en-US" sz="2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con </a:t>
            </a:r>
            <a:r>
              <a:rPr lang="en-US" sz="28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entidades</a:t>
            </a:r>
            <a:r>
              <a:rPr lang="en-US" sz="2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clave para </a:t>
            </a:r>
            <a:r>
              <a:rPr lang="en-US" sz="28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efectuar</a:t>
            </a:r>
            <a:r>
              <a:rPr lang="en-US" sz="2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referencias</a:t>
            </a:r>
            <a:endParaRPr sz="28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1052416" y="1168538"/>
            <a:ext cx="7870603" cy="374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300" dirty="0">
                <a:solidFill>
                  <a:schemeClr val="bg1"/>
                </a:solidFill>
              </a:rPr>
              <a:t>Establecer coordinación con los Ministerios de Trabajo, con las entidades estatales encargadas de la asistencia social y  la seguridad social, para solicitar información, asesoría y referir casos. </a:t>
            </a:r>
          </a:p>
          <a:p>
            <a:pPr lvl="0" algn="just">
              <a:lnSpc>
                <a:spcPct val="115000"/>
              </a:lnSpc>
            </a:pPr>
            <a:endParaRPr lang="es-ES" sz="1300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300" dirty="0">
                <a:solidFill>
                  <a:schemeClr val="bg1"/>
                </a:solidFill>
              </a:rPr>
              <a:t>Establecer convenios con los Ministerios de Trabajo y entidades afines.</a:t>
            </a:r>
          </a:p>
          <a:p>
            <a:pPr lvl="0" algn="just">
              <a:lnSpc>
                <a:spcPct val="115000"/>
              </a:lnSpc>
            </a:pPr>
            <a:endParaRPr lang="es-ES" sz="1300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300" dirty="0">
                <a:solidFill>
                  <a:schemeClr val="bg1"/>
                </a:solidFill>
              </a:rPr>
              <a:t>Establecer vínculos con entidades privadas de ayuda social a personas migrantes, servicios de asesoría legal gratuita, entidades de salud, programas de capacitación, formación y educación con el fin de efectuar referencias.</a:t>
            </a:r>
          </a:p>
          <a:p>
            <a:pPr lvl="0" algn="just">
              <a:lnSpc>
                <a:spcPct val="115000"/>
              </a:lnSpc>
            </a:pPr>
            <a:endParaRPr lang="es-ES" sz="1300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300" dirty="0">
                <a:solidFill>
                  <a:schemeClr val="bg1"/>
                </a:solidFill>
              </a:rPr>
              <a:t>Contactar a los sindicatos que afilian y defienden los intereses de las  personas trabajadoras migrantes.</a:t>
            </a:r>
          </a:p>
          <a:p>
            <a:pPr lvl="0" algn="just">
              <a:lnSpc>
                <a:spcPct val="115000"/>
              </a:lnSpc>
            </a:pPr>
            <a:endParaRPr lang="es-ES" sz="1300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300" dirty="0">
                <a:solidFill>
                  <a:schemeClr val="bg1"/>
                </a:solidFill>
              </a:rPr>
              <a:t>Identificar y hacer alianzas con la diáspora y con organizaciones de migrantes.</a:t>
            </a:r>
          </a:p>
          <a:p>
            <a:pPr lvl="0" algn="just">
              <a:lnSpc>
                <a:spcPct val="115000"/>
              </a:lnSpc>
            </a:pPr>
            <a:endParaRPr lang="es-ES" sz="1300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300" dirty="0">
                <a:solidFill>
                  <a:schemeClr val="bg1"/>
                </a:solidFill>
              </a:rPr>
              <a:t>Conformar redes de consulados.</a:t>
            </a:r>
          </a:p>
          <a:p>
            <a:pPr lvl="0" algn="just">
              <a:lnSpc>
                <a:spcPct val="115000"/>
              </a:lnSpc>
            </a:pPr>
            <a:endParaRPr lang="es-ES" sz="1300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300" dirty="0">
                <a:solidFill>
                  <a:schemeClr val="bg1"/>
                </a:solidFill>
              </a:rPr>
              <a:t>Suscribir convenios con Oficinas de Profesionales en Derecho.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Shape 86"/>
          <p:cNvSpPr/>
          <p:nvPr/>
        </p:nvSpPr>
        <p:spPr>
          <a:xfrm>
            <a:off x="632578" y="1318948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632578" y="1946912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632578" y="2416125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t="31059" b="37451"/>
          <a:stretch/>
        </p:blipFill>
        <p:spPr>
          <a:xfrm>
            <a:off x="7653403" y="4334005"/>
            <a:ext cx="1490597" cy="71619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86">
            <a:extLst>
              <a:ext uri="{FF2B5EF4-FFF2-40B4-BE49-F238E27FC236}">
                <a16:creationId xmlns:a16="http://schemas.microsoft.com/office/drawing/2014/main" id="{947628C2-24E8-4D16-9EC8-DA890972C85D}"/>
              </a:ext>
            </a:extLst>
          </p:cNvPr>
          <p:cNvSpPr/>
          <p:nvPr/>
        </p:nvSpPr>
        <p:spPr>
          <a:xfrm>
            <a:off x="632578" y="3349768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88">
            <a:extLst>
              <a:ext uri="{FF2B5EF4-FFF2-40B4-BE49-F238E27FC236}">
                <a16:creationId xmlns:a16="http://schemas.microsoft.com/office/drawing/2014/main" id="{7F32A40F-A825-4D86-BCA2-34691ABCA843}"/>
              </a:ext>
            </a:extLst>
          </p:cNvPr>
          <p:cNvSpPr/>
          <p:nvPr/>
        </p:nvSpPr>
        <p:spPr>
          <a:xfrm>
            <a:off x="632578" y="3796950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88">
            <a:extLst>
              <a:ext uri="{FF2B5EF4-FFF2-40B4-BE49-F238E27FC236}">
                <a16:creationId xmlns:a16="http://schemas.microsoft.com/office/drawing/2014/main" id="{64D52D48-566B-460A-B48A-0ABD319F0431}"/>
              </a:ext>
            </a:extLst>
          </p:cNvPr>
          <p:cNvSpPr/>
          <p:nvPr/>
        </p:nvSpPr>
        <p:spPr>
          <a:xfrm>
            <a:off x="632578" y="4244132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88">
            <a:extLst>
              <a:ext uri="{FF2B5EF4-FFF2-40B4-BE49-F238E27FC236}">
                <a16:creationId xmlns:a16="http://schemas.microsoft.com/office/drawing/2014/main" id="{AE1ED623-78D1-403B-8124-4D670D6681A2}"/>
              </a:ext>
            </a:extLst>
          </p:cNvPr>
          <p:cNvSpPr/>
          <p:nvPr/>
        </p:nvSpPr>
        <p:spPr>
          <a:xfrm>
            <a:off x="631136" y="4647166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4298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8197646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2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3. Informar sobre los derechos de las personas migrantes y el acceso a los servicios públicos</a:t>
            </a:r>
            <a:endParaRPr lang="es-CR" sz="6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1052416" y="1168538"/>
            <a:ext cx="7870603" cy="374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chemeClr val="bg1"/>
                </a:solidFill>
              </a:rPr>
              <a:t>Difundir información sobre: </a:t>
            </a:r>
          </a:p>
          <a:p>
            <a:pPr lvl="0" algn="just">
              <a:lnSpc>
                <a:spcPct val="115000"/>
              </a:lnSpc>
            </a:pPr>
            <a:endParaRPr lang="es-ES" sz="1300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300" dirty="0">
                <a:solidFill>
                  <a:schemeClr val="bg1"/>
                </a:solidFill>
              </a:rPr>
              <a:t>Los convenios  migratorios, laborales, de seguridad social, entre otros, existentes con otros países</a:t>
            </a:r>
          </a:p>
          <a:p>
            <a:pPr lvl="0" algn="just">
              <a:lnSpc>
                <a:spcPct val="115000"/>
              </a:lnSpc>
            </a:pPr>
            <a:endParaRPr lang="es-ES" sz="1300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300" dirty="0">
                <a:solidFill>
                  <a:schemeClr val="bg1"/>
                </a:solidFill>
              </a:rPr>
              <a:t>Sus derechos laborales</a:t>
            </a:r>
          </a:p>
          <a:p>
            <a:pPr lvl="0" algn="just">
              <a:lnSpc>
                <a:spcPct val="115000"/>
              </a:lnSpc>
            </a:pPr>
            <a:endParaRPr lang="es-ES" sz="1300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300" dirty="0">
                <a:solidFill>
                  <a:schemeClr val="bg1"/>
                </a:solidFill>
              </a:rPr>
              <a:t>Los servicios de asesoría laboral estatales</a:t>
            </a:r>
          </a:p>
          <a:p>
            <a:pPr lvl="0" algn="just">
              <a:lnSpc>
                <a:spcPct val="115000"/>
              </a:lnSpc>
            </a:pPr>
            <a:endParaRPr lang="es-ES" sz="1300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300" dirty="0">
                <a:solidFill>
                  <a:schemeClr val="bg1"/>
                </a:solidFill>
              </a:rPr>
              <a:t>Las líneas de ayuda disponibles</a:t>
            </a:r>
          </a:p>
          <a:p>
            <a:pPr lvl="0" algn="just">
              <a:lnSpc>
                <a:spcPct val="115000"/>
              </a:lnSpc>
            </a:pPr>
            <a:endParaRPr lang="es-ES" sz="1300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300" dirty="0">
                <a:solidFill>
                  <a:schemeClr val="bg1"/>
                </a:solidFill>
              </a:rPr>
              <a:t>Las organizaciones no gubernamentales que brindan apoyo y asesoría</a:t>
            </a:r>
          </a:p>
          <a:p>
            <a:pPr lvl="0" algn="just">
              <a:lnSpc>
                <a:spcPct val="115000"/>
              </a:lnSpc>
            </a:pPr>
            <a:endParaRPr lang="es-ES" sz="1300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300" dirty="0">
                <a:solidFill>
                  <a:schemeClr val="bg1"/>
                </a:solidFill>
              </a:rPr>
              <a:t>Los programas estatales disponibles</a:t>
            </a:r>
          </a:p>
          <a:p>
            <a:pPr lvl="0" algn="just">
              <a:lnSpc>
                <a:spcPct val="115000"/>
              </a:lnSpc>
            </a:pPr>
            <a:endParaRPr lang="es-ES" sz="1300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300" dirty="0">
                <a:solidFill>
                  <a:schemeClr val="bg1"/>
                </a:solidFill>
              </a:rPr>
              <a:t>Las posibilidades de acceso a los servicios de salud, a la educación y otros de relevancia para la población migrante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Shape 87"/>
          <p:cNvSpPr/>
          <p:nvPr/>
        </p:nvSpPr>
        <p:spPr>
          <a:xfrm>
            <a:off x="631136" y="1820791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631136" y="2290258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86">
            <a:extLst>
              <a:ext uri="{FF2B5EF4-FFF2-40B4-BE49-F238E27FC236}">
                <a16:creationId xmlns:a16="http://schemas.microsoft.com/office/drawing/2014/main" id="{947628C2-24E8-4D16-9EC8-DA890972C85D}"/>
              </a:ext>
            </a:extLst>
          </p:cNvPr>
          <p:cNvSpPr/>
          <p:nvPr/>
        </p:nvSpPr>
        <p:spPr>
          <a:xfrm>
            <a:off x="631136" y="2741623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88">
            <a:extLst>
              <a:ext uri="{FF2B5EF4-FFF2-40B4-BE49-F238E27FC236}">
                <a16:creationId xmlns:a16="http://schemas.microsoft.com/office/drawing/2014/main" id="{7F32A40F-A825-4D86-BCA2-34691ABCA843}"/>
              </a:ext>
            </a:extLst>
          </p:cNvPr>
          <p:cNvSpPr/>
          <p:nvPr/>
        </p:nvSpPr>
        <p:spPr>
          <a:xfrm>
            <a:off x="631136" y="3195211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88">
            <a:extLst>
              <a:ext uri="{FF2B5EF4-FFF2-40B4-BE49-F238E27FC236}">
                <a16:creationId xmlns:a16="http://schemas.microsoft.com/office/drawing/2014/main" id="{64D52D48-566B-460A-B48A-0ABD319F0431}"/>
              </a:ext>
            </a:extLst>
          </p:cNvPr>
          <p:cNvSpPr/>
          <p:nvPr/>
        </p:nvSpPr>
        <p:spPr>
          <a:xfrm>
            <a:off x="631136" y="3646063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88">
            <a:extLst>
              <a:ext uri="{FF2B5EF4-FFF2-40B4-BE49-F238E27FC236}">
                <a16:creationId xmlns:a16="http://schemas.microsoft.com/office/drawing/2014/main" id="{AE1ED623-78D1-403B-8124-4D670D6681A2}"/>
              </a:ext>
            </a:extLst>
          </p:cNvPr>
          <p:cNvSpPr/>
          <p:nvPr/>
        </p:nvSpPr>
        <p:spPr>
          <a:xfrm>
            <a:off x="631136" y="4096915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87">
            <a:extLst>
              <a:ext uri="{FF2B5EF4-FFF2-40B4-BE49-F238E27FC236}">
                <a16:creationId xmlns:a16="http://schemas.microsoft.com/office/drawing/2014/main" id="{6D99377A-C79B-412F-B3E6-E6D7FD19DA7E}"/>
              </a:ext>
            </a:extLst>
          </p:cNvPr>
          <p:cNvSpPr/>
          <p:nvPr/>
        </p:nvSpPr>
        <p:spPr>
          <a:xfrm>
            <a:off x="631136" y="4572001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64727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8197646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28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3. Informar sobre los derechos de las personas migrantes y el acceso a los servicios públicos /2</a:t>
            </a:r>
            <a:endParaRPr lang="es-CR" sz="6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1052416" y="1168538"/>
            <a:ext cx="7870603" cy="374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chemeClr val="bg1"/>
                </a:solidFill>
              </a:rPr>
              <a:t>Difundir información sobre: </a:t>
            </a:r>
          </a:p>
          <a:p>
            <a:pPr lvl="0" algn="just">
              <a:lnSpc>
                <a:spcPct val="115000"/>
              </a:lnSpc>
            </a:pPr>
            <a:endParaRPr lang="es-ES" sz="1300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dirty="0">
                <a:solidFill>
                  <a:schemeClr val="bg1"/>
                </a:solidFill>
              </a:rPr>
              <a:t>Los programas para cotizar a una pensión y para acceder a la seguridad social</a:t>
            </a:r>
          </a:p>
          <a:p>
            <a:pPr lvl="0" algn="just">
              <a:lnSpc>
                <a:spcPct val="115000"/>
              </a:lnSpc>
            </a:pPr>
            <a:endParaRPr lang="es-ES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dirty="0">
                <a:solidFill>
                  <a:schemeClr val="bg1"/>
                </a:solidFill>
              </a:rPr>
              <a:t>Los programas de regularización migratoria, los trámites y requisitos migratorios</a:t>
            </a:r>
          </a:p>
          <a:p>
            <a:pPr lvl="0" algn="just">
              <a:lnSpc>
                <a:spcPct val="115000"/>
              </a:lnSpc>
            </a:pPr>
            <a:endParaRPr lang="es-ES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dirty="0">
                <a:solidFill>
                  <a:schemeClr val="bg1"/>
                </a:solidFill>
              </a:rPr>
              <a:t>Los mecanismos de solicitud de inspección y denuncias por violación  a los derechos laborales en el Ministerio de Trabajo</a:t>
            </a:r>
          </a:p>
          <a:p>
            <a:pPr lvl="0" algn="just">
              <a:lnSpc>
                <a:spcPct val="115000"/>
              </a:lnSpc>
            </a:pPr>
            <a:endParaRPr lang="es-ES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dirty="0">
                <a:solidFill>
                  <a:schemeClr val="bg1"/>
                </a:solidFill>
              </a:rPr>
              <a:t>Las políticas, programas y mecanismos de acceso a la justicia laboral para trabajadores migrantes</a:t>
            </a:r>
          </a:p>
          <a:p>
            <a:pPr lvl="0" algn="just">
              <a:lnSpc>
                <a:spcPct val="115000"/>
              </a:lnSpc>
            </a:pPr>
            <a:endParaRPr lang="es-ES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dirty="0">
                <a:solidFill>
                  <a:schemeClr val="bg1"/>
                </a:solidFill>
              </a:rPr>
              <a:t>Listados de oficinas de profesionales en Derecho que brindan asistencia a migrantes.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Shape 87"/>
          <p:cNvSpPr/>
          <p:nvPr/>
        </p:nvSpPr>
        <p:spPr>
          <a:xfrm>
            <a:off x="631136" y="1820791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631136" y="2290258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86">
            <a:extLst>
              <a:ext uri="{FF2B5EF4-FFF2-40B4-BE49-F238E27FC236}">
                <a16:creationId xmlns:a16="http://schemas.microsoft.com/office/drawing/2014/main" id="{947628C2-24E8-4D16-9EC8-DA890972C85D}"/>
              </a:ext>
            </a:extLst>
          </p:cNvPr>
          <p:cNvSpPr/>
          <p:nvPr/>
        </p:nvSpPr>
        <p:spPr>
          <a:xfrm>
            <a:off x="631136" y="2807650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88">
            <a:extLst>
              <a:ext uri="{FF2B5EF4-FFF2-40B4-BE49-F238E27FC236}">
                <a16:creationId xmlns:a16="http://schemas.microsoft.com/office/drawing/2014/main" id="{64D52D48-566B-460A-B48A-0ABD319F0431}"/>
              </a:ext>
            </a:extLst>
          </p:cNvPr>
          <p:cNvSpPr/>
          <p:nvPr/>
        </p:nvSpPr>
        <p:spPr>
          <a:xfrm>
            <a:off x="631136" y="3559717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88">
            <a:extLst>
              <a:ext uri="{FF2B5EF4-FFF2-40B4-BE49-F238E27FC236}">
                <a16:creationId xmlns:a16="http://schemas.microsoft.com/office/drawing/2014/main" id="{AE1ED623-78D1-403B-8124-4D670D6681A2}"/>
              </a:ext>
            </a:extLst>
          </p:cNvPr>
          <p:cNvSpPr/>
          <p:nvPr/>
        </p:nvSpPr>
        <p:spPr>
          <a:xfrm>
            <a:off x="631136" y="4298133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0724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8197646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2800" dirty="0">
                <a:solidFill>
                  <a:srgbClr val="FFFFFF"/>
                </a:solidFill>
                <a:latin typeface="Oswald"/>
                <a:sym typeface="Oswald"/>
              </a:rPr>
              <a:t>4. Promover el reclutamiento laboral ético</a:t>
            </a:r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1090516" y="852454"/>
            <a:ext cx="7870603" cy="388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800" b="1" dirty="0">
                <a:solidFill>
                  <a:schemeClr val="bg1"/>
                </a:solidFill>
              </a:rPr>
              <a:t>ACUERDOS:</a:t>
            </a:r>
          </a:p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chemeClr val="bg1"/>
                </a:solidFill>
              </a:rPr>
              <a:t>- Promover la suscripción de acuerdos bilaterales de mano de obra.</a:t>
            </a:r>
          </a:p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chemeClr val="bg1"/>
                </a:solidFill>
              </a:rPr>
              <a:t>- Participar en la negociación y delimitación de su contenido.</a:t>
            </a:r>
          </a:p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chemeClr val="bg1"/>
                </a:solidFill>
              </a:rPr>
              <a:t>- Incluir el punto de vista de trabajadores, empleadores y gobiernos.</a:t>
            </a:r>
          </a:p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chemeClr val="bg1"/>
                </a:solidFill>
              </a:rPr>
              <a:t>- Apoyar su implementación .</a:t>
            </a:r>
          </a:p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chemeClr val="bg1"/>
                </a:solidFill>
              </a:rPr>
              <a:t>- Contribuir con su seguimiento.</a:t>
            </a:r>
          </a:p>
          <a:p>
            <a:pPr lvl="0" algn="just">
              <a:lnSpc>
                <a:spcPct val="115000"/>
              </a:lnSpc>
            </a:pPr>
            <a:endParaRPr lang="es-ES" sz="1800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800" b="1" dirty="0">
                <a:solidFill>
                  <a:schemeClr val="bg1"/>
                </a:solidFill>
              </a:rPr>
              <a:t>AGENCIAS DE EMPLEO PRIVADAS (AEP):</a:t>
            </a:r>
          </a:p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chemeClr val="bg1"/>
                </a:solidFill>
              </a:rPr>
              <a:t>- Vigilar el funcionamiento de las agencias de empleo privadas (AEP).</a:t>
            </a:r>
          </a:p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chemeClr val="bg1"/>
                </a:solidFill>
              </a:rPr>
              <a:t>- Tener un registro de las AEP que operen en el país.</a:t>
            </a:r>
          </a:p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chemeClr val="bg1"/>
                </a:solidFill>
              </a:rPr>
              <a:t>- Registrar los contratos de trabajo de las personas trabajadoras migrantes.</a:t>
            </a:r>
          </a:p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chemeClr val="bg1"/>
                </a:solidFill>
              </a:rPr>
              <a:t>- Mantener una lista de las AEP que hayan sido cuestionadas.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Shape 87"/>
          <p:cNvSpPr/>
          <p:nvPr/>
        </p:nvSpPr>
        <p:spPr>
          <a:xfrm>
            <a:off x="631136" y="1016096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88">
            <a:extLst>
              <a:ext uri="{FF2B5EF4-FFF2-40B4-BE49-F238E27FC236}">
                <a16:creationId xmlns:a16="http://schemas.microsoft.com/office/drawing/2014/main" id="{64D52D48-566B-460A-B48A-0ABD319F0431}"/>
              </a:ext>
            </a:extLst>
          </p:cNvPr>
          <p:cNvSpPr/>
          <p:nvPr/>
        </p:nvSpPr>
        <p:spPr>
          <a:xfrm>
            <a:off x="631136" y="3224437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097125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8197646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2800" dirty="0">
                <a:solidFill>
                  <a:srgbClr val="FFFFFF"/>
                </a:solidFill>
                <a:latin typeface="Oswald"/>
                <a:sym typeface="Oswald"/>
              </a:rPr>
              <a:t>5. Velar por los derechos y las condiciones laborales de las personas trabajadoras migrantes</a:t>
            </a:r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1055944" y="1332050"/>
            <a:ext cx="7032111" cy="344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800" b="1" dirty="0">
                <a:solidFill>
                  <a:schemeClr val="bg1"/>
                </a:solidFill>
              </a:rPr>
              <a:t>Verificación de las condiciones laborales:</a:t>
            </a:r>
          </a:p>
          <a:p>
            <a:pPr lvl="0" algn="just">
              <a:lnSpc>
                <a:spcPct val="115000"/>
              </a:lnSpc>
            </a:pPr>
            <a:endParaRPr lang="es-ES" sz="1800" b="1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- Ante la existencia de </a:t>
            </a:r>
            <a:r>
              <a:rPr lang="es-ES" sz="1600" u="sng" dirty="0">
                <a:solidFill>
                  <a:schemeClr val="bg1"/>
                </a:solidFill>
              </a:rPr>
              <a:t>acuerdos de carácter migratorio-laboral </a:t>
            </a:r>
            <a:r>
              <a:rPr lang="es-ES" sz="1600" dirty="0">
                <a:solidFill>
                  <a:schemeClr val="bg1"/>
                </a:solidFill>
              </a:rPr>
              <a:t>entre dos o más países.</a:t>
            </a: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- Ante la existencia de </a:t>
            </a:r>
            <a:r>
              <a:rPr lang="es-ES" sz="1600" u="sng" dirty="0">
                <a:solidFill>
                  <a:schemeClr val="bg1"/>
                </a:solidFill>
              </a:rPr>
              <a:t>programas de trabajo temporal</a:t>
            </a:r>
            <a:r>
              <a:rPr lang="es-ES" sz="1600" dirty="0">
                <a:solidFill>
                  <a:schemeClr val="bg1"/>
                </a:solidFill>
              </a:rPr>
              <a:t> para personas migrantes con otro país.</a:t>
            </a: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-  En coordinación y acuerdo con las autoridades nacionales (</a:t>
            </a:r>
            <a:r>
              <a:rPr lang="es-ES" sz="1600" u="sng" dirty="0">
                <a:solidFill>
                  <a:schemeClr val="bg1"/>
                </a:solidFill>
              </a:rPr>
              <a:t>Inspección de Trabajo</a:t>
            </a:r>
            <a:r>
              <a:rPr lang="es-ES" sz="1600" dirty="0">
                <a:solidFill>
                  <a:schemeClr val="bg1"/>
                </a:solidFill>
              </a:rPr>
              <a:t>).</a:t>
            </a: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- Estos espacios pueden ser aprovechados para asesorar a las personas trabajadoras y para difundir información sobre sus derechos laborales, servicios y programas sociales disponibles, líneas de ayuda, entre otros. </a:t>
            </a:r>
          </a:p>
          <a:p>
            <a:pPr lvl="0" algn="just">
              <a:lnSpc>
                <a:spcPct val="115000"/>
              </a:lnSpc>
            </a:pPr>
            <a:endParaRPr lang="es-ES" sz="1800" dirty="0">
              <a:solidFill>
                <a:schemeClr val="bg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Shape 87"/>
          <p:cNvSpPr/>
          <p:nvPr/>
        </p:nvSpPr>
        <p:spPr>
          <a:xfrm>
            <a:off x="762485" y="1507443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6309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8197646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2800" dirty="0">
                <a:solidFill>
                  <a:srgbClr val="FFFFFF"/>
                </a:solidFill>
                <a:latin typeface="Oswald"/>
                <a:sym typeface="Oswald"/>
              </a:rPr>
              <a:t>6. Otros servicios :</a:t>
            </a:r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1055944" y="1332050"/>
            <a:ext cx="7032111" cy="344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800" b="1" dirty="0">
                <a:solidFill>
                  <a:schemeClr val="bg1"/>
                </a:solidFill>
              </a:rPr>
              <a:t>Asesorar en el proceso de repatriación y retorno</a:t>
            </a:r>
          </a:p>
          <a:p>
            <a:pPr lvl="0" algn="just">
              <a:lnSpc>
                <a:spcPct val="115000"/>
              </a:lnSpc>
            </a:pPr>
            <a:endParaRPr lang="es-ES" sz="1800" b="1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800" b="1" dirty="0">
                <a:solidFill>
                  <a:schemeClr val="bg1"/>
                </a:solidFill>
              </a:rPr>
              <a:t>Generar acercamiento a la población migrante</a:t>
            </a:r>
          </a:p>
          <a:p>
            <a:pPr lvl="0" algn="just">
              <a:lnSpc>
                <a:spcPct val="115000"/>
              </a:lnSpc>
            </a:pPr>
            <a:endParaRPr lang="es-ES" sz="1800" b="1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800" b="1" dirty="0">
                <a:solidFill>
                  <a:schemeClr val="bg1"/>
                </a:solidFill>
              </a:rPr>
              <a:t>Desarrollo de registros consulares</a:t>
            </a:r>
          </a:p>
          <a:p>
            <a:pPr lvl="0" algn="just">
              <a:lnSpc>
                <a:spcPct val="115000"/>
              </a:lnSpc>
            </a:pPr>
            <a:endParaRPr lang="es-ES" sz="1800" b="1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800" b="1" dirty="0">
                <a:solidFill>
                  <a:schemeClr val="bg1"/>
                </a:solidFill>
              </a:rPr>
              <a:t>Confección de carnés consulares</a:t>
            </a:r>
          </a:p>
          <a:p>
            <a:pPr lvl="0" algn="just">
              <a:lnSpc>
                <a:spcPct val="115000"/>
              </a:lnSpc>
            </a:pPr>
            <a:endParaRPr lang="es-ES" sz="1800" b="1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</a:pPr>
            <a:r>
              <a:rPr lang="es-ES" sz="1800" b="1" dirty="0">
                <a:solidFill>
                  <a:schemeClr val="bg1"/>
                </a:solidFill>
              </a:rPr>
              <a:t>Recepción de notificaciones judiciales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Shape 87"/>
          <p:cNvSpPr/>
          <p:nvPr/>
        </p:nvSpPr>
        <p:spPr>
          <a:xfrm>
            <a:off x="762485" y="1507443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Shape 87">
            <a:extLst>
              <a:ext uri="{FF2B5EF4-FFF2-40B4-BE49-F238E27FC236}">
                <a16:creationId xmlns:a16="http://schemas.microsoft.com/office/drawing/2014/main" id="{AE270BFC-181F-4509-9282-D8230D326E8F}"/>
              </a:ext>
            </a:extLst>
          </p:cNvPr>
          <p:cNvSpPr/>
          <p:nvPr/>
        </p:nvSpPr>
        <p:spPr>
          <a:xfrm>
            <a:off x="762321" y="2090672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87">
            <a:extLst>
              <a:ext uri="{FF2B5EF4-FFF2-40B4-BE49-F238E27FC236}">
                <a16:creationId xmlns:a16="http://schemas.microsoft.com/office/drawing/2014/main" id="{56EB6B03-E61C-4620-8C3C-55391678238B}"/>
              </a:ext>
            </a:extLst>
          </p:cNvPr>
          <p:cNvSpPr/>
          <p:nvPr/>
        </p:nvSpPr>
        <p:spPr>
          <a:xfrm>
            <a:off x="762321" y="2738115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Shape 87">
            <a:extLst>
              <a:ext uri="{FF2B5EF4-FFF2-40B4-BE49-F238E27FC236}">
                <a16:creationId xmlns:a16="http://schemas.microsoft.com/office/drawing/2014/main" id="{EB845644-FBE1-4A24-8442-F5726F577B44}"/>
              </a:ext>
            </a:extLst>
          </p:cNvPr>
          <p:cNvSpPr/>
          <p:nvPr/>
        </p:nvSpPr>
        <p:spPr>
          <a:xfrm>
            <a:off x="762485" y="3355021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87">
            <a:extLst>
              <a:ext uri="{FF2B5EF4-FFF2-40B4-BE49-F238E27FC236}">
                <a16:creationId xmlns:a16="http://schemas.microsoft.com/office/drawing/2014/main" id="{465EDA93-0848-46A4-B52C-DCF308A6B742}"/>
              </a:ext>
            </a:extLst>
          </p:cNvPr>
          <p:cNvSpPr/>
          <p:nvPr/>
        </p:nvSpPr>
        <p:spPr>
          <a:xfrm>
            <a:off x="762485" y="3958200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1077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8197646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2800" dirty="0">
                <a:solidFill>
                  <a:srgbClr val="FFFFFF"/>
                </a:solidFill>
                <a:latin typeface="Oswald"/>
                <a:sym typeface="Oswald"/>
              </a:rPr>
              <a:t>Protección de las trabajadoras migrantes</a:t>
            </a:r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1102290" y="1021106"/>
            <a:ext cx="7883881" cy="181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  Desarrollar estrategias para hacer llegar información sobre </a:t>
            </a: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   sus derechos, programas sociales disponibles, servicios de asesoría </a:t>
            </a: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   legal y líneas de ayuda para las </a:t>
            </a:r>
            <a:r>
              <a:rPr lang="es-ES" sz="1600" u="sng" dirty="0">
                <a:solidFill>
                  <a:schemeClr val="bg1"/>
                </a:solidFill>
              </a:rPr>
              <a:t>trabajadoras domésticas</a:t>
            </a:r>
            <a:r>
              <a:rPr lang="es-ES" sz="1600" dirty="0">
                <a:solidFill>
                  <a:schemeClr val="bg1"/>
                </a:solidFill>
              </a:rPr>
              <a:t>.</a:t>
            </a: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  Establecer vínculos con las asociaciones o sindicatos de trabajadoras domésticas</a:t>
            </a: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  Conocer y difundir información sobre: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Shape 87"/>
          <p:cNvSpPr/>
          <p:nvPr/>
        </p:nvSpPr>
        <p:spPr>
          <a:xfrm>
            <a:off x="966690" y="1183810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88">
            <a:extLst>
              <a:ext uri="{FF2B5EF4-FFF2-40B4-BE49-F238E27FC236}">
                <a16:creationId xmlns:a16="http://schemas.microsoft.com/office/drawing/2014/main" id="{64D52D48-566B-460A-B48A-0ABD319F0431}"/>
              </a:ext>
            </a:extLst>
          </p:cNvPr>
          <p:cNvSpPr/>
          <p:nvPr/>
        </p:nvSpPr>
        <p:spPr>
          <a:xfrm>
            <a:off x="966690" y="2278096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Shape 85">
            <a:extLst>
              <a:ext uri="{FF2B5EF4-FFF2-40B4-BE49-F238E27FC236}">
                <a16:creationId xmlns:a16="http://schemas.microsoft.com/office/drawing/2014/main" id="{6918B3A8-CD7F-4D67-881E-CCDA9EC69E5C}"/>
              </a:ext>
            </a:extLst>
          </p:cNvPr>
          <p:cNvSpPr txBox="1"/>
          <p:nvPr/>
        </p:nvSpPr>
        <p:spPr>
          <a:xfrm>
            <a:off x="1687303" y="2563613"/>
            <a:ext cx="7105968" cy="181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- Los programas y mecanismos de protección ante situaciones de violencia doméstica y delitos sexuales</a:t>
            </a: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- Los mecanismos para plantear denuncias por acoso laboral y acoso sexual</a:t>
            </a: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- Los derechos vinculados a la maternidad (licencia por maternidad, derecho a horas de lactancia, prohibición de despido por embarazo, entre otros)</a:t>
            </a:r>
          </a:p>
          <a:p>
            <a:pPr lvl="0" algn="just">
              <a:lnSpc>
                <a:spcPct val="115000"/>
              </a:lnSpc>
            </a:pPr>
            <a:r>
              <a:rPr lang="es-ES" sz="1600" dirty="0">
                <a:solidFill>
                  <a:schemeClr val="bg1"/>
                </a:solidFill>
              </a:rPr>
              <a:t>- Los servicios existentes para el cuidado para los hijos e hijas</a:t>
            </a:r>
            <a:r>
              <a:rPr lang="es-ES" sz="1600" b="1" dirty="0">
                <a:solidFill>
                  <a:schemeClr val="bg1"/>
                </a:solidFill>
              </a:rPr>
              <a:t>.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" name="Shape 87">
            <a:extLst>
              <a:ext uri="{FF2B5EF4-FFF2-40B4-BE49-F238E27FC236}">
                <a16:creationId xmlns:a16="http://schemas.microsoft.com/office/drawing/2014/main" id="{5C296B56-A7D0-4F7D-ABE8-ED90786DA83F}"/>
              </a:ext>
            </a:extLst>
          </p:cNvPr>
          <p:cNvSpPr/>
          <p:nvPr/>
        </p:nvSpPr>
        <p:spPr>
          <a:xfrm>
            <a:off x="966690" y="1961144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Imagen 3">
            <a:extLst>
              <a:ext uri="{FF2B5EF4-FFF2-40B4-BE49-F238E27FC236}">
                <a16:creationId xmlns:a16="http://schemas.microsoft.com/office/drawing/2014/main" id="{75DC4204-F5DC-465D-8952-5B097BFC0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689" y="-5230"/>
            <a:ext cx="1392311" cy="12424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673885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606585" y="1364798"/>
            <a:ext cx="8111531" cy="2192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III. Contribuir con la mejora de la política migratoria del país de acogida</a:t>
            </a:r>
            <a:endParaRPr lang="es-CR"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5">
            <a:alphaModFix/>
          </a:blip>
          <a:srcRect t="31059" b="37451"/>
          <a:stretch/>
        </p:blipFill>
        <p:spPr>
          <a:xfrm>
            <a:off x="7415408" y="4308953"/>
            <a:ext cx="1728592" cy="74124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4715453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8197646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769999" y="361507"/>
            <a:ext cx="8023272" cy="4448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ES" sz="1800" dirty="0">
                <a:solidFill>
                  <a:schemeClr val="bg1"/>
                </a:solidFill>
              </a:rPr>
              <a:t>Promover el desarrollo de políticas migratorias adecuadas, sustentadas en el enfoque de derechos y que considere las especificidades de género. 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endParaRPr lang="es-ES" sz="1800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ES" sz="1800" dirty="0">
                <a:solidFill>
                  <a:schemeClr val="bg1"/>
                </a:solidFill>
              </a:rPr>
              <a:t>Incrementar el intercambio de información y la coordinación entre el país de origen y el país </a:t>
            </a:r>
            <a:r>
              <a:rPr lang="es-ES" sz="1800">
                <a:solidFill>
                  <a:schemeClr val="bg1"/>
                </a:solidFill>
              </a:rPr>
              <a:t>de acogida. </a:t>
            </a:r>
            <a:r>
              <a:rPr lang="es-ES" sz="1800" dirty="0">
                <a:solidFill>
                  <a:schemeClr val="bg1"/>
                </a:solidFill>
              </a:rPr>
              <a:t>Promover el diálogo social alrededor del tema migratorio.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endParaRPr lang="es-ES" sz="1800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ES" sz="1800" dirty="0">
                <a:solidFill>
                  <a:schemeClr val="bg1"/>
                </a:solidFill>
              </a:rPr>
              <a:t>Promover la ratificación de los convenios sobre trabajadores migrantes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endParaRPr lang="es-ES" sz="1800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ES" sz="1800" dirty="0">
                <a:solidFill>
                  <a:schemeClr val="bg1"/>
                </a:solidFill>
              </a:rPr>
              <a:t>Promover la suscripción de acuerdos bilaterales y multilaterales</a:t>
            </a:r>
          </a:p>
          <a:p>
            <a:pPr lvl="0" algn="just">
              <a:lnSpc>
                <a:spcPct val="115000"/>
              </a:lnSpc>
              <a:buClr>
                <a:schemeClr val="bg1"/>
              </a:buClr>
            </a:pPr>
            <a:endParaRPr lang="es-ES" sz="1800" dirty="0">
              <a:solidFill>
                <a:schemeClr val="bg1"/>
              </a:solidFill>
            </a:endParaRPr>
          </a:p>
          <a:p>
            <a:pPr lvl="0" algn="just">
              <a:lnSpc>
                <a:spcPct val="115000"/>
              </a:lnSpc>
              <a:buClr>
                <a:schemeClr val="bg1"/>
              </a:buClr>
            </a:pPr>
            <a:r>
              <a:rPr lang="es-ES" sz="1800" dirty="0">
                <a:solidFill>
                  <a:schemeClr val="bg1"/>
                </a:solidFill>
              </a:rPr>
              <a:t>5. Participar en las consultas regionales e internacionales sobre temas migratorios</a:t>
            </a:r>
          </a:p>
          <a:p>
            <a:pPr marL="285750" lvl="0" indent="-285750" algn="just">
              <a:lnSpc>
                <a:spcPct val="115000"/>
              </a:lnSpc>
              <a:buFontTx/>
              <a:buChar char="-"/>
            </a:pPr>
            <a:endParaRPr lang="es-ES" sz="1800" dirty="0">
              <a:solidFill>
                <a:schemeClr val="bg1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778536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493850" y="295725"/>
            <a:ext cx="74886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Resumen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Shape 76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669851" y="976544"/>
            <a:ext cx="7751135" cy="342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ES" sz="2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Las políticas y acciones que los países de origen pueden adoptar y emprender para proteger a sus nacionales en el exterior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endParaRPr lang="en" sz="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ES" sz="2000" dirty="0">
                <a:solidFill>
                  <a:srgbClr val="FFFFFF"/>
                </a:solidFill>
                <a:latin typeface="Calibri"/>
                <a:cs typeface="Calibri"/>
                <a:sym typeface="Oswald"/>
              </a:rPr>
              <a:t>Actividades de protección en los países de destino: </a:t>
            </a:r>
            <a:r>
              <a:rPr lang="es-CR" sz="2000" dirty="0">
                <a:solidFill>
                  <a:srgbClr val="FFFFFF"/>
                </a:solidFill>
                <a:latin typeface="Calibri"/>
                <a:cs typeface="Calibri"/>
                <a:sym typeface="Oswald"/>
              </a:rPr>
              <a:t>asistencia consular y protección diplomática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endParaRPr lang="es-CR" sz="900" dirty="0">
              <a:solidFill>
                <a:srgbClr val="FFFFFF"/>
              </a:solidFill>
              <a:latin typeface="Calibri"/>
              <a:cs typeface="Calibri"/>
              <a:sym typeface="Oswald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ES" sz="20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Principales funciones del personal Consular y los Agregados/as Laborales en relación con las personas trabajadoras migrantes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endParaRPr lang="es-ES" sz="80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ES" sz="20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Protección de los derechos de las personas trabajadoras migrantes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endParaRPr lang="es-ES" sz="80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ES" sz="20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Contribuir con la mejora de la política migratoria del país de destino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endParaRPr lang="es-ES" sz="200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endParaRPr lang="es-ES" sz="2000" dirty="0">
              <a:solidFill>
                <a:srgbClr val="FFFFFF"/>
              </a:solidFill>
              <a:latin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endParaRPr lang="es-ES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endParaRPr lang="en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endParaRPr lang="en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0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 t="31059" b="37451"/>
          <a:stretch/>
        </p:blipFill>
        <p:spPr>
          <a:xfrm>
            <a:off x="7590772" y="4296427"/>
            <a:ext cx="1553227" cy="75377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8197646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937848" y="252500"/>
            <a:ext cx="8023272" cy="4557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2000" b="1" dirty="0">
                <a:solidFill>
                  <a:schemeClr val="bg1"/>
                </a:solidFill>
              </a:rPr>
              <a:t>Sistematizar información útil para retroalimentar la política nacional:</a:t>
            </a:r>
          </a:p>
          <a:p>
            <a:pPr lvl="0" algn="just">
              <a:lnSpc>
                <a:spcPct val="115000"/>
              </a:lnSpc>
            </a:pPr>
            <a:endParaRPr lang="es-ES" sz="1800" b="1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ES" sz="1800" dirty="0">
                <a:solidFill>
                  <a:schemeClr val="bg1"/>
                </a:solidFill>
              </a:rPr>
              <a:t>Desarrollar bases de datos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endParaRPr lang="es-ES" sz="1800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ES" sz="1800" dirty="0">
                <a:solidFill>
                  <a:schemeClr val="bg1"/>
                </a:solidFill>
              </a:rPr>
              <a:t>Recopilar datos desagregados por habilidad, especialización, sexo etc.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endParaRPr lang="es-ES" sz="1800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ES" sz="1800" dirty="0">
                <a:solidFill>
                  <a:schemeClr val="bg1"/>
                </a:solidFill>
              </a:rPr>
              <a:t>Recopilar buenas prácticas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endParaRPr lang="es-ES" sz="1800" dirty="0">
              <a:solidFill>
                <a:schemeClr val="bg1"/>
              </a:solidFill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ES" sz="1800" dirty="0">
                <a:solidFill>
                  <a:schemeClr val="bg1"/>
                </a:solidFill>
              </a:rPr>
              <a:t>Identificar las principales causas de los conflictos laborales de las y los trabajadores en el país de acogida</a:t>
            </a:r>
          </a:p>
        </p:txBody>
      </p:sp>
      <p:sp>
        <p:nvSpPr>
          <p:cNvPr id="87" name="Shape 87"/>
          <p:cNvSpPr/>
          <p:nvPr/>
        </p:nvSpPr>
        <p:spPr>
          <a:xfrm>
            <a:off x="350729" y="479055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89909272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606585" y="1364798"/>
            <a:ext cx="8111531" cy="139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IV. </a:t>
            </a:r>
            <a:r>
              <a:rPr lang="en-US" sz="36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Promover</a:t>
            </a: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buenas</a:t>
            </a: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relaciones</a:t>
            </a: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con el </a:t>
            </a:r>
            <a:r>
              <a:rPr lang="en-US" sz="36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país</a:t>
            </a: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de </a:t>
            </a:r>
            <a:r>
              <a:rPr lang="en-US" sz="36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acogida</a:t>
            </a:r>
            <a:endParaRPr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5">
            <a:alphaModFix/>
          </a:blip>
          <a:srcRect t="31059" b="37451"/>
          <a:stretch/>
        </p:blipFill>
        <p:spPr>
          <a:xfrm>
            <a:off x="7415408" y="4308953"/>
            <a:ext cx="1728592" cy="7412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85">
            <a:extLst>
              <a:ext uri="{FF2B5EF4-FFF2-40B4-BE49-F238E27FC236}">
                <a16:creationId xmlns:a16="http://schemas.microsoft.com/office/drawing/2014/main" id="{E940F8C7-8D4E-47C6-BB6A-9887A2F81217}"/>
              </a:ext>
            </a:extLst>
          </p:cNvPr>
          <p:cNvSpPr txBox="1"/>
          <p:nvPr/>
        </p:nvSpPr>
        <p:spPr>
          <a:xfrm>
            <a:off x="650714" y="3031984"/>
            <a:ext cx="8023272" cy="1540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chemeClr val="bg1"/>
                </a:solidFill>
              </a:rPr>
              <a:t>- Esta función refiere a las actividades y responsabilidades diplomáticas normales.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8776490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493850" y="295725"/>
            <a:ext cx="74886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s-CR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swald"/>
                <a:ea typeface="Oswald"/>
                <a:cs typeface="Oswald"/>
                <a:sym typeface="Oswald"/>
              </a:rPr>
              <a:t>Resumen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kumimoji="0" sz="6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swald"/>
              <a:ea typeface="Oswald"/>
              <a:cs typeface="Oswald"/>
              <a:sym typeface="Oswald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6" name="Shape 76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7" name="Shape 77"/>
          <p:cNvSpPr txBox="1"/>
          <p:nvPr/>
        </p:nvSpPr>
        <p:spPr>
          <a:xfrm>
            <a:off x="669851" y="976544"/>
            <a:ext cx="7751135" cy="342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Las políticas y acciones que los países de origen pueden adoptar y emprender para proteger a sus nacionales en el exterior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endParaRPr kumimoji="0" lang="en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Oswald"/>
              </a:rPr>
              <a:t>Actividades de protección en los países de destino: </a:t>
            </a:r>
            <a:r>
              <a:rPr kumimoji="0" lang="es-CR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Oswald"/>
              </a:rPr>
              <a:t>asistencia consular y protección diplomática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endParaRPr kumimoji="0" lang="es-CR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Oswald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Principales funciones del personal Consular y los Agregados/as Laborales en relación con las personas trabajadoras migrantes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endParaRPr kumimoji="0" lang="es-E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Protección de los derechos de las personas trabajadoras migrantes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endParaRPr kumimoji="0" lang="es-ES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E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Contribuir con la mejora de la política migratoria del país de origen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endParaRPr kumimoji="0" lang="es-E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endParaRPr kumimoji="0" lang="e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+mj-lt"/>
              <a:buAutoNum type="arabicPeriod"/>
              <a:tabLst/>
              <a:defRPr/>
            </a:pPr>
            <a:endParaRPr kumimoji="0" lang="e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00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4">
            <a:alphaModFix/>
          </a:blip>
          <a:srcRect t="31059" b="37451"/>
          <a:stretch/>
        </p:blipFill>
        <p:spPr>
          <a:xfrm>
            <a:off x="7590772" y="4296427"/>
            <a:ext cx="1553227" cy="753772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39287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 l="10257" t="28136" b="42594"/>
          <a:stretch/>
        </p:blipFill>
        <p:spPr>
          <a:xfrm>
            <a:off x="740742" y="4091939"/>
            <a:ext cx="2277869" cy="998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59040" y="3954780"/>
            <a:ext cx="111252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1569" y="4194179"/>
            <a:ext cx="2005151" cy="71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63">
            <a:extLst>
              <a:ext uri="{FF2B5EF4-FFF2-40B4-BE49-F238E27FC236}">
                <a16:creationId xmlns:a16="http://schemas.microsoft.com/office/drawing/2014/main" id="{E154C52B-17CC-415A-935D-480A59D0801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61361" y="4227094"/>
            <a:ext cx="1379288" cy="7279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84">
            <a:extLst>
              <a:ext uri="{FF2B5EF4-FFF2-40B4-BE49-F238E27FC236}">
                <a16:creationId xmlns:a16="http://schemas.microsoft.com/office/drawing/2014/main" id="{0D11BE42-45AE-4FA7-A269-17A4277489B2}"/>
              </a:ext>
            </a:extLst>
          </p:cNvPr>
          <p:cNvSpPr txBox="1"/>
          <p:nvPr/>
        </p:nvSpPr>
        <p:spPr>
          <a:xfrm>
            <a:off x="606585" y="1364798"/>
            <a:ext cx="8111531" cy="1390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Gracias </a:t>
            </a:r>
            <a:r>
              <a:rPr lang="en-US" sz="36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por</a:t>
            </a: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su</a:t>
            </a: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atención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493850" y="1705213"/>
            <a:ext cx="8460693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40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La necesidad de adoptar las medidas de protección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t="31059" b="37451"/>
          <a:stretch/>
        </p:blipFill>
        <p:spPr>
          <a:xfrm>
            <a:off x="7415408" y="4308953"/>
            <a:ext cx="1728592" cy="741246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5" y="252500"/>
            <a:ext cx="74886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6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La </a:t>
            </a:r>
            <a:r>
              <a:rPr lang="en-US" sz="36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necesidad</a:t>
            </a:r>
            <a:r>
              <a:rPr lang="en-US" sz="36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de </a:t>
            </a:r>
            <a:r>
              <a:rPr lang="en-US" sz="36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protección</a:t>
            </a:r>
            <a:endParaRPr sz="36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901611" y="931122"/>
            <a:ext cx="8057038" cy="3785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s-CR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migración puede traducirse en mejores condiciones de vida</a:t>
            </a: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endParaRPr lang="es-CR" sz="2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s-CR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También puede suponer obstáculos y riesgos</a:t>
            </a: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endParaRPr lang="es-CR" sz="2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s-CR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Las  personas migrantes pueden sufrir discriminación, hostilidad y explotación</a:t>
            </a:r>
          </a:p>
          <a:p>
            <a:pPr marL="228600" lvl="0" indent="-228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endParaRPr lang="es-CR" sz="22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r>
              <a:rPr lang="es-CR" sz="22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Las personas trabajadoras no enfrentan el mismo grado de vulnerabilidad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R"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CR"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528636" y="1142000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528636" y="1911390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t="31059" b="37451"/>
          <a:stretch/>
        </p:blipFill>
        <p:spPr>
          <a:xfrm>
            <a:off x="7228114" y="4267200"/>
            <a:ext cx="1915886" cy="78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88">
            <a:extLst>
              <a:ext uri="{FF2B5EF4-FFF2-40B4-BE49-F238E27FC236}">
                <a16:creationId xmlns:a16="http://schemas.microsoft.com/office/drawing/2014/main" id="{D2449064-C12E-4A24-A789-BF48B172C179}"/>
              </a:ext>
            </a:extLst>
          </p:cNvPr>
          <p:cNvSpPr/>
          <p:nvPr/>
        </p:nvSpPr>
        <p:spPr>
          <a:xfrm>
            <a:off x="528636" y="2656005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88">
            <a:extLst>
              <a:ext uri="{FF2B5EF4-FFF2-40B4-BE49-F238E27FC236}">
                <a16:creationId xmlns:a16="http://schemas.microsoft.com/office/drawing/2014/main" id="{F0599DE1-4E45-4922-8C28-40CAA86AF1FD}"/>
              </a:ext>
            </a:extLst>
          </p:cNvPr>
          <p:cNvSpPr/>
          <p:nvPr/>
        </p:nvSpPr>
        <p:spPr>
          <a:xfrm>
            <a:off x="528636" y="3853102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21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827700" y="337525"/>
            <a:ext cx="74886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Medios</a:t>
            </a:r>
            <a:r>
              <a:rPr lang="en-US" sz="28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de </a:t>
            </a:r>
            <a:r>
              <a:rPr lang="en-US" sz="28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los</a:t>
            </a:r>
            <a:r>
              <a:rPr lang="en-US" sz="28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que </a:t>
            </a:r>
            <a:r>
              <a:rPr lang="en-US" sz="28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disponen</a:t>
            </a:r>
            <a:r>
              <a:rPr lang="en-US" sz="28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los</a:t>
            </a:r>
            <a:r>
              <a:rPr lang="en-US" sz="28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países</a:t>
            </a:r>
            <a:r>
              <a:rPr lang="en-US" sz="28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de </a:t>
            </a:r>
            <a:r>
              <a:rPr lang="en-US" sz="28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origen</a:t>
            </a:r>
            <a:r>
              <a:rPr lang="en-US" sz="28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para </a:t>
            </a:r>
            <a:r>
              <a:rPr lang="en-US" sz="28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proteger</a:t>
            </a:r>
            <a:r>
              <a:rPr lang="en-US" sz="28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a </a:t>
            </a:r>
            <a:r>
              <a:rPr lang="en-US" sz="28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sus</a:t>
            </a:r>
            <a:r>
              <a:rPr lang="en-US" sz="28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2800" dirty="0" err="1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nacionales</a:t>
            </a:r>
            <a:r>
              <a:rPr lang="en-US" sz="2800" dirty="0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 sz="28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1363112" y="1386735"/>
            <a:ext cx="7490564" cy="32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E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Países de destino = principales responsables de prevenir violaciones a los derechos de la mano de obra migrante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endParaRPr lang="es-ES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E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protección de los trabajadores y trabajadoras migrantes puede iniciarse en el país de origen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endParaRPr lang="es-ES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E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el país de destino, la representación consular y la diplomática disponen de varios medios para proteger a la mano de obra migrante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endParaRPr lang="es-ES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s-E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cooperación entre los países de origen y los de destino es fundamental</a:t>
            </a:r>
          </a:p>
        </p:txBody>
      </p:sp>
      <p:sp>
        <p:nvSpPr>
          <p:cNvPr id="86" name="Shape 86"/>
          <p:cNvSpPr/>
          <p:nvPr/>
        </p:nvSpPr>
        <p:spPr>
          <a:xfrm>
            <a:off x="956312" y="1544578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956312" y="2519601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956312" y="3453499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Shape 88">
            <a:extLst>
              <a:ext uri="{FF2B5EF4-FFF2-40B4-BE49-F238E27FC236}">
                <a16:creationId xmlns:a16="http://schemas.microsoft.com/office/drawing/2014/main" id="{5D60AAD8-57B1-4F10-A3AA-C0BC1AEFA971}"/>
              </a:ext>
            </a:extLst>
          </p:cNvPr>
          <p:cNvSpPr/>
          <p:nvPr/>
        </p:nvSpPr>
        <p:spPr>
          <a:xfrm>
            <a:off x="956312" y="4428522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5733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t="31059" b="37451"/>
          <a:stretch/>
        </p:blipFill>
        <p:spPr>
          <a:xfrm>
            <a:off x="6647225" y="4032800"/>
            <a:ext cx="2496775" cy="1017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84">
            <a:extLst>
              <a:ext uri="{FF2B5EF4-FFF2-40B4-BE49-F238E27FC236}">
                <a16:creationId xmlns:a16="http://schemas.microsoft.com/office/drawing/2014/main" id="{799AA0F8-46D9-491D-B716-0EC6529A2F00}"/>
              </a:ext>
            </a:extLst>
          </p:cNvPr>
          <p:cNvSpPr txBox="1"/>
          <p:nvPr/>
        </p:nvSpPr>
        <p:spPr>
          <a:xfrm>
            <a:off x="341653" y="1561087"/>
            <a:ext cx="8460693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CR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Actividades de protección en los países de destino: asistencia consular y protección diplomática</a:t>
            </a:r>
            <a:endParaRPr sz="36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757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595624" y="252500"/>
            <a:ext cx="8548375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r>
              <a:rPr lang="en-US" sz="36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sistencia</a:t>
            </a: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consular y </a:t>
            </a:r>
            <a:r>
              <a:rPr lang="en-US" sz="36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protección</a:t>
            </a: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diplomática</a:t>
            </a:r>
            <a:endParaRPr sz="3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1292510" y="1293422"/>
            <a:ext cx="6532500" cy="3416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asistencia consular y la protección diplomática son instituciones antiguas del derecho internacional que pueden ser herramientas para lograr un mayor respeto por los derechos humanos y laborales de las y los trabajadores migrantes.</a:t>
            </a:r>
          </a:p>
          <a:p>
            <a:pPr lvl="0" algn="just">
              <a:lnSpc>
                <a:spcPct val="115000"/>
              </a:lnSpc>
            </a:pPr>
            <a:endParaRPr lang="es-ES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Dos tratados independientes: la Convención de Viena sobre Relaciones Diplomáticas (1961) y la Convención de Viena sobre Relaciones Consulares (1963).</a:t>
            </a:r>
          </a:p>
          <a:p>
            <a:pPr lvl="0" algn="just">
              <a:lnSpc>
                <a:spcPct val="115000"/>
              </a:lnSpc>
            </a:pPr>
            <a:endParaRPr lang="es-ES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Dos regímenes independientes, muy similares en la práctica.</a:t>
            </a:r>
          </a:p>
        </p:txBody>
      </p:sp>
      <p:sp>
        <p:nvSpPr>
          <p:cNvPr id="86" name="Shape 86"/>
          <p:cNvSpPr/>
          <p:nvPr/>
        </p:nvSpPr>
        <p:spPr>
          <a:xfrm>
            <a:off x="906585" y="1426080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906585" y="4281346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909110" y="3052890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t="31059" b="37451"/>
          <a:stretch/>
        </p:blipFill>
        <p:spPr>
          <a:xfrm>
            <a:off x="7535401" y="4281346"/>
            <a:ext cx="1665962" cy="76885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4354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539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633203" y="355801"/>
            <a:ext cx="7488600" cy="88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Protecci</a:t>
            </a:r>
            <a:r>
              <a:rPr lang="en-US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ó</a:t>
            </a:r>
            <a:r>
              <a:rPr lang="en" sz="3600" dirty="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 diplomatica</a:t>
            </a:r>
            <a:endParaRPr sz="3600" dirty="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6400" dirty="0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Shape 85"/>
          <p:cNvSpPr txBox="1"/>
          <p:nvPr/>
        </p:nvSpPr>
        <p:spPr>
          <a:xfrm>
            <a:off x="1363112" y="1290031"/>
            <a:ext cx="6532500" cy="28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La protección diplomática consiste en la invocación, por parte de un Estado, mediante la acción diplomática o por otros medios de solución diplomática, de la responsabilidad de otro Estado, por el perjuicio causado por un hecho internacionalmente ilícito de ese Estado a una persona natural o jurídica que es un nacional del primer Estado, con miras a hacer efectiva esa responsabilidad” </a:t>
            </a:r>
          </a:p>
          <a:p>
            <a:pPr lvl="0" algn="just">
              <a:lnSpc>
                <a:spcPct val="115000"/>
              </a:lnSpc>
            </a:pPr>
            <a:endParaRPr lang="es-ES"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lnSpc>
                <a:spcPct val="115000"/>
              </a:lnSpc>
            </a:pPr>
            <a:r>
              <a:rPr lang="es-E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(Comisión de Derecho Internacional, Proyecto de artículos sobre la protección diplomática, art.1) </a:t>
            </a:r>
          </a:p>
        </p:txBody>
      </p:sp>
      <p:sp>
        <p:nvSpPr>
          <p:cNvPr id="86" name="Shape 86"/>
          <p:cNvSpPr/>
          <p:nvPr/>
        </p:nvSpPr>
        <p:spPr>
          <a:xfrm>
            <a:off x="981741" y="1422593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Shape 88"/>
          <p:cNvSpPr/>
          <p:nvPr/>
        </p:nvSpPr>
        <p:spPr>
          <a:xfrm>
            <a:off x="981741" y="3635914"/>
            <a:ext cx="271200" cy="1923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Shape 89"/>
          <p:cNvSpPr/>
          <p:nvPr/>
        </p:nvSpPr>
        <p:spPr>
          <a:xfrm>
            <a:off x="-101650" y="491475"/>
            <a:ext cx="595500" cy="24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FFFF"/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>
            <a:off x="0" y="5050200"/>
            <a:ext cx="9144000" cy="9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t="31059" b="37451"/>
          <a:stretch/>
        </p:blipFill>
        <p:spPr>
          <a:xfrm>
            <a:off x="6647225" y="4032800"/>
            <a:ext cx="2496775" cy="1017399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51164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6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7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8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9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</TotalTime>
  <Words>3907</Words>
  <Application>Microsoft Office PowerPoint</Application>
  <PresentationFormat>On-screen Show (16:9)</PresentationFormat>
  <Paragraphs>374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Wingdings</vt:lpstr>
      <vt:lpstr>Oswald</vt:lpstr>
      <vt:lpstr>Calibri</vt:lpstr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BONNIE Alexandra</dc:creator>
  <cp:lastModifiedBy>RODAS Renán</cp:lastModifiedBy>
  <cp:revision>90</cp:revision>
  <dcterms:modified xsi:type="dcterms:W3CDTF">2018-04-25T20:57:46Z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9865897C-953F-41A0-A378-309538799EE8</vt:lpwstr>
  </property>
  <property fmtid="{D5CDD505-2E9C-101B-9397-08002B2CF9AE}" pid="3" name="ArticulatePath">
    <vt:lpwstr>Machote ppt - PROTECCIÓN CONSULAR  DE LAS PERSONAS TRABAJADORAS MIGRANTES</vt:lpwstr>
  </property>
</Properties>
</file>