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7" r:id="rId1"/>
    <p:sldMasterId id="2147483769" r:id="rId2"/>
    <p:sldMasterId id="2147483808" r:id="rId3"/>
    <p:sldMasterId id="2147483820" r:id="rId4"/>
  </p:sldMasterIdLst>
  <p:notesMasterIdLst>
    <p:notesMasterId r:id="rId22"/>
  </p:notesMasterIdLst>
  <p:handoutMasterIdLst>
    <p:handoutMasterId r:id="rId23"/>
  </p:handoutMasterIdLst>
  <p:sldIdLst>
    <p:sldId id="377" r:id="rId5"/>
    <p:sldId id="387" r:id="rId6"/>
    <p:sldId id="383" r:id="rId7"/>
    <p:sldId id="390" r:id="rId8"/>
    <p:sldId id="389" r:id="rId9"/>
    <p:sldId id="424" r:id="rId10"/>
    <p:sldId id="402" r:id="rId11"/>
    <p:sldId id="403" r:id="rId12"/>
    <p:sldId id="405" r:id="rId13"/>
    <p:sldId id="407" r:id="rId14"/>
    <p:sldId id="409" r:id="rId15"/>
    <p:sldId id="430" r:id="rId16"/>
    <p:sldId id="425" r:id="rId17"/>
    <p:sldId id="426" r:id="rId18"/>
    <p:sldId id="427" r:id="rId19"/>
    <p:sldId id="429" r:id="rId20"/>
    <p:sldId id="423" r:id="rId21"/>
  </p:sldIdLst>
  <p:sldSz cx="9144000" cy="6858000" type="screen4x3"/>
  <p:notesSz cx="6858000" cy="9180513"/>
  <p:defaultTextStyle>
    <a:defPPr>
      <a:defRPr lang="es-ES_tradnl"/>
    </a:defPPr>
    <a:lvl1pPr algn="just" rtl="0" eaLnBrk="0" fontAlgn="base" hangingPunct="0">
      <a:lnSpc>
        <a:spcPct val="110000"/>
      </a:lnSpc>
      <a:spcBef>
        <a:spcPct val="50000"/>
      </a:spcBef>
      <a:spcAft>
        <a:spcPct val="0"/>
      </a:spcAft>
      <a:buFont typeface="Monotype Sorts" pitchFamily="2" charset="2"/>
      <a:buChar char="ê"/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6697" algn="just" rtl="0" eaLnBrk="0" fontAlgn="base" hangingPunct="0">
      <a:lnSpc>
        <a:spcPct val="110000"/>
      </a:lnSpc>
      <a:spcBef>
        <a:spcPct val="50000"/>
      </a:spcBef>
      <a:spcAft>
        <a:spcPct val="0"/>
      </a:spcAft>
      <a:buFont typeface="Monotype Sorts" pitchFamily="2" charset="2"/>
      <a:buChar char="ê"/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3396" algn="just" rtl="0" eaLnBrk="0" fontAlgn="base" hangingPunct="0">
      <a:lnSpc>
        <a:spcPct val="110000"/>
      </a:lnSpc>
      <a:spcBef>
        <a:spcPct val="50000"/>
      </a:spcBef>
      <a:spcAft>
        <a:spcPct val="0"/>
      </a:spcAft>
      <a:buFont typeface="Monotype Sorts" pitchFamily="2" charset="2"/>
      <a:buChar char="ê"/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0093" algn="just" rtl="0" eaLnBrk="0" fontAlgn="base" hangingPunct="0">
      <a:lnSpc>
        <a:spcPct val="110000"/>
      </a:lnSpc>
      <a:spcBef>
        <a:spcPct val="50000"/>
      </a:spcBef>
      <a:spcAft>
        <a:spcPct val="0"/>
      </a:spcAft>
      <a:buFont typeface="Monotype Sorts" pitchFamily="2" charset="2"/>
      <a:buChar char="ê"/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6788" algn="just" rtl="0" eaLnBrk="0" fontAlgn="base" hangingPunct="0">
      <a:lnSpc>
        <a:spcPct val="110000"/>
      </a:lnSpc>
      <a:spcBef>
        <a:spcPct val="50000"/>
      </a:spcBef>
      <a:spcAft>
        <a:spcPct val="0"/>
      </a:spcAft>
      <a:buFont typeface="Monotype Sorts" pitchFamily="2" charset="2"/>
      <a:buChar char="ê"/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3488" algn="l" defTabSz="913396" rtl="0" eaLnBrk="1" latinLnBrk="0" hangingPunct="1"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0186" algn="l" defTabSz="913396" rtl="0" eaLnBrk="1" latinLnBrk="0" hangingPunct="1"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196880" algn="l" defTabSz="913396" rtl="0" eaLnBrk="1" latinLnBrk="0" hangingPunct="1"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3578" algn="l" defTabSz="913396" rtl="0" eaLnBrk="1" latinLnBrk="0" hangingPunct="1"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6EB6"/>
    <a:srgbClr val="FDFDFD"/>
    <a:srgbClr val="4785C2"/>
    <a:srgbClr val="FFFFFF"/>
    <a:srgbClr val="6666FF"/>
    <a:srgbClr val="6699FF"/>
    <a:srgbClr val="3366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35" autoAdjust="0"/>
    <p:restoredTop sz="92945" autoAdjust="0"/>
  </p:normalViewPr>
  <p:slideViewPr>
    <p:cSldViewPr>
      <p:cViewPr>
        <p:scale>
          <a:sx n="100" d="100"/>
          <a:sy n="100" d="100"/>
        </p:scale>
        <p:origin x="-1264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132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88" tIns="45545" rIns="91088" bIns="45545" numCol="1" anchor="t" anchorCtr="0" compatLnSpc="1">
            <a:prstTxWarp prst="textNoShape">
              <a:avLst/>
            </a:prstTxWarp>
          </a:bodyPr>
          <a:lstStyle>
            <a:lvl1pPr algn="l" defTabSz="909638">
              <a:lnSpc>
                <a:spcPct val="100000"/>
              </a:lnSpc>
              <a:spcBef>
                <a:spcPct val="0"/>
              </a:spcBef>
              <a:buFontTx/>
              <a:buNone/>
              <a:defRPr sz="1200" b="0">
                <a:latin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6675" y="0"/>
            <a:ext cx="298132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88" tIns="45545" rIns="91088" bIns="45545" numCol="1" anchor="t" anchorCtr="0" compatLnSpc="1">
            <a:prstTxWarp prst="textNoShape">
              <a:avLst/>
            </a:prstTxWarp>
          </a:bodyPr>
          <a:lstStyle>
            <a:lvl1pPr algn="r" defTabSz="909638">
              <a:lnSpc>
                <a:spcPct val="100000"/>
              </a:lnSpc>
              <a:spcBef>
                <a:spcPct val="0"/>
              </a:spcBef>
              <a:buFontTx/>
              <a:buNone/>
              <a:defRPr sz="1200" b="0">
                <a:latin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29663"/>
            <a:ext cx="298132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88" tIns="45545" rIns="91088" bIns="45545" numCol="1" anchor="b" anchorCtr="0" compatLnSpc="1">
            <a:prstTxWarp prst="textNoShape">
              <a:avLst/>
            </a:prstTxWarp>
          </a:bodyPr>
          <a:lstStyle>
            <a:lvl1pPr algn="l" defTabSz="909638">
              <a:lnSpc>
                <a:spcPct val="100000"/>
              </a:lnSpc>
              <a:spcBef>
                <a:spcPct val="0"/>
              </a:spcBef>
              <a:buFontTx/>
              <a:buNone/>
              <a:defRPr sz="1200" b="0">
                <a:latin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6675" y="8729663"/>
            <a:ext cx="298132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88" tIns="45545" rIns="91088" bIns="45545" numCol="1" anchor="b" anchorCtr="0" compatLnSpc="1">
            <a:prstTxWarp prst="textNoShape">
              <a:avLst/>
            </a:prstTxWarp>
          </a:bodyPr>
          <a:lstStyle>
            <a:lvl1pPr algn="r" defTabSz="909638">
              <a:lnSpc>
                <a:spcPct val="100000"/>
              </a:lnSpc>
              <a:spcBef>
                <a:spcPct val="0"/>
              </a:spcBef>
              <a:buFontTx/>
              <a:buNone/>
              <a:defRPr sz="1200" b="0">
                <a:latin typeface="Times New Roman" panose="02020603050405020304" pitchFamily="18" charset="0"/>
              </a:defRPr>
            </a:lvl1pPr>
          </a:lstStyle>
          <a:p>
            <a:fld id="{3AEF457E-43B1-4C0E-8D6E-50328DC5D60B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998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19" tIns="46410" rIns="92819" bIns="46410" numCol="1" anchor="t" anchorCtr="0" compatLnSpc="1">
            <a:prstTxWarp prst="textNoShape">
              <a:avLst/>
            </a:prstTxWarp>
          </a:bodyPr>
          <a:lstStyle>
            <a:lvl1pPr algn="l" defTabSz="928688">
              <a:lnSpc>
                <a:spcPct val="100000"/>
              </a:lnSpc>
              <a:spcBef>
                <a:spcPct val="0"/>
              </a:spcBef>
              <a:buFontTx/>
              <a:buNone/>
              <a:defRPr sz="1200" b="0">
                <a:latin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2662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19" tIns="46410" rIns="92819" bIns="46410" numCol="1" anchor="t" anchorCtr="0" compatLnSpc="1">
            <a:prstTxWarp prst="textNoShape">
              <a:avLst/>
            </a:prstTxWarp>
          </a:bodyPr>
          <a:lstStyle>
            <a:lvl1pPr algn="r" defTabSz="928688">
              <a:lnSpc>
                <a:spcPct val="100000"/>
              </a:lnSpc>
              <a:spcBef>
                <a:spcPct val="0"/>
              </a:spcBef>
              <a:buFontTx/>
              <a:buNone/>
              <a:defRPr sz="1200" b="0">
                <a:latin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2662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3475" y="685800"/>
            <a:ext cx="4592638" cy="3444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360863"/>
            <a:ext cx="5032375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19" tIns="46410" rIns="92819" bIns="464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2663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21725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19" tIns="46410" rIns="92819" bIns="46410" numCol="1" anchor="b" anchorCtr="0" compatLnSpc="1">
            <a:prstTxWarp prst="textNoShape">
              <a:avLst/>
            </a:prstTxWarp>
          </a:bodyPr>
          <a:lstStyle>
            <a:lvl1pPr algn="l" defTabSz="928688">
              <a:lnSpc>
                <a:spcPct val="100000"/>
              </a:lnSpc>
              <a:spcBef>
                <a:spcPct val="0"/>
              </a:spcBef>
              <a:buFontTx/>
              <a:buNone/>
              <a:defRPr sz="1200" b="0">
                <a:latin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2663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21725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19" tIns="46410" rIns="92819" bIns="46410" numCol="1" anchor="b" anchorCtr="0" compatLnSpc="1">
            <a:prstTxWarp prst="textNoShape">
              <a:avLst/>
            </a:prstTxWarp>
          </a:bodyPr>
          <a:lstStyle>
            <a:lvl1pPr algn="r" defTabSz="928688">
              <a:lnSpc>
                <a:spcPct val="100000"/>
              </a:lnSpc>
              <a:spcBef>
                <a:spcPct val="0"/>
              </a:spcBef>
              <a:buFontTx/>
              <a:buNone/>
              <a:defRPr sz="1200" b="0">
                <a:latin typeface="Times New Roman" panose="02020603050405020304" pitchFamily="18" charset="0"/>
              </a:defRPr>
            </a:lvl1pPr>
          </a:lstStyle>
          <a:p>
            <a:fld id="{D4DE0DC5-9492-4677-A27E-BADFD0D18E0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8144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669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339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009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678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3488" algn="l" defTabSz="9133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186" algn="l" defTabSz="9133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880" algn="l" defTabSz="9133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578" algn="l" defTabSz="9133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86" tIns="45943" rIns="91886" bIns="45943" anchor="b"/>
          <a:lstStyle/>
          <a:p>
            <a:pPr algn="r"/>
            <a:fld id="{294063D1-E2E0-4266-A460-9E3944B87CD0}" type="slidenum">
              <a:rPr lang="de-DE" sz="1200">
                <a:latin typeface="Times New Roman" pitchFamily="-108" charset="0"/>
              </a:rPr>
              <a:pPr algn="r"/>
              <a:t>4</a:t>
            </a:fld>
            <a:endParaRPr lang="de-DE" sz="1200">
              <a:latin typeface="Times New Roman" pitchFamily="-10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9788" cy="3487738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4838"/>
            <a:ext cx="5143500" cy="4184650"/>
          </a:xfrm>
          <a:noFill/>
          <a:ln/>
        </p:spPr>
        <p:txBody>
          <a:bodyPr/>
          <a:lstStyle/>
          <a:p>
            <a:pPr eaLnBrk="1" hangingPunct="1"/>
            <a:endParaRPr lang="de-DE" smtClean="0">
              <a:latin typeface="Times New Roman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9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87F7907-2199-5F44-AD1F-FB1ADA95B8FA}" type="slidenum">
              <a:rPr lang="es-E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s-E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467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4574-16FD-4FB6-A79C-528FF26219A9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28/9/16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7CFE-D29C-402C-8B80-6408F5DCB847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344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4574-16FD-4FB6-A79C-528FF26219A9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28/9/16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7CFE-D29C-402C-8B80-6408F5DCB847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481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4574-16FD-4FB6-A79C-528FF26219A9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28/9/16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7CFE-D29C-402C-8B80-6408F5DCB847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192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D6C0A-6FAF-40F5-92A8-06AD98EE736C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28/9/16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1033-0EB8-4055-9B94-246A402E19E7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283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D6C0A-6FAF-40F5-92A8-06AD98EE736C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28/9/16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1033-0EB8-4055-9B94-246A402E19E7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185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D6C0A-6FAF-40F5-92A8-06AD98EE736C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28/9/16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1033-0EB8-4055-9B94-246A402E19E7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547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D6C0A-6FAF-40F5-92A8-06AD98EE736C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28/9/16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1033-0EB8-4055-9B94-246A402E19E7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315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D6C0A-6FAF-40F5-92A8-06AD98EE736C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28/9/16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1033-0EB8-4055-9B94-246A402E19E7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255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D6C0A-6FAF-40F5-92A8-06AD98EE736C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28/9/16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1033-0EB8-4055-9B94-246A402E19E7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490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D6C0A-6FAF-40F5-92A8-06AD98EE736C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28/9/16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1033-0EB8-4055-9B94-246A402E19E7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5573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D6C0A-6FAF-40F5-92A8-06AD98EE736C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28/9/16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1033-0EB8-4055-9B94-246A402E19E7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789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4574-16FD-4FB6-A79C-528FF26219A9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28/9/16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7CFE-D29C-402C-8B80-6408F5DCB847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4677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D6C0A-6FAF-40F5-92A8-06AD98EE736C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28/9/16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1033-0EB8-4055-9B94-246A402E19E7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9513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D6C0A-6FAF-40F5-92A8-06AD98EE736C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28/9/16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1033-0EB8-4055-9B94-246A402E19E7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3104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D6C0A-6FAF-40F5-92A8-06AD98EE736C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28/9/16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1033-0EB8-4055-9B94-246A402E19E7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2871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D6C0A-6FAF-40F5-92A8-06AD98EE736C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28/9/16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1033-0EB8-4055-9B94-246A402E19E7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59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D6C0A-6FAF-40F5-92A8-06AD98EE736C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28/9/16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1033-0EB8-4055-9B94-246A402E19E7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9370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D6C0A-6FAF-40F5-92A8-06AD98EE736C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28/9/16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1033-0EB8-4055-9B94-246A402E19E7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580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D6C0A-6FAF-40F5-92A8-06AD98EE736C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28/9/16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1033-0EB8-4055-9B94-246A402E19E7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042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D6C0A-6FAF-40F5-92A8-06AD98EE736C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28/9/16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1033-0EB8-4055-9B94-246A402E19E7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8405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D6C0A-6FAF-40F5-92A8-06AD98EE736C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28/9/16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1033-0EB8-4055-9B94-246A402E19E7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1623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D6C0A-6FAF-40F5-92A8-06AD98EE736C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28/9/16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1033-0EB8-4055-9B94-246A402E19E7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185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3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1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9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7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5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3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4574-16FD-4FB6-A79C-528FF26219A9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28/9/16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7CFE-D29C-402C-8B80-6408F5DCB847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246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D6C0A-6FAF-40F5-92A8-06AD98EE736C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28/9/16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1033-0EB8-4055-9B94-246A402E19E7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9225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D6C0A-6FAF-40F5-92A8-06AD98EE736C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28/9/16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1033-0EB8-4055-9B94-246A402E19E7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2898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D6C0A-6FAF-40F5-92A8-06AD98EE736C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28/9/16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1033-0EB8-4055-9B94-246A402E19E7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310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D6C0A-6FAF-40F5-92A8-06AD98EE736C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28/9/16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1033-0EB8-4055-9B94-246A402E19E7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8354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CC1E-216F-4B9E-A015-8D8A65211BCD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28/9/16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A7D11-C0C2-4A5A-9B18-8425BE68B760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0828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CC1E-216F-4B9E-A015-8D8A65211BCD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28/9/16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A7D11-C0C2-4A5A-9B18-8425BE68B760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8290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CC1E-216F-4B9E-A015-8D8A65211BCD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28/9/16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A7D11-C0C2-4A5A-9B18-8425BE68B760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7283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CC1E-216F-4B9E-A015-8D8A65211BCD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28/9/16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A7D11-C0C2-4A5A-9B18-8425BE68B760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5901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CC1E-216F-4B9E-A015-8D8A65211BCD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28/9/16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A7D11-C0C2-4A5A-9B18-8425BE68B760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1569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CC1E-216F-4B9E-A015-8D8A65211BCD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28/9/16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A7D11-C0C2-4A5A-9B18-8425BE68B760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375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1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4574-16FD-4FB6-A79C-528FF26219A9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28/9/16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7CFE-D29C-402C-8B80-6408F5DCB847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5980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CC1E-216F-4B9E-A015-8D8A65211BCD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28/9/16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A7D11-C0C2-4A5A-9B18-8425BE68B760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7195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CC1E-216F-4B9E-A015-8D8A65211BCD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28/9/16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A7D11-C0C2-4A5A-9B18-8425BE68B760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1338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CC1E-216F-4B9E-A015-8D8A65211BCD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28/9/16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A7D11-C0C2-4A5A-9B18-8425BE68B760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5701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CC1E-216F-4B9E-A015-8D8A65211BCD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28/9/16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A7D11-C0C2-4A5A-9B18-8425BE68B760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1657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CC1E-216F-4B9E-A015-8D8A65211BCD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28/9/16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A7D11-C0C2-4A5A-9B18-8425BE68B760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434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88" indent="0">
              <a:buNone/>
              <a:defRPr sz="2000" b="1"/>
            </a:lvl2pPr>
            <a:lvl3pPr marL="913579" indent="0">
              <a:buNone/>
              <a:defRPr sz="1800" b="1"/>
            </a:lvl3pPr>
            <a:lvl4pPr marL="1370367" indent="0">
              <a:buNone/>
              <a:defRPr sz="1600" b="1"/>
            </a:lvl4pPr>
            <a:lvl5pPr marL="1827154" indent="0">
              <a:buNone/>
              <a:defRPr sz="1600" b="1"/>
            </a:lvl5pPr>
            <a:lvl6pPr marL="2283944" indent="0">
              <a:buNone/>
              <a:defRPr sz="1600" b="1"/>
            </a:lvl6pPr>
            <a:lvl7pPr marL="2740734" indent="0">
              <a:buNone/>
              <a:defRPr sz="1600" b="1"/>
            </a:lvl7pPr>
            <a:lvl8pPr marL="3197520" indent="0">
              <a:buNone/>
              <a:defRPr sz="1600" b="1"/>
            </a:lvl8pPr>
            <a:lvl9pPr marL="3654308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8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88" indent="0">
              <a:buNone/>
              <a:defRPr sz="2000" b="1"/>
            </a:lvl2pPr>
            <a:lvl3pPr marL="913579" indent="0">
              <a:buNone/>
              <a:defRPr sz="1800" b="1"/>
            </a:lvl3pPr>
            <a:lvl4pPr marL="1370367" indent="0">
              <a:buNone/>
              <a:defRPr sz="1600" b="1"/>
            </a:lvl4pPr>
            <a:lvl5pPr marL="1827154" indent="0">
              <a:buNone/>
              <a:defRPr sz="1600" b="1"/>
            </a:lvl5pPr>
            <a:lvl6pPr marL="2283944" indent="0">
              <a:buNone/>
              <a:defRPr sz="1600" b="1"/>
            </a:lvl6pPr>
            <a:lvl7pPr marL="2740734" indent="0">
              <a:buNone/>
              <a:defRPr sz="1600" b="1"/>
            </a:lvl7pPr>
            <a:lvl8pPr marL="3197520" indent="0">
              <a:buNone/>
              <a:defRPr sz="1600" b="1"/>
            </a:lvl8pPr>
            <a:lvl9pPr marL="3654308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8" y="2174878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4574-16FD-4FB6-A79C-528FF26219A9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28/9/16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7CFE-D29C-402C-8B80-6408F5DCB847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342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4574-16FD-4FB6-A79C-528FF26219A9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28/9/16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7CFE-D29C-402C-8B80-6408F5DCB847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876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4574-16FD-4FB6-A79C-528FF26219A9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28/9/16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7CFE-D29C-402C-8B80-6408F5DCB847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087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2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88" indent="0">
              <a:buNone/>
              <a:defRPr sz="1200"/>
            </a:lvl2pPr>
            <a:lvl3pPr marL="913579" indent="0">
              <a:buNone/>
              <a:defRPr sz="1000"/>
            </a:lvl3pPr>
            <a:lvl4pPr marL="1370367" indent="0">
              <a:buNone/>
              <a:defRPr sz="900"/>
            </a:lvl4pPr>
            <a:lvl5pPr marL="1827154" indent="0">
              <a:buNone/>
              <a:defRPr sz="900"/>
            </a:lvl5pPr>
            <a:lvl6pPr marL="2283944" indent="0">
              <a:buNone/>
              <a:defRPr sz="900"/>
            </a:lvl6pPr>
            <a:lvl7pPr marL="2740734" indent="0">
              <a:buNone/>
              <a:defRPr sz="900"/>
            </a:lvl7pPr>
            <a:lvl8pPr marL="3197520" indent="0">
              <a:buNone/>
              <a:defRPr sz="900"/>
            </a:lvl8pPr>
            <a:lvl9pPr marL="3654308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4574-16FD-4FB6-A79C-528FF26219A9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28/9/16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7CFE-D29C-402C-8B80-6408F5DCB847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68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88" indent="0">
              <a:buNone/>
              <a:defRPr sz="2800"/>
            </a:lvl2pPr>
            <a:lvl3pPr marL="913579" indent="0">
              <a:buNone/>
              <a:defRPr sz="2400"/>
            </a:lvl3pPr>
            <a:lvl4pPr marL="1370367" indent="0">
              <a:buNone/>
              <a:defRPr sz="2000"/>
            </a:lvl4pPr>
            <a:lvl5pPr marL="1827154" indent="0">
              <a:buNone/>
              <a:defRPr sz="2000"/>
            </a:lvl5pPr>
            <a:lvl6pPr marL="2283944" indent="0">
              <a:buNone/>
              <a:defRPr sz="2000"/>
            </a:lvl6pPr>
            <a:lvl7pPr marL="2740734" indent="0">
              <a:buNone/>
              <a:defRPr sz="2000"/>
            </a:lvl7pPr>
            <a:lvl8pPr marL="3197520" indent="0">
              <a:buNone/>
              <a:defRPr sz="2000"/>
            </a:lvl8pPr>
            <a:lvl9pPr marL="3654308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88" indent="0">
              <a:buNone/>
              <a:defRPr sz="1200"/>
            </a:lvl2pPr>
            <a:lvl3pPr marL="913579" indent="0">
              <a:buNone/>
              <a:defRPr sz="1000"/>
            </a:lvl3pPr>
            <a:lvl4pPr marL="1370367" indent="0">
              <a:buNone/>
              <a:defRPr sz="900"/>
            </a:lvl4pPr>
            <a:lvl5pPr marL="1827154" indent="0">
              <a:buNone/>
              <a:defRPr sz="900"/>
            </a:lvl5pPr>
            <a:lvl6pPr marL="2283944" indent="0">
              <a:buNone/>
              <a:defRPr sz="900"/>
            </a:lvl6pPr>
            <a:lvl7pPr marL="2740734" indent="0">
              <a:buNone/>
              <a:defRPr sz="900"/>
            </a:lvl7pPr>
            <a:lvl8pPr marL="3197520" indent="0">
              <a:buNone/>
              <a:defRPr sz="900"/>
            </a:lvl8pPr>
            <a:lvl9pPr marL="3654308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4574-16FD-4FB6-A79C-528FF26219A9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28/9/16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7CFE-D29C-402C-8B80-6408F5DCB847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136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59" tIns="45678" rIns="91359" bIns="45678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9"/>
            <a:ext cx="8229600" cy="4525963"/>
          </a:xfrm>
          <a:prstGeom prst="rect">
            <a:avLst/>
          </a:prstGeom>
        </p:spPr>
        <p:txBody>
          <a:bodyPr vert="horz" lIns="91359" tIns="45678" rIns="91359" bIns="45678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359" tIns="45678" rIns="91359" bIns="4567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579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onotype Sorts" pitchFamily="2" charset="2"/>
              <a:buNone/>
            </a:pPr>
            <a:fld id="{B2EF4574-16FD-4FB6-A79C-528FF26219A9}" type="datetimeFigureOut">
              <a:rPr lang="es-SV" b="0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 defTabSz="913579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Monotype Sorts" pitchFamily="2" charset="2"/>
                <a:buNone/>
              </a:pPr>
              <a:t>28/9/16</a:t>
            </a:fld>
            <a:endParaRPr lang="es-SV" b="0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4" y="6356350"/>
            <a:ext cx="2895600" cy="365125"/>
          </a:xfrm>
          <a:prstGeom prst="rect">
            <a:avLst/>
          </a:prstGeom>
        </p:spPr>
        <p:txBody>
          <a:bodyPr vert="horz" lIns="91359" tIns="45678" rIns="91359" bIns="4567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579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onotype Sorts" pitchFamily="2" charset="2"/>
              <a:buNone/>
            </a:pPr>
            <a:endParaRPr lang="es-SV" b="0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1" y="6356350"/>
            <a:ext cx="2133600" cy="365125"/>
          </a:xfrm>
          <a:prstGeom prst="rect">
            <a:avLst/>
          </a:prstGeom>
        </p:spPr>
        <p:txBody>
          <a:bodyPr vert="horz" lIns="91359" tIns="45678" rIns="91359" bIns="4567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579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onotype Sorts" pitchFamily="2" charset="2"/>
              <a:buNone/>
            </a:pPr>
            <a:fld id="{C6767CFE-D29C-402C-8B80-6408F5DCB847}" type="slidenum">
              <a:rPr lang="es-SV" b="0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 defTabSz="913579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Monotype Sorts" pitchFamily="2" charset="2"/>
                <a:buNone/>
              </a:pPr>
              <a:t>‹Nr.›</a:t>
            </a:fld>
            <a:endParaRPr lang="es-SV" b="0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3998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357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92" indent="-342592" algn="l" defTabSz="91357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82" indent="-285493" algn="l" defTabSz="91357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74" indent="-228394" algn="l" defTabSz="91357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60" indent="-228394" algn="l" defTabSz="91357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48" indent="-228394" algn="l" defTabSz="91357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39" indent="-228394" algn="l" defTabSz="9135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27" indent="-228394" algn="l" defTabSz="9135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14" indent="-228394" algn="l" defTabSz="9135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04" indent="-228394" algn="l" defTabSz="9135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35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88" algn="l" defTabSz="9135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79" algn="l" defTabSz="9135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67" algn="l" defTabSz="9135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54" algn="l" defTabSz="9135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44" algn="l" defTabSz="9135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34" algn="l" defTabSz="9135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308" algn="l" defTabSz="9135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432D6C0A-6FAF-40F5-92A8-06AD98EE736C}" type="datetimeFigureOut">
              <a:rPr lang="es-SV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28/9/16</a:t>
            </a:fld>
            <a:endParaRPr lang="es-SV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s-SV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A331033-0EB8-4055-9B94-246A402E19E7}" type="slidenum">
              <a:rPr lang="es-SV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‹Nr.›</a:t>
            </a:fld>
            <a:endParaRPr lang="es-SV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4158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onotype Sorts" pitchFamily="2" charset="2"/>
              <a:buNone/>
            </a:pPr>
            <a:fld id="{432D6C0A-6FAF-40F5-92A8-06AD98EE736C}" type="datetimeFigureOut">
              <a:rPr lang="es-SV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Monotype Sorts" pitchFamily="2" charset="2"/>
                <a:buNone/>
              </a:pPr>
              <a:t>28/9/16</a:t>
            </a:fld>
            <a:endParaRPr lang="es-SV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onotype Sorts" pitchFamily="2" charset="2"/>
              <a:buNone/>
            </a:pPr>
            <a:endParaRPr lang="es-SV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Monotype Sorts" pitchFamily="2" charset="2"/>
              <a:buNone/>
            </a:pPr>
            <a:fld id="{BA331033-0EB8-4055-9B94-246A402E19E7}" type="slidenum">
              <a:rPr lang="es-SV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Monotype Sorts" pitchFamily="2" charset="2"/>
                <a:buNone/>
              </a:pPr>
              <a:t>‹Nr.›</a:t>
            </a:fld>
            <a:endParaRPr lang="es-SV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2940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8D6ECC1E-216F-4B9E-A015-8D8A65211BCD}" type="datetimeFigureOut">
              <a:rPr lang="es-SV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28/9/16</a:t>
            </a:fld>
            <a:endParaRPr lang="es-SV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s-SV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193A7D11-C0C2-4A5A-9B18-8425BE68B760}" type="slidenum">
              <a:rPr lang="es-SV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‹Nr.›</a:t>
            </a:fld>
            <a:endParaRPr lang="es-SV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495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3.emf"/><Relationship Id="rId3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16.jpg"/><Relationship Id="rId5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182" y="764704"/>
            <a:ext cx="3873996" cy="95042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867" y="764704"/>
            <a:ext cx="950421" cy="950421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331640" y="2708920"/>
            <a:ext cx="6120680" cy="1033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s-ES" dirty="0" smtClean="0">
                <a:solidFill>
                  <a:srgbClr val="1F497D"/>
                </a:solidFill>
              </a:rPr>
              <a:t>Vigilancia en Salud en la Región del SICA</a:t>
            </a:r>
            <a:endParaRPr lang="es-ES" dirty="0">
              <a:solidFill>
                <a:srgbClr val="1F497D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123728" y="4581128"/>
            <a:ext cx="4824536" cy="74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  <a:buNone/>
            </a:pPr>
            <a:r>
              <a:rPr lang="es-ES" sz="2400" b="0" i="1" dirty="0" smtClean="0">
                <a:solidFill>
                  <a:srgbClr val="1F497D"/>
                </a:solidFill>
              </a:rPr>
              <a:t>Julio Valdés</a:t>
            </a:r>
          </a:p>
          <a:p>
            <a:pPr algn="ctr">
              <a:lnSpc>
                <a:spcPct val="60000"/>
              </a:lnSpc>
              <a:buNone/>
            </a:pPr>
            <a:r>
              <a:rPr lang="es-ES" sz="2400" b="0" i="1" dirty="0" smtClean="0">
                <a:solidFill>
                  <a:srgbClr val="1F497D"/>
                </a:solidFill>
              </a:rPr>
              <a:t>Secretario Ejecutivo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6012160" y="6021288"/>
            <a:ext cx="273630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ES" sz="1200" b="0" i="1" dirty="0" smtClean="0"/>
              <a:t>Costa Rica, 28 septiembre 2016 </a:t>
            </a:r>
            <a:endParaRPr lang="es-ES" b="0" i="1" dirty="0"/>
          </a:p>
        </p:txBody>
      </p:sp>
    </p:spTree>
    <p:extLst>
      <p:ext uri="{BB962C8B-B14F-4D97-AF65-F5344CB8AC3E}">
        <p14:creationId xmlns:p14="http://schemas.microsoft.com/office/powerpoint/2010/main" val="3209969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-5283968"/>
            <a:ext cx="15525002" cy="1344375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5299364" cy="6858000"/>
          </a:xfrm>
          <a:prstGeom prst="rect">
            <a:avLst/>
          </a:prstGeom>
          <a:ln>
            <a:solidFill>
              <a:srgbClr val="4A88D2"/>
            </a:solidFill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04" y="4653136"/>
            <a:ext cx="3354072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019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-5283968"/>
            <a:ext cx="15525002" cy="1344375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113" y="2492896"/>
            <a:ext cx="8680462" cy="345638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344" y="690665"/>
            <a:ext cx="4095000" cy="1012500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107504" y="4725144"/>
            <a:ext cx="4104456" cy="936104"/>
          </a:xfrm>
          <a:prstGeom prst="ellipse">
            <a:avLst/>
          </a:prstGeom>
          <a:noFill/>
          <a:ln w="28575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6762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-5283968"/>
            <a:ext cx="15525002" cy="1344375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140" y="842217"/>
            <a:ext cx="6825719" cy="589915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756" y="260648"/>
            <a:ext cx="7121251" cy="37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739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3" y="0"/>
            <a:ext cx="90395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931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10" y="0"/>
            <a:ext cx="77171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207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51" y="1"/>
            <a:ext cx="8596430" cy="652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19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Llamada de flecha hacia abajo"/>
          <p:cNvSpPr/>
          <p:nvPr/>
        </p:nvSpPr>
        <p:spPr>
          <a:xfrm>
            <a:off x="899592" y="4149080"/>
            <a:ext cx="7200800" cy="2016224"/>
          </a:xfrm>
          <a:prstGeom prst="downArrowCallout">
            <a:avLst>
              <a:gd name="adj1" fmla="val 50000"/>
              <a:gd name="adj2" fmla="val 126716"/>
              <a:gd name="adj3" fmla="val 25000"/>
              <a:gd name="adj4" fmla="val 75000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1F497D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4" name="23 Llamada de flecha hacia abajo"/>
          <p:cNvSpPr/>
          <p:nvPr/>
        </p:nvSpPr>
        <p:spPr>
          <a:xfrm>
            <a:off x="899592" y="2312343"/>
            <a:ext cx="7200800" cy="1764729"/>
          </a:xfrm>
          <a:prstGeom prst="downArrowCallout">
            <a:avLst>
              <a:gd name="adj1" fmla="val 50000"/>
              <a:gd name="adj2" fmla="val 126716"/>
              <a:gd name="adj3" fmla="val 25000"/>
              <a:gd name="adj4" fmla="val 75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3" name="22 Llamada de flecha hacia abajo"/>
          <p:cNvSpPr/>
          <p:nvPr/>
        </p:nvSpPr>
        <p:spPr>
          <a:xfrm>
            <a:off x="899592" y="296119"/>
            <a:ext cx="7200800" cy="1836737"/>
          </a:xfrm>
          <a:prstGeom prst="downArrowCallout">
            <a:avLst>
              <a:gd name="adj1" fmla="val 50000"/>
              <a:gd name="adj2" fmla="val 126716"/>
              <a:gd name="adj3" fmla="val 25000"/>
              <a:gd name="adj4" fmla="val 75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6 Rectángulo redondeado"/>
          <p:cNvSpPr/>
          <p:nvPr/>
        </p:nvSpPr>
        <p:spPr>
          <a:xfrm>
            <a:off x="3079792" y="382985"/>
            <a:ext cx="2840711" cy="504056"/>
          </a:xfrm>
          <a:prstGeom prst="roundRect">
            <a:avLst/>
          </a:prstGeom>
          <a:solidFill>
            <a:schemeClr val="tx2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1400" dirty="0" smtClean="0"/>
              <a:t>PROBLEMAS REGIONALES EN SALUD</a:t>
            </a:r>
            <a:endParaRPr lang="es-SV" sz="1400" dirty="0"/>
          </a:p>
        </p:txBody>
      </p:sp>
      <p:sp>
        <p:nvSpPr>
          <p:cNvPr id="8" name="7 Rectángulo redondeado"/>
          <p:cNvSpPr/>
          <p:nvPr/>
        </p:nvSpPr>
        <p:spPr>
          <a:xfrm>
            <a:off x="3079792" y="2348880"/>
            <a:ext cx="2840400" cy="504056"/>
          </a:xfrm>
          <a:prstGeom prst="roundRect">
            <a:avLst/>
          </a:prstGeom>
          <a:solidFill>
            <a:srgbClr val="1F497D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1400" dirty="0" smtClean="0"/>
              <a:t>DOCUMENTO SINTESIS</a:t>
            </a:r>
            <a:endParaRPr lang="es-SV" sz="1400" dirty="0"/>
          </a:p>
        </p:txBody>
      </p:sp>
      <p:sp>
        <p:nvSpPr>
          <p:cNvPr id="9" name="8 Rectángulo redondeado"/>
          <p:cNvSpPr/>
          <p:nvPr/>
        </p:nvSpPr>
        <p:spPr>
          <a:xfrm>
            <a:off x="3083215" y="4365104"/>
            <a:ext cx="2840400" cy="504056"/>
          </a:xfrm>
          <a:prstGeom prst="roundRect">
            <a:avLst/>
          </a:prstGeom>
          <a:solidFill>
            <a:srgbClr val="1F497D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1400" dirty="0" smtClean="0"/>
              <a:t>ANALISIS / REFLEXIÓN</a:t>
            </a:r>
            <a:endParaRPr lang="es-SV" sz="1400" dirty="0"/>
          </a:p>
        </p:txBody>
      </p:sp>
      <p:sp>
        <p:nvSpPr>
          <p:cNvPr id="10" name="9 Rectángulo redondeado"/>
          <p:cNvSpPr/>
          <p:nvPr/>
        </p:nvSpPr>
        <p:spPr>
          <a:xfrm>
            <a:off x="1043608" y="368660"/>
            <a:ext cx="1368152" cy="5040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s-SV" sz="1100" dirty="0" smtClean="0">
                <a:solidFill>
                  <a:srgbClr val="1F497D"/>
                </a:solidFill>
              </a:rPr>
              <a:t>Gestión del Conocimiento</a:t>
            </a:r>
            <a:endParaRPr lang="es-SV" sz="1100" dirty="0">
              <a:solidFill>
                <a:srgbClr val="1F497D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3563888" y="1088740"/>
            <a:ext cx="1826302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s-SV" sz="1400" dirty="0" smtClean="0"/>
              <a:t>DETERMINANTES</a:t>
            </a:r>
            <a:endParaRPr lang="es-SV" sz="1400" dirty="0"/>
          </a:p>
        </p:txBody>
      </p:sp>
      <p:sp>
        <p:nvSpPr>
          <p:cNvPr id="14" name="13 Rectángulo redondeado"/>
          <p:cNvSpPr/>
          <p:nvPr/>
        </p:nvSpPr>
        <p:spPr>
          <a:xfrm>
            <a:off x="1665578" y="1088740"/>
            <a:ext cx="1610278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s-SV" sz="1400" dirty="0" smtClean="0"/>
              <a:t>PERSPECTIVA REGIONAL</a:t>
            </a:r>
            <a:endParaRPr lang="es-SV" sz="1400" dirty="0"/>
          </a:p>
        </p:txBody>
      </p:sp>
      <p:sp>
        <p:nvSpPr>
          <p:cNvPr id="15" name="14 Flecha derecha"/>
          <p:cNvSpPr/>
          <p:nvPr/>
        </p:nvSpPr>
        <p:spPr>
          <a:xfrm>
            <a:off x="5436096" y="1052736"/>
            <a:ext cx="576064" cy="57606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6" name="15 Flecha derecha"/>
          <p:cNvSpPr/>
          <p:nvPr/>
        </p:nvSpPr>
        <p:spPr>
          <a:xfrm>
            <a:off x="2470515" y="332656"/>
            <a:ext cx="589318" cy="57606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7" name="16 CuadroTexto"/>
          <p:cNvSpPr txBox="1"/>
          <p:nvPr/>
        </p:nvSpPr>
        <p:spPr>
          <a:xfrm>
            <a:off x="5940152" y="1203138"/>
            <a:ext cx="97804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SV" sz="1200" b="1" dirty="0" smtClean="0">
                <a:solidFill>
                  <a:schemeClr val="tx2"/>
                </a:solidFill>
              </a:rPr>
              <a:t>DESAFIOS</a:t>
            </a:r>
            <a:endParaRPr lang="es-SV" sz="1200" b="1" dirty="0">
              <a:solidFill>
                <a:schemeClr val="tx2"/>
              </a:solidFill>
            </a:endParaRPr>
          </a:p>
        </p:txBody>
      </p:sp>
      <p:sp>
        <p:nvSpPr>
          <p:cNvPr id="18" name="17 Abrir llave"/>
          <p:cNvSpPr/>
          <p:nvPr/>
        </p:nvSpPr>
        <p:spPr>
          <a:xfrm>
            <a:off x="6876256" y="908720"/>
            <a:ext cx="216024" cy="828092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9" name="18 CuadroTexto"/>
          <p:cNvSpPr txBox="1"/>
          <p:nvPr/>
        </p:nvSpPr>
        <p:spPr>
          <a:xfrm>
            <a:off x="7020272" y="692696"/>
            <a:ext cx="1224135" cy="975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SV" sz="1200" b="1" dirty="0" smtClean="0">
                <a:solidFill>
                  <a:srgbClr val="1F497D"/>
                </a:solidFill>
              </a:rPr>
              <a:t>BRECHAS</a:t>
            </a:r>
          </a:p>
          <a:p>
            <a:pPr>
              <a:spcAft>
                <a:spcPts val="600"/>
              </a:spcAft>
            </a:pPr>
            <a:r>
              <a:rPr lang="es-SV" sz="1050" b="1" dirty="0" smtClean="0">
                <a:solidFill>
                  <a:srgbClr val="1F497D"/>
                </a:solidFill>
              </a:rPr>
              <a:t>INEQUIDADES</a:t>
            </a:r>
          </a:p>
          <a:p>
            <a:pPr>
              <a:spcAft>
                <a:spcPts val="600"/>
              </a:spcAft>
            </a:pPr>
            <a:r>
              <a:rPr lang="es-SV" sz="1100" b="1" dirty="0" smtClean="0">
                <a:solidFill>
                  <a:srgbClr val="1F497D"/>
                </a:solidFill>
              </a:rPr>
              <a:t>ESCENARIOS</a:t>
            </a:r>
            <a:endParaRPr lang="es-SV" sz="1100" b="1" dirty="0">
              <a:solidFill>
                <a:srgbClr val="1F497D"/>
              </a:solidFill>
            </a:endParaRPr>
          </a:p>
        </p:txBody>
      </p:sp>
      <p:sp>
        <p:nvSpPr>
          <p:cNvPr id="26" name="25 Rectángulo redondeado"/>
          <p:cNvSpPr/>
          <p:nvPr/>
        </p:nvSpPr>
        <p:spPr>
          <a:xfrm>
            <a:off x="2843808" y="6237312"/>
            <a:ext cx="3288985" cy="38742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s-SV" sz="1400" b="1" dirty="0" smtClean="0"/>
              <a:t>PROPUESTA POLITICA REGIONAL</a:t>
            </a:r>
            <a:endParaRPr lang="es-SV" sz="1400" b="1" dirty="0"/>
          </a:p>
        </p:txBody>
      </p:sp>
      <p:sp>
        <p:nvSpPr>
          <p:cNvPr id="27" name="26 Rectángulo redondeado"/>
          <p:cNvSpPr/>
          <p:nvPr/>
        </p:nvSpPr>
        <p:spPr>
          <a:xfrm>
            <a:off x="1043608" y="3068960"/>
            <a:ext cx="1368152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s-SV" sz="1400" dirty="0" smtClean="0"/>
              <a:t>SITUACIÓN ACTUAL</a:t>
            </a:r>
            <a:endParaRPr lang="es-SV" sz="1400" dirty="0"/>
          </a:p>
        </p:txBody>
      </p:sp>
      <p:sp>
        <p:nvSpPr>
          <p:cNvPr id="28" name="27 Rectángulo redondeado"/>
          <p:cNvSpPr/>
          <p:nvPr/>
        </p:nvSpPr>
        <p:spPr>
          <a:xfrm>
            <a:off x="3707904" y="3068960"/>
            <a:ext cx="1656184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s-SV" sz="1400" dirty="0" smtClean="0"/>
              <a:t>INFORMACIÓN CLAVE</a:t>
            </a:r>
            <a:endParaRPr lang="es-SV" sz="1400" dirty="0"/>
          </a:p>
        </p:txBody>
      </p:sp>
      <p:sp>
        <p:nvSpPr>
          <p:cNvPr id="29" name="28 Rectángulo redondeado"/>
          <p:cNvSpPr/>
          <p:nvPr/>
        </p:nvSpPr>
        <p:spPr>
          <a:xfrm>
            <a:off x="6516216" y="3068960"/>
            <a:ext cx="1224136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s-SV" sz="1400" dirty="0" smtClean="0"/>
              <a:t>FACTORES CLAVE</a:t>
            </a:r>
            <a:endParaRPr lang="es-SV" sz="1400" dirty="0"/>
          </a:p>
        </p:txBody>
      </p:sp>
      <p:sp>
        <p:nvSpPr>
          <p:cNvPr id="31" name="30 CuadroTexto"/>
          <p:cNvSpPr txBox="1"/>
          <p:nvPr/>
        </p:nvSpPr>
        <p:spPr>
          <a:xfrm>
            <a:off x="8063880" y="2780928"/>
            <a:ext cx="108012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SV" sz="1200" b="1" dirty="0" smtClean="0">
                <a:solidFill>
                  <a:srgbClr val="1F497D"/>
                </a:solidFill>
              </a:rPr>
              <a:t>EVIDENCIA</a:t>
            </a:r>
            <a:endParaRPr lang="es-SV" sz="1200" b="1" dirty="0">
              <a:solidFill>
                <a:srgbClr val="1F497D"/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8064896" y="5013176"/>
            <a:ext cx="1187624" cy="27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SV" sz="1100" b="1" dirty="0" smtClean="0">
                <a:solidFill>
                  <a:srgbClr val="1F497D"/>
                </a:solidFill>
              </a:rPr>
              <a:t>APRENDIZAJE</a:t>
            </a:r>
            <a:endParaRPr lang="es-SV" sz="1100" b="1" dirty="0">
              <a:solidFill>
                <a:srgbClr val="1F497D"/>
              </a:solidFill>
            </a:endParaRPr>
          </a:p>
        </p:txBody>
      </p:sp>
      <p:sp>
        <p:nvSpPr>
          <p:cNvPr id="33" name="32 Rectángulo redondeado"/>
          <p:cNvSpPr/>
          <p:nvPr/>
        </p:nvSpPr>
        <p:spPr>
          <a:xfrm>
            <a:off x="1187624" y="5081203"/>
            <a:ext cx="1915244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s-SV" sz="1400" dirty="0" smtClean="0"/>
              <a:t>DIALOGO ESTRUCTURADO</a:t>
            </a:r>
            <a:endParaRPr lang="es-SV" sz="1400" dirty="0"/>
          </a:p>
        </p:txBody>
      </p:sp>
      <p:sp>
        <p:nvSpPr>
          <p:cNvPr id="36" name="35 Rectángulo redondeado"/>
          <p:cNvSpPr/>
          <p:nvPr/>
        </p:nvSpPr>
        <p:spPr>
          <a:xfrm>
            <a:off x="3530678" y="5081203"/>
            <a:ext cx="1915244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s-SV" sz="1400" dirty="0" smtClean="0"/>
              <a:t>CONSENSO</a:t>
            </a:r>
            <a:endParaRPr lang="es-SV" sz="1400" dirty="0"/>
          </a:p>
        </p:txBody>
      </p:sp>
      <p:sp>
        <p:nvSpPr>
          <p:cNvPr id="37" name="36 Rectángulo redondeado"/>
          <p:cNvSpPr/>
          <p:nvPr/>
        </p:nvSpPr>
        <p:spPr>
          <a:xfrm>
            <a:off x="5805636" y="5081203"/>
            <a:ext cx="1915244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s-SV" sz="1400" dirty="0" smtClean="0"/>
              <a:t>ABORDAJE Intersectorial</a:t>
            </a:r>
            <a:endParaRPr lang="es-SV" sz="1400" dirty="0"/>
          </a:p>
        </p:txBody>
      </p:sp>
    </p:spTree>
    <p:extLst>
      <p:ext uri="{BB962C8B-B14F-4D97-AF65-F5344CB8AC3E}">
        <p14:creationId xmlns:p14="http://schemas.microsoft.com/office/powerpoint/2010/main" val="487020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 animBg="1"/>
      <p:bldP spid="23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 animBg="1"/>
      <p:bldP spid="19" grpId="0"/>
      <p:bldP spid="26" grpId="0" animBg="1"/>
      <p:bldP spid="27" grpId="0" animBg="1"/>
      <p:bldP spid="28" grpId="0" animBg="1"/>
      <p:bldP spid="29" grpId="0" animBg="1"/>
      <p:bldP spid="31" grpId="0"/>
      <p:bldP spid="32" grpId="0"/>
      <p:bldP spid="33" grpId="0" animBg="1"/>
      <p:bldP spid="36" grpId="0" animBg="1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2034365"/>
            <a:ext cx="9252520" cy="482363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182" y="764704"/>
            <a:ext cx="3873996" cy="95042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867" y="764704"/>
            <a:ext cx="950421" cy="95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09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-5283968"/>
            <a:ext cx="15525002" cy="13443751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/>
        </p:nvSpPr>
        <p:spPr bwMode="gray">
          <a:xfrm>
            <a:off x="4672013" y="1555750"/>
            <a:ext cx="4164012" cy="360363"/>
          </a:xfrm>
          <a:prstGeom prst="rect">
            <a:avLst/>
          </a:prstGeom>
          <a:solidFill>
            <a:srgbClr val="246EB6"/>
          </a:solidFill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0" hangingPunct="0">
              <a:buNone/>
            </a:pPr>
            <a:r>
              <a:rPr lang="es-SV" sz="1800" b="1" noProof="1">
                <a:solidFill>
                  <a:schemeClr val="bg1"/>
                </a:solidFill>
              </a:rPr>
              <a:t>Protocolo de Tegucigalpa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gray">
          <a:xfrm>
            <a:off x="4672013" y="1916113"/>
            <a:ext cx="4164012" cy="3879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8000" tIns="108000" rIns="72000" bIns="72000"/>
          <a:lstStyle/>
          <a:p>
            <a:pPr marL="285750" indent="-285750">
              <a:spcBef>
                <a:spcPct val="4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SV" sz="1600" noProof="1">
                <a:solidFill>
                  <a:srgbClr val="246EB6"/>
                </a:solidFill>
              </a:rPr>
              <a:t>El Sistema de la Integración Centroamericana (SICA) fue creado con la firma -el 13 de diciembre de 1991- del Protocolo de Tegucigalpa, por los Estados de Costa Rica, El Salvador, Guatemala, Honduras, Nicaragua y Panamá.</a:t>
            </a:r>
          </a:p>
          <a:p>
            <a:pPr marL="285750" indent="-285750">
              <a:spcBef>
                <a:spcPct val="4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s-SV" sz="1600" noProof="1" smtClean="0">
              <a:solidFill>
                <a:srgbClr val="246EB6"/>
              </a:solidFill>
            </a:endParaRPr>
          </a:p>
          <a:p>
            <a:pPr marL="285750" indent="-285750">
              <a:spcBef>
                <a:spcPct val="4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SV" sz="1600" noProof="1" smtClean="0">
                <a:solidFill>
                  <a:srgbClr val="246EB6"/>
                </a:solidFill>
              </a:rPr>
              <a:t>El </a:t>
            </a:r>
            <a:r>
              <a:rPr lang="es-SV" sz="1600" noProof="1">
                <a:solidFill>
                  <a:srgbClr val="246EB6"/>
                </a:solidFill>
              </a:rPr>
              <a:t>Sistema de la Integración Centroamericana inicia su funcionamiento  el 1 de febrero de 1993.</a:t>
            </a:r>
            <a:r>
              <a:rPr lang="es-ES" sz="1600" dirty="0">
                <a:solidFill>
                  <a:srgbClr val="246EB6"/>
                </a:solidFill>
              </a:rPr>
              <a:t>	</a:t>
            </a:r>
          </a:p>
          <a:p>
            <a:pPr marL="190500" indent="-190500">
              <a:spcBef>
                <a:spcPct val="40000"/>
              </a:spcBef>
              <a:buClr>
                <a:schemeClr val="accent2"/>
              </a:buClr>
              <a:buFont typeface="Wingdings" pitchFamily="-108" charset="2"/>
              <a:buChar char="§"/>
            </a:pPr>
            <a:endParaRPr lang="es-ES" sz="1800" noProof="1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17" y="1583184"/>
            <a:ext cx="4048102" cy="479054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828" y="2061676"/>
            <a:ext cx="202500" cy="20250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828" y="4401124"/>
            <a:ext cx="202500" cy="2025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101" y="555024"/>
            <a:ext cx="4871251" cy="33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693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n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-5283968"/>
            <a:ext cx="15525002" cy="13443751"/>
          </a:xfrm>
          <a:prstGeom prst="rect">
            <a:avLst/>
          </a:prstGeom>
        </p:spPr>
      </p:pic>
      <p:sp>
        <p:nvSpPr>
          <p:cNvPr id="38" name="Rectángulo 1"/>
          <p:cNvSpPr/>
          <p:nvPr/>
        </p:nvSpPr>
        <p:spPr>
          <a:xfrm>
            <a:off x="265546" y="2564904"/>
            <a:ext cx="4284709" cy="1713186"/>
          </a:xfrm>
          <a:prstGeom prst="rect">
            <a:avLst/>
          </a:prstGeom>
        </p:spPr>
        <p:txBody>
          <a:bodyPr wrap="square" lIns="91341" tIns="45669" rIns="91341" bIns="45669">
            <a:spAutoFit/>
          </a:bodyPr>
          <a:lstStyle/>
          <a:p>
            <a:pPr>
              <a:spcBef>
                <a:spcPct val="40000"/>
              </a:spcBef>
              <a:buClr>
                <a:schemeClr val="accent2"/>
              </a:buClr>
              <a:buNone/>
            </a:pPr>
            <a:r>
              <a:rPr lang="es-SV" sz="1600" dirty="0">
                <a:solidFill>
                  <a:srgbClr val="246EB6"/>
                </a:solidFill>
              </a:rPr>
              <a:t>El Sistema de la Integración Centroamericana se compone por los siguientes Estados Miembros: Belice, </a:t>
            </a:r>
            <a:r>
              <a:rPr lang="es-SV" sz="1600" dirty="0" smtClean="0">
                <a:solidFill>
                  <a:srgbClr val="246EB6"/>
                </a:solidFill>
              </a:rPr>
              <a:t>Costa </a:t>
            </a:r>
            <a:r>
              <a:rPr lang="es-SV" sz="1600" dirty="0">
                <a:solidFill>
                  <a:srgbClr val="246EB6"/>
                </a:solidFill>
              </a:rPr>
              <a:t>Rica, </a:t>
            </a:r>
            <a:r>
              <a:rPr lang="es-SV" sz="1600" dirty="0" smtClean="0">
                <a:solidFill>
                  <a:srgbClr val="246EB6"/>
                </a:solidFill>
              </a:rPr>
              <a:t>El </a:t>
            </a:r>
            <a:r>
              <a:rPr lang="es-SV" sz="1600" dirty="0">
                <a:solidFill>
                  <a:srgbClr val="246EB6"/>
                </a:solidFill>
              </a:rPr>
              <a:t>Salvador, </a:t>
            </a:r>
            <a:r>
              <a:rPr lang="es-SV" sz="1600" dirty="0" smtClean="0">
                <a:solidFill>
                  <a:srgbClr val="246EB6"/>
                </a:solidFill>
              </a:rPr>
              <a:t>Guatemala</a:t>
            </a:r>
            <a:r>
              <a:rPr lang="es-SV" sz="1600" dirty="0">
                <a:solidFill>
                  <a:srgbClr val="246EB6"/>
                </a:solidFill>
              </a:rPr>
              <a:t>, </a:t>
            </a:r>
            <a:r>
              <a:rPr lang="es-SV" sz="1600" dirty="0" smtClean="0">
                <a:solidFill>
                  <a:srgbClr val="246EB6"/>
                </a:solidFill>
              </a:rPr>
              <a:t>Honduras</a:t>
            </a:r>
            <a:r>
              <a:rPr lang="es-SV" sz="1600" dirty="0">
                <a:solidFill>
                  <a:srgbClr val="246EB6"/>
                </a:solidFill>
              </a:rPr>
              <a:t>, </a:t>
            </a:r>
            <a:r>
              <a:rPr lang="es-SV" sz="1600" dirty="0" smtClean="0">
                <a:solidFill>
                  <a:srgbClr val="246EB6"/>
                </a:solidFill>
              </a:rPr>
              <a:t>Nicaragua y </a:t>
            </a:r>
            <a:r>
              <a:rPr lang="es-SV" sz="1600" dirty="0">
                <a:solidFill>
                  <a:srgbClr val="246EB6"/>
                </a:solidFill>
              </a:rPr>
              <a:t>República Dominicana.</a:t>
            </a:r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256" y="1700808"/>
            <a:ext cx="3930200" cy="3847556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046" y="1006594"/>
            <a:ext cx="5063239" cy="86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38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-5283968"/>
            <a:ext cx="15525002" cy="13443751"/>
          </a:xfrm>
          <a:prstGeom prst="rect">
            <a:avLst/>
          </a:prstGeom>
        </p:spPr>
      </p:pic>
      <p:sp>
        <p:nvSpPr>
          <p:cNvPr id="30726" name="Rectangle 4"/>
          <p:cNvSpPr>
            <a:spLocks noChangeArrowheads="1"/>
          </p:cNvSpPr>
          <p:nvPr/>
        </p:nvSpPr>
        <p:spPr bwMode="gray">
          <a:xfrm>
            <a:off x="4111709" y="476671"/>
            <a:ext cx="5244847" cy="1280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8000" tIns="108000" rIns="72000" bIns="72000" anchor="ctr"/>
          <a:lstStyle/>
          <a:p>
            <a:pPr marL="190500" indent="-190500">
              <a:buClr>
                <a:schemeClr val="accent2"/>
              </a:buClr>
              <a:buFont typeface="Wingdings" pitchFamily="-108" charset="2"/>
              <a:buChar char="§"/>
            </a:pPr>
            <a:r>
              <a:rPr lang="es-SV" sz="1000" noProof="1">
                <a:solidFill>
                  <a:srgbClr val="246EB6"/>
                </a:solidFill>
              </a:rPr>
              <a:t>La Reunión de Presidentes</a:t>
            </a:r>
          </a:p>
          <a:p>
            <a:pPr marL="190500" indent="-190500">
              <a:buClr>
                <a:schemeClr val="accent2"/>
              </a:buClr>
              <a:buFont typeface="Wingdings" pitchFamily="-108" charset="2"/>
              <a:buChar char="§"/>
            </a:pPr>
            <a:r>
              <a:rPr lang="es-SV" sz="1000" noProof="1">
                <a:solidFill>
                  <a:srgbClr val="246EB6"/>
                </a:solidFill>
              </a:rPr>
              <a:t>La Reunión de Vicepresidentes</a:t>
            </a:r>
          </a:p>
          <a:p>
            <a:pPr marL="190500" indent="-190500">
              <a:buClr>
                <a:schemeClr val="accent2"/>
              </a:buClr>
              <a:buFont typeface="Wingdings" pitchFamily="-108" charset="2"/>
              <a:buChar char="§"/>
            </a:pPr>
            <a:r>
              <a:rPr lang="es-SV" sz="1000" noProof="1">
                <a:solidFill>
                  <a:srgbClr val="246EB6"/>
                </a:solidFill>
              </a:rPr>
              <a:t>El Parlamento Centroamericano | PARLACEN</a:t>
            </a:r>
          </a:p>
          <a:p>
            <a:pPr marL="190500" indent="-190500">
              <a:buClr>
                <a:schemeClr val="accent2"/>
              </a:buClr>
              <a:buFont typeface="Wingdings" pitchFamily="-108" charset="2"/>
              <a:buChar char="§"/>
            </a:pPr>
            <a:r>
              <a:rPr lang="es-SV" sz="1000" noProof="1">
                <a:solidFill>
                  <a:srgbClr val="246EB6"/>
                </a:solidFill>
              </a:rPr>
              <a:t>La Corte Centroamericana de Justicia | CCJ</a:t>
            </a:r>
          </a:p>
          <a:p>
            <a:pPr marL="190500" indent="-190500">
              <a:buClr>
                <a:schemeClr val="accent2"/>
              </a:buClr>
              <a:buFont typeface="Wingdings" pitchFamily="-108" charset="2"/>
              <a:buChar char="§"/>
            </a:pPr>
            <a:r>
              <a:rPr lang="es-SV" sz="1000" noProof="1">
                <a:solidFill>
                  <a:srgbClr val="FF0000"/>
                </a:solidFill>
              </a:rPr>
              <a:t>El Consejo de Ministros</a:t>
            </a:r>
          </a:p>
          <a:p>
            <a:pPr marL="190500" indent="-190500">
              <a:buClr>
                <a:schemeClr val="accent2"/>
              </a:buClr>
              <a:buFont typeface="Wingdings" pitchFamily="-108" charset="2"/>
              <a:buChar char="§"/>
            </a:pPr>
            <a:r>
              <a:rPr lang="es-SV" sz="1000" noProof="1">
                <a:solidFill>
                  <a:srgbClr val="246EB6"/>
                </a:solidFill>
              </a:rPr>
              <a:t>El Comité Ejecutivo | CE-SICA</a:t>
            </a:r>
          </a:p>
          <a:p>
            <a:pPr marL="190500" indent="-190500">
              <a:buClr>
                <a:schemeClr val="accent2"/>
              </a:buClr>
              <a:buFont typeface="Wingdings" pitchFamily="-108" charset="2"/>
              <a:buChar char="§"/>
            </a:pPr>
            <a:r>
              <a:rPr lang="es-SV" sz="1000" noProof="1">
                <a:solidFill>
                  <a:srgbClr val="246EB6"/>
                </a:solidFill>
              </a:rPr>
              <a:t>La Secretaría General | SG-SICA</a:t>
            </a:r>
          </a:p>
          <a:p>
            <a:pPr marL="190500" indent="-190500">
              <a:buClr>
                <a:schemeClr val="accent2"/>
              </a:buClr>
              <a:buFont typeface="Wingdings" pitchFamily="-108" charset="2"/>
              <a:buChar char="§"/>
            </a:pPr>
            <a:r>
              <a:rPr lang="es-SV" sz="1000" noProof="1">
                <a:solidFill>
                  <a:srgbClr val="246EB6"/>
                </a:solidFill>
              </a:rPr>
              <a:t>El Comité Consultivo | CC-SICA</a:t>
            </a:r>
          </a:p>
        </p:txBody>
      </p:sp>
      <p:sp>
        <p:nvSpPr>
          <p:cNvPr id="60426" name="AutoShape 10"/>
          <p:cNvSpPr>
            <a:spLocks noChangeArrowheads="1"/>
          </p:cNvSpPr>
          <p:nvPr/>
        </p:nvSpPr>
        <p:spPr bwMode="gray">
          <a:xfrm>
            <a:off x="1414127" y="620957"/>
            <a:ext cx="1227810" cy="1084508"/>
          </a:xfrm>
          <a:prstGeom prst="triangle">
            <a:avLst>
              <a:gd name="adj" fmla="val 50000"/>
            </a:avLst>
          </a:prstGeom>
          <a:solidFill>
            <a:srgbClr val="246EB6"/>
          </a:solidFill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SV" sz="2000">
              <a:ea typeface="+mn-ea"/>
            </a:endParaRPr>
          </a:p>
        </p:txBody>
      </p:sp>
      <p:sp>
        <p:nvSpPr>
          <p:cNvPr id="60427" name="AutoShape 11"/>
          <p:cNvSpPr>
            <a:spLocks noChangeArrowheads="1"/>
          </p:cNvSpPr>
          <p:nvPr/>
        </p:nvSpPr>
        <p:spPr bwMode="gray">
          <a:xfrm rot="10800000">
            <a:off x="683568" y="2996952"/>
            <a:ext cx="2654982" cy="1018530"/>
          </a:xfrm>
          <a:custGeom>
            <a:avLst/>
            <a:gdLst>
              <a:gd name="G0" fmla="+- 4760 0 0"/>
              <a:gd name="G1" fmla="+- 21600 0 4760"/>
              <a:gd name="G2" fmla="*/ 4760 1 2"/>
              <a:gd name="G3" fmla="+- 21600 0 G2"/>
              <a:gd name="G4" fmla="+/ 4760 21600 2"/>
              <a:gd name="G5" fmla="+/ G1 0 2"/>
              <a:gd name="G6" fmla="*/ 21600 21600 4760"/>
              <a:gd name="G7" fmla="*/ G6 1 2"/>
              <a:gd name="G8" fmla="+- 21600 0 G7"/>
              <a:gd name="G9" fmla="*/ 21600 1 2"/>
              <a:gd name="G10" fmla="+- 4760 0 G9"/>
              <a:gd name="G11" fmla="?: G10 G8 0"/>
              <a:gd name="G12" fmla="?: G10 G7 21600"/>
              <a:gd name="T0" fmla="*/ 19220 w 21600"/>
              <a:gd name="T1" fmla="*/ 10800 h 21600"/>
              <a:gd name="T2" fmla="*/ 10800 w 21600"/>
              <a:gd name="T3" fmla="*/ 21600 h 21600"/>
              <a:gd name="T4" fmla="*/ 2380 w 21600"/>
              <a:gd name="T5" fmla="*/ 10800 h 21600"/>
              <a:gd name="T6" fmla="*/ 10800 w 21600"/>
              <a:gd name="T7" fmla="*/ 0 h 21600"/>
              <a:gd name="T8" fmla="*/ 4180 w 21600"/>
              <a:gd name="T9" fmla="*/ 4180 h 21600"/>
              <a:gd name="T10" fmla="*/ 17420 w 21600"/>
              <a:gd name="T11" fmla="*/ 1742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4760" y="21600"/>
                </a:lnTo>
                <a:lnTo>
                  <a:pt x="1684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246EB6"/>
          </a:solidFill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s-SV" sz="20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0428" name="AutoShape 12"/>
          <p:cNvSpPr>
            <a:spLocks noChangeArrowheads="1"/>
          </p:cNvSpPr>
          <p:nvPr/>
        </p:nvSpPr>
        <p:spPr bwMode="gray">
          <a:xfrm rot="10800000">
            <a:off x="42863" y="5154613"/>
            <a:ext cx="3970337" cy="1039812"/>
          </a:xfrm>
          <a:custGeom>
            <a:avLst/>
            <a:gdLst>
              <a:gd name="T0" fmla="*/ 3678628 w 21600"/>
              <a:gd name="T1" fmla="*/ 519906 h 21600"/>
              <a:gd name="T2" fmla="*/ 1985169 w 21600"/>
              <a:gd name="T3" fmla="*/ 1039812 h 21600"/>
              <a:gd name="T4" fmla="*/ 291709 w 21600"/>
              <a:gd name="T5" fmla="*/ 519906 h 21600"/>
              <a:gd name="T6" fmla="*/ 1985169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87 w 21600"/>
              <a:gd name="T13" fmla="*/ 3387 h 21600"/>
              <a:gd name="T14" fmla="*/ 18213 w 21600"/>
              <a:gd name="T15" fmla="*/ 182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174" y="21600"/>
                </a:lnTo>
                <a:lnTo>
                  <a:pt x="18426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246EB6"/>
          </a:solidFill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s-SV" sz="20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0734" name="Text Box 13"/>
          <p:cNvSpPr txBox="1">
            <a:spLocks noChangeArrowheads="1"/>
          </p:cNvSpPr>
          <p:nvPr/>
        </p:nvSpPr>
        <p:spPr bwMode="gray">
          <a:xfrm>
            <a:off x="1581878" y="1327478"/>
            <a:ext cx="920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None/>
            </a:pPr>
            <a:r>
              <a:rPr lang="es-SV" sz="1400" b="1" noProof="1">
                <a:solidFill>
                  <a:schemeClr val="bg1"/>
                </a:solidFill>
              </a:rPr>
              <a:t>Organos</a:t>
            </a:r>
            <a:endParaRPr lang="es-SV" sz="1600" b="1" noProof="1">
              <a:solidFill>
                <a:schemeClr val="bg1"/>
              </a:solidFill>
            </a:endParaRPr>
          </a:p>
        </p:txBody>
      </p:sp>
      <p:sp>
        <p:nvSpPr>
          <p:cNvPr id="30735" name="Text Box 14"/>
          <p:cNvSpPr txBox="1">
            <a:spLocks noChangeArrowheads="1"/>
          </p:cNvSpPr>
          <p:nvPr/>
        </p:nvSpPr>
        <p:spPr bwMode="gray">
          <a:xfrm>
            <a:off x="1187624" y="3212976"/>
            <a:ext cx="1645002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None/>
            </a:pPr>
            <a:r>
              <a:rPr lang="es-SV" sz="1600" b="1" noProof="1">
                <a:solidFill>
                  <a:schemeClr val="bg1"/>
                </a:solidFill>
              </a:rPr>
              <a:t>Secretarías del</a:t>
            </a:r>
          </a:p>
          <a:p>
            <a:pPr algn="ctr" eaLnBrk="0" hangingPunct="0">
              <a:buNone/>
            </a:pPr>
            <a:r>
              <a:rPr lang="es-SV" sz="1600" b="1" noProof="1">
                <a:solidFill>
                  <a:schemeClr val="bg1"/>
                </a:solidFill>
              </a:rPr>
              <a:t>Sistema</a:t>
            </a:r>
          </a:p>
        </p:txBody>
      </p:sp>
      <p:sp>
        <p:nvSpPr>
          <p:cNvPr id="30736" name="Rectangle 15"/>
          <p:cNvSpPr>
            <a:spLocks noChangeArrowheads="1"/>
          </p:cNvSpPr>
          <p:nvPr/>
        </p:nvSpPr>
        <p:spPr bwMode="gray">
          <a:xfrm>
            <a:off x="4116831" y="2478414"/>
            <a:ext cx="5018199" cy="2263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8000" tIns="108000" rIns="72000" bIns="72000" anchor="ctr"/>
          <a:lstStyle/>
          <a:p>
            <a:pPr marL="190500" indent="-190500">
              <a:buClr>
                <a:schemeClr val="accent2"/>
              </a:buClr>
              <a:buFont typeface="Wingdings" pitchFamily="-108" charset="2"/>
              <a:buChar char="§"/>
            </a:pPr>
            <a:r>
              <a:rPr lang="es-SV" sz="1000" dirty="0">
                <a:solidFill>
                  <a:srgbClr val="246EB6"/>
                </a:solidFill>
              </a:rPr>
              <a:t>Secretaría Ejecutiva de la Comisión Centroamericana de Ambiente y Desarrollo | SE-CCAD </a:t>
            </a:r>
          </a:p>
          <a:p>
            <a:pPr marL="190500" indent="-190500">
              <a:buClr>
                <a:schemeClr val="accent2"/>
              </a:buClr>
              <a:buFont typeface="Wingdings" pitchFamily="-108" charset="2"/>
              <a:buChar char="§"/>
            </a:pPr>
            <a:r>
              <a:rPr lang="es-SV" sz="1000" dirty="0">
                <a:solidFill>
                  <a:srgbClr val="246EB6"/>
                </a:solidFill>
              </a:rPr>
              <a:t>Secretaría de Integración Económica Centroamericana | SIECA</a:t>
            </a:r>
          </a:p>
          <a:p>
            <a:pPr marL="190500" indent="-190500">
              <a:buClr>
                <a:schemeClr val="accent2"/>
              </a:buClr>
              <a:buFont typeface="Wingdings" pitchFamily="-108" charset="2"/>
              <a:buChar char="§"/>
            </a:pPr>
            <a:r>
              <a:rPr lang="es-SV" sz="1000" dirty="0">
                <a:solidFill>
                  <a:srgbClr val="246EB6"/>
                </a:solidFill>
              </a:rPr>
              <a:t>Secretaría Ejecutiva del Consejo Monetario Centroamericano | SE-CMCA</a:t>
            </a:r>
          </a:p>
          <a:p>
            <a:pPr marL="190500" indent="-190500">
              <a:buClr>
                <a:schemeClr val="accent2"/>
              </a:buClr>
              <a:buFont typeface="Wingdings" pitchFamily="-108" charset="2"/>
              <a:buChar char="§"/>
            </a:pPr>
            <a:r>
              <a:rPr lang="es-SV" sz="1000" dirty="0">
                <a:solidFill>
                  <a:srgbClr val="246EB6"/>
                </a:solidFill>
              </a:rPr>
              <a:t>Secretaría de Integración Turística Centroamericana | SITCA</a:t>
            </a:r>
          </a:p>
          <a:p>
            <a:pPr marL="190500" indent="-190500">
              <a:buClr>
                <a:schemeClr val="accent2"/>
              </a:buClr>
              <a:buFont typeface="Wingdings" pitchFamily="-108" charset="2"/>
              <a:buChar char="§"/>
            </a:pPr>
            <a:r>
              <a:rPr lang="es-SV" sz="1000" dirty="0">
                <a:solidFill>
                  <a:srgbClr val="246EB6"/>
                </a:solidFill>
              </a:rPr>
              <a:t>Secretaría Ejecutiva del Consejo Agropecuario Centroamericano | SE-CAC</a:t>
            </a:r>
          </a:p>
          <a:p>
            <a:pPr marL="190500" indent="-190500">
              <a:buClr>
                <a:schemeClr val="accent2"/>
              </a:buClr>
              <a:buFont typeface="Wingdings" pitchFamily="-108" charset="2"/>
              <a:buChar char="§"/>
            </a:pPr>
            <a:r>
              <a:rPr lang="es-SV" sz="1000" dirty="0">
                <a:solidFill>
                  <a:srgbClr val="246EB6"/>
                </a:solidFill>
              </a:rPr>
              <a:t>Secretaría de la Integración Social Centroamericana | SISCA </a:t>
            </a:r>
          </a:p>
          <a:p>
            <a:pPr marL="190500" indent="-190500">
              <a:buClr>
                <a:schemeClr val="accent2"/>
              </a:buClr>
              <a:buFont typeface="Wingdings" pitchFamily="-108" charset="2"/>
              <a:buChar char="§"/>
            </a:pPr>
            <a:r>
              <a:rPr lang="es-SV" sz="1000" u="sng" dirty="0">
                <a:solidFill>
                  <a:srgbClr val="FF0000"/>
                </a:solidFill>
              </a:rPr>
              <a:t>Secretaría </a:t>
            </a:r>
            <a:r>
              <a:rPr lang="es-SV" sz="1000" u="sng" dirty="0" smtClean="0">
                <a:solidFill>
                  <a:srgbClr val="FF0000"/>
                </a:solidFill>
              </a:rPr>
              <a:t>Ejecutiva del </a:t>
            </a:r>
            <a:r>
              <a:rPr lang="es-SV" sz="1000" u="sng" dirty="0">
                <a:solidFill>
                  <a:srgbClr val="FF0000"/>
                </a:solidFill>
              </a:rPr>
              <a:t>Consejo de Ministros de Salud de Centroamérica | ST-COMISCA</a:t>
            </a:r>
          </a:p>
          <a:p>
            <a:pPr marL="190500" indent="-190500">
              <a:buClr>
                <a:schemeClr val="accent2"/>
              </a:buClr>
              <a:buFont typeface="Wingdings" pitchFamily="-108" charset="2"/>
              <a:buChar char="§"/>
            </a:pPr>
            <a:r>
              <a:rPr lang="es-SV" sz="1000" dirty="0">
                <a:solidFill>
                  <a:srgbClr val="246EB6"/>
                </a:solidFill>
              </a:rPr>
              <a:t>Secretaría Técnica del Consejo de Ministras de la Mujer de Centroamérica | ST-COMMCA </a:t>
            </a:r>
          </a:p>
          <a:p>
            <a:pPr marL="190500" indent="-190500">
              <a:buClr>
                <a:schemeClr val="accent2"/>
              </a:buClr>
              <a:buFont typeface="Wingdings" pitchFamily="-108" charset="2"/>
              <a:buChar char="§"/>
            </a:pPr>
            <a:r>
              <a:rPr lang="es-SV" sz="1000" dirty="0">
                <a:solidFill>
                  <a:srgbClr val="246EB6"/>
                </a:solidFill>
              </a:rPr>
              <a:t>Secretaría General de la Coordinación Educativa y Cultural Centroamericana | SG-CECC</a:t>
            </a:r>
            <a:endParaRPr lang="es-SV" sz="1000" noProof="1">
              <a:solidFill>
                <a:srgbClr val="246EB6"/>
              </a:solidFill>
            </a:endParaRPr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gray">
          <a:xfrm>
            <a:off x="620492" y="5494338"/>
            <a:ext cx="2967479" cy="342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None/>
            </a:pPr>
            <a:r>
              <a:rPr lang="es-SV" sz="1600" b="1" noProof="1">
                <a:solidFill>
                  <a:schemeClr val="bg1"/>
                </a:solidFill>
              </a:rPr>
              <a:t>Instituciones Especializadas</a:t>
            </a:r>
          </a:p>
        </p:txBody>
      </p:sp>
      <p:sp>
        <p:nvSpPr>
          <p:cNvPr id="17" name="AutoShape 10"/>
          <p:cNvSpPr>
            <a:spLocks noChangeArrowheads="1"/>
          </p:cNvSpPr>
          <p:nvPr/>
        </p:nvSpPr>
        <p:spPr bwMode="gray">
          <a:xfrm flipV="1">
            <a:off x="3563888" y="3068960"/>
            <a:ext cx="544512" cy="698500"/>
          </a:xfrm>
          <a:prstGeom prst="rightArrow">
            <a:avLst>
              <a:gd name="adj1" fmla="val 55000"/>
              <a:gd name="adj2" fmla="val 63606"/>
            </a:avLst>
          </a:prstGeom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10800000" lIns="324000" tIns="0" rIns="0" bIns="0" anchor="ctr"/>
          <a:lstStyle/>
          <a:p>
            <a:pPr algn="ctr" eaLnBrk="0" hangingPunct="0">
              <a:defRPr/>
            </a:pPr>
            <a:endParaRPr lang="es-SV" sz="1800" noProof="1">
              <a:solidFill>
                <a:srgbClr val="000000"/>
              </a:solidFill>
              <a:ea typeface="+mn-ea"/>
            </a:endParaRPr>
          </a:p>
        </p:txBody>
      </p:sp>
      <p:sp>
        <p:nvSpPr>
          <p:cNvPr id="19" name="AutoShape 10"/>
          <p:cNvSpPr>
            <a:spLocks noChangeArrowheads="1"/>
          </p:cNvSpPr>
          <p:nvPr/>
        </p:nvSpPr>
        <p:spPr bwMode="gray">
          <a:xfrm flipV="1">
            <a:off x="3567197" y="851665"/>
            <a:ext cx="544512" cy="698500"/>
          </a:xfrm>
          <a:prstGeom prst="rightArrow">
            <a:avLst>
              <a:gd name="adj1" fmla="val 55000"/>
              <a:gd name="adj2" fmla="val 63606"/>
            </a:avLst>
          </a:prstGeom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10800000" lIns="324000" tIns="0" rIns="0" bIns="0" anchor="ctr"/>
          <a:lstStyle/>
          <a:p>
            <a:pPr algn="ctr" eaLnBrk="0" hangingPunct="0">
              <a:defRPr/>
            </a:pPr>
            <a:endParaRPr lang="es-SV" sz="1800" noProof="1">
              <a:solidFill>
                <a:srgbClr val="000000"/>
              </a:solidFill>
              <a:ea typeface="+mn-ea"/>
            </a:endParaRP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gray">
          <a:xfrm>
            <a:off x="4499992" y="5157192"/>
            <a:ext cx="4896544" cy="15567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08000" tIns="108000" rIns="72000" bIns="72000" numCol="3" anchor="ctr"/>
          <a:lstStyle/>
          <a:p>
            <a:pPr marL="190500" indent="-190500"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s-SV" sz="1000" dirty="0">
                <a:solidFill>
                  <a:srgbClr val="246EB6"/>
                </a:solidFill>
              </a:rPr>
              <a:t>BCIE</a:t>
            </a:r>
          </a:p>
          <a:p>
            <a:pPr marL="190500" indent="-190500"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s-SV" sz="1000" dirty="0">
                <a:solidFill>
                  <a:srgbClr val="246EB6"/>
                </a:solidFill>
              </a:rPr>
              <a:t>OSPESCA</a:t>
            </a:r>
          </a:p>
          <a:p>
            <a:pPr marL="190500" indent="-190500"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s-SV" sz="1000" dirty="0">
                <a:solidFill>
                  <a:srgbClr val="246EB6"/>
                </a:solidFill>
              </a:rPr>
              <a:t>ICAP</a:t>
            </a:r>
          </a:p>
          <a:p>
            <a:pPr marL="190500" indent="-190500"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s-SV" sz="1000" dirty="0">
                <a:solidFill>
                  <a:srgbClr val="246EB6"/>
                </a:solidFill>
              </a:rPr>
              <a:t>CENPROMYPE</a:t>
            </a:r>
          </a:p>
          <a:p>
            <a:pPr marL="190500" indent="-190500"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s-SV" sz="1000" dirty="0">
                <a:solidFill>
                  <a:srgbClr val="246EB6"/>
                </a:solidFill>
              </a:rPr>
              <a:t>COMTELCA</a:t>
            </a:r>
          </a:p>
          <a:p>
            <a:pPr marL="190500" indent="-190500"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s-SV" sz="1000" dirty="0" smtClean="0">
                <a:solidFill>
                  <a:srgbClr val="246EB6"/>
                </a:solidFill>
              </a:rPr>
              <a:t>COCESNA</a:t>
            </a:r>
          </a:p>
          <a:p>
            <a:pPr marL="190500" indent="-190500"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s-SV" sz="1000" dirty="0" smtClean="0">
                <a:solidFill>
                  <a:srgbClr val="FF0000"/>
                </a:solidFill>
              </a:rPr>
              <a:t>OCAM</a:t>
            </a:r>
            <a:endParaRPr lang="es-SV" sz="1000" dirty="0">
              <a:solidFill>
                <a:srgbClr val="FF0000"/>
              </a:solidFill>
            </a:endParaRPr>
          </a:p>
          <a:p>
            <a:pPr marL="190500" indent="-190500"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s-SV" sz="1000" dirty="0">
                <a:solidFill>
                  <a:srgbClr val="246EB6"/>
                </a:solidFill>
              </a:rPr>
              <a:t>CEPREDENAC</a:t>
            </a:r>
          </a:p>
          <a:p>
            <a:pPr marL="190500" indent="-190500"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s-SV" sz="1000" dirty="0">
                <a:solidFill>
                  <a:srgbClr val="246EB6"/>
                </a:solidFill>
              </a:rPr>
              <a:t>CRRH</a:t>
            </a:r>
          </a:p>
          <a:p>
            <a:pPr marL="190500" indent="-190500"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s-SV" sz="1000" dirty="0">
                <a:solidFill>
                  <a:srgbClr val="246EB6"/>
                </a:solidFill>
              </a:rPr>
              <a:t>FOCARD-APS</a:t>
            </a:r>
          </a:p>
          <a:p>
            <a:pPr marL="190500" indent="-190500"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s-SV" sz="1000" dirty="0">
                <a:solidFill>
                  <a:srgbClr val="246EB6"/>
                </a:solidFill>
              </a:rPr>
              <a:t>CFR-SICA</a:t>
            </a:r>
          </a:p>
          <a:p>
            <a:pPr marL="190500" indent="-190500"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s-SV" sz="1000" dirty="0">
                <a:solidFill>
                  <a:srgbClr val="246EB6"/>
                </a:solidFill>
              </a:rPr>
              <a:t>CSUCA</a:t>
            </a:r>
          </a:p>
          <a:p>
            <a:pPr marL="190500" indent="-190500"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s-SV" sz="1000" dirty="0" smtClean="0">
                <a:solidFill>
                  <a:srgbClr val="246EB6"/>
                </a:solidFill>
              </a:rPr>
              <a:t>INCAP</a:t>
            </a:r>
            <a:endParaRPr lang="es-SV" sz="1000" dirty="0">
              <a:solidFill>
                <a:srgbClr val="246EB6"/>
              </a:solidFill>
            </a:endParaRPr>
          </a:p>
          <a:p>
            <a:pPr marL="190500" indent="-190500"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s-SV" sz="1000" dirty="0">
                <a:solidFill>
                  <a:srgbClr val="246EB6"/>
                </a:solidFill>
              </a:rPr>
              <a:t>CTCAP</a:t>
            </a:r>
          </a:p>
          <a:p>
            <a:pPr marL="190500" indent="-190500"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s-SV" sz="1000" dirty="0">
                <a:solidFill>
                  <a:srgbClr val="246EB6"/>
                </a:solidFill>
              </a:rPr>
              <a:t>CCP</a:t>
            </a:r>
            <a:endParaRPr lang="es-SV" sz="1000" noProof="1">
              <a:solidFill>
                <a:srgbClr val="246EB6"/>
              </a:solidFill>
            </a:endParaRPr>
          </a:p>
          <a:p>
            <a:pPr marL="190500" indent="-190500"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s-SV" sz="1000" dirty="0">
                <a:solidFill>
                  <a:srgbClr val="246EB6"/>
                </a:solidFill>
              </a:rPr>
              <a:t>CTPT</a:t>
            </a:r>
          </a:p>
          <a:p>
            <a:pPr marL="190500" indent="-190500"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s-SV" sz="1000" dirty="0">
                <a:solidFill>
                  <a:srgbClr val="246EB6"/>
                </a:solidFill>
              </a:rPr>
              <a:t>CRICAP</a:t>
            </a:r>
          </a:p>
          <a:p>
            <a:pPr marL="190500" indent="-190500"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s-SV" sz="1000" dirty="0">
                <a:solidFill>
                  <a:srgbClr val="246EB6"/>
                </a:solidFill>
              </a:rPr>
              <a:t>CONCADECO</a:t>
            </a:r>
          </a:p>
          <a:p>
            <a:pPr marL="190500" indent="-190500"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s-SV" sz="1000" dirty="0">
                <a:solidFill>
                  <a:srgbClr val="246EB6"/>
                </a:solidFill>
              </a:rPr>
              <a:t>CCHAC</a:t>
            </a:r>
          </a:p>
          <a:p>
            <a:pPr marL="190500" indent="-190500"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s-SV" sz="1000" dirty="0">
                <a:solidFill>
                  <a:srgbClr val="246EB6"/>
                </a:solidFill>
              </a:rPr>
              <a:t>CEAC</a:t>
            </a:r>
          </a:p>
          <a:p>
            <a:pPr marL="190500" indent="-190500"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s-SV" sz="1000" dirty="0">
                <a:solidFill>
                  <a:srgbClr val="246EB6"/>
                </a:solidFill>
              </a:rPr>
              <a:t>CRIE</a:t>
            </a:r>
          </a:p>
          <a:p>
            <a:pPr marL="190500" indent="-190500"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s-SV" sz="1000" dirty="0">
                <a:solidFill>
                  <a:srgbClr val="246EB6"/>
                </a:solidFill>
              </a:rPr>
              <a:t>EOR</a:t>
            </a:r>
          </a:p>
          <a:p>
            <a:pPr marL="190500" indent="-190500"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s-SV" sz="1000" dirty="0">
                <a:solidFill>
                  <a:srgbClr val="246EB6"/>
                </a:solidFill>
              </a:rPr>
              <a:t>CISSCAD</a:t>
            </a:r>
          </a:p>
          <a:p>
            <a:pPr marL="190500" indent="-190500"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s-SV" sz="1000" dirty="0">
                <a:solidFill>
                  <a:srgbClr val="246EB6"/>
                </a:solidFill>
              </a:rPr>
              <a:t>COCATRAM</a:t>
            </a:r>
          </a:p>
          <a:p>
            <a:pPr marL="190500" indent="-190500"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s-SV" sz="1000" dirty="0">
                <a:solidFill>
                  <a:srgbClr val="246EB6"/>
                </a:solidFill>
              </a:rPr>
              <a:t>CODICADER</a:t>
            </a:r>
            <a:endParaRPr lang="es-SV" sz="1200" dirty="0">
              <a:solidFill>
                <a:srgbClr val="246EB6"/>
              </a:solidFill>
              <a:ea typeface="+mn-ea"/>
            </a:endParaRPr>
          </a:p>
        </p:txBody>
      </p:sp>
      <p:sp>
        <p:nvSpPr>
          <p:cNvPr id="21" name="AutoShape 10"/>
          <p:cNvSpPr>
            <a:spLocks noChangeArrowheads="1"/>
          </p:cNvSpPr>
          <p:nvPr/>
        </p:nvSpPr>
        <p:spPr bwMode="gray">
          <a:xfrm flipV="1">
            <a:off x="3913188" y="5286375"/>
            <a:ext cx="544512" cy="698500"/>
          </a:xfrm>
          <a:prstGeom prst="rightArrow">
            <a:avLst>
              <a:gd name="adj1" fmla="val 55000"/>
              <a:gd name="adj2" fmla="val 63606"/>
            </a:avLst>
          </a:prstGeom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10800000" lIns="324000" tIns="0" rIns="0" bIns="0" anchor="ctr"/>
          <a:lstStyle/>
          <a:p>
            <a:pPr algn="ctr" eaLnBrk="0" hangingPunct="0">
              <a:defRPr/>
            </a:pPr>
            <a:endParaRPr lang="es-SV" sz="1800" noProof="1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1016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-5283968"/>
            <a:ext cx="15525002" cy="1344375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644311"/>
            <a:ext cx="7020001" cy="821250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1700808"/>
            <a:ext cx="6640055" cy="490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610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-5283968"/>
            <a:ext cx="15525002" cy="1344375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061" y="692697"/>
            <a:ext cx="8080387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469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-5283968"/>
            <a:ext cx="15525002" cy="1344375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3" y="476672"/>
            <a:ext cx="2174233" cy="280466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816" y="3573016"/>
            <a:ext cx="2171401" cy="280831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50" y="3573016"/>
            <a:ext cx="2152926" cy="2786140"/>
          </a:xfrm>
          <a:prstGeom prst="rect">
            <a:avLst/>
          </a:prstGeom>
          <a:ln>
            <a:solidFill>
              <a:srgbClr val="4A88D2"/>
            </a:solidFill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76672"/>
            <a:ext cx="2152926" cy="278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608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-5283968"/>
            <a:ext cx="15525002" cy="13443751"/>
          </a:xfrm>
          <a:prstGeom prst="rect">
            <a:avLst/>
          </a:prstGeom>
        </p:spPr>
      </p:pic>
      <p:sp>
        <p:nvSpPr>
          <p:cNvPr id="29700" name="TextBox 6"/>
          <p:cNvSpPr txBox="1">
            <a:spLocks noChangeArrowheads="1"/>
          </p:cNvSpPr>
          <p:nvPr/>
        </p:nvSpPr>
        <p:spPr bwMode="auto">
          <a:xfrm>
            <a:off x="3481340" y="5917066"/>
            <a:ext cx="44913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800">
                <a:solidFill>
                  <a:schemeClr val="bg1"/>
                </a:solidFill>
                <a:latin typeface="Georgia" charset="0"/>
              </a:rPr>
              <a:t>Aprobada por la reuniónde Presidentes y Jefes de Estado del SICA</a:t>
            </a:r>
          </a:p>
          <a:p>
            <a:pPr algn="r" eaLnBrk="1" hangingPunct="1"/>
            <a:r>
              <a:rPr lang="en-US" sz="1800">
                <a:solidFill>
                  <a:schemeClr val="bg1"/>
                </a:solidFill>
                <a:latin typeface="Georgia" charset="0"/>
              </a:rPr>
              <a:t>Diciembre 2014</a:t>
            </a:r>
            <a:endParaRPr lang="en-US" sz="160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5299364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152" y="5229198"/>
            <a:ext cx="246375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423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-5283968"/>
            <a:ext cx="15525002" cy="1344375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77" y="2158113"/>
            <a:ext cx="8760252" cy="271104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364413"/>
            <a:ext cx="3231976" cy="1528219"/>
          </a:xfrm>
          <a:prstGeom prst="rect">
            <a:avLst/>
          </a:prstGeom>
        </p:spPr>
      </p:pic>
      <p:sp>
        <p:nvSpPr>
          <p:cNvPr id="2" name="Elipse 1"/>
          <p:cNvSpPr/>
          <p:nvPr/>
        </p:nvSpPr>
        <p:spPr>
          <a:xfrm>
            <a:off x="236077" y="3645024"/>
            <a:ext cx="2131995" cy="57606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3" name="Elipse 2"/>
          <p:cNvSpPr/>
          <p:nvPr/>
        </p:nvSpPr>
        <p:spPr>
          <a:xfrm>
            <a:off x="3387435" y="3545634"/>
            <a:ext cx="2456656" cy="43204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8" name="Elipse 7"/>
          <p:cNvSpPr/>
          <p:nvPr/>
        </p:nvSpPr>
        <p:spPr>
          <a:xfrm>
            <a:off x="6372200" y="2996952"/>
            <a:ext cx="2088232" cy="648072"/>
          </a:xfrm>
          <a:prstGeom prst="ellipse">
            <a:avLst/>
          </a:prstGeom>
          <a:noFill/>
          <a:ln w="28575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7570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5722</TotalTime>
  <Words>341</Words>
  <Application>Microsoft Macintosh PowerPoint</Application>
  <PresentationFormat>Presentación en pantalla (4:3)</PresentationFormat>
  <Paragraphs>78</Paragraphs>
  <Slides>17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2_Tema de Office</vt:lpstr>
      <vt:lpstr>6_Tema de Office</vt:lpstr>
      <vt:lpstr>4_Tema de Office</vt:lpstr>
      <vt:lpstr>5_Tema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Secretaria General del SICA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 título de diapositiva</dc:title>
  <dc:creator>Dirección de sistemas de Informacion</dc:creator>
  <cp:lastModifiedBy>Julio Valdes</cp:lastModifiedBy>
  <cp:revision>584</cp:revision>
  <cp:lastPrinted>2000-02-17T01:32:44Z</cp:lastPrinted>
  <dcterms:created xsi:type="dcterms:W3CDTF">1999-08-18T21:18:09Z</dcterms:created>
  <dcterms:modified xsi:type="dcterms:W3CDTF">2016-09-28T18:15:40Z</dcterms:modified>
</cp:coreProperties>
</file>