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66" r:id="rId2"/>
    <p:sldId id="370" r:id="rId3"/>
    <p:sldId id="381" r:id="rId4"/>
    <p:sldId id="374" r:id="rId5"/>
    <p:sldId id="380" r:id="rId6"/>
    <p:sldId id="371" r:id="rId7"/>
    <p:sldId id="373" r:id="rId8"/>
    <p:sldId id="385" r:id="rId9"/>
    <p:sldId id="378" r:id="rId10"/>
    <p:sldId id="384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00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97" autoAdjust="0"/>
    <p:restoredTop sz="94885" autoAdjust="0"/>
  </p:normalViewPr>
  <p:slideViewPr>
    <p:cSldViewPr>
      <p:cViewPr>
        <p:scale>
          <a:sx n="72" d="100"/>
          <a:sy n="72" d="100"/>
        </p:scale>
        <p:origin x="-115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5FC7401-C62D-4AFA-9BAC-5D0222DA4A87}" type="datetimeFigureOut">
              <a:rPr lang="en-US"/>
              <a:pPr>
                <a:defRPr/>
              </a:pPr>
              <a:t>3/3/2017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3514CDB-D444-48E0-942A-00EF3A5045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504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4F854CC-3D93-40C9-859D-FB9FC68A29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6235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GT" dirty="0" smtClean="0"/>
          </a:p>
        </p:txBody>
      </p:sp>
      <p:sp>
        <p:nvSpPr>
          <p:cNvPr id="133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AFR: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Somalis in Kenya and Ethiopia; Eritreans in Ethiopia, Congolese</a:t>
            </a:r>
          </a:p>
          <a:p>
            <a:r>
              <a:rPr lang="en-US" dirty="0" smtClean="0"/>
              <a:t>E Asia: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Burmese in Thailand and Malaysia</a:t>
            </a:r>
          </a:p>
          <a:p>
            <a:r>
              <a:rPr lang="en-US" dirty="0" smtClean="0"/>
              <a:t>Europe: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Religious minorities from the former Soviet Union</a:t>
            </a:r>
          </a:p>
          <a:p>
            <a:r>
              <a:rPr lang="en-US" dirty="0" smtClean="0"/>
              <a:t>L.America: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Cubans (many) and Colombians (few)</a:t>
            </a:r>
            <a:endParaRPr lang="en-US" dirty="0" smtClean="0"/>
          </a:p>
          <a:p>
            <a:r>
              <a:rPr lang="en-US" dirty="0" smtClean="0"/>
              <a:t>NE/SA: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Iraqis, Iranian religious minorities, Bhutanese in Nepal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07C79BC-4ADE-4609-A988-FAAED0DF6A34}" type="slidenum">
              <a:rPr lang="en-US" smtClean="0"/>
              <a:pPr eaLnBrk="1" hangingPunct="1"/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9 national non-profits, 350 local officer in about 190 cities</a:t>
            </a:r>
          </a:p>
          <a:p>
            <a:r>
              <a:rPr lang="en-US" dirty="0" smtClean="0"/>
              <a:t>Placed based on U.S. based relative or best location for refugee’s needs</a:t>
            </a:r>
          </a:p>
          <a:p>
            <a:r>
              <a:rPr lang="en-US" dirty="0" smtClean="0"/>
              <a:t>Large and small sites</a:t>
            </a:r>
          </a:p>
          <a:p>
            <a:r>
              <a:rPr lang="en-US" dirty="0" smtClean="0"/>
              <a:t>Refugees have freedom of movement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8057231-A489-4D1B-ADB0-7B540C3BBBBD}" type="slidenum">
              <a:rPr lang="en-US" smtClean="0"/>
              <a:pPr eaLnBrk="1" hangingPunct="1"/>
              <a:t>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Employment provides economic stability, language acquisition, cultural acquisition, linkage to the mainstream community</a:t>
            </a:r>
          </a:p>
          <a:p>
            <a:r>
              <a:rPr lang="en-US" dirty="0" smtClean="0"/>
              <a:t>Limited federal resources for limited time </a:t>
            </a:r>
          </a:p>
          <a:p>
            <a:r>
              <a:rPr lang="en-US" dirty="0" smtClean="0"/>
              <a:t>R&amp;P (arrival-3 months), MG (arrival-4-6 months, about ½ refugee populations), public cash assistance (arrival to 8 months or 3 years or 5 years), Social service programs (up to 5 years)</a:t>
            </a:r>
          </a:p>
          <a:p>
            <a:r>
              <a:rPr lang="en-US" dirty="0" smtClean="0"/>
              <a:t>Early employment critical</a:t>
            </a:r>
          </a:p>
          <a:p>
            <a:r>
              <a:rPr lang="en-US" dirty="0" smtClean="0"/>
              <a:t>Private sector support necessary and present (example)</a:t>
            </a:r>
          </a:p>
          <a:p>
            <a:r>
              <a:rPr lang="en-US" dirty="0" smtClean="0"/>
              <a:t>Federal government may set policy but resettlement happens at the local level</a:t>
            </a:r>
          </a:p>
          <a:p>
            <a:r>
              <a:rPr lang="en-US" dirty="0" smtClean="0"/>
              <a:t>Each state and community has different assistance levels and programs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1A63D0B-10E8-49B6-A930-D2F66281046E}" type="slidenum">
              <a:rPr lang="en-US" smtClean="0"/>
              <a:pPr eaLnBrk="1" hangingPunct="1"/>
              <a:t>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3BDF5EB-C553-47FD-BC4E-446CB51DD290}" type="slidenum">
              <a:rPr lang="en-US" smtClean="0"/>
              <a:pPr eaLnBrk="1" hangingPunct="1"/>
              <a:t>6</a:t>
            </a:fld>
            <a:endParaRPr lang="en-US" dirty="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DHS also provides employment authorization immediate upon arrival.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DOS outcomes: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Refugee is in a safe, stable environment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Refugee understands surroundings and situation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Refugee can navigate appropriate and relevant systems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Refugee is connected to means of ongoing support for self/family</a:t>
            </a:r>
          </a:p>
          <a:p>
            <a:r>
              <a:rPr lang="en-US" dirty="0" smtClean="0"/>
              <a:t>Example and importance of ECBOs</a:t>
            </a:r>
          </a:p>
          <a:p>
            <a:r>
              <a:rPr lang="en-US" dirty="0" smtClean="0"/>
              <a:t>Example of importance of local government (Clarkston, GA; Seattle, WA City Council establishes Office of Immigrant and Refugee Affairs)</a:t>
            </a:r>
          </a:p>
          <a:p>
            <a:r>
              <a:rPr lang="en-US" dirty="0" smtClean="0"/>
              <a:t>Example of importance of local community (Welcome to Shelbyville, chamber of commerce, landlords, schools, churches and mosques, volunteers, etc.)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562F37-50BB-402A-8CA7-A8D0C87702CC}" type="slidenum">
              <a:rPr lang="en-US" smtClean="0"/>
              <a:pPr eaLnBrk="1" hangingPunct="1"/>
              <a:t>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Legal: Refugees are required to adjust to legal permanent residents after one year in the U.S. </a:t>
            </a:r>
          </a:p>
          <a:p>
            <a:pPr>
              <a:defRPr/>
            </a:pPr>
            <a:r>
              <a:rPr lang="en-US" dirty="0" smtClean="0"/>
              <a:t>Refugees have a road to citizenship </a:t>
            </a:r>
          </a:p>
          <a:p>
            <a:pPr>
              <a:defRPr/>
            </a:pPr>
            <a:r>
              <a:rPr lang="en-US" dirty="0" smtClean="0"/>
              <a:t>DHS and HHS fund citizenship outreach to refugees, local community citizenship classes (MCC classes)</a:t>
            </a:r>
          </a:p>
          <a:p>
            <a:pPr>
              <a:defRPr/>
            </a:pPr>
            <a:r>
              <a:rPr lang="en-US" dirty="0" smtClean="0"/>
              <a:t>Employ: Enrolled in employments services, oriented to employment environment, assistance finding jobs; Liaison between refugee and employer</a:t>
            </a:r>
          </a:p>
          <a:p>
            <a:pPr>
              <a:defRPr/>
            </a:pPr>
            <a:r>
              <a:rPr lang="en-US" dirty="0" smtClean="0"/>
              <a:t>Job up-grade, Vocational training, Recertification</a:t>
            </a:r>
          </a:p>
          <a:p>
            <a:pPr>
              <a:defRPr/>
            </a:pPr>
            <a:r>
              <a:rPr lang="en-US" dirty="0" smtClean="0"/>
              <a:t>DOS, HHS, DOL, state, local funding and programs (local example: chamber of commerce in Tucson, AZ; IZ dr. working retail while studying for medical board, Belay)</a:t>
            </a:r>
          </a:p>
          <a:p>
            <a:pPr>
              <a:defRPr/>
            </a:pPr>
            <a:r>
              <a:rPr lang="en-US" dirty="0" smtClean="0"/>
              <a:t>Housing: Affordable housing that meets housing standard, provided during the 1-3 months, if in MG for 4-6 months (1/2 refugees in FY 11 were on Matching Grant), </a:t>
            </a:r>
          </a:p>
          <a:p>
            <a:pPr>
              <a:defRPr/>
            </a:pPr>
            <a:r>
              <a:rPr lang="en-US" dirty="0" smtClean="0"/>
              <a:t>Employment critical, Public assistance and Private money for rent if not employed, Homelessness prevention services</a:t>
            </a:r>
          </a:p>
          <a:p>
            <a:pPr>
              <a:defRPr/>
            </a:pPr>
            <a:r>
              <a:rPr lang="en-US" dirty="0" smtClean="0"/>
              <a:t>IDA and home ownership programs (1,099 homes purchased through IDA, Lewin study:30% owned homes in 4 years, Habitat homes)</a:t>
            </a:r>
          </a:p>
          <a:p>
            <a:pPr>
              <a:defRPr/>
            </a:pPr>
            <a:r>
              <a:rPr lang="en-US" dirty="0" smtClean="0"/>
              <a:t>Education: Enroll children in school, Enroll adults in ESL (classes may have waiting lists)</a:t>
            </a:r>
          </a:p>
          <a:p>
            <a:pPr>
              <a:defRPr/>
            </a:pPr>
            <a:r>
              <a:rPr lang="en-US" dirty="0" smtClean="0"/>
              <a:t>Vocational training and recertification (IDA 827, upwardly global, local organization re medical boards)</a:t>
            </a:r>
          </a:p>
          <a:p>
            <a:pPr>
              <a:defRPr/>
            </a:pPr>
            <a:r>
              <a:rPr lang="en-US" dirty="0" smtClean="0"/>
              <a:t>DOS, HHS, DOEd funding, state and local funding and programs </a:t>
            </a:r>
          </a:p>
          <a:p>
            <a:pPr>
              <a:defRPr/>
            </a:pPr>
            <a:r>
              <a:rPr lang="en-US" dirty="0" smtClean="0"/>
              <a:t>Health: Enrolled in medical insurance or insurance through employment,</a:t>
            </a:r>
          </a:p>
          <a:p>
            <a:pPr>
              <a:defRPr/>
            </a:pPr>
            <a:r>
              <a:rPr lang="en-US" dirty="0" smtClean="0"/>
              <a:t>Health screening, linked to medical home (primary care physician), oriented to U.S. health system</a:t>
            </a:r>
          </a:p>
          <a:p>
            <a:pPr>
              <a:defRPr/>
            </a:pPr>
            <a:r>
              <a:rPr lang="en-US" dirty="0" smtClean="0"/>
              <a:t>Mental health services as needed and available (survivors of violence or torture, PTSD, mental illness)</a:t>
            </a:r>
          </a:p>
          <a:p>
            <a:pPr>
              <a:defRPr/>
            </a:pPr>
            <a:r>
              <a:rPr lang="en-US" dirty="0" smtClean="0"/>
              <a:t>Language: ESL classes (in community, schools, at work), tutors (in home, in community)</a:t>
            </a:r>
          </a:p>
          <a:p>
            <a:pPr>
              <a:defRPr/>
            </a:pPr>
            <a:r>
              <a:rPr lang="en-US" dirty="0" smtClean="0"/>
              <a:t>Language learned on the job</a:t>
            </a:r>
          </a:p>
          <a:p>
            <a:pPr>
              <a:defRPr/>
            </a:pPr>
            <a:r>
              <a:rPr lang="en-US" dirty="0" smtClean="0"/>
              <a:t>Orientation to life in the U.S., On-going orientation (Outcomes, CAL’s workshops across U.S. on effective CO)</a:t>
            </a:r>
          </a:p>
          <a:p>
            <a:pPr>
              <a:defRPr/>
            </a:pPr>
            <a:r>
              <a:rPr lang="en-US" dirty="0" smtClean="0"/>
              <a:t>Volunteers and community connection role important</a:t>
            </a:r>
          </a:p>
          <a:p>
            <a:pPr>
              <a:defRPr/>
            </a:pPr>
            <a:r>
              <a:rPr lang="en-US" dirty="0" smtClean="0"/>
              <a:t>Civic: leadership training, ECBO capacity building, Refugee as advocates and volunteering (for new arrivals, work with police on safety, Utica garden)</a:t>
            </a:r>
          </a:p>
          <a:p>
            <a:pPr>
              <a:defRPr/>
            </a:pPr>
            <a:r>
              <a:rPr lang="en-US" dirty="0" smtClean="0"/>
              <a:t>Citizenship training and outreach 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9CD5337-E662-4F05-98F5-BF176F363843}" type="slidenum">
              <a:rPr lang="en-US" smtClean="0"/>
              <a:pPr eaLnBrk="1" hangingPunct="1"/>
              <a:t>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IWG 2007 and 2009 reports, Lewin Group Study 2008</a:t>
            </a:r>
          </a:p>
          <a:p>
            <a:r>
              <a:rPr lang="en-US" dirty="0" smtClean="0"/>
              <a:t>DHS: Building Americanization Movement for the 21</a:t>
            </a:r>
            <a:r>
              <a:rPr lang="en-US" baseline="30000" dirty="0" smtClean="0"/>
              <a:t>st</a:t>
            </a:r>
            <a:r>
              <a:rPr lang="en-US" dirty="0" smtClean="0"/>
              <a:t> Century 2008</a:t>
            </a:r>
          </a:p>
          <a:p>
            <a:r>
              <a:rPr lang="en-US" dirty="0" smtClean="0"/>
              <a:t>MN: outcomes along integration measures (stable housing, legal status, safe environment, independently functioning, income), Research with the university</a:t>
            </a:r>
          </a:p>
          <a:p>
            <a:r>
              <a:rPr lang="en-US" dirty="0" smtClean="0"/>
              <a:t>ID: Boise mayor’s task force, Refugee Resource Strategic Community Plan; 100 community leaders, look at transportation, education, housing, employment, health, and social integration</a:t>
            </a:r>
          </a:p>
          <a:p>
            <a:r>
              <a:rPr lang="en-US" dirty="0" smtClean="0"/>
              <a:t>CWS: Integration white paper 2010, research with university</a:t>
            </a:r>
          </a:p>
          <a:p>
            <a:r>
              <a:rPr lang="en-US" dirty="0" smtClean="0"/>
              <a:t>IRC: Framework on US Programs 2011, Survive to Thrive, 2012 establish measurement mechanisms for tracking the impact of programs, specifically on self-reliance, integration, and citizenship.</a:t>
            </a:r>
            <a:endParaRPr lang="en-US" b="1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6A9481D-DC05-4D00-BB4E-27C995295EEC}" type="slidenum">
              <a:rPr lang="en-US" smtClean="0"/>
              <a:pPr eaLnBrk="1" hangingPunct="1"/>
              <a:t>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GT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FE79A5E-D20A-4159-98B2-A910A0C4321C}" type="slidenum">
              <a:rPr lang="en-US" smtClean="0"/>
              <a:pPr eaLnBrk="1" hangingPunct="1"/>
              <a:t>10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A611A-CCE0-43C6-9311-7539FEF845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44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57107-20E8-498B-A329-C5CFCDDADD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877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18187-BDFD-4D38-84BC-3F9C212855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318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A1A3E-8DEC-4BDA-A1E5-35DA06624C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478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EF745-DB40-4ECB-9F91-C5EA20AFF2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754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BE9EB-2C44-4776-8EF7-0F271A0EBD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274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1AD67-5999-44F1-9D81-ABBC6E6C90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89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9A4F6-221B-41F8-98D9-189DE14103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098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A1BA4-A65C-48F1-B948-5C872921B9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567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6BD02-E3EA-4EE7-B05E-A5BDC6E429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38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4DEA4-F71F-44D5-B881-ED5AD43AC1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62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1AACA-5426-452B-A7ED-2C1977B243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66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7CA27-178A-4165-8939-6FE85BBA4A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897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62192-E9C0-4BE0-A75B-26F432905E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832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69373-2BD3-4F9C-B8A5-F4E7DABAD3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564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78FBE0B-312F-4792-9FCF-C64AFBE58B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143000"/>
            <a:ext cx="8763000" cy="1447800"/>
          </a:xfrm>
        </p:spPr>
        <p:txBody>
          <a:bodyPr lIns="90488" tIns="44450" rIns="90488" bIns="44450"/>
          <a:lstStyle/>
          <a:p>
            <a:pPr>
              <a:defRPr/>
            </a:pPr>
            <a:r>
              <a:rPr lang="es-ES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ES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ES" sz="5400" b="1" dirty="0" smtClean="0">
                <a:latin typeface="Times New Roman" pitchFamily="18" charset="0"/>
                <a:cs typeface="Times New Roman" pitchFamily="18" charset="0"/>
              </a:rPr>
              <a:t>Reasentamiento e integración de refugiados en los Estados Unidos</a:t>
            </a:r>
            <a:endParaRPr lang="es-ES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276600"/>
            <a:ext cx="7215188" cy="2971800"/>
          </a:xfrm>
          <a:noFill/>
        </p:spPr>
        <p:txBody>
          <a:bodyPr wrap="none" lIns="90488" tIns="44450" rIns="90488" bIns="44450"/>
          <a:lstStyle/>
          <a:p>
            <a:pPr marL="342900" indent="-342900">
              <a:lnSpc>
                <a:spcPct val="80000"/>
              </a:lnSpc>
            </a:pPr>
            <a:endParaRPr lang="es-ES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</a:pPr>
            <a:endParaRPr lang="es-ES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</a:pPr>
            <a:endParaRPr lang="es-ES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</a:pPr>
            <a:r>
              <a:rPr lang="es-E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Susan Kyle, Oficial de Programas para el Reasentamiento </a:t>
            </a:r>
            <a:r>
              <a:rPr lang="es-E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s-E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acional</a:t>
            </a:r>
          </a:p>
          <a:p>
            <a:pPr marL="342900" indent="-342900">
              <a:lnSpc>
                <a:spcPct val="80000"/>
              </a:lnSpc>
            </a:pPr>
            <a:r>
              <a:rPr lang="es-ES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Oficina de Admisiones,</a:t>
            </a:r>
          </a:p>
          <a:p>
            <a:pPr marL="342900" indent="-342900">
              <a:lnSpc>
                <a:spcPct val="80000"/>
              </a:lnSpc>
            </a:pPr>
            <a:r>
              <a:rPr lang="es-ES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Oficina de Población, Refugiados y Migración </a:t>
            </a:r>
          </a:p>
          <a:p>
            <a:pPr marL="342900" indent="-342900">
              <a:lnSpc>
                <a:spcPct val="80000"/>
              </a:lnSpc>
            </a:pPr>
            <a:endParaRPr lang="es-ES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</a:pPr>
            <a:r>
              <a:rPr lang="es-E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Departamento de Estado de los Estados Unidos</a:t>
            </a:r>
          </a:p>
        </p:txBody>
      </p:sp>
      <p:pic>
        <p:nvPicPr>
          <p:cNvPr id="307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0"/>
            <a:ext cx="22288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TextBox 9"/>
          <p:cNvSpPr txBox="1">
            <a:spLocks noChangeArrowheads="1"/>
          </p:cNvSpPr>
          <p:nvPr/>
        </p:nvSpPr>
        <p:spPr bwMode="auto">
          <a:xfrm>
            <a:off x="1219200" y="152400"/>
            <a:ext cx="2133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Oficina de</a:t>
            </a:r>
          </a:p>
          <a:p>
            <a:pPr algn="ctr" eaLnBrk="1" hangingPunct="1"/>
            <a:r>
              <a:rPr lang="es-E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Población, Refugiados y Migración</a:t>
            </a:r>
            <a:endParaRPr lang="es-E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609600"/>
          </a:xfrm>
        </p:spPr>
        <p:txBody>
          <a:bodyPr/>
          <a:lstStyle/>
          <a:p>
            <a:pPr>
              <a:defRPr/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Desafíos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2667000"/>
          </a:xfrm>
        </p:spPr>
        <p:txBody>
          <a:bodyPr/>
          <a:lstStyle/>
          <a:p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Recursos diversos y limitados</a:t>
            </a:r>
          </a:p>
          <a:p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Investigación limitada acerca de resultados e integración a largo plazo</a:t>
            </a:r>
          </a:p>
          <a:p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No existe una sola definición de integración</a:t>
            </a:r>
          </a:p>
          <a:p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No existen resultados estándar para todos los programas de refugiados</a:t>
            </a:r>
          </a:p>
          <a:p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1219200" y="152400"/>
            <a:ext cx="2133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Oficina de</a:t>
            </a:r>
          </a:p>
          <a:p>
            <a:pPr algn="ctr" eaLnBrk="1" hangingPunct="1"/>
            <a:r>
              <a:rPr lang="es-E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Población Refugiados y Migración</a:t>
            </a:r>
            <a:endParaRPr lang="es-E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0"/>
            <a:ext cx="22288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533400" y="411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s-ES" sz="44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Éxitos</a:t>
            </a:r>
            <a:endParaRPr lang="es-ES" sz="4400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09600" y="5181600"/>
            <a:ext cx="8229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85000" lnSpcReduction="20000"/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s-ES" sz="2800" kern="0" dirty="0" smtClean="0">
                <a:latin typeface="Times New Roman" pitchFamily="18" charset="0"/>
                <a:cs typeface="Times New Roman" pitchFamily="18" charset="0"/>
              </a:rPr>
              <a:t>Diversos programas y servicios creativos de múltiples sectores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s-ES" sz="2800" kern="0" dirty="0" smtClean="0">
                <a:latin typeface="Times New Roman" pitchFamily="18" charset="0"/>
                <a:cs typeface="Times New Roman" pitchFamily="18" charset="0"/>
              </a:rPr>
              <a:t>Comunidades receptivas a recibir  a los refugiados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s-ES" sz="2800" kern="0" dirty="0" smtClean="0">
                <a:latin typeface="Times New Roman" pitchFamily="18" charset="0"/>
                <a:cs typeface="Times New Roman" pitchFamily="18" charset="0"/>
              </a:rPr>
              <a:t>Los refugiados se convierten en miembros activos de las comunidades</a:t>
            </a:r>
            <a:endParaRPr lang="es-ES" sz="2800" kern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467600" cy="990600"/>
          </a:xfrm>
        </p:spPr>
        <p:txBody>
          <a:bodyPr/>
          <a:lstStyle/>
          <a:p>
            <a:pPr>
              <a:defRPr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Programa de admisión de refugiados de los Estados Unidos: Resumen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305800" cy="4648200"/>
          </a:xfrm>
        </p:spPr>
        <p:txBody>
          <a:bodyPr/>
          <a:lstStyle/>
          <a:p>
            <a:pPr>
              <a:lnSpc>
                <a:spcPts val="2200"/>
              </a:lnSpc>
              <a:buFontTx/>
              <a:buNone/>
            </a:pP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Un componente del programa general de inmigración legal.</a:t>
            </a:r>
          </a:p>
          <a:p>
            <a:pPr lvl="1">
              <a:lnSpc>
                <a:spcPts val="2200"/>
              </a:lnSpc>
              <a:buFont typeface="Arial" charset="0"/>
              <a:buChar char="•"/>
            </a:pP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En 2010 el número total de inmigrantes legales fue de aproximadamente 1,000,000 personas.</a:t>
            </a:r>
          </a:p>
          <a:p>
            <a:pPr lvl="1">
              <a:lnSpc>
                <a:spcPts val="2200"/>
              </a:lnSpc>
              <a:buFont typeface="Arial" charset="0"/>
              <a:buChar char="•"/>
            </a:pP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La mayoría de ellas (900,000) eran familiares de personas que viven en los Estados Unidos o habían obtenido ofertas de empleo de empleadores estadounidenses.</a:t>
            </a:r>
          </a:p>
          <a:p>
            <a:pPr lvl="1">
              <a:lnSpc>
                <a:spcPts val="2200"/>
              </a:lnSpc>
              <a:buFont typeface="Arial" charset="0"/>
              <a:buChar char="•"/>
            </a:pP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El 10% (25,000) recibieron asilo y 75,000 fueron admitidos como refugiados en los Estados Unidos.</a:t>
            </a:r>
          </a:p>
          <a:p>
            <a:pPr>
              <a:lnSpc>
                <a:spcPts val="2200"/>
              </a:lnSpc>
              <a:buFontTx/>
              <a:buNone/>
            </a:pP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Las cifras de admisión de refugiados aumentan y disminuyen dependiendo de las necesidades, el volumen de referencias y la capacidad de procesar los casos.</a:t>
            </a:r>
          </a:p>
          <a:p>
            <a:pPr lvl="1">
              <a:lnSpc>
                <a:spcPts val="2200"/>
              </a:lnSpc>
              <a:buFont typeface="Arial" charset="0"/>
              <a:buChar char="•"/>
            </a:pP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Desde 1975, se ha admitido a casi 3 millones de refugiados en los Estados Unidos; </a:t>
            </a:r>
          </a:p>
          <a:p>
            <a:pPr lvl="2">
              <a:lnSpc>
                <a:spcPts val="2200"/>
              </a:lnSpc>
            </a:pP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Niveles más altos: 207,000 en 1980 y 159,000 en 1981</a:t>
            </a:r>
          </a:p>
          <a:p>
            <a:pPr lvl="2">
              <a:lnSpc>
                <a:spcPts val="2200"/>
              </a:lnSpc>
            </a:pP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Niveles más bajos: 20,000 en 1977 y 27,000 en 2002</a:t>
            </a:r>
          </a:p>
        </p:txBody>
      </p:sp>
      <p:pic>
        <p:nvPicPr>
          <p:cNvPr id="410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9"/>
          <p:cNvSpPr txBox="1">
            <a:spLocks noChangeArrowheads="1"/>
          </p:cNvSpPr>
          <p:nvPr/>
        </p:nvSpPr>
        <p:spPr bwMode="auto">
          <a:xfrm>
            <a:off x="1371600" y="152400"/>
            <a:ext cx="2133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Oficina de</a:t>
            </a:r>
          </a:p>
          <a:p>
            <a:pPr algn="ctr" eaLnBrk="1" hangingPunct="1"/>
            <a:r>
              <a:rPr lang="es-E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Población, Refugiados y Migración</a:t>
            </a:r>
          </a:p>
        </p:txBody>
      </p:sp>
      <p:pic>
        <p:nvPicPr>
          <p:cNvPr id="410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0"/>
            <a:ext cx="22288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2837"/>
            <a:ext cx="8229600" cy="7921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Admisión de refugiados en los EEUU</a:t>
            </a:r>
            <a:b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Año fiscal 2006 – Año fiscal 2012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1755590"/>
              </p:ext>
            </p:extLst>
          </p:nvPr>
        </p:nvGraphicFramePr>
        <p:xfrm>
          <a:off x="228599" y="2064417"/>
          <a:ext cx="8610601" cy="472380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566575"/>
                <a:gridCol w="1100426"/>
                <a:gridCol w="1109600"/>
                <a:gridCol w="1208500"/>
                <a:gridCol w="1208500"/>
                <a:gridCol w="1121600"/>
                <a:gridCol w="1295400"/>
              </a:tblGrid>
              <a:tr h="646487">
                <a:tc>
                  <a:txBody>
                    <a:bodyPr/>
                    <a:lstStyle/>
                    <a:p>
                      <a:r>
                        <a:rPr lang="es-ES" sz="1800" noProof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Región de origen</a:t>
                      </a:r>
                      <a:endParaRPr lang="es-ES" sz="1800" noProof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s-ES" sz="1800" noProof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2007 Llegadas</a:t>
                      </a:r>
                      <a:endParaRPr lang="es-ES" sz="1800" noProof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s-ES" sz="1800" noProof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2008 Llegadas</a:t>
                      </a:r>
                      <a:endParaRPr lang="es-ES" sz="1800" noProof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s-ES" sz="1800" noProof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2009 Llegadas</a:t>
                      </a:r>
                      <a:endParaRPr lang="es-ES" sz="1800" noProof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s-ES" sz="1800" noProof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2010 Llegadas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s-ES" sz="1800" noProof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2011 Llegadas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s-ES" sz="1800" noProof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</a:p>
                    <a:p>
                      <a:r>
                        <a:rPr lang="es-ES" sz="1800" noProof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Techo</a:t>
                      </a:r>
                    </a:p>
                  </a:txBody>
                  <a:tcPr marT="45711" marB="45711"/>
                </a:tc>
              </a:tr>
              <a:tr h="529977">
                <a:tc>
                  <a:txBody>
                    <a:bodyPr/>
                    <a:lstStyle/>
                    <a:p>
                      <a:r>
                        <a:rPr lang="es-ES" sz="1800" b="1" noProof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África</a:t>
                      </a:r>
                      <a:endParaRPr lang="es-ES" sz="1800" b="1" noProof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s-ES" sz="1800" noProof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17,482</a:t>
                      </a:r>
                      <a:endParaRPr lang="es-ES" sz="1800" noProof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s-ES" sz="1800" noProof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8,935</a:t>
                      </a:r>
                      <a:endParaRPr lang="es-ES" sz="1800" noProof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s-ES" sz="1800" noProof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9,670</a:t>
                      </a:r>
                      <a:endParaRPr lang="es-ES" sz="1800" noProof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s-ES" sz="1800" noProof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13,305</a:t>
                      </a:r>
                      <a:endParaRPr lang="es-ES" sz="1800" noProof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s-ES" sz="1800" noProof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7,685</a:t>
                      </a:r>
                      <a:endParaRPr lang="es-ES" sz="1800" noProof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s-ES" sz="1800" noProof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12,000</a:t>
                      </a:r>
                      <a:endParaRPr lang="es-ES" sz="1800" noProof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</a:tr>
              <a:tr h="529977">
                <a:tc>
                  <a:txBody>
                    <a:bodyPr/>
                    <a:lstStyle/>
                    <a:p>
                      <a:r>
                        <a:rPr lang="es-ES" sz="1800" b="1" noProof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Asia Oriental</a:t>
                      </a:r>
                      <a:endParaRPr lang="es-ES" sz="1800" b="1" noProof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s-ES" sz="1800" noProof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15,643</a:t>
                      </a:r>
                      <a:endParaRPr lang="es-ES" sz="1800" noProof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s-ES" sz="1800" noProof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19,489</a:t>
                      </a:r>
                      <a:endParaRPr lang="es-ES" sz="1800" noProof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s-ES" sz="1800" noProof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19,850</a:t>
                      </a:r>
                      <a:endParaRPr lang="es-ES" sz="1800" noProof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s-ES" sz="1800" noProof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17,716</a:t>
                      </a:r>
                      <a:endParaRPr lang="es-ES" sz="1800" noProof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s-ES" sz="1800" noProof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17,367</a:t>
                      </a:r>
                      <a:endParaRPr lang="es-ES" sz="1800" noProof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s-ES" sz="1800" noProof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18,000</a:t>
                      </a:r>
                      <a:endParaRPr lang="es-ES" sz="1800" noProof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</a:tr>
              <a:tr h="529977">
                <a:tc>
                  <a:txBody>
                    <a:bodyPr/>
                    <a:lstStyle/>
                    <a:p>
                      <a:r>
                        <a:rPr lang="es-ES" sz="1800" b="1" noProof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Europa</a:t>
                      </a:r>
                      <a:endParaRPr lang="es-ES" sz="1800" b="1" noProof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s-ES" sz="1800" noProof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4,561</a:t>
                      </a:r>
                      <a:endParaRPr lang="es-ES" sz="1800" noProof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s-ES" sz="1800" noProof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2,343</a:t>
                      </a:r>
                      <a:endParaRPr lang="es-ES" sz="1800" noProof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s-ES" sz="1800" noProof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1,997</a:t>
                      </a:r>
                      <a:endParaRPr lang="es-ES" sz="1800" noProof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s-ES" sz="1800" noProof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1,526</a:t>
                      </a:r>
                      <a:endParaRPr lang="es-ES" sz="1800" noProof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s-ES" sz="1800" noProof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1,228</a:t>
                      </a:r>
                      <a:endParaRPr lang="es-ES" sz="1800" noProof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s-ES" sz="1800" noProof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2,000</a:t>
                      </a:r>
                      <a:endParaRPr lang="es-ES" sz="1800" noProof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</a:tr>
              <a:tr h="658626">
                <a:tc>
                  <a:txBody>
                    <a:bodyPr/>
                    <a:lstStyle/>
                    <a:p>
                      <a:r>
                        <a:rPr lang="es-ES" sz="1800" b="1" noProof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Latinoamérica/Caribe</a:t>
                      </a:r>
                      <a:endParaRPr lang="es-ES" sz="1800" b="1" noProof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s-ES" sz="1800" noProof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2,976</a:t>
                      </a:r>
                      <a:endParaRPr lang="es-ES" sz="1800" noProof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s-ES" sz="1800" noProof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4,277</a:t>
                      </a:r>
                      <a:endParaRPr lang="es-ES" sz="1800" noProof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s-ES" sz="1800" noProof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4,857</a:t>
                      </a:r>
                      <a:endParaRPr lang="es-ES" sz="1800" noProof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s-ES" sz="1800" noProof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4,982</a:t>
                      </a:r>
                      <a:endParaRPr lang="es-ES" sz="1800" noProof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s-ES" sz="1800" noProof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2,976</a:t>
                      </a:r>
                      <a:endParaRPr lang="es-ES" sz="1800" noProof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s-ES" sz="1800" noProof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5,500</a:t>
                      </a:r>
                      <a:endParaRPr lang="es-ES" sz="1800" noProof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</a:tr>
              <a:tr h="640041">
                <a:tc>
                  <a:txBody>
                    <a:bodyPr/>
                    <a:lstStyle/>
                    <a:p>
                      <a:r>
                        <a:rPr lang="es-ES" sz="1800" b="1" noProof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Cercano Oriente/</a:t>
                      </a:r>
                    </a:p>
                    <a:p>
                      <a:r>
                        <a:rPr lang="es-ES" sz="1800" b="1" noProof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Sur</a:t>
                      </a:r>
                      <a:r>
                        <a:rPr lang="es-ES" sz="1800" b="1" baseline="0" noProof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de Asia</a:t>
                      </a:r>
                      <a:endParaRPr lang="es-ES" sz="1800" b="1" noProof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s-ES" sz="1800" noProof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7,619</a:t>
                      </a:r>
                      <a:endParaRPr lang="es-ES" sz="1800" noProof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s-ES" sz="1800" noProof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25,148</a:t>
                      </a:r>
                      <a:endParaRPr lang="es-ES" sz="1800" noProof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s-ES" sz="1800" noProof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38,280</a:t>
                      </a:r>
                      <a:endParaRPr lang="es-ES" sz="1800" noProof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s-ES" sz="1800" noProof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35,782</a:t>
                      </a:r>
                      <a:endParaRPr lang="es-ES" sz="1800" noProof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s-ES" sz="1800" noProof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27,168</a:t>
                      </a:r>
                      <a:endParaRPr lang="es-ES" sz="1800" noProof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s-ES" sz="1800" noProof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35,500</a:t>
                      </a:r>
                      <a:endParaRPr lang="es-ES" sz="1800" noProof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</a:tr>
              <a:tr h="640041">
                <a:tc>
                  <a:txBody>
                    <a:bodyPr/>
                    <a:lstStyle/>
                    <a:p>
                      <a:r>
                        <a:rPr lang="es-ES" sz="1800" b="1" noProof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lang="es-ES" sz="1800" b="1" noProof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s-ES" sz="1800" b="1" noProof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48,281</a:t>
                      </a:r>
                      <a:endParaRPr lang="es-ES" sz="1800" b="1" noProof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s-ES" sz="1800" b="1" noProof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60,192</a:t>
                      </a:r>
                      <a:endParaRPr lang="es-ES" sz="1800" b="1" noProof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s-ES" sz="1800" b="1" noProof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74,654</a:t>
                      </a:r>
                      <a:endParaRPr lang="es-ES" sz="1800" b="1" noProof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s-ES" sz="1800" b="1" noProof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73,311</a:t>
                      </a:r>
                      <a:endParaRPr lang="es-ES" sz="1800" b="1" noProof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s-ES" sz="1800" b="1" noProof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56,424</a:t>
                      </a:r>
                      <a:endParaRPr lang="es-ES" sz="1800" b="1" noProof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s-ES" sz="1800" b="1" noProof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73,000 + no asignados</a:t>
                      </a:r>
                      <a:endParaRPr lang="es-ES" sz="1800" b="1" noProof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</a:tr>
            </a:tbl>
          </a:graphicData>
        </a:graphic>
      </p:graphicFrame>
      <p:pic>
        <p:nvPicPr>
          <p:cNvPr id="518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90" name="TextBox 5"/>
          <p:cNvSpPr txBox="1">
            <a:spLocks noChangeArrowheads="1"/>
          </p:cNvSpPr>
          <p:nvPr/>
        </p:nvSpPr>
        <p:spPr bwMode="auto">
          <a:xfrm>
            <a:off x="1371600" y="152400"/>
            <a:ext cx="2133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Oficina de</a:t>
            </a:r>
          </a:p>
          <a:p>
            <a:pPr algn="ctr" eaLnBrk="1" hangingPunct="1"/>
            <a:r>
              <a:rPr lang="es-E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Población, Refugiados y Migración</a:t>
            </a:r>
            <a:endParaRPr lang="es-E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9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0"/>
            <a:ext cx="22288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651925"/>
              </p:ext>
            </p:extLst>
          </p:nvPr>
        </p:nvGraphicFramePr>
        <p:xfrm>
          <a:off x="142875" y="0"/>
          <a:ext cx="884872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Acrobat Document" r:id="rId4" imgW="6562649" imgH="5086198" progId="AcroExch.Document.7">
                  <p:embed/>
                </p:oleObj>
              </mc:Choice>
              <mc:Fallback>
                <p:oleObj name="Acrobat Document" r:id="rId4" imgW="6562649" imgH="5086198" progId="AcroExch.Document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0"/>
                        <a:ext cx="8848725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400" y="122237"/>
            <a:ext cx="8839200" cy="563563"/>
          </a:xfrm>
          <a:solidFill>
            <a:schemeClr val="accent1">
              <a:lumMod val="85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Sitios de afiliados a programas de recepción y colocación, </a:t>
            </a:r>
            <a:b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año fiscal 2012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371600"/>
          </a:xfrm>
        </p:spPr>
        <p:txBody>
          <a:bodyPr/>
          <a:lstStyle/>
          <a:p>
            <a:pPr>
              <a:defRPr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Enfoque básico sobre reasentamiento e integración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81000" y="2743200"/>
            <a:ext cx="8305800" cy="4038600"/>
          </a:xfrm>
        </p:spPr>
        <p:txBody>
          <a:bodyPr/>
          <a:lstStyle/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Sociedad entre el sector público y privado</a:t>
            </a:r>
          </a:p>
          <a:p>
            <a:pPr lvl="1"/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Gobierno, ONG, comunidades locales</a:t>
            </a:r>
          </a:p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Integrar a los refugiados a través del empleo en una fase temprana</a:t>
            </a:r>
          </a:p>
          <a:p>
            <a:pPr lvl="1"/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Asistencia pública limitada en cuanto al tiempo</a:t>
            </a:r>
          </a:p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Colocación y programas diversos</a:t>
            </a:r>
          </a:p>
        </p:txBody>
      </p:sp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9"/>
          <p:cNvSpPr txBox="1">
            <a:spLocks noChangeArrowheads="1"/>
          </p:cNvSpPr>
          <p:nvPr/>
        </p:nvSpPr>
        <p:spPr bwMode="auto">
          <a:xfrm>
            <a:off x="1371600" y="152400"/>
            <a:ext cx="2133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Oficina de</a:t>
            </a:r>
          </a:p>
          <a:p>
            <a:pPr algn="ctr" eaLnBrk="1" hangingPunct="1"/>
            <a:r>
              <a:rPr lang="es-E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Población, Refugiados y Migración</a:t>
            </a:r>
            <a:endParaRPr lang="es-E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0"/>
            <a:ext cx="22288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381000" y="877669"/>
            <a:ext cx="822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Socios del Gobierno de los EEUU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228600" y="1524000"/>
            <a:ext cx="8610600" cy="5417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200"/>
              </a:lnSpc>
              <a:spcBef>
                <a:spcPct val="20000"/>
              </a:spcBef>
              <a:defRPr/>
            </a:pPr>
            <a:r>
              <a:rPr lang="es-ES" sz="2400" b="1" u="sng" dirty="0" smtClean="0">
                <a:latin typeface="Times New Roman" pitchFamily="18" charset="0"/>
                <a:cs typeface="Times New Roman" pitchFamily="18" charset="0"/>
              </a:rPr>
              <a:t>Depto. </a:t>
            </a:r>
            <a:r>
              <a:rPr lang="es-ES" sz="2400" b="1" u="sng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s-ES" sz="2400" b="1" u="sng" dirty="0" smtClean="0">
                <a:latin typeface="Times New Roman" pitchFamily="18" charset="0"/>
                <a:cs typeface="Times New Roman" pitchFamily="18" charset="0"/>
              </a:rPr>
              <a:t>e Estado/Oficina de Población, Refugiados y Migración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228600" indent="-228600">
              <a:lnSpc>
                <a:spcPts val="22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Desarrolla políticas y es responsable del manejo general del programa USRAP. </a:t>
            </a:r>
          </a:p>
          <a:p>
            <a:pPr marL="228600" indent="-228600">
              <a:lnSpc>
                <a:spcPts val="22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Responsable del reasentamiento y apoyo inicial para los refugiados después de la llegada de éstos, a través de ONG (desde la llegada hasta los 3 meses de estadía).</a:t>
            </a:r>
          </a:p>
          <a:p>
            <a:pPr>
              <a:lnSpc>
                <a:spcPts val="2200"/>
              </a:lnSpc>
              <a:spcBef>
                <a:spcPct val="20000"/>
              </a:spcBef>
              <a:defRPr/>
            </a:pPr>
            <a:r>
              <a:rPr lang="es-ES" sz="2400" b="1" u="sng" dirty="0" smtClean="0">
                <a:latin typeface="Times New Roman" pitchFamily="18" charset="0"/>
                <a:cs typeface="Times New Roman" pitchFamily="18" charset="0"/>
              </a:rPr>
              <a:t>Departamento de Seguridad Nacional (DHS)/Servicio de Ciudadanía e Inmigración (USCIS)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228600" indent="-228600">
              <a:lnSpc>
                <a:spcPts val="22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Los oficiales establecen si las personas reúnen los requisitos necesarios para ser admitidas, adaptación para obtener residencia legal permanente (después de 1 año) y ciudadanía (después de 5 años).</a:t>
            </a:r>
          </a:p>
          <a:p>
            <a:pPr>
              <a:lnSpc>
                <a:spcPts val="2200"/>
              </a:lnSpc>
              <a:spcBef>
                <a:spcPct val="20000"/>
              </a:spcBef>
              <a:defRPr/>
            </a:pPr>
            <a:r>
              <a:rPr lang="es-ES" sz="2400" b="1" u="sng" dirty="0" smtClean="0">
                <a:latin typeface="Times New Roman" pitchFamily="18" charset="0"/>
                <a:cs typeface="Times New Roman" pitchFamily="18" charset="0"/>
              </a:rPr>
              <a:t>Depto. </a:t>
            </a:r>
            <a:r>
              <a:rPr lang="es-ES" sz="2400" b="1" u="sng" dirty="0">
                <a:latin typeface="Times New Roman" pitchFamily="18" charset="0"/>
                <a:cs typeface="Times New Roman" pitchFamily="18" charset="0"/>
              </a:rPr>
              <a:t>de Salud y Servicios </a:t>
            </a:r>
            <a:r>
              <a:rPr lang="es-ES" sz="2400" b="1" u="sng" dirty="0" smtClean="0">
                <a:latin typeface="Times New Roman" pitchFamily="18" charset="0"/>
                <a:cs typeface="Times New Roman" pitchFamily="18" charset="0"/>
              </a:rPr>
              <a:t>Humanos (HHS)/Oficina de Reasentamiento de Refugiados (ORR)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228600" indent="-228600">
              <a:lnSpc>
                <a:spcPts val="22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Administra efectivo, programas de asistencia médica y servicios sociales a través de los gobiernos estatales y ONG (desde la llegada hasta los 5 años de estadía).</a:t>
            </a:r>
          </a:p>
          <a:p>
            <a:pPr>
              <a:lnSpc>
                <a:spcPts val="2200"/>
              </a:lnSpc>
              <a:spcBef>
                <a:spcPct val="20000"/>
              </a:spcBef>
              <a:defRPr/>
            </a:pPr>
            <a:r>
              <a:rPr lang="es-ES" sz="2400" b="1" u="sng" dirty="0" smtClean="0">
                <a:latin typeface="Times New Roman" pitchFamily="18" charset="0"/>
                <a:cs typeface="Times New Roman" pitchFamily="18" charset="0"/>
              </a:rPr>
              <a:t>Congreso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228600" indent="-228600">
              <a:lnSpc>
                <a:spcPts val="22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Consultado sobre las admisiones anuales de refugiados y apropiador.</a:t>
            </a:r>
            <a:endParaRPr lang="es-E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9"/>
          <p:cNvSpPr txBox="1">
            <a:spLocks noChangeArrowheads="1"/>
          </p:cNvSpPr>
          <p:nvPr/>
        </p:nvSpPr>
        <p:spPr bwMode="auto">
          <a:xfrm>
            <a:off x="1371600" y="152400"/>
            <a:ext cx="2133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Oficina de</a:t>
            </a:r>
          </a:p>
          <a:p>
            <a:pPr algn="ctr" eaLnBrk="1" hangingPunct="1"/>
            <a:r>
              <a:rPr lang="es-E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Población, Refugiados y Migración</a:t>
            </a:r>
            <a:endParaRPr lang="es-E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0"/>
            <a:ext cx="22288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ONG y socios locales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8229600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ES" sz="2800" b="1" u="sng" dirty="0" smtClean="0">
                <a:latin typeface="Times New Roman" pitchFamily="18" charset="0"/>
                <a:cs typeface="Times New Roman" pitchFamily="18" charset="0"/>
              </a:rPr>
              <a:t>ONG nacionales</a:t>
            </a: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1" hangingPunct="1"/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Para el Departamento de Estado, proporcionan servicios iniciales de recepción y colocación.</a:t>
            </a:r>
          </a:p>
          <a:p>
            <a:pPr eaLnBrk="1" hangingPunct="1"/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Para el Departamento de Salud y Servicios Humanos (HHS), proporcionan servicios continuos de reasentamiento e integración.</a:t>
            </a:r>
          </a:p>
          <a:p>
            <a:pPr>
              <a:buFontTx/>
              <a:buNone/>
            </a:pPr>
            <a:r>
              <a:rPr lang="es-ES" sz="2800" b="1" u="sng" dirty="0" smtClean="0">
                <a:latin typeface="Times New Roman" pitchFamily="18" charset="0"/>
                <a:cs typeface="Times New Roman" pitchFamily="18" charset="0"/>
              </a:rPr>
              <a:t>Gobiernos estatales y locales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Proporcionan efectivo, servicios médicos y de empleo, inglés como segundo idioma, educación y capacitación, transporte y otros servicios. </a:t>
            </a:r>
          </a:p>
          <a:p>
            <a:r>
              <a:rPr lang="es-ES" sz="2800" b="1" u="sng" dirty="0" smtClean="0">
                <a:latin typeface="Times New Roman" pitchFamily="18" charset="0"/>
                <a:cs typeface="Times New Roman" pitchFamily="18" charset="0"/>
              </a:rPr>
              <a:t>Comunidades locales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Proporcionan recursos que apoyan el proceso de reasentamiento e integración.</a:t>
            </a:r>
          </a:p>
          <a:p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Dan la bienvenida a los refugiados y aprenden de ellos.</a:t>
            </a:r>
          </a:p>
          <a:p>
            <a:pPr>
              <a:buFontTx/>
              <a:buNone/>
            </a:pPr>
            <a:endParaRPr lang="es-E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s-ES" sz="2400" b="1" u="sng" dirty="0" smtClean="0"/>
          </a:p>
          <a:p>
            <a:pPr eaLnBrk="1" hangingPunct="1"/>
            <a:endParaRPr lang="es-ES" sz="2800" b="1" dirty="0" smtClean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es-ES" b="1" dirty="0" smtClean="0">
              <a:latin typeface="Garamond" pitchFamily="18" charset="0"/>
            </a:endParaRPr>
          </a:p>
        </p:txBody>
      </p:sp>
      <p:pic>
        <p:nvPicPr>
          <p:cNvPr id="819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1371600" y="152400"/>
            <a:ext cx="2133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Oficina de</a:t>
            </a:r>
          </a:p>
          <a:p>
            <a:pPr algn="ctr" eaLnBrk="1" hangingPunct="1"/>
            <a:r>
              <a:rPr lang="es-E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Población, Refugiados y Migración</a:t>
            </a:r>
            <a:endParaRPr lang="es-E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0"/>
            <a:ext cx="22288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8458200" cy="1143000"/>
          </a:xfrm>
        </p:spPr>
        <p:txBody>
          <a:bodyPr/>
          <a:lstStyle/>
          <a:p>
            <a:pPr>
              <a:lnSpc>
                <a:spcPts val="4600"/>
              </a:lnSpc>
              <a:defRPr/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Elementos y programas de integración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458200" cy="3962400"/>
          </a:xfrm>
        </p:spPr>
        <p:txBody>
          <a:bodyPr/>
          <a:lstStyle/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Situación legal</a:t>
            </a:r>
          </a:p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Empleo</a:t>
            </a:r>
          </a:p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Vivienda</a:t>
            </a:r>
          </a:p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Educación</a:t>
            </a:r>
          </a:p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Salud</a:t>
            </a:r>
          </a:p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Idioma y adquisición cultural</a:t>
            </a:r>
          </a:p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Participación cívica</a:t>
            </a: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1219200" y="152400"/>
            <a:ext cx="2133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Oficina de</a:t>
            </a:r>
          </a:p>
          <a:p>
            <a:pPr algn="ctr" eaLnBrk="1" hangingPunct="1"/>
            <a:r>
              <a:rPr lang="es-E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Población, Refugiados y Migración</a:t>
            </a:r>
            <a:endParaRPr lang="es-E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0"/>
            <a:ext cx="22288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762000"/>
          </a:xfrm>
        </p:spPr>
        <p:txBody>
          <a:bodyPr/>
          <a:lstStyle/>
          <a:p>
            <a:pPr>
              <a:defRPr/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Investigación y grupos de trabajo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1219200" y="152400"/>
            <a:ext cx="2133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Oficina de</a:t>
            </a:r>
          </a:p>
          <a:p>
            <a:pPr algn="ctr" eaLnBrk="1" hangingPunct="1"/>
            <a:r>
              <a:rPr lang="es-E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Población, Refugiados y Migración</a:t>
            </a:r>
            <a:endParaRPr lang="es-E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0"/>
            <a:ext cx="22288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1828800"/>
            <a:ext cx="8610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s-ES" sz="2800" b="1" u="sng" kern="0" dirty="0" smtClean="0">
                <a:latin typeface="Times New Roman" pitchFamily="18" charset="0"/>
                <a:cs typeface="Times New Roman" pitchFamily="18" charset="0"/>
              </a:rPr>
              <a:t>Gobierno de los Estados Unidos</a:t>
            </a:r>
            <a:r>
              <a:rPr lang="es-ES" sz="2800" kern="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s-ES" sz="2400" kern="0" dirty="0" smtClean="0">
                <a:latin typeface="Times New Roman" pitchFamily="18" charset="0"/>
                <a:cs typeface="Times New Roman" pitchFamily="18" charset="0"/>
              </a:rPr>
              <a:t>HHS: Grupo de trabajo sobre integración y estudio sobre programas de servicios sociales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2400" kern="0" dirty="0" smtClean="0">
                <a:latin typeface="Times New Roman" pitchFamily="18" charset="0"/>
                <a:cs typeface="Times New Roman" pitchFamily="18" charset="0"/>
              </a:rPr>
              <a:t>DHS: Equipo de trabajo para estadounidenses nuevos 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2400" kern="0" dirty="0" smtClean="0">
                <a:latin typeface="Times New Roman" pitchFamily="18" charset="0"/>
                <a:cs typeface="Times New Roman" pitchFamily="18" charset="0"/>
              </a:rPr>
              <a:t>NSS: Reforma del reasentamiento nacional</a:t>
            </a:r>
          </a:p>
          <a:p>
            <a:pPr marL="342900" indent="-342900" eaLnBrk="0" hangingPunct="0">
              <a:spcBef>
                <a:spcPts val="0"/>
              </a:spcBef>
              <a:defRPr/>
            </a:pPr>
            <a:r>
              <a:rPr lang="es-ES" sz="2800" b="1" u="sng" kern="0" dirty="0" smtClean="0">
                <a:latin typeface="Times New Roman" pitchFamily="18" charset="0"/>
                <a:cs typeface="Times New Roman" pitchFamily="18" charset="0"/>
              </a:rPr>
              <a:t>Gobiernos de los estados</a:t>
            </a:r>
            <a:r>
              <a:rPr lang="es-ES" sz="2800" kern="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42900" indent="-342900"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s-ES" sz="2400" kern="0" dirty="0" smtClean="0">
                <a:latin typeface="Times New Roman" pitchFamily="18" charset="0"/>
                <a:cs typeface="Times New Roman" pitchFamily="18" charset="0"/>
              </a:rPr>
              <a:t>Minnesota: Resultados e investigación del desempeño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2400" kern="0" dirty="0" smtClean="0">
                <a:latin typeface="Times New Roman" pitchFamily="18" charset="0"/>
                <a:cs typeface="Times New Roman" pitchFamily="18" charset="0"/>
              </a:rPr>
              <a:t>Idaho: Plan estratégico comunitario</a:t>
            </a:r>
          </a:p>
          <a:p>
            <a:pPr marL="342900" indent="-342900" eaLnBrk="0" hangingPunct="0">
              <a:spcBef>
                <a:spcPts val="0"/>
              </a:spcBef>
              <a:defRPr/>
            </a:pPr>
            <a:r>
              <a:rPr lang="es-ES" sz="2800" b="1" u="sng" kern="0" dirty="0" smtClean="0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s-ES" sz="2800" kern="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42900" indent="-342900"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s-ES" sz="2400" kern="0" dirty="0" smtClean="0">
                <a:latin typeface="Times New Roman" pitchFamily="18" charset="0"/>
                <a:cs typeface="Times New Roman" pitchFamily="18" charset="0"/>
              </a:rPr>
              <a:t>Church World Service: investigación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2400" kern="0" dirty="0" smtClean="0">
                <a:latin typeface="Times New Roman" pitchFamily="18" charset="0"/>
                <a:cs typeface="Times New Roman" pitchFamily="18" charset="0"/>
              </a:rPr>
              <a:t>International Rescue Committee: marco</a:t>
            </a:r>
            <a:endParaRPr lang="es-ES" sz="2400" kern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2963</TotalTime>
  <Words>1528</Words>
  <Application>Microsoft Office PowerPoint</Application>
  <PresentationFormat>On-screen Show (4:3)</PresentationFormat>
  <Paragraphs>204</Paragraphs>
  <Slides>10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Default Design</vt:lpstr>
      <vt:lpstr>Acrobat Document</vt:lpstr>
      <vt:lpstr>  Reasentamiento e integración de refugiados en los Estados Unidos</vt:lpstr>
      <vt:lpstr>Programa de admisión de refugiados de los Estados Unidos: Resumen</vt:lpstr>
      <vt:lpstr>Admisión de refugiados en los EEUU Año fiscal 2006 – Año fiscal 2012</vt:lpstr>
      <vt:lpstr>Sitios de afiliados a programas de recepción y colocación,  año fiscal 2012</vt:lpstr>
      <vt:lpstr>Enfoque básico sobre reasentamiento e integración</vt:lpstr>
      <vt:lpstr>PowerPoint Presentation</vt:lpstr>
      <vt:lpstr>ONG y socios locales</vt:lpstr>
      <vt:lpstr>Elementos y programas de integración</vt:lpstr>
      <vt:lpstr>Investigación y grupos de trabajo</vt:lpstr>
      <vt:lpstr>Desafíos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Zachary Levy</dc:creator>
  <cp:lastModifiedBy>CON Ana Paola</cp:lastModifiedBy>
  <cp:revision>265</cp:revision>
  <cp:lastPrinted>1601-01-01T00:00:00Z</cp:lastPrinted>
  <dcterms:created xsi:type="dcterms:W3CDTF">1601-01-01T00:00:00Z</dcterms:created>
  <dcterms:modified xsi:type="dcterms:W3CDTF">2017-03-03T20:59:53Z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