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0" r:id="rId3"/>
    <p:sldId id="261" r:id="rId4"/>
    <p:sldId id="259" r:id="rId5"/>
    <p:sldId id="265" r:id="rId6"/>
    <p:sldId id="279" r:id="rId7"/>
    <p:sldId id="273" r:id="rId8"/>
    <p:sldId id="268" r:id="rId9"/>
    <p:sldId id="264" r:id="rId10"/>
    <p:sldId id="276" r:id="rId11"/>
    <p:sldId id="270" r:id="rId12"/>
    <p:sldId id="281" r:id="rId13"/>
    <p:sldId id="262" r:id="rId14"/>
    <p:sldId id="277" r:id="rId15"/>
    <p:sldId id="267" r:id="rId16"/>
    <p:sldId id="269"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S PLCY" initials="DHS PLCY"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8" autoAdjust="0"/>
    <p:restoredTop sz="80547" autoAdjust="0"/>
  </p:normalViewPr>
  <p:slideViewPr>
    <p:cSldViewPr>
      <p:cViewPr>
        <p:scale>
          <a:sx n="100" d="100"/>
          <a:sy n="100" d="100"/>
        </p:scale>
        <p:origin x="-1314" y="306"/>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22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7DCD78D-152B-4DF3-8266-368A00868FBB}" type="datetimeFigureOut">
              <a:rPr lang="en-US" smtClean="0"/>
              <a:t>6/23/2014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F5ED5C-EA5B-48B7-8464-D536AE07224A}" type="slidenum">
              <a:rPr lang="en-US" smtClean="0"/>
              <a:t>‹#›</a:t>
            </a:fld>
            <a:endParaRPr lang="en-US"/>
          </a:p>
        </p:txBody>
      </p:sp>
    </p:spTree>
    <p:extLst>
      <p:ext uri="{BB962C8B-B14F-4D97-AF65-F5344CB8AC3E}">
        <p14:creationId xmlns:p14="http://schemas.microsoft.com/office/powerpoint/2010/main" val="382099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5ED5C-EA5B-48B7-8464-D536AE07224A}" type="slidenum">
              <a:rPr lang="en-US" smtClean="0"/>
              <a:t>1</a:t>
            </a:fld>
            <a:endParaRPr lang="en-US"/>
          </a:p>
        </p:txBody>
      </p:sp>
    </p:spTree>
    <p:extLst>
      <p:ext uri="{BB962C8B-B14F-4D97-AF65-F5344CB8AC3E}">
        <p14:creationId xmlns:p14="http://schemas.microsoft.com/office/powerpoint/2010/main" val="3837439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5ED5C-EA5B-48B7-8464-D536AE07224A}" type="slidenum">
              <a:rPr lang="en-US" smtClean="0"/>
              <a:t>10</a:t>
            </a:fld>
            <a:endParaRPr lang="en-US"/>
          </a:p>
        </p:txBody>
      </p:sp>
    </p:spTree>
    <p:extLst>
      <p:ext uri="{BB962C8B-B14F-4D97-AF65-F5344CB8AC3E}">
        <p14:creationId xmlns:p14="http://schemas.microsoft.com/office/powerpoint/2010/main" val="143521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5ED5C-EA5B-48B7-8464-D536AE07224A}" type="slidenum">
              <a:rPr lang="en-US" smtClean="0"/>
              <a:t>11</a:t>
            </a:fld>
            <a:endParaRPr lang="en-US"/>
          </a:p>
        </p:txBody>
      </p:sp>
    </p:spTree>
    <p:extLst>
      <p:ext uri="{BB962C8B-B14F-4D97-AF65-F5344CB8AC3E}">
        <p14:creationId xmlns:p14="http://schemas.microsoft.com/office/powerpoint/2010/main" val="1916609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5ED5C-EA5B-48B7-8464-D536AE07224A}" type="slidenum">
              <a:rPr lang="en-US" smtClean="0"/>
              <a:t>12</a:t>
            </a:fld>
            <a:endParaRPr lang="en-US"/>
          </a:p>
        </p:txBody>
      </p:sp>
    </p:spTree>
    <p:extLst>
      <p:ext uri="{BB962C8B-B14F-4D97-AF65-F5344CB8AC3E}">
        <p14:creationId xmlns:p14="http://schemas.microsoft.com/office/powerpoint/2010/main" val="1850930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F5ED5C-EA5B-48B7-8464-D536AE07224A}" type="slidenum">
              <a:rPr lang="en-US" smtClean="0"/>
              <a:t>13</a:t>
            </a:fld>
            <a:endParaRPr lang="en-US"/>
          </a:p>
        </p:txBody>
      </p:sp>
    </p:spTree>
    <p:extLst>
      <p:ext uri="{BB962C8B-B14F-4D97-AF65-F5344CB8AC3E}">
        <p14:creationId xmlns:p14="http://schemas.microsoft.com/office/powerpoint/2010/main" val="3439842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5ED5C-EA5B-48B7-8464-D536AE07224A}" type="slidenum">
              <a:rPr lang="en-US" smtClean="0"/>
              <a:t>14</a:t>
            </a:fld>
            <a:endParaRPr lang="en-US"/>
          </a:p>
        </p:txBody>
      </p:sp>
    </p:spTree>
    <p:extLst>
      <p:ext uri="{BB962C8B-B14F-4D97-AF65-F5344CB8AC3E}">
        <p14:creationId xmlns:p14="http://schemas.microsoft.com/office/powerpoint/2010/main" val="4130417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341687"/>
          </a:xfrm>
        </p:spPr>
      </p:sp>
      <p:sp>
        <p:nvSpPr>
          <p:cNvPr id="3" name="Notes Placeholder 2"/>
          <p:cNvSpPr>
            <a:spLocks noGrp="1"/>
          </p:cNvSpPr>
          <p:nvPr>
            <p:ph type="body" idx="1"/>
          </p:nvPr>
        </p:nvSpPr>
        <p:spPr>
          <a:xfrm>
            <a:off x="701040" y="4191000"/>
            <a:ext cx="5608320" cy="502920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7F5ED5C-EA5B-48B7-8464-D536AE07224A}" type="slidenum">
              <a:rPr lang="en-US" smtClean="0"/>
              <a:t>15</a:t>
            </a:fld>
            <a:endParaRPr lang="en-US"/>
          </a:p>
        </p:txBody>
      </p:sp>
    </p:spTree>
    <p:extLst>
      <p:ext uri="{BB962C8B-B14F-4D97-AF65-F5344CB8AC3E}">
        <p14:creationId xmlns:p14="http://schemas.microsoft.com/office/powerpoint/2010/main" val="772054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5ED5C-EA5B-48B7-8464-D536AE07224A}" type="slidenum">
              <a:rPr lang="en-US" smtClean="0"/>
              <a:t>16</a:t>
            </a:fld>
            <a:endParaRPr lang="en-US"/>
          </a:p>
        </p:txBody>
      </p:sp>
    </p:spTree>
    <p:extLst>
      <p:ext uri="{BB962C8B-B14F-4D97-AF65-F5344CB8AC3E}">
        <p14:creationId xmlns:p14="http://schemas.microsoft.com/office/powerpoint/2010/main" val="54546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7F5ED5C-EA5B-48B7-8464-D536AE07224A}" type="slidenum">
              <a:rPr lang="en-US" smtClean="0"/>
              <a:t>2</a:t>
            </a:fld>
            <a:endParaRPr lang="en-US"/>
          </a:p>
        </p:txBody>
      </p:sp>
    </p:spTree>
    <p:extLst>
      <p:ext uri="{BB962C8B-B14F-4D97-AF65-F5344CB8AC3E}">
        <p14:creationId xmlns:p14="http://schemas.microsoft.com/office/powerpoint/2010/main" val="56996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CD8DEE-0F75-40B1-83C1-579FA2A0E0F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smtClean="0"/>
          </a:p>
        </p:txBody>
      </p:sp>
      <p:sp>
        <p:nvSpPr>
          <p:cNvPr id="4" name="Slide Number Placeholder 3"/>
          <p:cNvSpPr>
            <a:spLocks noGrp="1"/>
          </p:cNvSpPr>
          <p:nvPr>
            <p:ph type="sldNum" sz="quarter" idx="10"/>
          </p:nvPr>
        </p:nvSpPr>
        <p:spPr/>
        <p:txBody>
          <a:bodyPr/>
          <a:lstStyle/>
          <a:p>
            <a:fld id="{D1CD8DEE-0F75-40B1-83C1-579FA2A0E0F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5ED5C-EA5B-48B7-8464-D536AE07224A}" type="slidenum">
              <a:rPr lang="en-US" smtClean="0"/>
              <a:t>5</a:t>
            </a:fld>
            <a:endParaRPr lang="en-US"/>
          </a:p>
        </p:txBody>
      </p:sp>
    </p:spTree>
    <p:extLst>
      <p:ext uri="{BB962C8B-B14F-4D97-AF65-F5344CB8AC3E}">
        <p14:creationId xmlns:p14="http://schemas.microsoft.com/office/powerpoint/2010/main" val="2480115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F5ED5C-EA5B-48B7-8464-D536AE07224A}" type="slidenum">
              <a:rPr lang="en-US" smtClean="0"/>
              <a:t>6</a:t>
            </a:fld>
            <a:endParaRPr lang="en-US"/>
          </a:p>
        </p:txBody>
      </p:sp>
    </p:spTree>
    <p:extLst>
      <p:ext uri="{BB962C8B-B14F-4D97-AF65-F5344CB8AC3E}">
        <p14:creationId xmlns:p14="http://schemas.microsoft.com/office/powerpoint/2010/main" val="122668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7F5ED5C-EA5B-48B7-8464-D536AE07224A}" type="slidenum">
              <a:rPr lang="en-US" smtClean="0"/>
              <a:t>7</a:t>
            </a:fld>
            <a:endParaRPr lang="en-US"/>
          </a:p>
        </p:txBody>
      </p:sp>
    </p:spTree>
    <p:extLst>
      <p:ext uri="{BB962C8B-B14F-4D97-AF65-F5344CB8AC3E}">
        <p14:creationId xmlns:p14="http://schemas.microsoft.com/office/powerpoint/2010/main" val="22166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F5ED5C-EA5B-48B7-8464-D536AE07224A}" type="slidenum">
              <a:rPr lang="en-US" smtClean="0"/>
              <a:t>8</a:t>
            </a:fld>
            <a:endParaRPr lang="en-US"/>
          </a:p>
        </p:txBody>
      </p:sp>
    </p:spTree>
    <p:extLst>
      <p:ext uri="{BB962C8B-B14F-4D97-AF65-F5344CB8AC3E}">
        <p14:creationId xmlns:p14="http://schemas.microsoft.com/office/powerpoint/2010/main" val="699115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F5ED5C-EA5B-48B7-8464-D536AE07224A}" type="slidenum">
              <a:rPr lang="en-US" smtClean="0"/>
              <a:t>9</a:t>
            </a:fld>
            <a:endParaRPr lang="en-US"/>
          </a:p>
        </p:txBody>
      </p:sp>
    </p:spTree>
    <p:extLst>
      <p:ext uri="{BB962C8B-B14F-4D97-AF65-F5344CB8AC3E}">
        <p14:creationId xmlns:p14="http://schemas.microsoft.com/office/powerpoint/2010/main" val="249040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BB608C-420C-4226-99C4-6C69F505D9F7}"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FC8A8-8A17-4FA2-81B8-7B3C1E922479}" type="slidenum">
              <a:rPr lang="en-US" smtClean="0"/>
              <a:t>‹#›</a:t>
            </a:fld>
            <a:endParaRPr lang="en-US"/>
          </a:p>
        </p:txBody>
      </p:sp>
    </p:spTree>
    <p:extLst>
      <p:ext uri="{BB962C8B-B14F-4D97-AF65-F5344CB8AC3E}">
        <p14:creationId xmlns:p14="http://schemas.microsoft.com/office/powerpoint/2010/main" val="426106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B608C-420C-4226-99C4-6C69F505D9F7}"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FC8A8-8A17-4FA2-81B8-7B3C1E922479}" type="slidenum">
              <a:rPr lang="en-US" smtClean="0"/>
              <a:t>‹#›</a:t>
            </a:fld>
            <a:endParaRPr lang="en-US"/>
          </a:p>
        </p:txBody>
      </p:sp>
    </p:spTree>
    <p:extLst>
      <p:ext uri="{BB962C8B-B14F-4D97-AF65-F5344CB8AC3E}">
        <p14:creationId xmlns:p14="http://schemas.microsoft.com/office/powerpoint/2010/main" val="272016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B608C-420C-4226-99C4-6C69F505D9F7}"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FC8A8-8A17-4FA2-81B8-7B3C1E922479}" type="slidenum">
              <a:rPr lang="en-US" smtClean="0"/>
              <a:t>‹#›</a:t>
            </a:fld>
            <a:endParaRPr lang="en-US"/>
          </a:p>
        </p:txBody>
      </p:sp>
    </p:spTree>
    <p:extLst>
      <p:ext uri="{BB962C8B-B14F-4D97-AF65-F5344CB8AC3E}">
        <p14:creationId xmlns:p14="http://schemas.microsoft.com/office/powerpoint/2010/main" val="3590708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BB608C-420C-4226-99C4-6C69F505D9F7}"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FC8A8-8A17-4FA2-81B8-7B3C1E922479}" type="slidenum">
              <a:rPr lang="en-US" smtClean="0"/>
              <a:t>‹#›</a:t>
            </a:fld>
            <a:endParaRPr lang="en-US"/>
          </a:p>
        </p:txBody>
      </p:sp>
    </p:spTree>
    <p:extLst>
      <p:ext uri="{BB962C8B-B14F-4D97-AF65-F5344CB8AC3E}">
        <p14:creationId xmlns:p14="http://schemas.microsoft.com/office/powerpoint/2010/main" val="133957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BB608C-420C-4226-99C4-6C69F505D9F7}" type="datetimeFigureOut">
              <a:rPr lang="en-US" smtClean="0"/>
              <a:t>6/23/2014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FC8A8-8A17-4FA2-81B8-7B3C1E922479}" type="slidenum">
              <a:rPr lang="en-US" smtClean="0"/>
              <a:t>‹#›</a:t>
            </a:fld>
            <a:endParaRPr lang="en-US"/>
          </a:p>
        </p:txBody>
      </p:sp>
    </p:spTree>
    <p:extLst>
      <p:ext uri="{BB962C8B-B14F-4D97-AF65-F5344CB8AC3E}">
        <p14:creationId xmlns:p14="http://schemas.microsoft.com/office/powerpoint/2010/main" val="35918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BB608C-420C-4226-99C4-6C69F505D9F7}"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FC8A8-8A17-4FA2-81B8-7B3C1E922479}" type="slidenum">
              <a:rPr lang="en-US" smtClean="0"/>
              <a:t>‹#›</a:t>
            </a:fld>
            <a:endParaRPr lang="en-US"/>
          </a:p>
        </p:txBody>
      </p:sp>
    </p:spTree>
    <p:extLst>
      <p:ext uri="{BB962C8B-B14F-4D97-AF65-F5344CB8AC3E}">
        <p14:creationId xmlns:p14="http://schemas.microsoft.com/office/powerpoint/2010/main" val="397068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BB608C-420C-4226-99C4-6C69F505D9F7}" type="datetimeFigureOut">
              <a:rPr lang="en-US" smtClean="0"/>
              <a:t>6/23/2014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FC8A8-8A17-4FA2-81B8-7B3C1E922479}" type="slidenum">
              <a:rPr lang="en-US" smtClean="0"/>
              <a:t>‹#›</a:t>
            </a:fld>
            <a:endParaRPr lang="en-US"/>
          </a:p>
        </p:txBody>
      </p:sp>
    </p:spTree>
    <p:extLst>
      <p:ext uri="{BB962C8B-B14F-4D97-AF65-F5344CB8AC3E}">
        <p14:creationId xmlns:p14="http://schemas.microsoft.com/office/powerpoint/2010/main" val="335359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BB608C-420C-4226-99C4-6C69F505D9F7}" type="datetimeFigureOut">
              <a:rPr lang="en-US" smtClean="0"/>
              <a:t>6/23/2014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FC8A8-8A17-4FA2-81B8-7B3C1E922479}" type="slidenum">
              <a:rPr lang="en-US" smtClean="0"/>
              <a:t>‹#›</a:t>
            </a:fld>
            <a:endParaRPr lang="en-US"/>
          </a:p>
        </p:txBody>
      </p:sp>
    </p:spTree>
    <p:extLst>
      <p:ext uri="{BB962C8B-B14F-4D97-AF65-F5344CB8AC3E}">
        <p14:creationId xmlns:p14="http://schemas.microsoft.com/office/powerpoint/2010/main" val="171216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B608C-420C-4226-99C4-6C69F505D9F7}" type="datetimeFigureOut">
              <a:rPr lang="en-US" smtClean="0"/>
              <a:t>6/23/2014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FC8A8-8A17-4FA2-81B8-7B3C1E922479}" type="slidenum">
              <a:rPr lang="en-US" smtClean="0"/>
              <a:t>‹#›</a:t>
            </a:fld>
            <a:endParaRPr lang="en-US"/>
          </a:p>
        </p:txBody>
      </p:sp>
    </p:spTree>
    <p:extLst>
      <p:ext uri="{BB962C8B-B14F-4D97-AF65-F5344CB8AC3E}">
        <p14:creationId xmlns:p14="http://schemas.microsoft.com/office/powerpoint/2010/main" val="757968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B608C-420C-4226-99C4-6C69F505D9F7}"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FC8A8-8A17-4FA2-81B8-7B3C1E922479}" type="slidenum">
              <a:rPr lang="en-US" smtClean="0"/>
              <a:t>‹#›</a:t>
            </a:fld>
            <a:endParaRPr lang="en-US"/>
          </a:p>
        </p:txBody>
      </p:sp>
    </p:spTree>
    <p:extLst>
      <p:ext uri="{BB962C8B-B14F-4D97-AF65-F5344CB8AC3E}">
        <p14:creationId xmlns:p14="http://schemas.microsoft.com/office/powerpoint/2010/main" val="225304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BB608C-420C-4226-99C4-6C69F505D9F7}" type="datetimeFigureOut">
              <a:rPr lang="en-US" smtClean="0"/>
              <a:t>6/23/2014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FC8A8-8A17-4FA2-81B8-7B3C1E922479}" type="slidenum">
              <a:rPr lang="en-US" smtClean="0"/>
              <a:t>‹#›</a:t>
            </a:fld>
            <a:endParaRPr lang="en-US"/>
          </a:p>
        </p:txBody>
      </p:sp>
    </p:spTree>
    <p:extLst>
      <p:ext uri="{BB962C8B-B14F-4D97-AF65-F5344CB8AC3E}">
        <p14:creationId xmlns:p14="http://schemas.microsoft.com/office/powerpoint/2010/main" val="390006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B608C-420C-4226-99C4-6C69F505D9F7}" type="datetimeFigureOut">
              <a:rPr lang="en-US" smtClean="0"/>
              <a:t>6/23/2014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FC8A8-8A17-4FA2-81B8-7B3C1E922479}" type="slidenum">
              <a:rPr lang="en-US" smtClean="0"/>
              <a:t>‹#›</a:t>
            </a:fld>
            <a:endParaRPr lang="en-US"/>
          </a:p>
        </p:txBody>
      </p:sp>
    </p:spTree>
    <p:extLst>
      <p:ext uri="{BB962C8B-B14F-4D97-AF65-F5344CB8AC3E}">
        <p14:creationId xmlns:p14="http://schemas.microsoft.com/office/powerpoint/2010/main" val="315556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1"/>
            <a:ext cx="8534400" cy="2990850"/>
          </a:xfrm>
        </p:spPr>
        <p:txBody>
          <a:bodyPr>
            <a:normAutofit/>
          </a:bodyPr>
          <a:lstStyle/>
          <a:p>
            <a:r>
              <a:rPr lang="en-US" sz="4000" b="1" dirty="0" smtClean="0"/>
              <a:t>U.S. Department of Homeland Security </a:t>
            </a:r>
            <a:br>
              <a:rPr lang="en-US" sz="4000" b="1" dirty="0" smtClean="0"/>
            </a:br>
            <a:r>
              <a:rPr lang="en-US" sz="4000" b="1" dirty="0" smtClean="0"/>
              <a:t> Unaccompanied Children </a:t>
            </a:r>
            <a:endParaRPr lang="en-US" sz="4000" b="1" dirty="0"/>
          </a:p>
        </p:txBody>
      </p:sp>
      <p:sp>
        <p:nvSpPr>
          <p:cNvPr id="3" name="Subtitle 2"/>
          <p:cNvSpPr>
            <a:spLocks noGrp="1"/>
          </p:cNvSpPr>
          <p:nvPr>
            <p:ph type="subTitle" idx="1"/>
          </p:nvPr>
        </p:nvSpPr>
        <p:spPr>
          <a:xfrm>
            <a:off x="457200" y="3886200"/>
            <a:ext cx="7772400" cy="1219200"/>
          </a:xfrm>
        </p:spPr>
        <p:txBody>
          <a:bodyPr>
            <a:normAutofit fontScale="70000" lnSpcReduction="20000"/>
          </a:bodyPr>
          <a:lstStyle/>
          <a:p>
            <a:r>
              <a:rPr lang="en-US" sz="3600" b="1" dirty="0" smtClean="0">
                <a:solidFill>
                  <a:schemeClr val="tx1"/>
                </a:solidFill>
              </a:rPr>
              <a:t>Acting Deputy Assistant Secretary Molly Groom </a:t>
            </a:r>
          </a:p>
          <a:p>
            <a:r>
              <a:rPr lang="en-US" sz="3600" b="1" dirty="0" smtClean="0">
                <a:solidFill>
                  <a:schemeClr val="tx1"/>
                </a:solidFill>
              </a:rPr>
              <a:t>Department of  Homeland Security </a:t>
            </a:r>
          </a:p>
          <a:p>
            <a:r>
              <a:rPr lang="en-US" sz="3600" b="1" dirty="0" smtClean="0">
                <a:solidFill>
                  <a:schemeClr val="tx1"/>
                </a:solidFill>
              </a:rPr>
              <a:t>Office of Policy </a:t>
            </a:r>
          </a:p>
          <a:p>
            <a:endParaRPr lang="en-US" b="1" dirty="0" smtClean="0">
              <a:solidFill>
                <a:schemeClr val="tx1"/>
              </a:solidFill>
            </a:endParaRPr>
          </a:p>
          <a:p>
            <a:endParaRPr lang="en-US" b="1" dirty="0" smtClean="0">
              <a:solidFill>
                <a:schemeClr val="tx1"/>
              </a:solidFill>
            </a:endParaRPr>
          </a:p>
          <a:p>
            <a:endParaRPr lang="en-US" b="1" dirty="0">
              <a:solidFill>
                <a:schemeClr val="tx1"/>
              </a:solidFill>
            </a:endParaRPr>
          </a:p>
        </p:txBody>
      </p:sp>
      <p:pic>
        <p:nvPicPr>
          <p:cNvPr id="4" name="Picture 3" descr="logo_dhs.png"/>
          <p:cNvPicPr>
            <a:picLocks noChangeAspect="1"/>
          </p:cNvPicPr>
          <p:nvPr/>
        </p:nvPicPr>
        <p:blipFill>
          <a:blip r:embed="rId3" cstate="print"/>
          <a:stretch>
            <a:fillRect/>
          </a:stretch>
        </p:blipFill>
        <p:spPr>
          <a:xfrm>
            <a:off x="76200" y="5410200"/>
            <a:ext cx="1371600" cy="1371600"/>
          </a:xfrm>
          <a:prstGeom prst="rect">
            <a:avLst/>
          </a:prstGeom>
        </p:spPr>
      </p:pic>
      <p:sp>
        <p:nvSpPr>
          <p:cNvPr id="5" name="TextBox 4"/>
          <p:cNvSpPr txBox="1"/>
          <p:nvPr/>
        </p:nvSpPr>
        <p:spPr>
          <a:xfrm>
            <a:off x="2953407" y="5791200"/>
            <a:ext cx="6096000" cy="923330"/>
          </a:xfrm>
          <a:prstGeom prst="rect">
            <a:avLst/>
          </a:prstGeom>
          <a:noFill/>
        </p:spPr>
        <p:txBody>
          <a:bodyPr wrap="square" rtlCol="0">
            <a:spAutoFit/>
          </a:bodyPr>
          <a:lstStyle/>
          <a:p>
            <a:pPr algn="r"/>
            <a:r>
              <a:rPr lang="en-US" b="1" dirty="0" smtClean="0"/>
              <a:t>Regional Conference on Migration </a:t>
            </a:r>
          </a:p>
          <a:p>
            <a:pPr algn="r"/>
            <a:r>
              <a:rPr lang="en-US" b="1" dirty="0" smtClean="0"/>
              <a:t>Meeting of the Regional </a:t>
            </a:r>
            <a:r>
              <a:rPr lang="en-US" b="1" smtClean="0"/>
              <a:t>Consultation Group on </a:t>
            </a:r>
            <a:r>
              <a:rPr lang="en-US" b="1" dirty="0" smtClean="0"/>
              <a:t>Migration </a:t>
            </a:r>
          </a:p>
          <a:p>
            <a:pPr algn="r"/>
            <a:r>
              <a:rPr lang="en-US" b="1" dirty="0" smtClean="0"/>
              <a:t>June 25 2014</a:t>
            </a:r>
            <a:endParaRPr lang="en-US" b="1" dirty="0"/>
          </a:p>
        </p:txBody>
      </p:sp>
    </p:spTree>
    <p:extLst>
      <p:ext uri="{BB962C8B-B14F-4D97-AF65-F5344CB8AC3E}">
        <p14:creationId xmlns:p14="http://schemas.microsoft.com/office/powerpoint/2010/main" val="3664387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t>Whole of U.S. Government Response </a:t>
            </a:r>
          </a:p>
        </p:txBody>
      </p:sp>
      <p:sp>
        <p:nvSpPr>
          <p:cNvPr id="3" name="Content Placeholder 2"/>
          <p:cNvSpPr>
            <a:spLocks noGrp="1"/>
          </p:cNvSpPr>
          <p:nvPr>
            <p:ph idx="1"/>
          </p:nvPr>
        </p:nvSpPr>
        <p:spPr>
          <a:xfrm>
            <a:off x="457200" y="1066801"/>
            <a:ext cx="8229600" cy="4953000"/>
          </a:xfrm>
        </p:spPr>
        <p:txBody>
          <a:bodyPr>
            <a:normAutofit fontScale="92500" lnSpcReduction="10000"/>
          </a:bodyPr>
          <a:lstStyle/>
          <a:p>
            <a:r>
              <a:rPr lang="en-US" sz="3000" dirty="0" smtClean="0"/>
              <a:t>The U.S. Government is committed to </a:t>
            </a:r>
          </a:p>
          <a:p>
            <a:pPr lvl="1">
              <a:buFont typeface="Wingdings" panose="05000000000000000000" pitchFamily="2" charset="2"/>
              <a:buChar char="Ø"/>
            </a:pPr>
            <a:r>
              <a:rPr lang="en-US" sz="2600" dirty="0" smtClean="0"/>
              <a:t>Ensuring a coordinated and rapid Government-wide response in the short-term</a:t>
            </a:r>
          </a:p>
          <a:p>
            <a:pPr lvl="1">
              <a:buFont typeface="Wingdings" panose="05000000000000000000" pitchFamily="2" charset="2"/>
              <a:buChar char="Ø"/>
            </a:pPr>
            <a:r>
              <a:rPr lang="en-US" sz="2600" dirty="0" smtClean="0"/>
              <a:t>Undertaking broader, longer-term reforms to address the root causes behind these migration trends</a:t>
            </a:r>
            <a:endParaRPr lang="en-US" dirty="0" smtClean="0"/>
          </a:p>
          <a:p>
            <a:r>
              <a:rPr lang="en-US" sz="3000" dirty="0"/>
              <a:t>The goal of this effort </a:t>
            </a:r>
            <a:r>
              <a:rPr lang="en-US" sz="3000" dirty="0" smtClean="0"/>
              <a:t>remains to </a:t>
            </a:r>
            <a:r>
              <a:rPr lang="en-US" sz="3000" dirty="0"/>
              <a:t>quickly and safely move the unaccompanied children from </a:t>
            </a:r>
            <a:r>
              <a:rPr lang="en-US" sz="3000" dirty="0" smtClean="0"/>
              <a:t>the Department of Homeland Security custody </a:t>
            </a:r>
            <a:r>
              <a:rPr lang="en-US" sz="3000" dirty="0"/>
              <a:t>into </a:t>
            </a:r>
            <a:r>
              <a:rPr lang="en-US" sz="3000" dirty="0" smtClean="0"/>
              <a:t>Department of Health </a:t>
            </a:r>
            <a:r>
              <a:rPr lang="en-US" sz="3000" dirty="0"/>
              <a:t>and Human Services </a:t>
            </a:r>
            <a:r>
              <a:rPr lang="en-US" sz="3000" dirty="0" smtClean="0"/>
              <a:t>custody.</a:t>
            </a:r>
            <a:endParaRPr lang="en-US" sz="3000" dirty="0"/>
          </a:p>
          <a:p>
            <a:pPr lvl="1">
              <a:buFont typeface="Wingdings" panose="05000000000000000000" pitchFamily="2" charset="2"/>
              <a:buChar char="Ø"/>
            </a:pPr>
            <a:r>
              <a:rPr lang="en-US" sz="2600" dirty="0" smtClean="0"/>
              <a:t>This offers </a:t>
            </a:r>
            <a:r>
              <a:rPr lang="en-US" sz="2600" dirty="0"/>
              <a:t>a safe and secure environment that is in the best interest of the child, pursuant to the requirements of the law.  </a:t>
            </a:r>
          </a:p>
          <a:p>
            <a:endParaRPr lang="en-US" dirty="0"/>
          </a:p>
        </p:txBody>
      </p:sp>
      <p:pic>
        <p:nvPicPr>
          <p:cNvPr id="5" name="Picture 4" descr="logo_dhs.png"/>
          <p:cNvPicPr>
            <a:picLocks noChangeAspect="1"/>
          </p:cNvPicPr>
          <p:nvPr/>
        </p:nvPicPr>
        <p:blipFill>
          <a:blip r:embed="rId3" cstate="print"/>
          <a:stretch>
            <a:fillRect/>
          </a:stretch>
        </p:blipFill>
        <p:spPr>
          <a:xfrm>
            <a:off x="0" y="5638800"/>
            <a:ext cx="1371600" cy="1371600"/>
          </a:xfrm>
          <a:prstGeom prst="rect">
            <a:avLst/>
          </a:prstGeom>
        </p:spPr>
      </p:pic>
    </p:spTree>
    <p:extLst>
      <p:ext uri="{BB962C8B-B14F-4D97-AF65-F5344CB8AC3E}">
        <p14:creationId xmlns:p14="http://schemas.microsoft.com/office/powerpoint/2010/main" val="2951631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b="1" dirty="0" smtClean="0"/>
              <a:t>U.S. Government International Efforts</a:t>
            </a:r>
            <a:endParaRPr lang="en-US" b="1" dirty="0"/>
          </a:p>
        </p:txBody>
      </p:sp>
      <p:sp>
        <p:nvSpPr>
          <p:cNvPr id="3" name="Content Placeholder 2"/>
          <p:cNvSpPr>
            <a:spLocks noGrp="1"/>
          </p:cNvSpPr>
          <p:nvPr>
            <p:ph idx="1"/>
          </p:nvPr>
        </p:nvSpPr>
        <p:spPr>
          <a:xfrm>
            <a:off x="304800" y="838200"/>
            <a:ext cx="8305800" cy="4800600"/>
          </a:xfrm>
        </p:spPr>
        <p:txBody>
          <a:bodyPr>
            <a:noAutofit/>
          </a:bodyPr>
          <a:lstStyle/>
          <a:p>
            <a:pPr marL="685800" indent="-571500">
              <a:spcBef>
                <a:spcPts val="0"/>
              </a:spcBef>
            </a:pPr>
            <a:r>
              <a:rPr lang="en-US" sz="2800" dirty="0" smtClean="0"/>
              <a:t>Secretary Johnson spoke with Ambassadors with additional continued staff-level engagement</a:t>
            </a:r>
            <a:endParaRPr lang="en-US" sz="2800" dirty="0"/>
          </a:p>
          <a:p>
            <a:pPr marL="685800" indent="-571500">
              <a:spcBef>
                <a:spcPts val="0"/>
              </a:spcBef>
            </a:pPr>
            <a:r>
              <a:rPr lang="en-US" sz="2800" dirty="0" smtClean="0"/>
              <a:t>Ongoing visits </a:t>
            </a:r>
            <a:r>
              <a:rPr lang="en-US" sz="2800" dirty="0"/>
              <a:t>by </a:t>
            </a:r>
            <a:r>
              <a:rPr lang="en-US" sz="2800" dirty="0" smtClean="0"/>
              <a:t>Mexican and Central </a:t>
            </a:r>
            <a:r>
              <a:rPr lang="en-US" sz="2800" dirty="0"/>
              <a:t>American officials to the border region to observe </a:t>
            </a:r>
            <a:r>
              <a:rPr lang="en-US" sz="2800" dirty="0" smtClean="0"/>
              <a:t>this crisis.</a:t>
            </a:r>
          </a:p>
          <a:p>
            <a:pPr marL="685800" indent="-571500">
              <a:spcBef>
                <a:spcPts val="0"/>
              </a:spcBef>
            </a:pPr>
            <a:r>
              <a:rPr lang="en-US" sz="2800" dirty="0" smtClean="0"/>
              <a:t>Vice President Biden Regional Visit on June 20  </a:t>
            </a:r>
            <a:endParaRPr lang="en-US" sz="2800" dirty="0"/>
          </a:p>
          <a:p>
            <a:pPr marL="685800" indent="-571500">
              <a:spcBef>
                <a:spcPts val="0"/>
              </a:spcBef>
            </a:pPr>
            <a:r>
              <a:rPr lang="en-US" sz="2800" dirty="0" smtClean="0"/>
              <a:t>Continued to work with regional </a:t>
            </a:r>
            <a:r>
              <a:rPr lang="en-US" sz="2800" dirty="0"/>
              <a:t>bodies such as </a:t>
            </a:r>
            <a:r>
              <a:rPr lang="en-US" sz="2800" dirty="0" smtClean="0"/>
              <a:t>Regional Conference on Migration</a:t>
            </a:r>
          </a:p>
          <a:p>
            <a:pPr marL="685800" indent="-571500">
              <a:spcBef>
                <a:spcPts val="0"/>
              </a:spcBef>
            </a:pPr>
            <a:r>
              <a:rPr lang="en-US" sz="2800" dirty="0"/>
              <a:t>Upcoming visit by Secretary Johnson’s trip to Guatemala </a:t>
            </a:r>
          </a:p>
          <a:p>
            <a:pPr marL="685800" indent="-571500">
              <a:spcBef>
                <a:spcPts val="0"/>
              </a:spcBef>
            </a:pPr>
            <a:r>
              <a:rPr lang="en-US" sz="2800" dirty="0"/>
              <a:t>Active engagement by U.S. Embassies with media, civil society, and host country counterparts </a:t>
            </a:r>
          </a:p>
          <a:p>
            <a:pPr marL="685800" indent="-571500">
              <a:spcBef>
                <a:spcPts val="0"/>
              </a:spcBef>
            </a:pPr>
            <a:endParaRPr lang="en-US" sz="2800" dirty="0" smtClean="0"/>
          </a:p>
        </p:txBody>
      </p:sp>
      <p:pic>
        <p:nvPicPr>
          <p:cNvPr id="4" name="Picture 3" descr="logo_dhs.png"/>
          <p:cNvPicPr>
            <a:picLocks noChangeAspect="1"/>
          </p:cNvPicPr>
          <p:nvPr/>
        </p:nvPicPr>
        <p:blipFill>
          <a:blip r:embed="rId3" cstate="print"/>
          <a:stretch>
            <a:fillRect/>
          </a:stretch>
        </p:blipFill>
        <p:spPr>
          <a:xfrm>
            <a:off x="228600" y="5486400"/>
            <a:ext cx="1371600" cy="1371600"/>
          </a:xfrm>
          <a:prstGeom prst="rect">
            <a:avLst/>
          </a:prstGeom>
        </p:spPr>
      </p:pic>
    </p:spTree>
    <p:extLst>
      <p:ext uri="{BB962C8B-B14F-4D97-AF65-F5344CB8AC3E}">
        <p14:creationId xmlns:p14="http://schemas.microsoft.com/office/powerpoint/2010/main" val="4061955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8915399" cy="6781800"/>
          </a:xfrm>
        </p:spPr>
      </p:pic>
    </p:spTree>
    <p:extLst>
      <p:ext uri="{BB962C8B-B14F-4D97-AF65-F5344CB8AC3E}">
        <p14:creationId xmlns:p14="http://schemas.microsoft.com/office/powerpoint/2010/main" val="790813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We Know: Push Factors </a:t>
            </a:r>
            <a:endParaRPr lang="en-US" b="1" dirty="0"/>
          </a:p>
        </p:txBody>
      </p:sp>
      <p:sp>
        <p:nvSpPr>
          <p:cNvPr id="3" name="Content Placeholder 2"/>
          <p:cNvSpPr>
            <a:spLocks noGrp="1"/>
          </p:cNvSpPr>
          <p:nvPr>
            <p:ph idx="1"/>
          </p:nvPr>
        </p:nvSpPr>
        <p:spPr>
          <a:xfrm>
            <a:off x="457200" y="1143000"/>
            <a:ext cx="8229600" cy="4191000"/>
          </a:xfrm>
        </p:spPr>
        <p:txBody>
          <a:bodyPr>
            <a:normAutofit/>
          </a:bodyPr>
          <a:lstStyle/>
          <a:p>
            <a:r>
              <a:rPr lang="en-US" sz="2800" dirty="0" smtClean="0"/>
              <a:t>Several reasons contribute to the dramatic increase in children migrating from Central America and crossing the border alone:</a:t>
            </a:r>
          </a:p>
          <a:p>
            <a:pPr lvl="1">
              <a:buFont typeface="Wingdings" panose="05000000000000000000" pitchFamily="2" charset="2"/>
              <a:buChar char="Ø"/>
            </a:pPr>
            <a:r>
              <a:rPr lang="en-US" sz="2600" dirty="0"/>
              <a:t>P</a:t>
            </a:r>
            <a:r>
              <a:rPr lang="en-US" sz="2600" dirty="0" smtClean="0"/>
              <a:t>oor economic conditions, </a:t>
            </a:r>
          </a:p>
          <a:p>
            <a:pPr lvl="1">
              <a:buFont typeface="Wingdings" panose="05000000000000000000" pitchFamily="2" charset="2"/>
              <a:buChar char="Ø"/>
            </a:pPr>
            <a:r>
              <a:rPr lang="en-US" sz="2600" dirty="0"/>
              <a:t>I</a:t>
            </a:r>
            <a:r>
              <a:rPr lang="en-US" sz="2600" dirty="0" smtClean="0"/>
              <a:t>ncreased and sustained violence in their home countries, and </a:t>
            </a:r>
          </a:p>
          <a:p>
            <a:pPr lvl="1">
              <a:buFont typeface="Wingdings" panose="05000000000000000000" pitchFamily="2" charset="2"/>
              <a:buChar char="Ø"/>
            </a:pPr>
            <a:r>
              <a:rPr lang="en-US" sz="2600" dirty="0"/>
              <a:t>T</a:t>
            </a:r>
            <a:r>
              <a:rPr lang="en-US" sz="2600" dirty="0" smtClean="0"/>
              <a:t>he desire to be reunited with their families in the United States </a:t>
            </a:r>
          </a:p>
          <a:p>
            <a:r>
              <a:rPr lang="en-US" sz="2800" dirty="0" smtClean="0"/>
              <a:t>Reasons are often reportedly combined</a:t>
            </a:r>
          </a:p>
        </p:txBody>
      </p:sp>
      <p:pic>
        <p:nvPicPr>
          <p:cNvPr id="4" name="Picture 3" descr="logo_dhs.png"/>
          <p:cNvPicPr>
            <a:picLocks noChangeAspect="1"/>
          </p:cNvPicPr>
          <p:nvPr/>
        </p:nvPicPr>
        <p:blipFill>
          <a:blip r:embed="rId3" cstate="print"/>
          <a:stretch>
            <a:fillRect/>
          </a:stretch>
        </p:blipFill>
        <p:spPr>
          <a:xfrm>
            <a:off x="296594" y="5334000"/>
            <a:ext cx="1371600" cy="1371600"/>
          </a:xfrm>
          <a:prstGeom prst="rect">
            <a:avLst/>
          </a:prstGeom>
        </p:spPr>
      </p:pic>
    </p:spTree>
    <p:extLst>
      <p:ext uri="{BB962C8B-B14F-4D97-AF65-F5344CB8AC3E}">
        <p14:creationId xmlns:p14="http://schemas.microsoft.com/office/powerpoint/2010/main" val="2734126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We Know: Pull Factors </a:t>
            </a:r>
            <a:endParaRPr lang="en-US" b="1" dirty="0"/>
          </a:p>
        </p:txBody>
      </p:sp>
      <p:sp>
        <p:nvSpPr>
          <p:cNvPr id="3" name="Content Placeholder 2"/>
          <p:cNvSpPr>
            <a:spLocks noGrp="1"/>
          </p:cNvSpPr>
          <p:nvPr>
            <p:ph idx="1"/>
          </p:nvPr>
        </p:nvSpPr>
        <p:spPr>
          <a:xfrm>
            <a:off x="457200" y="1143000"/>
            <a:ext cx="8229600" cy="4572000"/>
          </a:xfrm>
        </p:spPr>
        <p:txBody>
          <a:bodyPr>
            <a:normAutofit fontScale="85000" lnSpcReduction="20000"/>
          </a:bodyPr>
          <a:lstStyle/>
          <a:p>
            <a:r>
              <a:rPr lang="en-US" dirty="0" smtClean="0"/>
              <a:t>There are reports of growing  misperception </a:t>
            </a:r>
            <a:r>
              <a:rPr lang="en-US" dirty="0"/>
              <a:t>in sending countries </a:t>
            </a:r>
            <a:r>
              <a:rPr lang="en-US" dirty="0" smtClean="0"/>
              <a:t>that </a:t>
            </a:r>
            <a:r>
              <a:rPr lang="en-US" dirty="0"/>
              <a:t>families and children who arrive may be provided legal status.  </a:t>
            </a:r>
            <a:endParaRPr lang="en-US" dirty="0" smtClean="0"/>
          </a:p>
          <a:p>
            <a:pPr lvl="1">
              <a:buFont typeface="Wingdings" panose="05000000000000000000" pitchFamily="2" charset="2"/>
              <a:buChar char="Ø"/>
            </a:pPr>
            <a:r>
              <a:rPr lang="en-US" dirty="0" smtClean="0"/>
              <a:t>However</a:t>
            </a:r>
            <a:r>
              <a:rPr lang="en-US" dirty="0"/>
              <a:t>, Deferred Action for Childhood Arrivals (DACA) is for those who came in to this country prior to 2007. </a:t>
            </a:r>
            <a:endParaRPr lang="en-US" dirty="0" smtClean="0"/>
          </a:p>
          <a:p>
            <a:pPr lvl="1">
              <a:buFont typeface="Wingdings" panose="05000000000000000000" pitchFamily="2" charset="2"/>
              <a:buChar char="Ø"/>
            </a:pPr>
            <a:r>
              <a:rPr lang="en-US" dirty="0" smtClean="0"/>
              <a:t>Likewise</a:t>
            </a:r>
            <a:r>
              <a:rPr lang="en-US" dirty="0"/>
              <a:t>, the earned path to citizenship </a:t>
            </a:r>
            <a:r>
              <a:rPr lang="en-US" dirty="0" smtClean="0"/>
              <a:t>component of comprehensive </a:t>
            </a:r>
            <a:r>
              <a:rPr lang="en-US" dirty="0"/>
              <a:t>immigration reform </a:t>
            </a:r>
            <a:r>
              <a:rPr lang="en-US" dirty="0" smtClean="0"/>
              <a:t>under consideration by Congress </a:t>
            </a:r>
            <a:r>
              <a:rPr lang="en-US" dirty="0"/>
              <a:t>is for those </a:t>
            </a:r>
            <a:r>
              <a:rPr lang="en-US" dirty="0" smtClean="0"/>
              <a:t>in the U.S. before </a:t>
            </a:r>
            <a:r>
              <a:rPr lang="en-US" dirty="0"/>
              <a:t>December 31, 2011.  </a:t>
            </a:r>
            <a:endParaRPr lang="en-US" dirty="0" smtClean="0"/>
          </a:p>
          <a:p>
            <a:r>
              <a:rPr lang="en-US" dirty="0" smtClean="0"/>
              <a:t>Those </a:t>
            </a:r>
            <a:r>
              <a:rPr lang="en-US" dirty="0"/>
              <a:t>who cross our borders </a:t>
            </a:r>
            <a:r>
              <a:rPr lang="en-US" dirty="0" smtClean="0"/>
              <a:t>illegally today</a:t>
            </a:r>
            <a:r>
              <a:rPr lang="en-US" dirty="0"/>
              <a:t>, including children, </a:t>
            </a:r>
            <a:r>
              <a:rPr lang="en-US" dirty="0" smtClean="0"/>
              <a:t>are not </a:t>
            </a:r>
            <a:r>
              <a:rPr lang="en-US" dirty="0"/>
              <a:t>be eligible </a:t>
            </a:r>
            <a:r>
              <a:rPr lang="en-US" dirty="0" smtClean="0"/>
              <a:t>for either DACA or an </a:t>
            </a:r>
            <a:r>
              <a:rPr lang="en-US" dirty="0"/>
              <a:t>earned path to </a:t>
            </a:r>
            <a:r>
              <a:rPr lang="en-US" dirty="0" smtClean="0"/>
              <a:t>citizenship under comprehensive immigration reform. </a:t>
            </a:r>
            <a:endParaRPr lang="en-US" dirty="0"/>
          </a:p>
        </p:txBody>
      </p:sp>
      <p:pic>
        <p:nvPicPr>
          <p:cNvPr id="4" name="Picture 3" descr="logo_dhs.png"/>
          <p:cNvPicPr>
            <a:picLocks noChangeAspect="1"/>
          </p:cNvPicPr>
          <p:nvPr/>
        </p:nvPicPr>
        <p:blipFill>
          <a:blip r:embed="rId3" cstate="print"/>
          <a:stretch>
            <a:fillRect/>
          </a:stretch>
        </p:blipFill>
        <p:spPr>
          <a:xfrm>
            <a:off x="0" y="5486400"/>
            <a:ext cx="1371600" cy="1371600"/>
          </a:xfrm>
          <a:prstGeom prst="rect">
            <a:avLst/>
          </a:prstGeom>
        </p:spPr>
      </p:pic>
    </p:spTree>
    <p:extLst>
      <p:ext uri="{BB962C8B-B14F-4D97-AF65-F5344CB8AC3E}">
        <p14:creationId xmlns:p14="http://schemas.microsoft.com/office/powerpoint/2010/main" val="87592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 Need Your Help</a:t>
            </a:r>
            <a:endParaRPr lang="en-US" b="1" dirty="0"/>
          </a:p>
        </p:txBody>
      </p:sp>
      <p:sp>
        <p:nvSpPr>
          <p:cNvPr id="3" name="Content Placeholder 2"/>
          <p:cNvSpPr>
            <a:spLocks noGrp="1"/>
          </p:cNvSpPr>
          <p:nvPr>
            <p:ph idx="1"/>
          </p:nvPr>
        </p:nvSpPr>
        <p:spPr>
          <a:xfrm>
            <a:off x="609600" y="1600200"/>
            <a:ext cx="8229600" cy="4800600"/>
          </a:xfrm>
        </p:spPr>
        <p:txBody>
          <a:bodyPr>
            <a:normAutofit fontScale="55000" lnSpcReduction="20000"/>
          </a:bodyPr>
          <a:lstStyle/>
          <a:p>
            <a:r>
              <a:rPr lang="en-US" sz="5800" b="1" dirty="0" smtClean="0"/>
              <a:t>Public Awareness/Prevention Campaigns</a:t>
            </a:r>
          </a:p>
          <a:p>
            <a:pPr lvl="1">
              <a:buFont typeface="Wingdings" panose="05000000000000000000" pitchFamily="2" charset="2"/>
              <a:buChar char="Ø"/>
            </a:pPr>
            <a:r>
              <a:rPr lang="en-US" sz="5100" dirty="0" smtClean="0"/>
              <a:t>Seek your on the best way to the get message </a:t>
            </a:r>
            <a:r>
              <a:rPr lang="en-US" sz="5100" dirty="0"/>
              <a:t>out about the dangers of the journey and </a:t>
            </a:r>
            <a:r>
              <a:rPr lang="en-US" sz="5100" dirty="0" smtClean="0"/>
              <a:t>identify counter falsehoods about the likelihood </a:t>
            </a:r>
            <a:r>
              <a:rPr lang="en-US" sz="5100" dirty="0"/>
              <a:t>of status in the </a:t>
            </a:r>
            <a:r>
              <a:rPr lang="en-US" sz="5100" dirty="0" smtClean="0"/>
              <a:t>U.S.</a:t>
            </a:r>
          </a:p>
          <a:p>
            <a:r>
              <a:rPr lang="en-US" sz="5100" b="1" dirty="0" smtClean="0"/>
              <a:t>Smuggling Networks</a:t>
            </a:r>
          </a:p>
          <a:p>
            <a:pPr lvl="1">
              <a:buFont typeface="Wingdings" panose="05000000000000000000" pitchFamily="2" charset="2"/>
              <a:buChar char="Ø"/>
            </a:pPr>
            <a:r>
              <a:rPr lang="en-US" sz="4700" dirty="0" smtClean="0"/>
              <a:t>Identify </a:t>
            </a:r>
            <a:r>
              <a:rPr lang="en-US" sz="4700" dirty="0"/>
              <a:t>and break-down smuggling </a:t>
            </a:r>
            <a:r>
              <a:rPr lang="en-US" sz="4700" dirty="0" smtClean="0"/>
              <a:t>networks</a:t>
            </a:r>
          </a:p>
          <a:p>
            <a:r>
              <a:rPr lang="en-US" sz="5100" b="1" dirty="0" smtClean="0"/>
              <a:t>Protection, Repatriation, and Reintegration</a:t>
            </a:r>
            <a:endParaRPr lang="en-US" sz="5100" dirty="0" smtClean="0"/>
          </a:p>
          <a:p>
            <a:pPr lvl="1">
              <a:buFont typeface="Wingdings" panose="05000000000000000000" pitchFamily="2" charset="2"/>
              <a:buChar char="Ø"/>
            </a:pPr>
            <a:r>
              <a:rPr lang="en-US" sz="5100" dirty="0" smtClean="0"/>
              <a:t>Increase consular representation, </a:t>
            </a:r>
            <a:r>
              <a:rPr lang="en-US" sz="5100" dirty="0"/>
              <a:t>especially along the Southwest </a:t>
            </a:r>
            <a:r>
              <a:rPr lang="en-US" sz="5100" dirty="0" smtClean="0"/>
              <a:t>border. </a:t>
            </a:r>
          </a:p>
          <a:p>
            <a:pPr lvl="1">
              <a:buFont typeface="Wingdings" panose="05000000000000000000" pitchFamily="2" charset="2"/>
              <a:buChar char="Ø"/>
            </a:pPr>
            <a:r>
              <a:rPr lang="en-US" sz="5100" dirty="0" smtClean="0"/>
              <a:t> Enhance </a:t>
            </a:r>
            <a:r>
              <a:rPr lang="en-US" sz="5100" dirty="0"/>
              <a:t>existing reception processes </a:t>
            </a:r>
            <a:r>
              <a:rPr lang="en-US" sz="5100" dirty="0" smtClean="0"/>
              <a:t>to ensure safe and efficient reintegration practices. </a:t>
            </a:r>
            <a:endParaRPr lang="en-US" sz="5100" dirty="0"/>
          </a:p>
          <a:p>
            <a:pPr marL="0" indent="0">
              <a:buNone/>
            </a:pPr>
            <a:endParaRPr lang="en-US" sz="2800" dirty="0"/>
          </a:p>
        </p:txBody>
      </p:sp>
      <p:pic>
        <p:nvPicPr>
          <p:cNvPr id="4" name="Picture 3" descr="logo_dhs.png"/>
          <p:cNvPicPr>
            <a:picLocks noChangeAspect="1"/>
          </p:cNvPicPr>
          <p:nvPr/>
        </p:nvPicPr>
        <p:blipFill>
          <a:blip r:embed="rId3" cstate="print"/>
          <a:stretch>
            <a:fillRect/>
          </a:stretch>
        </p:blipFill>
        <p:spPr>
          <a:xfrm>
            <a:off x="76200" y="5562600"/>
            <a:ext cx="1371600" cy="1371600"/>
          </a:xfrm>
          <a:prstGeom prst="rect">
            <a:avLst/>
          </a:prstGeom>
        </p:spPr>
      </p:pic>
    </p:spTree>
    <p:extLst>
      <p:ext uri="{BB962C8B-B14F-4D97-AF65-F5344CB8AC3E}">
        <p14:creationId xmlns:p14="http://schemas.microsoft.com/office/powerpoint/2010/main" val="257744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and Answers </a:t>
            </a:r>
            <a:endParaRPr lang="en-US" b="1"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4400" b="1" dirty="0" smtClean="0"/>
              <a:t>Thank you</a:t>
            </a:r>
            <a:endParaRPr lang="en-US" sz="4400" b="1" dirty="0"/>
          </a:p>
        </p:txBody>
      </p:sp>
      <p:pic>
        <p:nvPicPr>
          <p:cNvPr id="5" name="Picture 4" descr="logo_dhs.png"/>
          <p:cNvPicPr>
            <a:picLocks noChangeAspect="1"/>
          </p:cNvPicPr>
          <p:nvPr/>
        </p:nvPicPr>
        <p:blipFill>
          <a:blip r:embed="rId3" cstate="print"/>
          <a:stretch>
            <a:fillRect/>
          </a:stretch>
        </p:blipFill>
        <p:spPr>
          <a:xfrm>
            <a:off x="76200" y="5486400"/>
            <a:ext cx="1371600" cy="1371600"/>
          </a:xfrm>
          <a:prstGeom prst="rect">
            <a:avLst/>
          </a:prstGeom>
        </p:spPr>
      </p:pic>
    </p:spTree>
    <p:extLst>
      <p:ext uri="{BB962C8B-B14F-4D97-AF65-F5344CB8AC3E}">
        <p14:creationId xmlns:p14="http://schemas.microsoft.com/office/powerpoint/2010/main" val="657653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 </a:t>
            </a:r>
            <a:endParaRPr lang="en-US" b="1" dirty="0"/>
          </a:p>
        </p:txBody>
      </p:sp>
      <p:sp>
        <p:nvSpPr>
          <p:cNvPr id="3" name="Content Placeholder 2"/>
          <p:cNvSpPr>
            <a:spLocks noGrp="1"/>
          </p:cNvSpPr>
          <p:nvPr>
            <p:ph idx="1"/>
          </p:nvPr>
        </p:nvSpPr>
        <p:spPr>
          <a:xfrm>
            <a:off x="609600" y="1219200"/>
            <a:ext cx="8229600" cy="4724400"/>
          </a:xfrm>
        </p:spPr>
        <p:txBody>
          <a:bodyPr>
            <a:normAutofit/>
          </a:bodyPr>
          <a:lstStyle/>
          <a:p>
            <a:r>
              <a:rPr lang="en-US" b="1" dirty="0" smtClean="0"/>
              <a:t>U.S. Definition of Unaccompanied Children </a:t>
            </a:r>
          </a:p>
          <a:p>
            <a:r>
              <a:rPr lang="en-US" b="1" dirty="0" smtClean="0"/>
              <a:t>United States Legal Framework</a:t>
            </a:r>
          </a:p>
          <a:p>
            <a:r>
              <a:rPr lang="en-US" b="1" dirty="0" smtClean="0"/>
              <a:t>Overview </a:t>
            </a:r>
            <a:r>
              <a:rPr lang="en-US" b="1" dirty="0"/>
              <a:t>o</a:t>
            </a:r>
            <a:r>
              <a:rPr lang="en-US" b="1" dirty="0" smtClean="0"/>
              <a:t>f the Current Situation </a:t>
            </a:r>
          </a:p>
          <a:p>
            <a:r>
              <a:rPr lang="en-US" b="1" dirty="0" smtClean="0"/>
              <a:t>U.S. Government Response </a:t>
            </a:r>
          </a:p>
          <a:p>
            <a:r>
              <a:rPr lang="en-US" b="1" dirty="0" smtClean="0"/>
              <a:t>Push and Pull Factors</a:t>
            </a:r>
          </a:p>
          <a:p>
            <a:r>
              <a:rPr lang="en-US" b="1" dirty="0" smtClean="0"/>
              <a:t>Request for Assistance </a:t>
            </a:r>
          </a:p>
          <a:p>
            <a:endParaRPr lang="en-US" dirty="0" smtClean="0"/>
          </a:p>
          <a:p>
            <a:endParaRPr lang="en-US" dirty="0" smtClean="0"/>
          </a:p>
          <a:p>
            <a:endParaRPr lang="en-US" dirty="0" smtClean="0"/>
          </a:p>
          <a:p>
            <a:endParaRPr lang="en-US" dirty="0" smtClean="0"/>
          </a:p>
        </p:txBody>
      </p:sp>
      <p:pic>
        <p:nvPicPr>
          <p:cNvPr id="4" name="Picture 3" descr="logo_dhs.png"/>
          <p:cNvPicPr>
            <a:picLocks noChangeAspect="1"/>
          </p:cNvPicPr>
          <p:nvPr/>
        </p:nvPicPr>
        <p:blipFill>
          <a:blip r:embed="rId3" cstate="print"/>
          <a:stretch>
            <a:fillRect/>
          </a:stretch>
        </p:blipFill>
        <p:spPr>
          <a:xfrm>
            <a:off x="0" y="5562600"/>
            <a:ext cx="1371600" cy="1371600"/>
          </a:xfrm>
          <a:prstGeom prst="rect">
            <a:avLst/>
          </a:prstGeom>
        </p:spPr>
      </p:pic>
    </p:spTree>
    <p:extLst>
      <p:ext uri="{BB962C8B-B14F-4D97-AF65-F5344CB8AC3E}">
        <p14:creationId xmlns:p14="http://schemas.microsoft.com/office/powerpoint/2010/main" val="1138278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469187" cy="1050925"/>
          </a:xfrm>
        </p:spPr>
        <p:txBody>
          <a:bodyPr/>
          <a:lstStyle/>
          <a:p>
            <a:pPr algn="ctr"/>
            <a:r>
              <a:rPr lang="en-US" sz="3600" b="1" dirty="0" smtClean="0"/>
              <a:t>Who are Unaccompanied Children</a:t>
            </a:r>
            <a:endParaRPr lang="en-US" sz="3600" dirty="0"/>
          </a:p>
        </p:txBody>
      </p:sp>
      <p:sp>
        <p:nvSpPr>
          <p:cNvPr id="3" name="Content Placeholder 2"/>
          <p:cNvSpPr>
            <a:spLocks noGrp="1"/>
          </p:cNvSpPr>
          <p:nvPr>
            <p:ph idx="1"/>
          </p:nvPr>
        </p:nvSpPr>
        <p:spPr>
          <a:xfrm>
            <a:off x="457200" y="1143000"/>
            <a:ext cx="8229600" cy="4876799"/>
          </a:xfrm>
        </p:spPr>
        <p:txBody>
          <a:bodyPr>
            <a:normAutofit/>
          </a:bodyPr>
          <a:lstStyle/>
          <a:p>
            <a:pPr>
              <a:buClr>
                <a:srgbClr val="000063"/>
              </a:buClr>
              <a:buFont typeface="Arial" pitchFamily="34" charset="0"/>
              <a:buChar char="•"/>
            </a:pPr>
            <a:r>
              <a:rPr lang="en-US" sz="3000" dirty="0" smtClean="0"/>
              <a:t>Unaccompanied Child, as defined in the Homeland Security Act of 2002 is a child who:</a:t>
            </a:r>
          </a:p>
          <a:p>
            <a:pPr lvl="1">
              <a:buClr>
                <a:srgbClr val="070000"/>
              </a:buClr>
              <a:buFont typeface="Wingdings" pitchFamily="2" charset="2"/>
              <a:buChar char="Ø"/>
            </a:pPr>
            <a:r>
              <a:rPr lang="en-US" sz="2700" dirty="0" smtClean="0"/>
              <a:t>Has no lawful immigration status in the United States</a:t>
            </a:r>
          </a:p>
          <a:p>
            <a:pPr lvl="1">
              <a:buClr>
                <a:srgbClr val="070000"/>
              </a:buClr>
              <a:buFont typeface="Wingdings" pitchFamily="2" charset="2"/>
              <a:buChar char="Ø"/>
            </a:pPr>
            <a:r>
              <a:rPr lang="en-US" sz="2700" dirty="0" smtClean="0"/>
              <a:t>Has not attained 18 years of age</a:t>
            </a:r>
          </a:p>
          <a:p>
            <a:pPr lvl="1">
              <a:buClr>
                <a:srgbClr val="070000"/>
              </a:buClr>
              <a:buFont typeface="Wingdings" pitchFamily="2" charset="2"/>
              <a:buChar char="Ø"/>
            </a:pPr>
            <a:r>
              <a:rPr lang="en-US" sz="2700" dirty="0" smtClean="0"/>
              <a:t>Has no parent or legal Guardian in the United States; or </a:t>
            </a:r>
          </a:p>
          <a:p>
            <a:pPr lvl="1">
              <a:buClr>
                <a:srgbClr val="070000"/>
              </a:buClr>
              <a:buFont typeface="Wingdings" pitchFamily="2" charset="2"/>
              <a:buChar char="Ø"/>
            </a:pPr>
            <a:r>
              <a:rPr lang="en-US" sz="2700" dirty="0" smtClean="0"/>
              <a:t>No parent or legal guardian in the United States is available to provide care and physical custody</a:t>
            </a:r>
            <a:endParaRPr lang="en-US" sz="2700" dirty="0"/>
          </a:p>
        </p:txBody>
      </p:sp>
      <p:sp>
        <p:nvSpPr>
          <p:cNvPr id="4" name="Slide Number Placeholder 3"/>
          <p:cNvSpPr>
            <a:spLocks noGrp="1"/>
          </p:cNvSpPr>
          <p:nvPr>
            <p:ph type="sldNum" sz="quarter" idx="10"/>
          </p:nvPr>
        </p:nvSpPr>
        <p:spPr/>
        <p:txBody>
          <a:bodyPr/>
          <a:lstStyle/>
          <a:p>
            <a:fld id="{01FC5341-367B-4760-ACB7-0526F3AA1E54}" type="slidenum">
              <a:rPr lang="en-US" smtClean="0"/>
              <a:pPr/>
              <a:t>3</a:t>
            </a:fld>
            <a:endParaRPr lang="en-US" dirty="0"/>
          </a:p>
        </p:txBody>
      </p:sp>
      <p:pic>
        <p:nvPicPr>
          <p:cNvPr id="5" name="Picture 4" descr="logo_dhs.png"/>
          <p:cNvPicPr>
            <a:picLocks noChangeAspect="1"/>
          </p:cNvPicPr>
          <p:nvPr/>
        </p:nvPicPr>
        <p:blipFill>
          <a:blip r:embed="rId3" cstate="print"/>
          <a:stretch>
            <a:fillRect/>
          </a:stretch>
        </p:blipFill>
        <p:spPr>
          <a:xfrm>
            <a:off x="76200" y="5410200"/>
            <a:ext cx="1371600" cy="1371600"/>
          </a:xfrm>
          <a:prstGeom prst="rect">
            <a:avLst/>
          </a:prstGeom>
        </p:spPr>
      </p:pic>
    </p:spTree>
    <p:extLst>
      <p:ext uri="{BB962C8B-B14F-4D97-AF65-F5344CB8AC3E}">
        <p14:creationId xmlns:p14="http://schemas.microsoft.com/office/powerpoint/2010/main" val="2106269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13" y="152400"/>
            <a:ext cx="8599487" cy="1295400"/>
          </a:xfrm>
        </p:spPr>
        <p:txBody>
          <a:bodyPr>
            <a:normAutofit/>
          </a:bodyPr>
          <a:lstStyle/>
          <a:p>
            <a:pPr algn="ctr"/>
            <a:r>
              <a:rPr lang="en-US" sz="3600" b="1" dirty="0" smtClean="0"/>
              <a:t>U.S Legal Frameworks Governing Unaccompanied Children </a:t>
            </a:r>
            <a:endParaRPr lang="en-US" sz="3600" b="1" dirty="0"/>
          </a:p>
        </p:txBody>
      </p:sp>
      <p:sp>
        <p:nvSpPr>
          <p:cNvPr id="3" name="Content Placeholder 2"/>
          <p:cNvSpPr>
            <a:spLocks noGrp="1"/>
          </p:cNvSpPr>
          <p:nvPr>
            <p:ph idx="1"/>
          </p:nvPr>
        </p:nvSpPr>
        <p:spPr>
          <a:xfrm>
            <a:off x="457200" y="1600200"/>
            <a:ext cx="8534400" cy="4525963"/>
          </a:xfrm>
        </p:spPr>
        <p:txBody>
          <a:bodyPr>
            <a:normAutofit/>
          </a:bodyPr>
          <a:lstStyle/>
          <a:p>
            <a:pPr>
              <a:buClr>
                <a:srgbClr val="000063"/>
              </a:buClr>
            </a:pPr>
            <a:r>
              <a:rPr lang="en-US" sz="2800" dirty="0" smtClean="0"/>
              <a:t>U.S. law provides rights and protections to unaccompanied children within the U.S which include:</a:t>
            </a:r>
          </a:p>
          <a:p>
            <a:pPr lvl="1">
              <a:buFont typeface="Wingdings" pitchFamily="2" charset="2"/>
              <a:buChar char="Ø"/>
            </a:pPr>
            <a:r>
              <a:rPr lang="en-US" dirty="0"/>
              <a:t>The Flores-Reno Settlement Agreement </a:t>
            </a:r>
          </a:p>
          <a:p>
            <a:pPr lvl="1">
              <a:buFont typeface="Wingdings" pitchFamily="2" charset="2"/>
              <a:buChar char="Ø"/>
            </a:pPr>
            <a:r>
              <a:rPr lang="en-US" dirty="0"/>
              <a:t>The Homeland Security Act (2002)</a:t>
            </a:r>
          </a:p>
          <a:p>
            <a:pPr lvl="1">
              <a:buClrTx/>
              <a:buFont typeface="Wingdings" pitchFamily="2" charset="2"/>
              <a:buChar char="Ø"/>
            </a:pPr>
            <a:r>
              <a:rPr lang="en-US" dirty="0" smtClean="0"/>
              <a:t>The Trafficking Victims Protection Reauthorization Act (2008)</a:t>
            </a:r>
          </a:p>
          <a:p>
            <a:pPr lvl="1">
              <a:buClrTx/>
              <a:buFont typeface="Wingdings" pitchFamily="2" charset="2"/>
              <a:buChar char="Ø"/>
            </a:pPr>
            <a:r>
              <a:rPr lang="en-US" dirty="0" smtClean="0"/>
              <a:t>The Violence Against Women Reauthorization Act of 2013</a:t>
            </a:r>
            <a:endParaRPr lang="en-US" dirty="0"/>
          </a:p>
        </p:txBody>
      </p:sp>
      <p:sp>
        <p:nvSpPr>
          <p:cNvPr id="4" name="Slide Number Placeholder 3"/>
          <p:cNvSpPr>
            <a:spLocks noGrp="1"/>
          </p:cNvSpPr>
          <p:nvPr>
            <p:ph type="sldNum" sz="quarter" idx="10"/>
          </p:nvPr>
        </p:nvSpPr>
        <p:spPr/>
        <p:txBody>
          <a:bodyPr/>
          <a:lstStyle/>
          <a:p>
            <a:fld id="{01FC5341-367B-4760-ACB7-0526F3AA1E54}" type="slidenum">
              <a:rPr lang="en-US" smtClean="0"/>
              <a:pPr/>
              <a:t>4</a:t>
            </a:fld>
            <a:endParaRPr lang="en-US" dirty="0"/>
          </a:p>
        </p:txBody>
      </p:sp>
      <p:pic>
        <p:nvPicPr>
          <p:cNvPr id="5" name="Picture 4" descr="logo_dhs.png"/>
          <p:cNvPicPr>
            <a:picLocks noChangeAspect="1"/>
          </p:cNvPicPr>
          <p:nvPr/>
        </p:nvPicPr>
        <p:blipFill>
          <a:blip r:embed="rId3" cstate="print"/>
          <a:stretch>
            <a:fillRect/>
          </a:stretch>
        </p:blipFill>
        <p:spPr>
          <a:xfrm>
            <a:off x="76200" y="5486400"/>
            <a:ext cx="1371600" cy="1371600"/>
          </a:xfrm>
          <a:prstGeom prst="rect">
            <a:avLst/>
          </a:prstGeom>
        </p:spPr>
      </p:pic>
    </p:spTree>
    <p:extLst>
      <p:ext uri="{BB962C8B-B14F-4D97-AF65-F5344CB8AC3E}">
        <p14:creationId xmlns:p14="http://schemas.microsoft.com/office/powerpoint/2010/main" val="41089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Current Situation </a:t>
            </a:r>
            <a:endParaRPr lang="en-US" b="1" dirty="0"/>
          </a:p>
        </p:txBody>
      </p:sp>
      <p:sp>
        <p:nvSpPr>
          <p:cNvPr id="3" name="Content Placeholder 2"/>
          <p:cNvSpPr>
            <a:spLocks noGrp="1"/>
          </p:cNvSpPr>
          <p:nvPr>
            <p:ph idx="1"/>
          </p:nvPr>
        </p:nvSpPr>
        <p:spPr>
          <a:xfrm>
            <a:off x="609600" y="990600"/>
            <a:ext cx="8153400" cy="4876800"/>
          </a:xfrm>
        </p:spPr>
        <p:txBody>
          <a:bodyPr>
            <a:normAutofit fontScale="92500" lnSpcReduction="20000"/>
          </a:bodyPr>
          <a:lstStyle/>
          <a:p>
            <a:r>
              <a:rPr lang="en-US" sz="3000" dirty="0"/>
              <a:t>T</a:t>
            </a:r>
            <a:r>
              <a:rPr lang="en-US" sz="3000" dirty="0" smtClean="0"/>
              <a:t>he United States is seeing a more significant increase of unaccompanied children coming to the United States between the ports of entry.</a:t>
            </a:r>
          </a:p>
          <a:p>
            <a:pPr lvl="0"/>
            <a:r>
              <a:rPr lang="en-US" sz="3000" dirty="0" smtClean="0"/>
              <a:t>In May </a:t>
            </a:r>
            <a:r>
              <a:rPr lang="en-US" sz="3000" dirty="0"/>
              <a:t>alone, the number of </a:t>
            </a:r>
            <a:r>
              <a:rPr lang="en-US" sz="3000" dirty="0" smtClean="0"/>
              <a:t>unaccompanied children</a:t>
            </a:r>
            <a:r>
              <a:rPr lang="en-US" sz="3000" dirty="0"/>
              <a:t>, </a:t>
            </a:r>
            <a:r>
              <a:rPr lang="en-US" sz="3000" dirty="0" smtClean="0"/>
              <a:t>crossing our </a:t>
            </a:r>
            <a:r>
              <a:rPr lang="en-US" sz="3000" dirty="0"/>
              <a:t>southern border reached more than 9,000, bringing the total so far this year to 47,000</a:t>
            </a:r>
            <a:r>
              <a:rPr lang="en-US" sz="3000" dirty="0" smtClean="0"/>
              <a:t>.</a:t>
            </a:r>
          </a:p>
          <a:p>
            <a:pPr lvl="1">
              <a:buFont typeface="Wingdings" panose="05000000000000000000" pitchFamily="2" charset="2"/>
              <a:buChar char="Ø"/>
            </a:pPr>
            <a:r>
              <a:rPr lang="en-US" sz="2400" dirty="0" smtClean="0"/>
              <a:t>To contrast, in Fiscal Year 2013 , the Department of Homeland Security apprehended </a:t>
            </a:r>
            <a:r>
              <a:rPr lang="en-US" sz="2400" dirty="0"/>
              <a:t>more than 24,000 unaccompanied children at the border. </a:t>
            </a:r>
            <a:endParaRPr lang="en-US" sz="2400" dirty="0" smtClean="0"/>
          </a:p>
          <a:p>
            <a:r>
              <a:rPr lang="en-US" sz="3000" dirty="0" smtClean="0"/>
              <a:t>The </a:t>
            </a:r>
            <a:r>
              <a:rPr lang="en-US" sz="3000" dirty="0"/>
              <a:t>problem is heavily concentrated along the South Texas border, and </a:t>
            </a:r>
            <a:r>
              <a:rPr lang="en-US" sz="3000" dirty="0" smtClean="0"/>
              <a:t>are </a:t>
            </a:r>
            <a:r>
              <a:rPr lang="en-US" sz="3000" dirty="0"/>
              <a:t>primarily from countries </a:t>
            </a:r>
            <a:r>
              <a:rPr lang="en-US" sz="3000" dirty="0" smtClean="0"/>
              <a:t>Guatemala</a:t>
            </a:r>
            <a:r>
              <a:rPr lang="en-US" sz="3000" dirty="0"/>
              <a:t>, Honduras and El Salvador</a:t>
            </a:r>
            <a:r>
              <a:rPr lang="en-US" sz="3000" dirty="0" smtClean="0"/>
              <a:t>.</a:t>
            </a:r>
          </a:p>
          <a:p>
            <a:pPr lvl="0"/>
            <a:endParaRPr lang="en-US" sz="2400" dirty="0"/>
          </a:p>
          <a:p>
            <a:endParaRPr lang="en-US" dirty="0"/>
          </a:p>
        </p:txBody>
      </p:sp>
      <p:pic>
        <p:nvPicPr>
          <p:cNvPr id="4" name="Picture 3" descr="logo_dhs.png"/>
          <p:cNvPicPr>
            <a:picLocks noChangeAspect="1"/>
          </p:cNvPicPr>
          <p:nvPr/>
        </p:nvPicPr>
        <p:blipFill>
          <a:blip r:embed="rId3" cstate="print"/>
          <a:stretch>
            <a:fillRect/>
          </a:stretch>
        </p:blipFill>
        <p:spPr>
          <a:xfrm>
            <a:off x="-76200" y="5638800"/>
            <a:ext cx="1371600" cy="1371600"/>
          </a:xfrm>
          <a:prstGeom prst="rect">
            <a:avLst/>
          </a:prstGeom>
        </p:spPr>
      </p:pic>
    </p:spTree>
    <p:extLst>
      <p:ext uri="{BB962C8B-B14F-4D97-AF65-F5344CB8AC3E}">
        <p14:creationId xmlns:p14="http://schemas.microsoft.com/office/powerpoint/2010/main" val="257744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id.cloe\AppData\Local\Microsoft\Windows\Temporary Internet Files\Content.Outlook\XBJSEQN9\2432_2_SWB_Sectors_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270461"/>
            <a:ext cx="7132320" cy="55113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43000"/>
          </a:xfrm>
        </p:spPr>
        <p:txBody>
          <a:bodyPr>
            <a:noAutofit/>
          </a:bodyPr>
          <a:lstStyle/>
          <a:p>
            <a:r>
              <a:rPr lang="en-US" sz="3600" b="1" dirty="0" smtClean="0"/>
              <a:t>U.S. Southwest Border –Customs Border Protection Sectors </a:t>
            </a:r>
            <a:endParaRPr lang="en-US" sz="3600" b="1" dirty="0"/>
          </a:p>
        </p:txBody>
      </p:sp>
      <p:sp>
        <p:nvSpPr>
          <p:cNvPr id="3" name="Content Placeholder 2"/>
          <p:cNvSpPr>
            <a:spLocks noGrp="1"/>
          </p:cNvSpPr>
          <p:nvPr>
            <p:ph idx="1"/>
          </p:nvPr>
        </p:nvSpPr>
        <p:spPr>
          <a:xfrm>
            <a:off x="457200" y="1493837"/>
            <a:ext cx="8229600" cy="4983163"/>
          </a:xfrm>
        </p:spPr>
        <p:txBody>
          <a:bodyPr>
            <a:normAutofit/>
          </a:bodyPr>
          <a:lstStyle/>
          <a:p>
            <a:pPr lvl="0"/>
            <a:endParaRPr lang="en-US" sz="2400" dirty="0"/>
          </a:p>
          <a:p>
            <a:endParaRPr lang="en-US" dirty="0"/>
          </a:p>
        </p:txBody>
      </p:sp>
      <p:pic>
        <p:nvPicPr>
          <p:cNvPr id="4" name="Picture 3" descr="logo_dhs.png"/>
          <p:cNvPicPr>
            <a:picLocks noChangeAspect="1"/>
          </p:cNvPicPr>
          <p:nvPr/>
        </p:nvPicPr>
        <p:blipFill>
          <a:blip r:embed="rId4" cstate="print"/>
          <a:stretch>
            <a:fillRect/>
          </a:stretch>
        </p:blipFill>
        <p:spPr>
          <a:xfrm>
            <a:off x="76200" y="5486400"/>
            <a:ext cx="1371600" cy="1371600"/>
          </a:xfrm>
          <a:prstGeom prst="rect">
            <a:avLst/>
          </a:prstGeom>
        </p:spPr>
      </p:pic>
    </p:spTree>
    <p:extLst>
      <p:ext uri="{BB962C8B-B14F-4D97-AF65-F5344CB8AC3E}">
        <p14:creationId xmlns:p14="http://schemas.microsoft.com/office/powerpoint/2010/main" val="4059044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29600" cy="1143000"/>
          </a:xfrm>
        </p:spPr>
        <p:txBody>
          <a:bodyPr/>
          <a:lstStyle/>
          <a:p>
            <a:r>
              <a:rPr lang="en-US" b="1" dirty="0" smtClean="0"/>
              <a:t>Current Situation </a:t>
            </a:r>
            <a:endParaRPr lang="en-US" b="1" dirty="0"/>
          </a:p>
        </p:txBody>
      </p:sp>
      <p:sp>
        <p:nvSpPr>
          <p:cNvPr id="5" name="Rectangle 1"/>
          <p:cNvSpPr>
            <a:spLocks noChangeArrowheads="1"/>
          </p:cNvSpPr>
          <p:nvPr/>
        </p:nvSpPr>
        <p:spPr bwMode="auto">
          <a:xfrm>
            <a:off x="33543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506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965200" y="914400"/>
            <a:ext cx="7239000" cy="646331"/>
          </a:xfrm>
          <a:prstGeom prst="rect">
            <a:avLst/>
          </a:prstGeom>
          <a:noFill/>
        </p:spPr>
        <p:txBody>
          <a:bodyPr wrap="square" rtlCol="0">
            <a:spAutoFit/>
          </a:bodyPr>
          <a:lstStyle/>
          <a:p>
            <a:pPr algn="ctr"/>
            <a:r>
              <a:rPr lang="en-US" b="1" dirty="0" smtClean="0"/>
              <a:t>U.S. SOUTHWEST BORDER UNACCOMPANIED CHILDREN APPREHENSIONS </a:t>
            </a:r>
          </a:p>
          <a:p>
            <a:pPr algn="ctr"/>
            <a:r>
              <a:rPr lang="en-US" b="1" dirty="0" smtClean="0"/>
              <a:t>Fiscal Year 2013 and Fiscal 2014 through June 15</a:t>
            </a:r>
            <a:endParaRPr lang="en-US" b="1" dirty="0"/>
          </a:p>
        </p:txBody>
      </p:sp>
      <p:sp>
        <p:nvSpPr>
          <p:cNvPr id="7" name="TextBox 6"/>
          <p:cNvSpPr txBox="1"/>
          <p:nvPr/>
        </p:nvSpPr>
        <p:spPr>
          <a:xfrm>
            <a:off x="2819400" y="6477000"/>
            <a:ext cx="6019800" cy="276999"/>
          </a:xfrm>
          <a:prstGeom prst="rect">
            <a:avLst/>
          </a:prstGeom>
          <a:noFill/>
        </p:spPr>
        <p:txBody>
          <a:bodyPr wrap="square" rtlCol="0">
            <a:spAutoFit/>
          </a:bodyPr>
          <a:lstStyle/>
          <a:p>
            <a:r>
              <a:rPr lang="en-US" sz="1200" b="1" dirty="0"/>
              <a:t>http://www.cbp.gov/newsroom/stats/southwest-border-unaccompanied-children</a:t>
            </a:r>
          </a:p>
        </p:txBody>
      </p:sp>
      <p:pic>
        <p:nvPicPr>
          <p:cNvPr id="8" name="Picture 7" descr="logo_dhs.png"/>
          <p:cNvPicPr>
            <a:picLocks noChangeAspect="1"/>
          </p:cNvPicPr>
          <p:nvPr/>
        </p:nvPicPr>
        <p:blipFill>
          <a:blip r:embed="rId3" cstate="print"/>
          <a:stretch>
            <a:fillRect/>
          </a:stretch>
        </p:blipFill>
        <p:spPr>
          <a:xfrm>
            <a:off x="152400" y="5363563"/>
            <a:ext cx="1371600" cy="1371600"/>
          </a:xfrm>
          <a:prstGeom prst="rect">
            <a:avLst/>
          </a:prstGeom>
        </p:spPr>
      </p:pic>
      <p:graphicFrame>
        <p:nvGraphicFramePr>
          <p:cNvPr id="9" name="Content Placeholder 8"/>
          <p:cNvGraphicFramePr>
            <a:graphicFrameLocks noGrp="1"/>
          </p:cNvGraphicFramePr>
          <p:nvPr>
            <p:ph idx="1"/>
            <p:extLst>
              <p:ext uri="{D42A27DB-BD31-4B8C-83A1-F6EECF244321}">
                <p14:modId xmlns:p14="http://schemas.microsoft.com/office/powerpoint/2010/main" val="560209551"/>
              </p:ext>
            </p:extLst>
          </p:nvPr>
        </p:nvGraphicFramePr>
        <p:xfrm>
          <a:off x="659082" y="1570036"/>
          <a:ext cx="7951520" cy="3611563"/>
        </p:xfrm>
        <a:graphic>
          <a:graphicData uri="http://schemas.openxmlformats.org/drawingml/2006/table">
            <a:tbl>
              <a:tblPr/>
              <a:tblGrid>
                <a:gridCol w="1987880"/>
                <a:gridCol w="1987880"/>
                <a:gridCol w="1987880"/>
                <a:gridCol w="1987880"/>
              </a:tblGrid>
              <a:tr h="315723">
                <a:tc>
                  <a:txBody>
                    <a:bodyPr/>
                    <a:lstStyle/>
                    <a:p>
                      <a:pPr marL="0" marR="0" algn="ctr" fontAlgn="base">
                        <a:spcBef>
                          <a:spcPts val="0"/>
                        </a:spcBef>
                        <a:spcAft>
                          <a:spcPts val="0"/>
                        </a:spcAft>
                      </a:pPr>
                      <a:r>
                        <a:rPr lang="en-US" sz="1100" b="1" dirty="0">
                          <a:effectLst/>
                        </a:rPr>
                        <a:t>Sector</a:t>
                      </a:r>
                      <a:endParaRPr lang="en-US" sz="1100" dirty="0">
                        <a:effectLst/>
                      </a:endParaRP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marL="0" marR="0" algn="ctr" fontAlgn="base">
                        <a:spcBef>
                          <a:spcPts val="0"/>
                        </a:spcBef>
                        <a:spcAft>
                          <a:spcPts val="0"/>
                        </a:spcAft>
                      </a:pPr>
                      <a:r>
                        <a:rPr lang="en-US" sz="1100" b="1" dirty="0">
                          <a:effectLst/>
                        </a:rPr>
                        <a:t>Fiscal Year 2013</a:t>
                      </a:r>
                      <a:endParaRPr lang="en-US" sz="1100" dirty="0">
                        <a:effectLst/>
                      </a:endParaRP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marL="0" marR="0" algn="ctr" fontAlgn="base">
                        <a:spcBef>
                          <a:spcPts val="0"/>
                        </a:spcBef>
                        <a:spcAft>
                          <a:spcPts val="0"/>
                        </a:spcAft>
                      </a:pPr>
                      <a:r>
                        <a:rPr lang="en-US" sz="1100" b="1">
                          <a:effectLst/>
                        </a:rPr>
                        <a:t>Fiscal Year 2014</a:t>
                      </a:r>
                      <a:endParaRPr lang="en-US" sz="1100">
                        <a:effectLst/>
                      </a:endParaRP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a:txBody>
                    <a:bodyPr/>
                    <a:lstStyle/>
                    <a:p>
                      <a:pPr marL="0" marR="0" algn="ctr" fontAlgn="base">
                        <a:spcBef>
                          <a:spcPts val="0"/>
                        </a:spcBef>
                        <a:spcAft>
                          <a:spcPts val="0"/>
                        </a:spcAft>
                      </a:pPr>
                      <a:r>
                        <a:rPr lang="en-US" sz="1100" b="1">
                          <a:effectLst/>
                        </a:rPr>
                        <a:t>% Change﻿﻿</a:t>
                      </a:r>
                      <a:endParaRPr lang="en-US" sz="1100">
                        <a:effectLst/>
                      </a:endParaRP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r>
              <a:tr h="315723">
                <a:tc>
                  <a:txBody>
                    <a:bodyPr/>
                    <a:lstStyle/>
                    <a:p>
                      <a:pPr marL="0" marR="0" fontAlgn="base">
                        <a:spcBef>
                          <a:spcPts val="0"/>
                        </a:spcBef>
                        <a:spcAft>
                          <a:spcPts val="0"/>
                        </a:spcAft>
                      </a:pPr>
                      <a:r>
                        <a:rPr lang="en-US" sz="1100">
                          <a:effectLst/>
                        </a:rPr>
                        <a:t>Big Bend Sector</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102</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162</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59%</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r>
              <a:tr h="315723">
                <a:tc>
                  <a:txBody>
                    <a:bodyPr/>
                    <a:lstStyle/>
                    <a:p>
                      <a:pPr marL="0" marR="0" fontAlgn="base">
                        <a:spcBef>
                          <a:spcPts val="0"/>
                        </a:spcBef>
                        <a:spcAft>
                          <a:spcPts val="0"/>
                        </a:spcAft>
                      </a:pPr>
                      <a:r>
                        <a:rPr lang="en-US" sz="1100">
                          <a:effectLst/>
                        </a:rPr>
                        <a:t>Del Rio Sector</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1,476</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2,637</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79%</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r>
              <a:tr h="315723">
                <a:tc>
                  <a:txBody>
                    <a:bodyPr/>
                    <a:lstStyle/>
                    <a:p>
                      <a:pPr marL="0" marR="0" fontAlgn="base">
                        <a:spcBef>
                          <a:spcPts val="0"/>
                        </a:spcBef>
                        <a:spcAft>
                          <a:spcPts val="0"/>
                        </a:spcAft>
                      </a:pPr>
                      <a:r>
                        <a:rPr lang="en-US" sz="1100">
                          <a:effectLst/>
                        </a:rPr>
                        <a:t>El Centro Sector</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315</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444</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41%</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r>
              <a:tr h="315723">
                <a:tc>
                  <a:txBody>
                    <a:bodyPr/>
                    <a:lstStyle/>
                    <a:p>
                      <a:pPr marL="0" marR="0" fontAlgn="base">
                        <a:spcBef>
                          <a:spcPts val="0"/>
                        </a:spcBef>
                        <a:spcAft>
                          <a:spcPts val="0"/>
                        </a:spcAft>
                      </a:pPr>
                      <a:r>
                        <a:rPr lang="en-US" sz="1100">
                          <a:effectLst/>
                        </a:rPr>
                        <a:t>El Paso Sector</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dirty="0">
                          <a:effectLst/>
                        </a:rPr>
                        <a:t>559</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742</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33%</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r>
              <a:tr h="315723">
                <a:tc>
                  <a:txBody>
                    <a:bodyPr/>
                    <a:lstStyle/>
                    <a:p>
                      <a:pPr marL="0" marR="0" fontAlgn="base">
                        <a:spcBef>
                          <a:spcPts val="0"/>
                        </a:spcBef>
                        <a:spcAft>
                          <a:spcPts val="0"/>
                        </a:spcAft>
                      </a:pPr>
                      <a:r>
                        <a:rPr lang="en-US" sz="1100">
                          <a:effectLst/>
                        </a:rPr>
                        <a:t>Laredo Sector</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2,654</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dirty="0">
                          <a:effectLst/>
                        </a:rPr>
                        <a:t>2,986</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13%</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r>
              <a:tr h="315723">
                <a:tc>
                  <a:txBody>
                    <a:bodyPr/>
                    <a:lstStyle/>
                    <a:p>
                      <a:pPr marL="0" marR="0" fontAlgn="base">
                        <a:spcBef>
                          <a:spcPts val="0"/>
                        </a:spcBef>
                        <a:spcAft>
                          <a:spcPts val="0"/>
                        </a:spcAft>
                      </a:pPr>
                      <a:r>
                        <a:rPr lang="en-US" sz="1100" b="1" dirty="0">
                          <a:effectLst/>
                        </a:rPr>
                        <a:t>Rio Grande Sector</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b="1" dirty="0">
                          <a:effectLst/>
                        </a:rPr>
                        <a:t>13,532</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b="1" dirty="0">
                          <a:effectLst/>
                        </a:rPr>
                        <a:t>37,621</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b="1" dirty="0">
                          <a:effectLst/>
                        </a:rPr>
                        <a:t>178%</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r>
              <a:tr h="315723">
                <a:tc>
                  <a:txBody>
                    <a:bodyPr/>
                    <a:lstStyle/>
                    <a:p>
                      <a:pPr marL="0" marR="0" fontAlgn="base">
                        <a:spcBef>
                          <a:spcPts val="0"/>
                        </a:spcBef>
                        <a:spcAft>
                          <a:spcPts val="0"/>
                        </a:spcAft>
                      </a:pPr>
                      <a:r>
                        <a:rPr lang="en-US" sz="1100">
                          <a:effectLst/>
                        </a:rPr>
                        <a:t>San Diego Sector</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439</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706</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61%</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r>
              <a:tr h="315723">
                <a:tc>
                  <a:txBody>
                    <a:bodyPr/>
                    <a:lstStyle/>
                    <a:p>
                      <a:pPr marL="0" marR="0" fontAlgn="base">
                        <a:spcBef>
                          <a:spcPts val="0"/>
                        </a:spcBef>
                        <a:spcAft>
                          <a:spcPts val="0"/>
                        </a:spcAft>
                      </a:pPr>
                      <a:r>
                        <a:rPr lang="en-US" sz="1100" dirty="0">
                          <a:effectLst/>
                        </a:rPr>
                        <a:t>Tucson Sector</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6,930</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6,619</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-4%</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r>
              <a:tr h="315723">
                <a:tc>
                  <a:txBody>
                    <a:bodyPr/>
                    <a:lstStyle/>
                    <a:p>
                      <a:pPr marL="0" marR="0" fontAlgn="base">
                        <a:spcBef>
                          <a:spcPts val="0"/>
                        </a:spcBef>
                        <a:spcAft>
                          <a:spcPts val="0"/>
                        </a:spcAft>
                      </a:pPr>
                      <a:r>
                        <a:rPr lang="en-US" sz="1100">
                          <a:effectLst/>
                        </a:rPr>
                        <a:t>Yuma Sector</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dirty="0">
                          <a:effectLst/>
                        </a:rPr>
                        <a:t>199</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276</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a:effectLst/>
                        </a:rPr>
                        <a:t>39%</a:t>
                      </a: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r>
              <a:tr h="454333">
                <a:tc>
                  <a:txBody>
                    <a:bodyPr/>
                    <a:lstStyle/>
                    <a:p>
                      <a:pPr marL="0" marR="0" fontAlgn="base">
                        <a:spcBef>
                          <a:spcPts val="0"/>
                        </a:spcBef>
                        <a:spcAft>
                          <a:spcPts val="0"/>
                        </a:spcAft>
                      </a:pPr>
                      <a:r>
                        <a:rPr lang="en-US" sz="1100" b="1" dirty="0">
                          <a:effectLst/>
                        </a:rPr>
                        <a:t>Southwest Border Total</a:t>
                      </a:r>
                      <a:endParaRPr lang="en-US" sz="1100" dirty="0">
                        <a:effectLst/>
                      </a:endParaRP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b="1">
                          <a:effectLst/>
                        </a:rPr>
                        <a:t>26,206</a:t>
                      </a:r>
                      <a:endParaRPr lang="en-US" sz="1100">
                        <a:effectLst/>
                      </a:endParaRP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b="1" dirty="0">
                          <a:effectLst/>
                        </a:rPr>
                        <a:t>52,193</a:t>
                      </a:r>
                      <a:endParaRPr lang="en-US" sz="1100" dirty="0">
                        <a:effectLst/>
                      </a:endParaRP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c>
                  <a:txBody>
                    <a:bodyPr/>
                    <a:lstStyle/>
                    <a:p>
                      <a:pPr marL="0" marR="0" algn="ctr" fontAlgn="base">
                        <a:spcBef>
                          <a:spcPts val="0"/>
                        </a:spcBef>
                        <a:spcAft>
                          <a:spcPts val="0"/>
                        </a:spcAft>
                      </a:pPr>
                      <a:r>
                        <a:rPr lang="en-US" sz="1100" b="1" dirty="0">
                          <a:effectLst/>
                        </a:rPr>
                        <a:t>99%</a:t>
                      </a:r>
                      <a:endParaRPr lang="en-US" sz="1100" dirty="0">
                        <a:effectLst/>
                      </a:endParaRPr>
                    </a:p>
                  </a:txBody>
                  <a:tcPr marL="48251" marR="48251" marT="24126" marB="241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5E5E5"/>
                    </a:solidFill>
                  </a:tcPr>
                </a:tc>
              </a:tr>
            </a:tbl>
          </a:graphicData>
        </a:graphic>
      </p:graphicFrame>
    </p:spTree>
    <p:extLst>
      <p:ext uri="{BB962C8B-B14F-4D97-AF65-F5344CB8AC3E}">
        <p14:creationId xmlns:p14="http://schemas.microsoft.com/office/powerpoint/2010/main" val="3074383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Response to Surge </a:t>
            </a:r>
            <a:endParaRPr lang="en-US" b="1" dirty="0"/>
          </a:p>
        </p:txBody>
      </p:sp>
      <p:sp>
        <p:nvSpPr>
          <p:cNvPr id="3" name="Content Placeholder 2"/>
          <p:cNvSpPr>
            <a:spLocks noGrp="1"/>
          </p:cNvSpPr>
          <p:nvPr>
            <p:ph idx="1"/>
          </p:nvPr>
        </p:nvSpPr>
        <p:spPr>
          <a:xfrm>
            <a:off x="457200" y="1219200"/>
            <a:ext cx="8229600" cy="4343400"/>
          </a:xfrm>
        </p:spPr>
        <p:txBody>
          <a:bodyPr>
            <a:normAutofit fontScale="77500" lnSpcReduction="20000"/>
          </a:bodyPr>
          <a:lstStyle/>
          <a:p>
            <a:r>
              <a:rPr lang="en-US" sz="3300" dirty="0" smtClean="0"/>
              <a:t>On May 11, Secretary Johnson traveled to McAllen, Texas to view the situation first hand and immediately declared a Level IV condition of readiness, which called for a Department of Homeland Security-wide response to assist with the children.</a:t>
            </a:r>
          </a:p>
          <a:p>
            <a:pPr marL="0" indent="0">
              <a:buNone/>
            </a:pPr>
            <a:endParaRPr lang="en-US" dirty="0" smtClean="0"/>
          </a:p>
          <a:p>
            <a:r>
              <a:rPr lang="en-US" sz="3600" dirty="0" smtClean="0"/>
              <a:t>On June 2, President Obama directed the establishment of an interagency Unified Coordination Group to ensure unity of effort across the U.S government  in responding to this significant influx of unaccompanied children across the Southwest border.   </a:t>
            </a:r>
          </a:p>
          <a:p>
            <a:endParaRPr lang="en-US" dirty="0" smtClean="0"/>
          </a:p>
          <a:p>
            <a:pPr lvl="0"/>
            <a:endParaRPr lang="en-US" dirty="0"/>
          </a:p>
          <a:p>
            <a:pPr marL="0" indent="0">
              <a:buNone/>
            </a:pPr>
            <a:endParaRPr lang="en-US" dirty="0"/>
          </a:p>
          <a:p>
            <a:endParaRPr lang="en-US" dirty="0"/>
          </a:p>
        </p:txBody>
      </p:sp>
      <p:pic>
        <p:nvPicPr>
          <p:cNvPr id="4" name="Picture 3" descr="logo_dhs.png"/>
          <p:cNvPicPr>
            <a:picLocks noChangeAspect="1"/>
          </p:cNvPicPr>
          <p:nvPr/>
        </p:nvPicPr>
        <p:blipFill>
          <a:blip r:embed="rId3" cstate="print"/>
          <a:stretch>
            <a:fillRect/>
          </a:stretch>
        </p:blipFill>
        <p:spPr>
          <a:xfrm>
            <a:off x="76200" y="5486400"/>
            <a:ext cx="1371600" cy="1371600"/>
          </a:xfrm>
          <a:prstGeom prst="rect">
            <a:avLst/>
          </a:prstGeom>
        </p:spPr>
      </p:pic>
    </p:spTree>
    <p:extLst>
      <p:ext uri="{BB962C8B-B14F-4D97-AF65-F5344CB8AC3E}">
        <p14:creationId xmlns:p14="http://schemas.microsoft.com/office/powerpoint/2010/main" val="257744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Whole of U.S. Government Response </a:t>
            </a:r>
            <a:endParaRPr lang="en-US" b="1" dirty="0"/>
          </a:p>
        </p:txBody>
      </p:sp>
      <p:sp>
        <p:nvSpPr>
          <p:cNvPr id="3" name="Content Placeholder 2"/>
          <p:cNvSpPr>
            <a:spLocks noGrp="1"/>
          </p:cNvSpPr>
          <p:nvPr>
            <p:ph idx="1"/>
          </p:nvPr>
        </p:nvSpPr>
        <p:spPr>
          <a:xfrm>
            <a:off x="533400" y="1371600"/>
            <a:ext cx="8153400" cy="4572000"/>
          </a:xfrm>
        </p:spPr>
        <p:txBody>
          <a:bodyPr>
            <a:normAutofit fontScale="85000" lnSpcReduction="20000"/>
          </a:bodyPr>
          <a:lstStyle/>
          <a:p>
            <a:r>
              <a:rPr lang="en-US" dirty="0" smtClean="0"/>
              <a:t>Secretary </a:t>
            </a:r>
            <a:r>
              <a:rPr lang="en-US" dirty="0"/>
              <a:t>Johnson designated Federal Emergency Management Agency (FEMA) Administrator Craig Fugate as the Federal Coordinating Official to lead and coordinate the Unified </a:t>
            </a:r>
            <a:r>
              <a:rPr lang="en-US" dirty="0" smtClean="0"/>
              <a:t>Command Group.  </a:t>
            </a:r>
          </a:p>
          <a:p>
            <a:pPr lvl="0"/>
            <a:r>
              <a:rPr lang="en-US" dirty="0" smtClean="0"/>
              <a:t> </a:t>
            </a:r>
            <a:r>
              <a:rPr lang="en-US" dirty="0"/>
              <a:t>U.S. Government Participation: </a:t>
            </a:r>
          </a:p>
          <a:p>
            <a:pPr lvl="1">
              <a:buFont typeface="Wingdings" panose="05000000000000000000" pitchFamily="2" charset="2"/>
              <a:buChar char="Ø"/>
            </a:pPr>
            <a:r>
              <a:rPr lang="en-US" dirty="0"/>
              <a:t>White House </a:t>
            </a:r>
          </a:p>
          <a:p>
            <a:pPr lvl="1">
              <a:buFont typeface="Wingdings" panose="05000000000000000000" pitchFamily="2" charset="2"/>
              <a:buChar char="Ø"/>
            </a:pPr>
            <a:r>
              <a:rPr lang="en-US" dirty="0"/>
              <a:t>Department of Homeland Security</a:t>
            </a:r>
          </a:p>
          <a:p>
            <a:pPr lvl="1">
              <a:buFont typeface="Wingdings" panose="05000000000000000000" pitchFamily="2" charset="2"/>
              <a:buChar char="Ø"/>
            </a:pPr>
            <a:r>
              <a:rPr lang="en-US" dirty="0"/>
              <a:t>Department of Health and Human Services</a:t>
            </a:r>
          </a:p>
          <a:p>
            <a:pPr lvl="1">
              <a:buFont typeface="Wingdings" panose="05000000000000000000" pitchFamily="2" charset="2"/>
              <a:buChar char="Ø"/>
            </a:pPr>
            <a:r>
              <a:rPr lang="en-US" dirty="0"/>
              <a:t>Department of State</a:t>
            </a:r>
          </a:p>
          <a:p>
            <a:pPr lvl="1">
              <a:buFont typeface="Wingdings" panose="05000000000000000000" pitchFamily="2" charset="2"/>
              <a:buChar char="Ø"/>
            </a:pPr>
            <a:r>
              <a:rPr lang="en-US" dirty="0"/>
              <a:t>Department of Defense</a:t>
            </a:r>
          </a:p>
          <a:p>
            <a:pPr lvl="1">
              <a:buFont typeface="Wingdings" panose="05000000000000000000" pitchFamily="2" charset="2"/>
              <a:buChar char="Ø"/>
            </a:pPr>
            <a:r>
              <a:rPr lang="en-US" dirty="0"/>
              <a:t>General Services Administration</a:t>
            </a:r>
          </a:p>
          <a:p>
            <a:pPr lvl="1">
              <a:buFont typeface="Wingdings" panose="05000000000000000000" pitchFamily="2" charset="2"/>
              <a:buChar char="Ø"/>
            </a:pPr>
            <a:r>
              <a:rPr lang="en-US" dirty="0"/>
              <a:t>Other U.S. Government Agencies </a:t>
            </a:r>
          </a:p>
          <a:p>
            <a:pPr marL="0" indent="0">
              <a:buNone/>
            </a:pPr>
            <a:endParaRPr lang="en-US" dirty="0"/>
          </a:p>
          <a:p>
            <a:endParaRPr lang="en-US" dirty="0" smtClean="0"/>
          </a:p>
          <a:p>
            <a:endParaRPr lang="en-US" dirty="0"/>
          </a:p>
        </p:txBody>
      </p:sp>
      <p:pic>
        <p:nvPicPr>
          <p:cNvPr id="4" name="Picture 3" descr="logo_dhs.png"/>
          <p:cNvPicPr>
            <a:picLocks noChangeAspect="1"/>
          </p:cNvPicPr>
          <p:nvPr/>
        </p:nvPicPr>
        <p:blipFill>
          <a:blip r:embed="rId3" cstate="print"/>
          <a:stretch>
            <a:fillRect/>
          </a:stretch>
        </p:blipFill>
        <p:spPr>
          <a:xfrm>
            <a:off x="76200" y="5486400"/>
            <a:ext cx="1371600" cy="1371600"/>
          </a:xfrm>
          <a:prstGeom prst="rect">
            <a:avLst/>
          </a:prstGeom>
        </p:spPr>
      </p:pic>
    </p:spTree>
    <p:extLst>
      <p:ext uri="{BB962C8B-B14F-4D97-AF65-F5344CB8AC3E}">
        <p14:creationId xmlns:p14="http://schemas.microsoft.com/office/powerpoint/2010/main" val="257744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960</Words>
  <Application>Microsoft Office PowerPoint</Application>
  <PresentationFormat>On-screen Show (4:3)</PresentationFormat>
  <Paragraphs>154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U.S. Department of Homeland Security   Unaccompanied Children </vt:lpstr>
      <vt:lpstr>Agenda </vt:lpstr>
      <vt:lpstr>Who are Unaccompanied Children</vt:lpstr>
      <vt:lpstr>U.S Legal Frameworks Governing Unaccompanied Children </vt:lpstr>
      <vt:lpstr>Current Situation </vt:lpstr>
      <vt:lpstr>U.S. Southwest Border –Customs Border Protection Sectors </vt:lpstr>
      <vt:lpstr>Current Situation </vt:lpstr>
      <vt:lpstr>Response to Surge </vt:lpstr>
      <vt:lpstr>Whole of U.S. Government Response </vt:lpstr>
      <vt:lpstr>Whole of U.S. Government Response </vt:lpstr>
      <vt:lpstr>U.S. Government International Efforts</vt:lpstr>
      <vt:lpstr>PowerPoint Presentation</vt:lpstr>
      <vt:lpstr>What We Know: Push Factors </vt:lpstr>
      <vt:lpstr>What We Know: Pull Factors </vt:lpstr>
      <vt:lpstr>We Need Your Help</vt:lpstr>
      <vt:lpstr>Questions and Answers </vt:lpstr>
    </vt:vector>
  </TitlesOfParts>
  <Company>Department of Homeland Security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 PLCY</dc:creator>
  <cp:lastModifiedBy>DHS PLCY</cp:lastModifiedBy>
  <cp:revision>56</cp:revision>
  <cp:lastPrinted>2014-06-23T21:32:11Z</cp:lastPrinted>
  <dcterms:created xsi:type="dcterms:W3CDTF">2014-06-17T16:39:25Z</dcterms:created>
  <dcterms:modified xsi:type="dcterms:W3CDTF">2014-06-23T22:15:14Z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