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76" r:id="rId3"/>
    <p:sldId id="277" r:id="rId4"/>
    <p:sldId id="297" r:id="rId5"/>
    <p:sldId id="278" r:id="rId6"/>
    <p:sldId id="261" r:id="rId7"/>
    <p:sldId id="279" r:id="rId8"/>
    <p:sldId id="280" r:id="rId9"/>
    <p:sldId id="281" r:id="rId10"/>
    <p:sldId id="282" r:id="rId11"/>
    <p:sldId id="286" r:id="rId12"/>
    <p:sldId id="287" r:id="rId13"/>
    <p:sldId id="271" r:id="rId14"/>
    <p:sldId id="272" r:id="rId15"/>
    <p:sldId id="273" r:id="rId16"/>
    <p:sldId id="299" r:id="rId17"/>
    <p:sldId id="274" r:id="rId18"/>
    <p:sldId id="289" r:id="rId19"/>
    <p:sldId id="257" r:id="rId20"/>
    <p:sldId id="262" r:id="rId21"/>
    <p:sldId id="292" r:id="rId22"/>
    <p:sldId id="294" r:id="rId23"/>
    <p:sldId id="263"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72" autoAdjust="0"/>
  </p:normalViewPr>
  <p:slideViewPr>
    <p:cSldViewPr>
      <p:cViewPr>
        <p:scale>
          <a:sx n="33" d="100"/>
          <a:sy n="33" d="100"/>
        </p:scale>
        <p:origin x="-15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03C03-7EA0-47BB-A538-57018B4E3A23}" type="datetimeFigureOut">
              <a:rPr lang="en-US" smtClean="0"/>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9A847-73E0-4636-952D-FE483D29D318}" type="slidenum">
              <a:rPr lang="en-US" smtClean="0"/>
              <a:pPr/>
              <a:t>‹#›</a:t>
            </a:fld>
            <a:endParaRPr lang="en-US"/>
          </a:p>
        </p:txBody>
      </p:sp>
    </p:spTree>
    <p:extLst>
      <p:ext uri="{BB962C8B-B14F-4D97-AF65-F5344CB8AC3E}">
        <p14:creationId xmlns:p14="http://schemas.microsoft.com/office/powerpoint/2010/main" val="399541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b="1" kern="1200" dirty="0" smtClean="0">
                <a:solidFill>
                  <a:schemeClr val="tx1"/>
                </a:solidFill>
                <a:latin typeface="+mn-lt"/>
                <a:ea typeface="+mn-ea"/>
                <a:cs typeface="+mn-cs"/>
              </a:rPr>
              <a:t>INTRODUCTION</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Muchas gracias por la  invitación a hablar con ustedes esta mañana</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Gracias ­­­­________ por la introducción. Es un honor estar aquí con ustedes para compartir un poco sobre la experiencia de los EEUU con programas de trabajadores temporeros.</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Soy la oficial de asuntos laborales y derechos humanos para la Embajada de EEUU. Debo decir que no soy experta sobre el tema por trataré de repartir con ustedes la información que tengo y luego responder a sus preguntas.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Voy a comenzar hablando de los diferentes tipos de trabajadores temporeros que tenemos en los EEUU. Luego hablaré un poco sobre la historia de los programas y terminare con un resumen del debate público sobre el tema.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kern="1200" dirty="0" smtClean="0">
                <a:solidFill>
                  <a:schemeClr val="tx1"/>
                </a:solidFill>
                <a:latin typeface="+mn-lt"/>
                <a:ea typeface="+mn-ea"/>
                <a:cs typeface="+mn-cs"/>
              </a:rPr>
              <a:t>Requisitos para Empleadores:</a:t>
            </a:r>
          </a:p>
          <a:p>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-El empleador debe mostrar que la posición es estacional (durante la zafra anual) o temporera ( una posición que dure menos de dos años)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kern="1200" dirty="0" smtClean="0">
                <a:solidFill>
                  <a:schemeClr val="tx1"/>
                </a:solidFill>
                <a:latin typeface="+mn-lt"/>
                <a:ea typeface="+mn-ea"/>
                <a:cs typeface="+mn-cs"/>
              </a:rPr>
              <a:t>Permite a empleadores EEUU traer trabajadores extranjeros a los EEUU para cubrir temporariamente trabajos fuera del sector agrícola donde no hay trabajadores Estadunidenses disponibles.</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Para calificar como temporero, el peticionario debe necesitar el trabajador para</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	-trabajo estacional (durante época de mucho </a:t>
            </a:r>
            <a:r>
              <a:rPr lang="es-DO" sz="1200" kern="1200" dirty="0" err="1" smtClean="0">
                <a:solidFill>
                  <a:schemeClr val="tx1"/>
                </a:solidFill>
                <a:latin typeface="+mn-lt"/>
                <a:ea typeface="+mn-ea"/>
                <a:cs typeface="+mn-cs"/>
              </a:rPr>
              <a:t>tourismo</a:t>
            </a:r>
            <a:r>
              <a:rPr lang="es-DO" sz="1200" kern="1200" dirty="0" smtClean="0">
                <a:solidFill>
                  <a:schemeClr val="tx1"/>
                </a:solidFill>
                <a:latin typeface="+mn-lt"/>
                <a:ea typeface="+mn-ea"/>
                <a:cs typeface="+mn-cs"/>
              </a:rPr>
              <a:t> durante el verano)</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	-pico de consumo (ventas de navidad) por menos de 1 año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	- Una necesidad </a:t>
            </a:r>
            <a:r>
              <a:rPr lang="es-DO" sz="1200" kern="1200" dirty="0" err="1" smtClean="0">
                <a:solidFill>
                  <a:schemeClr val="tx1"/>
                </a:solidFill>
                <a:latin typeface="+mn-lt"/>
                <a:ea typeface="+mn-ea"/>
                <a:cs typeface="+mn-cs"/>
              </a:rPr>
              <a:t>intermediente</a:t>
            </a:r>
            <a:r>
              <a:rPr lang="es-DO" sz="1200" kern="1200" dirty="0" smtClean="0">
                <a:solidFill>
                  <a:schemeClr val="tx1"/>
                </a:solidFill>
                <a:latin typeface="+mn-lt"/>
                <a:ea typeface="+mn-ea"/>
                <a:cs typeface="+mn-cs"/>
              </a:rPr>
              <a:t> por menos de 1 año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	- Para una vez por menos de 3 años </a:t>
            </a:r>
          </a:p>
          <a:p>
            <a:endParaRPr lang="es-D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Hay 66,000 H2-B por año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s-DO"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Los sectores que mas utilizan este tipo de Trabajadores son:</a:t>
            </a:r>
            <a:endParaRPr lang="en-US" sz="1200" kern="1200" dirty="0" smtClean="0">
              <a:solidFill>
                <a:schemeClr val="tx1"/>
              </a:solidFill>
              <a:latin typeface="+mn-lt"/>
              <a:ea typeface="+mn-ea"/>
              <a:cs typeface="+mn-cs"/>
            </a:endParaRPr>
          </a:p>
          <a:p>
            <a:endParaRPr lang="en-US" dirty="0" smtClean="0"/>
          </a:p>
          <a:p>
            <a:r>
              <a:rPr lang="en-US" dirty="0" err="1" smtClean="0"/>
              <a:t>Hoteleria</a:t>
            </a:r>
            <a:r>
              <a:rPr lang="en-US" baseline="0" dirty="0" smtClean="0"/>
              <a:t> y </a:t>
            </a:r>
            <a:r>
              <a:rPr lang="en-US" baseline="0" dirty="0" err="1" smtClean="0"/>
              <a:t>Hospitabilidad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Ventas</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Ajardinar</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Procesamiento</a:t>
            </a:r>
            <a:r>
              <a:rPr lang="en-US" dirty="0" smtClean="0"/>
              <a:t> de </a:t>
            </a:r>
            <a:r>
              <a:rPr lang="en-US" dirty="0" err="1" smtClean="0"/>
              <a:t>alimentos</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b="1" kern="1200" dirty="0" smtClean="0">
                <a:solidFill>
                  <a:schemeClr val="tx1"/>
                </a:solidFill>
                <a:latin typeface="+mn-lt"/>
                <a:ea typeface="+mn-ea"/>
                <a:cs typeface="+mn-cs"/>
              </a:rPr>
              <a:t>Historia de Trabajadores Temporeros:</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La historia de trabajadores temporeros en los EEUU realmente comenzó con el programa bracero atreves de que productores de agricultura en los EEUU traían  trabajadores de México para trabajar durante las zafra.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1942-1964 Programa Bracero.</a:t>
            </a:r>
          </a:p>
          <a:p>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-El programa bracero representa unos de los grandes conflictos que todavía existen en los EEUU sobre trabajadores temporeros. El programa bracero comenzó durante la Segunda Guerra Mundial cuando, con la mayor parte del los hombres en edad laboral estaban en la guerra, había una gran falta de trabajadores.</a:t>
            </a:r>
          </a:p>
          <a:p>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-Con la vuelta de los trabajadores después de la guerra comenzaron los conflictos entre los trabajadores agrícolas de EEUU y los braceros. Se decía que el programa resultaba un obstáculo para alzar los sueldos y respetar leyes laborales de otros trabajadores.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kern="1200" dirty="0" smtClean="0">
                <a:solidFill>
                  <a:schemeClr val="tx1"/>
                </a:solidFill>
                <a:latin typeface="+mn-lt"/>
                <a:ea typeface="+mn-ea"/>
                <a:cs typeface="+mn-cs"/>
              </a:rPr>
              <a:t>Uno de los lideres de este movimiento fue Cesar </a:t>
            </a:r>
            <a:r>
              <a:rPr lang="es-DO" sz="1200" kern="1200" dirty="0" err="1" smtClean="0">
                <a:solidFill>
                  <a:schemeClr val="tx1"/>
                </a:solidFill>
                <a:latin typeface="+mn-lt"/>
                <a:ea typeface="+mn-ea"/>
                <a:cs typeface="+mn-cs"/>
              </a:rPr>
              <a:t>Chavez</a:t>
            </a:r>
            <a:r>
              <a:rPr lang="es-DO" sz="1200" kern="1200" dirty="0" smtClean="0">
                <a:solidFill>
                  <a:schemeClr val="tx1"/>
                </a:solidFill>
                <a:latin typeface="+mn-lt"/>
                <a:ea typeface="+mn-ea"/>
                <a:cs typeface="+mn-cs"/>
              </a:rPr>
              <a:t>-trabajador agrícola de EEUU quien luchaba por los derechos de los trabajadores agrícolas.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-En 1964 cerró el programa bracero.</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En Estado Unidos tenemos 20 diferentes tipos de trabajadores temporeros (desde peloteros hasta inversionistas). Hoy voy a hablar sobre los 3 tipos principales de trabajadores extranjeros que incluye la mayor parte de personas que entran a EEUU para trabajar legalmente. Todos estos programas lo maneja  el DEPARTAMENTO DE SEGURIDAD NACIONAL.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Pero, todavía existo mucho conflicto entre la población de los EEUU en el tema de trabajadores temporeros.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Los programas de trabadores temporeros actuales tratan de corregir los errores del pasada. Los programas requieren que el sueldo de los trabajadores sea el sueldo prevalente para la posición. Como trabajadores EEUU, trabajadores temporeros tienen derecho a prestaciones laborales y están protegidos por las leyes de sueldo.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Por un lado, hay personas que dicen que estos trabajadores temporeros resultan en bajar los sueldos y estándares laborales.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kern="1200" dirty="0" smtClean="0">
                <a:solidFill>
                  <a:schemeClr val="tx1"/>
                </a:solidFill>
                <a:latin typeface="+mn-lt"/>
                <a:ea typeface="+mn-ea"/>
                <a:cs typeface="+mn-cs"/>
              </a:rPr>
              <a:t>Por otro lado, hay otros que dicen que estos trabajadores son necesarios en el país, ya que están haciendo trabajo que trabajadores de EEUU no desean hacer</a:t>
            </a:r>
            <a:r>
              <a:rPr lang="es-DO" sz="1200" kern="1200" baseline="0" dirty="0" smtClean="0">
                <a:solidFill>
                  <a:schemeClr val="tx1"/>
                </a:solidFill>
                <a:latin typeface="+mn-lt"/>
                <a:ea typeface="+mn-ea"/>
                <a:cs typeface="+mn-cs"/>
              </a:rPr>
              <a:t> y con los reglamentos correctos pueden ser muy bueno para el país.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A9A847-73E0-4636-952D-FE483D29D31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Muchas</a:t>
            </a:r>
            <a:r>
              <a:rPr lang="en-US" baseline="0" dirty="0" smtClean="0"/>
              <a:t> gracias </a:t>
            </a:r>
            <a:r>
              <a:rPr lang="en-US" baseline="0" dirty="0" err="1" smtClean="0"/>
              <a:t>por</a:t>
            </a:r>
            <a:r>
              <a:rPr lang="en-US" baseline="0" dirty="0" smtClean="0"/>
              <a:t> </a:t>
            </a:r>
            <a:r>
              <a:rPr lang="en-US" baseline="0" dirty="0" err="1" smtClean="0"/>
              <a:t>su</a:t>
            </a:r>
            <a:r>
              <a:rPr lang="en-US" baseline="0" dirty="0" smtClean="0"/>
              <a:t> </a:t>
            </a:r>
            <a:r>
              <a:rPr lang="en-US" baseline="0" dirty="0" err="1" smtClean="0"/>
              <a:t>atencion</a:t>
            </a:r>
            <a:r>
              <a:rPr lang="en-US" baseline="0" dirty="0" smtClean="0"/>
              <a:t>. </a:t>
            </a:r>
            <a:r>
              <a:rPr lang="en-US" baseline="0" dirty="0" err="1" smtClean="0"/>
              <a:t>Yo</a:t>
            </a:r>
            <a:r>
              <a:rPr lang="en-US" baseline="0" dirty="0" smtClean="0"/>
              <a:t> y me </a:t>
            </a:r>
            <a:r>
              <a:rPr lang="en-US" baseline="0" dirty="0" err="1" smtClean="0"/>
              <a:t>colega</a:t>
            </a:r>
            <a:r>
              <a:rPr lang="en-US" baseline="0" dirty="0" smtClean="0"/>
              <a:t> de la </a:t>
            </a:r>
            <a:r>
              <a:rPr lang="en-US" baseline="0" dirty="0" err="1" smtClean="0"/>
              <a:t>seccion</a:t>
            </a:r>
            <a:r>
              <a:rPr lang="en-US" baseline="0" dirty="0" smtClean="0"/>
              <a:t> de visas de </a:t>
            </a:r>
            <a:r>
              <a:rPr lang="en-US" baseline="0" dirty="0" err="1" smtClean="0"/>
              <a:t>paseo</a:t>
            </a:r>
            <a:r>
              <a:rPr lang="en-US" baseline="0" dirty="0" smtClean="0"/>
              <a:t> </a:t>
            </a:r>
            <a:r>
              <a:rPr lang="en-US" baseline="0" dirty="0" err="1" smtClean="0"/>
              <a:t>estamos</a:t>
            </a:r>
            <a:r>
              <a:rPr lang="en-US" baseline="0" dirty="0" smtClean="0"/>
              <a:t> </a:t>
            </a:r>
            <a:r>
              <a:rPr lang="en-US" baseline="0" dirty="0" err="1" smtClean="0"/>
              <a:t>aqui</a:t>
            </a:r>
            <a:r>
              <a:rPr lang="en-US" baseline="0" dirty="0" smtClean="0"/>
              <a:t> </a:t>
            </a:r>
            <a:r>
              <a:rPr lang="en-US" baseline="0" dirty="0" err="1" smtClean="0"/>
              <a:t>para</a:t>
            </a:r>
            <a:r>
              <a:rPr lang="en-US" baseline="0" dirty="0" smtClean="0"/>
              <a:t> responder </a:t>
            </a:r>
            <a:r>
              <a:rPr lang="en-US" baseline="0" dirty="0" err="1" smtClean="0"/>
              <a:t>algunas</a:t>
            </a:r>
            <a:r>
              <a:rPr lang="en-US" baseline="0" dirty="0" smtClean="0"/>
              <a:t> </a:t>
            </a:r>
            <a:r>
              <a:rPr lang="en-US" baseline="0" dirty="0" err="1" smtClean="0"/>
              <a:t>preguntas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kern="1200" dirty="0" smtClean="0">
                <a:solidFill>
                  <a:schemeClr val="tx1"/>
                </a:solidFill>
                <a:latin typeface="+mn-lt"/>
                <a:ea typeface="+mn-ea"/>
                <a:cs typeface="+mn-cs"/>
              </a:rPr>
              <a:t>Todos estos programas lo maneja  el Departamento</a:t>
            </a:r>
            <a:r>
              <a:rPr lang="es-DO" sz="1200" kern="1200" baseline="0" dirty="0" smtClean="0">
                <a:solidFill>
                  <a:schemeClr val="tx1"/>
                </a:solidFill>
                <a:latin typeface="+mn-lt"/>
                <a:ea typeface="+mn-ea"/>
                <a:cs typeface="+mn-cs"/>
              </a:rPr>
              <a:t> de Seguridad Nacional con asistencia del Departamento de Trabajo y el Departamento de Estado.</a:t>
            </a:r>
            <a:r>
              <a:rPr lang="es-DO" sz="1200" kern="1200" dirty="0" smtClean="0">
                <a:solidFill>
                  <a:schemeClr val="tx1"/>
                </a:solidFill>
                <a:latin typeface="+mn-lt"/>
                <a:ea typeface="+mn-ea"/>
                <a:cs typeface="+mn-cs"/>
              </a:rPr>
              <a:t>  Hoy voy a hablar sobre los 3 tipos principales de trabajadores extranjeros que incluye la mayor parte de personas que entran a EEUU para trabajar legalmente. Cada</a:t>
            </a:r>
            <a:r>
              <a:rPr lang="es-DO" sz="1200" kern="1200" baseline="0" dirty="0" smtClean="0">
                <a:solidFill>
                  <a:schemeClr val="tx1"/>
                </a:solidFill>
                <a:latin typeface="+mn-lt"/>
                <a:ea typeface="+mn-ea"/>
                <a:cs typeface="+mn-cs"/>
              </a:rPr>
              <a:t> una de estas categorías incluye un numero limite de trabajadores anuales, establecido por ley. </a:t>
            </a:r>
          </a:p>
          <a:p>
            <a:endParaRPr lang="es-DO" sz="1200" kern="1200" baseline="0" dirty="0" smtClean="0">
              <a:solidFill>
                <a:schemeClr val="tx1"/>
              </a:solidFill>
              <a:latin typeface="+mn-lt"/>
              <a:ea typeface="+mn-ea"/>
              <a:cs typeface="+mn-cs"/>
            </a:endParaRPr>
          </a:p>
          <a:p>
            <a:r>
              <a:rPr lang="es-DO" sz="1200" b="1" kern="1200" dirty="0" smtClean="0">
                <a:solidFill>
                  <a:schemeClr val="tx1"/>
                </a:solidFill>
                <a:latin typeface="+mn-lt"/>
                <a:ea typeface="+mn-ea"/>
                <a:cs typeface="+mn-cs"/>
              </a:rPr>
              <a:t>Proceso para Programas de H2A y H2B</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1. El empleador entrega una solicitud de certificación de trabajo temporero con el Departamento de Trabajo</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2. Después de que la solicitud es aprobada el empleador entrega una petición a el Departamento de Seguridad Nacional. Cada petición  puede incluir múltiples trabajadores. </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3. Si el trabajador esta fuera de los EEUU y </a:t>
            </a:r>
            <a:r>
              <a:rPr lang="es-DO" sz="1200" kern="1200" dirty="0" err="1" smtClean="0">
                <a:solidFill>
                  <a:schemeClr val="tx1"/>
                </a:solidFill>
                <a:latin typeface="+mn-lt"/>
                <a:ea typeface="+mn-ea"/>
                <a:cs typeface="+mn-cs"/>
              </a:rPr>
              <a:t>require</a:t>
            </a:r>
            <a:r>
              <a:rPr lang="es-DO" sz="1200" kern="1200" dirty="0" smtClean="0">
                <a:solidFill>
                  <a:schemeClr val="tx1"/>
                </a:solidFill>
                <a:latin typeface="+mn-lt"/>
                <a:ea typeface="+mn-ea"/>
                <a:cs typeface="+mn-cs"/>
              </a:rPr>
              <a:t> una visa, el trabajador debe solicitar una visa H2B atreves del Departamento de Estado en el consulado.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a:t>
            </a:r>
            <a:r>
              <a:rPr lang="en-US" baseline="0" dirty="0" smtClean="0"/>
              <a:t> </a:t>
            </a:r>
            <a:r>
              <a:rPr lang="en-US" baseline="0" dirty="0" err="1" smtClean="0"/>
              <a:t>ley</a:t>
            </a:r>
            <a:r>
              <a:rPr lang="en-US" baseline="0" dirty="0" smtClean="0"/>
              <a:t> </a:t>
            </a:r>
            <a:r>
              <a:rPr lang="en-US" baseline="0" dirty="0" err="1" smtClean="0"/>
              <a:t>tambien</a:t>
            </a:r>
            <a:r>
              <a:rPr lang="en-US" baseline="0" dirty="0" smtClean="0"/>
              <a:t> </a:t>
            </a:r>
            <a:r>
              <a:rPr lang="en-US" baseline="0" dirty="0" err="1" smtClean="0"/>
              <a:t>establece</a:t>
            </a:r>
            <a:r>
              <a:rPr lang="en-US" baseline="0" dirty="0" smtClean="0"/>
              <a:t> </a:t>
            </a:r>
            <a:r>
              <a:rPr lang="en-US" baseline="0" dirty="0" err="1" smtClean="0"/>
              <a:t>paises</a:t>
            </a:r>
            <a:r>
              <a:rPr lang="en-US" baseline="0" dirty="0" smtClean="0"/>
              <a:t> de los </a:t>
            </a:r>
            <a:r>
              <a:rPr lang="en-US" baseline="0" dirty="0" err="1" smtClean="0"/>
              <a:t>cuales</a:t>
            </a:r>
            <a:r>
              <a:rPr lang="en-US" baseline="0" dirty="0" smtClean="0"/>
              <a:t> </a:t>
            </a:r>
            <a:r>
              <a:rPr lang="en-US" baseline="0" dirty="0" err="1" smtClean="0"/>
              <a:t>empresas</a:t>
            </a:r>
            <a:r>
              <a:rPr lang="en-US" baseline="0" dirty="0" smtClean="0"/>
              <a:t> </a:t>
            </a:r>
            <a:r>
              <a:rPr lang="en-US" baseline="0" dirty="0" err="1" smtClean="0"/>
              <a:t>pueden</a:t>
            </a:r>
            <a:r>
              <a:rPr lang="en-US" baseline="0" dirty="0" smtClean="0"/>
              <a:t> </a:t>
            </a:r>
            <a:r>
              <a:rPr lang="en-US" baseline="0" dirty="0" err="1" smtClean="0"/>
              <a:t>pedir</a:t>
            </a:r>
            <a:r>
              <a:rPr lang="en-US" baseline="0" dirty="0" smtClean="0"/>
              <a:t> </a:t>
            </a:r>
            <a:r>
              <a:rPr lang="en-US" baseline="0" dirty="0" err="1" smtClean="0"/>
              <a:t>empleadoes</a:t>
            </a:r>
            <a:r>
              <a:rPr lang="en-US" baseline="0" dirty="0" smtClean="0"/>
              <a:t> </a:t>
            </a:r>
            <a:r>
              <a:rPr lang="en-US" baseline="0" dirty="0" err="1" smtClean="0"/>
              <a:t>para</a:t>
            </a:r>
            <a:r>
              <a:rPr lang="en-US" baseline="0" dirty="0" smtClean="0"/>
              <a:t> </a:t>
            </a:r>
            <a:r>
              <a:rPr lang="en-US" baseline="0" dirty="0" err="1" smtClean="0"/>
              <a:t>trabajo</a:t>
            </a:r>
            <a:r>
              <a:rPr lang="en-US" baseline="0" dirty="0" smtClean="0"/>
              <a:t> </a:t>
            </a:r>
            <a:r>
              <a:rPr lang="en-US" baseline="0" dirty="0" err="1" smtClean="0"/>
              <a:t>temporero</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b="1" kern="1200" dirty="0" err="1" smtClean="0">
                <a:solidFill>
                  <a:schemeClr val="tx1"/>
                </a:solidFill>
                <a:latin typeface="+mn-lt"/>
                <a:ea typeface="+mn-ea"/>
                <a:cs typeface="+mn-cs"/>
              </a:rPr>
              <a:t>Categoria</a:t>
            </a:r>
            <a:r>
              <a:rPr lang="es-DO" sz="1200" b="1" kern="1200" baseline="0" dirty="0" smtClean="0">
                <a:solidFill>
                  <a:schemeClr val="tx1"/>
                </a:solidFill>
                <a:latin typeface="+mn-lt"/>
                <a:ea typeface="+mn-ea"/>
                <a:cs typeface="+mn-cs"/>
              </a:rPr>
              <a:t> </a:t>
            </a:r>
            <a:r>
              <a:rPr lang="es-DO" sz="1200" b="1" kern="1200" dirty="0" smtClean="0">
                <a:solidFill>
                  <a:schemeClr val="tx1"/>
                </a:solidFill>
                <a:latin typeface="+mn-lt"/>
                <a:ea typeface="+mn-ea"/>
                <a:cs typeface="+mn-cs"/>
              </a:rPr>
              <a:t>H-1B</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Permite a empleadores EEUU trae extranjeros a los EEUU para trabajar especializados en una de las tres siguientes categorías. </a:t>
            </a:r>
          </a:p>
          <a:p>
            <a:endParaRPr lang="es-DO"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Esta categoría tiene</a:t>
            </a:r>
            <a:r>
              <a:rPr lang="es-DO" sz="1200" kern="1200" baseline="0" dirty="0" smtClean="0">
                <a:solidFill>
                  <a:schemeClr val="tx1"/>
                </a:solidFill>
                <a:latin typeface="+mn-lt"/>
                <a:ea typeface="+mn-ea"/>
                <a:cs typeface="+mn-cs"/>
              </a:rPr>
              <a:t> un limite de 65,000 mil con excepciones</a:t>
            </a:r>
            <a:r>
              <a:rPr lang="es-DO"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Trabajadores</a:t>
            </a:r>
            <a:r>
              <a:rPr lang="en-US" baseline="0" dirty="0" smtClean="0"/>
              <a:t> </a:t>
            </a:r>
            <a:r>
              <a:rPr lang="en-US" baseline="0" dirty="0" err="1" smtClean="0"/>
              <a:t>Especializados</a:t>
            </a:r>
            <a:r>
              <a:rPr lang="en-US" baseline="0" dirty="0" smtClean="0"/>
              <a:t>- </a:t>
            </a:r>
            <a:r>
              <a:rPr lang="en-US" baseline="0" dirty="0" err="1" smtClean="0"/>
              <a:t>trabajadores</a:t>
            </a:r>
            <a:r>
              <a:rPr lang="en-US" baseline="0" dirty="0" smtClean="0"/>
              <a:t> </a:t>
            </a:r>
            <a:r>
              <a:rPr lang="en-US" baseline="0" dirty="0" err="1" smtClean="0"/>
              <a:t>que</a:t>
            </a:r>
            <a:r>
              <a:rPr lang="en-US" baseline="0" dirty="0" smtClean="0"/>
              <a:t> </a:t>
            </a:r>
            <a:r>
              <a:rPr lang="en-US" baseline="0" dirty="0" err="1" smtClean="0"/>
              <a:t>tienen</a:t>
            </a:r>
            <a:r>
              <a:rPr lang="en-US" baseline="0" dirty="0" smtClean="0"/>
              <a:t> </a:t>
            </a:r>
            <a:r>
              <a:rPr lang="en-US" baseline="0" dirty="0" err="1" smtClean="0"/>
              <a:t>una</a:t>
            </a:r>
            <a:r>
              <a:rPr lang="en-US" baseline="0" dirty="0" smtClean="0"/>
              <a:t> diploma </a:t>
            </a:r>
            <a:r>
              <a:rPr lang="en-US" baseline="0" dirty="0" err="1" smtClean="0"/>
              <a:t>universitaria</a:t>
            </a:r>
            <a:r>
              <a:rPr lang="en-US" baseline="0" dirty="0" smtClean="0"/>
              <a:t> de </a:t>
            </a:r>
            <a:r>
              <a:rPr lang="en-US" baseline="0" dirty="0" err="1" smtClean="0"/>
              <a:t>bachillerato</a:t>
            </a:r>
            <a:r>
              <a:rPr lang="en-US" baseline="0" dirty="0" smtClean="0"/>
              <a:t> o lo </a:t>
            </a:r>
            <a:r>
              <a:rPr lang="en-US" baseline="0" dirty="0" err="1" smtClean="0"/>
              <a:t>equivalente</a:t>
            </a:r>
            <a:r>
              <a:rPr lang="en-US" baseline="0" dirty="0" smtClean="0"/>
              <a:t> y </a:t>
            </a:r>
            <a:r>
              <a:rPr lang="en-US" baseline="0" dirty="0" err="1" smtClean="0"/>
              <a:t>vienen</a:t>
            </a:r>
            <a:r>
              <a:rPr lang="en-US" baseline="0" dirty="0" smtClean="0"/>
              <a:t> a </a:t>
            </a:r>
            <a:r>
              <a:rPr lang="en-US" baseline="0" dirty="0" err="1" smtClean="0"/>
              <a:t>hacer</a:t>
            </a:r>
            <a:r>
              <a:rPr lang="en-US" baseline="0" dirty="0" smtClean="0"/>
              <a:t> un </a:t>
            </a:r>
            <a:r>
              <a:rPr lang="en-US" baseline="0" dirty="0" err="1" smtClean="0"/>
              <a:t>trabajo</a:t>
            </a:r>
            <a:r>
              <a:rPr lang="en-US" baseline="0" dirty="0" smtClean="0"/>
              <a:t> </a:t>
            </a:r>
            <a:r>
              <a:rPr lang="en-US" baseline="0" dirty="0" err="1" smtClean="0"/>
              <a:t>muy</a:t>
            </a:r>
            <a:r>
              <a:rPr lang="en-US" baseline="0" dirty="0" smtClean="0"/>
              <a:t> </a:t>
            </a:r>
            <a:r>
              <a:rPr lang="en-US" baseline="0" dirty="0" err="1" smtClean="0"/>
              <a:t>especializado</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trabajadores</a:t>
            </a:r>
            <a:r>
              <a:rPr lang="en-US" baseline="0" dirty="0" smtClean="0"/>
              <a:t> en el sector de </a:t>
            </a:r>
            <a:r>
              <a:rPr lang="en-US" baseline="0" dirty="0" err="1" smtClean="0"/>
              <a:t>tecnologia</a:t>
            </a:r>
            <a:r>
              <a:rPr lang="en-US" baseline="0" dirty="0" smtClean="0"/>
              <a:t>, </a:t>
            </a:r>
            <a:r>
              <a:rPr lang="en-US" baseline="0" dirty="0" err="1" smtClean="0"/>
              <a:t>sciencias</a:t>
            </a:r>
            <a:r>
              <a:rPr lang="en-US" baseline="0" dirty="0" smtClean="0"/>
              <a:t>, </a:t>
            </a:r>
            <a:r>
              <a:rPr lang="en-US" baseline="0" dirty="0" err="1" smtClean="0"/>
              <a:t>doctores</a:t>
            </a:r>
            <a:r>
              <a:rPr lang="en-US" baseline="0" dirty="0" smtClean="0"/>
              <a:t>, </a:t>
            </a:r>
            <a:r>
              <a:rPr lang="en-US" baseline="0" dirty="0" err="1" smtClean="0"/>
              <a:t>architectos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Trabajadores</a:t>
            </a:r>
            <a:r>
              <a:rPr lang="en-US" baseline="0" dirty="0" smtClean="0"/>
              <a:t> del </a:t>
            </a:r>
            <a:r>
              <a:rPr lang="en-US" baseline="0" dirty="0" err="1" smtClean="0"/>
              <a:t>Departamento</a:t>
            </a:r>
            <a:r>
              <a:rPr lang="en-US" baseline="0" dirty="0" smtClean="0"/>
              <a:t> de </a:t>
            </a:r>
            <a:r>
              <a:rPr lang="en-US" baseline="0" dirty="0" err="1" smtClean="0"/>
              <a:t>Defenso</a:t>
            </a:r>
            <a:r>
              <a:rPr lang="en-US" baseline="0" dirty="0" smtClean="0"/>
              <a:t> </a:t>
            </a:r>
            <a:r>
              <a:rPr lang="en-US" baseline="0" dirty="0" err="1" smtClean="0"/>
              <a:t>haciendo</a:t>
            </a:r>
            <a:r>
              <a:rPr lang="en-US" baseline="0" dirty="0" smtClean="0"/>
              <a:t> </a:t>
            </a:r>
            <a:r>
              <a:rPr lang="en-US" baseline="0" dirty="0" err="1" smtClean="0"/>
              <a:t>investigaciones</a:t>
            </a:r>
            <a:r>
              <a:rPr lang="en-US" baseline="0" dirty="0" smtClean="0"/>
              <a:t> </a:t>
            </a:r>
            <a:r>
              <a:rPr lang="en-US" baseline="0" dirty="0" err="1" smtClean="0"/>
              <a:t>cooperativas</a:t>
            </a:r>
            <a:r>
              <a:rPr lang="en-US" baseline="0" dirty="0" smtClean="0"/>
              <a:t> y de </a:t>
            </a:r>
            <a:r>
              <a:rPr lang="en-US" baseline="0" dirty="0" err="1" smtClean="0"/>
              <a:t>desarollo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a:t>
            </a:r>
            <a:r>
              <a:rPr lang="en-US" baseline="0" dirty="0" smtClean="0"/>
              <a:t> la </a:t>
            </a:r>
            <a:r>
              <a:rPr lang="en-US" baseline="0" dirty="0" err="1" smtClean="0"/>
              <a:t>tercera</a:t>
            </a:r>
            <a:r>
              <a:rPr lang="en-US" baseline="0" dirty="0" smtClean="0"/>
              <a:t> </a:t>
            </a:r>
            <a:r>
              <a:rPr lang="en-US" baseline="0" dirty="0" err="1" smtClean="0"/>
              <a:t>categoria</a:t>
            </a:r>
            <a:r>
              <a:rPr lang="en-US" baseline="0" dirty="0" smtClean="0"/>
              <a:t> </a:t>
            </a:r>
            <a:r>
              <a:rPr lang="en-US" baseline="0" dirty="0" err="1" smtClean="0"/>
              <a:t>es</a:t>
            </a:r>
            <a:r>
              <a:rPr lang="en-US" baseline="0" dirty="0" smtClean="0"/>
              <a:t> </a:t>
            </a:r>
            <a:r>
              <a:rPr lang="en-US" baseline="0" dirty="0" err="1" smtClean="0"/>
              <a:t>modelos</a:t>
            </a:r>
            <a:r>
              <a:rPr lang="en-US" baseline="0" dirty="0" smtClean="0"/>
              <a:t>.</a:t>
            </a:r>
          </a:p>
          <a:p>
            <a:endParaRPr lang="en-US" baseline="0" dirty="0" smtClean="0"/>
          </a:p>
          <a:p>
            <a:r>
              <a:rPr lang="es-DO" sz="1200" b="1" kern="1200" dirty="0" smtClean="0">
                <a:solidFill>
                  <a:schemeClr val="tx1"/>
                </a:solidFill>
                <a:latin typeface="+mn-lt"/>
                <a:ea typeface="+mn-ea"/>
                <a:cs typeface="+mn-cs"/>
              </a:rPr>
              <a:t>Requisitos para Empleadores solicitando este tipo de trabajadores:</a:t>
            </a:r>
            <a:endParaRPr lang="en-US" sz="1200" kern="1200" dirty="0" smtClean="0">
              <a:solidFill>
                <a:schemeClr val="tx1"/>
              </a:solidFill>
              <a:latin typeface="+mn-lt"/>
              <a:ea typeface="+mn-ea"/>
              <a:cs typeface="+mn-cs"/>
            </a:endParaRPr>
          </a:p>
          <a:p>
            <a:pPr lvl="1"/>
            <a:r>
              <a:rPr lang="es-DO" sz="1200" kern="1200" dirty="0" smtClean="0">
                <a:solidFill>
                  <a:schemeClr val="tx1"/>
                </a:solidFill>
                <a:latin typeface="+mn-lt"/>
                <a:ea typeface="+mn-ea"/>
                <a:cs typeface="+mn-cs"/>
              </a:rPr>
              <a:t>-Debe pagar el sueldo preponderante o el sueldo actual en ese sector o tipo de empleo</a:t>
            </a:r>
          </a:p>
          <a:p>
            <a:pPr lvl="1"/>
            <a:endParaRPr lang="en-US" sz="1200" kern="1200" dirty="0" smtClean="0">
              <a:solidFill>
                <a:schemeClr val="tx1"/>
              </a:solidFill>
              <a:latin typeface="+mn-lt"/>
              <a:ea typeface="+mn-ea"/>
              <a:cs typeface="+mn-cs"/>
            </a:endParaRPr>
          </a:p>
          <a:p>
            <a:pPr lvl="1"/>
            <a:r>
              <a:rPr lang="es-DO" sz="1200" kern="1200" dirty="0" smtClean="0">
                <a:solidFill>
                  <a:schemeClr val="tx1"/>
                </a:solidFill>
                <a:latin typeface="+mn-lt"/>
                <a:ea typeface="+mn-ea"/>
                <a:cs typeface="+mn-cs"/>
              </a:rPr>
              <a:t>-Las condiciones de trabajo no tendrán ningún efecto adversario para trabajadores Estadunidenses.</a:t>
            </a:r>
          </a:p>
          <a:p>
            <a:pPr lvl="1"/>
            <a:endParaRPr lang="en-US" sz="1200" kern="1200" dirty="0" smtClean="0">
              <a:solidFill>
                <a:schemeClr val="tx1"/>
              </a:solidFill>
              <a:latin typeface="+mn-lt"/>
              <a:ea typeface="+mn-ea"/>
              <a:cs typeface="+mn-cs"/>
            </a:endParaRPr>
          </a:p>
          <a:p>
            <a:pPr lvl="1"/>
            <a:r>
              <a:rPr lang="es-DO" sz="1200" kern="1200" dirty="0" smtClean="0">
                <a:solidFill>
                  <a:schemeClr val="tx1"/>
                </a:solidFill>
                <a:latin typeface="+mn-lt"/>
                <a:ea typeface="+mn-ea"/>
                <a:cs typeface="+mn-cs"/>
              </a:rPr>
              <a:t>-No </a:t>
            </a:r>
            <a:r>
              <a:rPr lang="es-DO" sz="1200" kern="1200" dirty="0" err="1" smtClean="0">
                <a:solidFill>
                  <a:schemeClr val="tx1"/>
                </a:solidFill>
                <a:latin typeface="+mn-lt"/>
                <a:ea typeface="+mn-ea"/>
                <a:cs typeface="+mn-cs"/>
              </a:rPr>
              <a:t>hai</a:t>
            </a:r>
            <a:r>
              <a:rPr lang="es-DO" sz="1200" kern="1200" dirty="0" smtClean="0">
                <a:solidFill>
                  <a:schemeClr val="tx1"/>
                </a:solidFill>
                <a:latin typeface="+mn-lt"/>
                <a:ea typeface="+mn-ea"/>
                <a:cs typeface="+mn-cs"/>
              </a:rPr>
              <a:t> huelga o cierre patronal</a:t>
            </a:r>
          </a:p>
          <a:p>
            <a:pPr lvl="1"/>
            <a:endParaRPr lang="en-US" sz="1200" kern="1200" dirty="0" smtClean="0">
              <a:solidFill>
                <a:schemeClr val="tx1"/>
              </a:solidFill>
              <a:latin typeface="+mn-lt"/>
              <a:ea typeface="+mn-ea"/>
              <a:cs typeface="+mn-cs"/>
            </a:endParaRPr>
          </a:p>
          <a:p>
            <a:pPr lvl="1"/>
            <a:r>
              <a:rPr lang="es-DO" sz="1200" kern="1200" dirty="0" smtClean="0">
                <a:solidFill>
                  <a:schemeClr val="tx1"/>
                </a:solidFill>
                <a:latin typeface="+mn-lt"/>
                <a:ea typeface="+mn-ea"/>
                <a:cs typeface="+mn-cs"/>
              </a:rPr>
              <a:t>-El empleador a notificado al representante  de negociaciones, si hay Sindicato, o si no, ha puesto en un lugar muy visible la solicitud de condiciones laborales .</a:t>
            </a:r>
          </a:p>
          <a:p>
            <a:pPr lvl="1"/>
            <a:endParaRPr lang="en-US" sz="1200" kern="1200" dirty="0" smtClean="0">
              <a:solidFill>
                <a:schemeClr val="tx1"/>
              </a:solidFill>
              <a:latin typeface="+mn-lt"/>
              <a:ea typeface="+mn-ea"/>
              <a:cs typeface="+mn-cs"/>
            </a:endParaRPr>
          </a:p>
          <a:p>
            <a:pPr lvl="1"/>
            <a:r>
              <a:rPr lang="es-DO" sz="1200" kern="1200" dirty="0" smtClean="0">
                <a:solidFill>
                  <a:schemeClr val="tx1"/>
                </a:solidFill>
                <a:latin typeface="+mn-lt"/>
                <a:ea typeface="+mn-ea"/>
                <a:cs typeface="+mn-cs"/>
              </a:rPr>
              <a:t>-La Solicitud de Condiciones Laborales: documento demostrando que el pago del empleado es el requerido para la posición en el lugar geográfico donde se encuentra el trabajo).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DO" sz="1200" b="1" kern="1200" dirty="0" smtClean="0">
                <a:solidFill>
                  <a:schemeClr val="tx1"/>
                </a:solidFill>
                <a:latin typeface="+mn-lt"/>
                <a:ea typeface="+mn-ea"/>
                <a:cs typeface="+mn-cs"/>
              </a:rPr>
              <a:t>H2-A</a:t>
            </a:r>
            <a:endParaRPr lang="en-US" sz="1200" kern="1200" dirty="0" smtClean="0">
              <a:solidFill>
                <a:schemeClr val="tx1"/>
              </a:solidFill>
              <a:latin typeface="+mn-lt"/>
              <a:ea typeface="+mn-ea"/>
              <a:cs typeface="+mn-cs"/>
            </a:endParaRPr>
          </a:p>
          <a:p>
            <a:r>
              <a:rPr lang="es-DO" sz="1200" kern="1200" dirty="0" smtClean="0">
                <a:solidFill>
                  <a:schemeClr val="tx1"/>
                </a:solidFill>
                <a:latin typeface="+mn-lt"/>
                <a:ea typeface="+mn-ea"/>
                <a:cs typeface="+mn-cs"/>
              </a:rPr>
              <a:t>Permite a empleadores EEUU traer trabajadores extranjeros a los EEUU para cubrir posiciones temporeras y estacionales en el sector agrícola en casos donde no hay trabajadores Estadunidenses disponibles.</a:t>
            </a:r>
            <a:endParaRPr lang="en-US" sz="1200" kern="120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DO" sz="1200" kern="1200" dirty="0" smtClean="0">
                <a:solidFill>
                  <a:schemeClr val="tx1"/>
                </a:solidFill>
                <a:latin typeface="+mn-lt"/>
                <a:ea typeface="+mn-ea"/>
                <a:cs typeface="+mn-cs"/>
              </a:rPr>
              <a:t>-Hay aproximadamente 30,000 trabajadores H2-A  por año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A9A847-73E0-4636-952D-FE483D29D3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442EE-23C9-495A-B16A-521C0DDC0C2F}"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442EE-23C9-495A-B16A-521C0DDC0C2F}"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442EE-23C9-495A-B16A-521C0DDC0C2F}"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442EE-23C9-495A-B16A-521C0DDC0C2F}"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442EE-23C9-495A-B16A-521C0DDC0C2F}"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442EE-23C9-495A-B16A-521C0DDC0C2F}"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442EE-23C9-495A-B16A-521C0DDC0C2F}" type="datetimeFigureOut">
              <a:rPr lang="en-US" smtClean="0"/>
              <a:pPr/>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442EE-23C9-495A-B16A-521C0DDC0C2F}" type="datetimeFigureOut">
              <a:rPr lang="en-US" smtClean="0"/>
              <a:pPr/>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442EE-23C9-495A-B16A-521C0DDC0C2F}" type="datetimeFigureOut">
              <a:rPr lang="en-US" smtClean="0"/>
              <a:pPr/>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442EE-23C9-495A-B16A-521C0DDC0C2F}"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442EE-23C9-495A-B16A-521C0DDC0C2F}"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91DA9-7986-43B8-8C4C-A7D7B675D0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442EE-23C9-495A-B16A-521C0DDC0C2F}" type="datetimeFigureOut">
              <a:rPr lang="en-US" smtClean="0"/>
              <a:pPr/>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91DA9-7986-43B8-8C4C-A7D7B675D0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www.google.com/imgres?imgurl=http://www.australiangambling.com.au/images/defaultimg.png&amp;imgrefurl=http://www.australiangambling.com.au/&amp;usg=__aZQtGEJpfIlIGeYa43PMNI-1dCI=&amp;h=410&amp;w=490&amp;sz=23&amp;hl=en&amp;start=1&amp;zoom=1&amp;itbs=1&amp;tbnid=KkRvJxAzi3bfJM:&amp;tbnh=109&amp;tbnw=130&amp;prev=/search?q=AUSTRALIAN&amp;hl=en&amp;biw=903&amp;bih=446&amp;tbm=isch&amp;ei=oMm1TY2bNaft0gGih7mfCg" TargetMode="External"/><Relationship Id="rId3" Type="http://schemas.openxmlformats.org/officeDocument/2006/relationships/image" Target="../media/image1.jpeg"/><Relationship Id="rId7" Type="http://schemas.openxmlformats.org/officeDocument/2006/relationships/hyperlink" Target="http://www.google.com/imgres?imgurl=http://www.klinikarastirmalar.org.tr/UserFiles/Image/nurse.jpg&amp;imgrefurl=http://www.klinikarastirmalar.org.tr/en/news_archive.php&amp;usg=__MAmqpQ9oYV59_MCMIWn8ut-cscE=&amp;h=450&amp;w=330&amp;sz=18&amp;hl=en&amp;start=1&amp;zoom=1&amp;itbs=1&amp;tbnid=3IKDcr9wQWig6M:&amp;tbnh=127&amp;tbnw=93&amp;prev=/images?q=NURSE&amp;hl=en&amp;gbv=2&amp;biw=903&amp;bih=431&amp;tbm=isch&amp;ei=4se1TdDvCfCO0QHlidG9CQ" TargetMode="Externa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www.google.com/imgres?imgurl=http://cache2.allpostersimages.com/p/LRG/12/1232/R3MN000Z/posters/warren-shari-wine-chef-iii.jpg&amp;imgrefurl=http://www.allposters.com/-sp/Wine-Chef-III-Posters_i1193056_.htm&amp;usg=__Gi5ZipgjvIK7pDBFrm-A47CwUUo=&amp;h=450&amp;w=364&amp;sz=52&amp;hl=en&amp;start=23&amp;zoom=1&amp;itbs=1&amp;tbnid=p6ssYJvytwCmOM:&amp;tbnh=127&amp;tbnw=103&amp;prev=/images?q=CHEF&amp;start=18&amp;hl=en&amp;sa=N&amp;gbv=2&amp;ndsp=18&amp;biw=903&amp;bih=431&amp;tbm=isch&amp;ei=pMe1Te6xJYuy0QHB04WWCQ" TargetMode="External"/><Relationship Id="rId10" Type="http://schemas.openxmlformats.org/officeDocument/2006/relationships/hyperlink" Target="http://www.google.com/imgres?imgurl=http://juanluisguerra.fansitio.com/files//2008/08/juan2.jpg&amp;imgrefurl=http://juanluisguerra.fansitio.com/2010/06/06/juan-luis-guerra-lanza-nuevo-album-%E2%80%9Ca-son-de-guerra%E2%80%9D/&amp;usg=__OskaENJFz5ll8tjAO17ez3JjWg8=&amp;h=285&amp;w=410&amp;sz=17&amp;hl=en&amp;start=10&amp;zoom=1&amp;itbs=1&amp;tbnid=KtGJLwe7mi8_aM:&amp;tbnh=87&amp;tbnw=125&amp;prev=/search?q=JUAN+LUIS+GUERRA&amp;hl=en&amp;sa=X&amp;biw=903&amp;bih=446&amp;tbm=isch&amp;prmd=ivnslo&amp;ei=rci1TcjyPKbk0gHCsq2FCQ" TargetMode="External"/><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imgres?imgurl=http://www.discoverhumanrights.org/uploads/worker_graphic.jpg&amp;imgrefurl=http://www.discoverhumanrights.org/the_rights_of_workers.html&amp;usg=__S6XfEzfLZfrsqaFNOJSpZPfc4_c=&amp;h=300&amp;w=300&amp;sz=191&amp;hl=en&amp;start=61&amp;zoom=1&amp;um=1&amp;itbs=1&amp;tbnid=hMgOM0QBKGrnkM:&amp;tbnh=116&amp;tbnw=116&amp;prev=/search?q=workers+rights&amp;start=54&amp;um=1&amp;hl=en&amp;sa=N&amp;ndsp=18&amp;biw=903&amp;bih=446&amp;tbm=isch&amp;ei=WNa1TcztDKTw0gHFsMX6DQ"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nytimes.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google.com/imgres?imgurl=http://www.wagehourblog.com/uploads/image/600px-US-DeptOfLabor-Seal_svg.png&amp;imgrefurl=http://www.wagehourblog.com/articles/dol-enforcement/&amp;usg=__zsCSjdeRumHpxdzeQxMlr-yDOCA=&amp;h=600&amp;w=600&amp;sz=126&amp;hl=en&amp;start=2&amp;zoom=1&amp;um=1&amp;itbs=1&amp;tbnid=-1q3YYr1vIZ7SM:&amp;tbnh=135&amp;tbnw=135&amp;prev=/search?q=Department+of+labor&amp;um=1&amp;hl=en&amp;biw=903&amp;bih=446&amp;tbm=isch&amp;ei=bMu1TZXkIOX00gHdmfS4CQ" TargetMode="External"/><Relationship Id="rId5" Type="http://schemas.openxmlformats.org/officeDocument/2006/relationships/image" Target="../media/image10.jpeg"/><Relationship Id="rId4" Type="http://schemas.openxmlformats.org/officeDocument/2006/relationships/hyperlink" Target="http://www.google.com/imgres?imgurl=http://www.state.gov/cms_images/departmentseal2.jpg&amp;imgrefurl=http://www.state.gov/m/a/os/c18885.htm&amp;usg=__r4MKPGFcQ_juSF0ZdSvnrVxxMjo=&amp;h=1494&amp;w=1492&amp;sz=1065&amp;hl=en&amp;start=5&amp;zoom=1&amp;um=1&amp;itbs=1&amp;tbnid=_LVsxcE0hY_VyM:&amp;tbnh=150&amp;tbnw=150&amp;prev=/search?q=Department+of+state&amp;um=1&amp;hl=en&amp;biw=903&amp;bih=446&amp;tbm=isch&amp;ei=N8u1Te_5Oay90QHpwPGzC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txBody>
          <a:bodyPr>
            <a:noAutofit/>
          </a:bodyPr>
          <a:lstStyle/>
          <a:p>
            <a:r>
              <a:rPr lang="en-US" sz="5400" b="1" dirty="0" err="1" smtClean="0"/>
              <a:t>Programas</a:t>
            </a:r>
            <a:r>
              <a:rPr lang="en-US" sz="5400" b="1" dirty="0" smtClean="0"/>
              <a:t> de Trabajadores </a:t>
            </a:r>
            <a:r>
              <a:rPr lang="en-US" sz="5400" b="1" dirty="0" err="1" smtClean="0"/>
              <a:t>Temporeros</a:t>
            </a:r>
            <a:r>
              <a:rPr lang="en-US" sz="5400" b="1" dirty="0" smtClean="0"/>
              <a:t> en los EEUU</a:t>
            </a:r>
            <a:endParaRPr lang="en-US" sz="5400" b="1" dirty="0"/>
          </a:p>
        </p:txBody>
      </p:sp>
      <p:sp>
        <p:nvSpPr>
          <p:cNvPr id="3" name="Subtitle 2"/>
          <p:cNvSpPr>
            <a:spLocks noGrp="1"/>
          </p:cNvSpPr>
          <p:nvPr>
            <p:ph type="subTitle" idx="1"/>
          </p:nvPr>
        </p:nvSpPr>
        <p:spPr/>
        <p:txBody>
          <a:bodyPr>
            <a:noAutofit/>
          </a:bodyPr>
          <a:lstStyle/>
          <a:p>
            <a:endParaRPr lang="en-US" sz="2400" dirty="0" smtClean="0">
              <a:solidFill>
                <a:schemeClr val="tx1">
                  <a:lumMod val="50000"/>
                  <a:lumOff val="50000"/>
                </a:schemeClr>
              </a:solidFill>
            </a:endParaRPr>
          </a:p>
          <a:p>
            <a:r>
              <a:rPr lang="en-US" sz="2400" dirty="0" smtClean="0">
                <a:solidFill>
                  <a:schemeClr val="tx1"/>
                </a:solidFill>
              </a:rPr>
              <a:t>Stephanie Espinal</a:t>
            </a:r>
          </a:p>
          <a:p>
            <a:r>
              <a:rPr lang="en-US" sz="2400" dirty="0" err="1" smtClean="0">
                <a:solidFill>
                  <a:schemeClr val="tx1"/>
                </a:solidFill>
              </a:rPr>
              <a:t>Oficial</a:t>
            </a:r>
            <a:r>
              <a:rPr lang="en-US" sz="2400" dirty="0" smtClean="0">
                <a:solidFill>
                  <a:schemeClr val="tx1"/>
                </a:solidFill>
              </a:rPr>
              <a:t> de </a:t>
            </a:r>
            <a:r>
              <a:rPr lang="en-US" sz="2400" dirty="0" err="1" smtClean="0">
                <a:solidFill>
                  <a:schemeClr val="tx1"/>
                </a:solidFill>
              </a:rPr>
              <a:t>Asuntos</a:t>
            </a:r>
            <a:r>
              <a:rPr lang="en-US" sz="2400" dirty="0" smtClean="0">
                <a:solidFill>
                  <a:schemeClr val="tx1"/>
                </a:solidFill>
              </a:rPr>
              <a:t> </a:t>
            </a:r>
            <a:r>
              <a:rPr lang="en-US" sz="2400" dirty="0" err="1" smtClean="0">
                <a:solidFill>
                  <a:schemeClr val="tx1"/>
                </a:solidFill>
              </a:rPr>
              <a:t>Laborales</a:t>
            </a:r>
            <a:r>
              <a:rPr lang="en-US" sz="2400" dirty="0" smtClean="0">
                <a:solidFill>
                  <a:schemeClr val="tx1"/>
                </a:solidFill>
              </a:rPr>
              <a:t> y </a:t>
            </a:r>
            <a:r>
              <a:rPr lang="en-US" sz="2400" dirty="0" err="1" smtClean="0">
                <a:solidFill>
                  <a:schemeClr val="tx1"/>
                </a:solidFill>
              </a:rPr>
              <a:t>Derechos</a:t>
            </a:r>
            <a:r>
              <a:rPr lang="en-US" sz="2400" dirty="0" smtClean="0">
                <a:solidFill>
                  <a:schemeClr val="tx1"/>
                </a:solidFill>
              </a:rPr>
              <a:t> </a:t>
            </a:r>
            <a:r>
              <a:rPr lang="en-US" sz="2400" dirty="0" err="1" smtClean="0">
                <a:solidFill>
                  <a:schemeClr val="tx1"/>
                </a:solidFill>
              </a:rPr>
              <a:t>Humanos</a:t>
            </a:r>
            <a:endParaRPr lang="en-US" sz="2400" dirty="0" smtClean="0">
              <a:solidFill>
                <a:schemeClr val="tx1"/>
              </a:solidFill>
            </a:endParaRPr>
          </a:p>
          <a:p>
            <a:r>
              <a:rPr lang="en-US" sz="2400" dirty="0" err="1" smtClean="0">
                <a:solidFill>
                  <a:schemeClr val="tx1"/>
                </a:solidFill>
              </a:rPr>
              <a:t>Embajada</a:t>
            </a:r>
            <a:r>
              <a:rPr lang="en-US" sz="2400" dirty="0" smtClean="0">
                <a:solidFill>
                  <a:schemeClr val="tx1"/>
                </a:solidFill>
              </a:rPr>
              <a:t> EEUU, Santo Domingo</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blogs.chron.com/immigration/archives/guest%20workers"/>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5896166" cy="3554819"/>
          </a:xfrm>
          <a:prstGeom prst="rect">
            <a:avLst/>
          </a:prstGeom>
        </p:spPr>
        <p:txBody>
          <a:bodyPr wrap="none">
            <a:spAutoFit/>
          </a:bodyPr>
          <a:lstStyle/>
          <a:p>
            <a:r>
              <a:rPr lang="en-US" sz="22500" dirty="0" smtClean="0"/>
              <a:t>H-2B</a:t>
            </a:r>
            <a:endParaRPr lang="en-US" sz="22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hedez-hospitality-services.com/wp-content/uploads/2009/09/Dry-Cleaning-Orlando-Hedez-Hospitality-Services.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4" name="Rectangle 3"/>
          <p:cNvSpPr/>
          <p:nvPr/>
        </p:nvSpPr>
        <p:spPr>
          <a:xfrm>
            <a:off x="474306" y="838200"/>
            <a:ext cx="8288694"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Hoteleria</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y </a:t>
            </a:r>
            <a:r>
              <a:rPr lang="en-US" sz="6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Hospitabilidad</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arget cashier Dino Pacheco rings up merchandise at a Target store August 13, 2008 in Daly City, California. With stores gearing up for back to school shopping, the Commerce Department reported today that retail sales fell 0.1 percent in July, the first time in five months."/>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3" name="Rectangle 2"/>
          <p:cNvSpPr/>
          <p:nvPr/>
        </p:nvSpPr>
        <p:spPr>
          <a:xfrm>
            <a:off x="2949345" y="381000"/>
            <a:ext cx="3169009"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effectLst>
                  <a:outerShdw blurRad="50800" dist="39000" dir="5460000" algn="tl">
                    <a:srgbClr val="000000">
                      <a:alpha val="38000"/>
                    </a:srgbClr>
                  </a:outerShdw>
                </a:effectLst>
              </a:rPr>
              <a:t>VENTAS</a:t>
            </a:r>
            <a:endParaRPr lang="en-US" sz="7200" b="1" cap="none" spc="0"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utahlandscapers.com/wp-content/uploads/2010/01/Landscaping1.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3" name="Rectangle 2"/>
          <p:cNvSpPr/>
          <p:nvPr/>
        </p:nvSpPr>
        <p:spPr>
          <a:xfrm>
            <a:off x="2209800" y="533400"/>
            <a:ext cx="469429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AJARDINAR</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rigalite.com/images/category/food-service-lighting.jpg"/>
          <p:cNvPicPr>
            <a:picLocks noChangeAspect="1" noChangeArrowheads="1"/>
          </p:cNvPicPr>
          <p:nvPr/>
        </p:nvPicPr>
        <p:blipFill>
          <a:blip r:embed="rId3" cstate="email"/>
          <a:srcRect/>
          <a:stretch>
            <a:fillRect/>
          </a:stretch>
        </p:blipFill>
        <p:spPr bwMode="auto">
          <a:xfrm>
            <a:off x="0" y="-1"/>
            <a:ext cx="9144000" cy="6890813"/>
          </a:xfrm>
          <a:prstGeom prst="rect">
            <a:avLst/>
          </a:prstGeom>
          <a:noFill/>
        </p:spPr>
      </p:pic>
      <p:sp>
        <p:nvSpPr>
          <p:cNvPr id="3" name="Rectangle 2"/>
          <p:cNvSpPr/>
          <p:nvPr/>
        </p:nvSpPr>
        <p:spPr>
          <a:xfrm>
            <a:off x="353308" y="381000"/>
            <a:ext cx="8344272"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PROCESAMIENTO DE </a:t>
            </a:r>
          </a:p>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ALIMENTOS</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rendsupdates.com/wp-content/uploads/2009/12/Mexican-migrant-workers-in-the-US.jpg"/>
          <p:cNvPicPr>
            <a:picLocks noChangeAspect="1" noChangeArrowheads="1"/>
          </p:cNvPicPr>
          <p:nvPr/>
        </p:nvPicPr>
        <p:blipFill>
          <a:blip r:embed="rId3" cstate="email"/>
          <a:srcRect/>
          <a:stretch>
            <a:fillRect/>
          </a:stretch>
        </p:blipFill>
        <p:spPr bwMode="auto">
          <a:xfrm>
            <a:off x="-170351" y="0"/>
            <a:ext cx="9314352"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teuartpittman.com/Construction.jpg"/>
          <p:cNvPicPr>
            <a:picLocks noChangeAspect="1" noChangeArrowheads="1"/>
          </p:cNvPicPr>
          <p:nvPr/>
        </p:nvPicPr>
        <p:blipFill>
          <a:blip r:embed="rId3" cstate="email"/>
          <a:srcRect/>
          <a:stretch>
            <a:fillRect/>
          </a:stretch>
        </p:blipFill>
        <p:spPr bwMode="auto">
          <a:xfrm>
            <a:off x="-1" y="0"/>
            <a:ext cx="9132277" cy="6858000"/>
          </a:xfrm>
          <a:prstGeom prst="rect">
            <a:avLst/>
          </a:prstGeom>
          <a:noFill/>
        </p:spPr>
      </p:pic>
      <p:sp>
        <p:nvSpPr>
          <p:cNvPr id="3" name="Rectangle 2"/>
          <p:cNvSpPr/>
          <p:nvPr/>
        </p:nvSpPr>
        <p:spPr>
          <a:xfrm>
            <a:off x="1485159" y="609600"/>
            <a:ext cx="633532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CONSTRUCTION</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raphics8.nytimes.com/images/2008/10/16/us/16settle.600.jpg"/>
          <p:cNvPicPr>
            <a:picLocks noChangeAspect="1" noChangeArrowheads="1"/>
          </p:cNvPicPr>
          <p:nvPr/>
        </p:nvPicPr>
        <p:blipFill>
          <a:blip r:embed="rId3" cstate="email"/>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3.bp.blogspot.com/_yY4BXlYMYeA/S6z3aYwXCHI/AAAAAAAACMg/hpuTkwACHLU/s1600/cesar-chavez.jpg"/>
          <p:cNvPicPr>
            <a:picLocks noChangeAspect="1" noChangeArrowheads="1"/>
          </p:cNvPicPr>
          <p:nvPr/>
        </p:nvPicPr>
        <p:blipFill>
          <a:blip r:embed="rId3" cstate="email"/>
          <a:srcRect/>
          <a:stretch>
            <a:fillRect/>
          </a:stretch>
        </p:blipFill>
        <p:spPr bwMode="auto">
          <a:xfrm>
            <a:off x="1752600" y="1143000"/>
            <a:ext cx="5286375" cy="3962400"/>
          </a:xfrm>
          <a:prstGeom prst="rect">
            <a:avLst/>
          </a:prstGeom>
          <a:noFill/>
        </p:spPr>
      </p:pic>
      <p:sp>
        <p:nvSpPr>
          <p:cNvPr id="4" name="TextBox 3"/>
          <p:cNvSpPr txBox="1"/>
          <p:nvPr/>
        </p:nvSpPr>
        <p:spPr>
          <a:xfrm>
            <a:off x="914400" y="5638800"/>
            <a:ext cx="6324600" cy="1200329"/>
          </a:xfrm>
          <a:prstGeom prst="rect">
            <a:avLst/>
          </a:prstGeom>
          <a:noFill/>
        </p:spPr>
        <p:txBody>
          <a:bodyPr wrap="square" rtlCol="0">
            <a:spAutoFit/>
          </a:bodyPr>
          <a:lstStyle/>
          <a:p>
            <a:r>
              <a:rPr lang="en-US" sz="2400" dirty="0" smtClean="0"/>
              <a:t>“La </a:t>
            </a:r>
            <a:r>
              <a:rPr lang="en-US" sz="2400" dirty="0" err="1" smtClean="0"/>
              <a:t>lucha</a:t>
            </a:r>
            <a:r>
              <a:rPr lang="en-US" sz="2400" dirty="0" smtClean="0"/>
              <a:t> </a:t>
            </a:r>
            <a:r>
              <a:rPr lang="en-US" sz="2400" dirty="0" err="1" smtClean="0"/>
              <a:t>nunca</a:t>
            </a:r>
            <a:r>
              <a:rPr lang="en-US" sz="2400" dirty="0" smtClean="0"/>
              <a:t> se </a:t>
            </a:r>
            <a:r>
              <a:rPr lang="en-US" sz="2400" dirty="0" err="1" smtClean="0"/>
              <a:t>trata</a:t>
            </a:r>
            <a:r>
              <a:rPr lang="en-US" sz="2400" dirty="0" smtClean="0"/>
              <a:t> de </a:t>
            </a:r>
            <a:r>
              <a:rPr lang="en-US" sz="2400" dirty="0" err="1" smtClean="0"/>
              <a:t>uvas</a:t>
            </a:r>
            <a:r>
              <a:rPr lang="en-US" sz="2400" dirty="0" smtClean="0"/>
              <a:t> y </a:t>
            </a:r>
            <a:r>
              <a:rPr lang="en-US" sz="2400" dirty="0" err="1" smtClean="0"/>
              <a:t>lechugas</a:t>
            </a:r>
            <a:r>
              <a:rPr lang="en-US" sz="2400" dirty="0" smtClean="0"/>
              <a:t>. Se </a:t>
            </a:r>
            <a:r>
              <a:rPr lang="en-US" sz="2400" dirty="0" err="1" smtClean="0"/>
              <a:t>trata</a:t>
            </a:r>
            <a:r>
              <a:rPr lang="en-US" sz="2400" dirty="0" smtClean="0"/>
              <a:t> </a:t>
            </a:r>
            <a:r>
              <a:rPr lang="en-US" sz="2400" dirty="0" err="1" smtClean="0"/>
              <a:t>siempre</a:t>
            </a:r>
            <a:r>
              <a:rPr lang="en-US" sz="2400" dirty="0" smtClean="0"/>
              <a:t> de personas.” 		</a:t>
            </a:r>
          </a:p>
          <a:p>
            <a:r>
              <a:rPr lang="en-US" sz="2400" dirty="0" smtClean="0"/>
              <a:t>				Cesar Chavez</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610600" cy="2123658"/>
          </a:xfrm>
          <a:prstGeom prst="rect">
            <a:avLst/>
          </a:prstGeom>
          <a:noFill/>
        </p:spPr>
        <p:txBody>
          <a:bodyPr wrap="square" rtlCol="0">
            <a:spAutoFit/>
          </a:bodyPr>
          <a:lstStyle/>
          <a:p>
            <a:pPr algn="ctr"/>
            <a:r>
              <a:rPr lang="en-US" sz="4400" b="1" dirty="0" smtClean="0"/>
              <a:t>HAY 20 CATEGORIAS DE TRABAJADORES TEMPOREROS EN LOS ESTADOS UNIDOS</a:t>
            </a:r>
            <a:endParaRPr lang="en-US" sz="4400" b="1" dirty="0"/>
          </a:p>
        </p:txBody>
      </p:sp>
      <p:pic>
        <p:nvPicPr>
          <p:cNvPr id="1026" name="Picture 2" descr="http://www.elespectador.com/files/images/A-ROD560.jpg"/>
          <p:cNvPicPr>
            <a:picLocks noChangeAspect="1" noChangeArrowheads="1"/>
          </p:cNvPicPr>
          <p:nvPr/>
        </p:nvPicPr>
        <p:blipFill>
          <a:blip r:embed="rId3" cstate="email"/>
          <a:srcRect/>
          <a:stretch>
            <a:fillRect/>
          </a:stretch>
        </p:blipFill>
        <p:spPr bwMode="auto">
          <a:xfrm>
            <a:off x="152196" y="2438400"/>
            <a:ext cx="2974456" cy="2590800"/>
          </a:xfrm>
          <a:prstGeom prst="rect">
            <a:avLst/>
          </a:prstGeom>
          <a:noFill/>
        </p:spPr>
      </p:pic>
      <p:pic>
        <p:nvPicPr>
          <p:cNvPr id="1028" name="Picture 4" descr="http://faculty.cbpp.uaa.alaska.edu/afef/investor2.jpg"/>
          <p:cNvPicPr>
            <a:picLocks noChangeAspect="1" noChangeArrowheads="1"/>
          </p:cNvPicPr>
          <p:nvPr/>
        </p:nvPicPr>
        <p:blipFill>
          <a:blip r:embed="rId4" cstate="email"/>
          <a:srcRect/>
          <a:stretch>
            <a:fillRect/>
          </a:stretch>
        </p:blipFill>
        <p:spPr bwMode="auto">
          <a:xfrm>
            <a:off x="3124200" y="2438400"/>
            <a:ext cx="2157046" cy="2438400"/>
          </a:xfrm>
          <a:prstGeom prst="rect">
            <a:avLst/>
          </a:prstGeom>
          <a:noFill/>
        </p:spPr>
      </p:pic>
      <p:pic>
        <p:nvPicPr>
          <p:cNvPr id="1030" name="Picture 6" descr="http://t0.gstatic.com/images?q=tbn:ANd9GcQWkgdkKIv_lodYlD5FEMKOS_blr4gYLLH0jwXyqHIxA_XpSlzpM1xhL5I">
            <a:hlinkClick r:id="rId5"/>
          </p:cNvPr>
          <p:cNvPicPr>
            <a:picLocks noChangeAspect="1" noChangeArrowheads="1"/>
          </p:cNvPicPr>
          <p:nvPr/>
        </p:nvPicPr>
        <p:blipFill>
          <a:blip r:embed="rId6" cstate="email"/>
          <a:srcRect/>
          <a:stretch>
            <a:fillRect/>
          </a:stretch>
        </p:blipFill>
        <p:spPr bwMode="auto">
          <a:xfrm>
            <a:off x="1676400" y="4990636"/>
            <a:ext cx="1514475" cy="1867364"/>
          </a:xfrm>
          <a:prstGeom prst="rect">
            <a:avLst/>
          </a:prstGeom>
          <a:noFill/>
        </p:spPr>
      </p:pic>
      <p:pic>
        <p:nvPicPr>
          <p:cNvPr id="1032" name="Picture 8" descr="http://t3.gstatic.com/images?q=tbn:ANd9GcTsDKs9tyElP7HLMLnqANaSvfIWBxHBTKmgGW5E6XKl6VP9WfaKa0xh5w">
            <a:hlinkClick r:id="rId7"/>
          </p:cNvPr>
          <p:cNvPicPr>
            <a:picLocks noChangeAspect="1" noChangeArrowheads="1"/>
          </p:cNvPicPr>
          <p:nvPr/>
        </p:nvPicPr>
        <p:blipFill>
          <a:blip r:embed="rId8" cstate="email"/>
          <a:srcRect/>
          <a:stretch>
            <a:fillRect/>
          </a:stretch>
        </p:blipFill>
        <p:spPr bwMode="auto">
          <a:xfrm>
            <a:off x="3124200" y="4876799"/>
            <a:ext cx="1371600" cy="1873047"/>
          </a:xfrm>
          <a:prstGeom prst="rect">
            <a:avLst/>
          </a:prstGeom>
          <a:noFill/>
        </p:spPr>
      </p:pic>
      <p:pic>
        <p:nvPicPr>
          <p:cNvPr id="1034" name="Picture 10" descr="http://blog.syracuse.com/shelflife/2007/08/journalist.jpg"/>
          <p:cNvPicPr>
            <a:picLocks noChangeAspect="1" noChangeArrowheads="1"/>
          </p:cNvPicPr>
          <p:nvPr/>
        </p:nvPicPr>
        <p:blipFill>
          <a:blip r:embed="rId9" cstate="email"/>
          <a:srcRect/>
          <a:stretch>
            <a:fillRect/>
          </a:stretch>
        </p:blipFill>
        <p:spPr bwMode="auto">
          <a:xfrm>
            <a:off x="4495800" y="4419600"/>
            <a:ext cx="1755881" cy="2438400"/>
          </a:xfrm>
          <a:prstGeom prst="rect">
            <a:avLst/>
          </a:prstGeom>
          <a:noFill/>
        </p:spPr>
      </p:pic>
      <p:pic>
        <p:nvPicPr>
          <p:cNvPr id="1036" name="Picture 12" descr="http://t1.gstatic.com/images?q=tbn:ANd9GcS5xRka6tXKH2ELsq8iYbpLOPhPcNw_eWZbLM97GepaucmFroD05csIdA">
            <a:hlinkClick r:id="rId10"/>
          </p:cNvPr>
          <p:cNvPicPr>
            <a:picLocks noChangeAspect="1" noChangeArrowheads="1"/>
          </p:cNvPicPr>
          <p:nvPr/>
        </p:nvPicPr>
        <p:blipFill>
          <a:blip r:embed="rId11" cstate="email"/>
          <a:srcRect/>
          <a:stretch>
            <a:fillRect/>
          </a:stretch>
        </p:blipFill>
        <p:spPr bwMode="auto">
          <a:xfrm>
            <a:off x="6248399" y="4419600"/>
            <a:ext cx="2846549" cy="2438400"/>
          </a:xfrm>
          <a:prstGeom prst="rect">
            <a:avLst/>
          </a:prstGeom>
          <a:noFill/>
        </p:spPr>
      </p:pic>
      <p:pic>
        <p:nvPicPr>
          <p:cNvPr id="1038" name="Picture 14" descr="http://home.earthlink.net/~kkandjbates/sitebuildercontent/sitebuilderpictures/merengueband.jpg"/>
          <p:cNvPicPr>
            <a:picLocks noChangeAspect="1" noChangeArrowheads="1"/>
          </p:cNvPicPr>
          <p:nvPr/>
        </p:nvPicPr>
        <p:blipFill>
          <a:blip r:embed="rId12" cstate="email"/>
          <a:srcRect/>
          <a:stretch>
            <a:fillRect/>
          </a:stretch>
        </p:blipFill>
        <p:spPr bwMode="auto">
          <a:xfrm>
            <a:off x="5257800" y="2286000"/>
            <a:ext cx="3886200" cy="2159635"/>
          </a:xfrm>
          <a:prstGeom prst="rect">
            <a:avLst/>
          </a:prstGeom>
          <a:noFill/>
        </p:spPr>
      </p:pic>
      <p:pic>
        <p:nvPicPr>
          <p:cNvPr id="1040" name="Picture 16" descr="http://t3.gstatic.com/images?q=tbn:ANd9GcQbv7XuceAnWpKfQueeqIa6uStmxA0rqkYgV-tiPMHS0fOE-Xxh7WhMJTPn">
            <a:hlinkClick r:id="rId13"/>
          </p:cNvPr>
          <p:cNvPicPr>
            <a:picLocks noChangeAspect="1" noChangeArrowheads="1"/>
          </p:cNvPicPr>
          <p:nvPr/>
        </p:nvPicPr>
        <p:blipFill>
          <a:blip r:embed="rId14" cstate="email"/>
          <a:srcRect/>
          <a:stretch>
            <a:fillRect/>
          </a:stretch>
        </p:blipFill>
        <p:spPr bwMode="auto">
          <a:xfrm>
            <a:off x="0" y="5029200"/>
            <a:ext cx="1635853" cy="16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bendib.com/newones/2007/may/small/5-7-Wanted-Immigrant-Labor.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2.gstatic.com/images?q=tbn:ANd9GcRegL7nm-JHJZYoNUThoG78u3P78AoPG2Lb00z0OdEAEmg3nf1RzoQk7dQ">
            <a:hlinkClick r:id="rId3"/>
          </p:cNvPr>
          <p:cNvPicPr>
            <a:picLocks noChangeAspect="1" noChangeArrowheads="1"/>
          </p:cNvPicPr>
          <p:nvPr/>
        </p:nvPicPr>
        <p:blipFill>
          <a:blip r:embed="rId4" cstate="email"/>
          <a:srcRect/>
          <a:stretch>
            <a:fillRect/>
          </a:stretch>
        </p:blipFill>
        <p:spPr bwMode="auto">
          <a:xfrm>
            <a:off x="1447800" y="304800"/>
            <a:ext cx="6324600" cy="632460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w.org/images/bracero11199.gif"/>
          <p:cNvPicPr>
            <a:picLocks noChangeAspect="1" noChangeArrowheads="1"/>
          </p:cNvPicPr>
          <p:nvPr/>
        </p:nvPicPr>
        <p:blipFill>
          <a:blip r:embed="rId3" cstate="email"/>
          <a:srcRect/>
          <a:stretch>
            <a:fillRect/>
          </a:stretch>
        </p:blipFill>
        <p:spPr bwMode="auto">
          <a:xfrm>
            <a:off x="685800" y="304800"/>
            <a:ext cx="7622909" cy="61898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0"/>
            <a:ext cx="6858000" cy="2308324"/>
          </a:xfrm>
          <a:prstGeom prst="rect">
            <a:avLst/>
          </a:prstGeom>
        </p:spPr>
        <p:txBody>
          <a:bodyPr wrap="square">
            <a:spAutoFit/>
          </a:bodyPr>
          <a:lstStyle/>
          <a:p>
            <a:pPr algn="ctr"/>
            <a:r>
              <a:rPr lang="en-US" sz="4800" b="1" dirty="0" err="1" smtClean="0"/>
              <a:t>Nuevas</a:t>
            </a:r>
            <a:r>
              <a:rPr lang="en-US" sz="4800" b="1" dirty="0" smtClean="0"/>
              <a:t> </a:t>
            </a:r>
            <a:r>
              <a:rPr lang="en-US" sz="4800" b="1" dirty="0" err="1" smtClean="0"/>
              <a:t>Reglas</a:t>
            </a:r>
            <a:r>
              <a:rPr lang="en-US" sz="4800" b="1" dirty="0" smtClean="0"/>
              <a:t> </a:t>
            </a:r>
            <a:r>
              <a:rPr lang="en-US" sz="4800" b="1" dirty="0" err="1" smtClean="0"/>
              <a:t>para</a:t>
            </a:r>
            <a:r>
              <a:rPr lang="en-US" sz="4800" b="1" dirty="0" smtClean="0"/>
              <a:t> Trabajadores </a:t>
            </a:r>
            <a:r>
              <a:rPr lang="en-US" sz="4800" b="1" dirty="0" err="1" smtClean="0"/>
              <a:t>Temporeros</a:t>
            </a:r>
            <a:r>
              <a:rPr lang="en-US" sz="4800" b="1" dirty="0" smtClean="0"/>
              <a:t> </a:t>
            </a:r>
            <a:r>
              <a:rPr lang="en-US" sz="4800" b="1" dirty="0" err="1" smtClean="0"/>
              <a:t>intentan</a:t>
            </a:r>
            <a:r>
              <a:rPr lang="en-US" sz="4800" b="1" dirty="0" smtClean="0"/>
              <a:t> </a:t>
            </a:r>
            <a:r>
              <a:rPr lang="en-US" sz="4800" b="1" dirty="0" err="1" smtClean="0"/>
              <a:t>alzar</a:t>
            </a:r>
            <a:r>
              <a:rPr lang="en-US" sz="4800" b="1" dirty="0" smtClean="0"/>
              <a:t> </a:t>
            </a:r>
            <a:r>
              <a:rPr lang="en-US" sz="4800" b="1" dirty="0" err="1" smtClean="0"/>
              <a:t>sueldos</a:t>
            </a:r>
            <a:endParaRPr lang="en-US" sz="4800" dirty="0"/>
          </a:p>
        </p:txBody>
      </p:sp>
      <p:pic>
        <p:nvPicPr>
          <p:cNvPr id="20482" name="Picture 2" descr="New York Times">
            <a:hlinkClick r:id="rId3"/>
          </p:cNvPr>
          <p:cNvPicPr>
            <a:picLocks noChangeAspect="1" noChangeArrowheads="1"/>
          </p:cNvPicPr>
          <p:nvPr/>
        </p:nvPicPr>
        <p:blipFill>
          <a:blip r:embed="rId4" cstate="email"/>
          <a:srcRect/>
          <a:stretch>
            <a:fillRect/>
          </a:stretch>
        </p:blipFill>
        <p:spPr bwMode="auto">
          <a:xfrm>
            <a:off x="990600" y="838200"/>
            <a:ext cx="6546573" cy="990600"/>
          </a:xfrm>
          <a:prstGeom prst="rect">
            <a:avLst/>
          </a:prstGeom>
          <a:noFill/>
        </p:spPr>
      </p:pic>
      <p:sp>
        <p:nvSpPr>
          <p:cNvPr id="4" name="Rectangle 3"/>
          <p:cNvSpPr/>
          <p:nvPr/>
        </p:nvSpPr>
        <p:spPr>
          <a:xfrm>
            <a:off x="0" y="5181600"/>
            <a:ext cx="9144000" cy="369332"/>
          </a:xfrm>
          <a:prstGeom prst="rect">
            <a:avLst/>
          </a:prstGeom>
        </p:spPr>
        <p:txBody>
          <a:bodyPr wrap="square">
            <a:spAutoFit/>
          </a:bodyPr>
          <a:lstStyle/>
          <a:p>
            <a:pPr algn="ctr"/>
            <a:r>
              <a:rPr lang="en-US" dirty="0" err="1" smtClean="0"/>
              <a:t>Publicado</a:t>
            </a:r>
            <a:r>
              <a:rPr lang="en-US" dirty="0" smtClean="0"/>
              <a:t>:  11 </a:t>
            </a:r>
            <a:r>
              <a:rPr lang="en-US" dirty="0" err="1" smtClean="0"/>
              <a:t>febrero</a:t>
            </a:r>
            <a:r>
              <a:rPr lang="en-US" dirty="0" smtClean="0"/>
              <a:t> 2010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1534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PREGUNTAS?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nt.gov/membership/dhs-large.png"/>
          <p:cNvPicPr>
            <a:picLocks noChangeAspect="1" noChangeArrowheads="1"/>
          </p:cNvPicPr>
          <p:nvPr/>
        </p:nvPicPr>
        <p:blipFill>
          <a:blip r:embed="rId3" cstate="email"/>
          <a:srcRect/>
          <a:stretch>
            <a:fillRect/>
          </a:stretch>
        </p:blipFill>
        <p:spPr bwMode="auto">
          <a:xfrm>
            <a:off x="1981200" y="0"/>
            <a:ext cx="4539802" cy="3792070"/>
          </a:xfrm>
          <a:prstGeom prst="rect">
            <a:avLst/>
          </a:prstGeom>
          <a:noFill/>
        </p:spPr>
      </p:pic>
      <p:pic>
        <p:nvPicPr>
          <p:cNvPr id="40964" name="Picture 4" descr="http://t0.gstatic.com/images?q=tbn:ANd9GcRAMaCezab0-H0WRO78bAwSIJvLosOlSE-PSVNukiEMz9T1MdG4-KUt2pYM">
            <a:hlinkClick r:id="rId4"/>
          </p:cNvPr>
          <p:cNvPicPr>
            <a:picLocks noChangeAspect="1" noChangeArrowheads="1"/>
          </p:cNvPicPr>
          <p:nvPr/>
        </p:nvPicPr>
        <p:blipFill>
          <a:blip r:embed="rId5" cstate="email"/>
          <a:srcRect/>
          <a:stretch>
            <a:fillRect/>
          </a:stretch>
        </p:blipFill>
        <p:spPr bwMode="auto">
          <a:xfrm>
            <a:off x="609600" y="4095750"/>
            <a:ext cx="2590800" cy="2362200"/>
          </a:xfrm>
          <a:prstGeom prst="rect">
            <a:avLst/>
          </a:prstGeom>
          <a:noFill/>
        </p:spPr>
      </p:pic>
      <p:pic>
        <p:nvPicPr>
          <p:cNvPr id="40966" name="Picture 6" descr="http://t3.gstatic.com/images?q=tbn:ANd9GcQO0IPM59kLtksXHidhpX8zXGJ0VcJCmtM-TRsIdE-FZzk9bBsHbzJcvbg1">
            <a:hlinkClick r:id="rId6"/>
          </p:cNvPr>
          <p:cNvPicPr>
            <a:picLocks noChangeAspect="1" noChangeArrowheads="1"/>
          </p:cNvPicPr>
          <p:nvPr/>
        </p:nvPicPr>
        <p:blipFill>
          <a:blip r:embed="rId7" cstate="email"/>
          <a:srcRect/>
          <a:stretch>
            <a:fillRect/>
          </a:stretch>
        </p:blipFill>
        <p:spPr bwMode="auto">
          <a:xfrm>
            <a:off x="5410200" y="4038600"/>
            <a:ext cx="2514600"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14400"/>
          <a:ext cx="7924800" cy="5638799"/>
        </p:xfrm>
        <a:graphic>
          <a:graphicData uri="http://schemas.openxmlformats.org/drawingml/2006/table">
            <a:tbl>
              <a:tblPr/>
              <a:tblGrid>
                <a:gridCol w="2641600"/>
                <a:gridCol w="2641600"/>
                <a:gridCol w="2641600"/>
              </a:tblGrid>
              <a:tr h="5638799">
                <a:tc>
                  <a:txBody>
                    <a:bodyPr/>
                    <a:lstStyle/>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Argentina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Australia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Barbados</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Belize</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Brazil</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Bulgaria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Canada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Chile</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Costa Rica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Croatia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FF0000"/>
                          </a:solidFill>
                          <a:latin typeface="Arial"/>
                          <a:ea typeface="Times New Roman"/>
                          <a:cs typeface="Times New Roman"/>
                        </a:rPr>
                        <a:t>Dominican</a:t>
                      </a:r>
                      <a:r>
                        <a:rPr lang="es-DO" sz="2000" b="1" kern="1200" dirty="0">
                          <a:solidFill>
                            <a:srgbClr val="FF0000"/>
                          </a:solidFill>
                          <a:latin typeface="Arial"/>
                          <a:ea typeface="Times New Roman"/>
                          <a:cs typeface="Times New Roman"/>
                        </a:rPr>
                        <a:t> </a:t>
                      </a:r>
                      <a:r>
                        <a:rPr lang="es-DO" sz="2000" b="1" kern="1200" dirty="0" err="1">
                          <a:solidFill>
                            <a:srgbClr val="FF0000"/>
                          </a:solidFill>
                          <a:latin typeface="Arial"/>
                          <a:ea typeface="Times New Roman"/>
                          <a:cs typeface="Times New Roman"/>
                        </a:rPr>
                        <a:t>Republic</a:t>
                      </a:r>
                      <a:endParaRPr lang="en-US" sz="2000" dirty="0">
                        <a:solidFill>
                          <a:srgbClr val="FF0000"/>
                        </a:solidFill>
                        <a:latin typeface="Calibri"/>
                        <a:ea typeface="Calibri"/>
                        <a:cs typeface="Times New Roman"/>
                      </a:endParaRPr>
                    </a:p>
                    <a:p>
                      <a:pPr marL="457200" marR="0" fontAlgn="base">
                        <a:lnSpc>
                          <a:spcPct val="115000"/>
                        </a:lnSpc>
                        <a:spcBef>
                          <a:spcPts val="385"/>
                        </a:spcBef>
                        <a:spcAft>
                          <a:spcPts val="0"/>
                        </a:spcAft>
                      </a:pPr>
                      <a:r>
                        <a:rPr lang="en-US" sz="2000" b="1" kern="1200" dirty="0">
                          <a:solidFill>
                            <a:srgbClr val="000000"/>
                          </a:solidFill>
                          <a:latin typeface="Arial"/>
                          <a:ea typeface="Times New Roman"/>
                          <a:cs typeface="Times New Roman"/>
                        </a:rPr>
                        <a:t>Ecuador</a:t>
                      </a:r>
                      <a:endParaRPr lang="en-US" sz="2000" dirty="0">
                        <a:latin typeface="Calibri"/>
                        <a:ea typeface="Calibri"/>
                        <a:cs typeface="Times New Roman"/>
                      </a:endParaRPr>
                    </a:p>
                    <a:p>
                      <a:pPr marL="457200" marR="0" fontAlgn="base">
                        <a:lnSpc>
                          <a:spcPct val="115000"/>
                        </a:lnSpc>
                        <a:spcBef>
                          <a:spcPts val="385"/>
                        </a:spcBef>
                        <a:spcAft>
                          <a:spcPts val="0"/>
                        </a:spcAft>
                      </a:pPr>
                      <a:r>
                        <a:rPr lang="en-US" sz="2000" b="1" kern="1200" dirty="0">
                          <a:solidFill>
                            <a:srgbClr val="000000"/>
                          </a:solidFill>
                          <a:latin typeface="Arial"/>
                          <a:ea typeface="Times New Roman"/>
                          <a:cs typeface="Times New Roman"/>
                        </a:rPr>
                        <a:t>El Salvador</a:t>
                      </a:r>
                      <a:endParaRPr lang="en-US" sz="2000" dirty="0">
                        <a:latin typeface="Calibri"/>
                        <a:ea typeface="Calibri"/>
                        <a:cs typeface="Times New Roman"/>
                      </a:endParaRPr>
                    </a:p>
                  </a:txBody>
                  <a:tcPr marL="58994" marR="58994" marT="29497" marB="29497">
                    <a:lnL>
                      <a:noFill/>
                    </a:lnL>
                    <a:lnR>
                      <a:noFill/>
                    </a:lnR>
                    <a:lnT>
                      <a:noFill/>
                    </a:lnT>
                    <a:lnB>
                      <a:noFill/>
                    </a:lnB>
                  </a:tcPr>
                </a:tc>
                <a:tc>
                  <a:txBody>
                    <a:bodyPr/>
                    <a:lstStyle/>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Estonia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Ethiopia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Fiji</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Guatemala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Honduras</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Hungary</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Ireland</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Israel</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Jamaica</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Japan</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a:solidFill>
                            <a:srgbClr val="000000"/>
                          </a:solidFill>
                          <a:latin typeface="Arial"/>
                          <a:ea typeface="Times New Roman"/>
                          <a:cs typeface="Times New Roman"/>
                        </a:rPr>
                        <a:t>Kiribati</a:t>
                      </a:r>
                      <a:endParaRPr lang="en-US" sz="2000" dirty="0">
                        <a:latin typeface="Calibri"/>
                        <a:ea typeface="Calibri"/>
                        <a:cs typeface="Times New Roman"/>
                      </a:endParaRPr>
                    </a:p>
                    <a:p>
                      <a:pPr marL="457200" marR="0" fontAlgn="base">
                        <a:lnSpc>
                          <a:spcPct val="115000"/>
                        </a:lnSpc>
                        <a:spcBef>
                          <a:spcPts val="385"/>
                        </a:spcBef>
                        <a:spcAft>
                          <a:spcPts val="0"/>
                        </a:spcAft>
                      </a:pPr>
                      <a:r>
                        <a:rPr lang="es-DO" sz="2000" b="1" kern="1200" dirty="0" err="1">
                          <a:solidFill>
                            <a:srgbClr val="000000"/>
                          </a:solidFill>
                          <a:latin typeface="Arial"/>
                          <a:ea typeface="Times New Roman"/>
                          <a:cs typeface="Times New Roman"/>
                        </a:rPr>
                        <a:t>Latvia</a:t>
                      </a:r>
                      <a:endParaRPr lang="en-US" sz="2000" dirty="0">
                        <a:latin typeface="Calibri"/>
                        <a:ea typeface="Calibri"/>
                        <a:cs typeface="Times New Roman"/>
                      </a:endParaRPr>
                    </a:p>
                    <a:p>
                      <a:pPr marL="457200" marR="0" fontAlgn="base">
                        <a:lnSpc>
                          <a:spcPct val="115000"/>
                        </a:lnSpc>
                        <a:spcBef>
                          <a:spcPts val="385"/>
                        </a:spcBef>
                        <a:spcAft>
                          <a:spcPts val="0"/>
                        </a:spcAft>
                      </a:pPr>
                      <a:r>
                        <a:rPr lang="en-US" sz="2000" b="1" kern="1200" dirty="0">
                          <a:solidFill>
                            <a:srgbClr val="000000"/>
                          </a:solidFill>
                          <a:latin typeface="Arial"/>
                          <a:ea typeface="Times New Roman"/>
                          <a:cs typeface="Times New Roman"/>
                        </a:rPr>
                        <a:t>Lithuania</a:t>
                      </a:r>
                      <a:r>
                        <a:rPr lang="en-US" sz="2000" kern="1200" dirty="0">
                          <a:solidFill>
                            <a:srgbClr val="000000"/>
                          </a:solidFill>
                          <a:latin typeface="Arial"/>
                          <a:ea typeface="Times New Roman"/>
                          <a:cs typeface="Times New Roman"/>
                        </a:rPr>
                        <a:t> </a:t>
                      </a:r>
                      <a:endParaRPr lang="en-US" sz="2000" dirty="0">
                        <a:latin typeface="Calibri"/>
                        <a:ea typeface="Calibri"/>
                        <a:cs typeface="Times New Roman"/>
                      </a:endParaRPr>
                    </a:p>
                  </a:txBody>
                  <a:tcPr marL="58994" marR="58994" marT="29497" marB="29497">
                    <a:lnL>
                      <a:noFill/>
                    </a:lnL>
                    <a:lnR>
                      <a:noFill/>
                    </a:lnR>
                    <a:lnT>
                      <a:noFill/>
                    </a:lnT>
                    <a:lnB>
                      <a:noFill/>
                    </a:lnB>
                  </a:tcPr>
                </a:tc>
                <a:tc>
                  <a:txBody>
                    <a:bodyPr/>
                    <a:lstStyle/>
                    <a:p>
                      <a:pPr marL="457200" marR="0" fontAlgn="base">
                        <a:lnSpc>
                          <a:spcPct val="115000"/>
                        </a:lnSpc>
                        <a:spcBef>
                          <a:spcPts val="335"/>
                        </a:spcBef>
                        <a:spcAft>
                          <a:spcPts val="0"/>
                        </a:spcAft>
                      </a:pPr>
                      <a:r>
                        <a:rPr lang="es-DO" sz="2000" b="1" kern="1200" dirty="0">
                          <a:solidFill>
                            <a:srgbClr val="000000"/>
                          </a:solidFill>
                          <a:latin typeface="Arial"/>
                          <a:ea typeface="Times New Roman"/>
                          <a:cs typeface="Times New Roman"/>
                        </a:rPr>
                        <a:t>Macedonia</a:t>
                      </a:r>
                      <a:endParaRPr lang="en-US" sz="2000" dirty="0">
                        <a:latin typeface="Calibri"/>
                        <a:ea typeface="Calibri"/>
                        <a:cs typeface="Times New Roman"/>
                      </a:endParaRPr>
                    </a:p>
                    <a:p>
                      <a:pPr marL="457200" marR="0" fontAlgn="base">
                        <a:lnSpc>
                          <a:spcPct val="115000"/>
                        </a:lnSpc>
                        <a:spcBef>
                          <a:spcPts val="335"/>
                        </a:spcBef>
                        <a:spcAft>
                          <a:spcPts val="0"/>
                        </a:spcAft>
                      </a:pPr>
                      <a:r>
                        <a:rPr lang="es-DO" sz="2000" b="1" kern="1200" dirty="0" err="1">
                          <a:solidFill>
                            <a:srgbClr val="000000"/>
                          </a:solidFill>
                          <a:latin typeface="Arial"/>
                          <a:ea typeface="Times New Roman"/>
                          <a:cs typeface="Times New Roman"/>
                        </a:rPr>
                        <a:t>Mexico</a:t>
                      </a:r>
                      <a:endParaRPr lang="en-US" sz="2000" dirty="0">
                        <a:latin typeface="Calibri"/>
                        <a:ea typeface="Calibri"/>
                        <a:cs typeface="Times New Roman"/>
                      </a:endParaRPr>
                    </a:p>
                    <a:p>
                      <a:pPr marL="457200" marR="0" fontAlgn="base">
                        <a:lnSpc>
                          <a:spcPct val="115000"/>
                        </a:lnSpc>
                        <a:spcBef>
                          <a:spcPts val="335"/>
                        </a:spcBef>
                        <a:spcAft>
                          <a:spcPts val="0"/>
                        </a:spcAft>
                      </a:pPr>
                      <a:r>
                        <a:rPr lang="es-DO" sz="2000" b="1" kern="1200" dirty="0" err="1">
                          <a:solidFill>
                            <a:srgbClr val="000000"/>
                          </a:solidFill>
                          <a:latin typeface="Arial"/>
                          <a:ea typeface="Times New Roman"/>
                          <a:cs typeface="Times New Roman"/>
                        </a:rPr>
                        <a:t>Moldova</a:t>
                      </a:r>
                      <a:endParaRPr lang="en-US" sz="2000" dirty="0">
                        <a:latin typeface="Calibri"/>
                        <a:ea typeface="Calibri"/>
                        <a:cs typeface="Times New Roman"/>
                      </a:endParaRPr>
                    </a:p>
                    <a:p>
                      <a:pPr marL="457200" marR="0" fontAlgn="base">
                        <a:lnSpc>
                          <a:spcPct val="115000"/>
                        </a:lnSpc>
                        <a:spcBef>
                          <a:spcPts val="335"/>
                        </a:spcBef>
                        <a:spcAft>
                          <a:spcPts val="0"/>
                        </a:spcAft>
                      </a:pPr>
                      <a:r>
                        <a:rPr lang="es-DO" sz="2000" b="1" kern="1200" dirty="0">
                          <a:solidFill>
                            <a:srgbClr val="000000"/>
                          </a:solidFill>
                          <a:latin typeface="Arial"/>
                          <a:ea typeface="Times New Roman"/>
                          <a:cs typeface="Times New Roman"/>
                        </a:rPr>
                        <a:t>Nauru</a:t>
                      </a:r>
                      <a:endParaRPr lang="en-US" sz="2000" dirty="0">
                        <a:latin typeface="Calibri"/>
                        <a:ea typeface="Calibri"/>
                        <a:cs typeface="Times New Roman"/>
                      </a:endParaRPr>
                    </a:p>
                    <a:p>
                      <a:pPr marL="457200" marR="0" fontAlgn="base">
                        <a:lnSpc>
                          <a:spcPct val="115000"/>
                        </a:lnSpc>
                        <a:spcBef>
                          <a:spcPts val="335"/>
                        </a:spcBef>
                        <a:spcAft>
                          <a:spcPts val="0"/>
                        </a:spcAft>
                      </a:pPr>
                      <a:r>
                        <a:rPr lang="es-DO" sz="2000" b="1" kern="1200" dirty="0" err="1">
                          <a:solidFill>
                            <a:srgbClr val="000000"/>
                          </a:solidFill>
                          <a:latin typeface="Arial"/>
                          <a:ea typeface="Times New Roman"/>
                          <a:cs typeface="Times New Roman"/>
                        </a:rPr>
                        <a:t>The</a:t>
                      </a:r>
                      <a:r>
                        <a:rPr lang="es-DO" sz="2000" b="1" kern="1200" dirty="0">
                          <a:solidFill>
                            <a:srgbClr val="000000"/>
                          </a:solidFill>
                          <a:latin typeface="Arial"/>
                          <a:ea typeface="Times New Roman"/>
                          <a:cs typeface="Times New Roman"/>
                        </a:rPr>
                        <a:t> </a:t>
                      </a:r>
                      <a:r>
                        <a:rPr lang="es-DO" sz="2000" b="1" kern="1200" dirty="0" err="1">
                          <a:solidFill>
                            <a:srgbClr val="000000"/>
                          </a:solidFill>
                          <a:latin typeface="Arial"/>
                          <a:ea typeface="Times New Roman"/>
                          <a:cs typeface="Times New Roman"/>
                        </a:rPr>
                        <a:t>Netherlands</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Nicaragua</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New Zealand</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Norway</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Papua New Guinea</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Peru</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Philippines</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Poland</a:t>
                      </a:r>
                      <a:endParaRPr lang="en-US" sz="2000" dirty="0">
                        <a:latin typeface="Calibri"/>
                        <a:ea typeface="Calibri"/>
                        <a:cs typeface="Times New Roman"/>
                      </a:endParaRPr>
                    </a:p>
                    <a:p>
                      <a:pPr marL="457200" marR="0" fontAlgn="base">
                        <a:lnSpc>
                          <a:spcPct val="115000"/>
                        </a:lnSpc>
                        <a:spcBef>
                          <a:spcPts val="335"/>
                        </a:spcBef>
                        <a:spcAft>
                          <a:spcPts val="0"/>
                        </a:spcAft>
                      </a:pPr>
                      <a:r>
                        <a:rPr lang="en-US" sz="2000" b="1" kern="1200" dirty="0">
                          <a:solidFill>
                            <a:srgbClr val="000000"/>
                          </a:solidFill>
                          <a:latin typeface="Arial"/>
                          <a:ea typeface="Times New Roman"/>
                          <a:cs typeface="Times New Roman"/>
                        </a:rPr>
                        <a:t>Romania</a:t>
                      </a:r>
                      <a:r>
                        <a:rPr lang="en-US" sz="2000" kern="1200" dirty="0">
                          <a:solidFill>
                            <a:srgbClr val="000000"/>
                          </a:solidFill>
                          <a:latin typeface="Arial"/>
                          <a:ea typeface="Times New Roman"/>
                          <a:cs typeface="Times New Roman"/>
                        </a:rPr>
                        <a:t> </a:t>
                      </a:r>
                      <a:endParaRPr lang="en-US" sz="2000" dirty="0">
                        <a:latin typeface="Calibri"/>
                        <a:ea typeface="Calibri"/>
                        <a:cs typeface="Times New Roman"/>
                      </a:endParaRPr>
                    </a:p>
                  </a:txBody>
                  <a:tcPr marL="58994" marR="58994" marT="29497" marB="29497">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752600"/>
            <a:ext cx="5867400" cy="3554819"/>
          </a:xfrm>
          <a:prstGeom prst="rect">
            <a:avLst/>
          </a:prstGeom>
          <a:noFill/>
        </p:spPr>
        <p:txBody>
          <a:bodyPr wrap="square" rtlCol="0">
            <a:spAutoFit/>
          </a:bodyPr>
          <a:lstStyle/>
          <a:p>
            <a:r>
              <a:rPr lang="en-US" sz="22500" dirty="0" smtClean="0"/>
              <a:t>H-1B</a:t>
            </a:r>
            <a:endParaRPr lang="en-US" sz="22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aliforniaemploymentlawreport.com/uploads/image/computer%20workers.jpg"/>
          <p:cNvPicPr>
            <a:picLocks noChangeAspect="1" noChangeArrowheads="1"/>
          </p:cNvPicPr>
          <p:nvPr/>
        </p:nvPicPr>
        <p:blipFill>
          <a:blip r:embed="rId3" cstate="email"/>
          <a:srcRect/>
          <a:stretch>
            <a:fillRect/>
          </a:stretch>
        </p:blipFill>
        <p:spPr bwMode="auto">
          <a:xfrm>
            <a:off x="595369" y="685800"/>
            <a:ext cx="7589881" cy="5486400"/>
          </a:xfrm>
          <a:prstGeom prst="rect">
            <a:avLst/>
          </a:prstGeom>
          <a:noFill/>
        </p:spPr>
      </p:pic>
      <p:sp>
        <p:nvSpPr>
          <p:cNvPr id="3" name="Rectangle 2"/>
          <p:cNvSpPr/>
          <p:nvPr/>
        </p:nvSpPr>
        <p:spPr>
          <a:xfrm>
            <a:off x="1981200" y="1219200"/>
            <a:ext cx="505702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C00000"/>
                </a:solidFill>
                <a:effectLst>
                  <a:outerShdw blurRad="76200" dist="50800" dir="5400000" algn="tl" rotWithShape="0">
                    <a:srgbClr val="000000">
                      <a:alpha val="65000"/>
                    </a:srgbClr>
                  </a:outerShdw>
                </a:effectLst>
              </a:rPr>
              <a:t>TRABAJADORES </a:t>
            </a:r>
          </a:p>
          <a:p>
            <a:pPr algn="ctr"/>
            <a:r>
              <a:rPr lang="en-US" sz="5400" b="1" cap="none" spc="50" dirty="0" smtClean="0">
                <a:ln w="11430"/>
                <a:solidFill>
                  <a:srgbClr val="C00000"/>
                </a:solidFill>
                <a:effectLst>
                  <a:outerShdw blurRad="76200" dist="50800" dir="5400000" algn="tl" rotWithShape="0">
                    <a:srgbClr val="000000">
                      <a:alpha val="65000"/>
                    </a:srgbClr>
                  </a:outerShdw>
                </a:effectLst>
              </a:rPr>
              <a:t>ESPECIALIZADOS</a:t>
            </a:r>
            <a:endParaRPr lang="en-US" sz="54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dn8.wn.com/vp/i/44/d66e11d425ed66.jpg"/>
          <p:cNvPicPr>
            <a:picLocks noChangeAspect="1" noChangeArrowheads="1"/>
          </p:cNvPicPr>
          <p:nvPr/>
        </p:nvPicPr>
        <p:blipFill>
          <a:blip r:embed="rId3" cstate="email"/>
          <a:srcRect/>
          <a:stretch>
            <a:fillRect/>
          </a:stretch>
        </p:blipFill>
        <p:spPr bwMode="auto">
          <a:xfrm>
            <a:off x="1" y="0"/>
            <a:ext cx="9144000" cy="6858000"/>
          </a:xfrm>
          <a:prstGeom prst="rect">
            <a:avLst/>
          </a:prstGeom>
          <a:noFill/>
        </p:spPr>
      </p:pic>
      <p:sp>
        <p:nvSpPr>
          <p:cNvPr id="3" name="Rectangle 2"/>
          <p:cNvSpPr/>
          <p:nvPr/>
        </p:nvSpPr>
        <p:spPr>
          <a:xfrm>
            <a:off x="626990" y="2967335"/>
            <a:ext cx="789004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Trabajadores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el </a:t>
            </a:r>
          </a:p>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Departamento</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Defensa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glamournerd.com/wp-content/uploads/2009/09/ArlenisSosaPeaforVogueGermany.jpg"/>
          <p:cNvPicPr>
            <a:picLocks noChangeAspect="1" noChangeArrowheads="1"/>
          </p:cNvPicPr>
          <p:nvPr/>
        </p:nvPicPr>
        <p:blipFill>
          <a:blip r:embed="rId3" cstate="email"/>
          <a:srcRect/>
          <a:stretch>
            <a:fillRect/>
          </a:stretch>
        </p:blipFill>
        <p:spPr bwMode="auto">
          <a:xfrm>
            <a:off x="1905000" y="89534"/>
            <a:ext cx="5181600" cy="67684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5997155" cy="3554819"/>
          </a:xfrm>
          <a:prstGeom prst="rect">
            <a:avLst/>
          </a:prstGeom>
        </p:spPr>
        <p:txBody>
          <a:bodyPr wrap="none">
            <a:spAutoFit/>
          </a:bodyPr>
          <a:lstStyle/>
          <a:p>
            <a:r>
              <a:rPr lang="en-US" sz="22500" dirty="0" smtClean="0"/>
              <a:t>H-2A</a:t>
            </a:r>
            <a:endParaRPr lang="en-US" sz="2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1146</Words>
  <Application>Microsoft Office PowerPoint</Application>
  <PresentationFormat>On-screen Show (4:3)</PresentationFormat>
  <Paragraphs>156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Programas de Trabajadores Temporeros en los EEUU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Temporary Migrant Worker Programs</dc:title>
  <dc:creator>Espinalst</dc:creator>
  <cp:lastModifiedBy>CON Ana Paola</cp:lastModifiedBy>
  <cp:revision>42</cp:revision>
  <dcterms:created xsi:type="dcterms:W3CDTF">2011-04-20T20:09:05Z</dcterms:created>
  <dcterms:modified xsi:type="dcterms:W3CDTF">2017-03-14T17:59:41Z</dcterms:modified>
</cp:coreProperties>
</file>